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87" r:id="rId35"/>
    <p:sldId id="292" r:id="rId36"/>
    <p:sldId id="288"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18" r:id="rId50"/>
    <p:sldId id="319" r:id="rId51"/>
    <p:sldId id="320" r:id="rId52"/>
    <p:sldId id="321" r:id="rId53"/>
    <p:sldId id="317"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6" r:id="rId87"/>
    <p:sldId id="355" r:id="rId88"/>
    <p:sldId id="357" r:id="rId89"/>
    <p:sldId id="358" r:id="rId90"/>
    <p:sldId id="359" r:id="rId91"/>
    <p:sldId id="360" r:id="rId92"/>
    <p:sldId id="362" r:id="rId93"/>
    <p:sldId id="361" r:id="rId94"/>
    <p:sldId id="366" r:id="rId95"/>
    <p:sldId id="363" r:id="rId96"/>
    <p:sldId id="364" r:id="rId97"/>
    <p:sldId id="365"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2FC8A-2CAA-45C4-8478-061C84A4956C}" type="datetimeFigureOut">
              <a:rPr lang="en-US" smtClean="0"/>
              <a:pPr/>
              <a:t>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3B679-01D2-480B-AA74-7C2E0E44F1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63B679-01D2-480B-AA74-7C2E0E44F1A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63B679-01D2-480B-AA74-7C2E0E44F1A7}"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27F20A9-4263-49B3-8A2A-6BC6F869AB04}" type="datetimeFigureOut">
              <a:rPr lang="en-US" smtClean="0"/>
              <a:pPr/>
              <a:t>2/9/2022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8069D3C-DD40-454A-8EEE-7861614686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F20A9-4263-49B3-8A2A-6BC6F869AB0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69D3C-DD40-454A-8EEE-7861614686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F20A9-4263-49B3-8A2A-6BC6F869AB0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69D3C-DD40-454A-8EEE-7861614686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27F20A9-4263-49B3-8A2A-6BC6F869AB04}" type="datetimeFigureOut">
              <a:rPr lang="en-US" smtClean="0"/>
              <a:pPr/>
              <a:t>2/9/2022</a:t>
            </a:fld>
            <a:endParaRPr lang="en-US"/>
          </a:p>
        </p:txBody>
      </p:sp>
      <p:sp>
        <p:nvSpPr>
          <p:cNvPr id="9" name="Slide Number Placeholder 8"/>
          <p:cNvSpPr>
            <a:spLocks noGrp="1"/>
          </p:cNvSpPr>
          <p:nvPr>
            <p:ph type="sldNum" sz="quarter" idx="15"/>
          </p:nvPr>
        </p:nvSpPr>
        <p:spPr/>
        <p:txBody>
          <a:bodyPr rtlCol="0"/>
          <a:lstStyle/>
          <a:p>
            <a:fld id="{B8069D3C-DD40-454A-8EEE-78616146868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27F20A9-4263-49B3-8A2A-6BC6F869AB04}" type="datetimeFigureOut">
              <a:rPr lang="en-US" smtClean="0"/>
              <a:pPr/>
              <a:t>2/9/2022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8069D3C-DD40-454A-8EEE-7861614686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27F20A9-4263-49B3-8A2A-6BC6F869AB04}"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69D3C-DD40-454A-8EEE-78616146868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27F20A9-4263-49B3-8A2A-6BC6F869AB04}" type="datetimeFigureOut">
              <a:rPr lang="en-US" smtClean="0"/>
              <a:pPr/>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69D3C-DD40-454A-8EEE-78616146868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27F20A9-4263-49B3-8A2A-6BC6F869AB04}" type="datetimeFigureOut">
              <a:rPr lang="en-US" smtClean="0"/>
              <a:pPr/>
              <a:t>2/9/2022</a:t>
            </a:fld>
            <a:endParaRPr lang="en-US"/>
          </a:p>
        </p:txBody>
      </p:sp>
      <p:sp>
        <p:nvSpPr>
          <p:cNvPr id="7" name="Slide Number Placeholder 6"/>
          <p:cNvSpPr>
            <a:spLocks noGrp="1"/>
          </p:cNvSpPr>
          <p:nvPr>
            <p:ph type="sldNum" sz="quarter" idx="11"/>
          </p:nvPr>
        </p:nvSpPr>
        <p:spPr/>
        <p:txBody>
          <a:bodyPr rtlCol="0"/>
          <a:lstStyle/>
          <a:p>
            <a:fld id="{B8069D3C-DD40-454A-8EEE-78616146868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F20A9-4263-49B3-8A2A-6BC6F869AB04}" type="datetimeFigureOut">
              <a:rPr lang="en-US" smtClean="0"/>
              <a:pPr/>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69D3C-DD40-454A-8EEE-7861614686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27F20A9-4263-49B3-8A2A-6BC6F869AB04}" type="datetimeFigureOut">
              <a:rPr lang="en-US" smtClean="0"/>
              <a:pPr/>
              <a:t>2/9/2022</a:t>
            </a:fld>
            <a:endParaRPr lang="en-US"/>
          </a:p>
        </p:txBody>
      </p:sp>
      <p:sp>
        <p:nvSpPr>
          <p:cNvPr id="22" name="Slide Number Placeholder 21"/>
          <p:cNvSpPr>
            <a:spLocks noGrp="1"/>
          </p:cNvSpPr>
          <p:nvPr>
            <p:ph type="sldNum" sz="quarter" idx="15"/>
          </p:nvPr>
        </p:nvSpPr>
        <p:spPr/>
        <p:txBody>
          <a:bodyPr rtlCol="0"/>
          <a:lstStyle/>
          <a:p>
            <a:fld id="{B8069D3C-DD40-454A-8EEE-78616146868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27F20A9-4263-49B3-8A2A-6BC6F869AB04}" type="datetimeFigureOut">
              <a:rPr lang="en-US" smtClean="0"/>
              <a:pPr/>
              <a:t>2/9/2022</a:t>
            </a:fld>
            <a:endParaRPr lang="en-US"/>
          </a:p>
        </p:txBody>
      </p:sp>
      <p:sp>
        <p:nvSpPr>
          <p:cNvPr id="18" name="Slide Number Placeholder 17"/>
          <p:cNvSpPr>
            <a:spLocks noGrp="1"/>
          </p:cNvSpPr>
          <p:nvPr>
            <p:ph type="sldNum" sz="quarter" idx="11"/>
          </p:nvPr>
        </p:nvSpPr>
        <p:spPr/>
        <p:txBody>
          <a:bodyPr rtlCol="0"/>
          <a:lstStyle/>
          <a:p>
            <a:fld id="{B8069D3C-DD40-454A-8EEE-78616146868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27F20A9-4263-49B3-8A2A-6BC6F869AB04}" type="datetimeFigureOut">
              <a:rPr lang="en-US" smtClean="0"/>
              <a:pPr/>
              <a:t>2/9/2022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8069D3C-DD40-454A-8EEE-7861614686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752600"/>
            <a:ext cx="6172200" cy="1894362"/>
          </a:xfrm>
        </p:spPr>
        <p:txBody>
          <a:bodyPr>
            <a:normAutofit/>
          </a:bodyPr>
          <a:lstStyle/>
          <a:p>
            <a:r>
              <a:rPr lang="en-US" sz="3600" dirty="0" smtClean="0"/>
              <a:t>Process and process Scheduling</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848600" cy="5791200"/>
          </a:xfrm>
        </p:spPr>
        <p:txBody>
          <a:bodyPr>
            <a:normAutofit/>
          </a:bodyPr>
          <a:lstStyle/>
          <a:p>
            <a:pPr algn="just"/>
            <a:r>
              <a:rPr lang="en-US" sz="2000" b="1" dirty="0" smtClean="0"/>
              <a:t>It contains </a:t>
            </a:r>
            <a:r>
              <a:rPr lang="en-US" sz="2000" dirty="0" smtClean="0"/>
              <a:t>many pieces of information associated with a specific process, including these:</a:t>
            </a:r>
          </a:p>
          <a:p>
            <a:pPr algn="just"/>
            <a:r>
              <a:rPr lang="en-US" sz="2000" dirty="0" smtClean="0"/>
              <a:t>• </a:t>
            </a:r>
            <a:r>
              <a:rPr lang="en-US" sz="2000" b="1" dirty="0" smtClean="0"/>
              <a:t>Process state. The state may be new, ready, running, waiting, halted, and </a:t>
            </a:r>
            <a:r>
              <a:rPr lang="en-US" sz="2000" dirty="0" smtClean="0"/>
              <a:t>so on.</a:t>
            </a:r>
          </a:p>
          <a:p>
            <a:pPr algn="just"/>
            <a:r>
              <a:rPr lang="en-US" sz="2000" dirty="0" smtClean="0"/>
              <a:t>• </a:t>
            </a:r>
            <a:r>
              <a:rPr lang="en-US" sz="2000" b="1" dirty="0" smtClean="0"/>
              <a:t>Program counter. The counter indicates the address of the next instruction </a:t>
            </a:r>
            <a:r>
              <a:rPr lang="en-US" sz="2000" dirty="0" smtClean="0"/>
              <a:t>to be executed for this process.</a:t>
            </a:r>
          </a:p>
          <a:p>
            <a:pPr algn="just"/>
            <a:r>
              <a:rPr lang="en-US" sz="2000" dirty="0" smtClean="0"/>
              <a:t>• </a:t>
            </a:r>
            <a:r>
              <a:rPr lang="en-US" sz="2000" b="1" dirty="0" smtClean="0"/>
              <a:t>CPU registers. The registers vary in number and type, depending on </a:t>
            </a:r>
            <a:r>
              <a:rPr lang="en-US" sz="2000" dirty="0" smtClean="0"/>
              <a:t>the computer architecture. </a:t>
            </a:r>
          </a:p>
          <a:p>
            <a:pPr algn="just"/>
            <a:r>
              <a:rPr lang="en-US" sz="2000" dirty="0" smtClean="0"/>
              <a:t>They include accumulators, index registers, stack pointers, and general-purpose registers, plus any condition-code information. </a:t>
            </a:r>
          </a:p>
          <a:p>
            <a:pPr algn="just"/>
            <a:r>
              <a:rPr lang="en-US" sz="2000" dirty="0" smtClean="0"/>
              <a:t>Along with the program counter, this state information must be saved when an interrupt occurs, to allow the process to be continued correctly afterward (Figure 3.4).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676400" y="838200"/>
            <a:ext cx="5334000" cy="497911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848600" cy="5181600"/>
          </a:xfrm>
        </p:spPr>
        <p:txBody>
          <a:bodyPr>
            <a:normAutofit fontScale="92500" lnSpcReduction="10000"/>
          </a:bodyPr>
          <a:lstStyle/>
          <a:p>
            <a:pPr algn="just"/>
            <a:r>
              <a:rPr lang="en-US" dirty="0" smtClean="0"/>
              <a:t>• </a:t>
            </a:r>
            <a:r>
              <a:rPr lang="en-US" sz="2200" b="1" dirty="0" smtClean="0"/>
              <a:t>CPU-scheduling information. This information includes a process priority, </a:t>
            </a:r>
            <a:r>
              <a:rPr lang="en-US" sz="2200" dirty="0" smtClean="0"/>
              <a:t>pointers to scheduling queues, and any other scheduling parameters.</a:t>
            </a:r>
          </a:p>
          <a:p>
            <a:pPr algn="just"/>
            <a:r>
              <a:rPr lang="en-US" sz="2200" dirty="0" smtClean="0"/>
              <a:t>• </a:t>
            </a:r>
            <a:r>
              <a:rPr lang="en-US" sz="2200" b="1" dirty="0" smtClean="0"/>
              <a:t>Memory-management information. This information may include such </a:t>
            </a:r>
            <a:r>
              <a:rPr lang="en-US" sz="2200" dirty="0" smtClean="0"/>
              <a:t>items as the value of the base and limit registers and the page tables, or the segment tables, depending on the memory system used by the operating System .</a:t>
            </a:r>
          </a:p>
          <a:p>
            <a:pPr algn="just"/>
            <a:r>
              <a:rPr lang="en-US" sz="2200" dirty="0" smtClean="0"/>
              <a:t>• </a:t>
            </a:r>
            <a:r>
              <a:rPr lang="en-US" sz="2200" b="1" dirty="0" smtClean="0"/>
              <a:t>Accounting information. This information includes the amount of CPU</a:t>
            </a:r>
          </a:p>
          <a:p>
            <a:pPr algn="just"/>
            <a:r>
              <a:rPr lang="en-US" sz="2200" dirty="0" smtClean="0"/>
              <a:t>and real time used, time limits, account numbers, job or process numbers,</a:t>
            </a:r>
          </a:p>
          <a:p>
            <a:pPr algn="just"/>
            <a:r>
              <a:rPr lang="en-US" sz="2200" dirty="0" smtClean="0"/>
              <a:t>and so on.</a:t>
            </a:r>
          </a:p>
          <a:p>
            <a:pPr algn="just"/>
            <a:r>
              <a:rPr lang="en-US" sz="2200" dirty="0" smtClean="0"/>
              <a:t>• </a:t>
            </a:r>
            <a:r>
              <a:rPr lang="en-US" sz="2200" b="1" dirty="0" smtClean="0"/>
              <a:t>I/O status information. This information includes the list of I/O devices</a:t>
            </a:r>
          </a:p>
          <a:p>
            <a:pPr algn="just"/>
            <a:r>
              <a:rPr lang="en-US" sz="2200" dirty="0" smtClean="0"/>
              <a:t>allocated to the process, a list of open files, and so on.</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DESCRIPTION</a:t>
            </a:r>
            <a:br>
              <a:rPr lang="en-US" b="1" dirty="0" smtClean="0"/>
            </a:br>
            <a:endParaRPr lang="en-US" dirty="0"/>
          </a:p>
        </p:txBody>
      </p:sp>
      <p:sp>
        <p:nvSpPr>
          <p:cNvPr id="3" name="Content Placeholder 2"/>
          <p:cNvSpPr>
            <a:spLocks noGrp="1"/>
          </p:cNvSpPr>
          <p:nvPr>
            <p:ph sz="quarter" idx="1"/>
          </p:nvPr>
        </p:nvSpPr>
        <p:spPr>
          <a:xfrm>
            <a:off x="381000" y="1143000"/>
            <a:ext cx="8077200" cy="5181600"/>
          </a:xfrm>
        </p:spPr>
        <p:txBody>
          <a:bodyPr>
            <a:noAutofit/>
          </a:bodyPr>
          <a:lstStyle/>
          <a:p>
            <a:r>
              <a:rPr lang="en-US" sz="1800" dirty="0" smtClean="0"/>
              <a:t>The OS controls events within the computer system. It schedules and dispatches processes for execution by the processor, allocates resources to processes, and responds to requests by user processes for basic services. </a:t>
            </a:r>
          </a:p>
          <a:p>
            <a:r>
              <a:rPr lang="en-US" sz="1800" dirty="0" smtClean="0"/>
              <a:t>Fundamentally, we can think of the OS as that entity that manages the use of system resources by processes.</a:t>
            </a:r>
          </a:p>
          <a:p>
            <a:r>
              <a:rPr lang="en-US" sz="1800" dirty="0" smtClean="0"/>
              <a:t>This concept is illustrated in Figure 3.10 . </a:t>
            </a:r>
            <a:endParaRPr lang="en-US" sz="1800" dirty="0"/>
          </a:p>
        </p:txBody>
      </p:sp>
      <p:pic>
        <p:nvPicPr>
          <p:cNvPr id="4" name="Picture 2"/>
          <p:cNvPicPr>
            <a:picLocks noChangeAspect="1" noChangeArrowheads="1"/>
          </p:cNvPicPr>
          <p:nvPr/>
        </p:nvPicPr>
        <p:blipFill>
          <a:blip r:embed="rId2"/>
          <a:srcRect/>
          <a:stretch>
            <a:fillRect/>
          </a:stretch>
        </p:blipFill>
        <p:spPr bwMode="auto">
          <a:xfrm>
            <a:off x="1066800" y="3581400"/>
            <a:ext cx="6175587" cy="2133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924800" cy="4876800"/>
          </a:xfrm>
        </p:spPr>
        <p:txBody>
          <a:bodyPr>
            <a:normAutofit fontScale="92500"/>
          </a:bodyPr>
          <a:lstStyle/>
          <a:p>
            <a:r>
              <a:rPr lang="en-US" sz="2200" dirty="0" smtClean="0"/>
              <a:t>In a multiprogramming environment, there are a number of processes (P 1 ,…, P </a:t>
            </a:r>
            <a:r>
              <a:rPr lang="en-US" sz="2200" i="1" dirty="0" smtClean="0"/>
              <a:t>n ) that have been created and exist in </a:t>
            </a:r>
            <a:r>
              <a:rPr lang="en-US" sz="2200" dirty="0" smtClean="0"/>
              <a:t>virtual memory. </a:t>
            </a:r>
          </a:p>
          <a:p>
            <a:r>
              <a:rPr lang="en-US" sz="2200" dirty="0" smtClean="0"/>
              <a:t>Each process, during the course of its execution, needs access to certain system resources, including the processor, I/O devices, and main memory. </a:t>
            </a:r>
          </a:p>
          <a:p>
            <a:r>
              <a:rPr lang="en-US" sz="2200" dirty="0" smtClean="0"/>
              <a:t>In the figure, process P 1 is running; at least part of the process is in main memory, and it has control of two I/O devices. Process P 2 is also in main memory but is blocked waiting for an I/O device allocated to P 1 . </a:t>
            </a:r>
          </a:p>
          <a:p>
            <a:r>
              <a:rPr lang="en-US" sz="2200" dirty="0" smtClean="0"/>
              <a:t>Process P </a:t>
            </a:r>
            <a:r>
              <a:rPr lang="en-US" sz="2200" i="1" dirty="0" smtClean="0"/>
              <a:t>n has been swapped out and is </a:t>
            </a:r>
            <a:r>
              <a:rPr lang="en-US" sz="2200" dirty="0" smtClean="0"/>
              <a:t>therefore suspended.</a:t>
            </a:r>
          </a:p>
          <a:p>
            <a:r>
              <a:rPr lang="en-US" sz="2200" dirty="0" smtClean="0"/>
              <a:t>Here we are concerned with a more fundamental question: What information does the OS need to control processes and manage resources for them?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Operating System Control Structures</a:t>
            </a:r>
            <a:br>
              <a:rPr lang="en-US" b="1" dirty="0" smtClean="0"/>
            </a:br>
            <a:endParaRPr lang="en-US" dirty="0"/>
          </a:p>
        </p:txBody>
      </p:sp>
      <p:sp>
        <p:nvSpPr>
          <p:cNvPr id="3" name="Content Placeholder 2"/>
          <p:cNvSpPr>
            <a:spLocks noGrp="1"/>
          </p:cNvSpPr>
          <p:nvPr>
            <p:ph sz="quarter" idx="1"/>
          </p:nvPr>
        </p:nvSpPr>
        <p:spPr>
          <a:xfrm>
            <a:off x="381000" y="1219200"/>
            <a:ext cx="8001000" cy="4953000"/>
          </a:xfrm>
        </p:spPr>
        <p:txBody>
          <a:bodyPr>
            <a:noAutofit/>
          </a:bodyPr>
          <a:lstStyle/>
          <a:p>
            <a:pPr algn="just"/>
            <a:r>
              <a:rPr lang="en-US" sz="2000" dirty="0" smtClean="0"/>
              <a:t>If the OS is to manage processes and resources, it must have information about the current status of each process and resource. </a:t>
            </a:r>
          </a:p>
          <a:p>
            <a:pPr algn="just"/>
            <a:r>
              <a:rPr lang="en-US" sz="2000" dirty="0" smtClean="0"/>
              <a:t>The universal approach to providing this information is straightforward: The OS constructs and maintains tables of information about each entity that it is managing. </a:t>
            </a:r>
          </a:p>
          <a:p>
            <a:pPr algn="just"/>
            <a:r>
              <a:rPr lang="en-US" sz="2000" dirty="0" smtClean="0"/>
              <a:t>A general idea of the scope of this effort is indicated in Figure 3.11 , which shows four different types of tables maintained by the OS: memory, I/O, file, and process.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95400" y="838200"/>
            <a:ext cx="6280094" cy="5105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5562600"/>
          </a:xfrm>
        </p:spPr>
        <p:txBody>
          <a:bodyPr>
            <a:normAutofit fontScale="92500"/>
          </a:bodyPr>
          <a:lstStyle/>
          <a:p>
            <a:pPr algn="just"/>
            <a:r>
              <a:rPr lang="en-US" sz="2200" dirty="0" smtClean="0"/>
              <a:t>Although the details will differ from one OS to another, fundamentally, all operating systems maintain information in these four categories.</a:t>
            </a:r>
          </a:p>
          <a:p>
            <a:pPr algn="just"/>
            <a:r>
              <a:rPr lang="en-US" sz="2200" b="1" dirty="0" smtClean="0"/>
              <a:t>Memory tables are used to keep track of both main (real) and secondary </a:t>
            </a:r>
            <a:r>
              <a:rPr lang="en-US" sz="2200" dirty="0" smtClean="0"/>
              <a:t>(virtual) memory. Some of main memory is reserved for use by the OS; the remainder is available for use by processes. </a:t>
            </a:r>
          </a:p>
          <a:p>
            <a:pPr algn="just"/>
            <a:r>
              <a:rPr lang="en-US" sz="2200" dirty="0" smtClean="0"/>
              <a:t>Processes are maintained on secondary memory using some sort of virtual memory or simple swapping mechanism. </a:t>
            </a:r>
          </a:p>
          <a:p>
            <a:pPr algn="just"/>
            <a:r>
              <a:rPr lang="en-US" sz="2200" dirty="0" smtClean="0"/>
              <a:t>The memory tables must include the following information:</a:t>
            </a:r>
          </a:p>
          <a:p>
            <a:pPr algn="just"/>
            <a:r>
              <a:rPr lang="en-US" sz="2200" dirty="0" smtClean="0"/>
              <a:t>• The allocation of main memory to processes</a:t>
            </a:r>
          </a:p>
          <a:p>
            <a:pPr algn="just"/>
            <a:r>
              <a:rPr lang="en-US" sz="2200" dirty="0" smtClean="0"/>
              <a:t>• The allocation of secondary memory to processes</a:t>
            </a:r>
          </a:p>
          <a:p>
            <a:pPr algn="just"/>
            <a:r>
              <a:rPr lang="en-US" sz="2200" dirty="0" smtClean="0"/>
              <a:t>• Any protection attributes of blocks of main or virtual memory, such as which processes may access certain shared memory regions</a:t>
            </a:r>
          </a:p>
          <a:p>
            <a:pPr algn="just"/>
            <a:r>
              <a:rPr lang="en-US" sz="2200" dirty="0" smtClean="0"/>
              <a:t>• Any information needed to manage virtual memory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229600" cy="5791200"/>
          </a:xfrm>
        </p:spPr>
        <p:txBody>
          <a:bodyPr>
            <a:normAutofit/>
          </a:bodyPr>
          <a:lstStyle/>
          <a:p>
            <a:pPr algn="just"/>
            <a:r>
              <a:rPr lang="en-US" sz="2000" b="1" dirty="0" smtClean="0"/>
              <a:t>I/O tables are used by the OS to manage the I/O devices and channels of the </a:t>
            </a:r>
            <a:r>
              <a:rPr lang="en-US" sz="2000" dirty="0" smtClean="0"/>
              <a:t>computer system. At any given time, an I/O device may be available or assigned to a particular process. </a:t>
            </a:r>
          </a:p>
          <a:p>
            <a:pPr algn="just"/>
            <a:r>
              <a:rPr lang="en-US" sz="2000" dirty="0" smtClean="0"/>
              <a:t>If an I/O operation is in progress, the OS needs to know the status of the I/O operation and the location in main memory being used as the source or destination of the I/O transfer. </a:t>
            </a:r>
          </a:p>
          <a:p>
            <a:pPr algn="just"/>
            <a:r>
              <a:rPr lang="en-US" sz="2000" dirty="0" smtClean="0"/>
              <a:t>The OS may also maintain </a:t>
            </a:r>
            <a:r>
              <a:rPr lang="en-US" sz="2000" b="1" dirty="0" smtClean="0"/>
              <a:t>file tables . These tables provide information about </a:t>
            </a:r>
            <a:r>
              <a:rPr lang="en-US" sz="2000" dirty="0" smtClean="0"/>
              <a:t>the existence of files, their location on secondary memory, their current status, and other attributes. Much, if not all, of this information may be maintained and used by a file management system, in which case the OS has little or no knowledge of files.</a:t>
            </a:r>
          </a:p>
          <a:p>
            <a:pPr algn="just"/>
            <a:r>
              <a:rPr lang="en-US" sz="2000" dirty="0" smtClean="0"/>
              <a:t>In other operating systems, much of the detail of file management is managed by the OS itself. </a:t>
            </a:r>
          </a:p>
          <a:p>
            <a:pPr algn="just"/>
            <a:r>
              <a:rPr lang="en-US" sz="2000" dirty="0" smtClean="0"/>
              <a:t>Finally, the OS must maintain </a:t>
            </a:r>
            <a:r>
              <a:rPr lang="en-US" sz="2000" b="1" dirty="0" smtClean="0"/>
              <a:t>process tables to manage processes. </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lstStyle/>
          <a:p>
            <a:r>
              <a:rPr lang="en-US" b="1" dirty="0" smtClean="0"/>
              <a:t>Process Control Structures</a:t>
            </a:r>
            <a:br>
              <a:rPr lang="en-US" b="1" dirty="0" smtClean="0"/>
            </a:br>
            <a:endParaRPr lang="en-US" dirty="0"/>
          </a:p>
        </p:txBody>
      </p:sp>
      <p:sp>
        <p:nvSpPr>
          <p:cNvPr id="3" name="Content Placeholder 2"/>
          <p:cNvSpPr>
            <a:spLocks noGrp="1"/>
          </p:cNvSpPr>
          <p:nvPr>
            <p:ph sz="quarter" idx="1"/>
          </p:nvPr>
        </p:nvSpPr>
        <p:spPr>
          <a:xfrm>
            <a:off x="304800" y="762000"/>
            <a:ext cx="8229600" cy="5638800"/>
          </a:xfrm>
        </p:spPr>
        <p:txBody>
          <a:bodyPr>
            <a:noAutofit/>
          </a:bodyPr>
          <a:lstStyle/>
          <a:p>
            <a:pPr algn="just"/>
            <a:r>
              <a:rPr lang="en-US" sz="2000" dirty="0" smtClean="0"/>
              <a:t>Consider what the OS must know if it is to manage and control a process. First, it must know where the process is located; second, it must know the attributes of the process that are necessary for its management (e.g., process ID and process state).</a:t>
            </a:r>
          </a:p>
          <a:p>
            <a:pPr algn="just"/>
            <a:r>
              <a:rPr lang="en-US" sz="2000" b="1" i="1" dirty="0" smtClean="0"/>
              <a:t>PROCESS LOCATION</a:t>
            </a:r>
          </a:p>
          <a:p>
            <a:pPr algn="just"/>
            <a:r>
              <a:rPr lang="en-US" sz="2000" dirty="0" smtClean="0"/>
              <a:t>At a minimum, a process must include a program or set of programs to be executed. Associated with these programs is a set of data locations for local and global variables and any defined constants. </a:t>
            </a:r>
          </a:p>
          <a:p>
            <a:pPr algn="just"/>
            <a:r>
              <a:rPr lang="en-US" sz="2000" dirty="0" smtClean="0"/>
              <a:t>Thus, a process will consist of at least sufficient memory to hold the programs and data of that process. In addition, the execution of a program typically involves a stack  that is used to keep track of procedure calls and parameter passing between procedures. </a:t>
            </a:r>
          </a:p>
          <a:p>
            <a:pPr algn="just"/>
            <a:r>
              <a:rPr lang="en-US" sz="2000" dirty="0" smtClean="0"/>
              <a:t>Finally, each process has associated with it a number of attributes that are used by the OS for process control. Typically, the collection of attributes is referred to as a </a:t>
            </a:r>
            <a:r>
              <a:rPr lang="en-US" sz="2000" i="1" dirty="0" smtClean="0"/>
              <a:t>process control block. We can refer to this </a:t>
            </a:r>
            <a:r>
              <a:rPr lang="en-US" sz="2000" dirty="0" smtClean="0"/>
              <a:t>collection of program, data, stack, and attributes as the </a:t>
            </a:r>
            <a:r>
              <a:rPr lang="en-US" sz="2000" b="1" dirty="0" smtClean="0"/>
              <a:t>process image.</a:t>
            </a:r>
          </a:p>
          <a:p>
            <a:pPr algn="just"/>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Concept</a:t>
            </a:r>
            <a:br>
              <a:rPr lang="en-US" dirty="0" smtClean="0"/>
            </a:br>
            <a:endParaRPr lang="en-US" dirty="0"/>
          </a:p>
        </p:txBody>
      </p:sp>
      <p:sp>
        <p:nvSpPr>
          <p:cNvPr id="3" name="Content Placeholder 2"/>
          <p:cNvSpPr>
            <a:spLocks noGrp="1"/>
          </p:cNvSpPr>
          <p:nvPr>
            <p:ph sz="quarter" idx="1"/>
          </p:nvPr>
        </p:nvSpPr>
        <p:spPr>
          <a:xfrm>
            <a:off x="457200" y="1066800"/>
            <a:ext cx="8077200" cy="5410200"/>
          </a:xfrm>
        </p:spPr>
        <p:txBody>
          <a:bodyPr>
            <a:normAutofit/>
          </a:bodyPr>
          <a:lstStyle/>
          <a:p>
            <a:pPr algn="just"/>
            <a:r>
              <a:rPr lang="en-US" sz="2000" dirty="0" smtClean="0"/>
              <a:t>A batch system executes </a:t>
            </a:r>
            <a:r>
              <a:rPr lang="en-US" sz="2000" b="1" dirty="0" smtClean="0"/>
              <a:t>jobs, whereas a time-shared </a:t>
            </a:r>
            <a:r>
              <a:rPr lang="en-US" sz="2000" dirty="0" smtClean="0"/>
              <a:t>system has </a:t>
            </a:r>
            <a:r>
              <a:rPr lang="en-US" sz="2000" b="1" dirty="0" smtClean="0"/>
              <a:t>user programs, or tasks. Even on a single-user system, a user may </a:t>
            </a:r>
            <a:r>
              <a:rPr lang="en-US" sz="2000" dirty="0" smtClean="0"/>
              <a:t>be able to run several programs at one time: a word processor, a Web browser, and an e-mail package. </a:t>
            </a:r>
          </a:p>
          <a:p>
            <a:pPr algn="just"/>
            <a:r>
              <a:rPr lang="en-US" sz="2000" dirty="0" smtClean="0"/>
              <a:t>And even if a user can execute only one program at a time, such as on an embedded device that does not support multitasking, the operating system may need to support its own internal programmed activities, such as memory management. </a:t>
            </a:r>
          </a:p>
          <a:p>
            <a:pPr algn="just"/>
            <a:r>
              <a:rPr lang="en-US" sz="2000" dirty="0" smtClean="0"/>
              <a:t>In many respects, all these activities are similar, so we call all of them </a:t>
            </a:r>
            <a:r>
              <a:rPr lang="en-US" sz="2000" b="1" dirty="0" smtClean="0"/>
              <a:t>processes.</a:t>
            </a:r>
          </a:p>
          <a:p>
            <a:pPr algn="just"/>
            <a:r>
              <a:rPr lang="en-US" sz="2000" dirty="0" smtClean="0"/>
              <a:t>Although we personally prefer the term </a:t>
            </a:r>
            <a:r>
              <a:rPr lang="en-US" sz="2000" b="1" i="1" dirty="0" smtClean="0"/>
              <a:t>process, much of operating-system </a:t>
            </a:r>
            <a:r>
              <a:rPr lang="en-US" sz="2000" dirty="0" smtClean="0"/>
              <a:t>theory and terminology was developed during a time when the major activity of operating systems was job processing.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6096000"/>
          </a:xfrm>
        </p:spPr>
        <p:txBody>
          <a:bodyPr>
            <a:noAutofit/>
          </a:bodyPr>
          <a:lstStyle/>
          <a:p>
            <a:pPr algn="just"/>
            <a:r>
              <a:rPr lang="en-US" sz="2000" dirty="0" smtClean="0"/>
              <a:t>The location of a process image will depend on the memory management scheme being used. In the simplest case, the process image is maintained as a contiguous, or continuous, block of memory.</a:t>
            </a:r>
          </a:p>
          <a:p>
            <a:pPr algn="just"/>
            <a:r>
              <a:rPr lang="en-US" sz="2000" dirty="0" smtClean="0"/>
              <a:t> This block is maintained in secondary memory, usually disk. So that the OS can manage the process, at least a small portion of its image must be maintained in main memory. To execute the process, the entire process image must be loaded into main memory or at least virtual memory. </a:t>
            </a:r>
          </a:p>
          <a:p>
            <a:pPr algn="just"/>
            <a:r>
              <a:rPr lang="en-US" sz="2000" dirty="0" smtClean="0"/>
              <a:t>Thus, the OS needs to know the location of each process on disk and, for each such process that is in main memory, the location of that process in main memory.</a:t>
            </a:r>
          </a:p>
          <a:p>
            <a:pPr algn="just"/>
            <a:r>
              <a:rPr lang="en-US" sz="2000" dirty="0" smtClean="0"/>
              <a:t>Modern operating systems presume paging hardware that allows noncontiguous physical memory to support partially resident processes. At any given time, a portion of a process image may be in main memory, with the remainder in secondary memory. Therefore, process tables maintained by the OS must show the location of each page of each process image.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077200" cy="5791200"/>
          </a:xfrm>
        </p:spPr>
        <p:txBody>
          <a:bodyPr/>
          <a:lstStyle/>
          <a:p>
            <a:pPr algn="just"/>
            <a:r>
              <a:rPr lang="en-US" sz="2000" dirty="0" smtClean="0"/>
              <a:t>Figure 3.11 depicts the structure of the location information in the following way.</a:t>
            </a:r>
          </a:p>
          <a:p>
            <a:pPr algn="just"/>
            <a:r>
              <a:rPr lang="en-US" sz="2000" dirty="0" smtClean="0"/>
              <a:t> There is a primary process table with one entry for each process. Each entry contains, at least, a pointer to a process image.</a:t>
            </a:r>
          </a:p>
          <a:p>
            <a:pPr algn="just"/>
            <a:r>
              <a:rPr lang="en-US" sz="2000" dirty="0" smtClean="0"/>
              <a:t> If the process image contains multiple blocks, this information is contained directly in the primary process table or is available by cross-reference to entries in memory tables. </a:t>
            </a:r>
          </a:p>
          <a:p>
            <a:pPr algn="just"/>
            <a:r>
              <a:rPr lang="en-US" sz="2000" dirty="0" smtClean="0"/>
              <a:t>Of course, this depiction is generic; a particular OS will have its own way of organizing the location information.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1143000"/>
          </a:xfrm>
        </p:spPr>
        <p:txBody>
          <a:bodyPr/>
          <a:lstStyle/>
          <a:p>
            <a:r>
              <a:rPr lang="en-US" b="1" i="1" dirty="0" smtClean="0"/>
              <a:t>PROCESS ATTRIBUTES</a:t>
            </a:r>
            <a:endParaRPr lang="en-US" dirty="0"/>
          </a:p>
        </p:txBody>
      </p:sp>
      <p:sp>
        <p:nvSpPr>
          <p:cNvPr id="3" name="Content Placeholder 2"/>
          <p:cNvSpPr>
            <a:spLocks noGrp="1"/>
          </p:cNvSpPr>
          <p:nvPr>
            <p:ph sz="quarter" idx="1"/>
          </p:nvPr>
        </p:nvSpPr>
        <p:spPr>
          <a:xfrm>
            <a:off x="304800" y="990600"/>
            <a:ext cx="8153400" cy="5181600"/>
          </a:xfrm>
        </p:spPr>
        <p:txBody>
          <a:bodyPr>
            <a:normAutofit/>
          </a:bodyPr>
          <a:lstStyle/>
          <a:p>
            <a:pPr algn="just"/>
            <a:r>
              <a:rPr lang="en-US" sz="2000" b="1" i="1" dirty="0" smtClean="0"/>
              <a:t>A sophisticated multiprogramming system requires a great </a:t>
            </a:r>
            <a:r>
              <a:rPr lang="en-US" sz="2000" dirty="0" smtClean="0"/>
              <a:t>deal of information about each process. As was explained, this information can be considered to reside in a process control block. </a:t>
            </a:r>
          </a:p>
          <a:p>
            <a:pPr algn="just"/>
            <a:r>
              <a:rPr lang="en-US" sz="2000" dirty="0" smtClean="0"/>
              <a:t>We can group the process control block information into three general categories:</a:t>
            </a:r>
          </a:p>
          <a:p>
            <a:pPr algn="just"/>
            <a:r>
              <a:rPr lang="en-US" sz="2000" dirty="0" smtClean="0"/>
              <a:t>• Process identification</a:t>
            </a:r>
          </a:p>
          <a:p>
            <a:pPr algn="just"/>
            <a:r>
              <a:rPr lang="en-US" sz="2000" dirty="0" smtClean="0"/>
              <a:t>• Processor state information</a:t>
            </a:r>
          </a:p>
          <a:p>
            <a:pPr algn="just"/>
            <a:r>
              <a:rPr lang="en-US" sz="2000" dirty="0" smtClean="0"/>
              <a:t>• Process control information</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153400" cy="6019800"/>
          </a:xfrm>
        </p:spPr>
        <p:txBody>
          <a:bodyPr>
            <a:normAutofit fontScale="85000" lnSpcReduction="10000"/>
          </a:bodyPr>
          <a:lstStyle/>
          <a:p>
            <a:pPr algn="just"/>
            <a:r>
              <a:rPr lang="en-US" dirty="0" smtClean="0"/>
              <a:t>With respect to </a:t>
            </a:r>
            <a:r>
              <a:rPr lang="en-US" b="1" dirty="0" smtClean="0"/>
              <a:t>process identification , in virtually all operating systems, each </a:t>
            </a:r>
            <a:r>
              <a:rPr lang="en-US" dirty="0" smtClean="0"/>
              <a:t>process is assigned a unique numeric identifier, which may simply be an index into the primary process table ; otherwise there must be a mapping that allows the OS to locate the appropriate tables based on the process identifier. </a:t>
            </a:r>
          </a:p>
          <a:p>
            <a:pPr algn="just"/>
            <a:r>
              <a:rPr lang="en-US" dirty="0" smtClean="0"/>
              <a:t>This identifier is useful in several ways. Many of the other tables controlled by the OS may use process identifiers to cross-reference process tables.</a:t>
            </a:r>
          </a:p>
          <a:p>
            <a:pPr algn="just"/>
            <a:r>
              <a:rPr lang="en-US" dirty="0" smtClean="0"/>
              <a:t>For example, the memory tables may be organized so as to provide a map of main memory with an indication of which process is assigned to each region. </a:t>
            </a:r>
          </a:p>
          <a:p>
            <a:pPr algn="just"/>
            <a:r>
              <a:rPr lang="en-US" dirty="0" smtClean="0"/>
              <a:t>Similar references will appear in I/O and file tables. When  processes communicate with one another, the process identifier informs the OS of the destination of a particular communication. </a:t>
            </a:r>
          </a:p>
          <a:p>
            <a:pPr algn="just"/>
            <a:r>
              <a:rPr lang="en-US" dirty="0" smtClean="0"/>
              <a:t>When processes are allowed to create other processes, identifiers indicate the parent and descendents of each process.</a:t>
            </a:r>
          </a:p>
          <a:p>
            <a:pPr algn="just"/>
            <a:r>
              <a:rPr lang="en-US" dirty="0" smtClean="0"/>
              <a:t>In addition to these process identifiers, a process may be assigned a user identifier that indicates the user responsible for the job.</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077200" cy="5867400"/>
          </a:xfrm>
        </p:spPr>
        <p:txBody>
          <a:bodyPr>
            <a:normAutofit/>
          </a:bodyPr>
          <a:lstStyle/>
          <a:p>
            <a:pPr algn="just"/>
            <a:r>
              <a:rPr lang="en-US" sz="2000" b="1" dirty="0" smtClean="0"/>
              <a:t>Processor state information consists of the contents of processor registers. </a:t>
            </a:r>
          </a:p>
          <a:p>
            <a:pPr algn="just"/>
            <a:r>
              <a:rPr lang="en-US" sz="2000" dirty="0" smtClean="0"/>
              <a:t>While a process is running, of course, the information is in the registers. When a process is interrupted, all of this register information must be saved so that it can be restored when the process resumes execution. </a:t>
            </a:r>
          </a:p>
          <a:p>
            <a:pPr algn="just"/>
            <a:r>
              <a:rPr lang="en-US" sz="2000" dirty="0" smtClean="0"/>
              <a:t>The nature and number of registers involved depend on the design of the processor. Typically, the register set will include user-visible registers, control and status registers, and stack pointers. </a:t>
            </a:r>
          </a:p>
          <a:p>
            <a:pPr algn="just"/>
            <a:r>
              <a:rPr lang="en-US" sz="2000" dirty="0" smtClean="0"/>
              <a:t>Of particular note, all processor designs include a register or set of registers, often known as the program status word (PSW), that contains status information.</a:t>
            </a:r>
          </a:p>
          <a:p>
            <a:pPr algn="just"/>
            <a:r>
              <a:rPr lang="en-US" sz="2000" dirty="0" smtClean="0"/>
              <a:t>The PSW typically contain condition codes plus other status information. </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05800" cy="6172200"/>
          </a:xfrm>
        </p:spPr>
        <p:txBody>
          <a:bodyPr>
            <a:normAutofit/>
          </a:bodyPr>
          <a:lstStyle/>
          <a:p>
            <a:pPr algn="just"/>
            <a:r>
              <a:rPr lang="en-US" sz="2000" dirty="0" smtClean="0"/>
              <a:t>The third major category of information in the process control block can be called, </a:t>
            </a:r>
            <a:r>
              <a:rPr lang="en-US" sz="2000" b="1" dirty="0" smtClean="0"/>
              <a:t>process control information . </a:t>
            </a:r>
          </a:p>
          <a:p>
            <a:pPr algn="just"/>
            <a:r>
              <a:rPr lang="en-US" sz="2000" b="1" dirty="0" smtClean="0"/>
              <a:t>This is the additional </a:t>
            </a:r>
            <a:r>
              <a:rPr lang="en-US" sz="2000" dirty="0" smtClean="0"/>
              <a:t>information needed by the OS to control and coordinate the various active processes. </a:t>
            </a:r>
          </a:p>
          <a:p>
            <a:pPr algn="just"/>
            <a:r>
              <a:rPr lang="en-US" sz="2000" dirty="0" smtClean="0"/>
              <a:t>Figure 3.13 suggests the structure of process images in virtual memory. </a:t>
            </a:r>
          </a:p>
        </p:txBody>
      </p:sp>
      <p:pic>
        <p:nvPicPr>
          <p:cNvPr id="1026" name="Picture 2"/>
          <p:cNvPicPr>
            <a:picLocks noChangeAspect="1" noChangeArrowheads="1"/>
          </p:cNvPicPr>
          <p:nvPr/>
        </p:nvPicPr>
        <p:blipFill>
          <a:blip r:embed="rId2"/>
          <a:srcRect/>
          <a:stretch>
            <a:fillRect/>
          </a:stretch>
        </p:blipFill>
        <p:spPr bwMode="auto">
          <a:xfrm>
            <a:off x="1600200" y="2133600"/>
            <a:ext cx="6864336" cy="4724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077200" cy="5638800"/>
          </a:xfrm>
        </p:spPr>
        <p:txBody>
          <a:bodyPr>
            <a:normAutofit/>
          </a:bodyPr>
          <a:lstStyle/>
          <a:p>
            <a:pPr algn="just"/>
            <a:r>
              <a:rPr lang="en-US" sz="2000" dirty="0" smtClean="0"/>
              <a:t>Each process image consists of a process control block, a user stack, the private address space of the process, and any other address space that the process shares with other processes.</a:t>
            </a:r>
          </a:p>
          <a:p>
            <a:pPr algn="just"/>
            <a:r>
              <a:rPr lang="en-US" sz="2000" dirty="0" smtClean="0"/>
              <a:t> In the figure, each process image appears as a contiguous range of addresses. In an actual implementation, this may not be the case; it will depend on the memory management scheme and the way in which control structures are organized by the OS.</a:t>
            </a:r>
          </a:p>
          <a:p>
            <a:pPr algn="just"/>
            <a:r>
              <a:rPr lang="en-US" sz="2000" dirty="0" smtClean="0"/>
              <a:t>The process control block may contain structuring information, including pointers that allow the linking of process control blocks.</a:t>
            </a:r>
          </a:p>
          <a:p>
            <a:pPr algn="just"/>
            <a:r>
              <a:rPr lang="en-US" sz="2000" dirty="0" smtClean="0"/>
              <a:t>Thus, the queues could be implemented as linked lists of process control blocks. For example, the </a:t>
            </a:r>
            <a:r>
              <a:rPr lang="en-US" sz="2000" dirty="0" err="1" smtClean="0"/>
              <a:t>queueing</a:t>
            </a:r>
            <a:r>
              <a:rPr lang="en-US" sz="2000" dirty="0" smtClean="0"/>
              <a:t> structure could be implemented as suggested in Figure 3.14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685800"/>
            <a:ext cx="7057965" cy="5257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1143000"/>
          </a:xfrm>
        </p:spPr>
        <p:txBody>
          <a:bodyPr/>
          <a:lstStyle/>
          <a:p>
            <a:r>
              <a:rPr lang="en-US" b="1" i="1" dirty="0" smtClean="0"/>
              <a:t>THE ROLE OF THE PROCESS CONTROL BLOCK</a:t>
            </a:r>
            <a:endParaRPr lang="en-US" dirty="0"/>
          </a:p>
        </p:txBody>
      </p:sp>
      <p:sp>
        <p:nvSpPr>
          <p:cNvPr id="3" name="Content Placeholder 2"/>
          <p:cNvSpPr>
            <a:spLocks noGrp="1"/>
          </p:cNvSpPr>
          <p:nvPr>
            <p:ph sz="quarter" idx="1"/>
          </p:nvPr>
        </p:nvSpPr>
        <p:spPr>
          <a:xfrm>
            <a:off x="304800" y="1371600"/>
            <a:ext cx="8077200" cy="5257800"/>
          </a:xfrm>
        </p:spPr>
        <p:txBody>
          <a:bodyPr>
            <a:noAutofit/>
          </a:bodyPr>
          <a:lstStyle/>
          <a:p>
            <a:pPr algn="just"/>
            <a:r>
              <a:rPr lang="en-US" sz="2000" b="1" i="1" dirty="0" smtClean="0"/>
              <a:t>The process control block is the </a:t>
            </a:r>
            <a:r>
              <a:rPr lang="en-US" sz="2000" dirty="0" smtClean="0"/>
              <a:t>most important data structure in an OS. </a:t>
            </a:r>
          </a:p>
          <a:p>
            <a:pPr algn="just"/>
            <a:r>
              <a:rPr lang="en-US" sz="2000" dirty="0" smtClean="0"/>
              <a:t>Each process control block contains all of the information about a process that is needed by the OS. </a:t>
            </a:r>
          </a:p>
          <a:p>
            <a:pPr algn="just"/>
            <a:r>
              <a:rPr lang="en-US" sz="2000" dirty="0" smtClean="0"/>
              <a:t>The blocks are read and/or modified by virtually every module in the OS, including those involved with scheduling, resource allocation, interrupt processing, and performance monitoring and analysis. </a:t>
            </a:r>
          </a:p>
          <a:p>
            <a:pPr algn="just"/>
            <a:r>
              <a:rPr lang="en-US" sz="2000" dirty="0" smtClean="0"/>
              <a:t>One can say that the set of process control blocks defines the state of the OS.</a:t>
            </a:r>
          </a:p>
          <a:p>
            <a:pPr algn="just"/>
            <a:r>
              <a:rPr lang="en-US" sz="2000" dirty="0" smtClean="0"/>
              <a:t>This brings up an important design issue. A number of routines within the OS will need access to information in process control blocks. The provision of direct access to these tables is not difficult.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229600" cy="5715000"/>
          </a:xfrm>
        </p:spPr>
        <p:txBody>
          <a:bodyPr>
            <a:normAutofit fontScale="92500"/>
          </a:bodyPr>
          <a:lstStyle/>
          <a:p>
            <a:pPr algn="just"/>
            <a:r>
              <a:rPr lang="en-US" sz="2200" dirty="0" smtClean="0"/>
              <a:t>Each process is equipped with a unique ID, and this can be used as an index into a table of pointers to the process control blocks.</a:t>
            </a:r>
          </a:p>
          <a:p>
            <a:pPr algn="just"/>
            <a:r>
              <a:rPr lang="en-US" sz="2200" dirty="0" smtClean="0"/>
              <a:t>The difficulty is not access but rather protection. Two problems present themselves:</a:t>
            </a:r>
          </a:p>
          <a:p>
            <a:pPr algn="just"/>
            <a:r>
              <a:rPr lang="en-US" sz="2200" dirty="0" smtClean="0"/>
              <a:t>• A bug in a single routine, such as an interrupt handler, could damage process control blocks, which could destroy the system’s ability to manage the affected processes.</a:t>
            </a:r>
          </a:p>
          <a:p>
            <a:pPr algn="just"/>
            <a:r>
              <a:rPr lang="en-US" sz="2200" dirty="0" smtClean="0"/>
              <a:t>• A design change in the structure or semantics of the process control block could affect a number of modules in the OS.</a:t>
            </a:r>
          </a:p>
          <a:p>
            <a:pPr algn="just"/>
            <a:r>
              <a:rPr lang="en-US" sz="2200" dirty="0" smtClean="0"/>
              <a:t>These problems can be addressed by requiring all routines in the OS to go through a handler routine, the only job of which is to protect process control blocks, and which is the sole arbiter for reading and writing these blocks. </a:t>
            </a:r>
          </a:p>
          <a:p>
            <a:pPr algn="just"/>
            <a:r>
              <a:rPr lang="en-US" sz="2200" dirty="0" smtClean="0"/>
              <a:t>The trade-off in the use of such a routine involves performance issues and the degree to which the remainder of the system software can be trusted to be correct.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br>
              <a:rPr lang="en-US" dirty="0" smtClean="0"/>
            </a:br>
            <a:endParaRPr lang="en-US" dirty="0"/>
          </a:p>
        </p:txBody>
      </p:sp>
      <p:sp>
        <p:nvSpPr>
          <p:cNvPr id="3" name="Content Placeholder 2"/>
          <p:cNvSpPr>
            <a:spLocks noGrp="1"/>
          </p:cNvSpPr>
          <p:nvPr>
            <p:ph sz="quarter" idx="1"/>
          </p:nvPr>
        </p:nvSpPr>
        <p:spPr>
          <a:xfrm>
            <a:off x="381000" y="1143000"/>
            <a:ext cx="8305800" cy="5334000"/>
          </a:xfrm>
        </p:spPr>
        <p:txBody>
          <a:bodyPr>
            <a:noAutofit/>
          </a:bodyPr>
          <a:lstStyle/>
          <a:p>
            <a:pPr algn="just"/>
            <a:r>
              <a:rPr lang="en-US" sz="2000" dirty="0" smtClean="0"/>
              <a:t>Informally, a process is a program in execution. A process is more than the program code, which is sometimes known as the </a:t>
            </a:r>
            <a:r>
              <a:rPr lang="en-US" sz="2000" b="1" dirty="0" smtClean="0"/>
              <a:t>text section.</a:t>
            </a:r>
          </a:p>
          <a:p>
            <a:pPr algn="just"/>
            <a:r>
              <a:rPr lang="en-US" sz="2000" dirty="0" smtClean="0"/>
              <a:t>It also includes the current activity, as represented by the value of the </a:t>
            </a:r>
            <a:r>
              <a:rPr lang="en-US" sz="2000" b="1" dirty="0" smtClean="0"/>
              <a:t>program counter and the contents of the processor’s registers. </a:t>
            </a:r>
          </a:p>
          <a:p>
            <a:pPr algn="just"/>
            <a:r>
              <a:rPr lang="en-US" sz="2000" b="1" dirty="0" smtClean="0"/>
              <a:t>A process generally also </a:t>
            </a:r>
            <a:r>
              <a:rPr lang="en-US" sz="2000" dirty="0" smtClean="0"/>
              <a:t>includes the process </a:t>
            </a:r>
            <a:r>
              <a:rPr lang="en-US" sz="2000" b="1" dirty="0" smtClean="0"/>
              <a:t>stack, which contains temporary data (such as function </a:t>
            </a:r>
            <a:r>
              <a:rPr lang="en-US" sz="2000" dirty="0" smtClean="0"/>
              <a:t>parameters, return addresses, and local variables), and a </a:t>
            </a:r>
            <a:r>
              <a:rPr lang="en-US" sz="2000" b="1" dirty="0" smtClean="0"/>
              <a:t>data section, which </a:t>
            </a:r>
            <a:r>
              <a:rPr lang="en-US" sz="2000" dirty="0" smtClean="0"/>
              <a:t>contains global variables.</a:t>
            </a:r>
          </a:p>
          <a:p>
            <a:pPr algn="just"/>
            <a:r>
              <a:rPr lang="en-US" sz="2000" dirty="0" smtClean="0"/>
              <a:t>A process may also include a </a:t>
            </a:r>
            <a:r>
              <a:rPr lang="en-US" sz="2000" b="1" dirty="0" smtClean="0"/>
              <a:t>heap, which is memory </a:t>
            </a:r>
            <a:r>
              <a:rPr lang="en-US" sz="2000" dirty="0" smtClean="0"/>
              <a:t>that is dynamically allocated during process run time.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1143000"/>
          </a:xfrm>
        </p:spPr>
        <p:txBody>
          <a:bodyPr/>
          <a:lstStyle/>
          <a:p>
            <a:r>
              <a:rPr lang="en-US" b="1" dirty="0" smtClean="0"/>
              <a:t>UNIPROCESSOR SCHEDULING</a:t>
            </a:r>
            <a:endParaRPr lang="en-US" dirty="0"/>
          </a:p>
        </p:txBody>
      </p:sp>
      <p:sp>
        <p:nvSpPr>
          <p:cNvPr id="3" name="Content Placeholder 2"/>
          <p:cNvSpPr>
            <a:spLocks noGrp="1"/>
          </p:cNvSpPr>
          <p:nvPr>
            <p:ph sz="quarter" idx="1"/>
          </p:nvPr>
        </p:nvSpPr>
        <p:spPr>
          <a:xfrm>
            <a:off x="304800" y="990600"/>
            <a:ext cx="8229600" cy="4953000"/>
          </a:xfrm>
        </p:spPr>
        <p:txBody>
          <a:bodyPr>
            <a:normAutofit/>
          </a:bodyPr>
          <a:lstStyle/>
          <a:p>
            <a:pPr algn="just"/>
            <a:r>
              <a:rPr lang="en-US" sz="2000" dirty="0" smtClean="0"/>
              <a:t>In a multiprogramming system, multiple processes exist concurrently in main memory. </a:t>
            </a:r>
          </a:p>
          <a:p>
            <a:pPr algn="just"/>
            <a:r>
              <a:rPr lang="en-US" sz="2000" dirty="0" smtClean="0"/>
              <a:t>Each process alternates between using a processor and waiting for some event to occur, such as the completion of an I/O operation. </a:t>
            </a:r>
          </a:p>
          <a:p>
            <a:pPr algn="just"/>
            <a:r>
              <a:rPr lang="en-US" sz="2000" dirty="0" smtClean="0"/>
              <a:t>The processor or processors are kept busy by executing one process while the others wait.</a:t>
            </a:r>
          </a:p>
          <a:p>
            <a:pPr algn="just"/>
            <a:r>
              <a:rPr lang="en-US" sz="2000" dirty="0" smtClean="0"/>
              <a:t>The key to multiprogramming is scheduling. In fact, four types of scheduling are typically involved ( Table 9.1 ). </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152400" y="4191000"/>
            <a:ext cx="8686800" cy="2286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82000" cy="1020762"/>
          </a:xfrm>
        </p:spPr>
        <p:txBody>
          <a:bodyPr/>
          <a:lstStyle/>
          <a:p>
            <a:r>
              <a:rPr lang="en-US" b="1" dirty="0" smtClean="0"/>
              <a:t>TYPES OF PROCESSOR SCHEDULING</a:t>
            </a:r>
            <a:endParaRPr lang="en-US" dirty="0"/>
          </a:p>
        </p:txBody>
      </p:sp>
      <p:sp>
        <p:nvSpPr>
          <p:cNvPr id="3" name="Content Placeholder 2"/>
          <p:cNvSpPr>
            <a:spLocks noGrp="1"/>
          </p:cNvSpPr>
          <p:nvPr>
            <p:ph sz="quarter" idx="1"/>
          </p:nvPr>
        </p:nvSpPr>
        <p:spPr>
          <a:xfrm>
            <a:off x="228600" y="685800"/>
            <a:ext cx="8534400" cy="5334000"/>
          </a:xfrm>
        </p:spPr>
        <p:txBody>
          <a:bodyPr>
            <a:noAutofit/>
          </a:bodyPr>
          <a:lstStyle/>
          <a:p>
            <a:pPr algn="just"/>
            <a:r>
              <a:rPr lang="en-US" sz="1800" dirty="0" smtClean="0"/>
              <a:t>The aim of processor scheduling is to assign processes to be executed by the processor or processors over time, in a way that meets system objectives, such as response time, throughput, and processor efficiency. </a:t>
            </a:r>
          </a:p>
          <a:p>
            <a:pPr algn="just"/>
            <a:r>
              <a:rPr lang="en-US" sz="1800" dirty="0" smtClean="0"/>
              <a:t>In many systems, this scheduling activity is broken down into three separate functions: long-, medium-, and short-term scheduling.</a:t>
            </a:r>
          </a:p>
          <a:p>
            <a:pPr algn="just"/>
            <a:r>
              <a:rPr lang="en-US" sz="1800" dirty="0" smtClean="0"/>
              <a:t>The names suggest the relative time scales with which these functions are performed. </a:t>
            </a:r>
          </a:p>
          <a:p>
            <a:pPr algn="just"/>
            <a:r>
              <a:rPr lang="en-US" sz="1800" dirty="0" smtClean="0"/>
              <a:t>Long-term scheduling is performed when a new process is created. This is a decision whether to add a new process to the set of processes that are currently active. </a:t>
            </a:r>
          </a:p>
          <a:p>
            <a:pPr algn="just"/>
            <a:r>
              <a:rPr lang="en-US" sz="1800" dirty="0" smtClean="0"/>
              <a:t>Medium-term scheduling is a part of the swapping function. This is a decision whether to add a process to those that are at least partially in main memory and therefore available for execution. </a:t>
            </a:r>
          </a:p>
          <a:p>
            <a:pPr algn="just"/>
            <a:r>
              <a:rPr lang="en-US" sz="1800" dirty="0" smtClean="0"/>
              <a:t>Short-term scheduling is the actual decision of which ready process to execute next. Figure 9.2 reorganizes the state transition diagram of Figure 3.9b to suggest the nesting of scheduling functions.</a:t>
            </a:r>
          </a:p>
          <a:p>
            <a:pPr algn="just"/>
            <a:r>
              <a:rPr lang="en-US" sz="1800" dirty="0" smtClean="0"/>
              <a:t>Scheduling affects the performance of the system because it determines which processes will wait and which will progress. </a:t>
            </a:r>
          </a:p>
          <a:p>
            <a:pPr algn="just"/>
            <a:r>
              <a:rPr lang="en-US" sz="1800" dirty="0" smtClean="0"/>
              <a:t>Fundamentally, scheduling is a matter of managing queues to minimize </a:t>
            </a:r>
            <a:r>
              <a:rPr lang="en-US" sz="1800" dirty="0" err="1" smtClean="0"/>
              <a:t>queueing</a:t>
            </a:r>
            <a:r>
              <a:rPr lang="en-US" sz="1800" dirty="0" smtClean="0"/>
              <a:t> delay and to optimize performance in a </a:t>
            </a:r>
            <a:r>
              <a:rPr lang="en-US" sz="1800" dirty="0" err="1" smtClean="0"/>
              <a:t>queueing</a:t>
            </a:r>
            <a:r>
              <a:rPr lang="en-US" sz="1800" dirty="0" smtClean="0"/>
              <a:t> environment.</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09800" y="152400"/>
            <a:ext cx="4953000" cy="665728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799" y="304800"/>
            <a:ext cx="8463669" cy="5562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lstStyle/>
          <a:p>
            <a:r>
              <a:rPr lang="en-US" b="1" dirty="0" smtClean="0"/>
              <a:t>Long-Term Scheduling</a:t>
            </a:r>
            <a:br>
              <a:rPr lang="en-US" b="1" dirty="0" smtClean="0"/>
            </a:br>
            <a:endParaRPr lang="en-US" dirty="0"/>
          </a:p>
        </p:txBody>
      </p:sp>
      <p:sp>
        <p:nvSpPr>
          <p:cNvPr id="3" name="Content Placeholder 2"/>
          <p:cNvSpPr>
            <a:spLocks noGrp="1"/>
          </p:cNvSpPr>
          <p:nvPr>
            <p:ph sz="quarter" idx="1"/>
          </p:nvPr>
        </p:nvSpPr>
        <p:spPr>
          <a:xfrm>
            <a:off x="228600" y="838200"/>
            <a:ext cx="8305800" cy="5029200"/>
          </a:xfrm>
        </p:spPr>
        <p:txBody>
          <a:bodyPr>
            <a:noAutofit/>
          </a:bodyPr>
          <a:lstStyle/>
          <a:p>
            <a:pPr algn="just"/>
            <a:r>
              <a:rPr lang="en-US" sz="2000" dirty="0" smtClean="0"/>
              <a:t>The long-term scheduler determines which programs are admitted to the system for processing. Thus, it controls the degree of multiprogramming.</a:t>
            </a:r>
          </a:p>
          <a:p>
            <a:pPr algn="just"/>
            <a:r>
              <a:rPr lang="en-US" sz="2000" dirty="0" smtClean="0"/>
              <a:t> Once admitted, a job or user program becomes a process and is added to the queue for the short-term scheduler. </a:t>
            </a:r>
          </a:p>
          <a:p>
            <a:pPr algn="just"/>
            <a:r>
              <a:rPr lang="en-US" sz="2000" dirty="0" smtClean="0"/>
              <a:t>In some systems, a newly created process begins in a swapped-out condition, in which case it is added to a queue for the medium-term scheduler.</a:t>
            </a:r>
          </a:p>
          <a:p>
            <a:pPr algn="just"/>
            <a:r>
              <a:rPr lang="en-US" sz="2000" dirty="0" smtClean="0"/>
              <a:t>In a batch system, or for the batch portion of an OS, newly submitted jobs are routed to disk and held in a batch queue. </a:t>
            </a:r>
          </a:p>
          <a:p>
            <a:pPr algn="just"/>
            <a:r>
              <a:rPr lang="en-US" sz="2000" dirty="0" smtClean="0"/>
              <a:t>The long-term scheduler creates processes from the queue when it can. There are two decisions involved.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5257800"/>
          </a:xfrm>
        </p:spPr>
        <p:txBody>
          <a:bodyPr>
            <a:normAutofit/>
          </a:bodyPr>
          <a:lstStyle/>
          <a:p>
            <a:pPr algn="just"/>
            <a:r>
              <a:rPr lang="en-US" sz="2000" dirty="0" smtClean="0"/>
              <a:t>The scheduler must decide when the OS can take on one or more additional processes. And the scheduler must decide which job or jobs to accept and turn into processes. </a:t>
            </a:r>
          </a:p>
          <a:p>
            <a:pPr algn="just"/>
            <a:r>
              <a:rPr lang="en-US" sz="2000" dirty="0" smtClean="0"/>
              <a:t>The decision as to when to create a new process is generally driven by the desired degree of multiprogramming. The more processes that are created, the smaller is the percentage of time that each process can be executed (i.e., more processes are competing for the same amount of processor time). </a:t>
            </a:r>
          </a:p>
          <a:p>
            <a:pPr algn="just"/>
            <a:r>
              <a:rPr lang="en-US" sz="2000" dirty="0" smtClean="0"/>
              <a:t>Thus, the long-term scheduler may limit the degree of multiprogramming to provide satisfactory service to the current set of processes. </a:t>
            </a:r>
          </a:p>
          <a:p>
            <a:pPr algn="just"/>
            <a:r>
              <a:rPr lang="en-US" sz="2000" dirty="0" smtClean="0"/>
              <a:t>Each time a job terminates, the scheduler may decide to add one or more new jobs. Additionally, if the fraction of time that the processor is idle exceeds a certain threshold, the long-term scheduler may be invoked.</a:t>
            </a:r>
          </a:p>
          <a:p>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019800"/>
          </a:xfrm>
        </p:spPr>
        <p:txBody>
          <a:bodyPr>
            <a:noAutofit/>
          </a:bodyPr>
          <a:lstStyle/>
          <a:p>
            <a:pPr algn="just"/>
            <a:r>
              <a:rPr lang="en-US" sz="2000" dirty="0" smtClean="0"/>
              <a:t>The decision as to which job to admit next can be on a simple first-come-first-served (FCFS) basis, or it can be a tool to manage system performance.  The criteria used may include priority, expected execution time, and I/O requirements.</a:t>
            </a:r>
          </a:p>
          <a:p>
            <a:pPr algn="just"/>
            <a:r>
              <a:rPr lang="en-US" sz="2000" dirty="0" smtClean="0"/>
              <a:t>For example, if the information is available, the scheduler may attempt to keep a mix of processor-bound and I/O-bound processes. Also, the decision can depend on which I/O resources are to be requested, in an attempt to balance I/O usage.</a:t>
            </a:r>
          </a:p>
          <a:p>
            <a:pPr algn="just"/>
            <a:r>
              <a:rPr lang="en-US" sz="2000" dirty="0" smtClean="0"/>
              <a:t>For interactive programs in a time-sharing system, a process creation request can be generated by the act of a user attempting to connect to the system. </a:t>
            </a:r>
          </a:p>
          <a:p>
            <a:pPr algn="just"/>
            <a:r>
              <a:rPr lang="en-US" sz="2000" dirty="0" smtClean="0"/>
              <a:t>Time-sharing users are not simply queued up and kept waiting until the system can accept them. Rather, the OS will accept all authorized comers until the system is saturated, using some predefined measure of saturation. </a:t>
            </a:r>
          </a:p>
          <a:p>
            <a:pPr algn="just"/>
            <a:r>
              <a:rPr lang="en-US" sz="2000" dirty="0" smtClean="0"/>
              <a:t>At that point, a connection request is met with a message indicating that the system is full and the user should try again later.</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Medium-Term Scheduling</a:t>
            </a:r>
            <a:br>
              <a:rPr lang="en-US" b="1" dirty="0" smtClean="0"/>
            </a:br>
            <a:endParaRPr lang="en-US" dirty="0"/>
          </a:p>
        </p:txBody>
      </p:sp>
      <p:sp>
        <p:nvSpPr>
          <p:cNvPr id="3" name="Content Placeholder 2"/>
          <p:cNvSpPr>
            <a:spLocks noGrp="1"/>
          </p:cNvSpPr>
          <p:nvPr>
            <p:ph sz="quarter" idx="1"/>
          </p:nvPr>
        </p:nvSpPr>
        <p:spPr>
          <a:xfrm>
            <a:off x="457200" y="1219200"/>
            <a:ext cx="7924800" cy="4267200"/>
          </a:xfrm>
        </p:spPr>
        <p:txBody>
          <a:bodyPr/>
          <a:lstStyle/>
          <a:p>
            <a:pPr algn="just"/>
            <a:r>
              <a:rPr lang="en-US" sz="2000" dirty="0" smtClean="0"/>
              <a:t>Medium-term scheduling is part of the swapping function. </a:t>
            </a:r>
          </a:p>
          <a:p>
            <a:pPr algn="just"/>
            <a:r>
              <a:rPr lang="en-US" sz="2000" dirty="0" smtClean="0"/>
              <a:t>Typically, the swapping-in decision is based on the need to manage the degree of multiprogramming. </a:t>
            </a:r>
          </a:p>
          <a:p>
            <a:pPr algn="just"/>
            <a:r>
              <a:rPr lang="en-US" sz="2000" dirty="0" smtClean="0"/>
              <a:t>On a system that does not use virtual memory, memory management is also an issue. </a:t>
            </a:r>
          </a:p>
          <a:p>
            <a:pPr algn="just"/>
            <a:r>
              <a:rPr lang="en-US" sz="2000" dirty="0" smtClean="0"/>
              <a:t>Thus, the swapping-in decision will consider the memory requirements of the swapped-out processes</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Short-Term Scheduling</a:t>
            </a:r>
            <a:br>
              <a:rPr lang="en-US" b="1" dirty="0" smtClean="0"/>
            </a:br>
            <a:endParaRPr lang="en-US" dirty="0"/>
          </a:p>
        </p:txBody>
      </p:sp>
      <p:sp>
        <p:nvSpPr>
          <p:cNvPr id="3" name="Content Placeholder 2"/>
          <p:cNvSpPr>
            <a:spLocks noGrp="1"/>
          </p:cNvSpPr>
          <p:nvPr>
            <p:ph sz="quarter" idx="1"/>
          </p:nvPr>
        </p:nvSpPr>
        <p:spPr>
          <a:xfrm>
            <a:off x="304800" y="1143000"/>
            <a:ext cx="8305800" cy="4953000"/>
          </a:xfrm>
        </p:spPr>
        <p:txBody>
          <a:bodyPr>
            <a:normAutofit fontScale="85000" lnSpcReduction="20000"/>
          </a:bodyPr>
          <a:lstStyle/>
          <a:p>
            <a:pPr algn="just"/>
            <a:r>
              <a:rPr lang="en-US" dirty="0" smtClean="0"/>
              <a:t>In terms of frequency of execution, the long-term scheduler executes relatively infrequently and makes the coarse-grained decision of whether or not to take on a new process and which one to take.</a:t>
            </a:r>
          </a:p>
          <a:p>
            <a:pPr algn="just"/>
            <a:r>
              <a:rPr lang="en-US" dirty="0" smtClean="0"/>
              <a:t>The medium-term scheduler is executed somewhat more frequently to make a swapping decision. </a:t>
            </a:r>
          </a:p>
          <a:p>
            <a:pPr algn="just"/>
            <a:r>
              <a:rPr lang="en-US" dirty="0" smtClean="0"/>
              <a:t>The short-term scheduler, also known as the dispatcher, executes most frequently and makes the fine-grained decision of which process to execute next.</a:t>
            </a:r>
          </a:p>
          <a:p>
            <a:pPr algn="just"/>
            <a:r>
              <a:rPr lang="en-US" dirty="0" smtClean="0"/>
              <a:t>The short-term scheduler is invoked whenever an event occurs that may lead to the blocking of the current process or that may provide an opportunity to preempt a currently running process in favor of another. Examples of such events include:</a:t>
            </a:r>
          </a:p>
          <a:p>
            <a:pPr algn="just"/>
            <a:r>
              <a:rPr lang="en-US" dirty="0" smtClean="0"/>
              <a:t>• Clock interrupts</a:t>
            </a:r>
          </a:p>
          <a:p>
            <a:pPr algn="just"/>
            <a:r>
              <a:rPr lang="en-US" dirty="0" smtClean="0"/>
              <a:t>• I/O interrupts</a:t>
            </a:r>
          </a:p>
          <a:p>
            <a:pPr algn="just"/>
            <a:r>
              <a:rPr lang="en-US" dirty="0" smtClean="0"/>
              <a:t>• Operating system calls</a:t>
            </a:r>
          </a:p>
          <a:p>
            <a:pPr algn="just"/>
            <a:r>
              <a:rPr lang="en-US" dirty="0" smtClean="0"/>
              <a:t>• Signals (e.g., semaphores)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467600" cy="1143000"/>
          </a:xfrm>
        </p:spPr>
        <p:txBody>
          <a:bodyPr/>
          <a:lstStyle/>
          <a:p>
            <a:r>
              <a:rPr lang="en-US" b="1" dirty="0" smtClean="0"/>
              <a:t>SCHEDULING ALGORITHMS</a:t>
            </a:r>
            <a:br>
              <a:rPr lang="en-US" b="1" dirty="0" smtClean="0"/>
            </a:br>
            <a:endParaRPr lang="en-US" dirty="0"/>
          </a:p>
        </p:txBody>
      </p:sp>
      <p:sp>
        <p:nvSpPr>
          <p:cNvPr id="3" name="Content Placeholder 2"/>
          <p:cNvSpPr>
            <a:spLocks noGrp="1"/>
          </p:cNvSpPr>
          <p:nvPr>
            <p:ph sz="quarter" idx="1"/>
          </p:nvPr>
        </p:nvSpPr>
        <p:spPr>
          <a:xfrm>
            <a:off x="228600" y="762000"/>
            <a:ext cx="8534400" cy="5257800"/>
          </a:xfrm>
        </p:spPr>
        <p:txBody>
          <a:bodyPr>
            <a:noAutofit/>
          </a:bodyPr>
          <a:lstStyle/>
          <a:p>
            <a:pPr algn="just"/>
            <a:r>
              <a:rPr lang="en-US" b="1" dirty="0" smtClean="0"/>
              <a:t>Short-Term Scheduling Criteria</a:t>
            </a:r>
          </a:p>
          <a:p>
            <a:pPr algn="just"/>
            <a:r>
              <a:rPr lang="en-US" sz="1800" dirty="0" smtClean="0"/>
              <a:t>The main objective of short-term scheduling is to allocate processor time in such a way as to optimize one or more aspects of system behavior. Generally, a set of criteria is established against which various scheduling policies may be evaluated.</a:t>
            </a:r>
          </a:p>
          <a:p>
            <a:pPr algn="just"/>
            <a:r>
              <a:rPr lang="en-US" sz="1800" dirty="0" smtClean="0"/>
              <a:t>The commonly used criteria can be categorized along two dimensions. First, we can make a distinction between user-oriented and system-oriented criteria. </a:t>
            </a:r>
          </a:p>
          <a:p>
            <a:pPr algn="just"/>
            <a:r>
              <a:rPr lang="en-US" sz="1800" dirty="0" smtClean="0"/>
              <a:t>User oriented criteria relate to the behavior of the system as perceived by the individual user or process. An example is response time in an interactive system. </a:t>
            </a:r>
          </a:p>
          <a:p>
            <a:pPr algn="just"/>
            <a:r>
              <a:rPr lang="en-US" sz="1800" dirty="0" smtClean="0"/>
              <a:t>Response time is the elapsed time between the submission of a request until the response begins to appear as output. This quantity is visible to the user and is naturally of interest to the user. We would like a scheduling policy that provides “good” service to various users. In the case of response time, a threshold may be defined, say two seconds. Then a goal of the scheduling mechanism should be to maximize the number of users who experience an average response time of two seconds or less.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12648"/>
            <a:ext cx="7467600" cy="4873752"/>
          </a:xfrm>
        </p:spPr>
        <p:txBody>
          <a:bodyPr/>
          <a:lstStyle/>
          <a:p>
            <a:r>
              <a:rPr lang="en-US" sz="2000" dirty="0" smtClean="0"/>
              <a:t>The structure of a process in memory is shown in Figure 3.1.</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438400" y="1219200"/>
            <a:ext cx="3276600" cy="5010406"/>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153400" cy="5334000"/>
          </a:xfrm>
        </p:spPr>
        <p:txBody>
          <a:bodyPr>
            <a:noAutofit/>
          </a:bodyPr>
          <a:lstStyle/>
          <a:p>
            <a:pPr algn="just"/>
            <a:r>
              <a:rPr lang="en-US" sz="2000" dirty="0" smtClean="0"/>
              <a:t>Other criteria are system oriented. That is, the focus is on effective and efficient utilization of the processor. </a:t>
            </a:r>
          </a:p>
          <a:p>
            <a:pPr algn="just"/>
            <a:r>
              <a:rPr lang="en-US" sz="2000" dirty="0" smtClean="0"/>
              <a:t>An example is throughput, which is the rate at which processes are completed. This is certainly a worthwhile measure of system performance and one that we would like to maximize. </a:t>
            </a:r>
          </a:p>
          <a:p>
            <a:pPr algn="just"/>
            <a:r>
              <a:rPr lang="en-US" sz="2000" dirty="0" smtClean="0"/>
              <a:t>However, it focuses on system performance rather than service provided to the user. Thus, throughput is of concern to a system administrator but not to the user population.</a:t>
            </a:r>
          </a:p>
          <a:p>
            <a:pPr algn="just"/>
            <a:r>
              <a:rPr lang="en-US" sz="2000" dirty="0" smtClean="0"/>
              <a:t>Whereas user-oriented criteria are important on virtually all systems, system oriented criteria are generally of minor importance on single-user systems. On a single-user system, it probably is not important to achieve high processor utilization or high throughput as long as the responsiveness of the system to user applications is acceptable.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382000" cy="5486400"/>
          </a:xfrm>
        </p:spPr>
        <p:txBody>
          <a:bodyPr>
            <a:normAutofit fontScale="92500"/>
          </a:bodyPr>
          <a:lstStyle/>
          <a:p>
            <a:pPr algn="just"/>
            <a:r>
              <a:rPr lang="en-US" sz="2200" dirty="0" smtClean="0"/>
              <a:t>Another dimension along which criteria can be classified is those that are performance related and those that are not directly performance related. </a:t>
            </a:r>
          </a:p>
          <a:p>
            <a:pPr algn="just"/>
            <a:r>
              <a:rPr lang="en-US" sz="2200" dirty="0" smtClean="0"/>
              <a:t>Performance related criteria are quantitative and generally can be readily measured. Examples include response time and throughput.</a:t>
            </a:r>
          </a:p>
          <a:p>
            <a:pPr algn="just"/>
            <a:r>
              <a:rPr lang="en-US" sz="2200" dirty="0" smtClean="0"/>
              <a:t> Criteria that are not performance related are either qualitative in nature or do not lend themselves readily to measurement and analysis. An example of such a criterion is predictability. </a:t>
            </a:r>
          </a:p>
          <a:p>
            <a:pPr algn="just"/>
            <a:r>
              <a:rPr lang="en-US" sz="2200" dirty="0" smtClean="0"/>
              <a:t>We would like for the service provided to users to exhibit the same characteristics over time, independent of other work being performed by the system. To some extent, this criterion can be measured by calculating variances as a function of workload. </a:t>
            </a:r>
          </a:p>
          <a:p>
            <a:pPr algn="just"/>
            <a:r>
              <a:rPr lang="en-US" sz="2200" dirty="0" smtClean="0"/>
              <a:t>However, this is not nearly as straightforward as measuring throughput or response time as a function of workload.</a:t>
            </a:r>
          </a:p>
          <a:p>
            <a:pPr algn="just"/>
            <a:endParaRPr lang="en-US" sz="2800"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001000" cy="5257800"/>
          </a:xfrm>
        </p:spPr>
        <p:txBody>
          <a:bodyPr>
            <a:normAutofit/>
          </a:bodyPr>
          <a:lstStyle/>
          <a:p>
            <a:pPr algn="just"/>
            <a:r>
              <a:rPr lang="en-US" sz="2000" dirty="0" smtClean="0"/>
              <a:t>Key scheduling criteria are interdependent, and it is impossible to optimize all of them simultaneously.</a:t>
            </a:r>
          </a:p>
          <a:p>
            <a:pPr algn="just"/>
            <a:r>
              <a:rPr lang="en-US" sz="2000" dirty="0" smtClean="0"/>
              <a:t>For example, providing good response time may require a scheduling algorithm that switches between processes frequently. This increases the overhead of the system, reducing throughput. </a:t>
            </a:r>
          </a:p>
          <a:p>
            <a:pPr algn="just"/>
            <a:r>
              <a:rPr lang="en-US" sz="2000" dirty="0" smtClean="0"/>
              <a:t>Thus, the design of a scheduling policy involves compromising among competing requirements; the relative weights given the various requirements will depend on the nature and intended use of the system.</a:t>
            </a:r>
          </a:p>
          <a:p>
            <a:pPr algn="just"/>
            <a:r>
              <a:rPr lang="en-US" sz="2000" dirty="0" smtClean="0"/>
              <a:t>In most interactive operating systems, whether single user or time shared, adequate response time is the critical requirement.</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Use of Priorities</a:t>
            </a:r>
            <a:br>
              <a:rPr lang="en-US" b="1" dirty="0" smtClean="0"/>
            </a:br>
            <a:endParaRPr lang="en-US" dirty="0"/>
          </a:p>
        </p:txBody>
      </p:sp>
      <p:sp>
        <p:nvSpPr>
          <p:cNvPr id="3" name="Content Placeholder 2"/>
          <p:cNvSpPr>
            <a:spLocks noGrp="1"/>
          </p:cNvSpPr>
          <p:nvPr>
            <p:ph sz="quarter" idx="1"/>
          </p:nvPr>
        </p:nvSpPr>
        <p:spPr>
          <a:xfrm>
            <a:off x="381000" y="990600"/>
            <a:ext cx="8382000" cy="2133600"/>
          </a:xfrm>
        </p:spPr>
        <p:txBody>
          <a:bodyPr>
            <a:normAutofit/>
          </a:bodyPr>
          <a:lstStyle/>
          <a:p>
            <a:pPr algn="just"/>
            <a:r>
              <a:rPr lang="en-US" sz="2000" dirty="0" smtClean="0"/>
              <a:t>In many systems, each process is assigned a priority and the scheduler will always choose a process of higher priority over one of lower priority. Figure 9.4 illustrates the use of priorities</a:t>
            </a:r>
            <a:r>
              <a:rPr lang="en-US" dirty="0" smtClean="0"/>
              <a:t>. </a:t>
            </a:r>
            <a:endParaRPr lang="en-US" dirty="0"/>
          </a:p>
        </p:txBody>
      </p:sp>
      <p:pic>
        <p:nvPicPr>
          <p:cNvPr id="4098" name="Picture 2"/>
          <p:cNvPicPr>
            <a:picLocks noChangeAspect="1" noChangeArrowheads="1"/>
          </p:cNvPicPr>
          <p:nvPr/>
        </p:nvPicPr>
        <p:blipFill>
          <a:blip r:embed="rId2"/>
          <a:srcRect/>
          <a:stretch>
            <a:fillRect/>
          </a:stretch>
        </p:blipFill>
        <p:spPr bwMode="auto">
          <a:xfrm>
            <a:off x="1371600" y="2045367"/>
            <a:ext cx="6096001" cy="481263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458200" cy="4953000"/>
          </a:xfrm>
        </p:spPr>
        <p:txBody>
          <a:bodyPr>
            <a:normAutofit fontScale="85000" lnSpcReduction="10000"/>
          </a:bodyPr>
          <a:lstStyle/>
          <a:p>
            <a:pPr algn="just"/>
            <a:r>
              <a:rPr lang="en-US" dirty="0" smtClean="0"/>
              <a:t>For clarity, the </a:t>
            </a:r>
            <a:r>
              <a:rPr lang="en-US" dirty="0" err="1" smtClean="0"/>
              <a:t>queueing</a:t>
            </a:r>
            <a:r>
              <a:rPr lang="en-US" dirty="0" smtClean="0"/>
              <a:t> diagram is simplified, ignoring the existence of multiple blocked queues and of suspended states. Instead of a single ready queue, we provide a set of queues, in descending order of priority:</a:t>
            </a:r>
          </a:p>
          <a:p>
            <a:pPr algn="just"/>
            <a:r>
              <a:rPr lang="en-US" dirty="0" smtClean="0"/>
              <a:t>RQ0, RQ1, . . . , RQ </a:t>
            </a:r>
            <a:r>
              <a:rPr lang="en-US" i="1" dirty="0" smtClean="0"/>
              <a:t>n , with priority[RQ </a:t>
            </a:r>
            <a:r>
              <a:rPr lang="en-US" i="1" dirty="0" err="1" smtClean="0"/>
              <a:t>i</a:t>
            </a:r>
            <a:r>
              <a:rPr lang="en-US" i="1" dirty="0" smtClean="0"/>
              <a:t> ] &gt; priority[RQ j ] for </a:t>
            </a:r>
            <a:r>
              <a:rPr lang="en-US" i="1" dirty="0" err="1" smtClean="0"/>
              <a:t>i</a:t>
            </a:r>
            <a:r>
              <a:rPr lang="en-US" i="1" dirty="0" smtClean="0"/>
              <a:t> &gt; j .</a:t>
            </a:r>
          </a:p>
          <a:p>
            <a:pPr algn="just"/>
            <a:r>
              <a:rPr lang="en-US" i="1" dirty="0" smtClean="0"/>
              <a:t>When a scheduling </a:t>
            </a:r>
            <a:r>
              <a:rPr lang="en-US" dirty="0" smtClean="0"/>
              <a:t>selection is to be made, the scheduler will start at the highest-priority ready queue(RQ0). If there are one or more processes in the queue, a process is selected using some scheduling policy. </a:t>
            </a:r>
          </a:p>
          <a:p>
            <a:pPr algn="just"/>
            <a:r>
              <a:rPr lang="en-US" dirty="0" smtClean="0"/>
              <a:t>If RQ0 is empty, then RQ1 is examined, and so on.</a:t>
            </a:r>
          </a:p>
          <a:p>
            <a:pPr algn="just"/>
            <a:r>
              <a:rPr lang="en-US" dirty="0" smtClean="0"/>
              <a:t>One problem with a pure priority scheduling scheme is that lower-priority processes may suffer starvation. </a:t>
            </a:r>
          </a:p>
          <a:p>
            <a:pPr algn="just"/>
            <a:r>
              <a:rPr lang="en-US" dirty="0" smtClean="0"/>
              <a:t>This will happen if there is always a steady supply of higher-priority ready processes. If this behavior is not desirable, the priority of a process can change with its age or execution history.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Alternative Scheduling Policies</a:t>
            </a:r>
            <a:br>
              <a:rPr lang="en-US" b="1" dirty="0" smtClean="0"/>
            </a:br>
            <a:endParaRPr lang="en-US" dirty="0"/>
          </a:p>
        </p:txBody>
      </p:sp>
      <p:sp>
        <p:nvSpPr>
          <p:cNvPr id="3" name="Content Placeholder 2"/>
          <p:cNvSpPr>
            <a:spLocks noGrp="1"/>
          </p:cNvSpPr>
          <p:nvPr>
            <p:ph sz="quarter" idx="1"/>
          </p:nvPr>
        </p:nvSpPr>
        <p:spPr>
          <a:xfrm>
            <a:off x="304800" y="1143000"/>
            <a:ext cx="8153400" cy="5181600"/>
          </a:xfrm>
        </p:spPr>
        <p:txBody>
          <a:bodyPr>
            <a:noAutofit/>
          </a:bodyPr>
          <a:lstStyle/>
          <a:p>
            <a:r>
              <a:rPr lang="en-US" sz="2000" dirty="0" smtClean="0"/>
              <a:t>The </a:t>
            </a:r>
            <a:r>
              <a:rPr lang="en-US" sz="2000" b="1" dirty="0" smtClean="0"/>
              <a:t>selection function determines which </a:t>
            </a:r>
            <a:r>
              <a:rPr lang="en-US" sz="2000" dirty="0" smtClean="0"/>
              <a:t>process, among ready processes, is selected next for execution. The function may be based on priority, resource requirements, or the execution characteristics of the process. In the latter case, three quantities are significant:</a:t>
            </a:r>
          </a:p>
          <a:p>
            <a:r>
              <a:rPr lang="en-US" sz="2000" i="1" dirty="0" smtClean="0"/>
              <a:t>w = time spent in system so far, waiting</a:t>
            </a:r>
          </a:p>
          <a:p>
            <a:r>
              <a:rPr lang="en-US" sz="2000" i="1" dirty="0" smtClean="0"/>
              <a:t>e = time spent in execution so far</a:t>
            </a:r>
          </a:p>
          <a:p>
            <a:r>
              <a:rPr lang="en-US" sz="2000" i="1" dirty="0" smtClean="0"/>
              <a:t>s = total service time required by the process, including e ; generally, this quantity </a:t>
            </a:r>
            <a:r>
              <a:rPr lang="en-US" sz="2000" dirty="0" smtClean="0"/>
              <a:t>must be estimated or supplied by the user</a:t>
            </a:r>
          </a:p>
          <a:p>
            <a:r>
              <a:rPr lang="en-US" sz="2000" dirty="0" smtClean="0"/>
              <a:t>For example, the selection function max[ </a:t>
            </a:r>
            <a:r>
              <a:rPr lang="en-US" sz="2000" i="1" dirty="0" smtClean="0"/>
              <a:t>w ] indicates an FCFS discipline.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82000" cy="5486400"/>
          </a:xfrm>
        </p:spPr>
        <p:txBody>
          <a:bodyPr>
            <a:normAutofit fontScale="85000" lnSpcReduction="20000"/>
          </a:bodyPr>
          <a:lstStyle/>
          <a:p>
            <a:pPr algn="just"/>
            <a:r>
              <a:rPr lang="en-US" dirty="0" smtClean="0"/>
              <a:t>The </a:t>
            </a:r>
            <a:r>
              <a:rPr lang="en-US" b="1" dirty="0" smtClean="0"/>
              <a:t>decision mode specifies the instants in time at which the selection function </a:t>
            </a:r>
            <a:r>
              <a:rPr lang="en-US" dirty="0" smtClean="0"/>
              <a:t>is exercised. There are two general categories:</a:t>
            </a:r>
          </a:p>
          <a:p>
            <a:pPr algn="just"/>
            <a:r>
              <a:rPr lang="en-US" dirty="0" smtClean="0"/>
              <a:t>• </a:t>
            </a:r>
            <a:r>
              <a:rPr lang="en-US" b="1" dirty="0" err="1" smtClean="0"/>
              <a:t>Nonpreemptive</a:t>
            </a:r>
            <a:r>
              <a:rPr lang="en-US" b="1" dirty="0" smtClean="0"/>
              <a:t>: In this case, once a process is in the Running state, it continues </a:t>
            </a:r>
            <a:r>
              <a:rPr lang="en-US" dirty="0" smtClean="0"/>
              <a:t>to execute until (a) it terminates or (b) it blocks itself to wait for I/O or to request some OS service.</a:t>
            </a:r>
          </a:p>
          <a:p>
            <a:pPr algn="just"/>
            <a:r>
              <a:rPr lang="en-US" dirty="0" smtClean="0"/>
              <a:t>• </a:t>
            </a:r>
            <a:r>
              <a:rPr lang="en-US" b="1" dirty="0" smtClean="0"/>
              <a:t>Preemptive: The currently running process may be interrupted and moved to </a:t>
            </a:r>
            <a:r>
              <a:rPr lang="en-US" dirty="0" smtClean="0"/>
              <a:t>the Ready state by the OS. The decision to preempt may be performed when a new process arrives; when an interrupt occurs that places a blocked process in the Ready state; or periodically, based on a clock interrupt.</a:t>
            </a:r>
          </a:p>
          <a:p>
            <a:pPr algn="just">
              <a:buNone/>
            </a:pPr>
            <a:endParaRPr lang="en-US" dirty="0" smtClean="0"/>
          </a:p>
          <a:p>
            <a:pPr algn="just"/>
            <a:r>
              <a:rPr lang="en-US" dirty="0" smtClean="0"/>
              <a:t>Preemptive policies incur greater overhead than </a:t>
            </a:r>
            <a:r>
              <a:rPr lang="en-US" dirty="0" err="1" smtClean="0"/>
              <a:t>nonpreemptive</a:t>
            </a:r>
            <a:r>
              <a:rPr lang="en-US" dirty="0" smtClean="0"/>
              <a:t> ones but may provide better service to the total population of processes, because they prevent any one process from monopolizing the processor for very long.</a:t>
            </a:r>
          </a:p>
          <a:p>
            <a:pPr algn="just"/>
            <a:r>
              <a:rPr lang="en-US" dirty="0" smtClean="0"/>
              <a:t> In addition, the cost of preemption may be kept relatively low by using efficient process-switching mechanisms (as much help from hardware as possible) and by providing a large main memory to keep a high percentage of programs in main memory.</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077200" cy="5029200"/>
          </a:xfrm>
        </p:spPr>
        <p:txBody>
          <a:bodyPr>
            <a:normAutofit/>
          </a:bodyPr>
          <a:lstStyle/>
          <a:p>
            <a:pPr algn="just"/>
            <a:r>
              <a:rPr lang="en-US" sz="2000" dirty="0" smtClean="0"/>
              <a:t>In terms of the </a:t>
            </a:r>
            <a:r>
              <a:rPr lang="en-US" sz="2000" dirty="0" err="1" smtClean="0"/>
              <a:t>queueing</a:t>
            </a:r>
            <a:r>
              <a:rPr lang="en-US" sz="2000" dirty="0" smtClean="0"/>
              <a:t> model, </a:t>
            </a:r>
            <a:r>
              <a:rPr lang="en-US" sz="2000" b="1" dirty="0" smtClean="0"/>
              <a:t>turnaround time (TAT) is the residence </a:t>
            </a:r>
            <a:r>
              <a:rPr lang="en-US" sz="2000" dirty="0" smtClean="0"/>
              <a:t>time </a:t>
            </a:r>
            <a:r>
              <a:rPr lang="en-US" sz="2000" i="1" dirty="0" err="1" smtClean="0"/>
              <a:t>Tr</a:t>
            </a:r>
            <a:r>
              <a:rPr lang="en-US" sz="2000" i="1" dirty="0" smtClean="0"/>
              <a:t> , or total time that the item spends in the system (waiting time plus </a:t>
            </a:r>
            <a:r>
              <a:rPr lang="en-US" sz="2000" dirty="0" smtClean="0"/>
              <a:t>service time).</a:t>
            </a:r>
          </a:p>
          <a:p>
            <a:pPr algn="just"/>
            <a:r>
              <a:rPr lang="en-US" sz="2000" dirty="0" smtClean="0"/>
              <a:t> A more useful figure is the normalized turnaround time, which is the ratio of turnaround time to service time. </a:t>
            </a:r>
          </a:p>
          <a:p>
            <a:pPr algn="just"/>
            <a:r>
              <a:rPr lang="en-US" sz="2000" dirty="0" smtClean="0"/>
              <a:t>This value indicates the relative delay experienced by a process. Typically, the longer the process execution time, the greater is the absolute amount of delay that can be tolerated. </a:t>
            </a:r>
          </a:p>
          <a:p>
            <a:pPr algn="just"/>
            <a:r>
              <a:rPr lang="en-US" sz="2000" dirty="0" smtClean="0"/>
              <a:t>The minimum possible value for this ratio is 1.0; increasing values correspond to a decreasing level of service.</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467600" cy="1143000"/>
          </a:xfrm>
        </p:spPr>
        <p:txBody>
          <a:bodyPr/>
          <a:lstStyle/>
          <a:p>
            <a:r>
              <a:rPr lang="en-US" b="1" i="1" dirty="0" smtClean="0"/>
              <a:t>FIRST-COME-FIRST-SERVED</a:t>
            </a:r>
            <a:endParaRPr lang="en-US" dirty="0"/>
          </a:p>
        </p:txBody>
      </p:sp>
      <p:sp>
        <p:nvSpPr>
          <p:cNvPr id="3" name="Content Placeholder 2"/>
          <p:cNvSpPr>
            <a:spLocks noGrp="1"/>
          </p:cNvSpPr>
          <p:nvPr>
            <p:ph sz="quarter" idx="1"/>
          </p:nvPr>
        </p:nvSpPr>
        <p:spPr>
          <a:xfrm>
            <a:off x="304800" y="533400"/>
            <a:ext cx="8382000" cy="4648200"/>
          </a:xfrm>
        </p:spPr>
        <p:txBody>
          <a:bodyPr>
            <a:normAutofit fontScale="92500"/>
          </a:bodyPr>
          <a:lstStyle/>
          <a:p>
            <a:pPr algn="just"/>
            <a:endParaRPr lang="en-US" sz="2000" b="1" i="1" dirty="0" smtClean="0"/>
          </a:p>
          <a:p>
            <a:pPr algn="just"/>
            <a:r>
              <a:rPr lang="en-US" sz="2000" dirty="0" smtClean="0"/>
              <a:t>By far the simplest CPU-scheduling algorithm is the </a:t>
            </a:r>
            <a:r>
              <a:rPr lang="en-US" sz="2000" b="1" dirty="0" smtClean="0"/>
              <a:t>first-come, first-served (FCFS) scheduling algorithm. With this scheme, the process that requests the </a:t>
            </a:r>
            <a:r>
              <a:rPr lang="en-US" sz="2000" dirty="0" smtClean="0"/>
              <a:t>CPU first is allocated the CPU first. </a:t>
            </a:r>
          </a:p>
          <a:p>
            <a:pPr algn="just"/>
            <a:r>
              <a:rPr lang="en-US" sz="2000" dirty="0" smtClean="0"/>
              <a:t>The implementation of the FCFS policy is easily managed with a FIFO queue. When a process enters the ready queue, its PCB is linked onto the tail of the queue. </a:t>
            </a:r>
          </a:p>
          <a:p>
            <a:pPr algn="just"/>
            <a:r>
              <a:rPr lang="en-US" sz="2000" dirty="0" smtClean="0"/>
              <a:t>When the CPU is free, it is allocated to the process at the head of the queue. The running process is then removed from the queue. </a:t>
            </a:r>
          </a:p>
          <a:p>
            <a:pPr algn="just"/>
            <a:r>
              <a:rPr lang="en-US" sz="2000" dirty="0" smtClean="0"/>
              <a:t>The code for FCFS scheduling is simple to write and understand.</a:t>
            </a:r>
          </a:p>
          <a:p>
            <a:pPr algn="just"/>
            <a:r>
              <a:rPr lang="en-US" sz="2000" dirty="0" smtClean="0"/>
              <a:t>On the negative side, the average waiting time under the FCFS policy is often quite long. </a:t>
            </a:r>
          </a:p>
          <a:p>
            <a:pPr algn="just"/>
            <a:r>
              <a:rPr lang="en-US" sz="2000" dirty="0" smtClean="0"/>
              <a:t>Consider the following set of processes that arrive at time 0, with the length of the CPU burst given in milliseconds:</a:t>
            </a:r>
            <a:endParaRPr lang="en-US" sz="2000" dirty="0"/>
          </a:p>
        </p:txBody>
      </p:sp>
      <p:pic>
        <p:nvPicPr>
          <p:cNvPr id="1027" name="Picture 3"/>
          <p:cNvPicPr>
            <a:picLocks noChangeAspect="1" noChangeArrowheads="1"/>
          </p:cNvPicPr>
          <p:nvPr/>
        </p:nvPicPr>
        <p:blipFill>
          <a:blip r:embed="rId2"/>
          <a:srcRect/>
          <a:stretch>
            <a:fillRect/>
          </a:stretch>
        </p:blipFill>
        <p:spPr bwMode="auto">
          <a:xfrm>
            <a:off x="3352800" y="5105400"/>
            <a:ext cx="2438400" cy="1586429"/>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077200" cy="4648200"/>
          </a:xfrm>
        </p:spPr>
        <p:txBody>
          <a:bodyPr>
            <a:normAutofit lnSpcReduction="10000"/>
          </a:bodyPr>
          <a:lstStyle/>
          <a:p>
            <a:pPr algn="just"/>
            <a:r>
              <a:rPr lang="en-US" sz="2000" dirty="0" smtClean="0"/>
              <a:t>If the processes arrive in the order </a:t>
            </a:r>
            <a:r>
              <a:rPr lang="en-US" sz="2000" i="1" dirty="0" smtClean="0"/>
              <a:t>P1, P2, P3, and are served in FCFS order, </a:t>
            </a:r>
            <a:r>
              <a:rPr lang="en-US" sz="2000" dirty="0" smtClean="0"/>
              <a:t>we get the result shown in the following </a:t>
            </a:r>
            <a:r>
              <a:rPr lang="en-US" sz="2000" b="1" dirty="0" smtClean="0"/>
              <a:t>Gantt chart, which is a bar chart that </a:t>
            </a:r>
            <a:r>
              <a:rPr lang="en-US" sz="2000" dirty="0" smtClean="0"/>
              <a:t>illustrates a particular schedule, including the start and finish times of each of the participating processes:</a:t>
            </a:r>
          </a:p>
          <a:p>
            <a:pPr algn="just"/>
            <a:endParaRPr lang="en-US" sz="2000" dirty="0" smtClean="0"/>
          </a:p>
          <a:p>
            <a:pPr algn="just"/>
            <a:endParaRPr lang="en-US" sz="2000" dirty="0" smtClean="0"/>
          </a:p>
          <a:p>
            <a:pPr algn="just"/>
            <a:endParaRPr lang="en-US" sz="2000" dirty="0" smtClean="0"/>
          </a:p>
          <a:p>
            <a:pPr algn="just"/>
            <a:r>
              <a:rPr lang="en-US" sz="2000" dirty="0" smtClean="0"/>
              <a:t>The waiting time is 0 milliseconds for process </a:t>
            </a:r>
            <a:r>
              <a:rPr lang="en-US" sz="2000" i="1" dirty="0" smtClean="0"/>
              <a:t>P1, 24 milliseconds for process P2, and 27 milliseconds for process P3. </a:t>
            </a:r>
          </a:p>
          <a:p>
            <a:pPr algn="just"/>
            <a:r>
              <a:rPr lang="en-US" sz="2000" i="1" dirty="0" smtClean="0"/>
              <a:t>Thus, the average waiting time is (0</a:t>
            </a:r>
            <a:r>
              <a:rPr lang="en-US" sz="2000" dirty="0" smtClean="0"/>
              <a:t>+ 24 + 27)/3 = 17 milliseconds. If the processes arrive in the order </a:t>
            </a:r>
            <a:r>
              <a:rPr lang="en-US" sz="2000" i="1" dirty="0" smtClean="0"/>
              <a:t>P2, P3, P1, </a:t>
            </a:r>
            <a:r>
              <a:rPr lang="en-US" sz="2000" dirty="0" smtClean="0"/>
              <a:t>however, the results will be as shown in the following Gantt chart:</a:t>
            </a:r>
            <a:endParaRPr lang="en-US" sz="2000" dirty="0"/>
          </a:p>
        </p:txBody>
      </p:sp>
      <p:pic>
        <p:nvPicPr>
          <p:cNvPr id="7170" name="Picture 2"/>
          <p:cNvPicPr>
            <a:picLocks noChangeAspect="1" noChangeArrowheads="1"/>
          </p:cNvPicPr>
          <p:nvPr/>
        </p:nvPicPr>
        <p:blipFill>
          <a:blip r:embed="rId2"/>
          <a:srcRect/>
          <a:stretch>
            <a:fillRect/>
          </a:stretch>
        </p:blipFill>
        <p:spPr bwMode="auto">
          <a:xfrm>
            <a:off x="1524000" y="1981200"/>
            <a:ext cx="5856371" cy="8382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295399" y="4953000"/>
            <a:ext cx="6663847" cy="914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05800" cy="5029200"/>
          </a:xfrm>
        </p:spPr>
        <p:txBody>
          <a:bodyPr>
            <a:normAutofit/>
          </a:bodyPr>
          <a:lstStyle/>
          <a:p>
            <a:pPr algn="just"/>
            <a:r>
              <a:rPr lang="en-US" sz="2000" dirty="0" smtClean="0"/>
              <a:t>We emphasize that a program by itself is not a process. A program is a </a:t>
            </a:r>
            <a:r>
              <a:rPr lang="en-US" sz="2000" i="1" dirty="0" smtClean="0"/>
              <a:t>passive entity, such as a file containing a list of instructions stored on disk </a:t>
            </a:r>
            <a:r>
              <a:rPr lang="en-US" sz="2000" dirty="0" smtClean="0"/>
              <a:t>(often called an executable file). </a:t>
            </a:r>
          </a:p>
          <a:p>
            <a:pPr algn="just"/>
            <a:r>
              <a:rPr lang="en-US" sz="2000" dirty="0" smtClean="0"/>
              <a:t>In contrast, a process is an </a:t>
            </a:r>
            <a:r>
              <a:rPr lang="en-US" sz="2000" i="1" dirty="0" smtClean="0"/>
              <a:t>active entity, </a:t>
            </a:r>
            <a:r>
              <a:rPr lang="en-US" sz="2000" dirty="0" smtClean="0"/>
              <a:t>with a program counter specifying the next instruction to execute and a set of associated resources. A program becomes a process when an executable file is loaded into memory. </a:t>
            </a:r>
          </a:p>
          <a:p>
            <a:pPr algn="just"/>
            <a:r>
              <a:rPr lang="en-US" sz="2000" dirty="0" smtClean="0"/>
              <a:t>Two common techniques for loading executable files are double-clicking an icon representing the executable file and entering the name of the executable file on the command line (as in prog.exe or </a:t>
            </a:r>
            <a:r>
              <a:rPr lang="en-US" sz="2000" dirty="0" err="1" smtClean="0"/>
              <a:t>a.out</a:t>
            </a:r>
            <a:r>
              <a:rPr lang="en-US" sz="2000" dirty="0" smtClean="0"/>
              <a:t>).</a:t>
            </a:r>
          </a:p>
          <a:p>
            <a:pPr algn="just"/>
            <a:endParaRPr lang="en-US" sz="2000" dirty="0" smtClean="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229600" cy="4876800"/>
          </a:xfrm>
        </p:spPr>
        <p:txBody>
          <a:bodyPr>
            <a:noAutofit/>
          </a:bodyPr>
          <a:lstStyle/>
          <a:p>
            <a:r>
              <a:rPr lang="en-US" sz="2000" dirty="0" smtClean="0"/>
              <a:t>The average waiting time is now (6 + 0 + 3)/3 = 3 milliseconds. This reduction is substantial. Thus, the average waiting time under an FCFS policy is generally not minimal and may vary substantially if the processes’ CPU burst times vary greatly.</a:t>
            </a:r>
          </a:p>
          <a:p>
            <a:r>
              <a:rPr lang="en-US" sz="2000" dirty="0" smtClean="0"/>
              <a:t>In addition, consider the performance of FCFS scheduling in a dynamic situation. Assume we have one CPU-bound process and many I/O-bound processes.</a:t>
            </a:r>
          </a:p>
          <a:p>
            <a:r>
              <a:rPr lang="en-US" sz="2000" dirty="0" smtClean="0"/>
              <a:t> As the processes flow around the system, the following scenario may result. The CPU-bound process will get and hold the CPU. During this time, all the other processes will finish their I/O and will move into the ready queue, waiting for the CPU. </a:t>
            </a:r>
          </a:p>
          <a:p>
            <a:r>
              <a:rPr lang="en-US" sz="2000" dirty="0" smtClean="0"/>
              <a:t>While the processes wait in the ready queue, the I/O devices are idle. Eventually, the CPU-bound process finishes its CPU burst and moves to an I/O device. All the I/O-bound processes, which have short CPU bursts, execute quickly and move back to the I/O queues. </a:t>
            </a:r>
          </a:p>
          <a:p>
            <a:pPr>
              <a:buNone/>
            </a:pP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153400" cy="4800600"/>
          </a:xfrm>
        </p:spPr>
        <p:txBody>
          <a:bodyPr>
            <a:normAutofit fontScale="85000" lnSpcReduction="10000"/>
          </a:bodyPr>
          <a:lstStyle/>
          <a:p>
            <a:pPr algn="just"/>
            <a:r>
              <a:rPr lang="en-US" dirty="0" smtClean="0"/>
              <a:t>At this point, the CPU sits idle. The CPU-bound process will then move back to the ready queue and be allocated the CPU. Again, all the I/O processes end up waiting in the ready queue until the CPU-bound process is done. </a:t>
            </a:r>
          </a:p>
          <a:p>
            <a:pPr algn="just"/>
            <a:r>
              <a:rPr lang="en-US" dirty="0" smtClean="0"/>
              <a:t>There is a </a:t>
            </a:r>
            <a:r>
              <a:rPr lang="en-US" b="1" dirty="0" smtClean="0"/>
              <a:t>convoy effect </a:t>
            </a:r>
            <a:r>
              <a:rPr lang="en-US" dirty="0" smtClean="0"/>
              <a:t>as all the other processes wait for the one big process to get off the CPU. This effect results in lower CPU and device utilization than might be possible if the shorter processes were allowed to go first.</a:t>
            </a:r>
          </a:p>
          <a:p>
            <a:pPr algn="just"/>
            <a:r>
              <a:rPr lang="en-US" dirty="0" smtClean="0"/>
              <a:t>Note also that the FCFS scheduling algorithm is </a:t>
            </a:r>
            <a:r>
              <a:rPr lang="en-US" dirty="0" err="1" smtClean="0"/>
              <a:t>nonpreemptive</a:t>
            </a:r>
            <a:r>
              <a:rPr lang="en-US" dirty="0" smtClean="0"/>
              <a:t>. Once the CPU has been allocated to a process, that process keeps the CPU until it releases the CPU, either by terminating or by requesting I/O.</a:t>
            </a:r>
          </a:p>
          <a:p>
            <a:pPr algn="just"/>
            <a:r>
              <a:rPr lang="en-US" dirty="0" smtClean="0"/>
              <a:t> The FCFS algorithm is thus particularly troublesome for time-sharing systems, where it is important that each user get a share of the CPU at regular intervals. It would be disastrous to allow one process to keep the CPU for an extended period</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Shortest-Job-First Scheduling</a:t>
            </a:r>
            <a:br>
              <a:rPr lang="en-US" dirty="0" smtClean="0"/>
            </a:br>
            <a:endParaRPr lang="en-US" dirty="0"/>
          </a:p>
        </p:txBody>
      </p:sp>
      <p:sp>
        <p:nvSpPr>
          <p:cNvPr id="3" name="Content Placeholder 2"/>
          <p:cNvSpPr>
            <a:spLocks noGrp="1"/>
          </p:cNvSpPr>
          <p:nvPr>
            <p:ph sz="quarter" idx="1"/>
          </p:nvPr>
        </p:nvSpPr>
        <p:spPr>
          <a:xfrm>
            <a:off x="381000" y="1066800"/>
            <a:ext cx="8229600" cy="4572000"/>
          </a:xfrm>
        </p:spPr>
        <p:txBody>
          <a:bodyPr>
            <a:normAutofit fontScale="85000" lnSpcReduction="10000"/>
          </a:bodyPr>
          <a:lstStyle/>
          <a:p>
            <a:pPr algn="just"/>
            <a:r>
              <a:rPr lang="en-US" dirty="0" smtClean="0"/>
              <a:t>A different approach to CPU scheduling is the </a:t>
            </a:r>
            <a:r>
              <a:rPr lang="en-US" b="1" dirty="0" smtClean="0"/>
              <a:t>shortest-job-first (SJF) scheduling </a:t>
            </a:r>
            <a:r>
              <a:rPr lang="en-US" dirty="0" smtClean="0"/>
              <a:t>algorithm. This algorithm associates with each process the length of the process’s next CPU burst. </a:t>
            </a:r>
          </a:p>
          <a:p>
            <a:pPr algn="just"/>
            <a:r>
              <a:rPr lang="en-US" dirty="0" smtClean="0"/>
              <a:t>When the CPU is available, it is assigned to the process that has the smallest next CPU burst. If the next CPU bursts of two processes are the same, FCFS scheduling is used to break the tie. </a:t>
            </a:r>
          </a:p>
          <a:p>
            <a:pPr algn="just"/>
            <a:r>
              <a:rPr lang="en-US" dirty="0" smtClean="0"/>
              <a:t>Note that a more appropriate term for this scheduling method would be the </a:t>
            </a:r>
            <a:r>
              <a:rPr lang="en-US" b="1" i="1" dirty="0" smtClean="0"/>
              <a:t>shortest-next- CPU-burst algorithm, because scheduling depends on the length of the next </a:t>
            </a:r>
            <a:r>
              <a:rPr lang="en-US" dirty="0" smtClean="0"/>
              <a:t>CPU burst of a process, rather than its total length.</a:t>
            </a:r>
          </a:p>
          <a:p>
            <a:pPr algn="just"/>
            <a:r>
              <a:rPr lang="en-US" dirty="0" smtClean="0"/>
              <a:t>As an example of SJF scheduling, consider the following set of </a:t>
            </a:r>
            <a:r>
              <a:rPr lang="en-US" dirty="0" err="1" smtClean="0"/>
              <a:t>processes,with</a:t>
            </a:r>
            <a:r>
              <a:rPr lang="en-US" dirty="0" smtClean="0"/>
              <a:t> the length of the CPU burst given in milliseconds:</a:t>
            </a:r>
            <a:endParaRPr lang="en-US" dirty="0"/>
          </a:p>
        </p:txBody>
      </p:sp>
      <p:pic>
        <p:nvPicPr>
          <p:cNvPr id="8194" name="Picture 2"/>
          <p:cNvPicPr>
            <a:picLocks noChangeAspect="1" noChangeArrowheads="1"/>
          </p:cNvPicPr>
          <p:nvPr/>
        </p:nvPicPr>
        <p:blipFill>
          <a:blip r:embed="rId2"/>
          <a:srcRect/>
          <a:stretch>
            <a:fillRect/>
          </a:stretch>
        </p:blipFill>
        <p:spPr bwMode="auto">
          <a:xfrm>
            <a:off x="3429000" y="4876800"/>
            <a:ext cx="2133600" cy="1461911"/>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153400" cy="4953000"/>
          </a:xfrm>
        </p:spPr>
        <p:txBody>
          <a:bodyPr>
            <a:noAutofit/>
          </a:bodyPr>
          <a:lstStyle/>
          <a:p>
            <a:pPr algn="just"/>
            <a:r>
              <a:rPr lang="en-US" sz="2000" dirty="0" smtClean="0"/>
              <a:t>Using SJF scheduling, we would schedule these processes according to the following Gantt chart:</a:t>
            </a:r>
          </a:p>
          <a:p>
            <a:pPr algn="just"/>
            <a:endParaRPr lang="en-US" sz="2000" dirty="0" smtClean="0"/>
          </a:p>
          <a:p>
            <a:pPr algn="just"/>
            <a:endParaRPr lang="en-US" sz="2000" dirty="0" smtClean="0"/>
          </a:p>
          <a:p>
            <a:pPr algn="just"/>
            <a:r>
              <a:rPr lang="en-US" sz="2000" dirty="0" smtClean="0"/>
              <a:t>The waiting time is 3 milliseconds for process </a:t>
            </a:r>
            <a:r>
              <a:rPr lang="en-US" sz="2000" i="1" dirty="0" smtClean="0"/>
              <a:t>P1, 16milliseconds for process P2, 9milliseconds for process P3, and 0milliseconds for process P4. Thus, the </a:t>
            </a:r>
            <a:r>
              <a:rPr lang="en-US" sz="2000" dirty="0" smtClean="0"/>
              <a:t>average waiting time is (3 + 16 + 9 + 0)/4 = 7 milliseconds. </a:t>
            </a:r>
          </a:p>
          <a:p>
            <a:pPr algn="just"/>
            <a:r>
              <a:rPr lang="en-US" sz="2000" dirty="0" smtClean="0"/>
              <a:t>By comparison, if we were using the FCFS scheduling scheme, the average waiting time would be 10.25 milliseconds.</a:t>
            </a:r>
          </a:p>
          <a:p>
            <a:pPr algn="just"/>
            <a:r>
              <a:rPr lang="en-US" sz="2000" dirty="0" smtClean="0"/>
              <a:t>The SJF scheduling algorithm is provably optimal, in that it gives the minimum average waiting time for a given set of processes. </a:t>
            </a:r>
          </a:p>
          <a:p>
            <a:pPr algn="just"/>
            <a:r>
              <a:rPr lang="en-US" sz="2000" dirty="0" smtClean="0"/>
              <a:t>Moving a short process before a long one decreases the waiting time of the short process more than it increases the waiting time of the long process. Consequently, the average waiting time decreases.</a:t>
            </a:r>
          </a:p>
        </p:txBody>
      </p:sp>
      <p:pic>
        <p:nvPicPr>
          <p:cNvPr id="9218" name="Picture 2"/>
          <p:cNvPicPr>
            <a:picLocks noChangeAspect="1" noChangeArrowheads="1"/>
          </p:cNvPicPr>
          <p:nvPr/>
        </p:nvPicPr>
        <p:blipFill>
          <a:blip r:embed="rId2"/>
          <a:srcRect/>
          <a:stretch>
            <a:fillRect/>
          </a:stretch>
        </p:blipFill>
        <p:spPr bwMode="auto">
          <a:xfrm>
            <a:off x="1524000" y="990600"/>
            <a:ext cx="5878286" cy="838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05800" cy="5029200"/>
          </a:xfrm>
        </p:spPr>
        <p:txBody>
          <a:bodyPr>
            <a:noAutofit/>
          </a:bodyPr>
          <a:lstStyle/>
          <a:p>
            <a:pPr algn="just"/>
            <a:r>
              <a:rPr lang="en-US" sz="2000" dirty="0" smtClean="0"/>
              <a:t>The real difficulty with the SJF algorithm is knowing the length of the next CPU request. For long-term (job) scheduling in a batch system, we can use the process time limit that a user specifies when he submits the job. </a:t>
            </a:r>
          </a:p>
          <a:p>
            <a:pPr algn="just"/>
            <a:r>
              <a:rPr lang="en-US" sz="2000" dirty="0" smtClean="0"/>
              <a:t>In this situation, users are motivated to estimate the process time limit accurately, since a lower value may mean faster response but too low a value will cause a time-limit-exceeded error and require resubmission. </a:t>
            </a:r>
          </a:p>
          <a:p>
            <a:pPr algn="just"/>
            <a:r>
              <a:rPr lang="en-US" sz="2000" dirty="0" smtClean="0"/>
              <a:t>SJF scheduling is used frequently in long-term scheduling.</a:t>
            </a:r>
          </a:p>
          <a:p>
            <a:pPr algn="just"/>
            <a:r>
              <a:rPr lang="en-US" sz="2000" dirty="0" smtClean="0"/>
              <a:t>Although the SJF algorithm is optimal, it cannot be implemented at the level of short-term CPU scheduling. </a:t>
            </a:r>
          </a:p>
          <a:p>
            <a:pPr algn="just"/>
            <a:r>
              <a:rPr lang="en-US" sz="2000" dirty="0" smtClean="0"/>
              <a:t>With short-term scheduling, there is no way to know the length of the next CPU burst. One approach to this problem is to try to approximate SJF scheduling. </a:t>
            </a:r>
          </a:p>
          <a:p>
            <a:pPr algn="just"/>
            <a:r>
              <a:rPr lang="en-US" sz="2000" dirty="0" smtClean="0"/>
              <a:t>We may not know the length of the next CPU burst, but we may be able to predict its value. We expect that the next CPU burst will be similar in length to the previous ones.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6172200"/>
          </a:xfrm>
        </p:spPr>
        <p:txBody>
          <a:bodyPr>
            <a:noAutofit/>
          </a:bodyPr>
          <a:lstStyle/>
          <a:p>
            <a:pPr algn="just"/>
            <a:r>
              <a:rPr lang="en-US" sz="2000" dirty="0" smtClean="0"/>
              <a:t>By computing an approximation of the length of the next CPU burst, we can pick the process with the shortest predicted CPU burst.</a:t>
            </a:r>
          </a:p>
          <a:p>
            <a:pPr algn="just"/>
            <a:r>
              <a:rPr lang="en-US" sz="2000" dirty="0" smtClean="0"/>
              <a:t>The next CPU burst is generally predicted as an </a:t>
            </a:r>
            <a:r>
              <a:rPr lang="en-US" sz="2000" b="1" dirty="0" smtClean="0"/>
              <a:t>exponential average of </a:t>
            </a:r>
            <a:r>
              <a:rPr lang="en-US" sz="2000" dirty="0" smtClean="0"/>
              <a:t>the measured lengths of previous CPU bursts. </a:t>
            </a:r>
          </a:p>
          <a:p>
            <a:pPr algn="just"/>
            <a:r>
              <a:rPr lang="en-US" sz="2000" dirty="0" smtClean="0"/>
              <a:t>We can define the exponential average with the following formula. Let </a:t>
            </a:r>
            <a:r>
              <a:rPr lang="en-US" sz="2000" i="1" dirty="0" err="1" smtClean="0"/>
              <a:t>tn</a:t>
            </a:r>
            <a:r>
              <a:rPr lang="en-US" sz="2000" i="1" dirty="0" smtClean="0"/>
              <a:t> be the length of the nth CPU burst, </a:t>
            </a:r>
            <a:r>
              <a:rPr lang="en-US" sz="2000" dirty="0" smtClean="0"/>
              <a:t>and let “T</a:t>
            </a:r>
            <a:r>
              <a:rPr lang="en-US" sz="2000" i="1" dirty="0" smtClean="0"/>
              <a:t>n+1 be our predicted value for the next CPU burst. Then, for </a:t>
            </a:r>
            <a:r>
              <a:rPr lang="en-US" sz="2000" dirty="0" smtClean="0"/>
              <a:t> </a:t>
            </a:r>
            <a:r>
              <a:rPr lang="en-US" sz="2000" i="1" dirty="0" smtClean="0"/>
              <a:t>, 0 ≤ </a:t>
            </a:r>
            <a:r>
              <a:rPr lang="en-US" sz="2000" dirty="0" smtClean="0"/>
              <a:t> </a:t>
            </a:r>
            <a:r>
              <a:rPr lang="en-US" sz="2000" i="1" dirty="0" smtClean="0"/>
              <a:t> ≤ 1, define</a:t>
            </a:r>
          </a:p>
          <a:p>
            <a:pPr algn="just"/>
            <a:endParaRPr lang="en-US" sz="2000" dirty="0" smtClean="0"/>
          </a:p>
          <a:p>
            <a:pPr algn="just"/>
            <a:r>
              <a:rPr lang="en-US" sz="2000" dirty="0" smtClean="0"/>
              <a:t>The value of </a:t>
            </a:r>
            <a:r>
              <a:rPr lang="en-US" sz="2000" i="1" dirty="0" err="1" smtClean="0"/>
              <a:t>tn</a:t>
            </a:r>
            <a:r>
              <a:rPr lang="en-US" sz="2000" i="1" dirty="0" smtClean="0"/>
              <a:t> contains our most recent information, while “</a:t>
            </a:r>
            <a:r>
              <a:rPr lang="en-US" sz="2000" i="1" dirty="0" err="1" smtClean="0"/>
              <a:t>Tn</a:t>
            </a:r>
            <a:r>
              <a:rPr lang="en-US" sz="2000" i="1" dirty="0" smtClean="0"/>
              <a:t> stores the past </a:t>
            </a:r>
            <a:r>
              <a:rPr lang="en-US" sz="2000" dirty="0" smtClean="0"/>
              <a:t>history. The parameter # controls the relative weight of recent and past history in our prediction. If  =0, then“T</a:t>
            </a:r>
            <a:r>
              <a:rPr lang="en-US" sz="2000" i="1" dirty="0" smtClean="0"/>
              <a:t>n+1 = “</a:t>
            </a:r>
            <a:r>
              <a:rPr lang="en-US" sz="2000" i="1" dirty="0" err="1" smtClean="0"/>
              <a:t>Tn</a:t>
            </a:r>
            <a:r>
              <a:rPr lang="en-US" sz="2000" i="1" dirty="0" smtClean="0"/>
              <a:t>, and recent history has no effect (current </a:t>
            </a:r>
            <a:r>
              <a:rPr lang="en-US" sz="2000" dirty="0" smtClean="0"/>
              <a:t>conditions are assumed to be transient). If  =1, then“T</a:t>
            </a:r>
            <a:r>
              <a:rPr lang="en-US" sz="2000" i="1" dirty="0" smtClean="0"/>
              <a:t>n+1 = </a:t>
            </a:r>
            <a:r>
              <a:rPr lang="en-US" sz="2000" i="1" dirty="0" err="1" smtClean="0"/>
              <a:t>tn</a:t>
            </a:r>
            <a:r>
              <a:rPr lang="en-US" sz="2000" i="1" dirty="0" smtClean="0"/>
              <a:t>, and only the most </a:t>
            </a:r>
            <a:r>
              <a:rPr lang="en-US" sz="2000" dirty="0" smtClean="0"/>
              <a:t>recent CPU burst matters (history is assumed to be old and irrelevant). </a:t>
            </a:r>
          </a:p>
          <a:p>
            <a:pPr algn="just"/>
            <a:endParaRPr lang="en-US" sz="2000" dirty="0" smtClean="0"/>
          </a:p>
          <a:p>
            <a:endParaRPr lang="en-US" sz="2000" dirty="0"/>
          </a:p>
        </p:txBody>
      </p:sp>
      <p:pic>
        <p:nvPicPr>
          <p:cNvPr id="10242" name="Picture 2"/>
          <p:cNvPicPr>
            <a:picLocks noChangeAspect="1" noChangeArrowheads="1"/>
          </p:cNvPicPr>
          <p:nvPr/>
        </p:nvPicPr>
        <p:blipFill>
          <a:blip r:embed="rId2"/>
          <a:srcRect/>
          <a:stretch>
            <a:fillRect/>
          </a:stretch>
        </p:blipFill>
        <p:spPr bwMode="auto">
          <a:xfrm>
            <a:off x="3047999" y="3124200"/>
            <a:ext cx="3188041" cy="6858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305800" cy="5638800"/>
          </a:xfrm>
        </p:spPr>
        <p:txBody>
          <a:bodyPr>
            <a:normAutofit fontScale="85000" lnSpcReduction="20000"/>
          </a:bodyPr>
          <a:lstStyle/>
          <a:p>
            <a:pPr algn="just"/>
            <a:r>
              <a:rPr lang="en-US" dirty="0" smtClean="0"/>
              <a:t>More commonly,  = 1/2, so recent history and past history are equally weighted. The initial "0 can be defined as a constant or as an overall system average.</a:t>
            </a:r>
          </a:p>
          <a:p>
            <a:pPr algn="just"/>
            <a:r>
              <a:rPr lang="en-US" dirty="0" smtClean="0"/>
              <a:t>To understand the behavior of the exponential average, we can expand the formula for "</a:t>
            </a:r>
            <a:r>
              <a:rPr lang="en-US" i="1" dirty="0" smtClean="0"/>
              <a:t>n+1 by substituting for "n to find</a:t>
            </a:r>
          </a:p>
          <a:p>
            <a:pPr algn="just"/>
            <a:endParaRPr lang="en-US" i="1" dirty="0" smtClean="0"/>
          </a:p>
          <a:p>
            <a:pPr algn="just"/>
            <a:endParaRPr lang="en-US" i="1" dirty="0" smtClean="0"/>
          </a:p>
          <a:p>
            <a:pPr algn="just"/>
            <a:r>
              <a:rPr lang="en-US" dirty="0" smtClean="0"/>
              <a:t>Typically,  is less than 1. As a result, (1 −  ) is also less than 1, and each successive term has less weight than its predecessor.</a:t>
            </a:r>
          </a:p>
          <a:p>
            <a:pPr algn="just"/>
            <a:r>
              <a:rPr lang="en-US" dirty="0" smtClean="0"/>
              <a:t>The SJF algorithm can be either preemptive or </a:t>
            </a:r>
            <a:r>
              <a:rPr lang="en-US" dirty="0" err="1" smtClean="0"/>
              <a:t>nonpreemptive</a:t>
            </a:r>
            <a:r>
              <a:rPr lang="en-US" dirty="0" smtClean="0"/>
              <a:t>. The choice arises when a new process arrives at the ready queue while a previous process is still executing.</a:t>
            </a:r>
          </a:p>
          <a:p>
            <a:pPr algn="just"/>
            <a:r>
              <a:rPr lang="en-US" dirty="0" smtClean="0"/>
              <a:t> The next CPU burst of the newly arrived process may be shorter than what is left of the currently executing process. </a:t>
            </a:r>
            <a:r>
              <a:rPr lang="en-US" dirty="0" err="1" smtClean="0"/>
              <a:t>Apreemptive</a:t>
            </a:r>
            <a:r>
              <a:rPr lang="en-US" dirty="0" smtClean="0"/>
              <a:t> SJF algorithm will preempt the currently executing process, whereas a </a:t>
            </a:r>
            <a:r>
              <a:rPr lang="en-US" dirty="0" err="1" smtClean="0"/>
              <a:t>nonpreemptive</a:t>
            </a:r>
            <a:r>
              <a:rPr lang="en-US" dirty="0" smtClean="0"/>
              <a:t> SJF algorithm will allow the currently running process to finish its CPU burst.</a:t>
            </a:r>
          </a:p>
          <a:p>
            <a:pPr algn="just"/>
            <a:r>
              <a:rPr lang="en-US" dirty="0" smtClean="0"/>
              <a:t>Preemptive SJF scheduling is sometimes called </a:t>
            </a:r>
            <a:r>
              <a:rPr lang="en-US" b="1" dirty="0" smtClean="0"/>
              <a:t>shortest-remaining-time-first </a:t>
            </a:r>
            <a:r>
              <a:rPr lang="en-US" dirty="0" smtClean="0"/>
              <a:t>scheduling.</a:t>
            </a:r>
          </a:p>
          <a:p>
            <a:endParaRPr lang="en-US" dirty="0"/>
          </a:p>
        </p:txBody>
      </p:sp>
      <p:pic>
        <p:nvPicPr>
          <p:cNvPr id="11267" name="Picture 3"/>
          <p:cNvPicPr>
            <a:picLocks noChangeAspect="1" noChangeArrowheads="1"/>
          </p:cNvPicPr>
          <p:nvPr/>
        </p:nvPicPr>
        <p:blipFill>
          <a:blip r:embed="rId2"/>
          <a:srcRect/>
          <a:stretch>
            <a:fillRect/>
          </a:stretch>
        </p:blipFill>
        <p:spPr bwMode="auto">
          <a:xfrm>
            <a:off x="914400" y="1828800"/>
            <a:ext cx="7123471" cy="4572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324600"/>
          </a:xfrm>
        </p:spPr>
        <p:txBody>
          <a:bodyPr>
            <a:normAutofit fontScale="85000" lnSpcReduction="20000"/>
          </a:bodyPr>
          <a:lstStyle/>
          <a:p>
            <a:pPr algn="just"/>
            <a:r>
              <a:rPr lang="en-US" sz="2200" dirty="0" smtClean="0"/>
              <a:t>As an example, consider the following four processes, with the length of the CPU burst given in milliseconds:</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If the processes arrive at the ready queue at the times shown and need the indicated burst times, then the resulting preemptive SJF schedule is as depicted in the following Gantt chart:</a:t>
            </a:r>
          </a:p>
          <a:p>
            <a:pPr algn="just"/>
            <a:endParaRPr lang="en-US" sz="2200" dirty="0" smtClean="0"/>
          </a:p>
          <a:p>
            <a:pPr algn="just"/>
            <a:endParaRPr lang="en-US" sz="2200" dirty="0" smtClean="0"/>
          </a:p>
          <a:p>
            <a:pPr algn="just"/>
            <a:endParaRPr lang="en-US" sz="2200" dirty="0" smtClean="0"/>
          </a:p>
          <a:p>
            <a:pPr algn="just"/>
            <a:r>
              <a:rPr lang="en-US" sz="2200" dirty="0" smtClean="0"/>
              <a:t>Process </a:t>
            </a:r>
            <a:r>
              <a:rPr lang="en-US" sz="2200" i="1" dirty="0" smtClean="0"/>
              <a:t>P1 is started at time 0, since it is the only process in the queue. Process P2 arrives at time 1. </a:t>
            </a:r>
          </a:p>
          <a:p>
            <a:pPr algn="just"/>
            <a:r>
              <a:rPr lang="en-US" sz="2200" i="1" dirty="0" smtClean="0"/>
              <a:t>The remaining time for process P1 (7 milliseconds) is </a:t>
            </a:r>
            <a:r>
              <a:rPr lang="en-US" sz="2200" dirty="0" smtClean="0"/>
              <a:t>larger than the time required by process </a:t>
            </a:r>
            <a:r>
              <a:rPr lang="en-US" sz="2200" i="1" dirty="0" smtClean="0"/>
              <a:t>P2 (4 milliseconds), so process P1 is </a:t>
            </a:r>
            <a:r>
              <a:rPr lang="en-US" sz="2200" dirty="0" smtClean="0"/>
              <a:t>preempted, and process </a:t>
            </a:r>
            <a:r>
              <a:rPr lang="en-US" sz="2200" i="1" dirty="0" smtClean="0"/>
              <a:t>P2 is scheduled. </a:t>
            </a:r>
          </a:p>
          <a:p>
            <a:pPr algn="just"/>
            <a:r>
              <a:rPr lang="en-US" sz="2200" i="1" dirty="0" smtClean="0"/>
              <a:t>The average waiting time for this </a:t>
            </a:r>
            <a:r>
              <a:rPr lang="en-US" sz="2200" dirty="0" smtClean="0"/>
              <a:t>example is [(10 − 1) + (1 − 1) + (17 − 2) + (5 − 3)]/4 = 26/4 = 6.5 milliseconds.</a:t>
            </a:r>
          </a:p>
          <a:p>
            <a:pPr algn="just"/>
            <a:r>
              <a:rPr lang="en-US" sz="2200" dirty="0" err="1" smtClean="0"/>
              <a:t>Nonpreemptive</a:t>
            </a:r>
            <a:r>
              <a:rPr lang="en-US" sz="2200" dirty="0" smtClean="0"/>
              <a:t> SJF scheduling would result in an average waiting time of 7.75 milliseconds.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819400" y="914400"/>
            <a:ext cx="3248526" cy="1371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905000" y="3200400"/>
            <a:ext cx="5486400" cy="794084"/>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Scheduling</a:t>
            </a:r>
            <a:br>
              <a:rPr lang="en-US" dirty="0" smtClean="0"/>
            </a:br>
            <a:endParaRPr lang="en-US" dirty="0"/>
          </a:p>
        </p:txBody>
      </p:sp>
      <p:sp>
        <p:nvSpPr>
          <p:cNvPr id="3" name="Content Placeholder 2"/>
          <p:cNvSpPr>
            <a:spLocks noGrp="1"/>
          </p:cNvSpPr>
          <p:nvPr>
            <p:ph sz="quarter" idx="1"/>
          </p:nvPr>
        </p:nvSpPr>
        <p:spPr>
          <a:xfrm>
            <a:off x="457200" y="1066800"/>
            <a:ext cx="8077200" cy="5638800"/>
          </a:xfrm>
        </p:spPr>
        <p:txBody>
          <a:bodyPr>
            <a:normAutofit fontScale="70000" lnSpcReduction="20000"/>
          </a:bodyPr>
          <a:lstStyle/>
          <a:p>
            <a:pPr algn="just"/>
            <a:r>
              <a:rPr lang="en-US" sz="2900" dirty="0" smtClean="0"/>
              <a:t>The SJF algorithm is a special case of the general </a:t>
            </a:r>
            <a:r>
              <a:rPr lang="en-US" sz="2900" b="1" dirty="0" smtClean="0"/>
              <a:t>priority-scheduling algorithm.</a:t>
            </a:r>
          </a:p>
          <a:p>
            <a:pPr algn="just"/>
            <a:r>
              <a:rPr lang="en-US" sz="2900" dirty="0" smtClean="0"/>
              <a:t>A priority is associated with each process, and the CPU is allocated to the process with the highest priority. Equal-priority processes are scheduled in FCFS order.</a:t>
            </a:r>
          </a:p>
          <a:p>
            <a:pPr algn="just"/>
            <a:r>
              <a:rPr lang="en-US" sz="2900" dirty="0" smtClean="0"/>
              <a:t>An SJF algorithm is simply a priority algorithm where the priority (</a:t>
            </a:r>
            <a:r>
              <a:rPr lang="en-US" sz="2900" i="1" dirty="0" smtClean="0"/>
              <a:t>p) is the </a:t>
            </a:r>
            <a:r>
              <a:rPr lang="en-US" sz="2900" dirty="0" smtClean="0"/>
              <a:t>inverse of the (predicted) next CPU burst. The larger the CPU burst, the lower</a:t>
            </a:r>
          </a:p>
          <a:p>
            <a:pPr algn="just"/>
            <a:r>
              <a:rPr lang="en-US" sz="2900" dirty="0" smtClean="0"/>
              <a:t>the priority, and vice versa.</a:t>
            </a:r>
          </a:p>
          <a:p>
            <a:pPr algn="just"/>
            <a:r>
              <a:rPr lang="en-US" sz="2900" dirty="0" smtClean="0"/>
              <a:t>Priorities are generally indicated by some fixed range of numbers, such as 0 to 7 or 0 to 4,095. However, there is no general agreement on whether 0 is the highest or lowest priority. </a:t>
            </a:r>
          </a:p>
          <a:p>
            <a:pPr algn="just"/>
            <a:r>
              <a:rPr lang="en-US" sz="2900" dirty="0" smtClean="0"/>
              <a:t>Some systems use low numbers to represent low priority; others use low numbers for high priority. we assume that low numbers represent high priority.</a:t>
            </a:r>
          </a:p>
          <a:p>
            <a:pPr algn="just"/>
            <a:r>
              <a:rPr lang="en-US" sz="2900" dirty="0" smtClean="0"/>
              <a:t>As an example, consider the following set of processes, assumed to have arrived at time 0 in the order </a:t>
            </a:r>
            <a:r>
              <a:rPr lang="en-US" sz="2900" i="1" dirty="0" smtClean="0"/>
              <a:t>P1, P2, · · ·, P5, with the length of the CPU burst </a:t>
            </a:r>
            <a:r>
              <a:rPr lang="en-US" sz="2900" dirty="0" smtClean="0"/>
              <a:t>given in milliseconds</a:t>
            </a:r>
            <a:r>
              <a:rPr lang="en-US" dirty="0" smtClean="0"/>
              <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676400"/>
            <a:ext cx="8534400" cy="4876800"/>
          </a:xfrm>
        </p:spPr>
        <p:txBody>
          <a:bodyPr>
            <a:noAutofit/>
          </a:bodyPr>
          <a:lstStyle/>
          <a:p>
            <a:pPr algn="just"/>
            <a:r>
              <a:rPr lang="en-US" sz="2000" dirty="0" smtClean="0"/>
              <a:t>Using priority scheduling, we would schedule these processes according to the following Gantt chart:</a:t>
            </a:r>
          </a:p>
          <a:p>
            <a:pPr algn="just"/>
            <a:endParaRPr lang="en-US" sz="2000" dirty="0" smtClean="0"/>
          </a:p>
          <a:p>
            <a:pPr algn="just"/>
            <a:endParaRPr lang="en-US" sz="2000" dirty="0" smtClean="0"/>
          </a:p>
          <a:p>
            <a:pPr algn="just"/>
            <a:r>
              <a:rPr lang="en-US" sz="2000" dirty="0" smtClean="0"/>
              <a:t>The average waiting time is 8.2 milliseconds. Priorities can be defined either internally or externally. </a:t>
            </a:r>
          </a:p>
          <a:p>
            <a:pPr algn="just"/>
            <a:r>
              <a:rPr lang="en-US" sz="2000" dirty="0" smtClean="0"/>
              <a:t>Internally defined priorities use some measurable quantity or quantities to compute the priority of a process. For example, time limits, memory requirements, the number of open files, and the ratio of average I/O burst to average CPU burst have been used in computing priorities. </a:t>
            </a:r>
          </a:p>
          <a:p>
            <a:pPr algn="just"/>
            <a:r>
              <a:rPr lang="en-US" sz="2000" dirty="0" smtClean="0"/>
              <a:t>External priorities are set by criteria outside the operating system, such as the importance of the process, the type and amount of funds being paid for computer use, the department sponsoring the work, and other, often political, factors.</a:t>
            </a:r>
          </a:p>
        </p:txBody>
      </p:sp>
      <p:pic>
        <p:nvPicPr>
          <p:cNvPr id="2050" name="Picture 2"/>
          <p:cNvPicPr>
            <a:picLocks noChangeAspect="1" noChangeArrowheads="1"/>
          </p:cNvPicPr>
          <p:nvPr/>
        </p:nvPicPr>
        <p:blipFill>
          <a:blip r:embed="rId2"/>
          <a:srcRect/>
          <a:stretch>
            <a:fillRect/>
          </a:stretch>
        </p:blipFill>
        <p:spPr bwMode="auto">
          <a:xfrm>
            <a:off x="2514600" y="152400"/>
            <a:ext cx="2990850" cy="16573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447800" y="2514601"/>
            <a:ext cx="5181600" cy="6768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19800"/>
          </a:xfrm>
        </p:spPr>
        <p:txBody>
          <a:bodyPr>
            <a:noAutofit/>
          </a:bodyPr>
          <a:lstStyle/>
          <a:p>
            <a:pPr algn="just"/>
            <a:r>
              <a:rPr lang="en-US" sz="2000" dirty="0" smtClean="0"/>
              <a:t>Although two processes may be associated with the same program, they are nevertheless considered two separate execution sequences. For instance, several users may be running different copies of the mail program, or the same user may invoke many copies of the web browser program. </a:t>
            </a:r>
          </a:p>
          <a:p>
            <a:pPr algn="just"/>
            <a:r>
              <a:rPr lang="en-US" sz="2000" dirty="0" smtClean="0"/>
              <a:t>Each of these is a separate process; and although the text sections are equivalent, the data, heap, and stack sections vary. It is also common to have a process that spawns many processes as it runs.</a:t>
            </a:r>
          </a:p>
          <a:p>
            <a:pPr algn="just"/>
            <a:r>
              <a:rPr lang="en-US" sz="2000" dirty="0" smtClean="0"/>
              <a:t>Note that a process itself can be an execution environment for other code. The Java programming environment provides a good example. </a:t>
            </a:r>
          </a:p>
          <a:p>
            <a:pPr algn="just"/>
            <a:r>
              <a:rPr lang="en-US" sz="2000" dirty="0" smtClean="0"/>
              <a:t>In most circumstances, an executable Java program is executed within the Java virtual machine (JVM). The JVM executes as a process that interprets the loaded Java code and takes actions (via native machine instructions) on behalf of that code.</a:t>
            </a:r>
          </a:p>
          <a:p>
            <a:pPr algn="just"/>
            <a:r>
              <a:rPr lang="en-US" sz="2000" dirty="0" smtClean="0"/>
              <a:t>For example, to run the compiled Java program </a:t>
            </a:r>
            <a:r>
              <a:rPr lang="en-US" sz="2000" dirty="0" err="1" smtClean="0"/>
              <a:t>Program.class</a:t>
            </a:r>
            <a:r>
              <a:rPr lang="en-US" sz="2000" dirty="0" smtClean="0"/>
              <a:t>, we would enter java Program</a:t>
            </a:r>
          </a:p>
          <a:p>
            <a:pPr algn="just"/>
            <a:r>
              <a:rPr lang="en-US" sz="2000" dirty="0" smtClean="0"/>
              <a:t>The command java runs the JVM as an ordinary process, which in turns executes the Java program </a:t>
            </a:r>
            <a:r>
              <a:rPr lang="en-US" sz="2000" dirty="0" err="1" smtClean="0"/>
              <a:t>Program</a:t>
            </a:r>
            <a:r>
              <a:rPr lang="en-US" sz="2000" dirty="0" smtClean="0"/>
              <a:t> in the virtual machine.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05800" cy="5638800"/>
          </a:xfrm>
        </p:spPr>
        <p:txBody>
          <a:bodyPr>
            <a:noAutofit/>
          </a:bodyPr>
          <a:lstStyle/>
          <a:p>
            <a:pPr algn="just"/>
            <a:r>
              <a:rPr lang="en-US" sz="2000" dirty="0" smtClean="0"/>
              <a:t>Priority scheduling can be either preemptive or </a:t>
            </a:r>
            <a:r>
              <a:rPr lang="en-US" sz="2000" dirty="0" err="1" smtClean="0"/>
              <a:t>nonpreemptive</a:t>
            </a:r>
            <a:r>
              <a:rPr lang="en-US" sz="2000" dirty="0" smtClean="0"/>
              <a:t>. When a process arrives at the ready queue, its priority is compared with the priority of the currently running process. </a:t>
            </a:r>
          </a:p>
          <a:p>
            <a:pPr algn="just"/>
            <a:r>
              <a:rPr lang="en-US" sz="2000" dirty="0" smtClean="0"/>
              <a:t>A preemptive priority scheduling algorithm will preempt the CPU if the priority of the newly arrived process is higher than the priority of the currently running process. </a:t>
            </a:r>
          </a:p>
          <a:p>
            <a:pPr algn="just"/>
            <a:r>
              <a:rPr lang="en-US" sz="2000" dirty="0" smtClean="0"/>
              <a:t>A </a:t>
            </a:r>
            <a:r>
              <a:rPr lang="en-US" sz="2000" dirty="0" err="1" smtClean="0"/>
              <a:t>nonpreemptive</a:t>
            </a:r>
            <a:r>
              <a:rPr lang="en-US" sz="2000" dirty="0" smtClean="0"/>
              <a:t> priority scheduling algorithm will simply put the new process at the head of the ready queue.</a:t>
            </a:r>
          </a:p>
          <a:p>
            <a:pPr algn="just"/>
            <a:r>
              <a:rPr lang="en-US" sz="2000" dirty="0" smtClean="0"/>
              <a:t>A major problem with priority scheduling algorithms is </a:t>
            </a:r>
            <a:r>
              <a:rPr lang="en-US" sz="2000" b="1" dirty="0" smtClean="0"/>
              <a:t>indefinite blocking, </a:t>
            </a:r>
            <a:r>
              <a:rPr lang="en-US" sz="2000" dirty="0" smtClean="0"/>
              <a:t>or </a:t>
            </a:r>
            <a:r>
              <a:rPr lang="en-US" sz="2000" b="1" dirty="0" smtClean="0"/>
              <a:t>starvation. A process that is ready to run but waiting for the CPU can </a:t>
            </a:r>
            <a:r>
              <a:rPr lang="en-US" sz="2000" dirty="0" smtClean="0"/>
              <a:t>be considered blocked. A priority scheduling algorithm can leave some </a:t>
            </a:r>
            <a:r>
              <a:rPr lang="en-US" sz="2000" dirty="0" err="1" smtClean="0"/>
              <a:t>lowpriority</a:t>
            </a:r>
            <a:r>
              <a:rPr lang="en-US" sz="2000" dirty="0" smtClean="0"/>
              <a:t> processes waiting indefinitely.</a:t>
            </a:r>
          </a:p>
          <a:p>
            <a:pPr algn="just"/>
            <a:r>
              <a:rPr lang="en-US" sz="2000" dirty="0" smtClean="0"/>
              <a:t> </a:t>
            </a:r>
            <a:endParaRPr lang="en-US" sz="1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82000" cy="5867400"/>
          </a:xfrm>
        </p:spPr>
        <p:txBody>
          <a:bodyPr>
            <a:normAutofit fontScale="85000" lnSpcReduction="10000"/>
          </a:bodyPr>
          <a:lstStyle/>
          <a:p>
            <a:pPr algn="just"/>
            <a:r>
              <a:rPr lang="en-US" dirty="0" smtClean="0"/>
              <a:t>In a heavily loaded computer system, a steady stream of higher-priority processes can prevent a low-priority process from ever getting the CPU. Generally, one of two things will happen. Either the process will eventually be run (at 2 A.M. Sunday, when the system is finally lightly loaded), or the computer system will eventually crash and lose all unfinished low-priority processes. (Rumor has it that when they shut down the IBM 7094 at MIT in 1973, they found a low-priority process that had been submitted in 1967 and had not yet been run.)</a:t>
            </a:r>
          </a:p>
          <a:p>
            <a:pPr algn="just"/>
            <a:r>
              <a:rPr lang="en-US" dirty="0" smtClean="0"/>
              <a:t>A solution to the problem of indefinite blockage of low-priority processes is </a:t>
            </a:r>
            <a:r>
              <a:rPr lang="en-US" b="1" dirty="0" smtClean="0"/>
              <a:t>aging. Aging involves gradually increasing the priority of processes that wait </a:t>
            </a:r>
            <a:r>
              <a:rPr lang="en-US" dirty="0" smtClean="0"/>
              <a:t>in the system for a long time. </a:t>
            </a:r>
          </a:p>
          <a:p>
            <a:pPr algn="just"/>
            <a:r>
              <a:rPr lang="en-US" dirty="0" smtClean="0"/>
              <a:t>For example, if priorities range from 127 (low) to 0 (high), we could increase the priority of a waiting process by 1 every 15 minutes. Eventually, even a process with an initial priority of 127 would have the highest priority in the system and would be executed. </a:t>
            </a:r>
          </a:p>
          <a:p>
            <a:pPr algn="just"/>
            <a:r>
              <a:rPr lang="en-US" dirty="0" smtClean="0"/>
              <a:t>In fact, it would take no more than 32 hours for a priority-127 process to age to a priority-0 process.</a:t>
            </a:r>
          </a:p>
          <a:p>
            <a:pPr algn="just"/>
            <a:endParaRPr lang="en-US" sz="2000"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Round-Robin Scheduling</a:t>
            </a:r>
            <a:br>
              <a:rPr lang="en-US" dirty="0" smtClean="0"/>
            </a:br>
            <a:endParaRPr lang="en-US" dirty="0"/>
          </a:p>
        </p:txBody>
      </p:sp>
      <p:sp>
        <p:nvSpPr>
          <p:cNvPr id="3" name="Content Placeholder 2"/>
          <p:cNvSpPr>
            <a:spLocks noGrp="1"/>
          </p:cNvSpPr>
          <p:nvPr>
            <p:ph sz="quarter" idx="1"/>
          </p:nvPr>
        </p:nvSpPr>
        <p:spPr>
          <a:xfrm>
            <a:off x="228600" y="1143000"/>
            <a:ext cx="8382000" cy="5562600"/>
          </a:xfrm>
        </p:spPr>
        <p:txBody>
          <a:bodyPr>
            <a:noAutofit/>
          </a:bodyPr>
          <a:lstStyle/>
          <a:p>
            <a:pPr algn="just"/>
            <a:r>
              <a:rPr lang="en-US" sz="2000" dirty="0" smtClean="0"/>
              <a:t>The </a:t>
            </a:r>
            <a:r>
              <a:rPr lang="en-US" sz="2000" b="1" dirty="0" smtClean="0"/>
              <a:t>round-robin (RR) scheduling algorithm is designed especially for timesharing </a:t>
            </a:r>
            <a:r>
              <a:rPr lang="en-US" sz="2000" dirty="0" smtClean="0"/>
              <a:t>systems. It is similar to FCFS scheduling, but preemption is added to enable the system to switch between processes. </a:t>
            </a:r>
          </a:p>
          <a:p>
            <a:pPr algn="just"/>
            <a:r>
              <a:rPr lang="en-US" sz="2000" dirty="0" smtClean="0"/>
              <a:t>A small unit of time, called a </a:t>
            </a:r>
            <a:r>
              <a:rPr lang="en-US" sz="2000" b="1" dirty="0" smtClean="0"/>
              <a:t>time quantum or time slice, is defined. A time </a:t>
            </a:r>
            <a:r>
              <a:rPr lang="en-US" sz="2000" b="1" dirty="0" err="1" smtClean="0"/>
              <a:t>quantumis</a:t>
            </a:r>
            <a:r>
              <a:rPr lang="en-US" sz="2000" b="1" dirty="0" smtClean="0"/>
              <a:t> generally from10 </a:t>
            </a:r>
            <a:r>
              <a:rPr lang="en-US" sz="2000" dirty="0" smtClean="0"/>
              <a:t>to 100 milliseconds in length. The ready queue is treated as a circular queue.</a:t>
            </a:r>
          </a:p>
          <a:p>
            <a:pPr algn="just"/>
            <a:r>
              <a:rPr lang="en-US" sz="2000" dirty="0" smtClean="0"/>
              <a:t>The CPU scheduler goes around the ready queue, allocating the CPU to each process for a time interval of up to 1 time quantum.</a:t>
            </a:r>
          </a:p>
          <a:p>
            <a:pPr algn="just"/>
            <a:r>
              <a:rPr lang="en-US" sz="2000" dirty="0" smtClean="0"/>
              <a:t>To implement RR scheduling, we again treat the ready queue as a FIFO queue of processes. New processes are added to the tail of the ready queue.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05800" cy="5715000"/>
          </a:xfrm>
        </p:spPr>
        <p:txBody>
          <a:bodyPr>
            <a:normAutofit/>
          </a:bodyPr>
          <a:lstStyle/>
          <a:p>
            <a:pPr algn="just"/>
            <a:r>
              <a:rPr lang="en-US" sz="2000" dirty="0" smtClean="0"/>
              <a:t>The CPU scheduler picks the first process from the ready queue, sets a timer to interrupt after 1 time quantum, and dispatches the process.</a:t>
            </a:r>
          </a:p>
          <a:p>
            <a:pPr algn="just"/>
            <a:r>
              <a:rPr lang="en-US" sz="2000" dirty="0" smtClean="0"/>
              <a:t>One of two things will then happen. The process may have a CPU burst of less than 1 time quantum. In this case, the process itself will release the CPU voluntarily. The scheduler will then proceed to the next process in the ready queue. </a:t>
            </a:r>
          </a:p>
          <a:p>
            <a:pPr algn="just"/>
            <a:r>
              <a:rPr lang="en-US" sz="2000" dirty="0" smtClean="0"/>
              <a:t>If the CPU burst of the currently running process is longer than 1 time quantum, the timer will go off and will cause an interrupt to the operating system.</a:t>
            </a:r>
          </a:p>
          <a:p>
            <a:pPr algn="just"/>
            <a:r>
              <a:rPr lang="en-US" sz="2000" dirty="0" smtClean="0"/>
              <a:t> A context switch will be executed, and the process will be put at the tail of the ready queue. The CPU scheduler will then select the next process in the ready queue.</a:t>
            </a:r>
          </a:p>
          <a:p>
            <a:pPr algn="just"/>
            <a:r>
              <a:rPr lang="en-US" sz="2000" dirty="0" smtClean="0"/>
              <a:t>The average waiting time under the RR policy is often long. Consider the following set of processes that arrive at time 0, with the length of the CPU burst given in milliseconds:</a:t>
            </a:r>
          </a:p>
          <a:p>
            <a:endParaRPr lang="en-US" sz="2000" dirty="0"/>
          </a:p>
        </p:txBody>
      </p:sp>
      <p:pic>
        <p:nvPicPr>
          <p:cNvPr id="4098" name="Picture 2"/>
          <p:cNvPicPr>
            <a:picLocks noChangeAspect="1" noChangeArrowheads="1"/>
          </p:cNvPicPr>
          <p:nvPr/>
        </p:nvPicPr>
        <p:blipFill>
          <a:blip r:embed="rId2"/>
          <a:srcRect/>
          <a:stretch>
            <a:fillRect/>
          </a:stretch>
        </p:blipFill>
        <p:spPr bwMode="auto">
          <a:xfrm>
            <a:off x="3276600" y="5562600"/>
            <a:ext cx="2028825" cy="113347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019800"/>
          </a:xfrm>
        </p:spPr>
        <p:txBody>
          <a:bodyPr>
            <a:normAutofit lnSpcReduction="10000"/>
          </a:bodyPr>
          <a:lstStyle/>
          <a:p>
            <a:pPr algn="just"/>
            <a:r>
              <a:rPr lang="en-US" sz="2000" dirty="0" smtClean="0"/>
              <a:t>If we use a time quantum of 4 milliseconds, then process </a:t>
            </a:r>
            <a:r>
              <a:rPr lang="en-US" sz="2000" i="1" dirty="0" smtClean="0"/>
              <a:t>P1 gets the first 4 </a:t>
            </a:r>
            <a:r>
              <a:rPr lang="en-US" sz="2000" dirty="0" smtClean="0"/>
              <a:t>milliseconds. </a:t>
            </a:r>
          </a:p>
          <a:p>
            <a:pPr algn="just"/>
            <a:r>
              <a:rPr lang="en-US" sz="2000" dirty="0" smtClean="0"/>
              <a:t>Since it requires another 20 milliseconds, it is preempted after the first time quantum, and the CPU is given to the next process in the queue, process </a:t>
            </a:r>
            <a:r>
              <a:rPr lang="en-US" sz="2000" i="1" dirty="0" smtClean="0"/>
              <a:t>P2. </a:t>
            </a:r>
          </a:p>
          <a:p>
            <a:pPr algn="just"/>
            <a:r>
              <a:rPr lang="en-US" sz="2000" i="1" dirty="0" smtClean="0"/>
              <a:t>Process P2 does not need 4 milliseconds, so it quits before its time </a:t>
            </a:r>
            <a:r>
              <a:rPr lang="en-US" sz="2000" dirty="0" smtClean="0"/>
              <a:t>quantum expires. The CPU is then given to the next process, process </a:t>
            </a:r>
            <a:r>
              <a:rPr lang="en-US" sz="2000" i="1" dirty="0" smtClean="0"/>
              <a:t>P3. </a:t>
            </a:r>
          </a:p>
          <a:p>
            <a:pPr algn="just"/>
            <a:r>
              <a:rPr lang="en-US" sz="2000" i="1" dirty="0" smtClean="0"/>
              <a:t>Once </a:t>
            </a:r>
            <a:r>
              <a:rPr lang="en-US" sz="2000" dirty="0" smtClean="0"/>
              <a:t>each process has received 1 time quantum, the CPU is returned to process </a:t>
            </a:r>
            <a:r>
              <a:rPr lang="en-US" sz="2000" i="1" dirty="0" smtClean="0"/>
              <a:t>P1 </a:t>
            </a:r>
            <a:r>
              <a:rPr lang="en-US" sz="2000" dirty="0" smtClean="0"/>
              <a:t>for an additional time quantum. The resulting RR schedule is as follows:</a:t>
            </a:r>
          </a:p>
          <a:p>
            <a:pPr algn="just"/>
            <a:endParaRPr lang="en-US" sz="2000" dirty="0" smtClean="0"/>
          </a:p>
          <a:p>
            <a:pPr algn="just"/>
            <a:endParaRPr lang="en-US" sz="2000" dirty="0" smtClean="0"/>
          </a:p>
          <a:p>
            <a:pPr algn="just"/>
            <a:endParaRPr lang="en-US" sz="2000" dirty="0" smtClean="0"/>
          </a:p>
          <a:p>
            <a:r>
              <a:rPr lang="en-US" sz="2000" dirty="0" smtClean="0"/>
              <a:t>Let’s calculate the average waiting time for this schedule. </a:t>
            </a:r>
            <a:r>
              <a:rPr lang="en-US" sz="2000" i="1" dirty="0" smtClean="0"/>
              <a:t>P1 waits for 6 </a:t>
            </a:r>
            <a:r>
              <a:rPr lang="en-US" sz="2000" dirty="0" smtClean="0"/>
              <a:t>milliseconds (10 - 4), </a:t>
            </a:r>
            <a:r>
              <a:rPr lang="en-US" sz="2000" i="1" dirty="0" smtClean="0"/>
              <a:t>P2 waits for 4 milliseconds, and P3 waits for 7 milliseconds.</a:t>
            </a:r>
          </a:p>
          <a:p>
            <a:r>
              <a:rPr lang="en-US" sz="2000" dirty="0" smtClean="0"/>
              <a:t>Thus, the average waiting time is 17/3 = 5.66 milliseconds.</a:t>
            </a:r>
          </a:p>
          <a:p>
            <a:pPr algn="just"/>
            <a:endParaRPr lang="en-US" sz="2000" dirty="0"/>
          </a:p>
        </p:txBody>
      </p:sp>
      <p:pic>
        <p:nvPicPr>
          <p:cNvPr id="3076" name="Picture 4"/>
          <p:cNvPicPr>
            <a:picLocks noChangeAspect="1" noChangeArrowheads="1"/>
          </p:cNvPicPr>
          <p:nvPr/>
        </p:nvPicPr>
        <p:blipFill>
          <a:blip r:embed="rId2"/>
          <a:srcRect/>
          <a:stretch>
            <a:fillRect/>
          </a:stretch>
        </p:blipFill>
        <p:spPr bwMode="auto">
          <a:xfrm>
            <a:off x="1066800" y="3810000"/>
            <a:ext cx="6819900" cy="8286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229600" cy="5562600"/>
          </a:xfrm>
        </p:spPr>
        <p:txBody>
          <a:bodyPr>
            <a:normAutofit/>
          </a:bodyPr>
          <a:lstStyle/>
          <a:p>
            <a:pPr algn="just"/>
            <a:r>
              <a:rPr lang="en-US" sz="2000" dirty="0" smtClean="0"/>
              <a:t>In the RR scheduling algorithm, no process is allocated the CPU for more than 1 time quantum in a row (unless it is the only </a:t>
            </a:r>
            <a:r>
              <a:rPr lang="en-US" sz="2000" dirty="0" err="1" smtClean="0"/>
              <a:t>runnable</a:t>
            </a:r>
            <a:r>
              <a:rPr lang="en-US" sz="2000" dirty="0" smtClean="0"/>
              <a:t> process). </a:t>
            </a:r>
          </a:p>
          <a:p>
            <a:pPr algn="just"/>
            <a:r>
              <a:rPr lang="en-US" sz="2000" dirty="0" smtClean="0"/>
              <a:t>If a process’s CPU burst exceeds 1 time quantum, that process is preempted and is put back in the ready queue. The RR scheduling algorithm is thus preemptive.</a:t>
            </a:r>
          </a:p>
          <a:p>
            <a:pPr algn="just"/>
            <a:r>
              <a:rPr lang="en-US" sz="2000" dirty="0" smtClean="0"/>
              <a:t>If there are </a:t>
            </a:r>
            <a:r>
              <a:rPr lang="en-US" sz="2000" i="1" dirty="0" smtClean="0"/>
              <a:t>n processes in the ready queue and the time quantum is q, </a:t>
            </a:r>
            <a:r>
              <a:rPr lang="en-US" sz="2000" dirty="0" smtClean="0"/>
              <a:t>then each process gets 1/</a:t>
            </a:r>
            <a:r>
              <a:rPr lang="en-US" sz="2000" i="1" dirty="0" smtClean="0"/>
              <a:t>n of the CPU time in chunks of at most q time units.</a:t>
            </a:r>
          </a:p>
          <a:p>
            <a:pPr algn="just"/>
            <a:r>
              <a:rPr lang="en-US" sz="2000" dirty="0" smtClean="0"/>
              <a:t>Each process must wait no longer than (</a:t>
            </a:r>
            <a:r>
              <a:rPr lang="en-US" sz="2000" i="1" dirty="0" smtClean="0"/>
              <a:t>n − 1) × q time units until its </a:t>
            </a:r>
            <a:r>
              <a:rPr lang="en-US" sz="2000" dirty="0" smtClean="0"/>
              <a:t>next time quantum. For example, with five processes and a time quantum of 20 milliseconds, each process will get up to 20 milliseconds every 100 milliseconds.</a:t>
            </a:r>
          </a:p>
          <a:p>
            <a:pPr algn="just"/>
            <a:r>
              <a:rPr lang="en-US" sz="2000" dirty="0" smtClean="0"/>
              <a:t>The performance of the RR algorithm depends heavily on the size of the time quantum. At one extreme, if the time quantum is extremely large, the RR policy is the same as the FCFS policy. </a:t>
            </a: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5334000"/>
          </a:xfrm>
        </p:spPr>
        <p:txBody>
          <a:bodyPr>
            <a:normAutofit/>
          </a:bodyPr>
          <a:lstStyle/>
          <a:p>
            <a:pPr algn="just"/>
            <a:r>
              <a:rPr lang="en-US" sz="2000" dirty="0" smtClean="0"/>
              <a:t>In contrast, if the time quantum is extremely small (say, 1 millisecond), the RR approach can result in a large number of context switches. </a:t>
            </a:r>
          </a:p>
          <a:p>
            <a:pPr algn="just"/>
            <a:r>
              <a:rPr lang="en-US" sz="2000" dirty="0" smtClean="0"/>
              <a:t>Assume, for example, that we have only one process of 10 time units. If the quantum is 12 time units, the process finishes in less than 1time quantum, with no overhead. If the quantum is 6 time units, however, the process requires 2 quanta, resulting in a context switch. If the time quantum is 1 time unit, then nine context switches will occur, slowing the execution of the process accordingly (Figure 6.4).</a:t>
            </a:r>
          </a:p>
        </p:txBody>
      </p:sp>
      <p:pic>
        <p:nvPicPr>
          <p:cNvPr id="5122" name="Picture 2"/>
          <p:cNvPicPr>
            <a:picLocks noChangeAspect="1" noChangeArrowheads="1"/>
          </p:cNvPicPr>
          <p:nvPr/>
        </p:nvPicPr>
        <p:blipFill>
          <a:blip r:embed="rId2"/>
          <a:srcRect/>
          <a:stretch>
            <a:fillRect/>
          </a:stretch>
        </p:blipFill>
        <p:spPr bwMode="auto">
          <a:xfrm>
            <a:off x="1371600" y="3657600"/>
            <a:ext cx="6496050" cy="280987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477000"/>
          </a:xfrm>
        </p:spPr>
        <p:txBody>
          <a:bodyPr>
            <a:normAutofit fontScale="77500" lnSpcReduction="20000"/>
          </a:bodyPr>
          <a:lstStyle/>
          <a:p>
            <a:pPr algn="just"/>
            <a:r>
              <a:rPr lang="en-US" dirty="0" smtClean="0"/>
              <a:t>Thus, we want the time quantum to be large with respect to the context switch time. If the context-switch time is approximately 10 percent of the time quantum, then about 10 percent of the CPU time will be spent in context switching.</a:t>
            </a:r>
          </a:p>
          <a:p>
            <a:pPr algn="just"/>
            <a:r>
              <a:rPr lang="en-US" dirty="0" smtClean="0"/>
              <a:t>In practice, most modern systems have time quanta ranging from 10 to 100 milliseconds. The time required for a context switch is typically less than 10 microseconds; thus, the context-switch time is a small fraction of the time quantum.</a:t>
            </a:r>
          </a:p>
          <a:p>
            <a:pPr algn="just"/>
            <a:r>
              <a:rPr lang="en-US" dirty="0" smtClean="0"/>
              <a:t>Turnaround time also depends on the size of the time quantum. As we can see from Figure 6.5, the average turnaround time of a set of processes does not necessarily improve as the time-quantum size increases. </a:t>
            </a:r>
          </a:p>
          <a:p>
            <a:pPr algn="just"/>
            <a:r>
              <a:rPr lang="en-US" dirty="0" smtClean="0"/>
              <a:t>In general, the average turnaround time can be improved if most processes finish their next CPU burst in a single time quantum. For example, given three processes of 10 time units each and a quantum of 1 time unit, the average turnaround time is 29. If the time quantum is 10, however, the average turnaround time drops to 20. </a:t>
            </a:r>
          </a:p>
          <a:p>
            <a:pPr algn="just"/>
            <a:r>
              <a:rPr lang="en-US" dirty="0" smtClean="0"/>
              <a:t>If context-switch time is added in, the average turnaround time increases even more for a smaller time quantum, since more context switches are required.</a:t>
            </a:r>
          </a:p>
          <a:p>
            <a:pPr algn="just"/>
            <a:r>
              <a:rPr lang="en-US" dirty="0" smtClean="0"/>
              <a:t>Although the time quantum should be large compared with the context switch time, it should not be too large. As we pointed out earlier, if the time quantum is too large, RR scheduling degenerates to an FCFS policy. A rule of thumb is that 80 percent of the CPU bursts should be shorter than the time quantum.</a:t>
            </a:r>
          </a:p>
          <a:p>
            <a:pPr algn="just"/>
            <a:endParaRPr lang="en-US" sz="2000" dirty="0" smtClean="0"/>
          </a:p>
          <a:p>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8229600" cy="4876800"/>
          </a:xfrm>
        </p:spPr>
        <p:txBody>
          <a:bodyPr>
            <a:normAutofit/>
          </a:bodyPr>
          <a:lstStyle/>
          <a:p>
            <a:pPr algn="just"/>
            <a:r>
              <a:rPr lang="en-US" dirty="0" smtClean="0"/>
              <a:t>A thread is a basic unit of CPU utilization; it comprises a thread ID, a program counter, a register set, and a stack. </a:t>
            </a:r>
          </a:p>
          <a:p>
            <a:pPr algn="just"/>
            <a:r>
              <a:rPr lang="en-US" dirty="0" smtClean="0"/>
              <a:t>It shares with other threads belonging to the same process its code section, data section, and other operating-system resources, such as open files and signals. A traditional (or </a:t>
            </a:r>
            <a:r>
              <a:rPr lang="en-US" b="1" i="1" dirty="0" smtClean="0"/>
              <a:t>heavyweight) process </a:t>
            </a:r>
            <a:r>
              <a:rPr lang="en-US" dirty="0" smtClean="0"/>
              <a:t>has a single thread of control.</a:t>
            </a:r>
          </a:p>
          <a:p>
            <a:pPr algn="just"/>
            <a:r>
              <a:rPr lang="en-US" dirty="0" smtClean="0"/>
              <a:t> If a process has multiple threads of control, it can perform more than one task at a time. Figure 4.1 illustrates the difference between a traditional </a:t>
            </a:r>
            <a:r>
              <a:rPr lang="en-US" b="1" dirty="0" smtClean="0"/>
              <a:t>single-threaded process and a multithreaded process.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1143000"/>
          </a:xfrm>
        </p:spPr>
        <p:txBody>
          <a:bodyPr/>
          <a:lstStyle/>
          <a:p>
            <a:r>
              <a:rPr lang="en-US" b="1" dirty="0" smtClean="0"/>
              <a:t>PROCESSES AND THREADS</a:t>
            </a:r>
            <a:endParaRPr lang="en-US" dirty="0"/>
          </a:p>
        </p:txBody>
      </p:sp>
      <p:sp>
        <p:nvSpPr>
          <p:cNvPr id="3" name="Content Placeholder 2"/>
          <p:cNvSpPr>
            <a:spLocks noGrp="1"/>
          </p:cNvSpPr>
          <p:nvPr>
            <p:ph sz="quarter" idx="1"/>
          </p:nvPr>
        </p:nvSpPr>
        <p:spPr>
          <a:xfrm>
            <a:off x="304800" y="1143000"/>
            <a:ext cx="8305800" cy="5334000"/>
          </a:xfrm>
        </p:spPr>
        <p:txBody>
          <a:bodyPr>
            <a:noAutofit/>
          </a:bodyPr>
          <a:lstStyle/>
          <a:p>
            <a:pPr algn="just"/>
            <a:r>
              <a:rPr lang="en-US" sz="2000" dirty="0" smtClean="0"/>
              <a:t>The concept of a process as embodies two characteristics:</a:t>
            </a:r>
          </a:p>
          <a:p>
            <a:pPr algn="just"/>
            <a:r>
              <a:rPr lang="en-US" sz="2000" dirty="0" smtClean="0"/>
              <a:t>• </a:t>
            </a:r>
            <a:r>
              <a:rPr lang="en-US" sz="2000" b="1" dirty="0" smtClean="0"/>
              <a:t>Resource ownership: A process includes a virtual address space to hold the </a:t>
            </a:r>
            <a:r>
              <a:rPr lang="en-US" sz="2000" dirty="0" smtClean="0"/>
              <a:t>process image; is the collection of program, data, stack, and attributes defined in the process control block. From time to time, a process may be allocated control or ownership of resources, such as main memory, I/O channels, I/O devices, and files. The OS performs a protection function to prevent unwanted interference between processes with respect to resources.</a:t>
            </a:r>
          </a:p>
          <a:p>
            <a:pPr algn="just"/>
            <a:r>
              <a:rPr lang="en-US" sz="2000" dirty="0" smtClean="0"/>
              <a:t>• </a:t>
            </a:r>
            <a:r>
              <a:rPr lang="en-US" sz="2000" b="1" dirty="0" smtClean="0"/>
              <a:t>Scheduling/execution: The execution of a process follows an execution path </a:t>
            </a:r>
            <a:r>
              <a:rPr lang="en-US" sz="2000" dirty="0" smtClean="0"/>
              <a:t>(trace) through one or more programs. This execution may be interleaved with that of other processes. Thus, a process has an execution state (Running, Ready, etc.) and a dispatching priority and is the entity that is scheduled and dispatched by the 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a:t>
            </a:r>
            <a:br>
              <a:rPr lang="en-US" dirty="0" smtClean="0"/>
            </a:br>
            <a:endParaRPr lang="en-US" dirty="0"/>
          </a:p>
        </p:txBody>
      </p:sp>
      <p:sp>
        <p:nvSpPr>
          <p:cNvPr id="3" name="Content Placeholder 2"/>
          <p:cNvSpPr>
            <a:spLocks noGrp="1"/>
          </p:cNvSpPr>
          <p:nvPr>
            <p:ph sz="quarter" idx="1"/>
          </p:nvPr>
        </p:nvSpPr>
        <p:spPr>
          <a:xfrm>
            <a:off x="457200" y="1219200"/>
            <a:ext cx="8001000" cy="5181600"/>
          </a:xfrm>
        </p:spPr>
        <p:txBody>
          <a:bodyPr>
            <a:normAutofit fontScale="85000" lnSpcReduction="20000"/>
          </a:bodyPr>
          <a:lstStyle/>
          <a:p>
            <a:pPr algn="just"/>
            <a:r>
              <a:rPr lang="en-US" dirty="0" smtClean="0"/>
              <a:t>As a process executes, it changes </a:t>
            </a:r>
            <a:r>
              <a:rPr lang="en-US" b="1" dirty="0" smtClean="0"/>
              <a:t>state. The state of a process is defined in part </a:t>
            </a:r>
            <a:r>
              <a:rPr lang="en-US" dirty="0" smtClean="0"/>
              <a:t>by the current activity of that process. A process may be in one of the following states:</a:t>
            </a:r>
          </a:p>
          <a:p>
            <a:pPr algn="just"/>
            <a:r>
              <a:rPr lang="en-US" dirty="0" smtClean="0"/>
              <a:t>• </a:t>
            </a:r>
            <a:r>
              <a:rPr lang="en-US" b="1" dirty="0" smtClean="0"/>
              <a:t>New. The process is being created.</a:t>
            </a:r>
          </a:p>
          <a:p>
            <a:pPr algn="just"/>
            <a:r>
              <a:rPr lang="en-US" dirty="0" smtClean="0"/>
              <a:t>• </a:t>
            </a:r>
            <a:r>
              <a:rPr lang="en-US" b="1" dirty="0" smtClean="0"/>
              <a:t>Running. Instructions are being executed.</a:t>
            </a:r>
          </a:p>
          <a:p>
            <a:pPr algn="just"/>
            <a:r>
              <a:rPr lang="en-US" dirty="0" smtClean="0"/>
              <a:t>• </a:t>
            </a:r>
            <a:r>
              <a:rPr lang="en-US" b="1" dirty="0" smtClean="0"/>
              <a:t>Waiting. The process is waiting for some event to occur (such as an I/O </a:t>
            </a:r>
            <a:r>
              <a:rPr lang="en-US" dirty="0" smtClean="0"/>
              <a:t>completion or reception of a signal).</a:t>
            </a:r>
          </a:p>
          <a:p>
            <a:pPr algn="just"/>
            <a:r>
              <a:rPr lang="en-US" dirty="0" smtClean="0"/>
              <a:t>• </a:t>
            </a:r>
            <a:r>
              <a:rPr lang="en-US" b="1" dirty="0" smtClean="0"/>
              <a:t>Ready. The process is waiting to be assigned to a processor.</a:t>
            </a:r>
          </a:p>
          <a:p>
            <a:pPr algn="just"/>
            <a:r>
              <a:rPr lang="en-US" dirty="0" smtClean="0"/>
              <a:t>• </a:t>
            </a:r>
            <a:r>
              <a:rPr lang="en-US" b="1" dirty="0" smtClean="0"/>
              <a:t>Terminated. The process has finished execution.</a:t>
            </a:r>
          </a:p>
          <a:p>
            <a:pPr algn="just"/>
            <a:r>
              <a:rPr lang="en-US" dirty="0" smtClean="0"/>
              <a:t>These names are arbitrary, and they vary across operating systems. </a:t>
            </a:r>
          </a:p>
          <a:p>
            <a:pPr algn="just"/>
            <a:r>
              <a:rPr lang="en-US" dirty="0" smtClean="0"/>
              <a:t>It is important to realize that only one process can be </a:t>
            </a:r>
            <a:r>
              <a:rPr lang="en-US" i="1" dirty="0" smtClean="0"/>
              <a:t>running on any processor at any instant. </a:t>
            </a:r>
          </a:p>
          <a:p>
            <a:pPr algn="just"/>
            <a:r>
              <a:rPr lang="en-US" i="1" dirty="0" smtClean="0"/>
              <a:t>Many </a:t>
            </a:r>
            <a:r>
              <a:rPr lang="en-US" dirty="0" smtClean="0"/>
              <a:t>processes may be </a:t>
            </a:r>
            <a:r>
              <a:rPr lang="en-US" i="1" dirty="0" smtClean="0"/>
              <a:t>ready and waiting, however. The state diagram corresponding </a:t>
            </a:r>
            <a:r>
              <a:rPr lang="en-US" dirty="0" smtClean="0"/>
              <a:t>to these states is presented in Figure 3.2.</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7924800" cy="4724400"/>
          </a:xfrm>
        </p:spPr>
        <p:txBody>
          <a:bodyPr>
            <a:normAutofit/>
          </a:bodyPr>
          <a:lstStyle/>
          <a:p>
            <a:pPr algn="just"/>
            <a:r>
              <a:rPr lang="en-US" sz="2000" dirty="0" smtClean="0"/>
              <a:t>These two characteristics are independent and could be treated independently by the OS. </a:t>
            </a:r>
          </a:p>
          <a:p>
            <a:pPr algn="just"/>
            <a:r>
              <a:rPr lang="en-US" sz="2000" dirty="0" smtClean="0"/>
              <a:t>This is done in a number of operating systems, particularly recently developed systems. </a:t>
            </a:r>
          </a:p>
          <a:p>
            <a:pPr algn="just"/>
            <a:r>
              <a:rPr lang="en-US" sz="2000" dirty="0" smtClean="0"/>
              <a:t>To distinguish the two characteristics, the unit of dispatching is usually referred to as a thread or </a:t>
            </a:r>
            <a:r>
              <a:rPr lang="en-US" sz="2000" b="1" dirty="0" smtClean="0"/>
              <a:t>lightweight process , while the unit of resource ownership is usually </a:t>
            </a:r>
            <a:r>
              <a:rPr lang="en-US" sz="2000" dirty="0" smtClean="0"/>
              <a:t>referred to as a </a:t>
            </a:r>
            <a:r>
              <a:rPr lang="en-US" sz="2000" b="1" dirty="0" smtClean="0"/>
              <a:t>process or task .</a:t>
            </a:r>
            <a:endParaRPr lang="en-US" sz="2000" dirty="0" smtClean="0"/>
          </a:p>
          <a:p>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a:t>
            </a:r>
            <a:br>
              <a:rPr lang="en-US" b="1" dirty="0" smtClean="0"/>
            </a:br>
            <a:endParaRPr lang="en-US" dirty="0"/>
          </a:p>
        </p:txBody>
      </p:sp>
      <p:sp>
        <p:nvSpPr>
          <p:cNvPr id="3" name="Content Placeholder 2"/>
          <p:cNvSpPr>
            <a:spLocks noGrp="1"/>
          </p:cNvSpPr>
          <p:nvPr>
            <p:ph sz="quarter" idx="1"/>
          </p:nvPr>
        </p:nvSpPr>
        <p:spPr>
          <a:xfrm>
            <a:off x="381000" y="990600"/>
            <a:ext cx="8077200" cy="4800600"/>
          </a:xfrm>
        </p:spPr>
        <p:txBody>
          <a:bodyPr>
            <a:normAutofit/>
          </a:bodyPr>
          <a:lstStyle/>
          <a:p>
            <a:pPr algn="just"/>
            <a:r>
              <a:rPr lang="en-US" sz="2000" i="1" dirty="0" smtClean="0"/>
              <a:t>Multithreading refers to the ability of an OS to support multiple, concurrent paths </a:t>
            </a:r>
            <a:r>
              <a:rPr lang="en-US" sz="2000" dirty="0" smtClean="0"/>
              <a:t>of execution within a single process. The traditional approach of a single thread of execution per process, in which the concept of a thread is not recognized, is referred to as a single-threaded approach. </a:t>
            </a:r>
          </a:p>
        </p:txBody>
      </p:sp>
      <p:pic>
        <p:nvPicPr>
          <p:cNvPr id="1026" name="Picture 2"/>
          <p:cNvPicPr>
            <a:picLocks noChangeAspect="1" noChangeArrowheads="1"/>
          </p:cNvPicPr>
          <p:nvPr/>
        </p:nvPicPr>
        <p:blipFill>
          <a:blip r:embed="rId2"/>
          <a:srcRect/>
          <a:stretch>
            <a:fillRect/>
          </a:stretch>
        </p:blipFill>
        <p:spPr bwMode="auto">
          <a:xfrm>
            <a:off x="1752600" y="2743200"/>
            <a:ext cx="5582944" cy="41148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229600" cy="6400800"/>
          </a:xfrm>
        </p:spPr>
        <p:txBody>
          <a:bodyPr>
            <a:normAutofit/>
          </a:bodyPr>
          <a:lstStyle/>
          <a:p>
            <a:pPr algn="just"/>
            <a:r>
              <a:rPr lang="en-US" sz="2000" dirty="0" smtClean="0"/>
              <a:t>The two arrangements shown in the left half of Figure 4.1 are single-threaded approaches. MS-DOS is an example of an OS that supports a single user process and a single thread. Other operating systems, such as some variants of UNIX, support multiple user processes but only support one thread per process. </a:t>
            </a:r>
          </a:p>
          <a:p>
            <a:pPr algn="just"/>
            <a:r>
              <a:rPr lang="en-US" sz="2000" dirty="0" smtClean="0"/>
              <a:t>The right half of Figure 4.1 depicts multithreaded approaches. A Java run-time environment is an example of a system of one process with multiple threads. </a:t>
            </a:r>
          </a:p>
          <a:p>
            <a:pPr algn="just"/>
            <a:r>
              <a:rPr lang="en-US" sz="2000" dirty="0" smtClean="0"/>
              <a:t>In a multithreaded environment, a process is defined as the unit of resource allocation and a unit of protection. The following are associated with processes:</a:t>
            </a:r>
          </a:p>
          <a:p>
            <a:pPr algn="just"/>
            <a:r>
              <a:rPr lang="en-US" sz="2000" dirty="0" smtClean="0"/>
              <a:t>• A virtual address space that holds the process image</a:t>
            </a:r>
          </a:p>
          <a:p>
            <a:pPr algn="just"/>
            <a:r>
              <a:rPr lang="en-US" sz="2000" dirty="0" smtClean="0"/>
              <a:t>• Protected access to processors, other processes (for </a:t>
            </a:r>
            <a:r>
              <a:rPr lang="en-US" sz="2000" dirty="0" err="1" smtClean="0"/>
              <a:t>interprocess</a:t>
            </a:r>
            <a:r>
              <a:rPr lang="en-US" sz="2000" dirty="0" smtClean="0"/>
              <a:t> communication), files, and I/O resources (devices and channels)</a:t>
            </a:r>
          </a:p>
          <a:p>
            <a:pPr algn="just"/>
            <a:endParaRPr lang="en-U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610600" cy="4114800"/>
          </a:xfrm>
        </p:spPr>
        <p:txBody>
          <a:bodyPr/>
          <a:lstStyle/>
          <a:p>
            <a:pPr algn="just"/>
            <a:r>
              <a:rPr lang="en-US" sz="1800" dirty="0" smtClean="0"/>
              <a:t>Within a process, there may be one or more threads, each with the following:</a:t>
            </a:r>
          </a:p>
          <a:p>
            <a:pPr algn="just"/>
            <a:r>
              <a:rPr lang="en-US" sz="1800" dirty="0" smtClean="0"/>
              <a:t>• A thread execution state (Running, Ready, etc.)</a:t>
            </a:r>
          </a:p>
          <a:p>
            <a:pPr algn="just"/>
            <a:r>
              <a:rPr lang="en-US" sz="1800" dirty="0" smtClean="0"/>
              <a:t>• A saved thread context when not running; one way to view a thread is as an independent program counter operating within a process</a:t>
            </a:r>
          </a:p>
          <a:p>
            <a:pPr algn="just"/>
            <a:r>
              <a:rPr lang="en-US" sz="1800" dirty="0" smtClean="0"/>
              <a:t>• An execution stack</a:t>
            </a:r>
          </a:p>
          <a:p>
            <a:pPr algn="just"/>
            <a:r>
              <a:rPr lang="en-US" sz="1800" dirty="0" smtClean="0"/>
              <a:t>• Some per-thread static storage for local variables</a:t>
            </a:r>
          </a:p>
          <a:p>
            <a:pPr algn="just"/>
            <a:r>
              <a:rPr lang="en-US" sz="1800" dirty="0" smtClean="0"/>
              <a:t>• Access to the memory and resources of its process, shared with all other threads in that process</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371600" y="2895600"/>
            <a:ext cx="6082824" cy="38100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153400" cy="5943600"/>
          </a:xfrm>
        </p:spPr>
        <p:txBody>
          <a:bodyPr>
            <a:normAutofit/>
          </a:bodyPr>
          <a:lstStyle/>
          <a:p>
            <a:pPr algn="just"/>
            <a:r>
              <a:rPr lang="en-US" sz="2000" dirty="0" smtClean="0"/>
              <a:t>Figure 4.2 illustrates the distinction between threads and processes from the point of view of process management. </a:t>
            </a:r>
          </a:p>
          <a:p>
            <a:pPr algn="just"/>
            <a:r>
              <a:rPr lang="en-US" sz="2000" dirty="0" smtClean="0"/>
              <a:t>In a single-threaded process model (i.e., there is no distinct concept of thread), the representation of a process includes its process control block and user address space, as well as user and kernel stacks to manage the call/return behavior of the execution of the process.</a:t>
            </a:r>
          </a:p>
          <a:p>
            <a:pPr algn="just"/>
            <a:r>
              <a:rPr lang="en-US" sz="2000" dirty="0" smtClean="0"/>
              <a:t> While the process is running, it controls the processor registers. The contents of these registers are saved when the process is not running. </a:t>
            </a:r>
          </a:p>
          <a:p>
            <a:pPr algn="just"/>
            <a:r>
              <a:rPr lang="en-US" sz="2000" dirty="0" smtClean="0"/>
              <a:t>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686800" cy="5334000"/>
          </a:xfrm>
        </p:spPr>
        <p:txBody>
          <a:bodyPr>
            <a:noAutofit/>
          </a:bodyPr>
          <a:lstStyle/>
          <a:p>
            <a:pPr algn="just"/>
            <a:r>
              <a:rPr lang="en-US" sz="2000" dirty="0" smtClean="0"/>
              <a:t>Thus, all of the threads of a process share the state and resources of that process. They reside in the same address space and have access to the same data.</a:t>
            </a:r>
          </a:p>
          <a:p>
            <a:pPr algn="just"/>
            <a:r>
              <a:rPr lang="en-US" sz="2000" dirty="0" smtClean="0"/>
              <a:t>When one thread alters an item of data in memory, other threads see the results if and when they access that item. If one thread opens a file with read privileges, other threads in the same process can also read from that file.</a:t>
            </a:r>
          </a:p>
          <a:p>
            <a:pPr algn="just"/>
            <a:r>
              <a:rPr lang="en-US" sz="2000" dirty="0" smtClean="0"/>
              <a:t>The key benefits of threads derive from the performance implications:</a:t>
            </a:r>
          </a:p>
          <a:p>
            <a:pPr algn="just"/>
            <a:r>
              <a:rPr lang="en-US" sz="2000" dirty="0" smtClean="0"/>
              <a:t>1. It takes far less time to create a new thread in an existing process than to create a brand-new process. </a:t>
            </a:r>
          </a:p>
          <a:p>
            <a:pPr algn="just"/>
            <a:r>
              <a:rPr lang="en-US" sz="2000" dirty="0" smtClean="0"/>
              <a:t>2. It takes less time to terminate a thread than a process.</a:t>
            </a:r>
          </a:p>
          <a:p>
            <a:pPr algn="just"/>
            <a:r>
              <a:rPr lang="en-US" sz="2000" dirty="0" smtClean="0"/>
              <a:t>3. It takes less time to switch between two threads within the same process than to switch between processes.</a:t>
            </a:r>
          </a:p>
          <a:p>
            <a:pPr algn="just"/>
            <a:r>
              <a:rPr lang="en-US" sz="2000" dirty="0" smtClean="0"/>
              <a:t>4. 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endParaRPr lang="en-US"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5257800"/>
          </a:xfrm>
        </p:spPr>
        <p:txBody>
          <a:bodyPr>
            <a:noAutofit/>
          </a:bodyPr>
          <a:lstStyle/>
          <a:p>
            <a:pPr algn="just"/>
            <a:r>
              <a:rPr lang="en-US" sz="2000" dirty="0" smtClean="0"/>
              <a:t>Thus, if there is an application or function that should be implemented as a set of related units of execution, it is far more efficient to do so as a collection of threads rather than a collection of separate processes.</a:t>
            </a:r>
          </a:p>
          <a:p>
            <a:pPr algn="just"/>
            <a:r>
              <a:rPr lang="en-US" sz="2000" dirty="0" smtClean="0"/>
              <a:t>An example of an application that could make use of threads is a file server. As each new file request comes in, a new thread can be spawned for the file management program. Because a server will handle many requests, many threads will be created and destroyed in a short period. </a:t>
            </a:r>
          </a:p>
          <a:p>
            <a:pPr algn="just"/>
            <a:r>
              <a:rPr lang="en-US" sz="2000" dirty="0" smtClean="0"/>
              <a:t>If the server runs on a multiprocessor computer, then multiple threads within the same process can be executing simultaneously on different processors. Further, because processes or threads in a file server must share file data and therefore coordinate their actions, it is faster to use threads and shared memory than processes and message passing for this coordination.</a:t>
            </a:r>
          </a:p>
          <a:p>
            <a:pPr algn="just"/>
            <a:r>
              <a:rPr lang="en-US" sz="2000" dirty="0" smtClean="0"/>
              <a:t>The thread construct is also useful on a single processor to simplify the structure of a program that is logically doing several different functions.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29600" cy="6324600"/>
          </a:xfrm>
        </p:spPr>
        <p:txBody>
          <a:bodyPr>
            <a:noAutofit/>
          </a:bodyPr>
          <a:lstStyle/>
          <a:p>
            <a:pPr algn="just"/>
            <a:r>
              <a:rPr lang="en-US" sz="2000" dirty="0" smtClean="0"/>
              <a:t>Uses of threads in a single-user multiprocessing system:</a:t>
            </a:r>
          </a:p>
          <a:p>
            <a:pPr algn="just"/>
            <a:r>
              <a:rPr lang="en-US" sz="2000" dirty="0" smtClean="0"/>
              <a:t>• </a:t>
            </a:r>
            <a:r>
              <a:rPr lang="en-US" sz="2000" b="1" dirty="0" smtClean="0"/>
              <a:t>Foreground and background work: For example, in a spreadsheet program, </a:t>
            </a:r>
            <a:r>
              <a:rPr lang="en-US" sz="2000" dirty="0" smtClean="0"/>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pPr algn="just"/>
            <a:r>
              <a:rPr lang="en-US" sz="2000" dirty="0" smtClean="0"/>
              <a:t>• </a:t>
            </a:r>
            <a:r>
              <a:rPr lang="en-US" sz="2000" b="1" dirty="0" smtClean="0"/>
              <a:t>Asynchronous processing: Asynchronous elements in the program can be </a:t>
            </a:r>
            <a:r>
              <a:rPr lang="en-US" sz="2000" dirty="0" smtClean="0"/>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105400"/>
          </a:xfrm>
        </p:spPr>
        <p:txBody>
          <a:bodyPr>
            <a:noAutofit/>
          </a:bodyPr>
          <a:lstStyle/>
          <a:p>
            <a:pPr algn="just"/>
            <a:r>
              <a:rPr lang="en-US" sz="2000" dirty="0" smtClean="0"/>
              <a:t>• </a:t>
            </a:r>
            <a:r>
              <a:rPr lang="en-US" sz="2000" b="1" dirty="0" smtClean="0"/>
              <a:t>Speed of execution: A multithreaded process can compute one batch of data </a:t>
            </a:r>
            <a:r>
              <a:rPr lang="en-US" sz="2000" dirty="0" smtClean="0"/>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r>
              <a:rPr lang="en-US" sz="2000" dirty="0" smtClean="0"/>
              <a:t>• </a:t>
            </a:r>
            <a:r>
              <a:rPr lang="en-US" sz="2000" b="1" dirty="0" smtClean="0"/>
              <a:t>Modular program structure: Programs that involve a variety of activities or a </a:t>
            </a:r>
            <a:r>
              <a:rPr lang="en-US" sz="2000" dirty="0" smtClean="0"/>
              <a:t>variety of sources and destinations of input and output may be easier to design and implement using threads. </a:t>
            </a:r>
          </a:p>
          <a:p>
            <a:pPr algn="just"/>
            <a:r>
              <a:rPr lang="en-US" sz="2000" dirty="0" smtClean="0"/>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1143000"/>
          </a:xfrm>
        </p:spPr>
        <p:txBody>
          <a:bodyPr/>
          <a:lstStyle/>
          <a:p>
            <a:r>
              <a:rPr lang="en-US" b="1" dirty="0" smtClean="0"/>
              <a:t>Thread Functionality</a:t>
            </a:r>
            <a:endParaRPr lang="en-US" dirty="0"/>
          </a:p>
        </p:txBody>
      </p:sp>
      <p:sp>
        <p:nvSpPr>
          <p:cNvPr id="3" name="Content Placeholder 2"/>
          <p:cNvSpPr>
            <a:spLocks noGrp="1"/>
          </p:cNvSpPr>
          <p:nvPr>
            <p:ph sz="quarter" idx="1"/>
          </p:nvPr>
        </p:nvSpPr>
        <p:spPr>
          <a:xfrm>
            <a:off x="228600" y="990600"/>
            <a:ext cx="8382000" cy="4953000"/>
          </a:xfrm>
        </p:spPr>
        <p:txBody>
          <a:bodyPr>
            <a:noAutofit/>
          </a:bodyPr>
          <a:lstStyle/>
          <a:p>
            <a:pPr algn="just"/>
            <a:r>
              <a:rPr lang="en-US" sz="2000" dirty="0" smtClean="0"/>
              <a:t>Like processes, threads have execution states and may synchronize with one another. </a:t>
            </a:r>
          </a:p>
          <a:p>
            <a:pPr algn="just"/>
            <a:r>
              <a:rPr lang="en-US" sz="2000" b="1" i="1" dirty="0" smtClean="0"/>
              <a:t>THREAD STATES :</a:t>
            </a:r>
          </a:p>
          <a:p>
            <a:pPr algn="just">
              <a:buNone/>
            </a:pPr>
            <a:r>
              <a:rPr lang="en-US" sz="2000" b="1" i="1" dirty="0" smtClean="0"/>
              <a:t>	As with processes, the key states for a thread are Running, Ready, </a:t>
            </a:r>
            <a:r>
              <a:rPr lang="en-US" sz="2000" dirty="0" smtClean="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a:t>
            </a:r>
          </a:p>
          <a:p>
            <a:pPr algn="just"/>
            <a:r>
              <a:rPr lang="en-US" sz="2000" dirty="0" smtClean="0"/>
              <a:t>There are four basic thread operations associated with a change in thread state [ANDE04]:</a:t>
            </a:r>
          </a:p>
          <a:p>
            <a:pPr algn="just"/>
            <a:r>
              <a:rPr lang="en-US" sz="2000" dirty="0" smtClean="0"/>
              <a:t>• </a:t>
            </a:r>
            <a:r>
              <a:rPr lang="en-US" sz="2000" b="1" dirty="0" smtClean="0"/>
              <a:t>Spawn: </a:t>
            </a:r>
            <a:r>
              <a:rPr lang="en-US" sz="2000" dirty="0" smtClean="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1371600"/>
            <a:ext cx="6932311" cy="32766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077200" cy="5257800"/>
          </a:xfrm>
        </p:spPr>
        <p:txBody>
          <a:bodyPr>
            <a:noAutofit/>
          </a:bodyPr>
          <a:lstStyle/>
          <a:p>
            <a:pPr algn="just"/>
            <a:r>
              <a:rPr lang="en-US" sz="2000" dirty="0" smtClean="0"/>
              <a:t>• </a:t>
            </a:r>
            <a:r>
              <a:rPr lang="en-US" sz="2000" b="1" dirty="0" smtClean="0"/>
              <a:t>Block: When a thread needs to wait for an event, it will block (saving its user </a:t>
            </a:r>
            <a:r>
              <a:rPr lang="en-US" sz="2000" dirty="0" smtClean="0"/>
              <a:t>registers, program counter, and stack pointers). The processor may now turn to the execution of another ready thread in the same or a different process.</a:t>
            </a:r>
          </a:p>
          <a:p>
            <a:pPr algn="just"/>
            <a:r>
              <a:rPr lang="en-US" sz="2000" dirty="0" smtClean="0"/>
              <a:t>• </a:t>
            </a:r>
            <a:r>
              <a:rPr lang="en-US" sz="2000" b="1" dirty="0" smtClean="0"/>
              <a:t>Unblock: When the event for which a thread is blocked occurs, the thread is </a:t>
            </a:r>
            <a:r>
              <a:rPr lang="en-US" sz="2000" dirty="0" smtClean="0"/>
              <a:t>moved to the Ready queue.</a:t>
            </a:r>
          </a:p>
          <a:p>
            <a:pPr algn="just"/>
            <a:r>
              <a:rPr lang="en-US" sz="2000" dirty="0" smtClean="0"/>
              <a:t>• </a:t>
            </a:r>
            <a:r>
              <a:rPr lang="en-US" sz="2000" b="1" dirty="0" smtClean="0"/>
              <a:t>Finish: When a thread completes, its register context and stacks are </a:t>
            </a:r>
            <a:r>
              <a:rPr lang="en-US" sz="2000" dirty="0" err="1" smtClean="0"/>
              <a:t>deallocated</a:t>
            </a:r>
            <a:r>
              <a:rPr lang="en-US" sz="2000" dirty="0" smtClean="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5486400"/>
          </a:xfrm>
        </p:spPr>
        <p:txBody>
          <a:bodyPr>
            <a:normAutofit/>
          </a:bodyPr>
          <a:lstStyle/>
          <a:p>
            <a:pPr algn="just"/>
            <a:r>
              <a:rPr lang="en-US" sz="2200" b="1" i="1" dirty="0" smtClean="0"/>
              <a:t>THREAD SYNCHRONIZATION :</a:t>
            </a:r>
          </a:p>
          <a:p>
            <a:pPr algn="just">
              <a:buNone/>
            </a:pPr>
            <a:r>
              <a:rPr lang="en-US" sz="2200" b="1" i="1" dirty="0" smtClean="0"/>
              <a:t>	</a:t>
            </a:r>
            <a:r>
              <a:rPr lang="en-US" sz="2000" b="1" i="1" dirty="0" smtClean="0"/>
              <a:t>All of the threads of a process share the same address </a:t>
            </a:r>
            <a:r>
              <a:rPr lang="en-US" sz="2000" dirty="0" smtClean="0"/>
              <a:t>space and other resources, such as open files. Any alteration of a resource by one thread affects the environment of the other threads in the same process. </a:t>
            </a:r>
          </a:p>
          <a:p>
            <a:pPr algn="just"/>
            <a:r>
              <a:rPr lang="en-US" sz="2000" dirty="0" smtClean="0"/>
              <a:t>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a:t>
            </a:r>
          </a:p>
          <a:p>
            <a:pPr algn="just"/>
            <a:r>
              <a:rPr lang="en-US" sz="2000" dirty="0" smtClean="0"/>
              <a:t>The issues raised and the techniques used in the synchronization of threads are, in general, the same as for the synchronization of processes. </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67600" cy="1143000"/>
          </a:xfrm>
        </p:spPr>
        <p:txBody>
          <a:bodyPr/>
          <a:lstStyle/>
          <a:p>
            <a:r>
              <a:rPr lang="en-US" b="1" dirty="0" smtClean="0"/>
              <a:t>TYPES OF THREADS</a:t>
            </a:r>
            <a:br>
              <a:rPr lang="en-US" b="1" dirty="0" smtClean="0"/>
            </a:br>
            <a:endParaRPr lang="en-US" dirty="0"/>
          </a:p>
        </p:txBody>
      </p:sp>
      <p:sp>
        <p:nvSpPr>
          <p:cNvPr id="3" name="Content Placeholder 2"/>
          <p:cNvSpPr>
            <a:spLocks noGrp="1"/>
          </p:cNvSpPr>
          <p:nvPr>
            <p:ph sz="quarter" idx="1"/>
          </p:nvPr>
        </p:nvSpPr>
        <p:spPr>
          <a:xfrm>
            <a:off x="152400" y="762000"/>
            <a:ext cx="8610600" cy="3886200"/>
          </a:xfrm>
        </p:spPr>
        <p:txBody>
          <a:bodyPr>
            <a:normAutofit/>
          </a:bodyPr>
          <a:lstStyle/>
          <a:p>
            <a:pPr algn="just"/>
            <a:r>
              <a:rPr lang="en-US" sz="2000" dirty="0" smtClean="0"/>
              <a:t>There are two broad categories of thread implementation: user-level threads (ULTs) and kernel-level threads (KLTs).  The latter are also referred to in the literature as </a:t>
            </a:r>
            <a:r>
              <a:rPr lang="en-US" sz="2000" i="1" dirty="0" smtClean="0"/>
              <a:t>kernel-supported threads or lightweight processes.</a:t>
            </a:r>
          </a:p>
          <a:p>
            <a:pPr algn="just"/>
            <a:r>
              <a:rPr lang="en-US" sz="2000" b="1" i="1" dirty="0" smtClean="0"/>
              <a:t>USER-LEVEL THREADS </a:t>
            </a:r>
          </a:p>
          <a:p>
            <a:pPr algn="just"/>
            <a:r>
              <a:rPr lang="en-US" sz="2000" b="1" i="1" dirty="0" smtClean="0"/>
              <a:t>In a pure ULT facility, all of the work of thread </a:t>
            </a:r>
            <a:r>
              <a:rPr lang="en-US" sz="2000" dirty="0" smtClean="0"/>
              <a:t>management is done by the application and the kernel is not aware of the existence of threads. Figure 4.5a illustrates the pure ULT approach. </a:t>
            </a:r>
            <a:endParaRPr lang="en-US" sz="2000" dirty="0"/>
          </a:p>
        </p:txBody>
      </p:sp>
      <p:pic>
        <p:nvPicPr>
          <p:cNvPr id="3075" name="Picture 3"/>
          <p:cNvPicPr>
            <a:picLocks noChangeAspect="1" noChangeArrowheads="1"/>
          </p:cNvPicPr>
          <p:nvPr/>
        </p:nvPicPr>
        <p:blipFill>
          <a:blip r:embed="rId2"/>
          <a:srcRect/>
          <a:stretch>
            <a:fillRect/>
          </a:stretch>
        </p:blipFill>
        <p:spPr bwMode="auto">
          <a:xfrm>
            <a:off x="1066800" y="3429000"/>
            <a:ext cx="6003355" cy="34290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229600" cy="6172200"/>
          </a:xfrm>
        </p:spPr>
        <p:txBody>
          <a:bodyPr>
            <a:normAutofit/>
          </a:bodyPr>
          <a:lstStyle/>
          <a:p>
            <a:pPr algn="just"/>
            <a:r>
              <a:rPr lang="en-US" sz="2000" dirty="0" smtClean="0"/>
              <a:t>Any application can be programmed to be multithreaded by using a threads library, which is a package of routines for ULT management. </a:t>
            </a:r>
          </a:p>
          <a:p>
            <a:pPr algn="just"/>
            <a:r>
              <a:rPr lang="en-US" sz="2000" dirty="0" smtClean="0"/>
              <a:t>The threads library contains code for creating and destroying threads, for passing messages and data between threads, for scheduling thread execution, and for saving and restoring thread contexts.</a:t>
            </a:r>
          </a:p>
          <a:p>
            <a:pPr algn="just"/>
            <a:r>
              <a:rPr lang="en-US" sz="2000" dirty="0" smtClean="0"/>
              <a:t>By default, an application begins with a single thread and begins running in that thread. This application and its thread are allocated to a single process managed by the kernel.</a:t>
            </a:r>
          </a:p>
          <a:p>
            <a:pPr algn="just"/>
            <a:r>
              <a:rPr lang="en-US" sz="2000" dirty="0" smtClean="0"/>
              <a:t> At any time that the application is running (the process is in the Running state), the application may spawn a new thread to run within the same process. </a:t>
            </a:r>
          </a:p>
          <a:p>
            <a:pPr algn="just"/>
            <a:r>
              <a:rPr lang="en-US" sz="2000" dirty="0" smtClean="0"/>
              <a:t>Spawning is done by invoking the spawn utility in the threads library. Control is passed to that utility by a procedure call. </a:t>
            </a:r>
          </a:p>
          <a:p>
            <a:pPr algn="just"/>
            <a:r>
              <a:rPr lang="en-US" sz="2000" dirty="0" smtClean="0"/>
              <a:t>The threads library creates a data structure for the new thread and then passes control to one of the threads within this process that is in the Ready state, using some scheduling algorithm.</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7924800" cy="4800600"/>
          </a:xfrm>
        </p:spPr>
        <p:txBody>
          <a:bodyPr>
            <a:normAutofit/>
          </a:bodyPr>
          <a:lstStyle/>
          <a:p>
            <a:pPr algn="just"/>
            <a:r>
              <a:rPr lang="en-US" sz="2000" dirty="0" smtClean="0"/>
              <a:t>When control is passed to the library, the context of the current thread is saved, and when control is passed from the library to a thread, the context of that thread is restored.</a:t>
            </a:r>
          </a:p>
          <a:p>
            <a:pPr algn="just"/>
            <a:r>
              <a:rPr lang="en-US" sz="2000" dirty="0" smtClean="0"/>
              <a:t> The context essentially consists of the contents of user registers, the program counter, and stack pointers.</a:t>
            </a:r>
          </a:p>
          <a:p>
            <a:pPr algn="just"/>
            <a:r>
              <a:rPr lang="en-US" sz="2000" dirty="0" smtClean="0"/>
              <a:t>All of the activity described in the preceding paragraph takes place in  </a:t>
            </a:r>
            <a:r>
              <a:rPr lang="en-US" sz="2000" dirty="0" err="1" smtClean="0"/>
              <a:t>userspace</a:t>
            </a:r>
            <a:r>
              <a:rPr lang="en-US" sz="2000" dirty="0" smtClean="0"/>
              <a:t> and within a single process. </a:t>
            </a:r>
          </a:p>
          <a:p>
            <a:pPr algn="just"/>
            <a:r>
              <a:rPr lang="en-US" sz="2000" dirty="0" smtClean="0"/>
              <a:t>The kernel is unaware of this activity. The kernel continues to schedule the process as a unit and assigns a single execution state  (Ready, Running, Blocked, etc.) to that process.</a:t>
            </a:r>
          </a:p>
          <a:p>
            <a:pPr algn="just"/>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8229600" cy="5486400"/>
          </a:xfrm>
        </p:spPr>
        <p:txBody>
          <a:bodyPr>
            <a:noAutofit/>
          </a:bodyPr>
          <a:lstStyle/>
          <a:p>
            <a:pPr algn="just"/>
            <a:r>
              <a:rPr lang="en-US" sz="2000" dirty="0" smtClean="0"/>
              <a:t>There are a number of advantages to the use of ULTs instead of KLTs, including the following:</a:t>
            </a:r>
          </a:p>
          <a:p>
            <a:pPr algn="just"/>
            <a:r>
              <a:rPr lang="en-US" sz="2000" b="1" dirty="0" smtClean="0"/>
              <a:t>1. Thread switching does not require kernel mode privileges because all of the </a:t>
            </a:r>
            <a:r>
              <a:rPr lang="en-US" sz="2000" dirty="0" smtClean="0"/>
              <a:t>thread management data structures are within the user address space of a single process. Therefore, the process does not switch to the kernel mode to do thread management. This saves the overhead of two mode switches (user to kernel; kernel back to user).</a:t>
            </a:r>
          </a:p>
          <a:p>
            <a:pPr algn="just"/>
            <a:r>
              <a:rPr lang="en-US" sz="2000" b="1" dirty="0" smtClean="0"/>
              <a:t>2. Scheduling can be application specific. One application may benefit most </a:t>
            </a:r>
            <a:r>
              <a:rPr lang="en-US" sz="2000" dirty="0" smtClean="0"/>
              <a:t>from a simple round-robin scheduling algorithm, while another might benefit from a priority-based scheduling algorithm. The scheduling algorithm can be tailored to the application without disturbing the underlying OS scheduler.</a:t>
            </a:r>
          </a:p>
          <a:p>
            <a:pPr algn="just"/>
            <a:r>
              <a:rPr lang="en-US" sz="2000" b="1" dirty="0" smtClean="0"/>
              <a:t>3. ULTs can run on any OS. No changes are required to the underlying kernel </a:t>
            </a:r>
            <a:r>
              <a:rPr lang="en-US" sz="2000" dirty="0" smtClean="0"/>
              <a:t>to support ULTs. The threads library is a set of application-level functions shared by all applications.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077200" cy="4953000"/>
          </a:xfrm>
        </p:spPr>
        <p:txBody>
          <a:bodyPr>
            <a:normAutofit/>
          </a:bodyPr>
          <a:lstStyle/>
          <a:p>
            <a:pPr algn="just"/>
            <a:r>
              <a:rPr lang="en-US" sz="2000" dirty="0" smtClean="0"/>
              <a:t>There are two distinct disadvantages of ULTs compared to KLTs:</a:t>
            </a:r>
          </a:p>
          <a:p>
            <a:pPr algn="just"/>
            <a:r>
              <a:rPr lang="en-US" sz="2000" b="1" dirty="0" smtClean="0"/>
              <a:t>1. In a typical OS, many system calls are blocking. As a result, when a ULT </a:t>
            </a:r>
            <a:r>
              <a:rPr lang="en-US" sz="2000" dirty="0" smtClean="0"/>
              <a:t>executes a system call, not only is that thread blocked, but also all of the threads within the process are blocked.</a:t>
            </a:r>
          </a:p>
          <a:p>
            <a:pPr algn="just"/>
            <a:r>
              <a:rPr lang="en-US" sz="2000" b="1" dirty="0" smtClean="0"/>
              <a:t>2. In a pure ULT strategy, a multithreaded application cannot take advantage </a:t>
            </a:r>
            <a:r>
              <a:rPr lang="en-US" sz="2000" dirty="0" smtClean="0"/>
              <a:t>of multiprocessing. A kernel assigns one process to only one processor at a time. Therefore, only a single thread within a process can execute at a time. In effect, we have application-level multiprogramming within a single process.</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229600" cy="5334000"/>
          </a:xfrm>
        </p:spPr>
        <p:txBody>
          <a:bodyPr>
            <a:normAutofit fontScale="85000" lnSpcReduction="20000"/>
          </a:bodyPr>
          <a:lstStyle/>
          <a:p>
            <a:pPr algn="just"/>
            <a:r>
              <a:rPr lang="en-US" b="1" i="1" dirty="0" smtClean="0"/>
              <a:t>KERNEL-LEVEL THREADS In a pure KLT facility, all of the work of thread </a:t>
            </a:r>
            <a:r>
              <a:rPr lang="en-US" dirty="0" smtClean="0"/>
              <a:t>management is done by the kernel. There is no thread management code in the application level, simply an application programming interface (API) to the kernel thread facility. Windows is an example of this approach.</a:t>
            </a:r>
          </a:p>
          <a:p>
            <a:pPr algn="just"/>
            <a:r>
              <a:rPr lang="en-US" dirty="0" smtClean="0"/>
              <a:t>Figure 4.5b depicts the pure KLT approach. The kernel maintains context information for the process as a whole and for individual threads within the process. Scheduling by the kernel is done on a thread basis. This approach overcomes the two principal drawbacks of the ULT approach. </a:t>
            </a:r>
          </a:p>
          <a:p>
            <a:pPr algn="just"/>
            <a:r>
              <a:rPr lang="en-US" dirty="0" smtClean="0"/>
              <a:t>First, the kernel can simultaneously schedule multiple threads from the same process on multiple processors. </a:t>
            </a:r>
          </a:p>
          <a:p>
            <a:pPr algn="just"/>
            <a:r>
              <a:rPr lang="en-US" dirty="0" smtClean="0"/>
              <a:t>Second, if one thread in a process is blocked, the kernel can schedule another thread of the same process. Another advantage of the KLT approach is that kernel routines themselves can be multithreaded.</a:t>
            </a:r>
          </a:p>
          <a:p>
            <a:pPr algn="just"/>
            <a:r>
              <a:rPr lang="en-US" dirty="0" smtClean="0"/>
              <a:t>The principal disadvantage of the KLT approach compared to the ULT approach is that the transfer of control from one thread to another within the same process requires a mode switch to the kernel</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1143000"/>
          </a:xfrm>
        </p:spPr>
        <p:txBody>
          <a:bodyPr/>
          <a:lstStyle/>
          <a:p>
            <a:r>
              <a:rPr lang="en-US" b="1" i="1" dirty="0" smtClean="0"/>
              <a:t>COMBINED APPROACHES</a:t>
            </a:r>
            <a:endParaRPr lang="en-US" dirty="0"/>
          </a:p>
        </p:txBody>
      </p:sp>
      <p:sp>
        <p:nvSpPr>
          <p:cNvPr id="3" name="Content Placeholder 2"/>
          <p:cNvSpPr>
            <a:spLocks noGrp="1"/>
          </p:cNvSpPr>
          <p:nvPr>
            <p:ph sz="quarter" idx="1"/>
          </p:nvPr>
        </p:nvSpPr>
        <p:spPr>
          <a:xfrm>
            <a:off x="304800" y="1219200"/>
            <a:ext cx="8077200" cy="5105400"/>
          </a:xfrm>
        </p:spPr>
        <p:txBody>
          <a:bodyPr>
            <a:normAutofit fontScale="85000" lnSpcReduction="10000"/>
          </a:bodyPr>
          <a:lstStyle/>
          <a:p>
            <a:pPr algn="just"/>
            <a:r>
              <a:rPr lang="en-US" b="1" i="1" dirty="0" smtClean="0"/>
              <a:t>Some operating systems provide a combined ULT/ </a:t>
            </a:r>
            <a:r>
              <a:rPr lang="en-US" dirty="0" smtClean="0"/>
              <a:t>KLT facility ( Figure 4.5c ). In a combined system, thread creation is done completely in user space, as is the bulk of the scheduling and synchronization of threads within an application. </a:t>
            </a:r>
          </a:p>
          <a:p>
            <a:pPr algn="just"/>
            <a:r>
              <a:rPr lang="en-US" dirty="0" smtClean="0"/>
              <a:t>The multiple ULTs from a single application are mapped onto some (smaller or equal) number of KLTs. The programmer may adjust the number of KLTs for a particular application and processor to achieve the best overall results.</a:t>
            </a:r>
          </a:p>
          <a:p>
            <a:pPr algn="just"/>
            <a:r>
              <a:rPr lang="en-US" dirty="0" smtClean="0"/>
              <a:t>In a combined approach, multiple threads within the same application can run in parallel on multiple processors, and a blocking system call need not block the entire process.</a:t>
            </a:r>
          </a:p>
          <a:p>
            <a:pPr algn="just"/>
            <a:r>
              <a:rPr lang="en-US" dirty="0" smtClean="0"/>
              <a:t> If properly designed, this approach should combine the advantages of the pure ULT and KLT approaches while minimizing the disadvantages.</a:t>
            </a:r>
          </a:p>
          <a:p>
            <a:pPr algn="just"/>
            <a:r>
              <a:rPr lang="en-US" dirty="0" smtClean="0"/>
              <a:t>Solaris is a good example of an OS using this combined approach. The current Solaris version limits the ULT/KLT relationship to be one-to-one.</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Arrangements</a:t>
            </a:r>
            <a:br>
              <a:rPr lang="en-US" b="1" dirty="0" smtClean="0"/>
            </a:br>
            <a:endParaRPr lang="en-US" dirty="0"/>
          </a:p>
        </p:txBody>
      </p:sp>
      <p:sp>
        <p:nvSpPr>
          <p:cNvPr id="3" name="Content Placeholder 2"/>
          <p:cNvSpPr>
            <a:spLocks noGrp="1"/>
          </p:cNvSpPr>
          <p:nvPr>
            <p:ph sz="quarter" idx="1"/>
          </p:nvPr>
        </p:nvSpPr>
        <p:spPr>
          <a:xfrm>
            <a:off x="457200" y="1066800"/>
            <a:ext cx="8077200" cy="4191000"/>
          </a:xfrm>
        </p:spPr>
        <p:txBody>
          <a:bodyPr>
            <a:noAutofit/>
          </a:bodyPr>
          <a:lstStyle/>
          <a:p>
            <a:pPr algn="just"/>
            <a:r>
              <a:rPr lang="en-US" sz="2000" dirty="0" smtClean="0"/>
              <a:t>The other two combinations have also been investigated, namely, a many-to-many relationship and a one-to-many relationship.</a:t>
            </a:r>
          </a:p>
          <a:p>
            <a:pPr algn="just"/>
            <a:r>
              <a:rPr lang="en-US" sz="2000" b="1" i="1" dirty="0" smtClean="0"/>
              <a:t>MANY-TO-MANY RELATIONSHIP </a:t>
            </a:r>
          </a:p>
          <a:p>
            <a:pPr algn="just"/>
            <a:r>
              <a:rPr lang="en-US" sz="2000" b="1" i="1" dirty="0" smtClean="0"/>
              <a:t>The idea of having a many-to-many relationship </a:t>
            </a:r>
            <a:r>
              <a:rPr lang="en-US" sz="2000" dirty="0" smtClean="0"/>
              <a:t>between threads and processes has been explored in the experimental operating system TRIX [PAZZ92, WARD80]. </a:t>
            </a:r>
          </a:p>
          <a:p>
            <a:pPr algn="just"/>
            <a:r>
              <a:rPr lang="en-US" sz="2000" dirty="0" smtClean="0"/>
              <a:t>In TRIX, there are the concepts of domain and thread. </a:t>
            </a:r>
          </a:p>
          <a:p>
            <a:pPr algn="just"/>
            <a:r>
              <a:rPr lang="en-US" sz="2000" dirty="0" smtClean="0"/>
              <a:t>A domain is a static entity, consisting of an address space and “ports” through which messages may be sent and received.</a:t>
            </a:r>
          </a:p>
          <a:p>
            <a:pPr algn="just"/>
            <a:r>
              <a:rPr lang="en-US" sz="2000" dirty="0" smtClean="0"/>
              <a:t> A thread is a single execution path, with an execution stack, processor state, and scheduling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Control Block</a:t>
            </a:r>
            <a:br>
              <a:rPr lang="en-US" dirty="0" smtClean="0"/>
            </a:br>
            <a:endParaRPr lang="en-US" dirty="0"/>
          </a:p>
        </p:txBody>
      </p:sp>
      <p:sp>
        <p:nvSpPr>
          <p:cNvPr id="3" name="Content Placeholder 2"/>
          <p:cNvSpPr>
            <a:spLocks noGrp="1"/>
          </p:cNvSpPr>
          <p:nvPr>
            <p:ph sz="quarter" idx="1"/>
          </p:nvPr>
        </p:nvSpPr>
        <p:spPr>
          <a:xfrm>
            <a:off x="457200" y="1143000"/>
            <a:ext cx="7467600" cy="4873752"/>
          </a:xfrm>
        </p:spPr>
        <p:txBody>
          <a:bodyPr>
            <a:normAutofit/>
          </a:bodyPr>
          <a:lstStyle/>
          <a:p>
            <a:pPr algn="just"/>
            <a:r>
              <a:rPr lang="en-US" sz="2000" dirty="0" smtClean="0"/>
              <a:t>Each process is represented in the operating system by a </a:t>
            </a:r>
            <a:r>
              <a:rPr lang="en-US" sz="2000" b="1" dirty="0" smtClean="0"/>
              <a:t>process control block (PCB)—also called a task control block. </a:t>
            </a:r>
          </a:p>
          <a:p>
            <a:pPr algn="just"/>
            <a:r>
              <a:rPr lang="en-US" sz="2000" b="1" dirty="0" smtClean="0"/>
              <a:t>A PCB is shown in Figure 3.3. </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2209800" y="2819400"/>
            <a:ext cx="3532414" cy="335280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077200" cy="5105400"/>
          </a:xfrm>
        </p:spPr>
        <p:txBody>
          <a:bodyPr>
            <a:normAutofit fontScale="85000" lnSpcReduction="10000"/>
          </a:bodyPr>
          <a:lstStyle/>
          <a:p>
            <a:pPr algn="just"/>
            <a:r>
              <a:rPr lang="en-US" dirty="0" smtClean="0"/>
              <a:t>As with the multithreading approaches discussed so far, multiple threads may execute in a single domain, providing the efficiency gains discussed earlier. </a:t>
            </a:r>
          </a:p>
          <a:p>
            <a:pPr algn="just"/>
            <a:r>
              <a:rPr lang="en-US" dirty="0" smtClean="0"/>
              <a:t>However, it is also possible for a single user activity, or application, to be performed in multiple domains. In this case, a thread exists that can move from one domain to another.</a:t>
            </a:r>
          </a:p>
          <a:p>
            <a:pPr algn="just"/>
            <a:r>
              <a:rPr lang="en-US" dirty="0" smtClean="0"/>
              <a:t>The use of a single thread in multiple domains seems primarily motivated by a desire to provide structuring tools for the programmer. </a:t>
            </a:r>
          </a:p>
          <a:p>
            <a:pPr algn="just"/>
            <a:r>
              <a:rPr lang="en-US" dirty="0" smtClean="0"/>
              <a:t>For example, consider a program that makes use of an I/O subprogram. In a multiprogramming environment that allows user-spawned processes, the main program could generate a new process to handle I/O and then continue to execute. </a:t>
            </a:r>
          </a:p>
          <a:p>
            <a:pPr algn="just"/>
            <a:r>
              <a:rPr lang="en-US" dirty="0" smtClean="0"/>
              <a:t>However, if the future progress of the main program depends on the outcome of the I/O operation, then the main program will have to wait for the other I/O program to finish.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229600" cy="6019800"/>
          </a:xfrm>
        </p:spPr>
        <p:txBody>
          <a:bodyPr>
            <a:noAutofit/>
          </a:bodyPr>
          <a:lstStyle/>
          <a:p>
            <a:pPr algn="just"/>
            <a:r>
              <a:rPr lang="en-US" sz="2000" dirty="0" smtClean="0"/>
              <a:t>There are several ways to implement this application:</a:t>
            </a:r>
          </a:p>
          <a:p>
            <a:pPr algn="just"/>
            <a:r>
              <a:rPr lang="en-US" sz="2000" b="1" dirty="0" smtClean="0"/>
              <a:t>1. The entire program can be implemented as a single process. This is a reasonable </a:t>
            </a:r>
            <a:r>
              <a:rPr lang="en-US" sz="2000" dirty="0" smtClean="0"/>
              <a:t>and straightforward solution. There are drawbacks related to memory management. </a:t>
            </a:r>
          </a:p>
          <a:p>
            <a:pPr algn="just"/>
            <a:r>
              <a:rPr lang="en-US" sz="2000" dirty="0" smtClean="0"/>
              <a:t>The process as a whole may require considerable main memory to execute efficiently, whereas the I/O subprogram requires a relatively small address space to buffer I/O and to handle the relatively small amount of program code. </a:t>
            </a:r>
          </a:p>
          <a:p>
            <a:pPr algn="just"/>
            <a:r>
              <a:rPr lang="en-US" sz="2000" dirty="0" smtClean="0"/>
              <a:t>Because the I/O program executes in the address space of the larger program, either the entire process must remain in main memory during the I/O operation or the I/O operation is subject to swapping. </a:t>
            </a:r>
          </a:p>
          <a:p>
            <a:pPr algn="just"/>
            <a:r>
              <a:rPr lang="en-US" sz="2000" dirty="0" smtClean="0"/>
              <a:t>This memory management effect would also exist if the main program and the I/O subprogram were implemented as two threads in the same address space.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8305800" cy="5029200"/>
          </a:xfrm>
        </p:spPr>
        <p:txBody>
          <a:bodyPr>
            <a:noAutofit/>
          </a:bodyPr>
          <a:lstStyle/>
          <a:p>
            <a:pPr algn="just"/>
            <a:r>
              <a:rPr lang="en-US" sz="2000" b="1" dirty="0" smtClean="0"/>
              <a:t>2. The main program and I/O subprogram can be implemented as two separate </a:t>
            </a:r>
            <a:r>
              <a:rPr lang="en-US" sz="2000" dirty="0" smtClean="0"/>
              <a:t>processes. This incurs the overhead of creating the subordinate process. If the I/O activity is frequent, one must either leave the subordinate process alive, which consumes management resources, or frequently create and destroy the subprogram, which is inefficient.</a:t>
            </a:r>
          </a:p>
          <a:p>
            <a:pPr algn="just"/>
            <a:r>
              <a:rPr lang="en-US" sz="2000" b="1" dirty="0" smtClean="0"/>
              <a:t>3. Treat the main program and the I/O subprogram as a single activity that is to </a:t>
            </a:r>
            <a:r>
              <a:rPr lang="en-US" sz="2000" dirty="0" smtClean="0"/>
              <a:t>be implemented as a single thread. However, one address space (domain) could be created for the main program and one for the I/O subprogram.</a:t>
            </a:r>
          </a:p>
          <a:p>
            <a:pPr algn="just"/>
            <a:r>
              <a:rPr lang="en-US" sz="2000" dirty="0" smtClean="0"/>
              <a:t>Thus, the thread can be moved between the two address spaces as execution proceeds. The OS can manage the two address spaces independently, and no process creation overhead is incurred. Furthermore, the address space used by the I/O subprogram could also be shared by other simple I/O programs.</a:t>
            </a:r>
          </a:p>
          <a:p>
            <a:pPr algn="just"/>
            <a:r>
              <a:rPr lang="en-US" sz="2000" dirty="0" smtClean="0"/>
              <a:t>The experiences of the TRIX developers indicate that the third option has merit and may be the most effective solution for some applications.</a:t>
            </a:r>
          </a:p>
          <a:p>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467600" cy="1143000"/>
          </a:xfrm>
        </p:spPr>
        <p:txBody>
          <a:bodyPr/>
          <a:lstStyle/>
          <a:p>
            <a:r>
              <a:rPr lang="en-US" b="1" i="1" dirty="0" smtClean="0"/>
              <a:t>ONE-TO-MANY RELATIONSHIP</a:t>
            </a:r>
            <a:endParaRPr lang="en-US" dirty="0"/>
          </a:p>
        </p:txBody>
      </p:sp>
      <p:sp>
        <p:nvSpPr>
          <p:cNvPr id="3" name="Content Placeholder 2"/>
          <p:cNvSpPr>
            <a:spLocks noGrp="1"/>
          </p:cNvSpPr>
          <p:nvPr>
            <p:ph sz="quarter" idx="1"/>
          </p:nvPr>
        </p:nvSpPr>
        <p:spPr>
          <a:xfrm>
            <a:off x="228600" y="838200"/>
            <a:ext cx="8305800" cy="5105400"/>
          </a:xfrm>
        </p:spPr>
        <p:txBody>
          <a:bodyPr>
            <a:noAutofit/>
          </a:bodyPr>
          <a:lstStyle/>
          <a:p>
            <a:pPr algn="just"/>
            <a:r>
              <a:rPr lang="en-US" sz="2000" b="1" i="1" dirty="0" smtClean="0"/>
              <a:t>In the field of distributed operating systems </a:t>
            </a:r>
            <a:r>
              <a:rPr lang="en-US" sz="2000" dirty="0" smtClean="0"/>
              <a:t>(designed to control distributed computer systems), there has been interest in the concept of a thread as primarily an entity that can move among address spaces. </a:t>
            </a:r>
          </a:p>
          <a:p>
            <a:pPr algn="just"/>
            <a:r>
              <a:rPr lang="en-US" sz="2000" dirty="0" smtClean="0"/>
              <a:t>A notable example of this research is the Clouds operating system, and especially its kernel.</a:t>
            </a:r>
          </a:p>
          <a:p>
            <a:pPr algn="just"/>
            <a:r>
              <a:rPr lang="en-US" sz="2000" dirty="0" smtClean="0"/>
              <a:t>A thread in Clouds is a unit of activity from the user’s perspective. A process is a virtual address space with an associated process control block. </a:t>
            </a:r>
            <a:endParaRPr lang="en-US" sz="2000" dirty="0" smtClean="0"/>
          </a:p>
          <a:p>
            <a:pPr algn="just"/>
            <a:r>
              <a:rPr lang="en-US" sz="2000" dirty="0" smtClean="0"/>
              <a:t>Upon </a:t>
            </a:r>
            <a:r>
              <a:rPr lang="en-US" sz="2000" dirty="0" smtClean="0"/>
              <a:t>creation, a thread starts executing in a process by invoking an entry point to a program in that process. </a:t>
            </a:r>
            <a:endParaRPr lang="en-US" sz="2000" dirty="0" smtClean="0"/>
          </a:p>
          <a:p>
            <a:pPr algn="just"/>
            <a:r>
              <a:rPr lang="en-US" sz="2000" dirty="0" smtClean="0"/>
              <a:t>Threads </a:t>
            </a:r>
            <a:r>
              <a:rPr lang="en-US" sz="2000" dirty="0" smtClean="0"/>
              <a:t>may move from one address space to another and actually span computer boundaries (i.e., move from one computer to another).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8077200" cy="5410200"/>
          </a:xfrm>
        </p:spPr>
        <p:txBody>
          <a:bodyPr>
            <a:normAutofit/>
          </a:bodyPr>
          <a:lstStyle/>
          <a:p>
            <a:pPr algn="just"/>
            <a:r>
              <a:rPr lang="en-US" sz="2000" dirty="0" smtClean="0"/>
              <a:t>As a thread moves, it must carry with it certain information, such as the controlling terminal, global parameters, and scheduling guidance (e.g., priority).</a:t>
            </a:r>
          </a:p>
          <a:p>
            <a:pPr algn="just"/>
            <a:r>
              <a:rPr lang="en-US" sz="2000" dirty="0" smtClean="0"/>
              <a:t>The Clouds approach provides an effective way of insulating both users and programmers from the details of the distributed environment. </a:t>
            </a:r>
            <a:endParaRPr lang="en-US" sz="2000" dirty="0" smtClean="0"/>
          </a:p>
          <a:p>
            <a:pPr algn="just"/>
            <a:r>
              <a:rPr lang="en-US" sz="2000" dirty="0" smtClean="0"/>
              <a:t>A </a:t>
            </a:r>
            <a:r>
              <a:rPr lang="en-US" sz="2000" dirty="0" smtClean="0"/>
              <a:t>user’s activity may be represented as a single thread, and the movement of that thread among computers may be dictated by the OS for a variety of system-related reasons, such as the need to access a remote resource, and load balancing.</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MULTICORE AND MULTITHREADING</a:t>
            </a:r>
            <a:br>
              <a:rPr lang="en-US" b="1" dirty="0" smtClean="0"/>
            </a:br>
            <a:endParaRPr lang="en-US" dirty="0"/>
          </a:p>
        </p:txBody>
      </p:sp>
      <p:sp>
        <p:nvSpPr>
          <p:cNvPr id="3" name="Content Placeholder 2"/>
          <p:cNvSpPr>
            <a:spLocks noGrp="1"/>
          </p:cNvSpPr>
          <p:nvPr>
            <p:ph sz="quarter" idx="1"/>
          </p:nvPr>
        </p:nvSpPr>
        <p:spPr>
          <a:xfrm>
            <a:off x="533400" y="1219200"/>
            <a:ext cx="8001000" cy="5181600"/>
          </a:xfrm>
        </p:spPr>
        <p:txBody>
          <a:bodyPr>
            <a:normAutofit fontScale="85000" lnSpcReduction="10000"/>
          </a:bodyPr>
          <a:lstStyle/>
          <a:p>
            <a:pPr algn="just"/>
            <a:r>
              <a:rPr lang="en-US" dirty="0" smtClean="0"/>
              <a:t>The </a:t>
            </a:r>
            <a:r>
              <a:rPr lang="en-US" dirty="0" smtClean="0"/>
              <a:t>use of a </a:t>
            </a:r>
            <a:r>
              <a:rPr lang="en-US" dirty="0" err="1" smtClean="0"/>
              <a:t>multicore</a:t>
            </a:r>
            <a:r>
              <a:rPr lang="en-US" dirty="0" smtClean="0"/>
              <a:t> system to support a single application with multiple </a:t>
            </a:r>
            <a:r>
              <a:rPr lang="en-US" dirty="0" smtClean="0"/>
              <a:t>threads, such </a:t>
            </a:r>
            <a:r>
              <a:rPr lang="en-US" dirty="0" smtClean="0"/>
              <a:t>as might occur on a workstation, a video-game console, or a personal </a:t>
            </a:r>
            <a:r>
              <a:rPr lang="en-US" dirty="0" smtClean="0"/>
              <a:t>computer running </a:t>
            </a:r>
            <a:r>
              <a:rPr lang="en-US" dirty="0" smtClean="0"/>
              <a:t>a processor-intense application, raises issues of performance and </a:t>
            </a:r>
            <a:r>
              <a:rPr lang="en-US" dirty="0" smtClean="0"/>
              <a:t>application design</a:t>
            </a:r>
            <a:r>
              <a:rPr lang="en-US" dirty="0" smtClean="0"/>
              <a:t>. </a:t>
            </a:r>
          </a:p>
          <a:p>
            <a:pPr algn="just"/>
            <a:r>
              <a:rPr lang="en-US" b="1" dirty="0" smtClean="0"/>
              <a:t>Performance of Software on </a:t>
            </a:r>
            <a:r>
              <a:rPr lang="en-US" b="1" dirty="0" err="1" smtClean="0"/>
              <a:t>Multicore</a:t>
            </a:r>
            <a:endParaRPr lang="en-US" b="1" dirty="0" smtClean="0"/>
          </a:p>
          <a:p>
            <a:pPr algn="just"/>
            <a:r>
              <a:rPr lang="en-US" dirty="0" smtClean="0"/>
              <a:t>The potential performance benefits of a </a:t>
            </a:r>
            <a:r>
              <a:rPr lang="en-US" dirty="0" err="1" smtClean="0"/>
              <a:t>multicore</a:t>
            </a:r>
            <a:r>
              <a:rPr lang="en-US" dirty="0" smtClean="0"/>
              <a:t> organization depend on </a:t>
            </a:r>
            <a:r>
              <a:rPr lang="en-US" dirty="0" smtClean="0"/>
              <a:t>the ability </a:t>
            </a:r>
            <a:r>
              <a:rPr lang="en-US" dirty="0" smtClean="0"/>
              <a:t>to effectively exploit the parallel resources available to the application. </a:t>
            </a:r>
            <a:r>
              <a:rPr lang="en-US" dirty="0" smtClean="0"/>
              <a:t>Let us </a:t>
            </a:r>
            <a:r>
              <a:rPr lang="en-US" dirty="0" smtClean="0"/>
              <a:t>focus first on a single application running on a </a:t>
            </a:r>
            <a:r>
              <a:rPr lang="en-US" dirty="0" err="1" smtClean="0"/>
              <a:t>multicore</a:t>
            </a:r>
            <a:r>
              <a:rPr lang="en-US" dirty="0" smtClean="0"/>
              <a:t> system. Amdahl’s </a:t>
            </a:r>
            <a:r>
              <a:rPr lang="en-US" dirty="0" smtClean="0"/>
              <a:t>law  </a:t>
            </a:r>
            <a:r>
              <a:rPr lang="en-US" dirty="0" smtClean="0"/>
              <a:t>states that:</a:t>
            </a:r>
          </a:p>
          <a:p>
            <a:pPr algn="just"/>
            <a:r>
              <a:rPr lang="en-US" dirty="0" smtClean="0"/>
              <a:t>Speedup </a:t>
            </a:r>
            <a:r>
              <a:rPr lang="en-US" dirty="0" smtClean="0"/>
              <a:t>=time </a:t>
            </a:r>
            <a:r>
              <a:rPr lang="en-US" dirty="0" smtClean="0"/>
              <a:t>to execute program on a single </a:t>
            </a:r>
            <a:r>
              <a:rPr lang="en-US" dirty="0" smtClean="0"/>
              <a:t>processor/time </a:t>
            </a:r>
            <a:r>
              <a:rPr lang="en-US" dirty="0" smtClean="0"/>
              <a:t>to execute program on </a:t>
            </a:r>
            <a:r>
              <a:rPr lang="en-US" i="1" dirty="0" smtClean="0"/>
              <a:t>N parallel processors </a:t>
            </a:r>
            <a:r>
              <a:rPr lang="en-US" i="1" dirty="0" smtClean="0"/>
              <a:t>= </a:t>
            </a:r>
            <a:r>
              <a:rPr lang="en-US" dirty="0" smtClean="0"/>
              <a:t>1/((</a:t>
            </a:r>
            <a:r>
              <a:rPr lang="en-US" dirty="0" smtClean="0"/>
              <a:t>1 - </a:t>
            </a:r>
            <a:r>
              <a:rPr lang="en-US" i="1" dirty="0" smtClean="0"/>
              <a:t>f ) </a:t>
            </a:r>
            <a:r>
              <a:rPr lang="en-US" i="1" dirty="0" smtClean="0"/>
              <a:t>+f/N)</a:t>
            </a:r>
            <a:endParaRPr lang="en-US" i="1" dirty="0" smtClean="0"/>
          </a:p>
          <a:p>
            <a:pPr algn="just"/>
            <a:r>
              <a:rPr lang="en-US" dirty="0" smtClean="0"/>
              <a:t>The law assumes a program in which a fraction (1 - </a:t>
            </a:r>
            <a:r>
              <a:rPr lang="en-US" i="1" dirty="0" smtClean="0"/>
              <a:t>f) of the execution </a:t>
            </a:r>
            <a:r>
              <a:rPr lang="en-US" i="1" dirty="0" smtClean="0"/>
              <a:t>time </a:t>
            </a:r>
            <a:r>
              <a:rPr lang="en-US" dirty="0" smtClean="0"/>
              <a:t>involves </a:t>
            </a:r>
            <a:r>
              <a:rPr lang="en-US" dirty="0" smtClean="0"/>
              <a:t>code that is inherently serial and a fraction </a:t>
            </a:r>
            <a:r>
              <a:rPr lang="en-US" i="1" dirty="0" smtClean="0"/>
              <a:t>f that </a:t>
            </a:r>
            <a:r>
              <a:rPr lang="en-US" i="1" dirty="0" smtClean="0"/>
              <a:t>involves </a:t>
            </a:r>
            <a:r>
              <a:rPr lang="en-US" i="1" dirty="0" smtClean="0"/>
              <a:t>code that is </a:t>
            </a:r>
            <a:r>
              <a:rPr lang="en-US" i="1" dirty="0" smtClean="0"/>
              <a:t>infinitely </a:t>
            </a:r>
            <a:r>
              <a:rPr lang="en-US" dirty="0" smtClean="0"/>
              <a:t>parallelizable </a:t>
            </a:r>
            <a:r>
              <a:rPr lang="en-US" dirty="0" smtClean="0"/>
              <a:t>with no scheduling overhead</a:t>
            </a:r>
            <a:r>
              <a:rPr lang="en-US" dirty="0" smtClean="0"/>
              <a:t>.</a:t>
            </a:r>
            <a:endParaRPr lang="en-US"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5257800"/>
          </a:xfrm>
        </p:spPr>
        <p:txBody>
          <a:bodyPr>
            <a:normAutofit/>
          </a:bodyPr>
          <a:lstStyle/>
          <a:p>
            <a:pPr algn="just"/>
            <a:r>
              <a:rPr lang="en-US" sz="2000" dirty="0" smtClean="0"/>
              <a:t>This law appears to make the prospect of a </a:t>
            </a:r>
            <a:r>
              <a:rPr lang="en-US" sz="2000" dirty="0" err="1" smtClean="0"/>
              <a:t>multicore</a:t>
            </a:r>
            <a:r>
              <a:rPr lang="en-US" sz="2000" dirty="0" smtClean="0"/>
              <a:t> organization attractive. But even a small amount of serial code has a noticeable impact. If only 10% of the code is inherently serial ( </a:t>
            </a:r>
            <a:r>
              <a:rPr lang="en-US" sz="2000" i="1" dirty="0" smtClean="0"/>
              <a:t>f = 0.9) , running the program on a </a:t>
            </a:r>
            <a:r>
              <a:rPr lang="en-US" sz="2000" dirty="0" err="1" smtClean="0"/>
              <a:t>multicore</a:t>
            </a:r>
            <a:r>
              <a:rPr lang="en-US" sz="2000" dirty="0" smtClean="0"/>
              <a:t> system with eight processors yields a performance gain of only a factor of 4.7</a:t>
            </a:r>
            <a:r>
              <a:rPr lang="en-US" sz="2000" dirty="0" smtClean="0"/>
              <a:t>.</a:t>
            </a:r>
          </a:p>
          <a:p>
            <a:pPr algn="just"/>
            <a:r>
              <a:rPr lang="en-US" sz="2000" dirty="0" smtClean="0"/>
              <a:t> </a:t>
            </a:r>
            <a:r>
              <a:rPr lang="en-US" sz="2000" dirty="0" smtClean="0"/>
              <a:t>In addition, software typically incurs overhead as a result of </a:t>
            </a:r>
            <a:r>
              <a:rPr lang="en-US" sz="2000" dirty="0" smtClean="0"/>
              <a:t>communication and </a:t>
            </a:r>
            <a:r>
              <a:rPr lang="en-US" sz="2000" dirty="0" smtClean="0"/>
              <a:t>distribution of work to multiple processors and cache coherence overhead</a:t>
            </a:r>
            <a:r>
              <a:rPr lang="en-US" sz="2000" dirty="0" smtClean="0"/>
              <a:t>.</a:t>
            </a:r>
          </a:p>
          <a:p>
            <a:pPr algn="just"/>
            <a:r>
              <a:rPr lang="en-US" sz="2000" dirty="0" smtClean="0"/>
              <a:t> This results </a:t>
            </a:r>
            <a:r>
              <a:rPr lang="en-US" sz="2000" dirty="0" smtClean="0"/>
              <a:t>in a curve where performance peaks and then begins to degrade </a:t>
            </a:r>
            <a:r>
              <a:rPr lang="en-US" sz="2000" dirty="0" smtClean="0"/>
              <a:t>because of </a:t>
            </a:r>
            <a:r>
              <a:rPr lang="en-US" sz="2000" dirty="0" smtClean="0"/>
              <a:t>the increased burden of the overhead of using multiple processors</a:t>
            </a:r>
            <a:r>
              <a:rPr lang="en-US" sz="2000" dirty="0" smtClean="0"/>
              <a:t>.</a:t>
            </a:r>
          </a:p>
          <a:p>
            <a:pPr algn="just"/>
            <a:r>
              <a:rPr lang="en-US" sz="2000" dirty="0" smtClean="0"/>
              <a:t>In </a:t>
            </a:r>
            <a:r>
              <a:rPr lang="en-US" sz="2000" dirty="0" smtClean="0"/>
              <a:t>addition to general-purpose server software, a number of classes of applications benefit directly from the ability to scale throughput with the number of cores. [MCDO06] lists the following examples:</a:t>
            </a:r>
          </a:p>
          <a:p>
            <a:pPr algn="just"/>
            <a:endParaRPr lang="en-US" sz="2000"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172200"/>
          </a:xfrm>
        </p:spPr>
        <p:txBody>
          <a:bodyPr>
            <a:noAutofit/>
          </a:bodyPr>
          <a:lstStyle/>
          <a:p>
            <a:pPr algn="just"/>
            <a:r>
              <a:rPr lang="en-US" sz="2000" dirty="0" smtClean="0"/>
              <a:t>• </a:t>
            </a:r>
            <a:r>
              <a:rPr lang="en-US" sz="2000" b="1" dirty="0" smtClean="0"/>
              <a:t>Multithreaded native applications: Multithreaded applications are </a:t>
            </a:r>
            <a:r>
              <a:rPr lang="en-US" sz="2000" b="1" dirty="0" smtClean="0"/>
              <a:t>characterized </a:t>
            </a:r>
            <a:r>
              <a:rPr lang="en-US" sz="2000" dirty="0" smtClean="0"/>
              <a:t>by </a:t>
            </a:r>
            <a:r>
              <a:rPr lang="en-US" sz="2000" dirty="0" smtClean="0"/>
              <a:t>having a small number of highly threaded processes. </a:t>
            </a:r>
            <a:r>
              <a:rPr lang="en-US" sz="2000" dirty="0" smtClean="0"/>
              <a:t>Examples of </a:t>
            </a:r>
            <a:r>
              <a:rPr lang="en-US" sz="2000" dirty="0" smtClean="0"/>
              <a:t>threaded applications include Lotus Domino or Siebel CRM (</a:t>
            </a:r>
            <a:r>
              <a:rPr lang="en-US" sz="2000" dirty="0" smtClean="0"/>
              <a:t>Customer Relationship </a:t>
            </a:r>
            <a:r>
              <a:rPr lang="en-US" sz="2000" dirty="0" smtClean="0"/>
              <a:t>Manager).</a:t>
            </a:r>
          </a:p>
          <a:p>
            <a:pPr algn="just"/>
            <a:r>
              <a:rPr lang="en-US" sz="2000" dirty="0" smtClean="0"/>
              <a:t>• </a:t>
            </a:r>
            <a:r>
              <a:rPr lang="en-US" sz="2000" b="1" dirty="0" err="1" smtClean="0"/>
              <a:t>Multiprocess</a:t>
            </a:r>
            <a:r>
              <a:rPr lang="en-US" sz="2000" b="1" dirty="0" smtClean="0"/>
              <a:t> applications: </a:t>
            </a:r>
            <a:r>
              <a:rPr lang="en-US" sz="2000" b="1" dirty="0" err="1" smtClean="0"/>
              <a:t>Multiprocess</a:t>
            </a:r>
            <a:r>
              <a:rPr lang="en-US" sz="2000" b="1" dirty="0" smtClean="0"/>
              <a:t> applications are characterized </a:t>
            </a:r>
            <a:r>
              <a:rPr lang="en-US" sz="2000" b="1" dirty="0" smtClean="0"/>
              <a:t>by </a:t>
            </a:r>
            <a:r>
              <a:rPr lang="en-US" sz="2000" dirty="0" smtClean="0"/>
              <a:t>the </a:t>
            </a:r>
            <a:r>
              <a:rPr lang="en-US" sz="2000" dirty="0" smtClean="0"/>
              <a:t>presence of many single-threaded processes. Examples of </a:t>
            </a:r>
            <a:r>
              <a:rPr lang="en-US" sz="2000" dirty="0" err="1" smtClean="0"/>
              <a:t>multiprocess</a:t>
            </a:r>
            <a:r>
              <a:rPr lang="en-US" sz="2000" dirty="0" smtClean="0"/>
              <a:t> applications </a:t>
            </a:r>
            <a:r>
              <a:rPr lang="en-US" sz="2000" dirty="0" smtClean="0"/>
              <a:t>include the Oracle database, SAP, and PeopleSoft.</a:t>
            </a:r>
          </a:p>
          <a:p>
            <a:pPr algn="just"/>
            <a:r>
              <a:rPr lang="en-US" sz="2000" dirty="0" smtClean="0"/>
              <a:t>• </a:t>
            </a:r>
            <a:r>
              <a:rPr lang="en-US" sz="2000" b="1" dirty="0" smtClean="0"/>
              <a:t>Java applications: Java applications embrace threading in a fundamental way</a:t>
            </a:r>
            <a:r>
              <a:rPr lang="en-US" sz="2000" b="1" dirty="0" smtClean="0"/>
              <a:t>. </a:t>
            </a:r>
            <a:r>
              <a:rPr lang="en-US" sz="2000" dirty="0" smtClean="0"/>
              <a:t>Java </a:t>
            </a:r>
            <a:r>
              <a:rPr lang="en-US" sz="2000" dirty="0" smtClean="0"/>
              <a:t>Virtual Machine is a multithreaded process that provides </a:t>
            </a:r>
            <a:r>
              <a:rPr lang="en-US" sz="2000" dirty="0" smtClean="0"/>
              <a:t>scheduling and </a:t>
            </a:r>
            <a:r>
              <a:rPr lang="en-US" sz="2000" dirty="0" smtClean="0"/>
              <a:t>memory management for Java applications. Java applications </a:t>
            </a:r>
            <a:r>
              <a:rPr lang="en-US" sz="2000" dirty="0" smtClean="0"/>
              <a:t>that can </a:t>
            </a:r>
            <a:r>
              <a:rPr lang="en-US" sz="2000" dirty="0" smtClean="0"/>
              <a:t>benefit directly from </a:t>
            </a:r>
            <a:r>
              <a:rPr lang="en-US" sz="2000" dirty="0" err="1" smtClean="0"/>
              <a:t>multicore</a:t>
            </a:r>
            <a:r>
              <a:rPr lang="en-US" sz="2000" dirty="0" smtClean="0"/>
              <a:t> resources include application servers </a:t>
            </a:r>
            <a:r>
              <a:rPr lang="en-US" sz="2000" dirty="0" smtClean="0"/>
              <a:t>such as </a:t>
            </a:r>
            <a:r>
              <a:rPr lang="en-US" sz="2000" dirty="0" smtClean="0"/>
              <a:t>Sun’s Java Application Server, BEA’s </a:t>
            </a:r>
            <a:r>
              <a:rPr lang="en-US" sz="2000" dirty="0" err="1" smtClean="0"/>
              <a:t>Weblogic</a:t>
            </a:r>
            <a:r>
              <a:rPr lang="en-US" sz="2000" dirty="0" smtClean="0"/>
              <a:t>, IBM’s </a:t>
            </a:r>
            <a:r>
              <a:rPr lang="en-US" sz="2000" dirty="0" err="1" smtClean="0"/>
              <a:t>Websphere</a:t>
            </a:r>
            <a:r>
              <a:rPr lang="en-US" sz="2000" dirty="0" smtClean="0"/>
              <a:t>, </a:t>
            </a:r>
            <a:r>
              <a:rPr lang="en-US" sz="2000" dirty="0" smtClean="0"/>
              <a:t>and the </a:t>
            </a:r>
            <a:r>
              <a:rPr lang="en-US" sz="2000" dirty="0" smtClean="0"/>
              <a:t>open-source Tomcat application server. </a:t>
            </a:r>
            <a:endParaRPr lang="en-US" sz="2000" dirty="0" smtClean="0"/>
          </a:p>
          <a:p>
            <a:pPr algn="just"/>
            <a:r>
              <a:rPr lang="en-US" sz="2000" b="1" dirty="0" err="1" smtClean="0"/>
              <a:t>Multiinstance</a:t>
            </a:r>
            <a:r>
              <a:rPr lang="en-US" sz="2000" b="1" dirty="0" smtClean="0"/>
              <a:t> applications: Even if an individual application does not </a:t>
            </a:r>
            <a:r>
              <a:rPr lang="en-US" sz="2000" b="1" dirty="0" smtClean="0"/>
              <a:t>scale </a:t>
            </a:r>
            <a:r>
              <a:rPr lang="en-US" sz="2000" dirty="0" smtClean="0"/>
              <a:t>to </a:t>
            </a:r>
            <a:r>
              <a:rPr lang="en-US" sz="2000" dirty="0" smtClean="0"/>
              <a:t>take advantage of a large number of threads, it is still possible to gain </a:t>
            </a:r>
            <a:r>
              <a:rPr lang="en-US" sz="2000" dirty="0" smtClean="0"/>
              <a:t>from </a:t>
            </a:r>
            <a:r>
              <a:rPr lang="en-US" sz="2000" dirty="0" err="1" smtClean="0"/>
              <a:t>multicore</a:t>
            </a:r>
            <a:r>
              <a:rPr lang="en-US" sz="2000" dirty="0" smtClean="0"/>
              <a:t> </a:t>
            </a:r>
            <a:r>
              <a:rPr lang="en-US" sz="2000" dirty="0" smtClean="0"/>
              <a:t>architecture by running multiple instances of the application </a:t>
            </a:r>
            <a:r>
              <a:rPr lang="en-US" sz="2000" dirty="0" smtClean="0"/>
              <a:t>in parallel</a:t>
            </a:r>
            <a:r>
              <a:rPr lang="en-US" sz="2000" dirty="0" smtClean="0"/>
              <a:t>. </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673</TotalTime>
  <Words>12313</Words>
  <Application>Microsoft Office PowerPoint</Application>
  <PresentationFormat>On-screen Show (4:3)</PresentationFormat>
  <Paragraphs>466</Paragraphs>
  <Slides>97</Slides>
  <Notes>2</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Oriel</vt:lpstr>
      <vt:lpstr>Process and process Scheduling</vt:lpstr>
      <vt:lpstr>Process Concept </vt:lpstr>
      <vt:lpstr>The Process </vt:lpstr>
      <vt:lpstr>Slide 4</vt:lpstr>
      <vt:lpstr>Slide 5</vt:lpstr>
      <vt:lpstr>Slide 6</vt:lpstr>
      <vt:lpstr>Process State </vt:lpstr>
      <vt:lpstr>Slide 8</vt:lpstr>
      <vt:lpstr>Process Control Block </vt:lpstr>
      <vt:lpstr>Slide 10</vt:lpstr>
      <vt:lpstr>Slide 11</vt:lpstr>
      <vt:lpstr>Slide 12</vt:lpstr>
      <vt:lpstr>PROCESS DESCRIPTION </vt:lpstr>
      <vt:lpstr>Slide 14</vt:lpstr>
      <vt:lpstr>Operating System Control Structures </vt:lpstr>
      <vt:lpstr>Slide 16</vt:lpstr>
      <vt:lpstr>Slide 17</vt:lpstr>
      <vt:lpstr>Slide 18</vt:lpstr>
      <vt:lpstr>Process Control Structures </vt:lpstr>
      <vt:lpstr>Slide 20</vt:lpstr>
      <vt:lpstr>Slide 21</vt:lpstr>
      <vt:lpstr>PROCESS ATTRIBUTES</vt:lpstr>
      <vt:lpstr>Slide 23</vt:lpstr>
      <vt:lpstr>Slide 24</vt:lpstr>
      <vt:lpstr>Slide 25</vt:lpstr>
      <vt:lpstr>Slide 26</vt:lpstr>
      <vt:lpstr>Slide 27</vt:lpstr>
      <vt:lpstr>THE ROLE OF THE PROCESS CONTROL BLOCK</vt:lpstr>
      <vt:lpstr>Slide 29</vt:lpstr>
      <vt:lpstr>UNIPROCESSOR SCHEDULING</vt:lpstr>
      <vt:lpstr>TYPES OF PROCESSOR SCHEDULING</vt:lpstr>
      <vt:lpstr>Slide 32</vt:lpstr>
      <vt:lpstr>Slide 33</vt:lpstr>
      <vt:lpstr>Long-Term Scheduling </vt:lpstr>
      <vt:lpstr>Slide 35</vt:lpstr>
      <vt:lpstr>Slide 36</vt:lpstr>
      <vt:lpstr>Medium-Term Scheduling </vt:lpstr>
      <vt:lpstr>Short-Term Scheduling </vt:lpstr>
      <vt:lpstr>SCHEDULING ALGORITHMS </vt:lpstr>
      <vt:lpstr>Slide 40</vt:lpstr>
      <vt:lpstr>Slide 41</vt:lpstr>
      <vt:lpstr>Slide 42</vt:lpstr>
      <vt:lpstr>The Use of Priorities </vt:lpstr>
      <vt:lpstr>Slide 44</vt:lpstr>
      <vt:lpstr>Alternative Scheduling Policies </vt:lpstr>
      <vt:lpstr>Slide 46</vt:lpstr>
      <vt:lpstr>Slide 47</vt:lpstr>
      <vt:lpstr>FIRST-COME-FIRST-SERVED</vt:lpstr>
      <vt:lpstr>Slide 49</vt:lpstr>
      <vt:lpstr>Slide 50</vt:lpstr>
      <vt:lpstr>Slide 51</vt:lpstr>
      <vt:lpstr>Shortest-Job-First Scheduling </vt:lpstr>
      <vt:lpstr>Slide 53</vt:lpstr>
      <vt:lpstr>Slide 54</vt:lpstr>
      <vt:lpstr>Slide 55</vt:lpstr>
      <vt:lpstr>Slide 56</vt:lpstr>
      <vt:lpstr>Slide 57</vt:lpstr>
      <vt:lpstr>Priority Scheduling </vt:lpstr>
      <vt:lpstr>Slide 59</vt:lpstr>
      <vt:lpstr>Slide 60</vt:lpstr>
      <vt:lpstr>Slide 61</vt:lpstr>
      <vt:lpstr>Round-Robin Scheduling </vt:lpstr>
      <vt:lpstr>Slide 63</vt:lpstr>
      <vt:lpstr>Slide 64</vt:lpstr>
      <vt:lpstr>Slide 65</vt:lpstr>
      <vt:lpstr>Slide 66</vt:lpstr>
      <vt:lpstr>Slide 67</vt:lpstr>
      <vt:lpstr>Slide 68</vt:lpstr>
      <vt:lpstr>PROCESSES AND THREADS</vt:lpstr>
      <vt:lpstr>Slide 70</vt:lpstr>
      <vt:lpstr>Multithreading </vt:lpstr>
      <vt:lpstr>Slide 72</vt:lpstr>
      <vt:lpstr>Slide 73</vt:lpstr>
      <vt:lpstr>Slide 74</vt:lpstr>
      <vt:lpstr>Slide 75</vt:lpstr>
      <vt:lpstr>Slide 76</vt:lpstr>
      <vt:lpstr>Slide 77</vt:lpstr>
      <vt:lpstr>Slide 78</vt:lpstr>
      <vt:lpstr>Thread Functionality</vt:lpstr>
      <vt:lpstr>Slide 80</vt:lpstr>
      <vt:lpstr>Slide 81</vt:lpstr>
      <vt:lpstr>TYPES OF THREADS </vt:lpstr>
      <vt:lpstr>Slide 83</vt:lpstr>
      <vt:lpstr>Slide 84</vt:lpstr>
      <vt:lpstr>Slide 85</vt:lpstr>
      <vt:lpstr>Slide 86</vt:lpstr>
      <vt:lpstr>Slide 87</vt:lpstr>
      <vt:lpstr>COMBINED APPROACHES</vt:lpstr>
      <vt:lpstr>Other Arrangements </vt:lpstr>
      <vt:lpstr>Slide 90</vt:lpstr>
      <vt:lpstr>Slide 91</vt:lpstr>
      <vt:lpstr>Slide 92</vt:lpstr>
      <vt:lpstr>ONE-TO-MANY RELATIONSHIP</vt:lpstr>
      <vt:lpstr>Slide 94</vt:lpstr>
      <vt:lpstr>MULTICORE AND MULTITHREADING </vt:lpstr>
      <vt:lpstr>Slide 96</vt:lpstr>
      <vt:lpstr>Slide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and process Scheduling</dc:title>
  <dc:creator>Naziya</dc:creator>
  <cp:lastModifiedBy>Naziya</cp:lastModifiedBy>
  <cp:revision>80</cp:revision>
  <dcterms:created xsi:type="dcterms:W3CDTF">2022-01-24T18:19:44Z</dcterms:created>
  <dcterms:modified xsi:type="dcterms:W3CDTF">2022-02-09T18:01:24Z</dcterms:modified>
</cp:coreProperties>
</file>