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73" r:id="rId4"/>
    <p:sldId id="257" r:id="rId5"/>
    <p:sldId id="274" r:id="rId6"/>
    <p:sldId id="258" r:id="rId7"/>
    <p:sldId id="275" r:id="rId8"/>
    <p:sldId id="259" r:id="rId9"/>
    <p:sldId id="260" r:id="rId10"/>
    <p:sldId id="276" r:id="rId11"/>
    <p:sldId id="261" r:id="rId12"/>
    <p:sldId id="262" r:id="rId13"/>
    <p:sldId id="263" r:id="rId14"/>
    <p:sldId id="270" r:id="rId15"/>
    <p:sldId id="271" r:id="rId16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buNone/>
      <a:defRPr sz="2400" b="0" i="0" u="none" kern="1200" baseline="0">
        <a:solidFill>
          <a:schemeClr val="bg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0" y="695325"/>
            <a:ext cx="0" cy="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  <a:round/>
          </a:ln>
          <a:effectLst/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0723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9939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9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5843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1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Rectangl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</p:spPr>
        <p:txBody>
          <a:bodyPr wrap="none" lIns="0" tIns="0" rIns="0" bIns="0" anchor="ctr"/>
          <a:lstStyle/>
          <a:p>
            <a:pPr lvl="0"/>
            <a:endParaRPr lang="en-US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76200"/>
            <a:ext cx="2227263" cy="60182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534150" cy="60182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Date Placeholder 27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4CEFA5CA-D1D8-44FD-937E-E376F6F60BC0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1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" name="Slide Number Placeholder 28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lIns="45720" rIns="45720" anchor="ctr"/>
          <a:lstStyle/>
          <a:p>
            <a:pPr algn="ctr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/>
              <a:pPr algn="ctr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7A8B88EE-808C-46E6-ACCD-A7C6FE662C66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2450" y="1027113"/>
            <a:ext cx="457200" cy="441325"/>
          </a:xfrm>
          <a:prstGeom prst="rect">
            <a:avLst/>
          </a:prstGeom>
        </p:spPr>
        <p:txBody>
          <a:bodyPr vert="horz" lIns="45720" rIns="45720" anchor="ctr"/>
          <a:lstStyle/>
          <a:p>
            <a:pPr algn="ctr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/>
              <a:pPr algn="ctr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E3BBE419-EE87-4155-BE6E-2E48776A3149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2198688"/>
            <a:ext cx="457200" cy="441325"/>
          </a:xfrm>
          <a:prstGeom prst="rect">
            <a:avLst/>
          </a:prstGeom>
        </p:spPr>
        <p:txBody>
          <a:bodyPr vert="horz" lIns="45720" rIns="45720" anchor="ctr"/>
          <a:lstStyle/>
          <a:p>
            <a:pPr algn="ctr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/>
              <a:pPr algn="ctr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traight Connector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3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Date Placeholder 4"/>
          <p:cNvSpPr>
            <a:spLocks noGrp="1"/>
          </p:cNvSpPr>
          <p:nvPr>
            <p:ph type="dt" sz="half" idx="12"/>
          </p:nvPr>
        </p:nvSpPr>
        <p:spPr>
          <a:xfrm>
            <a:off x="5791200" y="6410325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03310D7F-4995-473A-9336-3605A5AC3492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/>
          <a:lstStyle/>
          <a:p>
            <a:pPr algn="ctr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/>
              <a:pPr algn="ctr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traight Connector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" name="Rectangle 25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2" name="Date Placeholder 6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2542AE20-E0F7-4A76-B1BB-6F065EAB9F92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3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304800" y="6410325"/>
            <a:ext cx="3581400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4343400" y="1042988"/>
            <a:ext cx="457200" cy="441325"/>
          </a:xfrm>
          <a:prstGeom prst="rect">
            <a:avLst/>
          </a:prstGeom>
        </p:spPr>
        <p:txBody>
          <a:bodyPr vert="horz" lIns="45720" rIns="45720" anchor="ctr"/>
          <a:lstStyle/>
          <a:p>
            <a:pPr algn="ctr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/>
              <a:pPr algn="ctr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" name="Date Placeholder 2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D0F87DF4-B0A6-4170-A875-D7AD6521FD53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4343400" y="1036638"/>
            <a:ext cx="457200" cy="441325"/>
          </a:xfrm>
          <a:prstGeom prst="rect">
            <a:avLst/>
          </a:prstGeom>
        </p:spPr>
        <p:txBody>
          <a:bodyPr vert="horz" lIns="45720" rIns="45720" anchor="ctr"/>
          <a:lstStyle/>
          <a:p>
            <a:pPr algn="ctr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/>
              <a:pPr algn="ctr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" name="Date Placeholder 1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52421FA-610D-42BD-8E40-40F96A77C804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267200" y="6324600"/>
            <a:ext cx="609600" cy="441325"/>
          </a:xfrm>
          <a:prstGeom prst="rect">
            <a:avLst/>
          </a:prstGeom>
        </p:spPr>
        <p:txBody>
          <a:bodyPr vert="horz" lIns="45720" rIns="45720" anchor="ctr"/>
          <a:lstStyle/>
          <a:p>
            <a:pPr algn="ctr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>
                <a:solidFill>
                  <a:srgbClr val="FFFFFF"/>
                </a:solidFill>
              </a:rPr>
              <a:pPr algn="ctr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lIns="45720" rIns="45720" anchor="ctr"/>
          <a:lstStyle/>
          <a:p>
            <a:pPr algn="ctr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/>
              <a:pPr algn="ctr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54CE7B39-E403-4494-A4F8-7D379F8E7AA3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382963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371600" y="312738"/>
            <a:ext cx="457200" cy="441325"/>
          </a:xfrm>
          <a:prstGeom prst="rect">
            <a:avLst/>
          </a:prstGeom>
        </p:spPr>
        <p:txBody>
          <a:bodyPr vert="horz" lIns="45720" rIns="45720" anchor="ctr"/>
          <a:lstStyle/>
          <a:p>
            <a:pPr algn="ctr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/>
              <a:pPr algn="ctr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/>
          </a:p>
        </p:txBody>
      </p:sp>
      <p:sp>
        <p:nvSpPr>
          <p:cNvPr id="33" name="Date Placeholder 4"/>
          <p:cNvSpPr>
            <a:spLocks noGrp="1"/>
          </p:cNvSpPr>
          <p:nvPr>
            <p:ph type="dt" sz="half" idx="12"/>
          </p:nvPr>
        </p:nvSpPr>
        <p:spPr>
          <a:xfrm>
            <a:off x="5788025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856068C9-B3D2-4D4B-BFBC-DB8240FB5720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1625" y="6410325"/>
            <a:ext cx="3584575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C2226F00-485A-416F-B231-48FD31E3E7AA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/>
          <a:lstStyle/>
          <a:p>
            <a:pPr algn="ctr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/>
              <a:pPr algn="ctr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" name="Straight Connector 26"/>
          <p:cNvSpPr>
            <a:spLocks noChangeShapeType="1"/>
          </p:cNvSpPr>
          <p:nvPr/>
        </p:nvSpPr>
        <p:spPr bwMode="auto">
          <a:xfrm rot="5400000">
            <a:off x="4021138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5150" y="3009900"/>
            <a:ext cx="457200" cy="441325"/>
          </a:xfrm>
          <a:prstGeom prst="rect">
            <a:avLst/>
          </a:prstGeom>
        </p:spPr>
        <p:txBody>
          <a:bodyPr vert="horz" lIns="45720" rIns="45720" anchor="ctr"/>
          <a:lstStyle/>
          <a:p>
            <a:pPr algn="ctr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/>
              <a:pPr algn="ctr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54390262-AE0A-4371-9CE8-60020C19FAFD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379913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295400"/>
            <a:ext cx="4381500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0000" tIns="46800" rIns="90000" bIns="4680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3813" cy="11414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lvl="0"/>
            <a:r>
              <a:rPr dirty="0"/>
              <a:t>Click to edit the title text format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913813" cy="47990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lvl="0"/>
            <a:r>
              <a:rPr dirty="0"/>
              <a:t>Click to edit the outline text format</a:t>
            </a:r>
          </a:p>
          <a:p>
            <a:pPr lvl="1"/>
            <a:r>
              <a:rPr dirty="0"/>
              <a:t>Second Outline Level</a:t>
            </a:r>
          </a:p>
          <a:p>
            <a:pPr lvl="2"/>
            <a:r>
              <a:rPr dirty="0"/>
              <a:t>Third Outline Level</a:t>
            </a:r>
          </a:p>
          <a:p>
            <a:pPr lvl="3"/>
            <a:r>
              <a:rPr dirty="0"/>
              <a:t>Fourth Outline Level</a:t>
            </a:r>
          </a:p>
          <a:p>
            <a:pPr lvl="4"/>
            <a:r>
              <a:rPr dirty="0"/>
              <a:t>Fifth Outline Level</a:t>
            </a:r>
          </a:p>
          <a:p>
            <a:pPr lvl="4"/>
            <a:r>
              <a:rPr dirty="0"/>
              <a:t>Sixth Outline Level</a:t>
            </a:r>
          </a:p>
          <a:p>
            <a:pPr lvl="4"/>
            <a:r>
              <a:rPr dirty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buFont typeface="Times New Roman" panose="02020603050405020304" pitchFamily="18" charset="0"/>
              <a:buNone/>
              <a:defRPr kumimoji="0" sz="1400">
                <a:solidFill>
                  <a:srgbClr val="FFFFFF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fld id="{598577E3-3EA8-4923-BD0C-DC14B4717D7B}" type="datetimeFigureOut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2/25/2021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buFont typeface="Times New Roman" panose="02020603050405020304" pitchFamily="18" charset="0"/>
              <a:buNone/>
              <a:defRPr kumimoji="0" sz="1200">
                <a:solidFill>
                  <a:srgbClr val="FFFFFF"/>
                </a:solidFill>
                <a:ea typeface="MS PGothic" panose="020B0600070205080204" pitchFamily="34" charset="-128"/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/>
          <a:lstStyle>
            <a:lvl1pPr algn="ctr">
              <a:defRPr sz="1600">
                <a:solidFill>
                  <a:srgbClr val="7B9899"/>
                </a:solidFill>
              </a:defRPr>
            </a:lvl1pPr>
          </a:lstStyle>
          <a:p>
            <a:pPr lvl="0" eaLnBrk="1" hangingPunct="1">
              <a:buClr>
                <a:srgbClr val="000000"/>
              </a:buClr>
              <a:buSzPct val="100000"/>
              <a:buNone/>
            </a:pPr>
            <a:fld id="{9A0DB2DC-4C9A-4742-B13C-FB6460FD3503}" type="slidenum">
              <a:rPr lang="en-US" altLang="x-none" dirty="0">
                <a:latin typeface="Arial" panose="020B0604020202020204" pitchFamily="34" charset="0"/>
              </a:rPr>
              <a:pPr lvl="0" eaLnBrk="1" hangingPunct="1">
                <a:buClr>
                  <a:srgbClr val="000000"/>
                </a:buClr>
                <a:buSzPct val="100000"/>
                <a:buNone/>
              </a:pPr>
              <a:t>‹#›</a:t>
            </a:fld>
            <a:endParaRPr lang="en-US" altLang="x-none" dirty="0">
              <a:latin typeface="Arial" panose="020B0604020202020204" pitchFamily="34" charset="0"/>
            </a:endParaRPr>
          </a:p>
        </p:txBody>
      </p:sp>
      <p:sp>
        <p:nvSpPr>
          <p:cNvPr id="2062" name="Title Placeholder 2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en-US" altLang="x-none" dirty="0"/>
              <a:t>Click to edit Master title style</a:t>
            </a:r>
          </a:p>
        </p:txBody>
      </p:sp>
      <p:sp>
        <p:nvSpPr>
          <p:cNvPr id="2063" name="Text Placeholder 12"/>
          <p:cNvSpPr>
            <a:spLocks noGrp="1"/>
          </p:cNvSpPr>
          <p:nvPr>
            <p:ph type="body" idx="1"/>
          </p:nvPr>
        </p:nvSpPr>
        <p:spPr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x-none" dirty="0"/>
              <a:t>Click to edit Master text styles</a:t>
            </a:r>
          </a:p>
          <a:p>
            <a:pPr lvl="1"/>
            <a:r>
              <a:rPr lang="en-US" altLang="x-none" dirty="0"/>
              <a:t>Second level</a:t>
            </a:r>
          </a:p>
          <a:p>
            <a:pPr lvl="2"/>
            <a:r>
              <a:rPr lang="en-US" altLang="x-none" dirty="0"/>
              <a:t>Third level</a:t>
            </a:r>
          </a:p>
          <a:p>
            <a:pPr lvl="3"/>
            <a:r>
              <a:rPr lang="en-US" altLang="x-none" dirty="0"/>
              <a:t>Fourth level</a:t>
            </a:r>
          </a:p>
          <a:p>
            <a:pPr lvl="4"/>
            <a:r>
              <a:rPr lang="en-US" altLang="x-none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anose="02040502050405020303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/>
          <p:nvPr/>
        </p:nvSpPr>
        <p:spPr>
          <a:xfrm>
            <a:off x="182563" y="395288"/>
            <a:ext cx="8915400" cy="9001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Minimum &amp; Maximum Mode Operation</a:t>
            </a:r>
            <a:endParaRPr lang="en-US" altLang="x-none" sz="36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098" name="Text Box 2"/>
          <p:cNvSpPr txBox="1"/>
          <p:nvPr/>
        </p:nvSpPr>
        <p:spPr>
          <a:xfrm>
            <a:off x="914400" y="1690688"/>
            <a:ext cx="7924800" cy="39481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2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Minimum mode : 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When only one peocessor is required to be used i.e. main processor 8086/8088 and control signal required are also less then it is called as Minimum Mode</a:t>
            </a:r>
            <a:endParaRPr lang="en-US" altLang="x-none" sz="3200" dirty="0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2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Minimum mode 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generates</a:t>
            </a:r>
            <a:r>
              <a:rPr lang="en-US" altLang="x-none" sz="32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control signals itself.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/>
          <p:nvPr/>
        </p:nvSpPr>
        <p:spPr>
          <a:xfrm>
            <a:off x="182563" y="288925"/>
            <a:ext cx="8915400" cy="7016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AIOWR</a:t>
            </a:r>
            <a:endParaRPr lang="en-US" altLang="x-none" sz="36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9218" name="Text Box 2"/>
          <p:cNvSpPr txBox="1"/>
          <p:nvPr/>
        </p:nvSpPr>
        <p:spPr>
          <a:xfrm>
            <a:off x="411163" y="838200"/>
            <a:ext cx="8504237" cy="1144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Advanced I/O write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is a </a:t>
            </a:r>
            <a:r>
              <a:rPr lang="en-US" altLang="x-none" sz="32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ommand output to an advanced I/O write control signal.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4580" name="Rectangle 3"/>
          <p:cNvSpPr/>
          <p:nvPr/>
        </p:nvSpPr>
        <p:spPr>
          <a:xfrm>
            <a:off x="228600" y="1981200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IORD</a:t>
            </a:r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581" name="Rectangle 4"/>
          <p:cNvSpPr/>
          <p:nvPr/>
        </p:nvSpPr>
        <p:spPr>
          <a:xfrm>
            <a:off x="457200" y="2513013"/>
            <a:ext cx="8458200" cy="114458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I/O read command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output provides</a:t>
            </a:r>
            <a:b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I/O with its read control signal.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4582" name="Rectangle 5"/>
          <p:cNvSpPr/>
          <p:nvPr/>
        </p:nvSpPr>
        <p:spPr>
          <a:xfrm>
            <a:off x="182563" y="3733800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IOWR</a:t>
            </a:r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583" name="Rectangle 6"/>
          <p:cNvSpPr/>
          <p:nvPr/>
        </p:nvSpPr>
        <p:spPr>
          <a:xfrm>
            <a:off x="381000" y="4343400"/>
            <a:ext cx="8534400" cy="11445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marL="341630" indent="-341630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I/O write command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output provides I/O with its write control signal.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4584" name="Line 8"/>
          <p:cNvSpPr/>
          <p:nvPr/>
        </p:nvSpPr>
        <p:spPr>
          <a:xfrm>
            <a:off x="381000" y="381000"/>
            <a:ext cx="1295400" cy="1588"/>
          </a:xfrm>
          <a:prstGeom prst="line">
            <a:avLst/>
          </a:prstGeom>
          <a:ln w="255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5" name="Line 9"/>
          <p:cNvSpPr/>
          <p:nvPr/>
        </p:nvSpPr>
        <p:spPr>
          <a:xfrm>
            <a:off x="228600" y="3810000"/>
            <a:ext cx="1374775" cy="1588"/>
          </a:xfrm>
          <a:prstGeom prst="line">
            <a:avLst/>
          </a:prstGeom>
          <a:ln w="255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6" name="Line 8"/>
          <p:cNvSpPr/>
          <p:nvPr/>
        </p:nvSpPr>
        <p:spPr>
          <a:xfrm>
            <a:off x="228600" y="2057400"/>
            <a:ext cx="1295400" cy="1588"/>
          </a:xfrm>
          <a:prstGeom prst="line">
            <a:avLst/>
          </a:prstGeom>
          <a:ln w="255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/>
          <p:nvPr/>
        </p:nvSpPr>
        <p:spPr>
          <a:xfrm>
            <a:off x="182563" y="319088"/>
            <a:ext cx="8915400" cy="671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AMWR</a:t>
            </a:r>
            <a:endParaRPr lang="en-US" altLang="x-none" sz="36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242" name="Text Box 2"/>
          <p:cNvSpPr txBox="1"/>
          <p:nvPr/>
        </p:nvSpPr>
        <p:spPr>
          <a:xfrm>
            <a:off x="411163" y="838200"/>
            <a:ext cx="8504237" cy="1144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Advanced memory write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control pin provides memory with an early/advanced write signal.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5604" name="Rectangle 3"/>
          <p:cNvSpPr/>
          <p:nvPr/>
        </p:nvSpPr>
        <p:spPr>
          <a:xfrm>
            <a:off x="228600" y="2514600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MWR</a:t>
            </a:r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605" name="Rectangle 4"/>
          <p:cNvSpPr/>
          <p:nvPr/>
        </p:nvSpPr>
        <p:spPr>
          <a:xfrm>
            <a:off x="381000" y="3276600"/>
            <a:ext cx="8458200" cy="11445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memory write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x-none" sz="320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ontrol pin provides memory with its normal write control signal.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5606" name="Rectangle 5"/>
          <p:cNvSpPr/>
          <p:nvPr/>
        </p:nvSpPr>
        <p:spPr>
          <a:xfrm>
            <a:off x="182563" y="4419600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MRD</a:t>
            </a:r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5607" name="Rectangle 6"/>
          <p:cNvSpPr/>
          <p:nvPr/>
        </p:nvSpPr>
        <p:spPr>
          <a:xfrm>
            <a:off x="411163" y="5165725"/>
            <a:ext cx="8504237" cy="114458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memory read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x-none" sz="3200" dirty="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ontrol pin provides memory with a read control signal.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5608" name="Line 7"/>
          <p:cNvSpPr/>
          <p:nvPr/>
        </p:nvSpPr>
        <p:spPr>
          <a:xfrm>
            <a:off x="304800" y="379413"/>
            <a:ext cx="1524000" cy="1587"/>
          </a:xfrm>
          <a:prstGeom prst="line">
            <a:avLst/>
          </a:prstGeom>
          <a:ln w="255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cxnSp>
        <p:nvCxnSpPr>
          <p:cNvPr id="12" name="Straight Connector 11"/>
          <p:cNvCxnSpPr/>
          <p:nvPr/>
        </p:nvCxnSpPr>
        <p:spPr>
          <a:xfrm>
            <a:off x="228600" y="2589213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2400" y="4495800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/>
          <p:nvPr/>
        </p:nvSpPr>
        <p:spPr>
          <a:xfrm>
            <a:off x="182563" y="319088"/>
            <a:ext cx="8915400" cy="747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INTA</a:t>
            </a:r>
            <a:endParaRPr lang="en-US" altLang="x-none" sz="36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266" name="Text Box 2"/>
          <p:cNvSpPr txBox="1"/>
          <p:nvPr/>
        </p:nvSpPr>
        <p:spPr>
          <a:xfrm>
            <a:off x="487363" y="838200"/>
            <a:ext cx="8351837" cy="15541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</a:t>
            </a:r>
            <a:r>
              <a:rPr lang="en-US" altLang="x-none" sz="32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interrupt acknowledge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output acknowledges an interrupt request input applied to the INTR pin.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6628" name="Rectangle 3"/>
          <p:cNvSpPr/>
          <p:nvPr/>
        </p:nvSpPr>
        <p:spPr>
          <a:xfrm>
            <a:off x="228600" y="2438400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MCE/PDEN</a:t>
            </a:r>
            <a:r>
              <a:rPr lang="en-US" altLang="x-none" sz="4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6629" name="Rectangle 4"/>
          <p:cNvSpPr/>
          <p:nvPr/>
        </p:nvSpPr>
        <p:spPr>
          <a:xfrm>
            <a:off x="533400" y="3200400"/>
            <a:ext cx="8229600" cy="3048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master cascade enable/peripheral data enable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output selects cascade operation for IC 8259PIC if IOB is connected to logic 0 and enables the I/O bus transceivers if IOB is connected to logic 1.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6630" name="Line 5"/>
          <p:cNvSpPr/>
          <p:nvPr/>
        </p:nvSpPr>
        <p:spPr>
          <a:xfrm>
            <a:off x="228600" y="381000"/>
            <a:ext cx="1143000" cy="1588"/>
          </a:xfrm>
          <a:prstGeom prst="line">
            <a:avLst/>
          </a:prstGeom>
          <a:ln w="255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31" name="Line 6"/>
          <p:cNvSpPr/>
          <p:nvPr/>
        </p:nvSpPr>
        <p:spPr>
          <a:xfrm>
            <a:off x="1662113" y="2590800"/>
            <a:ext cx="1309687" cy="1588"/>
          </a:xfrm>
          <a:prstGeom prst="line">
            <a:avLst/>
          </a:prstGeom>
          <a:ln w="255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/>
          <p:nvPr/>
        </p:nvSpPr>
        <p:spPr>
          <a:xfrm>
            <a:off x="1371600" y="166688"/>
            <a:ext cx="6400800" cy="747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SUMMARY</a:t>
            </a:r>
            <a:endParaRPr lang="en-US" altLang="x-none" sz="36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7651" name="Rectangle 2"/>
          <p:cNvSpPr/>
          <p:nvPr/>
        </p:nvSpPr>
        <p:spPr>
          <a:xfrm>
            <a:off x="182563" y="912813"/>
            <a:ext cx="8428037" cy="47323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marL="342900" indent="-34290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Minimum mode operation is similar to that of the Intel 8085A microprocessor, whereas maximum mode operation is new and specifically designed for the operation of the 8087 arithmetic coprocessor.</a:t>
            </a:r>
          </a:p>
          <a:p>
            <a:pPr marL="342900" indent="-34290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8288 bus controller must be used in the maximum mode to provide the control bus signals to the memory and I/O.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/>
          <p:nvPr/>
        </p:nvSpPr>
        <p:spPr>
          <a:xfrm>
            <a:off x="182563" y="912813"/>
            <a:ext cx="8428037" cy="49371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/>
          <a:p>
            <a:pPr marL="342900" indent="-34290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This is because the maximum mode operation of the 8086/8088 removes some of the system's control signal lines in favor of control signals for the coprocessors. </a:t>
            </a:r>
          </a:p>
          <a:p>
            <a:pPr marL="342900" indent="-34290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8288 </a:t>
            </a:r>
            <a:r>
              <a:rPr lang="en-US" altLang="x-none" sz="32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bus controller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reconstructs these removed control signals.</a:t>
            </a:r>
          </a:p>
          <a:p>
            <a:pPr marL="342900" indent="-342900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/>
          <p:nvPr/>
        </p:nvSpPr>
        <p:spPr>
          <a:xfrm>
            <a:off x="762000" y="1617663"/>
            <a:ext cx="8077200" cy="3643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There are not enough pins on the 8086 for bus control during maximum mode, so it requires addition of the IC 8288 external bus controller.</a:t>
            </a:r>
          </a:p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2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Maximum mode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is used only when the system contains </a:t>
            </a:r>
            <a:r>
              <a:rPr lang="en-US" altLang="x-none" sz="3200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external coprocessors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such as 8087 NDP and 8089 IOP.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/>
          <p:nvPr/>
        </p:nvSpPr>
        <p:spPr>
          <a:xfrm>
            <a:off x="182563" y="90488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4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x-none" sz="40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8288 Bus Controller</a:t>
            </a:r>
            <a:r>
              <a:rPr lang="en-US" altLang="x-none" sz="40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x-none" sz="4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22" name="Text Box 2"/>
          <p:cNvSpPr txBox="1"/>
          <p:nvPr/>
        </p:nvSpPr>
        <p:spPr>
          <a:xfrm>
            <a:off x="182563" y="912813"/>
            <a:ext cx="8915400" cy="11445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1630" indent="-341630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Provides the signals eliminated from the 8086/8088 by the maximum mode operation.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412" name="Rectangle 3"/>
          <p:cNvSpPr/>
          <p:nvPr/>
        </p:nvSpPr>
        <p:spPr>
          <a:xfrm>
            <a:off x="228600" y="5791200"/>
            <a:ext cx="8915400" cy="609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9</a:t>
            </a:r>
            <a:r>
              <a:rPr lang="en-US" altLang="x-none" sz="1800" b="1" dirty="0">
                <a:solidFill>
                  <a:srgbClr val="000000"/>
                </a:solidFill>
                <a:latin typeface="B Helvetica Bold" charset="0"/>
                <a:cs typeface="Arial" panose="020B0604020202020204" pitchFamily="34" charset="0"/>
              </a:rPr>
              <a:t>–</a:t>
            </a:r>
            <a:r>
              <a:rPr lang="en-US" altLang="x-none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US" altLang="x-none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lang="en-US" altLang="x-none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8288 bus controller; (a) block diagram and (b) pin-out. </a:t>
            </a:r>
            <a:endParaRPr lang="en-US" altLang="x-none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7413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81200"/>
            <a:ext cx="8774113" cy="3667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525" cy="1219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8435" name="Group 72"/>
          <p:cNvGrpSpPr/>
          <p:nvPr/>
        </p:nvGrpSpPr>
        <p:grpSpPr>
          <a:xfrm>
            <a:off x="955675" y="1392238"/>
            <a:ext cx="7197725" cy="4779962"/>
            <a:chOff x="2464" y="3772"/>
            <a:chExt cx="8336" cy="4628"/>
          </a:xfrm>
        </p:grpSpPr>
        <p:grpSp>
          <p:nvGrpSpPr>
            <p:cNvPr id="18439" name="Group 95"/>
            <p:cNvGrpSpPr/>
            <p:nvPr/>
          </p:nvGrpSpPr>
          <p:grpSpPr>
            <a:xfrm>
              <a:off x="3010" y="3840"/>
              <a:ext cx="6005" cy="4560"/>
              <a:chOff x="2320" y="3780"/>
              <a:chExt cx="6005" cy="4560"/>
            </a:xfrm>
          </p:grpSpPr>
          <p:sp>
            <p:nvSpPr>
              <p:cNvPr id="18461" name="Rectangle 129"/>
              <p:cNvSpPr/>
              <p:nvPr/>
            </p:nvSpPr>
            <p:spPr>
              <a:xfrm>
                <a:off x="2850" y="3780"/>
                <a:ext cx="5055" cy="456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altLang="x-none"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62" name="Rectangle 128"/>
              <p:cNvSpPr/>
              <p:nvPr/>
            </p:nvSpPr>
            <p:spPr>
              <a:xfrm>
                <a:off x="3105" y="3930"/>
                <a:ext cx="1575" cy="187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/>
                <a:endParaRPr sz="20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Status Decoder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63" name="Rectangle 127"/>
              <p:cNvSpPr/>
              <p:nvPr/>
            </p:nvSpPr>
            <p:spPr>
              <a:xfrm>
                <a:off x="5925" y="3930"/>
                <a:ext cx="1575" cy="187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/>
                <a:endParaRPr sz="20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Command Signal Generator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64" name="Rectangle 126"/>
              <p:cNvSpPr/>
              <p:nvPr/>
            </p:nvSpPr>
            <p:spPr>
              <a:xfrm>
                <a:off x="3120" y="7050"/>
                <a:ext cx="1575" cy="108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/>
                <a:endParaRPr sz="1400" dirty="0">
                  <a:solidFill>
                    <a:schemeClr val="tx1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Control Logic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65" name="Rectangle 125"/>
              <p:cNvSpPr/>
              <p:nvPr/>
            </p:nvSpPr>
            <p:spPr>
              <a:xfrm>
                <a:off x="5940" y="7035"/>
                <a:ext cx="1575" cy="1095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algn="ctr"/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Control Signal Generator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8466" name="AutoShape 124"/>
              <p:cNvCxnSpPr/>
              <p:nvPr/>
            </p:nvCxnSpPr>
            <p:spPr>
              <a:xfrm>
                <a:off x="3720" y="5805"/>
                <a:ext cx="0" cy="123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67" name="AutoShape 123"/>
              <p:cNvCxnSpPr/>
              <p:nvPr/>
            </p:nvCxnSpPr>
            <p:spPr>
              <a:xfrm>
                <a:off x="3960" y="5805"/>
                <a:ext cx="0" cy="51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68" name="AutoShape 122"/>
              <p:cNvCxnSpPr/>
              <p:nvPr/>
            </p:nvCxnSpPr>
            <p:spPr>
              <a:xfrm>
                <a:off x="3975" y="6525"/>
                <a:ext cx="0" cy="51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69" name="AutoShape 121"/>
              <p:cNvCxnSpPr/>
              <p:nvPr/>
            </p:nvCxnSpPr>
            <p:spPr>
              <a:xfrm>
                <a:off x="5085" y="4478"/>
                <a:ext cx="1" cy="1837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70" name="AutoShape 120"/>
              <p:cNvCxnSpPr/>
              <p:nvPr/>
            </p:nvCxnSpPr>
            <p:spPr>
              <a:xfrm>
                <a:off x="5370" y="4635"/>
                <a:ext cx="0" cy="1905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71" name="AutoShape 119"/>
              <p:cNvCxnSpPr/>
              <p:nvPr/>
            </p:nvCxnSpPr>
            <p:spPr>
              <a:xfrm flipH="1">
                <a:off x="3961" y="6540"/>
                <a:ext cx="1424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72" name="AutoShape 118"/>
              <p:cNvCxnSpPr/>
              <p:nvPr/>
            </p:nvCxnSpPr>
            <p:spPr>
              <a:xfrm flipH="1">
                <a:off x="3976" y="6307"/>
                <a:ext cx="1109" cy="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73" name="AutoShape 117"/>
              <p:cNvCxnSpPr/>
              <p:nvPr/>
            </p:nvCxnSpPr>
            <p:spPr>
              <a:xfrm flipH="1">
                <a:off x="5085" y="4477"/>
                <a:ext cx="585" cy="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74" name="AutoShape 116"/>
              <p:cNvCxnSpPr/>
              <p:nvPr/>
            </p:nvCxnSpPr>
            <p:spPr>
              <a:xfrm flipH="1">
                <a:off x="5370" y="4658"/>
                <a:ext cx="300" cy="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18475" name="AutoShape 115"/>
              <p:cNvSpPr/>
              <p:nvPr/>
            </p:nvSpPr>
            <p:spPr>
              <a:xfrm>
                <a:off x="5595" y="4357"/>
                <a:ext cx="330" cy="413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altLang="x-none"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76" name="AutoShape 114"/>
              <p:cNvSpPr/>
              <p:nvPr/>
            </p:nvSpPr>
            <p:spPr>
              <a:xfrm>
                <a:off x="4695" y="7282"/>
                <a:ext cx="1245" cy="413"/>
              </a:xfrm>
              <a:prstGeom prst="rightArrow">
                <a:avLst>
                  <a:gd name="adj1" fmla="val 50000"/>
                  <a:gd name="adj2" fmla="val 75363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altLang="x-none"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8477" name="AutoShape 113"/>
              <p:cNvCxnSpPr/>
              <p:nvPr/>
            </p:nvCxnSpPr>
            <p:spPr>
              <a:xfrm>
                <a:off x="2336" y="454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78" name="AutoShape 112"/>
              <p:cNvCxnSpPr/>
              <p:nvPr/>
            </p:nvCxnSpPr>
            <p:spPr>
              <a:xfrm>
                <a:off x="2328" y="478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79" name="AutoShape 111"/>
              <p:cNvCxnSpPr/>
              <p:nvPr/>
            </p:nvCxnSpPr>
            <p:spPr>
              <a:xfrm>
                <a:off x="2320" y="505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80" name="AutoShape 110"/>
              <p:cNvCxnSpPr/>
              <p:nvPr/>
            </p:nvCxnSpPr>
            <p:spPr>
              <a:xfrm>
                <a:off x="2344" y="721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81" name="AutoShape 109"/>
              <p:cNvCxnSpPr/>
              <p:nvPr/>
            </p:nvCxnSpPr>
            <p:spPr>
              <a:xfrm>
                <a:off x="2336" y="745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82" name="AutoShape 108"/>
              <p:cNvCxnSpPr/>
              <p:nvPr/>
            </p:nvCxnSpPr>
            <p:spPr>
              <a:xfrm>
                <a:off x="2336" y="769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83" name="AutoShape 107"/>
              <p:cNvCxnSpPr/>
              <p:nvPr/>
            </p:nvCxnSpPr>
            <p:spPr>
              <a:xfrm>
                <a:off x="2320" y="793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84" name="AutoShape 106"/>
              <p:cNvCxnSpPr/>
              <p:nvPr/>
            </p:nvCxnSpPr>
            <p:spPr>
              <a:xfrm>
                <a:off x="7526" y="4320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85" name="AutoShape 105"/>
              <p:cNvCxnSpPr/>
              <p:nvPr/>
            </p:nvCxnSpPr>
            <p:spPr>
              <a:xfrm>
                <a:off x="7518" y="4560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86" name="AutoShape 104"/>
              <p:cNvCxnSpPr/>
              <p:nvPr/>
            </p:nvCxnSpPr>
            <p:spPr>
              <a:xfrm>
                <a:off x="7510" y="4830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87" name="AutoShape 103"/>
              <p:cNvCxnSpPr/>
              <p:nvPr/>
            </p:nvCxnSpPr>
            <p:spPr>
              <a:xfrm>
                <a:off x="7534" y="715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88" name="AutoShape 102"/>
              <p:cNvCxnSpPr/>
              <p:nvPr/>
            </p:nvCxnSpPr>
            <p:spPr>
              <a:xfrm>
                <a:off x="7526" y="739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89" name="AutoShape 101"/>
              <p:cNvCxnSpPr/>
              <p:nvPr/>
            </p:nvCxnSpPr>
            <p:spPr>
              <a:xfrm>
                <a:off x="7526" y="763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90" name="AutoShape 100"/>
              <p:cNvCxnSpPr/>
              <p:nvPr/>
            </p:nvCxnSpPr>
            <p:spPr>
              <a:xfrm>
                <a:off x="7510" y="787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91" name="AutoShape 99"/>
              <p:cNvCxnSpPr/>
              <p:nvPr/>
            </p:nvCxnSpPr>
            <p:spPr>
              <a:xfrm>
                <a:off x="7526" y="5130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92" name="AutoShape 98"/>
              <p:cNvCxnSpPr/>
              <p:nvPr/>
            </p:nvCxnSpPr>
            <p:spPr>
              <a:xfrm>
                <a:off x="7518" y="5370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93" name="AutoShape 97"/>
              <p:cNvCxnSpPr/>
              <p:nvPr/>
            </p:nvCxnSpPr>
            <p:spPr>
              <a:xfrm>
                <a:off x="7510" y="5640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  <p:cxnSp>
            <p:nvCxnSpPr>
              <p:cNvPr id="18494" name="AutoShape 96"/>
              <p:cNvCxnSpPr/>
              <p:nvPr/>
            </p:nvCxnSpPr>
            <p:spPr>
              <a:xfrm>
                <a:off x="7511" y="4005"/>
                <a:ext cx="791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cxnSp>
        </p:grpSp>
        <p:grpSp>
          <p:nvGrpSpPr>
            <p:cNvPr id="18440" name="Group 89"/>
            <p:cNvGrpSpPr/>
            <p:nvPr/>
          </p:nvGrpSpPr>
          <p:grpSpPr>
            <a:xfrm>
              <a:off x="2464" y="4417"/>
              <a:ext cx="570" cy="1152"/>
              <a:chOff x="2464" y="4417"/>
              <a:chExt cx="570" cy="1152"/>
            </a:xfrm>
          </p:grpSpPr>
          <p:sp>
            <p:nvSpPr>
              <p:cNvPr id="18456" name="Rectangle 94"/>
              <p:cNvSpPr/>
              <p:nvPr/>
            </p:nvSpPr>
            <p:spPr>
              <a:xfrm>
                <a:off x="2464" y="4417"/>
                <a:ext cx="570" cy="1152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sz="2000" baseline="-30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sz="2000" baseline="-30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sz="2000" baseline="-30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18457" name="Group 90"/>
              <p:cNvGrpSpPr/>
              <p:nvPr/>
            </p:nvGrpSpPr>
            <p:grpSpPr>
              <a:xfrm>
                <a:off x="2575" y="4490"/>
                <a:ext cx="166" cy="590"/>
                <a:chOff x="2575" y="4490"/>
                <a:chExt cx="166" cy="590"/>
              </a:xfrm>
            </p:grpSpPr>
            <p:cxnSp>
              <p:nvCxnSpPr>
                <p:cNvPr id="18458" name="AutoShape 93"/>
                <p:cNvCxnSpPr/>
                <p:nvPr/>
              </p:nvCxnSpPr>
              <p:spPr>
                <a:xfrm>
                  <a:off x="2575" y="4490"/>
                  <a:ext cx="150" cy="0"/>
                </a:xfrm>
                <a:prstGeom prst="straightConnector1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18459" name="AutoShape 92"/>
                <p:cNvCxnSpPr/>
                <p:nvPr/>
              </p:nvCxnSpPr>
              <p:spPr>
                <a:xfrm>
                  <a:off x="2591" y="4785"/>
                  <a:ext cx="150" cy="0"/>
                </a:xfrm>
                <a:prstGeom prst="straightConnector1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  <p:cxnSp>
              <p:nvCxnSpPr>
                <p:cNvPr id="18460" name="AutoShape 91"/>
                <p:cNvCxnSpPr/>
                <p:nvPr/>
              </p:nvCxnSpPr>
              <p:spPr>
                <a:xfrm>
                  <a:off x="2590" y="5080"/>
                  <a:ext cx="150" cy="0"/>
                </a:xfrm>
                <a:prstGeom prst="straightConnector1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41" name="Group 86"/>
            <p:cNvGrpSpPr/>
            <p:nvPr/>
          </p:nvGrpSpPr>
          <p:grpSpPr>
            <a:xfrm>
              <a:off x="2464" y="6982"/>
              <a:ext cx="810" cy="1418"/>
              <a:chOff x="2464" y="6982"/>
              <a:chExt cx="810" cy="1418"/>
            </a:xfrm>
          </p:grpSpPr>
          <p:sp>
            <p:nvSpPr>
              <p:cNvPr id="18454" name="Rectangle 88"/>
              <p:cNvSpPr/>
              <p:nvPr/>
            </p:nvSpPr>
            <p:spPr>
              <a:xfrm>
                <a:off x="2464" y="6982"/>
                <a:ext cx="810" cy="141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CLK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AEN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CEN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IOB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8455" name="AutoShape 87"/>
              <p:cNvCxnSpPr/>
              <p:nvPr/>
            </p:nvCxnSpPr>
            <p:spPr>
              <a:xfrm>
                <a:off x="2610" y="7337"/>
                <a:ext cx="390" cy="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18442" name="Group 82"/>
            <p:cNvGrpSpPr/>
            <p:nvPr/>
          </p:nvGrpSpPr>
          <p:grpSpPr>
            <a:xfrm>
              <a:off x="9124" y="6937"/>
              <a:ext cx="1676" cy="1418"/>
              <a:chOff x="9124" y="6937"/>
              <a:chExt cx="1676" cy="1418"/>
            </a:xfrm>
          </p:grpSpPr>
          <p:sp>
            <p:nvSpPr>
              <p:cNvPr id="18451" name="Rectangle 85"/>
              <p:cNvSpPr/>
              <p:nvPr/>
            </p:nvSpPr>
            <p:spPr>
              <a:xfrm>
                <a:off x="9124" y="6937"/>
                <a:ext cx="1676" cy="141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DT/R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DEN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ALE 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MCE/PDEN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8452" name="AutoShape 84"/>
              <p:cNvCxnSpPr/>
              <p:nvPr/>
            </p:nvCxnSpPr>
            <p:spPr>
              <a:xfrm>
                <a:off x="9976" y="7884"/>
                <a:ext cx="525" cy="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53" name="AutoShape 83"/>
              <p:cNvCxnSpPr/>
              <p:nvPr/>
            </p:nvCxnSpPr>
            <p:spPr>
              <a:xfrm>
                <a:off x="9630" y="6998"/>
                <a:ext cx="150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  <p:grpSp>
          <p:nvGrpSpPr>
            <p:cNvPr id="18443" name="Group 73"/>
            <p:cNvGrpSpPr/>
            <p:nvPr/>
          </p:nvGrpSpPr>
          <p:grpSpPr>
            <a:xfrm>
              <a:off x="9004" y="3772"/>
              <a:ext cx="1676" cy="2198"/>
              <a:chOff x="9004" y="3772"/>
              <a:chExt cx="1676" cy="2198"/>
            </a:xfrm>
          </p:grpSpPr>
          <p:sp>
            <p:nvSpPr>
              <p:cNvPr id="18444" name="Rectangle 81"/>
              <p:cNvSpPr/>
              <p:nvPr/>
            </p:nvSpPr>
            <p:spPr>
              <a:xfrm>
                <a:off x="9004" y="3772"/>
                <a:ext cx="1676" cy="219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INTA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IORD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IOWR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AIORD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MRD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MWR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>
                  <a:buClrTx/>
                  <a:buSzTx/>
                  <a:buFontTx/>
                </a:pPr>
                <a:r>
                  <a:rPr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AMWR</a:t>
                </a:r>
                <a:endParaRPr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8445" name="AutoShape 79"/>
              <p:cNvCxnSpPr/>
              <p:nvPr/>
            </p:nvCxnSpPr>
            <p:spPr>
              <a:xfrm>
                <a:off x="9165" y="5301"/>
                <a:ext cx="525" cy="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46" name="AutoShape 78"/>
              <p:cNvCxnSpPr/>
              <p:nvPr/>
            </p:nvCxnSpPr>
            <p:spPr>
              <a:xfrm>
                <a:off x="9135" y="5006"/>
                <a:ext cx="525" cy="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47" name="AutoShape 77"/>
              <p:cNvCxnSpPr/>
              <p:nvPr/>
            </p:nvCxnSpPr>
            <p:spPr>
              <a:xfrm>
                <a:off x="9165" y="4711"/>
                <a:ext cx="675" cy="0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48" name="AutoShape 76"/>
              <p:cNvCxnSpPr/>
              <p:nvPr/>
            </p:nvCxnSpPr>
            <p:spPr>
              <a:xfrm>
                <a:off x="9150" y="4121"/>
                <a:ext cx="525" cy="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49" name="AutoShape 75"/>
              <p:cNvCxnSpPr/>
              <p:nvPr/>
            </p:nvCxnSpPr>
            <p:spPr>
              <a:xfrm>
                <a:off x="9120" y="3826"/>
                <a:ext cx="525" cy="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8450" name="AutoShape 74"/>
              <p:cNvCxnSpPr/>
              <p:nvPr/>
            </p:nvCxnSpPr>
            <p:spPr>
              <a:xfrm>
                <a:off x="9150" y="4416"/>
                <a:ext cx="525" cy="1"/>
              </a:xfrm>
              <a:prstGeom prst="straightConnector1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cxnSp>
        </p:grpSp>
      </p:grpSp>
      <p:sp>
        <p:nvSpPr>
          <p:cNvPr id="71811" name="Rectangle 131"/>
          <p:cNvSpPr>
            <a:spLocks noChangeArrowheads="1"/>
          </p:cNvSpPr>
          <p:nvPr/>
        </p:nvSpPr>
        <p:spPr bwMode="auto">
          <a:xfrm>
            <a:off x="1905000" y="452438"/>
            <a:ext cx="4448175" cy="461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>
            <a:spAutoFit/>
          </a:bodyPr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IC 8288 Internal Block Diagram</a:t>
            </a:r>
          </a:p>
        </p:txBody>
      </p:sp>
      <p:sp>
        <p:nvSpPr>
          <p:cNvPr id="18437" name="Rectangle 132"/>
          <p:cNvSpPr/>
          <p:nvPr/>
        </p:nvSpPr>
        <p:spPr>
          <a:xfrm>
            <a:off x="0" y="457200"/>
            <a:ext cx="0" cy="0"/>
          </a:xfrm>
          <a:prstGeom prst="rect">
            <a:avLst/>
          </a:prstGeom>
          <a:solidFill>
            <a:srgbClr val="00B8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en-US" altLang="x-none" dirty="0">
              <a:latin typeface="Arial" panose="020B0604020202020204" pitchFamily="34" charset="0"/>
            </a:endParaRPr>
          </a:p>
        </p:txBody>
      </p:sp>
      <p:cxnSp>
        <p:nvCxnSpPr>
          <p:cNvPr id="18438" name="AutoShape 79"/>
          <p:cNvCxnSpPr/>
          <p:nvPr/>
        </p:nvCxnSpPr>
        <p:spPr>
          <a:xfrm>
            <a:off x="6784975" y="3275013"/>
            <a:ext cx="454025" cy="1587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/>
          <p:nvPr/>
        </p:nvSpPr>
        <p:spPr>
          <a:xfrm>
            <a:off x="182563" y="457200"/>
            <a:ext cx="8915400" cy="6715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8288 Bus Controller </a:t>
            </a:r>
            <a:r>
              <a:rPr lang="en-US" altLang="x-none" sz="2800" b="1" i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Pin Functions  </a:t>
            </a:r>
            <a:r>
              <a:rPr lang="en-US" altLang="x-none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x-none" sz="2800" b="1" baseline="-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x-none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</a:t>
            </a:r>
            <a:r>
              <a:rPr lang="en-US" altLang="x-none" sz="2800" b="1" baseline="-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x-none" sz="2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S</a:t>
            </a:r>
            <a:r>
              <a:rPr lang="en-US" altLang="x-none" sz="2800" b="1" baseline="-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x-none" sz="28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en-US" altLang="x-none" sz="2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146" name="Text Box 2"/>
          <p:cNvSpPr txBox="1"/>
          <p:nvPr/>
        </p:nvSpPr>
        <p:spPr>
          <a:xfrm>
            <a:off x="182563" y="1295400"/>
            <a:ext cx="89154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1630" indent="-341630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inputs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connected to the status output pins on 8086/8088:</a:t>
            </a:r>
          </a:p>
          <a:p>
            <a:pPr marL="741680" lvl="1" indent="-284480" defTabSz="457200" eaLnBrk="1" hangingPunct="1">
              <a:spcBef>
                <a:spcPts val="700"/>
              </a:spcBef>
              <a:buClr>
                <a:srgbClr val="0D4000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x-none" sz="2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133600" y="2590800"/>
          <a:ext cx="4648200" cy="3657600"/>
        </p:xfrm>
        <a:graphic>
          <a:graphicData uri="http://schemas.openxmlformats.org/drawingml/2006/table">
            <a:tbl>
              <a:tblPr/>
              <a:tblGrid>
                <a:gridCol w="722433"/>
                <a:gridCol w="780936"/>
                <a:gridCol w="810867"/>
                <a:gridCol w="2333964"/>
              </a:tblGrid>
              <a:tr h="36576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baseline="0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Status Signals</a:t>
                      </a:r>
                      <a:endParaRPr lang="en-US" sz="1100" u="none" baseline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Command Signal Generated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baseline="0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 S2</a:t>
                      </a:r>
                      <a:endParaRPr lang="en-US" sz="1100" u="none" baseline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S0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INTA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IORD</a:t>
                      </a:r>
                      <a:endParaRPr lang="en-US" sz="1100" u="none" baseline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IOWR/AIOWR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HALT State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OPCODE fetch operation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MRD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0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MWR/AMWR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1</a:t>
                      </a:r>
                      <a:endParaRPr lang="en-US" sz="1100" u="none" baseline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baseline="0" dirty="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</a:rPr>
                        <a:t>Passive </a:t>
                      </a:r>
                      <a:endParaRPr lang="en-US" sz="1100" u="none" baseline="0" dirty="0">
                        <a:latin typeface="Calibri" panose="020F0502020204030204"/>
                        <a:ea typeface="Calibri" panose="020F0502020204030204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514" name="AutoShape 15"/>
          <p:cNvCxnSpPr/>
          <p:nvPr/>
        </p:nvCxnSpPr>
        <p:spPr>
          <a:xfrm flipV="1">
            <a:off x="146050" y="6350"/>
            <a:ext cx="200025" cy="952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515" name="AutoShape 14"/>
          <p:cNvCxnSpPr/>
          <p:nvPr/>
        </p:nvCxnSpPr>
        <p:spPr>
          <a:xfrm>
            <a:off x="188913" y="14288"/>
            <a:ext cx="171450" cy="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516" name="AutoShape 13"/>
          <p:cNvCxnSpPr/>
          <p:nvPr/>
        </p:nvCxnSpPr>
        <p:spPr>
          <a:xfrm>
            <a:off x="196850" y="4763"/>
            <a:ext cx="209550" cy="952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517" name="AutoShape 12"/>
          <p:cNvCxnSpPr/>
          <p:nvPr/>
        </p:nvCxnSpPr>
        <p:spPr>
          <a:xfrm>
            <a:off x="804863" y="9525"/>
            <a:ext cx="419100" cy="952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518" name="AutoShape 11"/>
          <p:cNvCxnSpPr/>
          <p:nvPr/>
        </p:nvCxnSpPr>
        <p:spPr>
          <a:xfrm>
            <a:off x="812800" y="25400"/>
            <a:ext cx="419100" cy="952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519" name="AutoShape 9"/>
          <p:cNvCxnSpPr/>
          <p:nvPr/>
        </p:nvCxnSpPr>
        <p:spPr>
          <a:xfrm>
            <a:off x="487363" y="19050"/>
            <a:ext cx="466725" cy="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520" name="AutoShape 10"/>
          <p:cNvCxnSpPr/>
          <p:nvPr/>
        </p:nvCxnSpPr>
        <p:spPr>
          <a:xfrm>
            <a:off x="1033463" y="20638"/>
            <a:ext cx="495300" cy="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521" name="AutoShape 8"/>
          <p:cNvCxnSpPr/>
          <p:nvPr/>
        </p:nvCxnSpPr>
        <p:spPr>
          <a:xfrm>
            <a:off x="819150" y="22225"/>
            <a:ext cx="407988" cy="0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522" name="AutoShape 6"/>
          <p:cNvCxnSpPr/>
          <p:nvPr/>
        </p:nvCxnSpPr>
        <p:spPr>
          <a:xfrm flipV="1">
            <a:off x="493713" y="17463"/>
            <a:ext cx="466725" cy="952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9523" name="AutoShape 7"/>
          <p:cNvCxnSpPr/>
          <p:nvPr/>
        </p:nvCxnSpPr>
        <p:spPr>
          <a:xfrm flipV="1">
            <a:off x="1042988" y="9525"/>
            <a:ext cx="444500" cy="9525"/>
          </a:xfrm>
          <a:prstGeom prst="straightConnector1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grpSp>
        <p:nvGrpSpPr>
          <p:cNvPr id="19524" name="Group 34"/>
          <p:cNvGrpSpPr/>
          <p:nvPr/>
        </p:nvGrpSpPr>
        <p:grpSpPr>
          <a:xfrm>
            <a:off x="2362200" y="531813"/>
            <a:ext cx="6324600" cy="5062537"/>
            <a:chOff x="2362200" y="531812"/>
            <a:chExt cx="6324600" cy="5062018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6477000" y="531812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86600" y="533399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8382000" y="533399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362200" y="3033456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124200" y="3017582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886200" y="3017582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410200" y="3396955"/>
              <a:ext cx="304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424488" y="3779504"/>
              <a:ext cx="304800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638800" y="4114432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029200" y="4114432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378450" y="5225568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624513" y="5590655"/>
              <a:ext cx="457200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043488" y="5590655"/>
              <a:ext cx="4572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/>
          <p:nvPr/>
        </p:nvSpPr>
        <p:spPr>
          <a:xfrm>
            <a:off x="411163" y="762000"/>
            <a:ext cx="8504237" cy="2057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x-none" sz="32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clock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input provides internal timing.</a:t>
            </a:r>
          </a:p>
          <a:p>
            <a:pPr marL="471805" lvl="1" indent="-284480" algn="just" defTabSz="457200" eaLnBrk="1" hangingPunct="1">
              <a:spcBef>
                <a:spcPts val="700"/>
              </a:spcBef>
              <a:buClr>
                <a:srgbClr val="0D4000"/>
              </a:buClr>
              <a:buSzPct val="100000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The CLK output pin of the 8284 signal generator is connected to CLK pin of IC 8288.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0483" name="Rectangle 3"/>
          <p:cNvSpPr/>
          <p:nvPr/>
        </p:nvSpPr>
        <p:spPr>
          <a:xfrm>
            <a:off x="182563" y="228600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algn="just"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CLK</a:t>
            </a:r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0484" name="Text Box 1"/>
          <p:cNvSpPr txBox="1"/>
          <p:nvPr/>
        </p:nvSpPr>
        <p:spPr>
          <a:xfrm>
            <a:off x="182563" y="2909888"/>
            <a:ext cx="8915400" cy="747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ALE</a:t>
            </a:r>
            <a:endParaRPr lang="en-US" altLang="x-none" sz="36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" name="Text Box 2"/>
          <p:cNvSpPr txBox="1"/>
          <p:nvPr/>
        </p:nvSpPr>
        <p:spPr>
          <a:xfrm>
            <a:off x="381000" y="3429000"/>
            <a:ext cx="84582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address latch enable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output is used to demultiplex the address/data bus and address/status bus by using Latch IC 8288.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/>
          <p:nvPr/>
        </p:nvSpPr>
        <p:spPr>
          <a:xfrm>
            <a:off x="228600" y="533400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DEN</a:t>
            </a:r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507" name="Rectangle 4"/>
          <p:cNvSpPr/>
          <p:nvPr/>
        </p:nvSpPr>
        <p:spPr>
          <a:xfrm>
            <a:off x="381000" y="1143000"/>
            <a:ext cx="8534400" cy="1752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bus enable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pin is used to enable the transreceiver IC 8286 which controls the bidirectional data bus in the system.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1508" name="Rectangle 5"/>
          <p:cNvSpPr/>
          <p:nvPr/>
        </p:nvSpPr>
        <p:spPr>
          <a:xfrm>
            <a:off x="182563" y="2819400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DT/R</a:t>
            </a:r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1509" name="Rectangle 6"/>
          <p:cNvSpPr/>
          <p:nvPr/>
        </p:nvSpPr>
        <p:spPr>
          <a:xfrm>
            <a:off x="334963" y="3429000"/>
            <a:ext cx="8580437" cy="16002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 transmit/receive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signal output to control direction of the bidirectional data bus buffers available in IC 8286.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1510" name="Line 7"/>
          <p:cNvSpPr/>
          <p:nvPr/>
        </p:nvSpPr>
        <p:spPr>
          <a:xfrm>
            <a:off x="1006475" y="2925763"/>
            <a:ext cx="304800" cy="1587"/>
          </a:xfrm>
          <a:prstGeom prst="line">
            <a:avLst/>
          </a:prstGeom>
          <a:ln w="255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/>
          <p:nvPr/>
        </p:nvSpPr>
        <p:spPr>
          <a:xfrm>
            <a:off x="182563" y="700088"/>
            <a:ext cx="8915400" cy="7477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AEN</a:t>
            </a:r>
            <a:endParaRPr lang="en-US" altLang="x-none" sz="36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8194" name="Text Box 2"/>
          <p:cNvSpPr txBox="1"/>
          <p:nvPr/>
        </p:nvSpPr>
        <p:spPr>
          <a:xfrm>
            <a:off x="334963" y="1295400"/>
            <a:ext cx="8504237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If logic 0 is applied to this pin (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address enable)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then all the control signals gets enabled. 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2532" name="Rectangle 3"/>
          <p:cNvSpPr/>
          <p:nvPr/>
        </p:nvSpPr>
        <p:spPr>
          <a:xfrm>
            <a:off x="228600" y="2971800"/>
            <a:ext cx="8915400" cy="762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CEN</a:t>
            </a:r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2533" name="Rectangle 4"/>
          <p:cNvSpPr/>
          <p:nvPr/>
        </p:nvSpPr>
        <p:spPr>
          <a:xfrm>
            <a:off x="381000" y="3581400"/>
            <a:ext cx="8534400" cy="21336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If logic 1 is applied on this pin (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control enable) 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then all the command signals gets enabled along with control signals with   AEN = 0 .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2534" name="Line 7"/>
          <p:cNvSpPr/>
          <p:nvPr/>
        </p:nvSpPr>
        <p:spPr>
          <a:xfrm>
            <a:off x="228600" y="760413"/>
            <a:ext cx="1143000" cy="1587"/>
          </a:xfrm>
          <a:prstGeom prst="line">
            <a:avLst/>
          </a:prstGeom>
          <a:ln w="2556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/>
          <p:nvPr/>
        </p:nvSpPr>
        <p:spPr>
          <a:xfrm>
            <a:off x="228600" y="533400"/>
            <a:ext cx="8915400" cy="1143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defTabSz="457200" eaLnBrk="1" hangingPunct="1">
              <a:buClrTx/>
              <a:buSzPct val="100000"/>
              <a:buFont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x-none" sz="3600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IOB</a:t>
            </a:r>
            <a:r>
              <a:rPr lang="en-US" altLang="x-none" sz="3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3555" name="Rectangle 6"/>
          <p:cNvSpPr/>
          <p:nvPr/>
        </p:nvSpPr>
        <p:spPr>
          <a:xfrm>
            <a:off x="381000" y="1295400"/>
            <a:ext cx="8504238" cy="3810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/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buFont typeface="Arial" panose="020B0604020202020204" pitchFamily="34" charset="0"/>
              <a:buChar char="•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altLang="x-none" sz="3200" b="1" dirty="0">
                <a:solidFill>
                  <a:srgbClr val="FF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I/O bus mode</a:t>
            </a: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input selects either I/O </a:t>
            </a:r>
            <a:b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bus mode or system bus mode operation. </a:t>
            </a:r>
          </a:p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If IOB = 1 then I/O bus mode is selected and PDEN = 0</a:t>
            </a:r>
          </a:p>
          <a:p>
            <a:pPr marL="341630" indent="-341630" algn="just" defTabSz="457200" eaLnBrk="1" hangingPunct="1">
              <a:spcBef>
                <a:spcPts val="800"/>
              </a:spcBef>
              <a:buClr>
                <a:srgbClr val="0D4000"/>
              </a:buClr>
              <a:buSzPct val="100000"/>
              <a:tabLst>
                <a:tab pos="341630" algn="l"/>
                <a:tab pos="1256030" algn="l"/>
                <a:tab pos="2170430" algn="l"/>
                <a:tab pos="3084830" algn="l"/>
                <a:tab pos="3999230" algn="l"/>
                <a:tab pos="4913630" algn="l"/>
                <a:tab pos="5828030" algn="l"/>
                <a:tab pos="6742430" algn="l"/>
                <a:tab pos="7656830" algn="l"/>
                <a:tab pos="8571230" algn="l"/>
                <a:tab pos="9485630" algn="l"/>
                <a:tab pos="10400030" algn="l"/>
              </a:tabLst>
            </a:pPr>
            <a:r>
              <a:rPr lang="en-US" altLang="x-none" sz="32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 But if IOB = 0 then system bus mode is selected and MCE = 1</a:t>
            </a:r>
            <a:endParaRPr lang="en-US" altLang="x-none" sz="32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00200" y="2392363"/>
            <a:ext cx="1066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WPS Presentation</Application>
  <PresentationFormat>On-screen Show (4:3)</PresentationFormat>
  <Paragraphs>113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</dc:title>
  <dc:creator>"M. Nasiruddin" &lt;mn151819@gmail.com&gt;</dc:creator>
  <cp:lastModifiedBy>student</cp:lastModifiedBy>
  <cp:revision>476</cp:revision>
  <dcterms:created xsi:type="dcterms:W3CDTF">2008-08-11T14:17:25Z</dcterms:created>
  <dcterms:modified xsi:type="dcterms:W3CDTF">2021-02-25T09:19:17Z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