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C946-8C2E-4F03-908C-D3D7D28AF3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71A7-B401-4ECB-9999-00353A5D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02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5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9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1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86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61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5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46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67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8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45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8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0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2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7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2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9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13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06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3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60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2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915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3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2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70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49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9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736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801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68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453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10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97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5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58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30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4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C72A-B160-42D5-86D8-ACFF33CA066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4161-D21C-411E-9430-2EFF4096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Octapost NBP" pitchFamily="2" charset="0"/>
              </a:rPr>
              <a:t>ADDRESSING MODES</a:t>
            </a:r>
            <a:br>
              <a:rPr lang="en-US" sz="3600" dirty="0" smtClean="0">
                <a:latin typeface="Octapost NBP" pitchFamily="2" charset="0"/>
              </a:rPr>
            </a:br>
            <a:r>
              <a:rPr lang="en-US" sz="3600" dirty="0" smtClean="0">
                <a:latin typeface="Octapost NBP" pitchFamily="2" charset="0"/>
              </a:rPr>
              <a:t>                     &amp;</a:t>
            </a:r>
            <a:br>
              <a:rPr lang="en-US" sz="3600" dirty="0" smtClean="0">
                <a:latin typeface="Octapost NBP" pitchFamily="2" charset="0"/>
              </a:rPr>
            </a:br>
            <a:r>
              <a:rPr lang="en-US" sz="3600" dirty="0" smtClean="0">
                <a:latin typeface="Octapost NBP" pitchFamily="2" charset="0"/>
              </a:rPr>
              <a:t>Instruction set</a:t>
            </a:r>
            <a:endParaRPr lang="en-US" sz="3600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162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</a:t>
            </a:r>
            <a:r>
              <a:rPr lang="en-US" dirty="0" smtClean="0"/>
              <a:t>Modes : Memory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1" y="990600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To </a:t>
            </a:r>
            <a:r>
              <a:rPr lang="en-US" sz="1500" b="1" dirty="0"/>
              <a:t>access memory we </a:t>
            </a:r>
            <a:r>
              <a:rPr lang="en-US" sz="1500" b="1" dirty="0" smtClean="0"/>
              <a:t>use </a:t>
            </a:r>
            <a:r>
              <a:rPr lang="en-US" sz="1500" b="1" dirty="0"/>
              <a:t>these four registers: </a:t>
            </a:r>
            <a:r>
              <a:rPr lang="en-US" sz="1500" b="1" dirty="0" smtClean="0"/>
              <a:t>  </a:t>
            </a:r>
            <a:r>
              <a:rPr lang="en-US" sz="1500" b="1" dirty="0" smtClean="0">
                <a:solidFill>
                  <a:srgbClr val="CC0066"/>
                </a:solidFill>
              </a:rPr>
              <a:t>BX</a:t>
            </a:r>
            <a:r>
              <a:rPr lang="en-US" sz="1500" b="1" dirty="0">
                <a:solidFill>
                  <a:srgbClr val="CC0066"/>
                </a:solidFill>
              </a:rPr>
              <a:t>, SI, DI, </a:t>
            </a:r>
            <a:r>
              <a:rPr lang="en-US" sz="1500" b="1" dirty="0" smtClean="0">
                <a:solidFill>
                  <a:srgbClr val="CC0066"/>
                </a:solidFill>
              </a:rPr>
              <a:t>BP</a:t>
            </a:r>
            <a:r>
              <a:rPr lang="en-US" sz="1500" b="1" dirty="0"/>
              <a:t/>
            </a:r>
            <a:br>
              <a:rPr lang="en-US" sz="1500" b="1" dirty="0"/>
            </a:br>
            <a:endParaRPr lang="en-US" sz="15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Combining </a:t>
            </a:r>
            <a:r>
              <a:rPr lang="en-US" sz="1500" b="1" dirty="0"/>
              <a:t>these registers inside [ ] symbols, </a:t>
            </a:r>
            <a:r>
              <a:rPr lang="en-US" sz="1500" b="1" dirty="0" smtClean="0"/>
              <a:t>we </a:t>
            </a:r>
            <a:r>
              <a:rPr lang="en-US" sz="1500" b="1" dirty="0"/>
              <a:t>can get different memory </a:t>
            </a:r>
            <a:r>
              <a:rPr lang="en-US" sz="1500" b="1" dirty="0" smtClean="0"/>
              <a:t>locations (</a:t>
            </a:r>
            <a:r>
              <a:rPr lang="en-US" sz="1500" b="1" dirty="0" smtClean="0">
                <a:solidFill>
                  <a:srgbClr val="CC0066"/>
                </a:solidFill>
              </a:rPr>
              <a:t>Effective Address, EA</a:t>
            </a:r>
            <a:r>
              <a:rPr lang="en-US" sz="1500" b="1" dirty="0" smtClean="0"/>
              <a:t>) 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Supported combinations:</a:t>
            </a:r>
            <a:endParaRPr lang="en-US" sz="15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43751"/>
              </p:ext>
            </p:extLst>
          </p:nvPr>
        </p:nvGraphicFramePr>
        <p:xfrm>
          <a:off x="699448" y="3048000"/>
          <a:ext cx="5715000" cy="2766060"/>
        </p:xfrm>
        <a:graphic>
          <a:graphicData uri="http://schemas.openxmlformats.org/drawingml/2006/table">
            <a:tbl>
              <a:tblPr/>
              <a:tblGrid>
                <a:gridCol w="1390135"/>
                <a:gridCol w="2717520"/>
                <a:gridCol w="1607345"/>
              </a:tblGrid>
              <a:tr h="1295400">
                <a:tc>
                  <a:txBody>
                    <a:bodyPr/>
                    <a:lstStyle/>
                    <a:p>
                      <a:r>
                        <a:rPr lang="it-IT" sz="1400" dirty="0"/>
                        <a:t>[BX + 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d16 (variable offset only)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</a:t>
                      </a:r>
                      <a:r>
                        <a:rPr lang="it-IT" sz="1400" dirty="0" smtClean="0"/>
                        <a:t>]</a:t>
                      </a: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[BX + 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 + d8]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 sz="1400" dirty="0" smtClean="0"/>
                    </a:p>
                    <a:p>
                      <a:r>
                        <a:rPr lang="it-IT" sz="1400" dirty="0" smtClean="0"/>
                        <a:t>[</a:t>
                      </a:r>
                      <a:r>
                        <a:rPr lang="it-IT" sz="1400" dirty="0"/>
                        <a:t>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d8]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400" dirty="0" smtClean="0"/>
                    </a:p>
                    <a:p>
                      <a:r>
                        <a:rPr lang="it-IT" sz="1400" dirty="0" smtClean="0"/>
                        <a:t>[</a:t>
                      </a:r>
                      <a:r>
                        <a:rPr lang="it-IT" sz="1400" dirty="0"/>
                        <a:t>BX + 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 + d16] 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 + d16]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d16]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37784"/>
              </p:ext>
            </p:extLst>
          </p:nvPr>
        </p:nvGraphicFramePr>
        <p:xfrm>
          <a:off x="699448" y="6019800"/>
          <a:ext cx="233149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37"/>
                <a:gridCol w="712401"/>
                <a:gridCol w="971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BX</a:t>
                      </a: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SI</a:t>
                      </a: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disp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71" y="1004134"/>
            <a:ext cx="2466129" cy="2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34200" y="5195248"/>
            <a:ext cx="1488505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2397" y="4343400"/>
            <a:ext cx="282258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4128448"/>
            <a:ext cx="17526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25840" y="3429898"/>
            <a:ext cx="1961864" cy="553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573714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7600" y="1524000"/>
            <a:ext cx="5257800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Here, the effective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 of the memory location at which the data operand is stored  is given in the instruction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effective address is just a 16-bit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written directly in the instruction. 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BX, [1354H] </a:t>
            </a: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 [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0400H]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square brackets around the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1354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denotes the contents of the memory location. When executed, this instruction will copy the contents of the memory location into BX register.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 mode is called direct because the displacement of the operand from the segment base is specified directly in the instruction. </a:t>
            </a: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01091" y="2743200"/>
            <a:ext cx="1353186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67602" y="2756848"/>
            <a:ext cx="521712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77927" y="2968388"/>
            <a:ext cx="2179321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0432" y="2321256"/>
            <a:ext cx="19812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066800"/>
            <a:ext cx="250664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3136" y="3771900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9410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25840" y="783608"/>
            <a:ext cx="5257800" cy="586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Register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addressing, name of the register which holds the effective address (EA) will be specified in the instruction. 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Registers used to hold EA are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 of the following registers: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BX, BP,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 and SI.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 of the DS register is used for base address calculation.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[BX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</a:t>
            </a:r>
          </a:p>
          <a:p>
            <a:pPr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 = (BX)</a:t>
            </a: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 = (DS) x 16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 = BA + EA</a:t>
            </a:r>
          </a:p>
          <a:p>
            <a:pPr lvl="2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(CX)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(MA)   or,</a:t>
            </a:r>
          </a:p>
          <a:p>
            <a:pPr lvl="2"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(CL) </a:t>
            </a:r>
            <a:r>
              <a:rPr lang="en-US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(MA)</a:t>
            </a: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(CH) </a:t>
            </a:r>
            <a:r>
              <a:rPr lang="en-US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(MA +1)</a:t>
            </a:r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726073" y="3505200"/>
            <a:ext cx="2286000" cy="854692"/>
          </a:xfrm>
          <a:prstGeom prst="borderCallout1">
            <a:avLst>
              <a:gd name="adj1" fmla="val 49795"/>
              <a:gd name="adj2" fmla="val -725"/>
              <a:gd name="adj3" fmla="val 143659"/>
              <a:gd name="adj4" fmla="val -43720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Note : Register/ memory enclosed in brackets refer to content of register/ memory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06352" y="3124200"/>
            <a:ext cx="1066800" cy="2514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5008" y="3137848"/>
            <a:ext cx="495299" cy="2514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83441" y="2734563"/>
            <a:ext cx="1066800" cy="2514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9601" y="2496751"/>
            <a:ext cx="495299" cy="2514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1225457"/>
            <a:ext cx="16002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50869" y="1868492"/>
            <a:ext cx="1437235" cy="2514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9" y="1020171"/>
            <a:ext cx="1246495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791571"/>
            <a:ext cx="9906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02040" y="4142096"/>
            <a:ext cx="22177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23982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6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762000"/>
            <a:ext cx="5257800" cy="594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Based Addressing, BX or BP is used to hold the base value for effective address and a signed 8-bit or unsigned 16-bit displacement will be specified in the instruction.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case of 8-bit displacement, it is sign extended to 16-bit before adding to the base value.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 BX holds the base value of EA, 20-bit physical address is calculated from BX and DS.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 BP holds the base value of EA, BP and SS is used.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AX, [BX + 08H]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0008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 08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 (Sign extended)</a:t>
            </a: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 = (BX) + 0008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BA = (DS) x 16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10</a:t>
            </a:r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MA = BA + EA</a:t>
            </a:r>
          </a:p>
          <a:p>
            <a:pPr lvl="2"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(AX)  (MA)     or,</a:t>
            </a:r>
          </a:p>
          <a:p>
            <a:pPr lvl="2"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(AL)  (MA)</a:t>
            </a:r>
          </a:p>
          <a:p>
            <a:pPr lvl="2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(AH)  (MA + 1)</a:t>
            </a:r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33800" y="791571"/>
            <a:ext cx="818677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3800" y="3733800"/>
            <a:ext cx="22177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27432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762000"/>
            <a:ext cx="525780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or DI register is used to hold an index value for memory data and a signed 8-bit or unsigned 16-bit displacement will be specified in the instruction.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 is added to the index value in SI or DI register to obtain the EA. 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case of 8-bit displacement, it is sign extended to 16-bit before adding to the base value.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CX, [SI + 0A2H]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 </a:t>
            </a:r>
          </a:p>
          <a:p>
            <a:pPr lvl="2"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FFA2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A2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 (Sign extended)</a:t>
            </a:r>
          </a:p>
          <a:p>
            <a:pPr lvl="3"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 = (SI) + FFA2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BA = (DS) x 16</a:t>
            </a:r>
            <a:r>
              <a:rPr lang="en-US" sz="12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10</a:t>
            </a:r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MA = BA + EA</a:t>
            </a:r>
          </a:p>
          <a:p>
            <a:pPr lvl="3"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2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(CX) 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(MA)   or,</a:t>
            </a:r>
          </a:p>
          <a:p>
            <a:pPr lvl="3"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(CL)  (MA)</a:t>
            </a:r>
          </a:p>
          <a:p>
            <a:pPr lvl="3" algn="just"/>
            <a:r>
              <a:rPr lang="en-US" sz="12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(CH) </a:t>
            </a:r>
            <a:r>
              <a:rPr lang="en-US" sz="12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(MA + 1)</a:t>
            </a:r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84599" y="1447800"/>
            <a:ext cx="19304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4599" y="1219200"/>
            <a:ext cx="5155993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193" y="1025290"/>
            <a:ext cx="19304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02040" y="2209800"/>
            <a:ext cx="26749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31602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762000"/>
            <a:ext cx="5257800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Based Index Addressing, the effective address is computed from the sum of a base register (BX or BP), an index register (SI or DI) and a displacement.  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DX, [BX + SI + 0AH]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</a:t>
            </a:r>
          </a:p>
          <a:p>
            <a:pPr lvl="2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 (Sign extended)</a:t>
            </a:r>
          </a:p>
          <a:p>
            <a:pPr lvl="3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 = (BX) + (SI) + 000A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</a:p>
          <a:p>
            <a:pPr lvl="3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BA = (DS) x 16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10</a:t>
            </a:r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MA = BA + EA</a:t>
            </a:r>
          </a:p>
          <a:p>
            <a:pPr lvl="3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(DX)  (MA)  or,</a:t>
            </a:r>
          </a:p>
          <a:p>
            <a:pPr lvl="3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r>
              <a:rPr lang="en-US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(DL)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(MA)</a:t>
            </a:r>
          </a:p>
          <a:p>
            <a:pPr lvl="3" algn="just"/>
            <a:r>
              <a:rPr lang="en-US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(DH)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(MA + 1)</a:t>
            </a:r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0" y="2272352"/>
            <a:ext cx="1760846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00500" y="2729552"/>
            <a:ext cx="4191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2499246"/>
            <a:ext cx="4191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1891352"/>
            <a:ext cx="11430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4952" y="1662752"/>
            <a:ext cx="11430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78992" y="3336308"/>
            <a:ext cx="1357376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35814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762000"/>
            <a:ext cx="5257800" cy="60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Employed in string operations to operate on string data.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effective address (EA) of source data is stored in SI register and the EA of destination is stored in DI register.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Segment register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calculating base address of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 data is DS and that of the destination data is ES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MOVS BYTE</a:t>
            </a:r>
          </a:p>
          <a:p>
            <a:pPr algn="just"/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Calculation of source memory location:</a:t>
            </a:r>
          </a:p>
          <a:p>
            <a:pPr algn="just"/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(SI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     BA = (DS) x 16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MA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BA +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</a:t>
            </a:r>
          </a:p>
          <a:p>
            <a:pPr algn="just"/>
            <a:endParaRPr lang="it-IT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Calculation of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destination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 location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it-IT" sz="1400" b="1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(DI)     BA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(ES) x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      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BA</a:t>
            </a:r>
            <a:r>
              <a:rPr lang="it-IT" sz="1400" b="1" baseline="-25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EA</a:t>
            </a:r>
            <a:r>
              <a:rPr lang="it-IT" sz="1400" b="1" baseline="-25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</a:p>
          <a:p>
            <a:pPr algn="just"/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(MAE)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(MA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just"/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DF = 1, then (SI)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(SI) – 1 and (DI) = (DI) - 1 </a:t>
            </a:r>
          </a:p>
          <a:p>
            <a:pPr algn="just"/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DF =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0,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then (SI)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(SI)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+1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(DI) = (DI)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</a:p>
          <a:p>
            <a:pPr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6368" y="147935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914400" y="5715000"/>
            <a:ext cx="2286000" cy="427346"/>
          </a:xfrm>
          <a:prstGeom prst="borderCallout1">
            <a:avLst>
              <a:gd name="adj1" fmla="val 1890"/>
              <a:gd name="adj2" fmla="val 98976"/>
              <a:gd name="adj3" fmla="val -124603"/>
              <a:gd name="adj4" fmla="val 126429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Note : Effective address of the Extra segment register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13111" y="4833012"/>
            <a:ext cx="1583708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78992" y="2057400"/>
            <a:ext cx="1583708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4038600"/>
            <a:ext cx="3264190" cy="67824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762000"/>
            <a:ext cx="525780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These addressing modes are used to access data from standard I/O mapped devices or ports.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sz="14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port addressing mode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an 8-bit port address is directly specified in the instruction.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AL, [09H]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PORT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09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   (AL)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(PORT)  </a:t>
            </a:r>
          </a:p>
          <a:p>
            <a:pPr algn="just"/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   Content of port with address 09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	       moved to AL register</a:t>
            </a:r>
          </a:p>
          <a:p>
            <a:pPr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indirect port addressing mode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the instruction will specify the name of the register which holds the port address. In 8086, the 16-bit port address is stored in the DX register.</a:t>
            </a:r>
          </a:p>
          <a:p>
            <a:pPr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1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 [DX], AX</a:t>
            </a:r>
            <a:endParaRPr lang="en-US" sz="14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 P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ORT</a:t>
            </a:r>
            <a:r>
              <a:rPr lang="it-IT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(DX)</a:t>
            </a:r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(PORT)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(AX)  </a:t>
            </a:r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Content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 is moved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port 		     whose address is specified by DX </a:t>
            </a:r>
            <a:r>
              <a:rPr lang="it-IT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	     register.</a:t>
            </a:r>
            <a:endParaRPr lang="it-IT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3806873"/>
            <a:ext cx="5257800" cy="289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2700" y="147935"/>
            <a:ext cx="249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III : Addressing modes for I/O ports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29400" y="1877704"/>
            <a:ext cx="230306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93539" y="2106304"/>
            <a:ext cx="2835861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664156"/>
            <a:ext cx="893963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47244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33800" y="762000"/>
            <a:ext cx="5181600" cy="56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this addressing mode, the effective address of a program instruction is specified relative to Instruction Pointer (IP) by an 8-bit signed displacement.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JZ 0AH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Operations:</a:t>
            </a:r>
          </a:p>
          <a:p>
            <a:pPr lvl="1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     (sign extend)</a:t>
            </a:r>
          </a:p>
          <a:p>
            <a:pPr lvl="1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If ZF = 1, then</a:t>
            </a:r>
          </a:p>
          <a:p>
            <a:pPr lvl="1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 = (IP) + 000A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BA = (CS) x 16</a:t>
            </a:r>
            <a:r>
              <a:rPr lang="en-US" sz="1400" b="1" baseline="-25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10</a:t>
            </a:r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MA = BA + EA</a:t>
            </a:r>
          </a:p>
          <a:p>
            <a:pPr lvl="1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If ZF = 1, then the program control jumps to new address calculated above. </a:t>
            </a:r>
          </a:p>
          <a:p>
            <a:pPr lvl="1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If ZF = 0, then next instruction of the program is executed.</a:t>
            </a:r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15818" y="127323"/>
            <a:ext cx="228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IV : Relative Addressing mode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84964" y="3747448"/>
            <a:ext cx="738813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51816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0" y="762000"/>
            <a:ext cx="5105400" cy="56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Instructions using this mode have no operands. The instruction itself will specify the data to be operated by the instruction.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CLC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clears the carry flag to zero.</a:t>
            </a: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15818" y="127323"/>
            <a:ext cx="228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IV : Implied Addressing mode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pic>
        <p:nvPicPr>
          <p:cNvPr id="8194" name="Picture 2" descr="C:\Users\AMMU\Desktop\Scans\yt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5" y="1239837"/>
            <a:ext cx="4722813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457927"/>
            <a:ext cx="1600200" cy="3723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9106" y="3454894"/>
            <a:ext cx="1600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4758" y="915889"/>
            <a:ext cx="3976842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Program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endParaRPr lang="en-US" sz="1400" dirty="0" smtClean="0">
              <a:solidFill>
                <a:srgbClr val="0070C0"/>
              </a:solidFill>
            </a:endParaRPr>
          </a:p>
          <a:p>
            <a:pPr algn="ctr"/>
            <a:r>
              <a:rPr lang="en-US" sz="1400" b="1" dirty="0" smtClean="0"/>
              <a:t>A </a:t>
            </a:r>
            <a:r>
              <a:rPr lang="en-US" sz="1400" b="1" dirty="0"/>
              <a:t>set of instructions written to solve a problem.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4758" y="1865293"/>
            <a:ext cx="397684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</a:t>
            </a:r>
            <a:endParaRPr lang="en-US" sz="14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Directions which a microprocessor follows to execute a task or part of a task.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3264275"/>
            <a:ext cx="215956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Computer language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4183559"/>
            <a:ext cx="123944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High Level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0237" y="4183559"/>
            <a:ext cx="118814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Low Level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5220646"/>
            <a:ext cx="205697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Machine Language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5223679"/>
            <a:ext cx="218842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Assembly Language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566511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gency FB"/>
                <a:sym typeface="Wingdings 2"/>
              </a:rPr>
              <a:t> </a:t>
            </a:r>
            <a:r>
              <a:rPr lang="en-US" sz="1400" b="1" dirty="0" smtClean="0"/>
              <a:t>Binary bits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662136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 2"/>
              <a:buChar char="¾"/>
            </a:pPr>
            <a:r>
              <a:rPr lang="en-US" sz="1400" b="1" dirty="0" smtClean="0"/>
              <a:t>English Alphabets</a:t>
            </a:r>
          </a:p>
          <a:p>
            <a:pPr marL="285750" indent="-285750">
              <a:buFont typeface="Wingdings 2"/>
              <a:buChar char="¾"/>
            </a:pPr>
            <a:r>
              <a:rPr lang="en-US" sz="1400" b="1" dirty="0" smtClean="0">
                <a:sym typeface="Wingdings 2"/>
              </a:rPr>
              <a:t>‘Mnemonics’</a:t>
            </a:r>
          </a:p>
          <a:p>
            <a:pPr marL="285750" indent="-285750">
              <a:buFont typeface="Wingdings 2"/>
              <a:buChar char="¾"/>
            </a:pPr>
            <a:r>
              <a:rPr lang="en-US" sz="1400" b="1" dirty="0" smtClean="0">
                <a:sym typeface="Wingdings 2"/>
              </a:rPr>
              <a:t>Assembler </a:t>
            </a:r>
            <a:r>
              <a:rPr lang="en-US" sz="1100" b="1" dirty="0">
                <a:sym typeface="Symbol"/>
              </a:rPr>
              <a:t>Mnemonics </a:t>
            </a:r>
            <a:r>
              <a:rPr lang="en-US" sz="1100" b="1" dirty="0" smtClean="0">
                <a:sym typeface="Symbol"/>
              </a:rPr>
              <a:t> </a:t>
            </a:r>
            <a:r>
              <a:rPr lang="en-US" sz="1100" b="1" dirty="0" smtClean="0">
                <a:sym typeface="Wingdings 2"/>
              </a:rPr>
              <a:t>Machine Language</a:t>
            </a:r>
            <a:endParaRPr lang="en-US" sz="1100" b="1" dirty="0"/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 flipH="1">
            <a:off x="5791200" y="3572052"/>
            <a:ext cx="1079783" cy="611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6" idx="0"/>
          </p:cNvCxnSpPr>
          <p:nvPr/>
        </p:nvCxnSpPr>
        <p:spPr>
          <a:xfrm>
            <a:off x="6870983" y="3572052"/>
            <a:ext cx="1263327" cy="611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7" idx="0"/>
          </p:cNvCxnSpPr>
          <p:nvPr/>
        </p:nvCxnSpPr>
        <p:spPr>
          <a:xfrm flipH="1">
            <a:off x="4990887" y="4491336"/>
            <a:ext cx="3143423" cy="729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</p:cNvCxnSpPr>
          <p:nvPr/>
        </p:nvCxnSpPr>
        <p:spPr>
          <a:xfrm>
            <a:off x="8134310" y="4491336"/>
            <a:ext cx="247690" cy="6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3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Octapost NBP" pitchFamily="2" charset="0"/>
              </a:rPr>
              <a:t>INSTRUCTION SET</a:t>
            </a:r>
            <a:endParaRPr lang="en-US" sz="3600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92656" y="1967552"/>
            <a:ext cx="5374944" cy="2909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Transfer Instructions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 Instructions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Logical Instructions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manipulation Instructions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 Control Instructions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Transfer Instructions</a:t>
            </a:r>
            <a:endParaRPr lang="en-US" sz="16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4" y="1371600"/>
            <a:ext cx="521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8086 supports 6 types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58260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3400" y="1738952"/>
            <a:ext cx="7924800" cy="762000"/>
          </a:xfrm>
          <a:prstGeom prst="round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762000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Data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Instructions that are used to transfer data/ address in to registers, memory locations and I/O ports.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Generally involve two operands: Source operand and Destination operand of the same size.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Source</a:t>
            </a:r>
            <a:r>
              <a:rPr lang="en-US" b="1" dirty="0" smtClean="0"/>
              <a:t>: Register or a memory location or an immediate data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Destination</a:t>
            </a:r>
            <a:r>
              <a:rPr lang="en-US" b="1" dirty="0" smtClean="0"/>
              <a:t> : Register or a memory location.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The size should be a either a byte or a word.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 8-bit data can only be moved to 8-bit register/ memory and a 16-bit data </a:t>
            </a:r>
            <a:r>
              <a:rPr lang="en-US" b="1" dirty="0"/>
              <a:t>can </a:t>
            </a:r>
            <a:r>
              <a:rPr lang="en-US" b="1" dirty="0" smtClean="0"/>
              <a:t>be </a:t>
            </a:r>
            <a:r>
              <a:rPr lang="en-US" b="1" dirty="0"/>
              <a:t>moved to </a:t>
            </a:r>
            <a:r>
              <a:rPr lang="en-US" b="1" dirty="0" smtClean="0"/>
              <a:t>16-bit </a:t>
            </a:r>
            <a:r>
              <a:rPr lang="en-US" b="1" dirty="0"/>
              <a:t>register/ </a:t>
            </a:r>
            <a:r>
              <a:rPr lang="en-US" b="1" dirty="0" smtClean="0"/>
              <a:t>memory.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6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3988E-6 L 3.33333E-6 0.1242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2419 L 3.33333E-6 0.235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352 L 3.33333E-6 0.3351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3511 L 3.33333E-6 0.4350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81400" y="1281332"/>
            <a:ext cx="79248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762000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Data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4780" y="1282714"/>
            <a:ext cx="79248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MOV, XCHG, PUSH, POP, IN, OUT 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38146"/>
              </p:ext>
            </p:extLst>
          </p:nvPr>
        </p:nvGraphicFramePr>
        <p:xfrm>
          <a:off x="533400" y="1905000"/>
          <a:ext cx="8153400" cy="247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37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MOV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 reg2, reg1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reg1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MOV reg2,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(reg2)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1005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MOV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49603"/>
              </p:ext>
            </p:extLst>
          </p:nvPr>
        </p:nvGraphicFramePr>
        <p:xfrm>
          <a:off x="533400" y="4690632"/>
          <a:ext cx="8153400" cy="117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1767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XCHG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XCHG reg2, reg1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XCHG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 (reg1)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 (reg1)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9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06220" y="1281332"/>
            <a:ext cx="79248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762000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Data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7736" y="1282714"/>
            <a:ext cx="79248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MOV, XCHG, PUSH, POP, IN, OUT 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54707"/>
              </p:ext>
            </p:extLst>
          </p:nvPr>
        </p:nvGraphicFramePr>
        <p:xfrm>
          <a:off x="533400" y="1905000"/>
          <a:ext cx="8153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37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PUSH reg16/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PUSH reg16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PUSH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(SP)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(SP) – 2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= (SS)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SP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(reg16) 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(SP)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(SP) – 2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= (SS)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SP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9332"/>
              </p:ext>
            </p:extLst>
          </p:nvPr>
        </p:nvGraphicFramePr>
        <p:xfrm>
          <a:off x="533400" y="4343400"/>
          <a:ext cx="8153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1767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POP reg16/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POP reg16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POP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= (SS)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SP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(reg16)  (MA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(SP)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(SP) + 2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= (SS)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SP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 (MA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(SP)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(SP) + 2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7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553200" y="1281332"/>
            <a:ext cx="541275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762000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Data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566" y="1282714"/>
            <a:ext cx="447335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MOV, XCHG, PUSH, POP, IN, OUT 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89272"/>
              </p:ext>
            </p:extLst>
          </p:nvPr>
        </p:nvGraphicFramePr>
        <p:xfrm>
          <a:off x="457200" y="2167368"/>
          <a:ext cx="40562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379828"/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 A, [DX]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 AL, [DX]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 AX, [DX]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400" b="1" baseline="-250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(DX)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(PORT) 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400" b="1" baseline="-250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(DX)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(PORT)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337832"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 A, addr8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 AL, addr8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 AX, addr8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(addr8) 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(addr8)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8944"/>
              </p:ext>
            </p:extLst>
          </p:nvPr>
        </p:nvGraphicFramePr>
        <p:xfrm>
          <a:off x="4724400" y="2133600"/>
          <a:ext cx="4191000" cy="337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243"/>
                <a:gridCol w="2271757"/>
              </a:tblGrid>
              <a:tr h="179298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OUT [DX], 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 [DX], AL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 [DX], AX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400" b="1" baseline="-250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(DX)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(PORT)  (AL)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400" b="1" baseline="-250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(DX)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(PORT)  (AX)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1331217"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OUT addr8, 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 addr8, AL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 addr8, AX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(addr8)   (AL)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(addr8) 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734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07459"/>
              </p:ext>
            </p:extLst>
          </p:nvPr>
        </p:nvGraphicFramePr>
        <p:xfrm>
          <a:off x="533400" y="1905000"/>
          <a:ext cx="8153400" cy="381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ADD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reg2, reg1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reg2,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 + (reg2)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(reg2)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+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)+(reg1)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ADD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9989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ADD A, data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AL, data8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ADD AX, data16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(AL)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data8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(AX)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(AX) +data16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27434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8657"/>
              </p:ext>
            </p:extLst>
          </p:nvPr>
        </p:nvGraphicFramePr>
        <p:xfrm>
          <a:off x="533400" y="1905000"/>
          <a:ext cx="8153400" cy="38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ADC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reg2, reg1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reg2,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 + (reg2)+CF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(reg2)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+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)+CF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)+(reg1)+CF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ADC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ADC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ADC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data+CF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)+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data+CF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9989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ADDC A, data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AL, data8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ADD AX, data16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(AL)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data8+CF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(AX)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(AX) +data16+CF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13234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67870"/>
              </p:ext>
            </p:extLst>
          </p:nvPr>
        </p:nvGraphicFramePr>
        <p:xfrm>
          <a:off x="533400" y="1905000"/>
          <a:ext cx="8153400" cy="381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SUB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SUB reg2, reg1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SUB reg2,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SUB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 - (reg2)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(reg2)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-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- (reg1)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SUB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SUB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SUB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9989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SUB A, data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AL, data8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SUB AX, data16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(AL)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data8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(AX)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(AX) - data16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99034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22506"/>
              </p:ext>
            </p:extLst>
          </p:nvPr>
        </p:nvGraphicFramePr>
        <p:xfrm>
          <a:off x="533400" y="1905000"/>
          <a:ext cx="8153400" cy="38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SBB reg2/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SBB reg2, reg1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SBB reg2,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SBB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(reg2)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(reg1) - (reg2)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CF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(reg2)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-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CF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- (reg1) –CF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SBB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SBB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SBB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– data - CF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- data - CF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9989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SBB A, data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SBB AL, data8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SBB AX, data16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(AL)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data8 - CF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(AX)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 (AX) - data16 - CF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0" y="914400"/>
            <a:ext cx="7924800" cy="594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b="1" dirty="0" smtClean="0">
                <a:solidFill>
                  <a:schemeClr val="tx2"/>
                </a:solidFill>
                <a:latin typeface="Time New Roman"/>
              </a:rPr>
              <a:t>	</a:t>
            </a:r>
            <a:r>
              <a:rPr lang="en-US" sz="1750" dirty="0" smtClean="0">
                <a:latin typeface="Time New Roman"/>
              </a:rPr>
              <a:t>Program is a set of instructions written to solve a problem. Instructions are the directions which a microprocessor follows to execute a task or part of a task.	Broadly, computer language can be divided into two parts as high-level language and low level language. Low level language are machine specific. Low level language can be further divided into machine language and assembly language.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>
              <a:latin typeface="Time New Roman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>
                <a:latin typeface="Time New Roman"/>
              </a:rPr>
              <a:t>	Machine language is the only language which a machine can understand. Instructions in this language are written in binary bits as a specific bit pattern. The computer interprets this bit pattern as an instruction to perform a particular task. The entire program is a sequence of binary numbers. This is a machine-friendly language but not user friendly. Debugging is another problem associated with machine language.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>
              <a:latin typeface="Time New Roman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>
                <a:latin typeface="Time New Roman"/>
              </a:rPr>
              <a:t>	To overcome these problems, programmers develop another way in which instructions are written in English alphabets. This new language is known as Assembly language. The instructions in this language are termed </a:t>
            </a:r>
            <a:r>
              <a:rPr lang="en-US" sz="1750" i="1" dirty="0" smtClean="0">
                <a:latin typeface="Time New Roman"/>
              </a:rPr>
              <a:t>mnemonics. As</a:t>
            </a:r>
            <a:r>
              <a:rPr lang="en-US" sz="1750" dirty="0" smtClean="0">
                <a:latin typeface="Time New Roman"/>
              </a:rPr>
              <a:t> microprocessor can only understand the machine language so mnemonics</a:t>
            </a:r>
            <a:r>
              <a:rPr lang="en-US" sz="1750" i="1" dirty="0" smtClean="0">
                <a:latin typeface="Time New Roman"/>
              </a:rPr>
              <a:t> </a:t>
            </a:r>
            <a:r>
              <a:rPr lang="en-US" sz="1750" dirty="0" smtClean="0">
                <a:latin typeface="Time New Roman"/>
              </a:rPr>
              <a:t>are translated into machine language either manually or by a program known as</a:t>
            </a:r>
            <a:r>
              <a:rPr lang="en-US" sz="1750" i="1" dirty="0" smtClean="0">
                <a:latin typeface="Time New Roman"/>
              </a:rPr>
              <a:t> assembler.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i="1" dirty="0" smtClean="0">
                <a:latin typeface="Time New Roman"/>
              </a:rPr>
              <a:t> 	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i="1" dirty="0" smtClean="0">
                <a:latin typeface="Time New Roman"/>
              </a:rPr>
              <a:t>	Efficient software development for the microprocessor requires a complete familiarity with the instruction set, their format and addressing modes. Here in this chapter, we will focus on the addressing modes and instructions formats of microprocessor 8086.</a:t>
            </a:r>
          </a:p>
        </p:txBody>
      </p:sp>
    </p:spTree>
    <p:extLst>
      <p:ext uri="{BB962C8B-B14F-4D97-AF65-F5344CB8AC3E}">
        <p14:creationId xmlns:p14="http://schemas.microsoft.com/office/powerpoint/2010/main" val="42175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02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69068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97709"/>
              </p:ext>
            </p:extLst>
          </p:nvPr>
        </p:nvGraphicFramePr>
        <p:xfrm>
          <a:off x="533400" y="1905000"/>
          <a:ext cx="81534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INC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INC reg8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INC reg16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(reg8)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(reg8) + 1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(reg16)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(reg16) + 1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+ 1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DEC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DEC reg8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DEC reg16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DEC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(reg8)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(reg8) - 1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(reg16)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(reg16) - 1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- 1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90866"/>
              </p:ext>
            </p:extLst>
          </p:nvPr>
        </p:nvGraphicFramePr>
        <p:xfrm>
          <a:off x="533400" y="1905000"/>
          <a:ext cx="81534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MUL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MUL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MUL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byte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x (reg8)</a:t>
                      </a: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sym typeface="Symbol"/>
                        </a:rPr>
                        <a:t>For</a:t>
                      </a:r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word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(DX)(AX)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x (reg16)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byte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x (mem8)</a:t>
                      </a: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sym typeface="Symbol"/>
                        </a:rPr>
                        <a:t>For</a:t>
                      </a:r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word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(DX)(AX)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x (mem16)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28902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IMUL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IMUL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IMUL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byte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x (reg8)</a:t>
                      </a: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sym typeface="Symbol"/>
                        </a:rPr>
                        <a:t>For</a:t>
                      </a:r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word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(DX)(AX)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x (reg16)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byte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x (mem8)</a:t>
                      </a: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sym typeface="Symbol"/>
                        </a:rPr>
                        <a:t>For</a:t>
                      </a:r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word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(DX)(AX)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x (mem16)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818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53220"/>
              </p:ext>
            </p:extLst>
          </p:nvPr>
        </p:nvGraphicFramePr>
        <p:xfrm>
          <a:off x="533400" y="1905000"/>
          <a:ext cx="8153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DIV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16-bit :- 8-bit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:- (reg8)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(AH)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MOD(reg8)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32-bit :- 16-bit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:- (reg16)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(DX)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MOD(reg16)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16-bit :- 8-bit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:- (mem8)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(AH)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MOD(mem8)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32-bit :- 16-bit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:- (mem16)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(DX)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MOD(mem16)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818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76647"/>
              </p:ext>
            </p:extLst>
          </p:nvPr>
        </p:nvGraphicFramePr>
        <p:xfrm>
          <a:off x="533400" y="1905000"/>
          <a:ext cx="8153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IDIV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IDIV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IDIV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16-bit :- 8-bit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:- (reg8)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(AH)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MOD(reg8)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32-bit :- 16-bit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:- (reg16)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(DX)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MOD(reg16)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16-bit :- 8-bit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:- (mem8)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(AH)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MOD(mem8)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For 32-bit :- 16-bit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:- (mem16)   Quotient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(DX)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(DX)(AX) MOD(mem16) Remainder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36068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90133"/>
              </p:ext>
            </p:extLst>
          </p:nvPr>
        </p:nvGraphicFramePr>
        <p:xfrm>
          <a:off x="533400" y="1905000"/>
          <a:ext cx="8153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CMP reg2/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reg1/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reg2, reg1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reg2,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reg1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– (reg1)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&gt; (reg1)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&lt; (reg1)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= (reg1)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(reg2) –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&gt;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&lt;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(reg2) =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– (reg1)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&gt; (reg1)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&lt; (reg1)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= (reg1)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36068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17754"/>
              </p:ext>
            </p:extLst>
          </p:nvPr>
        </p:nvGraphicFramePr>
        <p:xfrm>
          <a:off x="533400" y="190500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data 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 data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– (data)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&gt; data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&lt; data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= data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 –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sym typeface="Symbol"/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&gt; data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&lt; data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= data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36068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Arithmetic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ADC, SUB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SBB, INC, DEC, MUL</a:t>
            </a:r>
            <a:r>
              <a:rPr lang="en-US" b="1" dirty="0">
                <a:solidFill>
                  <a:srgbClr val="FF0000"/>
                </a:solidFill>
              </a:rPr>
              <a:t>, DIV, </a:t>
            </a:r>
            <a:r>
              <a:rPr lang="en-US" b="1" dirty="0" smtClean="0">
                <a:solidFill>
                  <a:srgbClr val="FF0000"/>
                </a:solidFill>
              </a:rPr>
              <a:t>CMP…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98586"/>
              </p:ext>
            </p:extLst>
          </p:nvPr>
        </p:nvGraphicFramePr>
        <p:xfrm>
          <a:off x="533400" y="190500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CMP A, data 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AL, data8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 AX, data16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– data8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(AL) &gt; data8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(AL) &lt; data8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(AL) = data8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Modify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(AX) – data16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(AX) &gt; data16    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&lt; data16  then CF=1,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ZF=0, SF=1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If (</a:t>
                      </a:r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</a:rPr>
                        <a:t>) = data16  then CF=0,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ZF=1, SF=0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7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622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AMMU\Desktop\Scans\1 copy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846087" cy="24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MU\Desktop\Scans\2 copy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61" y="4311868"/>
            <a:ext cx="6790858" cy="24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MMU\Desktop\Scans\2 copy copy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1" y="1883645"/>
            <a:ext cx="6781522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1800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AMMU\Desktop\Scans\2 copycopycopy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31" y="1664732"/>
            <a:ext cx="6248400" cy="2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MMU\Desktop\Scans\3 copy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52" y="4074399"/>
            <a:ext cx="6248400" cy="16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MMU\Desktop\Scans\3 copycopy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52" y="5519491"/>
            <a:ext cx="6472340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12932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AMMU\Desktop\Scans\3 ccc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51" y="1986890"/>
            <a:ext cx="6185849" cy="15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MMU\Desktop\Scans\4c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52" y="3661490"/>
            <a:ext cx="6185848" cy="12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MMU\Desktop\Scans\4cc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07" y="5010335"/>
            <a:ext cx="6180593" cy="131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Octapost NBP" pitchFamily="2" charset="0"/>
              </a:rPr>
              <a:t>ADDRESSING MODES</a:t>
            </a:r>
            <a:endParaRPr lang="en-US" sz="3600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85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12920" y="1282714"/>
            <a:ext cx="67056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MMU\Desktop\Scans\4 cc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8" y="1834814"/>
            <a:ext cx="6272502" cy="16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MMU\Desktop\Scans\5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4" y="3482920"/>
            <a:ext cx="6255686" cy="16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MMU\Desktop\Scans\5c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06" y="5178970"/>
            <a:ext cx="6219647" cy="14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60206" y="1282714"/>
            <a:ext cx="67056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3" name="Picture 3" descr="C:\Users\AMMU\Desktop\Scans\6c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5" y="2007476"/>
            <a:ext cx="8074925" cy="41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30240" y="1282714"/>
            <a:ext cx="67056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AMMU\Desktop\Scans\6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4" y="2086302"/>
            <a:ext cx="8505986" cy="38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16040" y="1282714"/>
            <a:ext cx="67056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AMMU\Desktop\Scans\8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9" y="2019872"/>
            <a:ext cx="8265771" cy="42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01840" y="1282714"/>
            <a:ext cx="67056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Logical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AND, OR, XOR, TEST, SHR, SHL, RCR, RCL 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AMMU\Desktop\Scans\7c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9" y="2057399"/>
            <a:ext cx="8151291" cy="40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14400" y="5356485"/>
            <a:ext cx="6629400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093" y="4953000"/>
            <a:ext cx="6629400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0095" y="4316104"/>
            <a:ext cx="1235493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43752" y="3932698"/>
            <a:ext cx="4691784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1" y="3652789"/>
            <a:ext cx="6248400" cy="2799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6342" y="3021581"/>
            <a:ext cx="4265258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613285"/>
            <a:ext cx="2188751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2209800"/>
            <a:ext cx="2188751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47648" y="1983481"/>
            <a:ext cx="3204551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1533978"/>
            <a:ext cx="2913228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468" y="1529239"/>
            <a:ext cx="8153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String : Sequence of bytes or words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instruction set includes instruction for string movement, comparison, scan, load and store.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REP instruction prefix : used to repeat execution of string instructions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String instructions end with </a:t>
            </a:r>
            <a:r>
              <a:rPr lang="en-US" sz="1400" b="1" dirty="0" smtClean="0">
                <a:solidFill>
                  <a:srgbClr val="CC0099"/>
                </a:solidFill>
              </a:rPr>
              <a:t>S</a:t>
            </a:r>
            <a:r>
              <a:rPr lang="en-US" sz="1400" b="1" dirty="0" smtClean="0"/>
              <a:t> or </a:t>
            </a:r>
            <a:r>
              <a:rPr lang="en-US" sz="1400" b="1" dirty="0" smtClean="0">
                <a:solidFill>
                  <a:srgbClr val="CC0099"/>
                </a:solidFill>
              </a:rPr>
              <a:t>SB</a:t>
            </a:r>
            <a:r>
              <a:rPr lang="en-US" sz="1400" b="1" dirty="0" smtClean="0"/>
              <a:t> or </a:t>
            </a:r>
            <a:r>
              <a:rPr lang="en-US" sz="1400" b="1" dirty="0" smtClean="0">
                <a:solidFill>
                  <a:srgbClr val="CC0099"/>
                </a:solidFill>
              </a:rPr>
              <a:t>SW</a:t>
            </a:r>
            <a:r>
              <a:rPr lang="en-US" sz="1400" b="1" dirty="0" smtClean="0"/>
              <a:t>.                                                       </a:t>
            </a:r>
            <a:r>
              <a:rPr lang="en-US" sz="1400" b="1" dirty="0" smtClean="0">
                <a:solidFill>
                  <a:srgbClr val="CC0099"/>
                </a:solidFill>
              </a:rPr>
              <a:t>S</a:t>
            </a:r>
            <a:r>
              <a:rPr lang="en-US" sz="1400" b="1" dirty="0" smtClean="0"/>
              <a:t> represents string, </a:t>
            </a:r>
            <a:r>
              <a:rPr lang="en-US" sz="1400" b="1" dirty="0" smtClean="0">
                <a:solidFill>
                  <a:srgbClr val="CC0099"/>
                </a:solidFill>
              </a:rPr>
              <a:t>SB</a:t>
            </a:r>
            <a:r>
              <a:rPr lang="en-US" sz="1400" b="1" dirty="0" smtClean="0"/>
              <a:t> string byte and </a:t>
            </a:r>
            <a:r>
              <a:rPr lang="en-US" sz="1400" b="1" dirty="0" smtClean="0">
                <a:solidFill>
                  <a:srgbClr val="CC0099"/>
                </a:solidFill>
              </a:rPr>
              <a:t>SW</a:t>
            </a:r>
            <a:r>
              <a:rPr lang="en-US" sz="1400" b="1" dirty="0" smtClean="0"/>
              <a:t> string word.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Offset or effective address of the source operand is stored in </a:t>
            </a:r>
            <a:r>
              <a:rPr lang="en-US" sz="1400" b="1" dirty="0" smtClean="0">
                <a:solidFill>
                  <a:srgbClr val="CC0099"/>
                </a:solidFill>
              </a:rPr>
              <a:t>SI</a:t>
            </a:r>
            <a:r>
              <a:rPr lang="en-US" sz="1400" b="1" dirty="0" smtClean="0"/>
              <a:t> register and that of the destination operand is stored in </a:t>
            </a:r>
            <a:r>
              <a:rPr lang="en-US" sz="1400" b="1" dirty="0" smtClean="0">
                <a:solidFill>
                  <a:srgbClr val="CC0099"/>
                </a:solidFill>
              </a:rPr>
              <a:t>DI</a:t>
            </a:r>
            <a:r>
              <a:rPr lang="en-US" sz="1400" b="1" dirty="0" smtClean="0"/>
              <a:t> register.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Depending on the status of </a:t>
            </a:r>
            <a:r>
              <a:rPr lang="en-US" sz="1400" b="1" dirty="0" smtClean="0">
                <a:solidFill>
                  <a:srgbClr val="CC0099"/>
                </a:solidFill>
              </a:rPr>
              <a:t>DF</a:t>
            </a:r>
            <a:r>
              <a:rPr lang="en-US" sz="1400" b="1" dirty="0" smtClean="0"/>
              <a:t>, </a:t>
            </a:r>
            <a:r>
              <a:rPr lang="en-US" sz="1400" b="1" dirty="0" smtClean="0">
                <a:solidFill>
                  <a:srgbClr val="CC0099"/>
                </a:solidFill>
              </a:rPr>
              <a:t>SI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solidFill>
                  <a:srgbClr val="CC0099"/>
                </a:solidFill>
              </a:rPr>
              <a:t>DI</a:t>
            </a:r>
            <a:r>
              <a:rPr lang="en-US" sz="1400" b="1" dirty="0" smtClean="0"/>
              <a:t> registers are automatically updated.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DF = 0 </a:t>
            </a:r>
            <a:r>
              <a:rPr lang="en-US" sz="1400" b="1" dirty="0" smtClean="0">
                <a:sym typeface="Symbol"/>
              </a:rPr>
              <a:t> SI and DI are incremented by 1 for byte and 2 for word.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b="1" dirty="0" smtClean="0">
              <a:sym typeface="Symbol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DF = 1 </a:t>
            </a:r>
            <a:r>
              <a:rPr lang="en-US" sz="1400" b="1" dirty="0" smtClean="0">
                <a:sym typeface="Symbol"/>
              </a:rPr>
              <a:t> </a:t>
            </a:r>
            <a:r>
              <a:rPr lang="en-US" sz="1400" b="1" dirty="0">
                <a:sym typeface="Symbol"/>
              </a:rPr>
              <a:t>SI and DI are </a:t>
            </a:r>
            <a:r>
              <a:rPr lang="en-US" sz="1400" b="1" dirty="0" smtClean="0">
                <a:sym typeface="Symbol"/>
              </a:rPr>
              <a:t>decremented </a:t>
            </a:r>
            <a:r>
              <a:rPr lang="en-US" sz="1400" b="1" dirty="0">
                <a:sym typeface="Symbol"/>
              </a:rPr>
              <a:t>by 1 for byte and 2 for word</a:t>
            </a:r>
            <a:r>
              <a:rPr lang="en-US" sz="1400" b="1" dirty="0" smtClean="0">
                <a:sym typeface="Symbol"/>
              </a:rPr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70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29552" y="1282714"/>
            <a:ext cx="609600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41350"/>
              </p:ext>
            </p:extLst>
          </p:nvPr>
        </p:nvGraphicFramePr>
        <p:xfrm>
          <a:off x="533400" y="2133600"/>
          <a:ext cx="8153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REP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REPZ/ REPE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(Repeat CMPS or SCAS until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ZF = 0)</a:t>
                      </a:r>
                      <a:endParaRPr lang="en-US" sz="1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REPNZ/ REPNE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(Repeat CMPS or SCAS until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ZF = 1)</a:t>
                      </a:r>
                      <a:endParaRPr lang="en-US" sz="1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While CX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 0 and ZF = 1, repeat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execution of string instruction and</a:t>
                      </a:r>
                    </a:p>
                    <a:p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(CX)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(CX) – 1</a:t>
                      </a: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While CX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 0 and ZF = 0, repeat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execution of string instruction and</a:t>
                      </a:r>
                    </a:p>
                    <a:p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(CX)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(CX) - 1</a:t>
                      </a:r>
                      <a:endParaRPr lang="en-US" sz="1400" b="1" u="none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52800" y="1282714"/>
            <a:ext cx="892516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0587"/>
              </p:ext>
            </p:extLst>
          </p:nvPr>
        </p:nvGraphicFramePr>
        <p:xfrm>
          <a:off x="533400" y="2270760"/>
          <a:ext cx="8153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MOVS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MOVSB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MOVSW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 = (DS)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(SI)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(MA)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- 1;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- 1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 = (DS)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(SI)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; 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+ 1)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(MA; MA + 1)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+ 2;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- 2;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- 2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1282714"/>
            <a:ext cx="892516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09570"/>
              </p:ext>
            </p:extLst>
          </p:nvPr>
        </p:nvGraphicFramePr>
        <p:xfrm>
          <a:off x="533400" y="2270760"/>
          <a:ext cx="8153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0292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CMPS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CMPSB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CMPSW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 = (DS)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(SI)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Modify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(MA) -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(MA) &gt;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0; ZF = 0; SF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(MA) &lt;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1; ZF = 0; SF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(MA) =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0; ZF = 1; SF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For byte operation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- 1;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- 1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For word operation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+ 2;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- 2;  (SI)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 (SI)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- 2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2131" y="1828800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Compare two string byte or string word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65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27284" y="1282714"/>
            <a:ext cx="892516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56232"/>
              </p:ext>
            </p:extLst>
          </p:nvPr>
        </p:nvGraphicFramePr>
        <p:xfrm>
          <a:off x="533400" y="2010088"/>
          <a:ext cx="81534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6388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SCAS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SCASB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SCASW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Modify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-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(AL) &gt;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0; ZF = 0; SF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(AL) &lt;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1; ZF = 0; SF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(AL) =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), then CF = 0; ZF = 1; SF = 0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1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Modify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flags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(AL) -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(AX) &gt;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+ 1), then CF = 0; ZF = 0; SF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(AX) &lt;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+ 1), then CF = 1; ZF = 0; SF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If (AX) = 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+ 1), then CF = 0; ZF = 1; SF = 0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2 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1676400"/>
            <a:ext cx="5808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Scan (compare) a string byte or word with accumulator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46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1964" y="1703696"/>
            <a:ext cx="8794381" cy="685800"/>
            <a:chOff x="474258" y="1703696"/>
            <a:chExt cx="8275095" cy="685800"/>
          </a:xfrm>
        </p:grpSpPr>
        <p:sp>
          <p:nvSpPr>
            <p:cNvPr id="8" name="Rectangle 7"/>
            <p:cNvSpPr/>
            <p:nvPr/>
          </p:nvSpPr>
          <p:spPr>
            <a:xfrm>
              <a:off x="474258" y="1703696"/>
              <a:ext cx="8275094" cy="685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82395" y="1752600"/>
              <a:ext cx="3766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 : Addressing modes for register and immediate data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1964" y="5908344"/>
            <a:ext cx="8777322" cy="416256"/>
            <a:chOff x="457200" y="5881048"/>
            <a:chExt cx="8275094" cy="356548"/>
          </a:xfrm>
        </p:grpSpPr>
        <p:sp>
          <p:nvSpPr>
            <p:cNvPr id="14" name="Rectangle 13"/>
            <p:cNvSpPr/>
            <p:nvPr/>
          </p:nvSpPr>
          <p:spPr>
            <a:xfrm>
              <a:off x="457200" y="5894696"/>
              <a:ext cx="8275094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1942" y="5881048"/>
              <a:ext cx="5320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IV : Relative Addressing mode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1964" y="6351897"/>
            <a:ext cx="8808028" cy="381000"/>
            <a:chOff x="487906" y="6324600"/>
            <a:chExt cx="8275094" cy="356548"/>
          </a:xfrm>
        </p:grpSpPr>
        <p:sp>
          <p:nvSpPr>
            <p:cNvPr id="16" name="Rectangle 15"/>
            <p:cNvSpPr/>
            <p:nvPr/>
          </p:nvSpPr>
          <p:spPr>
            <a:xfrm>
              <a:off x="487906" y="6338248"/>
              <a:ext cx="8275094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2648" y="6324600"/>
              <a:ext cx="5320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V : Implied Addressing mode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1964" y="5098406"/>
            <a:ext cx="8777322" cy="754381"/>
            <a:chOff x="457200" y="5084758"/>
            <a:chExt cx="8275094" cy="754381"/>
          </a:xfrm>
        </p:grpSpPr>
        <p:sp>
          <p:nvSpPr>
            <p:cNvPr id="12" name="Rectangle 11"/>
            <p:cNvSpPr/>
            <p:nvPr/>
          </p:nvSpPr>
          <p:spPr>
            <a:xfrm>
              <a:off x="457200" y="5084758"/>
              <a:ext cx="8275094" cy="75438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02259" y="5181600"/>
              <a:ext cx="38300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III : Addressing modes for I/O ports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1964" y="2514600"/>
            <a:ext cx="8790970" cy="2514600"/>
            <a:chOff x="470848" y="2514600"/>
            <a:chExt cx="8275094" cy="2514600"/>
          </a:xfrm>
        </p:grpSpPr>
        <p:sp>
          <p:nvSpPr>
            <p:cNvPr id="10" name="Rectangle 9"/>
            <p:cNvSpPr/>
            <p:nvPr/>
          </p:nvSpPr>
          <p:spPr>
            <a:xfrm>
              <a:off x="470848" y="2514600"/>
              <a:ext cx="8275094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1533" y="3603008"/>
              <a:ext cx="40944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II : Addressing modes for memory data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5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861536"/>
            <a:ext cx="6338248" cy="73866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 instruction of a program has to operate on a data. 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different ways in which a source operand is denoted in an instruction are known as addressing modes.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1964" y="1658064"/>
            <a:ext cx="3474028" cy="5047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65484" y="1282714"/>
            <a:ext cx="892516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40039"/>
              </p:ext>
            </p:extLst>
          </p:nvPr>
        </p:nvGraphicFramePr>
        <p:xfrm>
          <a:off x="533400" y="249936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6388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LODS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LODSB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LODSW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 = (DS)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(SI)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(AL)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(SI)  (SI)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(SI)  (SI)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1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 = (DS)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(SI)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(AX)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(MA ; MA + 1)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(SI)  (SI)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(SI)  (SI)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0695" y="1905000"/>
            <a:ext cx="5009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Load string byte in to AL or string word in to AX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65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08622" y="1282714"/>
            <a:ext cx="811378" cy="39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String Manipulation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56" y="1295400"/>
            <a:ext cx="8651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Mnemonics:  </a:t>
            </a:r>
            <a:r>
              <a:rPr lang="en-US" b="1" dirty="0" smtClean="0">
                <a:solidFill>
                  <a:srgbClr val="FF0000"/>
                </a:solidFill>
              </a:rPr>
              <a:t>REP, MOVS, CMPS, SCAS, LODS, STOS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0485"/>
              </p:ext>
            </p:extLst>
          </p:nvPr>
        </p:nvGraphicFramePr>
        <p:xfrm>
          <a:off x="533400" y="249936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638800"/>
              </a:tblGrid>
              <a:tr h="13695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STOS</a:t>
                      </a:r>
                    </a:p>
                    <a:p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STOSB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STOSW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(AL)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1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(ES) x 16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(DI)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(MA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MA</a:t>
                      </a:r>
                      <a:r>
                        <a:rPr lang="en-US" sz="1400" b="1" baseline="-25000" dirty="0" smtClean="0">
                          <a:solidFill>
                            <a:schemeClr val="tx1"/>
                          </a:solidFill>
                          <a:sym typeface="Symbol"/>
                        </a:rPr>
                        <a:t>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+ 1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(AX) </a:t>
                      </a:r>
                    </a:p>
                    <a:p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0,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+ 2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If DF = 1, then (DI)  (DI)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–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57400" y="1902023"/>
            <a:ext cx="504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Store byte from AL or word from AX in to string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16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63956"/>
              </p:ext>
            </p:extLst>
          </p:nvPr>
        </p:nvGraphicFramePr>
        <p:xfrm>
          <a:off x="734704" y="1295400"/>
          <a:ext cx="7696200" cy="539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54"/>
                <a:gridCol w="4578946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Mnemonics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STC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Set CF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CLC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Clear CF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0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CMC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Complement carry CF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CF</a:t>
                      </a:r>
                      <a:r>
                        <a:rPr lang="en-US" sz="1400" b="1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/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STD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Set direction flag  DF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CLD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Clear direction flag  DF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 0 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STI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Set interrupt enable flag  IF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CLI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Clear interrupt enable flag  IF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  0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NOP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No operation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HLT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Halt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after interrupt is set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WAIT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Wait for TEST pin active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7951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ESC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Used to pass instruction to a coprocessor which shares the address and data bus with the 8086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1805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LOCK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Lock bus during next instruction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Processor Control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Control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3817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b="1" dirty="0" smtClean="0"/>
              <a:t>Transfer the control to a specific destination or target instruction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/>
              <a:t>Do not affect flags</a:t>
            </a:r>
            <a:endParaRPr lang="en-US" sz="1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66640"/>
              </p:ext>
            </p:extLst>
          </p:nvPr>
        </p:nvGraphicFramePr>
        <p:xfrm>
          <a:off x="1295400" y="2922105"/>
          <a:ext cx="6858000" cy="149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581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Mnemonics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CALL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/ disp16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Call subroutine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RET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Return from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subroutine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JMP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/ disp8/ disp16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Unconditional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jump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Unconditional transfers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773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Control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381780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signed conditional branch instructions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1371600"/>
            <a:ext cx="352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unsigned conditional branch instructions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943761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>
                <a:solidFill>
                  <a:srgbClr val="990033"/>
                </a:solidFill>
              </a:rPr>
              <a:t>Checks flags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>
              <a:solidFill>
                <a:srgbClr val="990033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>
                <a:solidFill>
                  <a:srgbClr val="990033"/>
                </a:solidFill>
              </a:rPr>
              <a:t>If conditions are true, the program control is transferred to the new memory location in the same segment by modifying the content of IP</a:t>
            </a:r>
            <a:endParaRPr lang="en-US" sz="16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Control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49747"/>
              </p:ext>
            </p:extLst>
          </p:nvPr>
        </p:nvGraphicFramePr>
        <p:xfrm>
          <a:off x="228600" y="2057400"/>
          <a:ext cx="4114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Alternate name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JZ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result is 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JNZ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zero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JG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greater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JNLE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less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JGE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greater than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JNL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less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JL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less than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JNGE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greater than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JLE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less than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disp8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FF0066"/>
                          </a:solidFill>
                        </a:rPr>
                        <a:t>Jump if not greater</a:t>
                      </a:r>
                      <a:endParaRPr lang="en-US" sz="1400" b="1" dirty="0" smtClean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381780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signed conditional branch instructions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1371600"/>
            <a:ext cx="352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unsigned conditional branch instructions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67462"/>
              </p:ext>
            </p:extLst>
          </p:nvPr>
        </p:nvGraphicFramePr>
        <p:xfrm>
          <a:off x="4827896" y="2057400"/>
          <a:ext cx="4114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Alternate name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JZ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result is 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JNZ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zero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above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JNBE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below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above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JNB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below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JB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below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JNAE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not above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JBE disp8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66"/>
                          </a:solidFill>
                        </a:rPr>
                        <a:t>Jump if below or equal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disp8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FF0066"/>
                          </a:solidFill>
                        </a:rPr>
                        <a:t>Jump if not above</a:t>
                      </a:r>
                      <a:endParaRPr lang="en-US" sz="1400" b="1" dirty="0" smtClean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856" y="849868"/>
            <a:ext cx="8651544" cy="39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Control Transfer Instructions</a:t>
            </a:r>
            <a:endParaRPr lang="en-US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38386"/>
              </p:ext>
            </p:extLst>
          </p:nvPr>
        </p:nvGraphicFramePr>
        <p:xfrm>
          <a:off x="1066800" y="1981200"/>
          <a:ext cx="7162800" cy="435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410200"/>
              </a:tblGrid>
              <a:tr h="3876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Mnemonics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876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JC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disp8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CF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JNC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CF = 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JP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PF = 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JNP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PF =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JO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OF =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JNO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OF = 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JS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SF = 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JNS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SF = 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JZ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result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is zero,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i.e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Z =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JNZ disp8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Jump if result is not zero,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i.e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Z = 1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4478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/>
              <a:t>8086 conditional branch instructions affecting individual flags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58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Octapost NBP" pitchFamily="2" charset="0"/>
              </a:rPr>
              <a:t/>
            </a:r>
            <a:br>
              <a:rPr lang="en-US" sz="3600" dirty="0" smtClean="0">
                <a:latin typeface="Octapost NBP" pitchFamily="2" charset="0"/>
              </a:rPr>
            </a:br>
            <a:r>
              <a:rPr lang="en-US" sz="3600" dirty="0" smtClean="0">
                <a:latin typeface="Octapost NBP" pitchFamily="2" charset="0"/>
              </a:rPr>
              <a:t>Assembler   directives </a:t>
            </a:r>
            <a:br>
              <a:rPr lang="en-US" sz="3600" dirty="0" smtClean="0">
                <a:latin typeface="Octapost NBP" pitchFamily="2" charset="0"/>
              </a:rPr>
            </a:br>
            <a:endParaRPr lang="en-US" sz="3600" dirty="0">
              <a:latin typeface="Octapost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2000" y="3786329"/>
            <a:ext cx="7467600" cy="1421543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207127"/>
            <a:ext cx="7467600" cy="602873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318129"/>
            <a:ext cx="7467600" cy="882666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606927"/>
            <a:ext cx="7467600" cy="602873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06927"/>
            <a:ext cx="784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Instructions to the Assembler regarding the program being executed.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Control the generation of machine codes and organization of the program; but no machine codes are generated for assembler directives.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Also called ‘pseudo instructions’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Used to :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     › specify the start and end of a program</a:t>
            </a:r>
          </a:p>
          <a:p>
            <a:r>
              <a:rPr lang="en-US" sz="1600" b="1" dirty="0">
                <a:solidFill>
                  <a:srgbClr val="CC0066"/>
                </a:solidFill>
              </a:rPr>
              <a:t> </a:t>
            </a:r>
            <a:r>
              <a:rPr lang="en-US" sz="1600" b="1" dirty="0" smtClean="0">
                <a:solidFill>
                  <a:srgbClr val="CC0066"/>
                </a:solidFill>
              </a:rPr>
              <a:t>    › attach value to variables</a:t>
            </a:r>
          </a:p>
          <a:p>
            <a:r>
              <a:rPr lang="en-US" sz="1600" b="1" dirty="0">
                <a:solidFill>
                  <a:srgbClr val="CC0066"/>
                </a:solidFill>
              </a:rPr>
              <a:t> </a:t>
            </a:r>
            <a:r>
              <a:rPr lang="en-US" sz="1600" b="1" dirty="0" smtClean="0">
                <a:solidFill>
                  <a:srgbClr val="CC0066"/>
                </a:solidFill>
              </a:rPr>
              <a:t>    › allocate storage locations to input/ output data</a:t>
            </a:r>
          </a:p>
          <a:p>
            <a:r>
              <a:rPr lang="en-US" sz="1600" b="1" dirty="0">
                <a:solidFill>
                  <a:srgbClr val="CC0066"/>
                </a:solidFill>
              </a:rPr>
              <a:t> </a:t>
            </a:r>
            <a:r>
              <a:rPr lang="en-US" sz="1600" b="1" dirty="0" smtClean="0">
                <a:solidFill>
                  <a:srgbClr val="CC0066"/>
                </a:solidFill>
              </a:rPr>
              <a:t>    › define start and end of segments, procedures, macros etc..</a:t>
            </a:r>
          </a:p>
          <a:p>
            <a:r>
              <a:rPr lang="en-US" sz="1600" b="1" dirty="0" smtClean="0"/>
              <a:t>     </a:t>
            </a:r>
            <a:endParaRPr lang="en-US" sz="1600" b="1" dirty="0"/>
          </a:p>
          <a:p>
            <a:pPr marL="285750" indent="-285750">
              <a:buFont typeface="Verdana" pitchFamily="34" charset="0"/>
              <a:buChar char="›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282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0" grpId="0" animBg="1"/>
      <p:bldP spid="10" grpId="1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29405" y="5029200"/>
            <a:ext cx="2456996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 rot="16200000">
            <a:off x="936293" y="295418"/>
            <a:ext cx="349724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066800"/>
            <a:ext cx="5638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Define Byte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Define a byte type (8-bit) variable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Reserves specific amount of memory locations to each variable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Range : 00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FF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unsigned value;      	     00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7F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positive value and 	     80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FF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negative value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General form : </a:t>
            </a:r>
            <a:r>
              <a:rPr lang="en-US" sz="1600" b="1" dirty="0" smtClean="0">
                <a:solidFill>
                  <a:srgbClr val="FF0066"/>
                </a:solidFill>
              </a:rPr>
              <a:t>variable DB value/ values</a:t>
            </a:r>
            <a:endParaRPr lang="en-US" sz="1600" b="1" dirty="0">
              <a:solidFill>
                <a:srgbClr val="FF0066"/>
              </a:solidFill>
            </a:endParaRPr>
          </a:p>
          <a:p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07056" y="4584918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Example:</a:t>
            </a:r>
          </a:p>
          <a:p>
            <a:pPr algn="just"/>
            <a:endParaRPr lang="en-US" sz="1400" b="1" dirty="0">
              <a:solidFill>
                <a:srgbClr val="990033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LIST DB 7FH, 42H, 35H</a:t>
            </a:r>
          </a:p>
          <a:p>
            <a:pPr algn="just"/>
            <a:endParaRPr lang="en-US" sz="1400" b="1" dirty="0">
              <a:solidFill>
                <a:srgbClr val="990033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Three consecutive memory locations are reserved for the variable LIST and each data specified in the instruction are stored as initial value in the reserved memory location</a:t>
            </a:r>
            <a:endParaRPr lang="en-US" sz="1400" b="1" dirty="0">
              <a:solidFill>
                <a:srgbClr val="9900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753136" y="2117108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7620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838200"/>
            <a:ext cx="5257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instruction will specify the name of the register which holds the data to be operated by the instruction.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CL, DH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content of 8-bit register DH is moved to another 8-bit register CL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(CL)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(DH)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2576098" cy="253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62936" y="127323"/>
            <a:ext cx="30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 : Addressing modes for register and immediate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29404" y="5029200"/>
            <a:ext cx="3752395" cy="282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 rot="16200000">
            <a:off x="936293" y="783893"/>
            <a:ext cx="349724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066800"/>
            <a:ext cx="5638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Define Word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Define a word type (16-bit) variable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Reserves two consecutive memory locations to each variable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Range : 0000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FFFF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unsigned value;      	     0000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7FFF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positive value and 	     8000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– FFFF</a:t>
            </a:r>
            <a:r>
              <a:rPr lang="en-US" sz="1600" b="1" baseline="-25000" dirty="0" smtClean="0"/>
              <a:t>H</a:t>
            </a:r>
            <a:r>
              <a:rPr lang="en-US" sz="1600" b="1" dirty="0" smtClean="0"/>
              <a:t> for negative value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General form : </a:t>
            </a:r>
            <a:r>
              <a:rPr lang="en-US" sz="1600" b="1" dirty="0" smtClean="0">
                <a:solidFill>
                  <a:srgbClr val="FF0066"/>
                </a:solidFill>
              </a:rPr>
              <a:t>variable DW value/ values</a:t>
            </a:r>
            <a:endParaRPr lang="en-US" sz="1600" b="1" dirty="0">
              <a:solidFill>
                <a:srgbClr val="FF0066"/>
              </a:solidFill>
            </a:endParaRPr>
          </a:p>
          <a:p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07056" y="4584918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Example:</a:t>
            </a:r>
          </a:p>
          <a:p>
            <a:pPr algn="just"/>
            <a:endParaRPr lang="en-US" sz="1400" b="1" dirty="0">
              <a:solidFill>
                <a:srgbClr val="990033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ALIST DW 6512H, 0F251H, 0CDE2H</a:t>
            </a:r>
          </a:p>
          <a:p>
            <a:pPr algn="just"/>
            <a:endParaRPr lang="en-US" sz="1400" b="1" dirty="0">
              <a:solidFill>
                <a:srgbClr val="990033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990033"/>
                </a:solidFill>
              </a:rPr>
              <a:t>Six consecutive memory locations are reserved for the variable ALIST and each 16-bit data specified in the instruction is stored in two consecutive memory location.</a:t>
            </a:r>
            <a:endParaRPr lang="en-US" sz="1400" b="1" dirty="0">
              <a:solidFill>
                <a:srgbClr val="9900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Off-page Connector 7"/>
          <p:cNvSpPr/>
          <p:nvPr/>
        </p:nvSpPr>
        <p:spPr>
          <a:xfrm rot="16200000">
            <a:off x="835873" y="1369273"/>
            <a:ext cx="550564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066800"/>
            <a:ext cx="563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SEGMENT : Used to indicate the beginning of a code/ data/ stack segment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ENDS : Used to indicate the end of a </a:t>
            </a:r>
            <a:r>
              <a:rPr lang="en-US" sz="1600" b="1" dirty="0"/>
              <a:t>code/ data/ stack segment</a:t>
            </a:r>
          </a:p>
          <a:p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General form: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62627"/>
              </p:ext>
            </p:extLst>
          </p:nvPr>
        </p:nvGraphicFramePr>
        <p:xfrm>
          <a:off x="3581400" y="3474720"/>
          <a:ext cx="5181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Segnam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SEGMENT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…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Segnam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ENDS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Program code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Data Defining Statements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3276600" y="6125286"/>
            <a:ext cx="2286000" cy="427346"/>
          </a:xfrm>
          <a:prstGeom prst="borderCallout1">
            <a:avLst>
              <a:gd name="adj1" fmla="val -7691"/>
              <a:gd name="adj2" fmla="val 48230"/>
              <a:gd name="adj3" fmla="val -153346"/>
              <a:gd name="adj4" fmla="val 33295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defined name of the segment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562600" y="3810000"/>
            <a:ext cx="228600" cy="12192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  <a:endParaRPr lang="en-US" sz="1600" b="1" dirty="0">
              <a:solidFill>
                <a:srgbClr val="CC0066"/>
              </a:solidFill>
            </a:endParaRP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936293" y="1971817"/>
            <a:ext cx="349724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0668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Informs the assembler the name of the program/ data segment that should be used for a specific segment.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General form:</a:t>
            </a:r>
            <a:endParaRPr lang="en-US" sz="1600" b="1" dirty="0"/>
          </a:p>
        </p:txBody>
      </p:sp>
      <p:sp>
        <p:nvSpPr>
          <p:cNvPr id="10" name="Line Callout 1 9"/>
          <p:cNvSpPr/>
          <p:nvPr/>
        </p:nvSpPr>
        <p:spPr>
          <a:xfrm>
            <a:off x="2819400" y="3382287"/>
            <a:ext cx="2286000" cy="427346"/>
          </a:xfrm>
          <a:prstGeom prst="borderCallout1">
            <a:avLst>
              <a:gd name="adj1" fmla="val 1890"/>
              <a:gd name="adj2" fmla="val 98976"/>
              <a:gd name="adj3" fmla="val -99055"/>
              <a:gd name="adj4" fmla="val 85832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Segment Register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5907" y="2557046"/>
            <a:ext cx="553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</a:rPr>
              <a:t>ASSUME </a:t>
            </a:r>
            <a:r>
              <a:rPr lang="en-US" sz="1600" b="1" dirty="0" err="1" smtClean="0">
                <a:solidFill>
                  <a:srgbClr val="FF0066"/>
                </a:solidFill>
              </a:rPr>
              <a:t>segreg</a:t>
            </a:r>
            <a:r>
              <a:rPr lang="en-US" sz="1600" b="1" dirty="0" smtClean="0">
                <a:solidFill>
                  <a:srgbClr val="FF0066"/>
                </a:solidFill>
              </a:rPr>
              <a:t> : </a:t>
            </a:r>
            <a:r>
              <a:rPr lang="en-US" sz="1600" b="1" dirty="0" err="1" smtClean="0">
                <a:solidFill>
                  <a:srgbClr val="FF0066"/>
                </a:solidFill>
              </a:rPr>
              <a:t>segnam</a:t>
            </a:r>
            <a:r>
              <a:rPr lang="en-US" sz="1600" b="1" dirty="0" smtClean="0">
                <a:solidFill>
                  <a:srgbClr val="FF0066"/>
                </a:solidFill>
              </a:rPr>
              <a:t>, .. , </a:t>
            </a:r>
            <a:r>
              <a:rPr lang="en-US" sz="1600" b="1" dirty="0" err="1">
                <a:solidFill>
                  <a:srgbClr val="FF0066"/>
                </a:solidFill>
              </a:rPr>
              <a:t>segreg</a:t>
            </a:r>
            <a:r>
              <a:rPr lang="en-US" sz="1600" b="1" dirty="0">
                <a:solidFill>
                  <a:srgbClr val="FF0066"/>
                </a:solidFill>
              </a:rPr>
              <a:t> : </a:t>
            </a:r>
            <a:r>
              <a:rPr lang="en-US" sz="1600" b="1" dirty="0" err="1">
                <a:solidFill>
                  <a:srgbClr val="FF0066"/>
                </a:solidFill>
              </a:rPr>
              <a:t>segnam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334000" y="3382654"/>
            <a:ext cx="2286000" cy="427346"/>
          </a:xfrm>
          <a:prstGeom prst="borderCallout1">
            <a:avLst>
              <a:gd name="adj1" fmla="val -1304"/>
              <a:gd name="adj2" fmla="val 33901"/>
              <a:gd name="adj3" fmla="val -95861"/>
              <a:gd name="adj4" fmla="val 21354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defined name of the segment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65946"/>
              </p:ext>
            </p:extLst>
          </p:nvPr>
        </p:nvGraphicFramePr>
        <p:xfrm>
          <a:off x="2858068" y="4785360"/>
          <a:ext cx="61335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132"/>
                <a:gridCol w="3200399"/>
              </a:tblGrid>
              <a:tr h="115824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ASSUME CS: ACODE, DS:ADATA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Tells the compiler that the</a:t>
                      </a:r>
                      <a:r>
                        <a:rPr lang="en-US" sz="1200" baseline="0" dirty="0" smtClean="0">
                          <a:solidFill>
                            <a:srgbClr val="990033"/>
                          </a:solidFill>
                        </a:rPr>
                        <a:t> instructions of the program are stored in the segment ACODE and data are stored in the segment ADATA</a:t>
                      </a:r>
                    </a:p>
                    <a:p>
                      <a:pPr algn="just"/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50468" y="4310416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90033"/>
                </a:solidFill>
              </a:rPr>
              <a:t>Example: </a:t>
            </a:r>
            <a:endParaRPr lang="en-US" sz="16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562364" y="2868734"/>
            <a:ext cx="1097582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914400"/>
            <a:ext cx="563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ORG</a:t>
            </a:r>
            <a:r>
              <a:rPr lang="en-US" sz="1400" b="1" dirty="0" smtClean="0"/>
              <a:t> (Origin) is used to assign the starting address (Effective address) for a program/ data segment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END</a:t>
            </a:r>
            <a:r>
              <a:rPr lang="en-US" sz="1400" b="1" dirty="0" smtClean="0"/>
              <a:t> is used to terminate a program; statements after END will be ignored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EVEN</a:t>
            </a:r>
            <a:r>
              <a:rPr lang="en-US" sz="1400" b="1" dirty="0" smtClean="0"/>
              <a:t> : </a:t>
            </a:r>
            <a:r>
              <a:rPr lang="en-US" sz="1400" b="1" dirty="0"/>
              <a:t>I</a:t>
            </a:r>
            <a:r>
              <a:rPr lang="en-US" sz="1400" b="1" dirty="0" smtClean="0"/>
              <a:t>nforms the assembler to store program/ data segment starting from an even address 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EQU</a:t>
            </a:r>
            <a:r>
              <a:rPr lang="en-US" sz="1400" b="1" dirty="0" smtClean="0"/>
              <a:t> (Equate) is used to attach a value to a variable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8970"/>
              </p:ext>
            </p:extLst>
          </p:nvPr>
        </p:nvGraphicFramePr>
        <p:xfrm>
          <a:off x="2629469" y="3733800"/>
          <a:ext cx="6285931" cy="295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077"/>
                <a:gridCol w="4060854"/>
              </a:tblGrid>
              <a:tr h="9397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ORG 1000H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Informs the assembler that the statements following ORG 1000H should be stored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in memory starting with effective address 1000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LOOP EQU 10FEH</a:t>
                      </a:r>
                    </a:p>
                    <a:p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Value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of variable LOOP is 10FE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_SDATA SEGMENT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ORG 1200H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A DB 4CH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EVEN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B DW 1052H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_SDATA ENDS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In this data segment, effective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address of memory location assigned to A will be 1200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and that of B will be 1202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and 1203</a:t>
                      </a:r>
                      <a:r>
                        <a:rPr lang="en-US" sz="1200" b="1" baseline="-25000" dirty="0" smtClean="0">
                          <a:solidFill>
                            <a:srgbClr val="990033"/>
                          </a:solidFill>
                        </a:rPr>
                        <a:t>H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.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30522" y="3319046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90033"/>
                </a:solidFill>
              </a:rPr>
              <a:t>Examples: </a:t>
            </a:r>
            <a:endParaRPr lang="en-US" sz="16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562364" y="4067564"/>
            <a:ext cx="1097582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914400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PROC</a:t>
            </a:r>
            <a:r>
              <a:rPr lang="en-US" sz="1400" b="1" dirty="0" smtClean="0"/>
              <a:t> Indicates the beginning of a procedure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ENDP</a:t>
            </a:r>
            <a:r>
              <a:rPr lang="en-US" sz="1400" b="1" dirty="0" smtClean="0"/>
              <a:t> End of procedure</a:t>
            </a:r>
          </a:p>
          <a:p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FAR</a:t>
            </a:r>
            <a:r>
              <a:rPr lang="en-US" sz="1400" b="1" dirty="0" smtClean="0"/>
              <a:t> Intersegment call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>
                <a:solidFill>
                  <a:srgbClr val="0070C0"/>
                </a:solidFill>
              </a:rPr>
              <a:t>NEAR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Intrasegment</a:t>
            </a:r>
            <a:r>
              <a:rPr lang="en-US" sz="1400" b="1" dirty="0" smtClean="0"/>
              <a:t> call</a:t>
            </a:r>
          </a:p>
          <a:p>
            <a:pPr marL="285750" indent="-285750">
              <a:buBlip>
                <a:blip r:embed="rId3"/>
              </a:buBlip>
            </a:pPr>
            <a:endParaRPr lang="en-US" sz="1400" b="1" dirty="0"/>
          </a:p>
          <a:p>
            <a:pPr marL="285750" indent="-285750">
              <a:buBlip>
                <a:blip r:embed="rId3"/>
              </a:buBlip>
            </a:pPr>
            <a:r>
              <a:rPr lang="en-US" sz="1400" b="1" dirty="0" smtClean="0"/>
              <a:t>General form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62554"/>
              </p:ext>
            </p:extLst>
          </p:nvPr>
        </p:nvGraphicFramePr>
        <p:xfrm>
          <a:off x="3124200" y="3352800"/>
          <a:ext cx="5715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procname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PROC[NEAR/ FAR]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                 RET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990033"/>
                          </a:solidFill>
                        </a:rPr>
                        <a:t>procname</a:t>
                      </a:r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 ENDP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99003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Program statements of the procedure</a:t>
                      </a:r>
                    </a:p>
                    <a:p>
                      <a:endParaRPr lang="en-US" sz="12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990033"/>
                          </a:solidFill>
                        </a:rPr>
                        <a:t>Last statement of the procedure </a:t>
                      </a:r>
                      <a:endParaRPr lang="en-US" sz="12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5867400" y="3749040"/>
            <a:ext cx="304800" cy="5982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3124200" y="5715000"/>
            <a:ext cx="2286000" cy="427346"/>
          </a:xfrm>
          <a:prstGeom prst="borderCallout1">
            <a:avLst>
              <a:gd name="adj1" fmla="val -1304"/>
              <a:gd name="adj2" fmla="val 33901"/>
              <a:gd name="adj3" fmla="val -95861"/>
              <a:gd name="adj4" fmla="val 21354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defined name of the procedure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562364" y="4067564"/>
            <a:ext cx="1097582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3556"/>
              </p:ext>
            </p:extLst>
          </p:nvPr>
        </p:nvGraphicFramePr>
        <p:xfrm>
          <a:off x="2629469" y="1874520"/>
          <a:ext cx="6285931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077"/>
                <a:gridCol w="4060854"/>
              </a:tblGrid>
              <a:tr h="457200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ADD64 PROC NEAR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RET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ADD64 ENDP</a:t>
                      </a:r>
                    </a:p>
                    <a:p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The subroutine/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procedure named ADD64 is declared as NEAR and so the assembler will code the CALL and RET instructions involved in this procedure as near call and return</a:t>
                      </a:r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CONVERT PROC FAR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                 RET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CONVERT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ENDP</a:t>
                      </a:r>
                    </a:p>
                    <a:p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990033"/>
                          </a:solidFill>
                        </a:rPr>
                        <a:t>The subroutine/</a:t>
                      </a:r>
                      <a:r>
                        <a:rPr lang="en-US" sz="1200" b="1" baseline="0" dirty="0" smtClean="0">
                          <a:solidFill>
                            <a:srgbClr val="990033"/>
                          </a:solidFill>
                        </a:rPr>
                        <a:t> procedure named CONVERT is declared as FAR and so the assembler will code the CALL and RET instructions involved in this procedure as far call and return</a:t>
                      </a:r>
                      <a:endParaRPr lang="en-US" sz="12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endParaRPr lang="en-US" sz="12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30522" y="1219200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90033"/>
                </a:solidFill>
              </a:rPr>
              <a:t>Examples: </a:t>
            </a:r>
            <a:endParaRPr lang="en-US" sz="16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936293" y="4914589"/>
            <a:ext cx="349724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914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Reserves one memory location for 8-bit signed displacement in jump instructions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91103"/>
              </p:ext>
            </p:extLst>
          </p:nvPr>
        </p:nvGraphicFramePr>
        <p:xfrm>
          <a:off x="3174604" y="2499360"/>
          <a:ext cx="5740796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796"/>
                <a:gridCol w="3810000"/>
              </a:tblGrid>
              <a:tr h="457200"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990033"/>
                          </a:solidFill>
                        </a:rPr>
                        <a:t>JMP SHORT AHEAD</a:t>
                      </a:r>
                      <a:endParaRPr lang="en-US" sz="1400" b="1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  <a:p>
                      <a:pPr algn="just"/>
                      <a:r>
                        <a:rPr lang="en-US" sz="1400" b="1" dirty="0" smtClean="0">
                          <a:solidFill>
                            <a:srgbClr val="990033"/>
                          </a:solidFill>
                        </a:rPr>
                        <a:t>The directive will reserve one memory location for 8-bit displacement named AHEAD</a:t>
                      </a:r>
                    </a:p>
                    <a:p>
                      <a:pPr algn="just"/>
                      <a:endParaRPr lang="en-US" sz="1400" b="1" dirty="0" smtClean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74604" y="184404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90033"/>
                </a:solidFill>
              </a:rPr>
              <a:t>Example: </a:t>
            </a:r>
            <a:endParaRPr lang="en-US" sz="16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/>
          <p:cNvSpPr/>
          <p:nvPr/>
        </p:nvSpPr>
        <p:spPr>
          <a:xfrm rot="16200000">
            <a:off x="855140" y="5530635"/>
            <a:ext cx="512031" cy="1740090"/>
          </a:xfrm>
          <a:prstGeom prst="flowChartOffpageConnector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Directives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90600"/>
            <a:ext cx="1488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C0066"/>
                </a:solidFill>
              </a:rPr>
              <a:t>DB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DW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SEGMENT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ENDS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ASSUME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ORG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EVEN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EQU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PROC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ENDP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FAR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NEAR</a:t>
            </a:r>
          </a:p>
          <a:p>
            <a:endParaRPr lang="en-US" sz="1600" b="1" dirty="0" smtClean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SHORT</a:t>
            </a:r>
          </a:p>
          <a:p>
            <a:endParaRPr lang="en-US" sz="1600" b="1" dirty="0">
              <a:solidFill>
                <a:srgbClr val="CC0066"/>
              </a:solidFill>
            </a:endParaRPr>
          </a:p>
          <a:p>
            <a:r>
              <a:rPr lang="en-US" sz="1600" b="1" dirty="0" smtClean="0">
                <a:solidFill>
                  <a:srgbClr val="CC0066"/>
                </a:solidFill>
              </a:rPr>
              <a:t>MACRO</a:t>
            </a:r>
          </a:p>
          <a:p>
            <a:r>
              <a:rPr lang="en-US" sz="1600" b="1" dirty="0" smtClean="0">
                <a:solidFill>
                  <a:srgbClr val="CC0066"/>
                </a:solidFill>
              </a:rPr>
              <a:t>ENDM</a:t>
            </a:r>
            <a:endParaRPr lang="en-US" sz="1600" b="1" dirty="0">
              <a:solidFill>
                <a:srgbClr val="CC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9144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b="1" dirty="0" smtClean="0">
                <a:solidFill>
                  <a:srgbClr val="0070C0"/>
                </a:solidFill>
              </a:rPr>
              <a:t>MACRO</a:t>
            </a:r>
            <a:r>
              <a:rPr lang="en-US" sz="1600" b="1" dirty="0" smtClean="0"/>
              <a:t> Indicate the beginning of a macro 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>
                <a:solidFill>
                  <a:srgbClr val="0070C0"/>
                </a:solidFill>
              </a:rPr>
              <a:t>ENDM</a:t>
            </a:r>
            <a:r>
              <a:rPr lang="en-US" sz="1600" b="1" dirty="0" smtClean="0"/>
              <a:t> End of a macro</a:t>
            </a:r>
          </a:p>
          <a:p>
            <a:pPr marL="285750" indent="-285750">
              <a:buBlip>
                <a:blip r:embed="rId3"/>
              </a:buBlip>
            </a:pPr>
            <a:endParaRPr lang="en-US" sz="1600" b="1" dirty="0"/>
          </a:p>
          <a:p>
            <a:pPr marL="285750" indent="-285750">
              <a:buBlip>
                <a:blip r:embed="rId3"/>
              </a:buBlip>
            </a:pPr>
            <a:r>
              <a:rPr lang="en-US" sz="1600" b="1" dirty="0" smtClean="0"/>
              <a:t>General form: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51921"/>
              </p:ext>
            </p:extLst>
          </p:nvPr>
        </p:nvGraphicFramePr>
        <p:xfrm>
          <a:off x="3124200" y="2667000"/>
          <a:ext cx="5715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990033"/>
                          </a:solidFill>
                        </a:rPr>
                        <a:t>macroname</a:t>
                      </a: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MACRO[Arg1, Arg2 ...]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                 …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990033"/>
                          </a:solidFill>
                        </a:rPr>
                        <a:t>macroname</a:t>
                      </a: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 ENDM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Program statements</a:t>
                      </a:r>
                      <a:r>
                        <a:rPr lang="en-US" sz="1400" baseline="0" dirty="0" smtClean="0">
                          <a:solidFill>
                            <a:srgbClr val="990033"/>
                          </a:solidFill>
                        </a:rPr>
                        <a:t> in the macro</a:t>
                      </a:r>
                      <a:endParaRPr lang="en-US" sz="1400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6324600" y="3063240"/>
            <a:ext cx="304800" cy="598200"/>
          </a:xfrm>
          <a:prstGeom prst="rightBrace">
            <a:avLst/>
          </a:prstGeom>
          <a:ln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3124200" y="5029200"/>
            <a:ext cx="2286000" cy="427346"/>
          </a:xfrm>
          <a:prstGeom prst="borderCallout1">
            <a:avLst>
              <a:gd name="adj1" fmla="val -1304"/>
              <a:gd name="adj2" fmla="val 33901"/>
              <a:gd name="adj3" fmla="val -185282"/>
              <a:gd name="adj4" fmla="val 20160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defined name of the macro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24050"/>
            <a:ext cx="81153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5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8392" y="3858904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3136" y="2117108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191904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252814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Addressing</a:t>
            </a:r>
          </a:p>
          <a:p>
            <a:pPr marL="342900" indent="-342900">
              <a:buAutoNum type="arabicPeriod" startAt="8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9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Indirect </a:t>
            </a:r>
            <a:r>
              <a:rPr lang="en-US" sz="13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 port </a:t>
            </a: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Relative Addressing</a:t>
            </a:r>
          </a:p>
          <a:p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Implied Addressing</a:t>
            </a: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733800" y="1080448"/>
            <a:ext cx="52578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immediate addressing mode, an 8-bit or 16-bit data is specified as part of the instruction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DL, 08H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8-bit data (08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DL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(DL)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08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400" b="1" baseline="-25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AX, 0A9FH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16-bit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(0A9F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 register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(AX)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0A9F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400" b="1" baseline="-25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2936" y="127323"/>
            <a:ext cx="30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 : Addressing modes for register and immediate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</a:t>
            </a:r>
            <a:r>
              <a:rPr lang="en-US" dirty="0" smtClean="0"/>
              <a:t>Modes : Memory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71" y="1004134"/>
            <a:ext cx="2466129" cy="2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098675" y="4759325"/>
            <a:ext cx="3868738" cy="439738"/>
            <a:chOff x="1500" y="3788"/>
            <a:chExt cx="2437" cy="277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00" y="3788"/>
              <a:ext cx="2437" cy="277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610" y="3877"/>
              <a:ext cx="131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Physical Address (20 Bits)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368675" y="3359150"/>
            <a:ext cx="1155700" cy="1454150"/>
            <a:chOff x="2300" y="2906"/>
            <a:chExt cx="728" cy="916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2307" y="2906"/>
              <a:ext cx="721" cy="496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300" y="3049"/>
              <a:ext cx="6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Adder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609" y="3407"/>
              <a:ext cx="0" cy="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152400" y="2352675"/>
            <a:ext cx="3835400" cy="1158875"/>
            <a:chOff x="1418" y="2370"/>
            <a:chExt cx="2416" cy="730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81" y="278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418" y="2370"/>
              <a:ext cx="2416" cy="247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661" y="2447"/>
              <a:ext cx="132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Segment Register (16 bits)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2365" y="2781"/>
              <a:ext cx="1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365" y="262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189" y="2376"/>
              <a:ext cx="642" cy="247"/>
            </a:xfrm>
            <a:prstGeom prst="cube">
              <a:avLst>
                <a:gd name="adj" fmla="val 24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49" y="2416"/>
              <a:ext cx="5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0 0 0 0</a:t>
              </a: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3065463" y="1425575"/>
            <a:ext cx="3030537" cy="1987550"/>
            <a:chOff x="3253" y="1786"/>
            <a:chExt cx="1909" cy="1252"/>
          </a:xfrm>
        </p:grpSpPr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3253" y="1786"/>
              <a:ext cx="1909" cy="269"/>
              <a:chOff x="2109" y="1688"/>
              <a:chExt cx="1909" cy="269"/>
            </a:xfrm>
          </p:grpSpPr>
          <p:sp>
            <p:nvSpPr>
              <p:cNvPr id="30" name="AutoShape 23"/>
              <p:cNvSpPr>
                <a:spLocks noChangeArrowheads="1"/>
              </p:cNvSpPr>
              <p:nvPr/>
            </p:nvSpPr>
            <p:spPr bwMode="auto">
              <a:xfrm>
                <a:off x="2109" y="1688"/>
                <a:ext cx="1909" cy="262"/>
              </a:xfrm>
              <a:prstGeom prst="cube">
                <a:avLst>
                  <a:gd name="adj" fmla="val 24995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426" y="1786"/>
                <a:ext cx="1069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Offset Value (16 bits)</a:t>
                </a:r>
              </a:p>
            </p:txBody>
          </p:sp>
        </p:grp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987" y="2074"/>
              <a:ext cx="0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3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</a:t>
            </a:r>
            <a:r>
              <a:rPr lang="en-US" dirty="0" smtClean="0"/>
              <a:t>Modes : Memory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1" y="990600"/>
            <a:ext cx="563879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20 Address lines  </a:t>
            </a:r>
            <a:r>
              <a:rPr lang="en-US" sz="1500" b="1" dirty="0" smtClean="0">
                <a:sym typeface="Symbol"/>
              </a:rPr>
              <a:t>  8086 can address up to          2</a:t>
            </a:r>
            <a:r>
              <a:rPr lang="en-US" sz="1500" b="1" baseline="30000" dirty="0" smtClean="0">
                <a:sym typeface="Symbol"/>
              </a:rPr>
              <a:t>20</a:t>
            </a:r>
            <a:r>
              <a:rPr lang="en-US" sz="1500" b="1" dirty="0" smtClean="0">
                <a:sym typeface="Symbol"/>
              </a:rPr>
              <a:t> = 1M bytes of memory</a:t>
            </a:r>
            <a:r>
              <a:rPr lang="en-US" sz="1500" b="1" dirty="0"/>
              <a:t/>
            </a:r>
            <a:br>
              <a:rPr lang="en-US" sz="1500" b="1" dirty="0"/>
            </a:br>
            <a:endParaRPr lang="en-US" sz="15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However, the largest register is only 16 bits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Physical Address will have to be calculated    </a:t>
            </a:r>
            <a:r>
              <a:rPr lang="en-US" sz="1500" b="1" dirty="0" smtClean="0">
                <a:solidFill>
                  <a:srgbClr val="CC0066"/>
                </a:solidFill>
              </a:rPr>
              <a:t>Physical </a:t>
            </a:r>
            <a:r>
              <a:rPr lang="en-US" sz="1500" b="1" dirty="0">
                <a:solidFill>
                  <a:srgbClr val="CC0066"/>
                </a:solidFill>
              </a:rPr>
              <a:t>Address : </a:t>
            </a:r>
            <a:r>
              <a:rPr lang="en-US" sz="1500" b="1" dirty="0" smtClean="0">
                <a:solidFill>
                  <a:srgbClr val="CC0066"/>
                </a:solidFill>
              </a:rPr>
              <a:t>Actual </a:t>
            </a:r>
            <a:r>
              <a:rPr lang="en-US" sz="1500" b="1" dirty="0">
                <a:solidFill>
                  <a:srgbClr val="CC0066"/>
                </a:solidFill>
              </a:rPr>
              <a:t>address of a byte in </a:t>
            </a:r>
            <a:r>
              <a:rPr lang="en-US" sz="1500" b="1" dirty="0" smtClean="0">
                <a:solidFill>
                  <a:srgbClr val="CC0066"/>
                </a:solidFill>
              </a:rPr>
              <a:t>memory</a:t>
            </a:r>
            <a:r>
              <a:rPr lang="en-US" sz="1500" b="1" dirty="0">
                <a:solidFill>
                  <a:srgbClr val="CC0066"/>
                </a:solidFill>
              </a:rPr>
              <a:t>. i.e. the </a:t>
            </a:r>
            <a:r>
              <a:rPr lang="en-US" sz="1500" b="1" dirty="0" smtClean="0">
                <a:solidFill>
                  <a:srgbClr val="CC0066"/>
                </a:solidFill>
              </a:rPr>
              <a:t>value </a:t>
            </a:r>
            <a:r>
              <a:rPr lang="en-US" sz="1500" b="1" dirty="0">
                <a:solidFill>
                  <a:srgbClr val="CC0066"/>
                </a:solidFill>
              </a:rPr>
              <a:t>which goes out onto the address bus</a:t>
            </a:r>
            <a:r>
              <a:rPr lang="en-US" sz="1500" b="1" dirty="0" smtClean="0">
                <a:solidFill>
                  <a:srgbClr val="CC0066"/>
                </a:solidFill>
              </a:rPr>
              <a:t>.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>
              <a:solidFill>
                <a:srgbClr val="CC0066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Memory Address represented in the form –          </a:t>
            </a:r>
            <a:r>
              <a:rPr lang="en-US" sz="1500" b="1" dirty="0" err="1" smtClean="0">
                <a:solidFill>
                  <a:srgbClr val="CC0066"/>
                </a:solidFill>
              </a:rPr>
              <a:t>Seg</a:t>
            </a:r>
            <a:r>
              <a:rPr lang="en-US" sz="1500" b="1" dirty="0" smtClean="0">
                <a:solidFill>
                  <a:srgbClr val="CC0066"/>
                </a:solidFill>
              </a:rPr>
              <a:t> : Offset   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Eg</a:t>
            </a:r>
            <a:r>
              <a:rPr lang="en-US" sz="1500" b="1" dirty="0" smtClean="0"/>
              <a:t> - 89AB:F012)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Each </a:t>
            </a:r>
            <a:r>
              <a:rPr lang="en-US" sz="1500" b="1" dirty="0"/>
              <a:t>time the processor wants to  access memory, it </a:t>
            </a:r>
            <a:r>
              <a:rPr lang="en-US" sz="1500" b="1" dirty="0" smtClean="0"/>
              <a:t>takes </a:t>
            </a:r>
            <a:r>
              <a:rPr lang="en-US" sz="1500" b="1" dirty="0"/>
              <a:t>the contents of a segment register, </a:t>
            </a:r>
            <a:r>
              <a:rPr lang="en-US" sz="1500" b="1" dirty="0" smtClean="0"/>
              <a:t>shifts </a:t>
            </a:r>
            <a:r>
              <a:rPr lang="en-US" sz="1500" b="1" dirty="0"/>
              <a:t>it </a:t>
            </a:r>
            <a:r>
              <a:rPr lang="en-US" sz="1500" b="1" dirty="0" smtClean="0"/>
              <a:t>one hexadecimal place to the left (same as multiplying by </a:t>
            </a:r>
            <a:r>
              <a:rPr lang="en-US" sz="1500" b="1" dirty="0"/>
              <a:t>16</a:t>
            </a:r>
            <a:r>
              <a:rPr lang="en-US" sz="1500" b="1" baseline="-25000" dirty="0"/>
              <a:t>10</a:t>
            </a:r>
            <a:r>
              <a:rPr lang="en-US" sz="1500" b="1" dirty="0" smtClean="0"/>
              <a:t>), </a:t>
            </a:r>
            <a:r>
              <a:rPr lang="en-US" sz="1500" b="1" dirty="0"/>
              <a:t>then add the required offset to form </a:t>
            </a:r>
            <a:r>
              <a:rPr lang="en-US" sz="1500" b="1" dirty="0" smtClean="0"/>
              <a:t>the 20- bit address</a:t>
            </a:r>
            <a:endParaRPr lang="en-US" sz="1500" b="1" dirty="0"/>
          </a:p>
          <a:p>
            <a:endParaRPr lang="en-US" sz="1500" b="1" dirty="0"/>
          </a:p>
        </p:txBody>
      </p:sp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71" y="1004134"/>
            <a:ext cx="2466129" cy="2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468749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89AB : F012 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  89AB    89AB0  (Paragraph to byte  89AB x 10 = 89AB0)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F012     0F012   (Offset is already in byte unit)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            + -------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                98AC2   (The absolute address)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854371" y="4575556"/>
            <a:ext cx="1808327" cy="427346"/>
          </a:xfrm>
          <a:prstGeom prst="borderCallout1">
            <a:avLst>
              <a:gd name="adj1" fmla="val 49795"/>
              <a:gd name="adj2" fmla="val -725"/>
              <a:gd name="adj3" fmla="val 223499"/>
              <a:gd name="adj4" fmla="val -119947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 bytes of contiguous memory</a:t>
            </a:r>
          </a:p>
        </p:txBody>
      </p:sp>
    </p:spTree>
    <p:extLst>
      <p:ext uri="{BB962C8B-B14F-4D97-AF65-F5344CB8AC3E}">
        <p14:creationId xmlns:p14="http://schemas.microsoft.com/office/powerpoint/2010/main" val="4620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6849</Words>
  <Application>Microsoft Office PowerPoint</Application>
  <PresentationFormat>On-screen Show (4:3)</PresentationFormat>
  <Paragraphs>1989</Paragraphs>
  <Slides>68</Slides>
  <Notes>67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ADDRESSING MODES                      &amp; Instruction set</vt:lpstr>
      <vt:lpstr>Introduction</vt:lpstr>
      <vt:lpstr>Introduction</vt:lpstr>
      <vt:lpstr>ADDRESSING MODES</vt:lpstr>
      <vt:lpstr>Addressing Modes</vt:lpstr>
      <vt:lpstr>Addressing Modes</vt:lpstr>
      <vt:lpstr>Addressing Modes</vt:lpstr>
      <vt:lpstr>Addressing Modes : Memory Access</vt:lpstr>
      <vt:lpstr>Addressing Modes : Memory Access</vt:lpstr>
      <vt:lpstr>Addressing Modes : Memory Access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 Assembler   directives  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Assemble Directives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                     &amp; Instruction set</dc:title>
  <dc:creator>shree</dc:creator>
  <cp:lastModifiedBy>shree</cp:lastModifiedBy>
  <cp:revision>1</cp:revision>
  <dcterms:created xsi:type="dcterms:W3CDTF">2020-09-23T03:45:07Z</dcterms:created>
  <dcterms:modified xsi:type="dcterms:W3CDTF">2020-09-23T03:50:14Z</dcterms:modified>
</cp:coreProperties>
</file>