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9" r:id="rId10"/>
    <p:sldId id="273" r:id="rId11"/>
    <p:sldId id="275" r:id="rId12"/>
    <p:sldId id="277" r:id="rId13"/>
    <p:sldId id="279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54" r:id="rId44"/>
    <p:sldId id="311" r:id="rId45"/>
    <p:sldId id="312" r:id="rId46"/>
    <p:sldId id="313" r:id="rId47"/>
    <p:sldId id="314" r:id="rId48"/>
    <p:sldId id="315" r:id="rId49"/>
    <p:sldId id="316" r:id="rId50"/>
    <p:sldId id="355" r:id="rId51"/>
    <p:sldId id="35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Chapter 3</a:t>
            </a:r>
            <a:endParaRPr lang="en-IN" b="1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P5 Micro architecture : Intel’s Fifth generation</a:t>
            </a:r>
          </a:p>
          <a:p>
            <a:endParaRPr lang="en-I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Pentium Architecture</a:t>
            </a:r>
            <a:endParaRPr lang="en-IN" b="1" smtClean="0"/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r>
              <a:rPr lang="en-US" b="1" dirty="0" smtClean="0"/>
              <a:t>Address Generators :</a:t>
            </a:r>
          </a:p>
          <a:p>
            <a:pPr lvl="1"/>
            <a:r>
              <a:rPr lang="en-US" dirty="0" smtClean="0"/>
              <a:t>Two address generators (one for each pipeline) form the address specified by the instructions in their respective pipeline.</a:t>
            </a:r>
          </a:p>
          <a:p>
            <a:pPr lvl="1"/>
            <a:r>
              <a:rPr lang="en-US" dirty="0" smtClean="0"/>
              <a:t>They are </a:t>
            </a:r>
            <a:r>
              <a:rPr lang="en-US" b="1" dirty="0" smtClean="0"/>
              <a:t>equivalent to segmentation unit.</a:t>
            </a:r>
          </a:p>
          <a:p>
            <a:r>
              <a:rPr lang="en-US" b="1" dirty="0" smtClean="0"/>
              <a:t>Paging Unit :</a:t>
            </a:r>
          </a:p>
          <a:p>
            <a:pPr lvl="1"/>
            <a:r>
              <a:rPr lang="en-US" dirty="0" smtClean="0"/>
              <a:t>If enabled, it translates linear address (from address generator) to physical address</a:t>
            </a:r>
          </a:p>
          <a:p>
            <a:pPr lvl="1"/>
            <a:r>
              <a:rPr lang="en-US" dirty="0" smtClean="0"/>
              <a:t>It can </a:t>
            </a:r>
            <a:r>
              <a:rPr lang="en-US" b="1" dirty="0" smtClean="0"/>
              <a:t>handle two linear addresses </a:t>
            </a:r>
            <a:r>
              <a:rPr lang="en-US" dirty="0" smtClean="0"/>
              <a:t>at the same time to support both pipelines </a:t>
            </a:r>
            <a:r>
              <a:rPr lang="en-US" b="1" dirty="0" smtClean="0"/>
              <a:t>with one TLB per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Pentium Architecture</a:t>
            </a:r>
            <a:endParaRPr lang="en-I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Floating Point Unit:</a:t>
            </a:r>
          </a:p>
          <a:p>
            <a:pPr lvl="1"/>
            <a:r>
              <a:rPr lang="en-US" dirty="0" smtClean="0"/>
              <a:t>It can accept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b="1" dirty="0" smtClean="0"/>
              <a:t>two floating point operations </a:t>
            </a:r>
            <a:r>
              <a:rPr lang="en-US" dirty="0" smtClean="0"/>
              <a:t>per clock when one of the instruction is an exchange instruction</a:t>
            </a:r>
          </a:p>
          <a:p>
            <a:pPr lvl="1"/>
            <a:r>
              <a:rPr lang="en-US" dirty="0" smtClean="0"/>
              <a:t>Three types of floating point operations can operate </a:t>
            </a:r>
            <a:r>
              <a:rPr lang="en-US" b="1" dirty="0" smtClean="0"/>
              <a:t>simultaneously</a:t>
            </a:r>
            <a:r>
              <a:rPr lang="en-US" dirty="0" smtClean="0"/>
              <a:t> within FPU: </a:t>
            </a:r>
            <a:r>
              <a:rPr lang="en-US" b="1" dirty="0" smtClean="0"/>
              <a:t>addition, division and multiplication.</a:t>
            </a:r>
            <a:endParaRPr lang="en-IN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Pentium Architecture</a:t>
            </a:r>
            <a:endParaRPr lang="en-IN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Cache:</a:t>
            </a:r>
          </a:p>
          <a:p>
            <a:pPr lvl="1"/>
            <a:r>
              <a:rPr lang="en-US" dirty="0" smtClean="0"/>
              <a:t>It is an 8KB write-back , two way set associative cache with line size of 32 bytes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Pentium Architecture</a:t>
            </a:r>
            <a:endParaRPr lang="en-IN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b="1" dirty="0" smtClean="0"/>
              <a:t>Bus Unit:</a:t>
            </a:r>
          </a:p>
          <a:p>
            <a:r>
              <a:rPr lang="en-US" dirty="0" smtClean="0"/>
              <a:t>Address Drivers and Receivers:</a:t>
            </a:r>
          </a:p>
          <a:p>
            <a:pPr lvl="1"/>
            <a:r>
              <a:rPr lang="en-US" dirty="0" smtClean="0"/>
              <a:t>Push address onto the processor’s local address bus </a:t>
            </a:r>
            <a:r>
              <a:rPr lang="en-US" b="1" dirty="0" smtClean="0"/>
              <a:t>(A31:A3 and BE7:BE0)</a:t>
            </a:r>
          </a:p>
          <a:p>
            <a:r>
              <a:rPr lang="en-US" dirty="0" smtClean="0"/>
              <a:t>Data Bus Transceivers:</a:t>
            </a:r>
          </a:p>
          <a:p>
            <a:pPr lvl="1"/>
            <a:r>
              <a:rPr lang="en-US" dirty="0" smtClean="0"/>
              <a:t>gate data onto/into the processor ‘s local data bus</a:t>
            </a:r>
          </a:p>
          <a:p>
            <a:r>
              <a:rPr lang="en-US" dirty="0" smtClean="0"/>
              <a:t>Bus Control Logic:</a:t>
            </a:r>
          </a:p>
          <a:p>
            <a:pPr lvl="1"/>
            <a:r>
              <a:rPr lang="en-US" dirty="0" smtClean="0"/>
              <a:t>controls whether a </a:t>
            </a:r>
            <a:r>
              <a:rPr lang="en-US" b="1" dirty="0" smtClean="0"/>
              <a:t>standard </a:t>
            </a:r>
            <a:r>
              <a:rPr lang="en-US" dirty="0" smtClean="0"/>
              <a:t>(8/16/32bits)or </a:t>
            </a:r>
            <a:r>
              <a:rPr lang="en-US" b="1" dirty="0" smtClean="0"/>
              <a:t>burst</a:t>
            </a:r>
            <a:r>
              <a:rPr lang="en-US" dirty="0" smtClean="0"/>
              <a:t>(32bytes)</a:t>
            </a:r>
            <a:r>
              <a:rPr lang="en-US" b="1" dirty="0" smtClean="0"/>
              <a:t> </a:t>
            </a:r>
            <a:r>
              <a:rPr lang="en-US" dirty="0" smtClean="0"/>
              <a:t>bus cycle is to be run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Pentium Architecture</a:t>
            </a:r>
            <a:endParaRPr lang="en-IN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Branch Target Buffer: </a:t>
            </a:r>
            <a:r>
              <a:rPr lang="en-US" dirty="0" smtClean="0"/>
              <a:t>supplies jump target </a:t>
            </a:r>
            <a:r>
              <a:rPr lang="en-US" dirty="0" err="1" smtClean="0"/>
              <a:t>prefetch</a:t>
            </a:r>
            <a:r>
              <a:rPr lang="en-US" dirty="0" smtClean="0"/>
              <a:t> addresses to the code cache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Superscalar Operation </a:t>
            </a:r>
            <a:endParaRPr lang="en-IN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err="1" smtClean="0"/>
              <a:t>prefetcher</a:t>
            </a:r>
            <a:r>
              <a:rPr lang="en-IN" dirty="0" smtClean="0"/>
              <a:t> sends an address to code cache and if present, a line of 32 bytes is send to one of the </a:t>
            </a:r>
            <a:r>
              <a:rPr lang="en-IN" dirty="0" err="1" smtClean="0"/>
              <a:t>prefetch</a:t>
            </a:r>
            <a:r>
              <a:rPr lang="en-IN" dirty="0" smtClean="0"/>
              <a:t> buffers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prefetch</a:t>
            </a:r>
            <a:r>
              <a:rPr lang="en-IN" b="1" dirty="0" smtClean="0"/>
              <a:t> buffer </a:t>
            </a:r>
            <a:r>
              <a:rPr lang="en-IN" dirty="0" smtClean="0"/>
              <a:t>transfers instructions </a:t>
            </a:r>
            <a:r>
              <a:rPr lang="en-IN" b="1" dirty="0" smtClean="0"/>
              <a:t>to decode unit</a:t>
            </a:r>
          </a:p>
          <a:p>
            <a:r>
              <a:rPr lang="en-IN" dirty="0" smtClean="0"/>
              <a:t>Initially it checks </a:t>
            </a:r>
            <a:r>
              <a:rPr lang="en-IN" b="1" dirty="0" smtClean="0"/>
              <a:t>if the instructions can be paired.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Superscalar Operation 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IN" dirty="0" smtClean="0"/>
              <a:t>If paired, </a:t>
            </a:r>
            <a:r>
              <a:rPr lang="en-IN" b="1" dirty="0" smtClean="0"/>
              <a:t>one goes to ‘u’ and other goes to ‘v’ pipeline </a:t>
            </a:r>
            <a:r>
              <a:rPr lang="en-IN" dirty="0" smtClean="0"/>
              <a:t>as long as no dependencies exist between them.</a:t>
            </a:r>
          </a:p>
          <a:p>
            <a:r>
              <a:rPr lang="en-IN" dirty="0" smtClean="0"/>
              <a:t>Pair of instructions enter and exit each stage of pipeline in unison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Superscalar Operation 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743200" cy="4724400"/>
          </a:xfrm>
        </p:spPr>
        <p:txBody>
          <a:bodyPr/>
          <a:lstStyle/>
          <a:p>
            <a:r>
              <a:rPr lang="en-US" dirty="0" smtClean="0"/>
              <a:t>Pentium uses  a five stage execution pipeline as shown: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990600"/>
            <a:ext cx="5334000" cy="58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/>
              <a:t>Integer Pipeline</a:t>
            </a:r>
          </a:p>
        </p:txBody>
      </p:sp>
      <p:sp>
        <p:nvSpPr>
          <p:cNvPr id="2051" name="Subtitle 4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0866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UQ: Explain in brief integer instruction pipeline stages of Pentium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Integer Pipeline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pipelines are called “u” and “v” pipes.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u-pipe</a:t>
            </a:r>
            <a:r>
              <a:rPr lang="en-US" dirty="0" smtClean="0"/>
              <a:t> can execute </a:t>
            </a:r>
            <a:r>
              <a:rPr lang="en-US" b="1" dirty="0" smtClean="0"/>
              <a:t>any instruction</a:t>
            </a:r>
            <a:r>
              <a:rPr lang="en-US" dirty="0" smtClean="0"/>
              <a:t>, while the </a:t>
            </a:r>
            <a:r>
              <a:rPr lang="en-US" b="1" dirty="0" smtClean="0"/>
              <a:t>v-pipe</a:t>
            </a:r>
            <a:r>
              <a:rPr lang="en-US" dirty="0" smtClean="0"/>
              <a:t> can execute </a:t>
            </a:r>
            <a:r>
              <a:rPr lang="en-US" b="1" dirty="0" smtClean="0"/>
              <a:t>“simple” </a:t>
            </a:r>
            <a:r>
              <a:rPr lang="en-US" dirty="0" smtClean="0"/>
              <a:t>instructions as defined in the “Instruction Pairing Rules”.</a:t>
            </a:r>
          </a:p>
          <a:p>
            <a:r>
              <a:rPr lang="en-US" dirty="0" smtClean="0"/>
              <a:t> When instructions are paired, the instruction issued to the </a:t>
            </a:r>
            <a:r>
              <a:rPr lang="en-US" b="1" dirty="0" smtClean="0"/>
              <a:t>v-pipe is always the next in sequential</a:t>
            </a:r>
            <a:r>
              <a:rPr lang="en-US" dirty="0" smtClean="0"/>
              <a:t> after the one </a:t>
            </a:r>
            <a:r>
              <a:rPr lang="en-US" b="1" dirty="0" smtClean="0"/>
              <a:t>issued to u-pipe.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Pentium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21493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Introduced in </a:t>
            </a:r>
            <a:r>
              <a:rPr lang="en-US" b="1" dirty="0" smtClean="0"/>
              <a:t>1993</a:t>
            </a:r>
            <a:r>
              <a:rPr lang="en-US" dirty="0" smtClean="0"/>
              <a:t> with clock frequency ranging from 60 to 66 MHz</a:t>
            </a:r>
          </a:p>
          <a:p>
            <a:pPr>
              <a:defRPr/>
            </a:pPr>
            <a:r>
              <a:rPr lang="en-US" dirty="0" smtClean="0"/>
              <a:t>The primary changes in Pentium Processor were:</a:t>
            </a:r>
          </a:p>
          <a:p>
            <a:pPr lvl="1">
              <a:defRPr/>
            </a:pPr>
            <a:r>
              <a:rPr lang="en-IN" dirty="0" smtClean="0"/>
              <a:t>Superscalar Architecture</a:t>
            </a:r>
          </a:p>
          <a:p>
            <a:pPr lvl="1">
              <a:defRPr/>
            </a:pPr>
            <a:r>
              <a:rPr lang="en-IN" dirty="0" smtClean="0"/>
              <a:t>Dynamic Branch Prediction</a:t>
            </a:r>
          </a:p>
          <a:p>
            <a:pPr lvl="1">
              <a:defRPr/>
            </a:pPr>
            <a:r>
              <a:rPr lang="en-IN" dirty="0" smtClean="0"/>
              <a:t>Pipelined Floating-Point Unit</a:t>
            </a:r>
          </a:p>
          <a:p>
            <a:pPr lvl="1">
              <a:defRPr/>
            </a:pPr>
            <a:r>
              <a:rPr lang="en-IN" dirty="0" smtClean="0"/>
              <a:t> Separate 8K Code and Data Caches</a:t>
            </a:r>
          </a:p>
          <a:p>
            <a:pPr lvl="1">
              <a:defRPr/>
            </a:pPr>
            <a:r>
              <a:rPr lang="en-IN" dirty="0" err="1" smtClean="0"/>
              <a:t>Writeback</a:t>
            </a:r>
            <a:r>
              <a:rPr lang="en-IN" dirty="0" smtClean="0"/>
              <a:t> MESI Protocol in the Data Cache</a:t>
            </a:r>
          </a:p>
          <a:p>
            <a:pPr lvl="1">
              <a:defRPr/>
            </a:pPr>
            <a:r>
              <a:rPr lang="en-IN" dirty="0" smtClean="0"/>
              <a:t> 64-Bit Data Bus</a:t>
            </a:r>
          </a:p>
          <a:p>
            <a:pPr lvl="1">
              <a:defRPr/>
            </a:pPr>
            <a:r>
              <a:rPr lang="en-IN" dirty="0" smtClean="0"/>
              <a:t>Bus Cycle Pipelining</a:t>
            </a:r>
          </a:p>
          <a:p>
            <a:pPr lvl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Integer Pipeline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53641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integer pipeline stages are as follows: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b="1" dirty="0" err="1" smtClean="0"/>
              <a:t>Prefetch</a:t>
            </a:r>
            <a:r>
              <a:rPr lang="en-US" b="1" dirty="0" smtClean="0"/>
              <a:t>(PF) : </a:t>
            </a:r>
          </a:p>
          <a:p>
            <a:pPr marL="914400" lvl="1" indent="-514350">
              <a:defRPr/>
            </a:pPr>
            <a:r>
              <a:rPr lang="en-US" dirty="0" smtClean="0"/>
              <a:t>Instructions are prefetched </a:t>
            </a:r>
            <a:r>
              <a:rPr lang="en-US" b="1" dirty="0" smtClean="0"/>
              <a:t>from</a:t>
            </a:r>
            <a:r>
              <a:rPr lang="en-US" dirty="0" smtClean="0"/>
              <a:t> the on-chip </a:t>
            </a:r>
            <a:r>
              <a:rPr lang="en-US" b="1" dirty="0" smtClean="0"/>
              <a:t>instruction cache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b="1" dirty="0" smtClean="0"/>
              <a:t>Decode1(D1):</a:t>
            </a:r>
          </a:p>
          <a:p>
            <a:pPr marL="914400" lvl="1" indent="-514350">
              <a:defRPr/>
            </a:pPr>
            <a:r>
              <a:rPr lang="en-US" dirty="0" smtClean="0"/>
              <a:t>Two parallel decoders attempt to decode and issue the next two sequential instructions</a:t>
            </a:r>
          </a:p>
          <a:p>
            <a:pPr marL="914400" lvl="1" indent="-514350">
              <a:defRPr/>
            </a:pPr>
            <a:r>
              <a:rPr lang="en-US" dirty="0" smtClean="0"/>
              <a:t>It checks whether the instructions can be paired</a:t>
            </a:r>
          </a:p>
          <a:p>
            <a:pPr marL="914400" lvl="1" indent="-514350">
              <a:defRPr/>
            </a:pPr>
            <a:r>
              <a:rPr lang="en-US" dirty="0" smtClean="0"/>
              <a:t>It decodes the instruction to </a:t>
            </a:r>
            <a:r>
              <a:rPr lang="en-US" b="1" dirty="0" smtClean="0"/>
              <a:t>generate a control word</a:t>
            </a:r>
          </a:p>
          <a:p>
            <a:pPr marL="914400" lvl="1" indent="-514350">
              <a:defRPr/>
            </a:pPr>
            <a:endParaRPr lang="en-US" dirty="0" smtClean="0"/>
          </a:p>
          <a:p>
            <a:pPr marL="914400" lvl="1" indent="-514350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Integer Pipeline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marL="914400" lvl="1" indent="-514350"/>
            <a:r>
              <a:rPr lang="en-US" dirty="0" smtClean="0"/>
              <a:t>A single control word causes direct execution of an instruction</a:t>
            </a:r>
          </a:p>
          <a:p>
            <a:pPr marL="914400" lvl="1" indent="-514350"/>
            <a:r>
              <a:rPr lang="en-US" dirty="0" smtClean="0"/>
              <a:t>Complex instructions require </a:t>
            </a:r>
            <a:r>
              <a:rPr lang="en-US" dirty="0" err="1" smtClean="0"/>
              <a:t>microcoded</a:t>
            </a:r>
            <a:r>
              <a:rPr lang="en-US" dirty="0" smtClean="0"/>
              <a:t> control sequencing</a:t>
            </a:r>
          </a:p>
          <a:p>
            <a:pPr marL="514350" indent="-514350">
              <a:buFont typeface="Arial" charset="0"/>
              <a:buNone/>
            </a:pPr>
            <a:r>
              <a:rPr lang="en-US" b="1" dirty="0" smtClean="0"/>
              <a:t>3. Decode2(D2):</a:t>
            </a:r>
          </a:p>
          <a:p>
            <a:pPr marL="914400" lvl="1" indent="-514350"/>
            <a:r>
              <a:rPr lang="en-US" b="1" dirty="0" smtClean="0"/>
              <a:t>Decodes the control word</a:t>
            </a:r>
          </a:p>
          <a:p>
            <a:pPr marL="914400" lvl="1" indent="-514350"/>
            <a:r>
              <a:rPr lang="en-US" b="1" dirty="0" smtClean="0"/>
              <a:t>Address </a:t>
            </a:r>
            <a:r>
              <a:rPr lang="en-US" dirty="0" smtClean="0"/>
              <a:t>of memory resident </a:t>
            </a:r>
            <a:r>
              <a:rPr lang="en-US" b="1" dirty="0" smtClean="0"/>
              <a:t>operands</a:t>
            </a:r>
            <a:r>
              <a:rPr lang="en-US" dirty="0" smtClean="0"/>
              <a:t> are calculated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Integer Pipeline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 startAt="4"/>
            </a:pPr>
            <a:r>
              <a:rPr lang="en-US" b="1" dirty="0" smtClean="0"/>
              <a:t>Execute (EX):</a:t>
            </a:r>
          </a:p>
          <a:p>
            <a:pPr marL="914400" lvl="1" indent="-514350"/>
            <a:r>
              <a:rPr lang="en-US" dirty="0" smtClean="0"/>
              <a:t>The instruction is </a:t>
            </a:r>
            <a:r>
              <a:rPr lang="en-US" b="1" dirty="0" smtClean="0"/>
              <a:t>executed </a:t>
            </a:r>
            <a:r>
              <a:rPr lang="en-US" dirty="0" smtClean="0"/>
              <a:t>in ALU</a:t>
            </a:r>
          </a:p>
          <a:p>
            <a:pPr marL="914400" lvl="1" indent="-514350"/>
            <a:r>
              <a:rPr lang="en-US" b="1" dirty="0" smtClean="0"/>
              <a:t>Data </a:t>
            </a:r>
            <a:r>
              <a:rPr lang="en-US" dirty="0" smtClean="0"/>
              <a:t>cache is </a:t>
            </a:r>
            <a:r>
              <a:rPr lang="en-US" b="1" dirty="0" smtClean="0"/>
              <a:t>access</a:t>
            </a:r>
            <a:r>
              <a:rPr lang="en-US" dirty="0" smtClean="0"/>
              <a:t>ed at this stage</a:t>
            </a:r>
          </a:p>
          <a:p>
            <a:pPr marL="914400" lvl="1" indent="-514350"/>
            <a:r>
              <a:rPr lang="en-US" dirty="0" smtClean="0"/>
              <a:t>For </a:t>
            </a:r>
            <a:r>
              <a:rPr lang="en-US" b="1" dirty="0" smtClean="0"/>
              <a:t>both</a:t>
            </a:r>
            <a:r>
              <a:rPr lang="en-US" dirty="0" smtClean="0"/>
              <a:t> ALU and data cache access requires </a:t>
            </a:r>
            <a:r>
              <a:rPr lang="en-US" b="1" dirty="0" smtClean="0"/>
              <a:t>more than one clock.</a:t>
            </a:r>
          </a:p>
          <a:p>
            <a:pPr marL="514350" indent="-514350">
              <a:buFont typeface="Arial" charset="0"/>
              <a:buAutoNum type="arabicPeriod" startAt="4"/>
            </a:pPr>
            <a:r>
              <a:rPr lang="en-US" b="1" dirty="0" err="1" smtClean="0"/>
              <a:t>Writeback</a:t>
            </a:r>
            <a:r>
              <a:rPr lang="en-US" b="1" dirty="0" smtClean="0"/>
              <a:t>(WB):</a:t>
            </a:r>
          </a:p>
          <a:p>
            <a:pPr marL="914400" lvl="1" indent="-514350"/>
            <a:r>
              <a:rPr lang="en-US" dirty="0" smtClean="0"/>
              <a:t>The CPU </a:t>
            </a:r>
            <a:r>
              <a:rPr lang="en-US" b="1" dirty="0" smtClean="0"/>
              <a:t>stores the result and updates the flags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Integer Instruction Pairing Rules</a:t>
            </a:r>
            <a:endParaRPr lang="en-IN" dirty="0" smtClean="0"/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UQ: Explain the instruction pairing rules for Pentium</a:t>
            </a: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Integer Instruction Pairing Rules</a:t>
            </a:r>
            <a:endParaRPr lang="en-IN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r>
              <a:rPr lang="en-US" dirty="0" smtClean="0"/>
              <a:t>To issue two instructions simultaneously they must satisfy the following conditions:        </a:t>
            </a:r>
          </a:p>
          <a:p>
            <a:pPr lvl="1"/>
            <a:r>
              <a:rPr lang="en-US" dirty="0" smtClean="0"/>
              <a:t>Both instructions in the pair must be </a:t>
            </a:r>
            <a:r>
              <a:rPr lang="en-US" b="1" dirty="0" smtClean="0"/>
              <a:t>“simple”.</a:t>
            </a:r>
          </a:p>
          <a:p>
            <a:pPr lvl="1"/>
            <a:r>
              <a:rPr lang="en-US" dirty="0" smtClean="0"/>
              <a:t>There must be </a:t>
            </a:r>
            <a:r>
              <a:rPr lang="en-US" b="1" dirty="0" smtClean="0"/>
              <a:t>no read-after-write(RAW) or write-after-write register(WAW) </a:t>
            </a:r>
            <a:r>
              <a:rPr lang="en-US" dirty="0" smtClean="0"/>
              <a:t>dependencies</a:t>
            </a:r>
          </a:p>
          <a:p>
            <a:pPr>
              <a:buFont typeface="Arial" charset="0"/>
              <a:buNone/>
            </a:pPr>
            <a:r>
              <a:rPr lang="en-US" dirty="0" smtClean="0"/>
              <a:t>		</a:t>
            </a:r>
            <a:r>
              <a:rPr lang="pt-BR" sz="2800" b="1" dirty="0" smtClean="0"/>
              <a:t>RAW:</a:t>
            </a:r>
          </a:p>
          <a:p>
            <a:pPr>
              <a:buFont typeface="Arial" charset="0"/>
              <a:buNone/>
            </a:pPr>
            <a:r>
              <a:rPr lang="pt-BR" sz="2800" dirty="0" smtClean="0"/>
              <a:t>		i1. </a:t>
            </a:r>
            <a:r>
              <a:rPr lang="pt-BR" sz="2800" b="1" dirty="0" smtClean="0"/>
              <a:t>R2</a:t>
            </a:r>
            <a:r>
              <a:rPr lang="pt-BR" sz="2800" dirty="0" smtClean="0"/>
              <a:t> </a:t>
            </a:r>
            <a:r>
              <a:rPr lang="pt-BR" sz="2800" dirty="0" smtClean="0">
                <a:sym typeface="Wingdings" pitchFamily="2" charset="2"/>
              </a:rPr>
              <a:t></a:t>
            </a:r>
            <a:r>
              <a:rPr lang="pt-BR" sz="2800" dirty="0" smtClean="0"/>
              <a:t> R1 + R3</a:t>
            </a:r>
            <a:br>
              <a:rPr lang="pt-BR" sz="2800" dirty="0" smtClean="0"/>
            </a:br>
            <a:r>
              <a:rPr lang="pt-BR" sz="2800" dirty="0" smtClean="0"/>
              <a:t>	i2. R4 </a:t>
            </a:r>
            <a:r>
              <a:rPr lang="pt-BR" sz="2800" dirty="0" smtClean="0">
                <a:sym typeface="Wingdings" pitchFamily="2" charset="2"/>
              </a:rPr>
              <a:t></a:t>
            </a:r>
            <a:r>
              <a:rPr lang="pt-BR" sz="2800" dirty="0" smtClean="0"/>
              <a:t> </a:t>
            </a:r>
            <a:r>
              <a:rPr lang="pt-BR" sz="2800" b="1" dirty="0" smtClean="0"/>
              <a:t>R2</a:t>
            </a:r>
            <a:r>
              <a:rPr lang="pt-BR" sz="2800" dirty="0" smtClean="0"/>
              <a:t> + R3</a:t>
            </a:r>
          </a:p>
          <a:p>
            <a:pPr>
              <a:buFont typeface="Arial" charset="0"/>
              <a:buNone/>
            </a:pPr>
            <a:r>
              <a:rPr lang="pt-BR" sz="2800" dirty="0" smtClean="0"/>
              <a:t>		</a:t>
            </a:r>
            <a:r>
              <a:rPr lang="pt-BR" sz="2800" b="1" dirty="0" smtClean="0"/>
              <a:t> WAW:</a:t>
            </a:r>
          </a:p>
          <a:p>
            <a:pPr>
              <a:buFont typeface="Arial" charset="0"/>
              <a:buNone/>
            </a:pPr>
            <a:r>
              <a:rPr lang="pt-BR" sz="2800" b="1" dirty="0" smtClean="0"/>
              <a:t>		</a:t>
            </a:r>
            <a:r>
              <a:rPr lang="pt-BR" sz="2800" dirty="0" smtClean="0"/>
              <a:t>i1. </a:t>
            </a:r>
            <a:r>
              <a:rPr lang="pt-BR" sz="2800" b="1" dirty="0" smtClean="0"/>
              <a:t>R2</a:t>
            </a:r>
            <a:r>
              <a:rPr lang="pt-BR" sz="2800" dirty="0" smtClean="0"/>
              <a:t> </a:t>
            </a:r>
            <a:r>
              <a:rPr lang="pt-BR" sz="2800" dirty="0" smtClean="0">
                <a:sym typeface="Wingdings" pitchFamily="2" charset="2"/>
              </a:rPr>
              <a:t></a:t>
            </a:r>
            <a:r>
              <a:rPr lang="pt-BR" sz="2800" dirty="0" smtClean="0"/>
              <a:t> R4 + R7</a:t>
            </a:r>
            <a:br>
              <a:rPr lang="pt-BR" sz="2800" dirty="0" smtClean="0"/>
            </a:br>
            <a:r>
              <a:rPr lang="pt-BR" sz="2800" dirty="0" smtClean="0"/>
              <a:t>	i2. </a:t>
            </a:r>
            <a:r>
              <a:rPr lang="pt-BR" sz="2800" b="1" dirty="0" smtClean="0"/>
              <a:t>R2</a:t>
            </a:r>
            <a:r>
              <a:rPr lang="pt-BR" sz="2800" dirty="0" smtClean="0"/>
              <a:t> </a:t>
            </a:r>
            <a:r>
              <a:rPr lang="pt-BR" sz="2800" dirty="0" smtClean="0">
                <a:sym typeface="Wingdings" pitchFamily="2" charset="2"/>
              </a:rPr>
              <a:t></a:t>
            </a:r>
            <a:r>
              <a:rPr lang="pt-BR" sz="2800" dirty="0" smtClean="0"/>
              <a:t> R1 + R3</a:t>
            </a:r>
          </a:p>
          <a:p>
            <a:pPr>
              <a:buFont typeface="Arial" charset="0"/>
              <a:buNone/>
            </a:pPr>
            <a:endParaRPr lang="pt-BR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Integer Instruction Pairing Rules</a:t>
            </a:r>
            <a:endParaRPr lang="en-IN" b="1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Neither instruction may contain both a </a:t>
            </a:r>
            <a:r>
              <a:rPr lang="en-US" b="1" dirty="0" smtClean="0"/>
              <a:t>displacement</a:t>
            </a:r>
            <a:r>
              <a:rPr lang="en-US" dirty="0" smtClean="0"/>
              <a:t> and </a:t>
            </a:r>
            <a:r>
              <a:rPr lang="en-US" b="1" dirty="0" smtClean="0"/>
              <a:t>an immediate</a:t>
            </a:r>
          </a:p>
          <a:p>
            <a:pPr lvl="1"/>
            <a:r>
              <a:rPr lang="en-IN" dirty="0" smtClean="0"/>
              <a:t>Instruction </a:t>
            </a:r>
            <a:r>
              <a:rPr lang="en-IN" b="1" dirty="0" smtClean="0"/>
              <a:t>with prefixes </a:t>
            </a:r>
            <a:r>
              <a:rPr lang="en-IN" dirty="0" smtClean="0"/>
              <a:t>(</a:t>
            </a:r>
            <a:r>
              <a:rPr lang="en-IN" dirty="0" err="1" smtClean="0"/>
              <a:t>e.g.lock,repne</a:t>
            </a:r>
            <a:r>
              <a:rPr lang="en-IN" dirty="0" smtClean="0"/>
              <a:t>) can </a:t>
            </a:r>
            <a:r>
              <a:rPr lang="en-IN" b="1" dirty="0" smtClean="0"/>
              <a:t>only </a:t>
            </a:r>
            <a:r>
              <a:rPr lang="en-IN" dirty="0" smtClean="0"/>
              <a:t>occur in the </a:t>
            </a:r>
            <a:r>
              <a:rPr lang="en-IN" b="1" dirty="0" smtClean="0"/>
              <a:t>u-pipe</a:t>
            </a:r>
            <a:endParaRPr lang="en-US" b="1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Instructions</a:t>
            </a:r>
            <a:endParaRPr lang="en-IN" b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entirely </a:t>
            </a:r>
            <a:r>
              <a:rPr lang="en-US" b="1" dirty="0" smtClean="0"/>
              <a:t>hardwired</a:t>
            </a:r>
          </a:p>
          <a:p>
            <a:r>
              <a:rPr lang="en-US" dirty="0" smtClean="0"/>
              <a:t>They do not require any microcode control</a:t>
            </a:r>
          </a:p>
          <a:p>
            <a:r>
              <a:rPr lang="en-US" dirty="0" smtClean="0"/>
              <a:t>Executes in </a:t>
            </a:r>
            <a:r>
              <a:rPr lang="en-US" b="1" dirty="0" smtClean="0"/>
              <a:t>one clock cycle</a:t>
            </a:r>
          </a:p>
          <a:p>
            <a:pPr lvl="1"/>
            <a:r>
              <a:rPr lang="en-US" b="1" dirty="0" smtClean="0"/>
              <a:t>Exception</a:t>
            </a:r>
            <a:r>
              <a:rPr lang="en-US" dirty="0" smtClean="0"/>
              <a:t>: ALU </a:t>
            </a:r>
            <a:r>
              <a:rPr lang="en-US" dirty="0" err="1" smtClean="0"/>
              <a:t>mem,reg</a:t>
            </a:r>
            <a:r>
              <a:rPr lang="en-US" dirty="0" smtClean="0"/>
              <a:t> and ALU </a:t>
            </a:r>
            <a:r>
              <a:rPr lang="en-US" dirty="0" err="1" smtClean="0"/>
              <a:t>reg,mem</a:t>
            </a:r>
            <a:r>
              <a:rPr lang="en-US" dirty="0" smtClean="0"/>
              <a:t> are 3 and 2 clock operations respectively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28600"/>
            <a:ext cx="822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The following integer instructions are considered simple and may be paired: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1. </a:t>
            </a:r>
            <a:r>
              <a:rPr lang="en-US" sz="2800" dirty="0" err="1">
                <a:latin typeface="+mn-lt"/>
              </a:rPr>
              <a:t>mov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mem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imm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2. </a:t>
            </a:r>
            <a:r>
              <a:rPr lang="en-US" sz="2800" dirty="0" err="1">
                <a:latin typeface="+mn-lt"/>
              </a:rPr>
              <a:t>mov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imm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3. </a:t>
            </a:r>
            <a:r>
              <a:rPr lang="en-US" sz="2800" dirty="0" err="1">
                <a:latin typeface="+mn-lt"/>
              </a:rPr>
              <a:t>alu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mem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imm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4. </a:t>
            </a:r>
            <a:r>
              <a:rPr lang="en-US" sz="2800" dirty="0" err="1">
                <a:latin typeface="+mn-lt"/>
              </a:rPr>
              <a:t>alu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imm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5. inc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mem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6. </a:t>
            </a:r>
            <a:r>
              <a:rPr lang="en-US" sz="2800" dirty="0" err="1">
                <a:latin typeface="+mn-lt"/>
              </a:rPr>
              <a:t>dec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mem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7. push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mem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8. pop </a:t>
            </a:r>
            <a:r>
              <a:rPr lang="en-US" sz="2800" dirty="0" err="1">
                <a:latin typeface="+mn-lt"/>
              </a:rPr>
              <a:t>reg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9. lea </a:t>
            </a:r>
            <a:r>
              <a:rPr lang="en-US" sz="2800" dirty="0" err="1">
                <a:latin typeface="+mn-lt"/>
              </a:rPr>
              <a:t>reg,mem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10. </a:t>
            </a:r>
            <a:r>
              <a:rPr lang="en-US" sz="2800" dirty="0" err="1">
                <a:latin typeface="+mn-lt"/>
              </a:rPr>
              <a:t>jmp</a:t>
            </a:r>
            <a:r>
              <a:rPr lang="en-US" sz="2800" dirty="0">
                <a:latin typeface="+mn-lt"/>
              </a:rPr>
              <a:t>/call/</a:t>
            </a:r>
            <a:r>
              <a:rPr lang="en-US" sz="2800" dirty="0" err="1">
                <a:latin typeface="+mn-lt"/>
              </a:rPr>
              <a:t>jcc</a:t>
            </a:r>
            <a:r>
              <a:rPr lang="en-US" sz="2800" dirty="0">
                <a:latin typeface="+mn-lt"/>
              </a:rPr>
              <a:t> near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11. </a:t>
            </a:r>
            <a:r>
              <a:rPr lang="en-US" sz="2800" dirty="0" err="1">
                <a:latin typeface="+mn-lt"/>
              </a:rPr>
              <a:t>nop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12. test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reg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mem</a:t>
            </a:r>
            <a:endParaRPr lang="en-US" sz="28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13. test acc, </a:t>
            </a:r>
            <a:r>
              <a:rPr lang="en-US" sz="2800" dirty="0" err="1">
                <a:latin typeface="+mn-lt"/>
              </a:rPr>
              <a:t>imm</a:t>
            </a:r>
            <a:endParaRPr lang="en-IN" sz="28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UQ: List the steps in instruction issue algorithm</a:t>
            </a:r>
            <a:endParaRPr lang="en-IN" b="1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Instruction Issue Algorithm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Decode the two consecutive instructions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1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2</a:t>
            </a:r>
          </a:p>
          <a:p>
            <a:pPr>
              <a:defRPr/>
            </a:pPr>
            <a:r>
              <a:rPr lang="en-IN" dirty="0" smtClean="0"/>
              <a:t>If the following are all true</a:t>
            </a:r>
          </a:p>
          <a:p>
            <a:pPr lvl="1"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1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2 are simple instructions</a:t>
            </a:r>
          </a:p>
          <a:p>
            <a:pPr lvl="1"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1 is not a jump instruction</a:t>
            </a:r>
          </a:p>
          <a:p>
            <a:pPr lvl="1"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Destination of I</a:t>
            </a:r>
            <a:r>
              <a:rPr lang="en-IN" dirty="0" smtClean="0"/>
              <a:t>1 is not a source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2</a:t>
            </a:r>
          </a:p>
          <a:p>
            <a:pPr lvl="1"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Destination of I</a:t>
            </a:r>
            <a:r>
              <a:rPr lang="en-IN" dirty="0" smtClean="0"/>
              <a:t>1 is not a destination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2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IN" dirty="0" smtClean="0"/>
              <a:t>Then issue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1  to u pipeline and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2 to v pipeline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IN" dirty="0" smtClean="0"/>
              <a:t>Else issue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/>
              <a:t>1 to u pipeline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smtClean="0"/>
              <a:t>Pentium Architecture</a:t>
            </a:r>
            <a:endParaRPr lang="en-IN" b="1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772400" cy="2057400"/>
          </a:xfrm>
        </p:spPr>
        <p:txBody>
          <a:bodyPr>
            <a:normAutofit fontScale="92500"/>
          </a:bodyPr>
          <a:lstStyle/>
          <a:p>
            <a:pPr algn="l">
              <a:defRPr/>
            </a:pPr>
            <a:r>
              <a:rPr lang="en-US" dirty="0" smtClean="0">
                <a:solidFill>
                  <a:schemeClr val="tx1"/>
                </a:solidFill>
              </a:rPr>
              <a:t>UQ: Explain with block diagram how superscalar operation is carried out in Pentium Processor</a:t>
            </a:r>
          </a:p>
          <a:p>
            <a:pPr algn="l">
              <a:defRPr/>
            </a:pPr>
            <a:r>
              <a:rPr lang="en-US" dirty="0" smtClean="0">
                <a:solidFill>
                  <a:schemeClr val="tx1"/>
                </a:solidFill>
              </a:rPr>
              <a:t>UQ:  Draw and explain Pentium Processor architecture . Highlight architectural features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Floating Point Pipeline</a:t>
            </a:r>
            <a:endParaRPr lang="en-IN" b="1" dirty="0" smtClean="0"/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UQ: Explain the floating point pipeline stages.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Floating-Point Pipeline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53641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floating point pipeline has 8 stages as follows: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b="1" dirty="0" err="1" smtClean="0"/>
              <a:t>Prefetch</a:t>
            </a:r>
            <a:r>
              <a:rPr lang="en-US" b="1" dirty="0" smtClean="0"/>
              <a:t>(PF) : </a:t>
            </a:r>
          </a:p>
          <a:p>
            <a:pPr marL="914400" lvl="1" indent="-514350">
              <a:defRPr/>
            </a:pPr>
            <a:r>
              <a:rPr lang="en-US" dirty="0" smtClean="0"/>
              <a:t>Instructions are prefetched </a:t>
            </a:r>
            <a:r>
              <a:rPr lang="en-US" b="1" dirty="0" smtClean="0"/>
              <a:t>from</a:t>
            </a:r>
            <a:r>
              <a:rPr lang="en-US" dirty="0" smtClean="0"/>
              <a:t> the on-chip </a:t>
            </a:r>
            <a:r>
              <a:rPr lang="en-US" b="1" dirty="0" smtClean="0"/>
              <a:t>instruction cache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b="1" dirty="0" smtClean="0"/>
              <a:t>Instruction Decode(D1):</a:t>
            </a:r>
          </a:p>
          <a:p>
            <a:pPr marL="914400" lvl="1" indent="-514350">
              <a:defRPr/>
            </a:pPr>
            <a:r>
              <a:rPr lang="en-US" dirty="0" smtClean="0"/>
              <a:t>Two parallel decoders attempt to decode and issue the next two sequential instructions</a:t>
            </a:r>
          </a:p>
          <a:p>
            <a:pPr marL="914400" lvl="1" indent="-514350">
              <a:defRPr/>
            </a:pPr>
            <a:r>
              <a:rPr lang="en-US" dirty="0" smtClean="0"/>
              <a:t>It checks whether the instructions can be paired</a:t>
            </a:r>
          </a:p>
          <a:p>
            <a:pPr marL="914400" lvl="1" indent="-514350">
              <a:defRPr/>
            </a:pPr>
            <a:r>
              <a:rPr lang="en-US" dirty="0" smtClean="0"/>
              <a:t>It decodes the instruction to </a:t>
            </a:r>
            <a:r>
              <a:rPr lang="en-US" b="1" dirty="0" smtClean="0"/>
              <a:t>generate a control word</a:t>
            </a:r>
          </a:p>
          <a:p>
            <a:pPr marL="914400" lvl="1" indent="-514350">
              <a:defRPr/>
            </a:pPr>
            <a:endParaRPr lang="en-US" dirty="0" smtClean="0"/>
          </a:p>
          <a:p>
            <a:pPr marL="914400" lvl="1" indent="-514350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Floating-Point Pipeline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marL="914400" lvl="1" indent="-514350"/>
            <a:r>
              <a:rPr lang="en-US" dirty="0" smtClean="0"/>
              <a:t>A single control word causes direct execution of an instruction</a:t>
            </a:r>
          </a:p>
          <a:p>
            <a:pPr marL="914400" lvl="1" indent="-514350"/>
            <a:r>
              <a:rPr lang="en-US" dirty="0" smtClean="0"/>
              <a:t>Complex instructions require </a:t>
            </a:r>
            <a:r>
              <a:rPr lang="en-US" dirty="0" err="1" smtClean="0"/>
              <a:t>microcoded</a:t>
            </a:r>
            <a:r>
              <a:rPr lang="en-US" dirty="0" smtClean="0"/>
              <a:t> control sequencing</a:t>
            </a:r>
          </a:p>
          <a:p>
            <a:pPr marL="514350" indent="-514350">
              <a:buFont typeface="Arial" charset="0"/>
              <a:buNone/>
            </a:pPr>
            <a:r>
              <a:rPr lang="en-US" b="1" dirty="0" smtClean="0"/>
              <a:t>3. Address Generate (D2):</a:t>
            </a:r>
          </a:p>
          <a:p>
            <a:pPr marL="914400" lvl="1" indent="-514350"/>
            <a:r>
              <a:rPr lang="en-US" b="1" dirty="0" smtClean="0"/>
              <a:t>Decodes the control word</a:t>
            </a:r>
          </a:p>
          <a:p>
            <a:pPr marL="914400" lvl="1" indent="-514350"/>
            <a:r>
              <a:rPr lang="en-US" b="1" dirty="0" smtClean="0"/>
              <a:t>Address </a:t>
            </a:r>
            <a:r>
              <a:rPr lang="en-US" dirty="0" smtClean="0"/>
              <a:t>of memory resident </a:t>
            </a:r>
            <a:r>
              <a:rPr lang="en-US" b="1" dirty="0" smtClean="0"/>
              <a:t>operands</a:t>
            </a:r>
            <a:r>
              <a:rPr lang="en-US" dirty="0" smtClean="0"/>
              <a:t> are calculated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Floating-Point Pipeline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55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 startAt="4"/>
            </a:pPr>
            <a:r>
              <a:rPr lang="en-US" b="1" dirty="0" smtClean="0"/>
              <a:t>Memory and Register Read (Execution Stage) (EX):</a:t>
            </a:r>
          </a:p>
          <a:p>
            <a:pPr marL="914400" lvl="1" indent="-514350"/>
            <a:r>
              <a:rPr lang="en-US" b="1" dirty="0" smtClean="0"/>
              <a:t>Register read or memory read </a:t>
            </a:r>
            <a:r>
              <a:rPr lang="en-US" dirty="0" smtClean="0"/>
              <a:t>performed as required by the instruction to access an operand.</a:t>
            </a:r>
          </a:p>
          <a:p>
            <a:pPr marL="514350" indent="-514350">
              <a:buFont typeface="Arial" charset="0"/>
              <a:buAutoNum type="arabicPeriod" startAt="4"/>
            </a:pPr>
            <a:r>
              <a:rPr lang="en-US" b="1" dirty="0" smtClean="0"/>
              <a:t>Floating Point Execution Stage 1(X1):</a:t>
            </a:r>
          </a:p>
          <a:p>
            <a:pPr marL="914400" lvl="1" indent="-514350"/>
            <a:r>
              <a:rPr lang="en-US" dirty="0" smtClean="0"/>
              <a:t>Information from register or memory is written into FP register.</a:t>
            </a:r>
          </a:p>
          <a:p>
            <a:pPr marL="914400" lvl="1" indent="-514350"/>
            <a:r>
              <a:rPr lang="en-US" b="1" dirty="0" smtClean="0"/>
              <a:t>Data is converted to floating point format </a:t>
            </a:r>
            <a:r>
              <a:rPr lang="en-US" dirty="0" smtClean="0"/>
              <a:t>before being loaded into the floating point unit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Floating-Point Pipeline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55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 startAt="6"/>
            </a:pPr>
            <a:r>
              <a:rPr lang="en-US" b="1" dirty="0" smtClean="0"/>
              <a:t>Floating Point Execution Stage 2(X2):</a:t>
            </a:r>
          </a:p>
          <a:p>
            <a:pPr marL="914400" lvl="1" indent="-514350"/>
            <a:r>
              <a:rPr lang="en-US" dirty="0" smtClean="0"/>
              <a:t>Floating point </a:t>
            </a:r>
            <a:r>
              <a:rPr lang="en-US" b="1" dirty="0" smtClean="0"/>
              <a:t>operation performed </a:t>
            </a:r>
            <a:r>
              <a:rPr lang="en-US" dirty="0" smtClean="0"/>
              <a:t>within floating point unit.</a:t>
            </a:r>
            <a:endParaRPr lang="en-US" b="1" dirty="0" smtClean="0"/>
          </a:p>
          <a:p>
            <a:pPr marL="514350" indent="-514350">
              <a:buFont typeface="Calibri" pitchFamily="34" charset="0"/>
              <a:buAutoNum type="arabicPeriod" startAt="6"/>
            </a:pPr>
            <a:r>
              <a:rPr lang="en-US" b="1" dirty="0" smtClean="0"/>
              <a:t>Write FP Result (WF):</a:t>
            </a:r>
          </a:p>
          <a:p>
            <a:pPr marL="914400" lvl="1" indent="-514350"/>
            <a:r>
              <a:rPr lang="en-US" dirty="0" smtClean="0"/>
              <a:t>Floating point results are </a:t>
            </a:r>
            <a:r>
              <a:rPr lang="en-US" b="1" dirty="0" smtClean="0"/>
              <a:t>rounded and </a:t>
            </a:r>
            <a:r>
              <a:rPr lang="en-US" dirty="0" smtClean="0"/>
              <a:t>the result is </a:t>
            </a:r>
            <a:r>
              <a:rPr lang="en-US" b="1" dirty="0" smtClean="0"/>
              <a:t>written to </a:t>
            </a:r>
            <a:r>
              <a:rPr lang="en-US" dirty="0" smtClean="0"/>
              <a:t>the </a:t>
            </a:r>
            <a:r>
              <a:rPr lang="en-US" b="1" dirty="0" smtClean="0"/>
              <a:t>target floating point register</a:t>
            </a:r>
            <a:r>
              <a:rPr lang="en-US" dirty="0" smtClean="0"/>
              <a:t>.</a:t>
            </a:r>
          </a:p>
          <a:p>
            <a:pPr marL="514350" indent="-514350">
              <a:buFont typeface="Calibri" pitchFamily="34" charset="0"/>
              <a:buAutoNum type="arabicPeriod" startAt="6"/>
            </a:pPr>
            <a:r>
              <a:rPr lang="en-US" b="1" dirty="0" smtClean="0"/>
              <a:t>Error Reporting(ER)</a:t>
            </a:r>
          </a:p>
          <a:p>
            <a:pPr marL="914400" lvl="1" indent="-514350"/>
            <a:r>
              <a:rPr lang="en-US" dirty="0" smtClean="0"/>
              <a:t>If an error is detected, an error reporting stage is entered where the </a:t>
            </a:r>
            <a:r>
              <a:rPr lang="en-US" b="1" dirty="0" smtClean="0"/>
              <a:t>error is reported </a:t>
            </a:r>
            <a:r>
              <a:rPr lang="en-US" dirty="0" smtClean="0"/>
              <a:t>and </a:t>
            </a:r>
            <a:r>
              <a:rPr lang="en-US" b="1" dirty="0" smtClean="0"/>
              <a:t>FPU status word is updated</a:t>
            </a:r>
          </a:p>
          <a:p>
            <a:pPr marL="914400" lvl="1" indent="-514350"/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Instruction Issue for Floating Point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The rules of how floating-point (FP) instructions get issued on the Pentium processor are 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FP instructions </a:t>
            </a:r>
            <a:r>
              <a:rPr lang="en-US" b="1" dirty="0" smtClean="0"/>
              <a:t>do not get paired with integer instructions.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When a pair of FP instructions is issued to the FPU, </a:t>
            </a:r>
            <a:r>
              <a:rPr lang="en-US" b="1" dirty="0" smtClean="0"/>
              <a:t>only the FXCH instruction can be the second </a:t>
            </a:r>
            <a:r>
              <a:rPr lang="en-US" dirty="0" smtClean="0"/>
              <a:t>instruction of the pair. </a:t>
            </a:r>
          </a:p>
          <a:p>
            <a:pPr marL="914400" lvl="1" indent="-514350">
              <a:buFont typeface="Arial" charset="0"/>
              <a:buNone/>
              <a:defRPr/>
            </a:pPr>
            <a:r>
              <a:rPr lang="en-US" dirty="0" smtClean="0"/>
              <a:t>	The </a:t>
            </a:r>
            <a:r>
              <a:rPr lang="en-US" b="1" dirty="0" smtClean="0"/>
              <a:t>first</a:t>
            </a:r>
            <a:r>
              <a:rPr lang="en-US" dirty="0" smtClean="0"/>
              <a:t> instruction of the pair must be one of a set F where</a:t>
            </a:r>
            <a:r>
              <a:rPr lang="en-US" b="1" dirty="0" smtClean="0"/>
              <a:t> F = [ FLD,FADD, FSUB, FMUL, FDIV, FCOM, FUCOM, FTST, FABS, FCHS].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FP instructions other than FXCH and instructions belonging to set F</a:t>
            </a:r>
            <a:r>
              <a:rPr lang="en-US" dirty="0" smtClean="0"/>
              <a:t>, always get issued </a:t>
            </a:r>
            <a:r>
              <a:rPr lang="en-US" b="1" dirty="0" smtClean="0"/>
              <a:t>singly</a:t>
            </a:r>
            <a:r>
              <a:rPr lang="en-US" dirty="0" smtClean="0"/>
              <a:t> to the FPU.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FP instructions that are </a:t>
            </a:r>
            <a:r>
              <a:rPr lang="en-US" b="1" dirty="0" smtClean="0"/>
              <a:t>not directly followed by an FXCH </a:t>
            </a:r>
            <a:r>
              <a:rPr lang="en-US" dirty="0" smtClean="0"/>
              <a:t>instruction are issued </a:t>
            </a:r>
            <a:r>
              <a:rPr lang="en-US" b="1" dirty="0" smtClean="0"/>
              <a:t>singly </a:t>
            </a:r>
            <a:r>
              <a:rPr lang="en-US" dirty="0" smtClean="0"/>
              <a:t>to the FPU.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Branch Prediction Logic</a:t>
            </a:r>
            <a:endParaRPr lang="en-IN" b="1" dirty="0" smtClean="0"/>
          </a:p>
        </p:txBody>
      </p:sp>
      <p:sp>
        <p:nvSpPr>
          <p:cNvPr id="2051" name="Subtitle 3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UQ : Explain how the flushing of pipeline can be </a:t>
            </a:r>
            <a:r>
              <a:rPr lang="en-US" dirty="0" err="1" smtClean="0">
                <a:solidFill>
                  <a:schemeClr val="tx1"/>
                </a:solidFill>
              </a:rPr>
              <a:t>minimised</a:t>
            </a:r>
            <a:r>
              <a:rPr lang="en-US" dirty="0" smtClean="0">
                <a:solidFill>
                  <a:schemeClr val="tx1"/>
                </a:solidFill>
              </a:rPr>
              <a:t>  in Pentium Architecture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Flushing of pipeline problem</a:t>
            </a:r>
            <a:endParaRPr lang="en-IN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Performance gain through pipelining can be reduced by the presence of </a:t>
            </a:r>
            <a:r>
              <a:rPr lang="en-US" b="1" dirty="0" smtClean="0"/>
              <a:t>program transfer instructions </a:t>
            </a:r>
            <a:r>
              <a:rPr lang="en-US" dirty="0" smtClean="0"/>
              <a:t>(such as JMP,CALL,RET and conditional jumps).</a:t>
            </a:r>
          </a:p>
          <a:p>
            <a:r>
              <a:rPr lang="en-US" dirty="0" smtClean="0"/>
              <a:t>They change the sequence causing all the </a:t>
            </a:r>
            <a:r>
              <a:rPr lang="en-US" b="1" dirty="0" smtClean="0"/>
              <a:t>instructions </a:t>
            </a:r>
            <a:r>
              <a:rPr lang="en-US" dirty="0" smtClean="0"/>
              <a:t>that entered the pipeline </a:t>
            </a:r>
            <a:r>
              <a:rPr lang="en-US" b="1" dirty="0" smtClean="0"/>
              <a:t>after program transfer instruction invalid.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b="1" smtClean="0"/>
              <a:t>Flushing of pipeline problem</a:t>
            </a:r>
            <a:endParaRPr lang="en-IN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Suppose instruction I3 is a conditional jump to I50 at some other address(</a:t>
            </a:r>
            <a:r>
              <a:rPr lang="en-US" b="1" dirty="0" smtClean="0"/>
              <a:t>target address</a:t>
            </a:r>
            <a:r>
              <a:rPr lang="en-US" dirty="0" smtClean="0"/>
              <a:t>), then the instructions that entered after I3 is invalid and new sequence beginning with I50 need to be loaded in.</a:t>
            </a:r>
          </a:p>
          <a:p>
            <a:r>
              <a:rPr lang="en-US" dirty="0" smtClean="0"/>
              <a:t>This causes </a:t>
            </a:r>
            <a:r>
              <a:rPr lang="en-US" b="1" dirty="0" smtClean="0"/>
              <a:t>bubbles in pipeline</a:t>
            </a:r>
            <a:r>
              <a:rPr lang="en-US" dirty="0" smtClean="0"/>
              <a:t>, where no work is done as the pipeline stages are reloaded.</a:t>
            </a:r>
          </a:p>
          <a:p>
            <a:r>
              <a:rPr lang="en-US" dirty="0" smtClean="0"/>
              <a:t>This is called flushing of pipeline problem.</a:t>
            </a:r>
            <a:endParaRPr lang="en-I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b="1" dirty="0" smtClean="0"/>
              <a:t>Flushing of pipeline problem</a:t>
            </a:r>
            <a:endParaRPr lang="en-IN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avoid this problem, the Pentium uses a scheme called </a:t>
            </a:r>
            <a:r>
              <a:rPr lang="en-US" b="1" dirty="0" smtClean="0"/>
              <a:t>Dynamic Branch Prediction.</a:t>
            </a:r>
          </a:p>
          <a:p>
            <a:r>
              <a:rPr lang="en-US" dirty="0" smtClean="0"/>
              <a:t>In this scheme, a prediction is made concerning the branch instruction currently in pipeline.</a:t>
            </a:r>
          </a:p>
          <a:p>
            <a:r>
              <a:rPr lang="en-US" b="1" dirty="0" smtClean="0"/>
              <a:t>Prediction</a:t>
            </a:r>
            <a:r>
              <a:rPr lang="en-US" dirty="0" smtClean="0"/>
              <a:t> will be either the branch is </a:t>
            </a:r>
            <a:r>
              <a:rPr lang="en-US" b="1" dirty="0" smtClean="0"/>
              <a:t>taken or not taken.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prediction</a:t>
            </a:r>
            <a:r>
              <a:rPr lang="en-US" dirty="0" smtClean="0"/>
              <a:t> turns out to be </a:t>
            </a:r>
            <a:r>
              <a:rPr lang="en-US" b="1" dirty="0" smtClean="0"/>
              <a:t>true</a:t>
            </a:r>
            <a:r>
              <a:rPr lang="en-US" dirty="0" smtClean="0"/>
              <a:t>, the </a:t>
            </a:r>
            <a:r>
              <a:rPr lang="en-US" b="1" dirty="0" smtClean="0"/>
              <a:t>pipeline will not be flushed </a:t>
            </a:r>
            <a:r>
              <a:rPr lang="en-US" dirty="0" smtClean="0"/>
              <a:t>and no clock cycles will be lost.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6213"/>
            <a:ext cx="6472238" cy="63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Flushing of pipeline problem</a:t>
            </a:r>
            <a:endParaRPr lang="en-IN" b="1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b="1" dirty="0" smtClean="0"/>
              <a:t>prediction</a:t>
            </a:r>
            <a:r>
              <a:rPr lang="en-US" dirty="0" smtClean="0"/>
              <a:t> turns out to be </a:t>
            </a:r>
            <a:r>
              <a:rPr lang="en-US" b="1" dirty="0" smtClean="0"/>
              <a:t>false</a:t>
            </a:r>
            <a:r>
              <a:rPr lang="en-US" dirty="0" smtClean="0"/>
              <a:t>, the pipeline is flushed and started over with the correct instruction.</a:t>
            </a:r>
          </a:p>
          <a:p>
            <a:r>
              <a:rPr lang="en-US" dirty="0" smtClean="0"/>
              <a:t>It results in a </a:t>
            </a:r>
            <a:r>
              <a:rPr lang="en-US" b="1" dirty="0" smtClean="0"/>
              <a:t>3 cycle penalty </a:t>
            </a:r>
            <a:r>
              <a:rPr lang="en-US" dirty="0" smtClean="0"/>
              <a:t>if the branch is executed </a:t>
            </a:r>
            <a:r>
              <a:rPr lang="en-US" b="1" dirty="0" smtClean="0"/>
              <a:t>in the u-pipeline </a:t>
            </a:r>
            <a:r>
              <a:rPr lang="en-US" dirty="0" smtClean="0"/>
              <a:t>and </a:t>
            </a:r>
            <a:r>
              <a:rPr lang="en-US" b="1" dirty="0" smtClean="0"/>
              <a:t>4 cycle penalty </a:t>
            </a:r>
            <a:r>
              <a:rPr lang="en-US" dirty="0" smtClean="0"/>
              <a:t>in </a:t>
            </a:r>
            <a:r>
              <a:rPr lang="en-US" b="1" dirty="0" smtClean="0"/>
              <a:t>v-pipeline.</a:t>
            </a:r>
            <a:endParaRPr lang="en-IN" b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4000" b="1" smtClean="0"/>
              <a:t>Dynamic Branch Prediction Mechanism</a:t>
            </a:r>
            <a:endParaRPr lang="en-IN" sz="4000" b="1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r>
              <a:rPr lang="en-US" dirty="0" smtClean="0"/>
              <a:t>It is implemented using a </a:t>
            </a:r>
            <a:r>
              <a:rPr lang="en-US" b="1" dirty="0" smtClean="0"/>
              <a:t>4-way set associative cache with 256 entries</a:t>
            </a:r>
            <a:r>
              <a:rPr lang="en-US" dirty="0" smtClean="0"/>
              <a:t>. This is referred to as the </a:t>
            </a:r>
            <a:r>
              <a:rPr lang="en-US" b="1" dirty="0" smtClean="0"/>
              <a:t>Branch Target Buffer</a:t>
            </a:r>
            <a:r>
              <a:rPr lang="en-US" dirty="0" smtClean="0"/>
              <a:t>(</a:t>
            </a:r>
            <a:r>
              <a:rPr lang="en-US" b="1" dirty="0" smtClean="0"/>
              <a:t>BTB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directory entry</a:t>
            </a:r>
            <a:r>
              <a:rPr lang="en-US" dirty="0" smtClean="0"/>
              <a:t> (tag) for each line contains the following information:</a:t>
            </a:r>
          </a:p>
          <a:p>
            <a:pPr lvl="1"/>
            <a:r>
              <a:rPr lang="en-US" b="1" dirty="0" smtClean="0"/>
              <a:t>Valid Bit : </a:t>
            </a:r>
            <a:r>
              <a:rPr lang="en-US" dirty="0" smtClean="0"/>
              <a:t>Indicates whether or not the entry is in use</a:t>
            </a:r>
          </a:p>
          <a:p>
            <a:pPr lvl="1"/>
            <a:r>
              <a:rPr lang="en-US" b="1" dirty="0" smtClean="0"/>
              <a:t>History Bits:</a:t>
            </a:r>
            <a:r>
              <a:rPr lang="en-US" dirty="0" smtClean="0"/>
              <a:t> track how often the branch has been taken</a:t>
            </a:r>
          </a:p>
          <a:p>
            <a:pPr lvl="1"/>
            <a:r>
              <a:rPr lang="en-US" b="1" dirty="0" smtClean="0"/>
              <a:t>Source memory address </a:t>
            </a:r>
            <a:r>
              <a:rPr lang="en-US" dirty="0" smtClean="0"/>
              <a:t>that the branch instruction was fetched from (address of I3)</a:t>
            </a:r>
            <a:endParaRPr lang="en-I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4000" b="1" smtClean="0"/>
              <a:t>Dynamic Branch Prediction Mechanism</a:t>
            </a:r>
            <a:endParaRPr lang="en-IN" sz="4000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 smtClean="0"/>
              <a:t>If its directory entry is valid, </a:t>
            </a:r>
            <a:r>
              <a:rPr lang="en-US" b="1" dirty="0" smtClean="0"/>
              <a:t>the target address of the branch </a:t>
            </a:r>
            <a:r>
              <a:rPr lang="en-US" dirty="0" smtClean="0"/>
              <a:t>(address of I50) is stored in corresponding </a:t>
            </a:r>
            <a:r>
              <a:rPr lang="en-US" b="1" dirty="0" smtClean="0"/>
              <a:t>data entry in BTB</a:t>
            </a:r>
            <a:endParaRPr lang="en-IN" b="1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Branch Target Buffer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12863"/>
            <a:ext cx="6125441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4000" b="1" smtClean="0"/>
              <a:t>Dynamic Branch Prediction Mechanism</a:t>
            </a:r>
            <a:endParaRPr lang="en-IN" sz="4000" b="1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b="1" dirty="0" smtClean="0"/>
              <a:t>BTB </a:t>
            </a:r>
            <a:r>
              <a:rPr lang="en-US" dirty="0" smtClean="0"/>
              <a:t>is a look-aside cache that sits off to the side of D1 stages of two pipelines and </a:t>
            </a:r>
            <a:r>
              <a:rPr lang="en-US" b="1" dirty="0" smtClean="0"/>
              <a:t>monitors for branch </a:t>
            </a:r>
            <a:r>
              <a:rPr lang="en-US" dirty="0" smtClean="0"/>
              <a:t>instructions.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first time </a:t>
            </a:r>
            <a:r>
              <a:rPr lang="en-US" dirty="0" smtClean="0"/>
              <a:t>that a branch instruction enters either pipeline, the </a:t>
            </a:r>
            <a:r>
              <a:rPr lang="en-US" b="1" dirty="0" smtClean="0"/>
              <a:t>BTB uses its source memory address to perform a lookup in the cache.</a:t>
            </a:r>
          </a:p>
          <a:p>
            <a:r>
              <a:rPr lang="en-US" dirty="0" smtClean="0"/>
              <a:t>Since the instruction has not been seen before, this results in a BTB miss.</a:t>
            </a:r>
          </a:p>
          <a:p>
            <a:endParaRPr lang="en-IN" b="1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4000" b="1" smtClean="0"/>
              <a:t>Dynamic Branch Prediction Mechanism</a:t>
            </a:r>
            <a:endParaRPr lang="en-IN" sz="4000" b="1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334000"/>
          </a:xfrm>
        </p:spPr>
        <p:txBody>
          <a:bodyPr/>
          <a:lstStyle/>
          <a:p>
            <a:r>
              <a:rPr lang="en-US" dirty="0" smtClean="0"/>
              <a:t>It means the prediction logic has no history on instruction.</a:t>
            </a:r>
          </a:p>
          <a:p>
            <a:r>
              <a:rPr lang="en-US" dirty="0" smtClean="0"/>
              <a:t>It then </a:t>
            </a:r>
            <a:r>
              <a:rPr lang="en-US" b="1" dirty="0" smtClean="0"/>
              <a:t>predicts that the branch will not be taken and program flow is not altered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 </a:t>
            </a:r>
            <a:r>
              <a:rPr lang="en-US" b="1" dirty="0" smtClean="0"/>
              <a:t>unconditional jumps </a:t>
            </a:r>
            <a:r>
              <a:rPr lang="en-US" dirty="0" smtClean="0"/>
              <a:t>will be predicted as </a:t>
            </a:r>
            <a:r>
              <a:rPr lang="en-US" b="1" dirty="0" smtClean="0"/>
              <a:t>not taken </a:t>
            </a:r>
            <a:r>
              <a:rPr lang="en-US" dirty="0" smtClean="0"/>
              <a:t>the first time that they are seen by BTB.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4000" b="1" smtClean="0"/>
              <a:t>Dynamic Branch Prediction Mechanism</a:t>
            </a:r>
            <a:endParaRPr lang="en-IN" sz="4000" b="1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953000"/>
          </a:xfrm>
        </p:spPr>
        <p:txBody>
          <a:bodyPr/>
          <a:lstStyle/>
          <a:p>
            <a:r>
              <a:rPr lang="en-US" dirty="0" smtClean="0"/>
              <a:t>When the </a:t>
            </a:r>
            <a:r>
              <a:rPr lang="en-US" b="1" dirty="0" smtClean="0"/>
              <a:t>instruction reaches the execution stage</a:t>
            </a:r>
            <a:r>
              <a:rPr lang="en-US" dirty="0" smtClean="0"/>
              <a:t>, the branch will be </a:t>
            </a:r>
            <a:r>
              <a:rPr lang="en-US" b="1" dirty="0" smtClean="0"/>
              <a:t>either taken or not taken.</a:t>
            </a:r>
          </a:p>
          <a:p>
            <a:r>
              <a:rPr lang="en-US" b="1" dirty="0" smtClean="0"/>
              <a:t>If taken</a:t>
            </a:r>
            <a:r>
              <a:rPr lang="en-US" dirty="0" smtClean="0"/>
              <a:t>, the </a:t>
            </a:r>
            <a:r>
              <a:rPr lang="en-US" b="1" dirty="0" smtClean="0"/>
              <a:t>next instruction </a:t>
            </a:r>
            <a:r>
              <a:rPr lang="en-US" dirty="0" smtClean="0"/>
              <a:t>to be executed should be the one fetched </a:t>
            </a:r>
            <a:r>
              <a:rPr lang="en-US" b="1" dirty="0" smtClean="0"/>
              <a:t>from branch target address.</a:t>
            </a:r>
          </a:p>
          <a:p>
            <a:r>
              <a:rPr lang="en-US" b="1" dirty="0" smtClean="0"/>
              <a:t>If not taken</a:t>
            </a:r>
            <a:r>
              <a:rPr lang="en-US" dirty="0" smtClean="0"/>
              <a:t>, the </a:t>
            </a:r>
            <a:r>
              <a:rPr lang="en-US" b="1" dirty="0" smtClean="0"/>
              <a:t>next instruction </a:t>
            </a:r>
            <a:r>
              <a:rPr lang="en-US" dirty="0" smtClean="0"/>
              <a:t>is the </a:t>
            </a:r>
            <a:r>
              <a:rPr lang="en-US" b="1" dirty="0" smtClean="0"/>
              <a:t>next sequential memory address</a:t>
            </a:r>
            <a:r>
              <a:rPr lang="en-US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4000" b="1" smtClean="0"/>
              <a:t>Dynamic Branch Prediction Mechanism</a:t>
            </a:r>
            <a:endParaRPr lang="en-IN" sz="4000" b="1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When the </a:t>
            </a:r>
            <a:r>
              <a:rPr lang="en-US" b="1" dirty="0" smtClean="0"/>
              <a:t>branch</a:t>
            </a:r>
            <a:r>
              <a:rPr lang="en-US" dirty="0" smtClean="0"/>
              <a:t> is taken for the </a:t>
            </a:r>
            <a:r>
              <a:rPr lang="en-US" b="1" dirty="0" smtClean="0"/>
              <a:t>first time</a:t>
            </a:r>
            <a:r>
              <a:rPr lang="en-US" dirty="0" smtClean="0"/>
              <a:t>, the </a:t>
            </a:r>
            <a:r>
              <a:rPr lang="en-US" b="1" dirty="0" smtClean="0"/>
              <a:t>execution unit provides feedback to the branch prediction logic.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branch target address </a:t>
            </a:r>
            <a:r>
              <a:rPr lang="en-US" dirty="0" smtClean="0"/>
              <a:t>is sent back and </a:t>
            </a:r>
            <a:r>
              <a:rPr lang="en-US" b="1" dirty="0" smtClean="0"/>
              <a:t>recorded in BTB.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directory entry</a:t>
            </a:r>
            <a:r>
              <a:rPr lang="en-US" dirty="0" smtClean="0"/>
              <a:t> is made containing the source memory address and </a:t>
            </a:r>
            <a:r>
              <a:rPr lang="en-US" b="1" dirty="0" smtClean="0"/>
              <a:t>history bits </a:t>
            </a:r>
            <a:r>
              <a:rPr lang="en-US" dirty="0" smtClean="0"/>
              <a:t>set as </a:t>
            </a:r>
            <a:r>
              <a:rPr lang="en-US" b="1" dirty="0" smtClean="0"/>
              <a:t>strongly taken</a:t>
            </a:r>
            <a:endParaRPr lang="en-IN" b="1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4000" b="1" dirty="0" smtClean="0"/>
              <a:t>Dynamic Branch Prediction Mechanism</a:t>
            </a:r>
            <a:endParaRPr lang="en-IN" sz="40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1447800"/>
            <a:ext cx="8229600" cy="5191125"/>
            <a:chOff x="457200" y="1447800"/>
            <a:chExt cx="8229600" cy="5191125"/>
          </a:xfrm>
        </p:grpSpPr>
        <p:pic>
          <p:nvPicPr>
            <p:cNvPr id="133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447800"/>
              <a:ext cx="8229600" cy="472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457200" y="2362200"/>
              <a:ext cx="5486400" cy="4276725"/>
              <a:chOff x="457200" y="2362200"/>
              <a:chExt cx="5486400" cy="4276130"/>
            </a:xfrm>
          </p:grpSpPr>
          <p:sp>
            <p:nvSpPr>
              <p:cNvPr id="13317" name="TextBox 4"/>
              <p:cNvSpPr txBox="1">
                <a:spLocks noChangeArrowheads="1"/>
              </p:cNvSpPr>
              <p:nvPr/>
            </p:nvSpPr>
            <p:spPr bwMode="auto">
              <a:xfrm>
                <a:off x="533400" y="2362200"/>
                <a:ext cx="1219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 dirty="0"/>
                  <a:t>Strongly Taken</a:t>
                </a:r>
                <a:endParaRPr lang="en-IN" b="1" dirty="0"/>
              </a:p>
            </p:txBody>
          </p:sp>
          <p:sp>
            <p:nvSpPr>
              <p:cNvPr id="13318" name="TextBox 5"/>
              <p:cNvSpPr txBox="1">
                <a:spLocks noChangeArrowheads="1"/>
              </p:cNvSpPr>
              <p:nvPr/>
            </p:nvSpPr>
            <p:spPr bwMode="auto">
              <a:xfrm>
                <a:off x="4572000" y="2362200"/>
                <a:ext cx="1219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 dirty="0"/>
                  <a:t>Weakly Taken</a:t>
                </a:r>
                <a:endParaRPr lang="en-IN" b="1" dirty="0"/>
              </a:p>
            </p:txBody>
          </p:sp>
          <p:sp>
            <p:nvSpPr>
              <p:cNvPr id="13319" name="TextBox 6"/>
              <p:cNvSpPr txBox="1">
                <a:spLocks noChangeArrowheads="1"/>
              </p:cNvSpPr>
              <p:nvPr/>
            </p:nvSpPr>
            <p:spPr bwMode="auto">
              <a:xfrm>
                <a:off x="4724400" y="5638800"/>
                <a:ext cx="1219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Weakly Not Taken</a:t>
                </a:r>
                <a:endParaRPr lang="en-IN" b="1"/>
              </a:p>
            </p:txBody>
          </p:sp>
          <p:sp>
            <p:nvSpPr>
              <p:cNvPr id="13320" name="TextBox 7"/>
              <p:cNvSpPr txBox="1">
                <a:spLocks noChangeArrowheads="1"/>
              </p:cNvSpPr>
              <p:nvPr/>
            </p:nvSpPr>
            <p:spPr bwMode="auto">
              <a:xfrm>
                <a:off x="457200" y="5715000"/>
                <a:ext cx="1219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Strongly Not Taken</a:t>
                </a:r>
                <a:endParaRPr lang="en-IN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Dynamic Branch Prediction Mechanism</a:t>
            </a:r>
            <a:endParaRPr lang="en-IN" sz="40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447800"/>
          <a:ext cx="8229600" cy="4495800"/>
        </p:xfrm>
        <a:graphic>
          <a:graphicData uri="http://schemas.openxmlformats.org/drawingml/2006/table">
            <a:tbl>
              <a:tblPr/>
              <a:tblGrid>
                <a:gridCol w="1267360"/>
                <a:gridCol w="1827783"/>
                <a:gridCol w="1662952"/>
                <a:gridCol w="1654711"/>
                <a:gridCol w="1816794"/>
              </a:tblGrid>
              <a:tr h="838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History Bits</a:t>
                      </a:r>
                      <a:endParaRPr lang="en-IN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Resulting Description</a:t>
                      </a:r>
                      <a:endParaRPr lang="en-IN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Prediction Made</a:t>
                      </a:r>
                      <a:endParaRPr lang="en-IN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If branch is taken</a:t>
                      </a:r>
                      <a:endParaRPr lang="en-IN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If branch is not taken</a:t>
                      </a:r>
                      <a:endParaRPr lang="en-IN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54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Times New Roman"/>
                        </a:rPr>
                        <a:t>11</a:t>
                      </a:r>
                      <a:endParaRPr lang="en-IN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Strongly Taken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Branch Taken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Remains Strongly Taken</a:t>
                      </a:r>
                      <a:endParaRPr lang="en-IN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Downgrades to Weakly Taken</a:t>
                      </a:r>
                      <a:endParaRPr lang="en-IN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en-IN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Weakly Taken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Branch Taken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Upgrades to Strongly Taken</a:t>
                      </a:r>
                      <a:endParaRPr lang="en-IN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Downgrades to Weakly Not Taken</a:t>
                      </a:r>
                      <a:endParaRPr lang="en-IN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Times New Roman"/>
                        </a:rPr>
                        <a:t>01</a:t>
                      </a:r>
                      <a:endParaRPr lang="en-IN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Weakly Not Taken</a:t>
                      </a:r>
                      <a:endParaRPr lang="en-IN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Branch Not Taken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Upgrades to Weakly Taken</a:t>
                      </a:r>
                      <a:endParaRPr lang="en-IN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Downgrades to Strongly Not Taken</a:t>
                      </a:r>
                      <a:endParaRPr lang="en-IN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Times New Roman"/>
                        </a:rPr>
                        <a:t>00</a:t>
                      </a:r>
                      <a:endParaRPr lang="en-IN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Strongly Not Taken</a:t>
                      </a:r>
                      <a:endParaRPr lang="en-IN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Branch Not Taken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</a:rPr>
                        <a:t>Upgrades to Weakly Not Taken</a:t>
                      </a:r>
                      <a:endParaRPr lang="en-IN" sz="20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Remains Strongly Not Taken</a:t>
                      </a:r>
                      <a:endParaRPr lang="en-IN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 b="1" smtClean="0"/>
              <a:t>Pentium Architecture</a:t>
            </a:r>
            <a:endParaRPr lang="en-IN" b="1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It has data bus of 64 bit and address bus of 32-bit</a:t>
            </a:r>
          </a:p>
          <a:p>
            <a:pPr>
              <a:defRPr/>
            </a:pPr>
            <a:r>
              <a:rPr lang="en-US" dirty="0" smtClean="0"/>
              <a:t>There are two </a:t>
            </a:r>
            <a:r>
              <a:rPr lang="en-US" b="1" dirty="0" smtClean="0"/>
              <a:t>separate 8kB caches </a:t>
            </a:r>
            <a:r>
              <a:rPr lang="en-US" dirty="0" smtClean="0"/>
              <a:t>– one for code and one for data.</a:t>
            </a:r>
          </a:p>
          <a:p>
            <a:pPr>
              <a:defRPr/>
            </a:pPr>
            <a:r>
              <a:rPr lang="en-US" dirty="0" smtClean="0"/>
              <a:t> Each cache has a separate address translation </a:t>
            </a:r>
            <a:r>
              <a:rPr lang="en-US" b="1" dirty="0" smtClean="0"/>
              <a:t>TLB</a:t>
            </a:r>
            <a:r>
              <a:rPr lang="en-US" dirty="0" smtClean="0"/>
              <a:t> which translates linear addresses to physical.</a:t>
            </a:r>
          </a:p>
          <a:p>
            <a:pPr>
              <a:defRPr/>
            </a:pPr>
            <a:r>
              <a:rPr lang="en-US" b="1" dirty="0" smtClean="0"/>
              <a:t>Code Cache: </a:t>
            </a:r>
          </a:p>
          <a:p>
            <a:pPr lvl="1">
              <a:defRPr/>
            </a:pPr>
            <a:r>
              <a:rPr lang="en-US" dirty="0" smtClean="0"/>
              <a:t>It is an 8KB cache dedicated to supply instructions to processor’s execution pipeline</a:t>
            </a:r>
          </a:p>
          <a:p>
            <a:pPr lvl="1">
              <a:defRPr/>
            </a:pPr>
            <a:r>
              <a:rPr lang="en-US" dirty="0" smtClean="0"/>
              <a:t>2 way set associative cache with a line size of 32 bytes</a:t>
            </a:r>
          </a:p>
          <a:p>
            <a:pPr lvl="1">
              <a:defRPr/>
            </a:pPr>
            <a:r>
              <a:rPr lang="en-US" dirty="0" smtClean="0"/>
              <a:t>256 lines  b/w code cache and </a:t>
            </a:r>
            <a:r>
              <a:rPr lang="en-US" b="1" dirty="0" smtClean="0"/>
              <a:t>prefetch buffer</a:t>
            </a:r>
            <a:r>
              <a:rPr lang="en-US" dirty="0" smtClean="0"/>
              <a:t>, permits </a:t>
            </a:r>
            <a:r>
              <a:rPr lang="en-US" dirty="0" err="1" smtClean="0"/>
              <a:t>prefetching</a:t>
            </a:r>
            <a:r>
              <a:rPr lang="en-US" dirty="0" smtClean="0"/>
              <a:t> of 32 bytes (256/8) of instructions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47798" y="428604"/>
            <a:ext cx="6196002" cy="6200796"/>
            <a:chOff x="1347798" y="428604"/>
            <a:chExt cx="4724400" cy="4370285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52798" y="1681178"/>
              <a:ext cx="2747962" cy="4001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square" lIns="45720" rIns="45720">
              <a:spAutoFit/>
            </a:bodyPr>
            <a:lstStyle/>
            <a:p>
              <a:pPr algn="ctr" eaLnBrk="0" hangingPunct="0"/>
              <a:r>
                <a:rPr lang="en-US" sz="2000" b="1" dirty="0" smtClean="0"/>
                <a:t>Checks for entry in BTB     </a:t>
              </a:r>
              <a:endParaRPr lang="en-US" sz="2400" b="1" dirty="0"/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776673" y="2595578"/>
              <a:ext cx="1609725" cy="766763"/>
              <a:chOff x="3546" y="1869"/>
              <a:chExt cx="1014" cy="483"/>
            </a:xfrm>
          </p:grpSpPr>
          <p:grpSp>
            <p:nvGrpSpPr>
              <p:cNvPr id="30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32" name="Freeform 1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Freeform 1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b="1" dirty="0"/>
                  <a:t>BTB Hit ?</a:t>
                </a:r>
                <a:endParaRPr lang="en-US" sz="1400" b="1" dirty="0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57498" y="3281378"/>
              <a:ext cx="1609725" cy="766763"/>
              <a:chOff x="3546" y="1869"/>
              <a:chExt cx="1014" cy="483"/>
            </a:xfrm>
          </p:grpSpPr>
          <p:grpSp>
            <p:nvGrpSpPr>
              <p:cNvPr id="26" name="Group 15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28" name="Freeform 16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Freeform 17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3600" y="1914"/>
                <a:ext cx="960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b="1" dirty="0" smtClean="0"/>
                  <a:t>Prediction is Br </a:t>
                </a:r>
                <a:r>
                  <a:rPr lang="en-US" b="1" dirty="0"/>
                  <a:t>taken ?</a:t>
                </a:r>
                <a:endParaRPr lang="en-US" sz="1400" b="1" dirty="0"/>
              </a:p>
            </p:txBody>
          </p:sp>
        </p:grp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4540579" y="2071678"/>
              <a:ext cx="45719" cy="53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3557598" y="297657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3557598" y="297657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5386398" y="297657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5614998" y="2976578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2414598" y="366237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700598" y="368618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4384686" y="3662378"/>
              <a:ext cx="315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V="1">
              <a:off x="2414598" y="3651266"/>
              <a:ext cx="366713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243398" y="4091003"/>
              <a:ext cx="1828800" cy="7078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ym typeface="Symbol" pitchFamily="18" charset="2"/>
                </a:rPr>
                <a:t>Next address Seq. address</a:t>
              </a:r>
              <a:endParaRPr lang="en-US" sz="2400" b="1" dirty="0" smtClean="0"/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1347798" y="4091003"/>
              <a:ext cx="2057400" cy="7078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ym typeface="Symbol" pitchFamily="18" charset="2"/>
                </a:rPr>
                <a:t>Next address target address</a:t>
              </a:r>
              <a:endParaRPr lang="en-US" sz="2400" b="1" dirty="0"/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3176598" y="265907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/>
                <a:t>yes</a:t>
              </a:r>
              <a:endParaRPr lang="en-US" sz="2400" b="1" dirty="0"/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5462598" y="2659078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no</a:t>
              </a:r>
              <a:endParaRPr lang="en-US" sz="2400" b="1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4713298" y="3433778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no</a:t>
              </a:r>
              <a:endParaRPr lang="en-US" sz="2400" b="1"/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1944698" y="343377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yes</a:t>
              </a:r>
              <a:endParaRPr lang="en-US" sz="2400" b="1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286116" y="428604"/>
              <a:ext cx="2667000" cy="7078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 eaLnBrk="0" hangingPunct="0"/>
              <a:r>
                <a:rPr lang="en-US" sz="2000" b="1" dirty="0" smtClean="0"/>
                <a:t>D1 Stage checks whether branch?</a:t>
              </a:r>
              <a:endParaRPr lang="en-US" sz="2400" b="1" dirty="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571999" y="1142984"/>
              <a:ext cx="45719" cy="514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4757742" y="1285860"/>
              <a:ext cx="457200" cy="30777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/>
                <a:t>yes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347798" y="1981203"/>
            <a:ext cx="6653202" cy="3603723"/>
            <a:chOff x="1347798" y="2819401"/>
            <a:chExt cx="4724400" cy="1671712"/>
          </a:xfrm>
        </p:grpSpPr>
        <p:grpSp>
          <p:nvGrpSpPr>
            <p:cNvPr id="40" name="Group 14"/>
            <p:cNvGrpSpPr>
              <a:grpSpLocks/>
            </p:cNvGrpSpPr>
            <p:nvPr/>
          </p:nvGrpSpPr>
          <p:grpSpPr bwMode="auto">
            <a:xfrm>
              <a:off x="2743200" y="2819401"/>
              <a:ext cx="1660525" cy="895351"/>
              <a:chOff x="3546" y="1869"/>
              <a:chExt cx="1046" cy="564"/>
            </a:xfrm>
          </p:grpSpPr>
          <p:grpSp>
            <p:nvGrpSpPr>
              <p:cNvPr id="41" name="Group 15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43" name="Freeform 16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4" name="Freeform 17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3632" y="2025"/>
                <a:ext cx="960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b="1" dirty="0" smtClean="0"/>
                  <a:t>Prediction is correct </a:t>
                </a:r>
                <a:r>
                  <a:rPr lang="en-US" b="1" dirty="0"/>
                  <a:t>?</a:t>
                </a:r>
                <a:endParaRPr lang="en-US" sz="1400" b="1" dirty="0"/>
              </a:p>
            </p:txBody>
          </p:sp>
        </p:grp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414598" y="366237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4700598" y="368618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038600" y="3352800"/>
              <a:ext cx="685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V="1">
              <a:off x="2414598" y="3352800"/>
              <a:ext cx="709602" cy="3095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4243398" y="4091003"/>
              <a:ext cx="1828800" cy="18560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square" lIns="45720" rIns="4572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ym typeface="Symbol" pitchFamily="18" charset="2"/>
                </a:rPr>
                <a:t>Flushing of Pipeline</a:t>
              </a:r>
              <a:endParaRPr lang="en-US" sz="2400" b="1" dirty="0" smtClean="0"/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347798" y="4091003"/>
              <a:ext cx="2057400" cy="4001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ym typeface="Symbol" pitchFamily="18" charset="2"/>
                </a:rPr>
                <a:t>No Flushing</a:t>
              </a:r>
              <a:endParaRPr lang="en-US" sz="2400" b="1" dirty="0"/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4713298" y="3433778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no</a:t>
              </a:r>
              <a:endParaRPr lang="en-US" sz="2400" b="1"/>
            </a:p>
          </p:txBody>
        </p:sp>
        <p:sp>
          <p:nvSpPr>
            <p:cNvPr id="59" name="Text Box 51"/>
            <p:cNvSpPr txBox="1">
              <a:spLocks noChangeArrowheads="1"/>
            </p:cNvSpPr>
            <p:nvPr/>
          </p:nvSpPr>
          <p:spPr bwMode="auto">
            <a:xfrm>
              <a:off x="1944698" y="343377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yes</a:t>
              </a:r>
              <a:endParaRPr lang="en-US" sz="2400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Pentium Architecture</a:t>
            </a:r>
            <a:endParaRPr lang="en-IN" b="1" smtClean="0"/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r>
              <a:rPr lang="en-US" b="1" dirty="0" err="1" smtClean="0"/>
              <a:t>Prefetch</a:t>
            </a:r>
            <a:r>
              <a:rPr lang="en-US" b="1" dirty="0" smtClean="0"/>
              <a:t> Buffers:</a:t>
            </a:r>
          </a:p>
          <a:p>
            <a:pPr lvl="1"/>
            <a:r>
              <a:rPr lang="en-US" dirty="0" smtClean="0"/>
              <a:t>Four </a:t>
            </a:r>
            <a:r>
              <a:rPr lang="en-US" dirty="0" err="1" smtClean="0"/>
              <a:t>prefetch</a:t>
            </a:r>
            <a:r>
              <a:rPr lang="en-US" dirty="0" smtClean="0"/>
              <a:t> buffers within the processor works as two independent pairs.</a:t>
            </a:r>
          </a:p>
          <a:p>
            <a:pPr lvl="2"/>
            <a:r>
              <a:rPr lang="en-US" dirty="0" smtClean="0"/>
              <a:t>When instructions are </a:t>
            </a:r>
            <a:r>
              <a:rPr lang="en-US" dirty="0" err="1" smtClean="0"/>
              <a:t>prefetched</a:t>
            </a:r>
            <a:r>
              <a:rPr lang="en-US" dirty="0" smtClean="0"/>
              <a:t> from cache, they are placed into one set of </a:t>
            </a:r>
            <a:r>
              <a:rPr lang="en-US" dirty="0" err="1" smtClean="0"/>
              <a:t>prefetch</a:t>
            </a:r>
            <a:r>
              <a:rPr lang="en-US" dirty="0" smtClean="0"/>
              <a:t> buffers.</a:t>
            </a:r>
          </a:p>
          <a:p>
            <a:pPr lvl="2"/>
            <a:r>
              <a:rPr lang="en-US" dirty="0" smtClean="0"/>
              <a:t> The other set is used as when a branch operation is predicted.</a:t>
            </a:r>
          </a:p>
          <a:p>
            <a:pPr lvl="1"/>
            <a:r>
              <a:rPr lang="en-US" dirty="0" err="1" smtClean="0"/>
              <a:t>Prefetch</a:t>
            </a:r>
            <a:r>
              <a:rPr lang="en-US" dirty="0" smtClean="0"/>
              <a:t> buffer sends a pair of instructions to instruction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Pentium Architecture</a:t>
            </a:r>
            <a:endParaRPr lang="en-IN" b="1" smtClean="0"/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r>
              <a:rPr lang="en-US" b="1" dirty="0" smtClean="0"/>
              <a:t>Instruction Decode Unit:</a:t>
            </a:r>
          </a:p>
          <a:p>
            <a:pPr lvl="1"/>
            <a:r>
              <a:rPr lang="en-US" dirty="0" smtClean="0"/>
              <a:t>It occurs in two stages – Decode1 (D1) and Decode2(D2) </a:t>
            </a:r>
          </a:p>
          <a:p>
            <a:pPr lvl="1"/>
            <a:r>
              <a:rPr lang="en-US" b="1" dirty="0" smtClean="0"/>
              <a:t>D1</a:t>
            </a:r>
            <a:r>
              <a:rPr lang="en-US" dirty="0" smtClean="0"/>
              <a:t> checks whether </a:t>
            </a:r>
            <a:r>
              <a:rPr lang="en-US" b="1" dirty="0" smtClean="0"/>
              <a:t>instructions can be paired</a:t>
            </a:r>
          </a:p>
          <a:p>
            <a:pPr lvl="1"/>
            <a:r>
              <a:rPr lang="en-US" b="1" dirty="0" smtClean="0"/>
              <a:t>D2</a:t>
            </a:r>
            <a:r>
              <a:rPr lang="en-US" dirty="0" smtClean="0"/>
              <a:t> </a:t>
            </a:r>
            <a:r>
              <a:rPr lang="en-US" b="1" dirty="0" smtClean="0"/>
              <a:t>calculates the address of </a:t>
            </a:r>
            <a:r>
              <a:rPr lang="en-US" dirty="0" smtClean="0"/>
              <a:t>memory resident </a:t>
            </a:r>
            <a:r>
              <a:rPr lang="en-US" b="1" dirty="0" smtClean="0"/>
              <a:t>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Pentium Architecture</a:t>
            </a:r>
            <a:endParaRPr lang="en-IN" b="1" smtClean="0"/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r>
              <a:rPr lang="en-US" b="1" dirty="0" smtClean="0"/>
              <a:t>Control Unit : </a:t>
            </a:r>
          </a:p>
          <a:p>
            <a:pPr lvl="1"/>
            <a:r>
              <a:rPr lang="en-US" dirty="0" smtClean="0"/>
              <a:t>This unit </a:t>
            </a:r>
            <a:r>
              <a:rPr lang="en-US" b="1" dirty="0" smtClean="0"/>
              <a:t>interprets the instruction word </a:t>
            </a:r>
            <a:r>
              <a:rPr lang="en-US" dirty="0" smtClean="0"/>
              <a:t>and </a:t>
            </a:r>
            <a:r>
              <a:rPr lang="en-US" b="1" dirty="0" smtClean="0"/>
              <a:t>microcode entry point </a:t>
            </a:r>
            <a:r>
              <a:rPr lang="en-US" dirty="0" smtClean="0"/>
              <a:t>fed to it by Instruction Decode Unit</a:t>
            </a:r>
          </a:p>
          <a:p>
            <a:pPr lvl="1"/>
            <a:r>
              <a:rPr lang="en-US" dirty="0" smtClean="0"/>
              <a:t>It handles exceptions, breakpoints and interrupts. </a:t>
            </a:r>
          </a:p>
          <a:p>
            <a:pPr lvl="1"/>
            <a:r>
              <a:rPr lang="en-US" dirty="0" smtClean="0"/>
              <a:t>It controls the integer pipelines and floating point sequences</a:t>
            </a:r>
            <a:endParaRPr lang="en-IN" dirty="0" smtClean="0"/>
          </a:p>
          <a:p>
            <a:r>
              <a:rPr lang="en-US" b="1" dirty="0" smtClean="0"/>
              <a:t>Microcode ROM : </a:t>
            </a:r>
          </a:p>
          <a:p>
            <a:pPr lvl="1"/>
            <a:r>
              <a:rPr lang="en-US" dirty="0" smtClean="0"/>
              <a:t>Stores microcode sequences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Pentium Architecture</a:t>
            </a:r>
            <a:endParaRPr lang="en-IN" b="1" smtClean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r>
              <a:rPr lang="en-US" b="1" dirty="0" smtClean="0"/>
              <a:t>Arithmetic/Logic Units (ALUs) : </a:t>
            </a:r>
          </a:p>
          <a:p>
            <a:pPr lvl="1"/>
            <a:r>
              <a:rPr lang="en-US" dirty="0" smtClean="0"/>
              <a:t>There are two parallel integer instruction pipelines: </a:t>
            </a:r>
            <a:r>
              <a:rPr lang="en-US" b="1" dirty="0" smtClean="0"/>
              <a:t>u-pipeline and v-pipeline</a:t>
            </a:r>
          </a:p>
          <a:p>
            <a:pPr lvl="1"/>
            <a:r>
              <a:rPr lang="en-US" dirty="0" smtClean="0"/>
              <a:t>The u-pipeline has a </a:t>
            </a:r>
            <a:r>
              <a:rPr lang="en-US" b="1" dirty="0" smtClean="0"/>
              <a:t>barrel shifter</a:t>
            </a:r>
          </a:p>
          <a:p>
            <a:pPr lvl="1"/>
            <a:r>
              <a:rPr lang="en-US" dirty="0" smtClean="0"/>
              <a:t>The two ALUs perform the arithmetic and logical operations specified by their instructions in their respective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2138</Words>
  <Application>Microsoft Office PowerPoint</Application>
  <PresentationFormat>On-screen Show (4:3)</PresentationFormat>
  <Paragraphs>275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Chapter 3</vt:lpstr>
      <vt:lpstr>Features of Pentium</vt:lpstr>
      <vt:lpstr>Pentium Architecture</vt:lpstr>
      <vt:lpstr>Slide 4</vt:lpstr>
      <vt:lpstr>Pentium Architecture</vt:lpstr>
      <vt:lpstr>Pentium Architecture</vt:lpstr>
      <vt:lpstr>Pentium Architecture</vt:lpstr>
      <vt:lpstr>Pentium Architecture</vt:lpstr>
      <vt:lpstr>Pentium Architecture</vt:lpstr>
      <vt:lpstr>Pentium Architecture</vt:lpstr>
      <vt:lpstr>Pentium Architecture</vt:lpstr>
      <vt:lpstr>Pentium Architecture</vt:lpstr>
      <vt:lpstr>Pentium Architecture</vt:lpstr>
      <vt:lpstr>Pentium Architecture</vt:lpstr>
      <vt:lpstr>Superscalar Operation </vt:lpstr>
      <vt:lpstr>Superscalar Operation </vt:lpstr>
      <vt:lpstr>Superscalar Operation </vt:lpstr>
      <vt:lpstr>Integer Pipeline</vt:lpstr>
      <vt:lpstr>Integer Pipeline</vt:lpstr>
      <vt:lpstr>Integer Pipeline</vt:lpstr>
      <vt:lpstr>Integer Pipeline</vt:lpstr>
      <vt:lpstr>Integer Pipeline</vt:lpstr>
      <vt:lpstr>Integer Instruction Pairing Rules</vt:lpstr>
      <vt:lpstr>Integer Instruction Pairing Rules</vt:lpstr>
      <vt:lpstr>Integer Instruction Pairing Rules</vt:lpstr>
      <vt:lpstr>Simple Instructions</vt:lpstr>
      <vt:lpstr>Slide 27</vt:lpstr>
      <vt:lpstr>UQ: List the steps in instruction issue algorithm</vt:lpstr>
      <vt:lpstr>Instruction Issue Algorithm</vt:lpstr>
      <vt:lpstr>Floating Point Pipeline</vt:lpstr>
      <vt:lpstr>Floating-Point Pipeline</vt:lpstr>
      <vt:lpstr>Floating-Point Pipeline</vt:lpstr>
      <vt:lpstr>Floating-Point Pipeline</vt:lpstr>
      <vt:lpstr>Floating-Point Pipeline</vt:lpstr>
      <vt:lpstr>Instruction Issue for Floating Point Unit</vt:lpstr>
      <vt:lpstr>Branch Prediction Logic</vt:lpstr>
      <vt:lpstr>Flushing of pipeline problem</vt:lpstr>
      <vt:lpstr>Flushing of pipeline problem</vt:lpstr>
      <vt:lpstr>Flushing of pipeline problem</vt:lpstr>
      <vt:lpstr>Flushing of pipeline problem</vt:lpstr>
      <vt:lpstr>Dynamic Branch Prediction Mechanism</vt:lpstr>
      <vt:lpstr>Dynamic Branch Prediction Mechanism</vt:lpstr>
      <vt:lpstr>The Branch Target Buffer</vt:lpstr>
      <vt:lpstr>Dynamic Branch Prediction Mechanism</vt:lpstr>
      <vt:lpstr>Dynamic Branch Prediction Mechanism</vt:lpstr>
      <vt:lpstr>Dynamic Branch Prediction Mechanism</vt:lpstr>
      <vt:lpstr>Dynamic Branch Prediction Mechanism</vt:lpstr>
      <vt:lpstr>Dynamic Branch Prediction Mechanism</vt:lpstr>
      <vt:lpstr>Slide 49</vt:lpstr>
      <vt:lpstr>Slide 50</vt:lpstr>
      <vt:lpstr>Slide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Lab-403A</dc:creator>
  <cp:lastModifiedBy>Vincy Joseph</cp:lastModifiedBy>
  <cp:revision>40</cp:revision>
  <dcterms:created xsi:type="dcterms:W3CDTF">2006-08-16T00:00:00Z</dcterms:created>
  <dcterms:modified xsi:type="dcterms:W3CDTF">2014-03-09T18:18:58Z</dcterms:modified>
</cp:coreProperties>
</file>