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Default Extension="jpeg" ContentType="image/jpeg"/>
  <Override PartName="/ppt/slideLayouts/slideLayout3.xml" ContentType="application/vnd.openxmlformats-officedocument.presentationml.slideLayout+xml"/>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1" r:id="rId16"/>
    <p:sldId id="270"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0E55512-F2F9-4528-860B-C2D6F63FC9AF}" type="datetimeFigureOut">
              <a:rPr lang="en-US" smtClean="0"/>
              <a:pPr/>
              <a:t>1/19/2022</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97E62258-D634-419D-AFCF-CBD13BD8542C}"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0E55512-F2F9-4528-860B-C2D6F63FC9AF}" type="datetimeFigureOut">
              <a:rPr lang="en-US" smtClean="0"/>
              <a:pPr/>
              <a:t>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E62258-D634-419D-AFCF-CBD13BD8542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0E55512-F2F9-4528-860B-C2D6F63FC9AF}" type="datetimeFigureOut">
              <a:rPr lang="en-US" smtClean="0"/>
              <a:pPr/>
              <a:t>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E62258-D634-419D-AFCF-CBD13BD8542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0E55512-F2F9-4528-860B-C2D6F63FC9AF}" type="datetimeFigureOut">
              <a:rPr lang="en-US" smtClean="0"/>
              <a:pPr/>
              <a:t>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E62258-D634-419D-AFCF-CBD13BD8542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0E55512-F2F9-4528-860B-C2D6F63FC9AF}" type="datetimeFigureOut">
              <a:rPr lang="en-US" smtClean="0"/>
              <a:pPr/>
              <a:t>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E62258-D634-419D-AFCF-CBD13BD8542C}"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0E55512-F2F9-4528-860B-C2D6F63FC9AF}" type="datetimeFigureOut">
              <a:rPr lang="en-US" smtClean="0"/>
              <a:pPr/>
              <a:t>1/19/2022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E62258-D634-419D-AFCF-CBD13BD8542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0E55512-F2F9-4528-860B-C2D6F63FC9AF}" type="datetimeFigureOut">
              <a:rPr lang="en-US" smtClean="0"/>
              <a:pPr/>
              <a:t>1/19/2022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7E62258-D634-419D-AFCF-CBD13BD8542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0E55512-F2F9-4528-860B-C2D6F63FC9AF}" type="datetimeFigureOut">
              <a:rPr lang="en-US" smtClean="0"/>
              <a:pPr/>
              <a:t>1/19/2022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7E62258-D634-419D-AFCF-CBD13BD8542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E55512-F2F9-4528-860B-C2D6F63FC9AF}" type="datetimeFigureOut">
              <a:rPr lang="en-US" smtClean="0"/>
              <a:pPr/>
              <a:t>1/19/2022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7E62258-D634-419D-AFCF-CBD13BD8542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0E55512-F2F9-4528-860B-C2D6F63FC9AF}" type="datetimeFigureOut">
              <a:rPr lang="en-US" smtClean="0"/>
              <a:pPr/>
              <a:t>1/19/2022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E62258-D634-419D-AFCF-CBD13BD8542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0E55512-F2F9-4528-860B-C2D6F63FC9AF}" type="datetimeFigureOut">
              <a:rPr lang="en-US" smtClean="0"/>
              <a:pPr/>
              <a:t>1/19/2022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97E62258-D634-419D-AFCF-CBD13BD8542C}"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0E55512-F2F9-4528-860B-C2D6F63FC9AF}" type="datetimeFigureOut">
              <a:rPr lang="en-US" smtClean="0"/>
              <a:pPr/>
              <a:t>1/19/2022</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97E62258-D634-419D-AFCF-CBD13BD8542C}"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2743200"/>
            <a:ext cx="8458200" cy="1222375"/>
          </a:xfrm>
        </p:spPr>
        <p:txBody>
          <a:bodyPr>
            <a:normAutofit/>
          </a:bodyPr>
          <a:lstStyle/>
          <a:p>
            <a:r>
              <a:rPr lang="en-US" sz="4400" dirty="0" smtClean="0"/>
              <a:t>Operating system overview</a:t>
            </a:r>
            <a:endParaRPr lang="en-US" sz="4400" dirty="0"/>
          </a:p>
        </p:txBody>
      </p:sp>
      <p:sp>
        <p:nvSpPr>
          <p:cNvPr id="3" name="Subtitle 2"/>
          <p:cNvSpPr>
            <a:spLocks noGrp="1"/>
          </p:cNvSpPr>
          <p:nvPr>
            <p:ph type="subTitle" idx="1"/>
          </p:nvPr>
        </p:nvSpPr>
        <p:spPr>
          <a:xfrm>
            <a:off x="381000" y="1295400"/>
            <a:ext cx="8458200" cy="914400"/>
          </a:xfrm>
        </p:spPr>
        <p:txBody>
          <a:bodyPr/>
          <a:lstStyle/>
          <a:p>
            <a:r>
              <a:rPr lang="en-US" dirty="0" smtClean="0"/>
              <a:t>Module-1</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Device management</a:t>
            </a:r>
            <a:endParaRPr lang="en-US" dirty="0"/>
          </a:p>
        </p:txBody>
      </p:sp>
      <p:sp>
        <p:nvSpPr>
          <p:cNvPr id="3" name="Content Placeholder 2"/>
          <p:cNvSpPr>
            <a:spLocks noGrp="1"/>
          </p:cNvSpPr>
          <p:nvPr>
            <p:ph idx="1"/>
          </p:nvPr>
        </p:nvSpPr>
        <p:spPr/>
        <p:txBody>
          <a:bodyPr/>
          <a:lstStyle/>
          <a:p>
            <a:r>
              <a:rPr lang="en-US" dirty="0" smtClean="0"/>
              <a:t>Managing device drivers</a:t>
            </a:r>
          </a:p>
          <a:p>
            <a:r>
              <a:rPr lang="en-US" dirty="0" smtClean="0"/>
              <a:t>Track device drivers to communicate and control</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Protection and security</a:t>
            </a:r>
            <a:endParaRPr lang="en-US" dirty="0"/>
          </a:p>
        </p:txBody>
      </p:sp>
      <p:sp>
        <p:nvSpPr>
          <p:cNvPr id="3" name="Content Placeholder 2"/>
          <p:cNvSpPr>
            <a:spLocks noGrp="1"/>
          </p:cNvSpPr>
          <p:nvPr>
            <p:ph idx="1"/>
          </p:nvPr>
        </p:nvSpPr>
        <p:spPr/>
        <p:txBody>
          <a:bodyPr/>
          <a:lstStyle/>
          <a:p>
            <a:r>
              <a:rPr lang="en-US" dirty="0" smtClean="0"/>
              <a:t>Protecting resources</a:t>
            </a:r>
          </a:p>
          <a:p>
            <a:r>
              <a:rPr lang="en-US" dirty="0" smtClean="0"/>
              <a:t>Uses authentication and file attributes to provide security</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interface</a:t>
            </a:r>
            <a:endParaRPr lang="en-US" dirty="0"/>
          </a:p>
        </p:txBody>
      </p:sp>
      <p:sp>
        <p:nvSpPr>
          <p:cNvPr id="3" name="Content Placeholder 2"/>
          <p:cNvSpPr>
            <a:spLocks noGrp="1"/>
          </p:cNvSpPr>
          <p:nvPr>
            <p:ph idx="1"/>
          </p:nvPr>
        </p:nvSpPr>
        <p:spPr/>
        <p:txBody>
          <a:bodyPr/>
          <a:lstStyle/>
          <a:p>
            <a:r>
              <a:rPr lang="en-US" dirty="0" smtClean="0"/>
              <a:t>Os acts as an interface between the user and the computer hardware. This interface is offered through  set of commands or GUI.</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Booting the computer</a:t>
            </a:r>
            <a:endParaRPr lang="en-US" dirty="0"/>
          </a:p>
        </p:txBody>
      </p:sp>
      <p:sp>
        <p:nvSpPr>
          <p:cNvPr id="3" name="Content Placeholder 2"/>
          <p:cNvSpPr>
            <a:spLocks noGrp="1"/>
          </p:cNvSpPr>
          <p:nvPr>
            <p:ph idx="1"/>
          </p:nvPr>
        </p:nvSpPr>
        <p:spPr/>
        <p:txBody>
          <a:bodyPr/>
          <a:lstStyle/>
          <a:p>
            <a:r>
              <a:rPr lang="en-US" dirty="0" smtClean="0"/>
              <a:t>The process of starting or restarting the computer is known as booting</a:t>
            </a:r>
          </a:p>
          <a:p>
            <a:r>
              <a:rPr lang="en-US" dirty="0" smtClean="0"/>
              <a:t>Cold booting</a:t>
            </a:r>
          </a:p>
          <a:p>
            <a:r>
              <a:rPr lang="en-US" dirty="0" smtClean="0"/>
              <a:t>Warm booting</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Performs basic computer tasks</a:t>
            </a:r>
            <a:endParaRPr lang="en-US" dirty="0"/>
          </a:p>
        </p:txBody>
      </p:sp>
      <p:sp>
        <p:nvSpPr>
          <p:cNvPr id="3" name="Content Placeholder 2"/>
          <p:cNvSpPr>
            <a:spLocks noGrp="1"/>
          </p:cNvSpPr>
          <p:nvPr>
            <p:ph idx="1"/>
          </p:nvPr>
        </p:nvSpPr>
        <p:spPr/>
        <p:txBody>
          <a:bodyPr/>
          <a:lstStyle/>
          <a:p>
            <a:r>
              <a:rPr lang="en-US" dirty="0" smtClean="0"/>
              <a:t>Managing peripheral devices</a:t>
            </a:r>
          </a:p>
          <a:p>
            <a:r>
              <a:rPr lang="en-US" dirty="0" smtClean="0"/>
              <a:t>Plug and play OS</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57200"/>
            <a:ext cx="8229600" cy="1143000"/>
          </a:xfrm>
        </p:spPr>
        <p:txBody>
          <a:bodyPr>
            <a:normAutofit fontScale="90000"/>
          </a:bodyPr>
          <a:lstStyle/>
          <a:p>
            <a:r>
              <a:rPr lang="en-US" dirty="0" smtClean="0"/>
              <a:t>The Operating System as Resource Manager </a:t>
            </a: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1752600" y="1600200"/>
            <a:ext cx="6172200" cy="4915518"/>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a:spLocks noGrp="1"/>
          </p:cNvSpPr>
          <p:nvPr>
            <p:ph idx="1"/>
          </p:nvPr>
        </p:nvSpPr>
        <p:spPr>
          <a:xfrm>
            <a:off x="228600" y="685800"/>
            <a:ext cx="8686800" cy="5943600"/>
          </a:xfrm>
        </p:spPr>
        <p:txBody>
          <a:bodyPr>
            <a:noAutofit/>
          </a:bodyPr>
          <a:lstStyle/>
          <a:p>
            <a:pPr algn="just"/>
            <a:r>
              <a:rPr lang="en-US" sz="2000" dirty="0" smtClean="0"/>
              <a:t>Figure suggests the main resources that are managed by the OS.</a:t>
            </a:r>
          </a:p>
          <a:p>
            <a:pPr algn="just"/>
            <a:r>
              <a:rPr lang="en-US" sz="2000" dirty="0" smtClean="0"/>
              <a:t> A portion of the OS is in main memory. This includes the </a:t>
            </a:r>
            <a:r>
              <a:rPr lang="en-US" sz="2000" b="1" dirty="0" smtClean="0"/>
              <a:t>kernel , or nucleus , which contains </a:t>
            </a:r>
            <a:r>
              <a:rPr lang="en-US" sz="2000" dirty="0" smtClean="0"/>
              <a:t>the most frequently used functions in the OS and, at a given time, other portions of the OS currently in use.</a:t>
            </a:r>
          </a:p>
          <a:p>
            <a:pPr algn="just"/>
            <a:r>
              <a:rPr lang="en-US" sz="2000" dirty="0" smtClean="0"/>
              <a:t> The remainder of main memory contains user programs and data. </a:t>
            </a:r>
          </a:p>
          <a:p>
            <a:pPr algn="just"/>
            <a:r>
              <a:rPr lang="en-US" sz="2000" dirty="0" smtClean="0"/>
              <a:t>The memory management hardware in the processor and the OS jointly</a:t>
            </a:r>
          </a:p>
          <a:p>
            <a:pPr algn="just">
              <a:buNone/>
            </a:pPr>
            <a:r>
              <a:rPr lang="en-US" sz="2000" dirty="0" smtClean="0"/>
              <a:t>	control the allocation of main memory. </a:t>
            </a:r>
          </a:p>
          <a:p>
            <a:pPr algn="just"/>
            <a:r>
              <a:rPr lang="en-US" sz="2000" dirty="0" smtClean="0"/>
              <a:t>The OS decides when an I/O device can be used by a program in execution and controls access to and use of files.</a:t>
            </a:r>
          </a:p>
          <a:p>
            <a:pPr algn="just"/>
            <a:r>
              <a:rPr lang="en-US" sz="2000" dirty="0" smtClean="0"/>
              <a:t>The processor itself is a resource, and the OS must determine how much processor time is to be devoted to the execution of a particular user program. </a:t>
            </a:r>
          </a:p>
          <a:p>
            <a:pPr algn="just"/>
            <a:r>
              <a:rPr lang="en-US" sz="2000" dirty="0" smtClean="0"/>
              <a:t>In the case of a multiple-processor system, this decision must span all of the processors.</a:t>
            </a:r>
            <a:endParaRPr lang="en-US" sz="20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8229600" cy="1143000"/>
          </a:xfrm>
        </p:spPr>
        <p:txBody>
          <a:bodyPr>
            <a:normAutofit fontScale="90000"/>
          </a:bodyPr>
          <a:lstStyle/>
          <a:p>
            <a:r>
              <a:rPr lang="en-US" b="1" dirty="0" smtClean="0"/>
              <a:t>Ease of Evolution of an Operating System</a:t>
            </a:r>
            <a:endParaRPr lang="en-US" dirty="0"/>
          </a:p>
        </p:txBody>
      </p:sp>
      <p:sp>
        <p:nvSpPr>
          <p:cNvPr id="3" name="Content Placeholder 2"/>
          <p:cNvSpPr>
            <a:spLocks noGrp="1"/>
          </p:cNvSpPr>
          <p:nvPr>
            <p:ph idx="1"/>
          </p:nvPr>
        </p:nvSpPr>
        <p:spPr>
          <a:xfrm>
            <a:off x="457200" y="1524000"/>
            <a:ext cx="8229600" cy="4389120"/>
          </a:xfrm>
        </p:spPr>
        <p:txBody>
          <a:bodyPr>
            <a:normAutofit/>
          </a:bodyPr>
          <a:lstStyle/>
          <a:p>
            <a:pPr>
              <a:buNone/>
            </a:pPr>
            <a:r>
              <a:rPr lang="en-US" sz="2000" dirty="0" smtClean="0"/>
              <a:t>A major OS will evolve over time for a number of reasons:</a:t>
            </a:r>
          </a:p>
          <a:p>
            <a:pPr>
              <a:buNone/>
            </a:pPr>
            <a:endParaRPr lang="en-US" sz="2000" dirty="0" smtClean="0"/>
          </a:p>
          <a:p>
            <a:r>
              <a:rPr lang="en-US" sz="2000" b="1" dirty="0" smtClean="0"/>
              <a:t>Hardware upgrades plus new types of hardware: </a:t>
            </a:r>
          </a:p>
          <a:p>
            <a:pPr algn="just">
              <a:buNone/>
            </a:pPr>
            <a:r>
              <a:rPr lang="en-US" sz="2000" dirty="0" smtClean="0"/>
              <a:t>	For example, early versions of UNIX and the Macintosh OS did not employ a paging mechanism because they were run on processors without paging hardware. Subsequent versions of these operating systems were modified to exploit paging capabilities. </a:t>
            </a:r>
          </a:p>
          <a:p>
            <a:pPr algn="just">
              <a:buNone/>
            </a:pPr>
            <a:r>
              <a:rPr lang="en-US" sz="2000" dirty="0" smtClean="0"/>
              <a:t>	</a:t>
            </a:r>
          </a:p>
          <a:p>
            <a:pPr algn="just">
              <a:buNone/>
            </a:pPr>
            <a:r>
              <a:rPr lang="en-US" sz="2000" dirty="0" smtClean="0"/>
              <a:t>	Also, the use of graphics terminals and page-mode terminals instead of line-at-a-time scroll mode terminals affects OS design. For example, a graphics terminal typically allows the user to view several applications at the same time through “windows” on the screen. This requires more sophisticated support in the OS.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077200" cy="4343400"/>
          </a:xfrm>
        </p:spPr>
        <p:txBody>
          <a:bodyPr>
            <a:normAutofit/>
          </a:bodyPr>
          <a:lstStyle/>
          <a:p>
            <a:r>
              <a:rPr lang="en-US" sz="2000" b="1" dirty="0" smtClean="0"/>
              <a:t>New services:</a:t>
            </a:r>
          </a:p>
          <a:p>
            <a:pPr algn="just">
              <a:buNone/>
            </a:pPr>
            <a:r>
              <a:rPr lang="en-US" sz="2000" b="1" dirty="0" smtClean="0"/>
              <a:t>	</a:t>
            </a:r>
            <a:r>
              <a:rPr lang="en-US" sz="2000" dirty="0" smtClean="0"/>
              <a:t>In response to user demand or in response to the needs of system</a:t>
            </a:r>
            <a:r>
              <a:rPr lang="en-US" sz="2000" b="1" dirty="0" smtClean="0"/>
              <a:t> </a:t>
            </a:r>
            <a:r>
              <a:rPr lang="en-US" sz="2000" dirty="0" smtClean="0"/>
              <a:t>managers, the OS expands to offer new services. For example, if it is found to be difficult to maintain good performance for users with existing tools, new measurement and control tools may be added to the OS.</a:t>
            </a:r>
          </a:p>
          <a:p>
            <a:pPr algn="just">
              <a:buNone/>
            </a:pPr>
            <a:endParaRPr lang="en-US" sz="2000" dirty="0" smtClean="0"/>
          </a:p>
          <a:p>
            <a:pPr algn="just"/>
            <a:r>
              <a:rPr lang="en-US" sz="2000" b="1" dirty="0" smtClean="0"/>
              <a:t>Fixes:</a:t>
            </a:r>
          </a:p>
          <a:p>
            <a:pPr algn="just">
              <a:buNone/>
            </a:pPr>
            <a:r>
              <a:rPr lang="en-US" sz="2000" b="1" dirty="0" smtClean="0"/>
              <a:t>	</a:t>
            </a:r>
            <a:r>
              <a:rPr lang="en-US" sz="2000" dirty="0" smtClean="0"/>
              <a:t>Any OS has faults. These are discovered over the course of time and fixes are made. Of course, the fix may introduce new faults.</a:t>
            </a:r>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THE EVOLUTION OF OPERATING SYSTEMS</a:t>
            </a:r>
            <a:endParaRPr lang="en-US" dirty="0"/>
          </a:p>
        </p:txBody>
      </p:sp>
      <p:sp>
        <p:nvSpPr>
          <p:cNvPr id="3" name="Content Placeholder 2"/>
          <p:cNvSpPr>
            <a:spLocks noGrp="1"/>
          </p:cNvSpPr>
          <p:nvPr>
            <p:ph idx="1"/>
          </p:nvPr>
        </p:nvSpPr>
        <p:spPr/>
        <p:txBody>
          <a:bodyPr>
            <a:normAutofit/>
          </a:bodyPr>
          <a:lstStyle/>
          <a:p>
            <a:r>
              <a:rPr lang="en-US" sz="2000" b="1" dirty="0" smtClean="0"/>
              <a:t>Serial Processing</a:t>
            </a:r>
          </a:p>
          <a:p>
            <a:pPr algn="just">
              <a:buNone/>
            </a:pPr>
            <a:r>
              <a:rPr lang="en-US" sz="2000" dirty="0" smtClean="0"/>
              <a:t>	With the earliest computers, from the late 1940s to the mid-1950s, the programmer interacted directly with the computer hardware; there was no OS. These computers were run from a console consisting of display lights, toggle switches, some form of input device, and a printer. Programs in machine code were loaded via the input device (e.g., a card reader). </a:t>
            </a:r>
          </a:p>
          <a:p>
            <a:pPr algn="just">
              <a:buNone/>
            </a:pPr>
            <a:r>
              <a:rPr lang="en-US" sz="2000" dirty="0" smtClean="0"/>
              <a:t>	If an error halted the program, the error condition was indicated by the lights. </a:t>
            </a:r>
          </a:p>
          <a:p>
            <a:pPr algn="just">
              <a:buNone/>
            </a:pPr>
            <a:r>
              <a:rPr lang="en-US" sz="2000" dirty="0" smtClean="0"/>
              <a:t>	If the program proceeded to a normal completion, the output appeared on the printer.</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Introduction to operating system</a:t>
            </a:r>
            <a:endParaRPr lang="en-US" dirty="0"/>
          </a:p>
        </p:txBody>
      </p:sp>
      <p:sp>
        <p:nvSpPr>
          <p:cNvPr id="3" name="Content Placeholder 2"/>
          <p:cNvSpPr>
            <a:spLocks noGrp="1"/>
          </p:cNvSpPr>
          <p:nvPr>
            <p:ph idx="1"/>
          </p:nvPr>
        </p:nvSpPr>
        <p:spPr/>
        <p:txBody>
          <a:bodyPr/>
          <a:lstStyle/>
          <a:p>
            <a:r>
              <a:rPr lang="en-US" dirty="0" smtClean="0"/>
              <a:t>An operating system is a system software which manages, operates and communicates with the computer hardware and software.</a:t>
            </a:r>
          </a:p>
          <a:p>
            <a:r>
              <a:rPr lang="en-US" dirty="0" smtClean="0"/>
              <a:t>To complete the execution user program needs many resources.</a:t>
            </a:r>
          </a:p>
          <a:p>
            <a:r>
              <a:rPr lang="en-US" dirty="0" smtClean="0"/>
              <a:t>The main job of operating system is to provide resources and services to the user program. </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609600"/>
            <a:ext cx="8458200" cy="5334000"/>
          </a:xfrm>
        </p:spPr>
        <p:txBody>
          <a:bodyPr>
            <a:noAutofit/>
          </a:bodyPr>
          <a:lstStyle/>
          <a:p>
            <a:pPr algn="just">
              <a:buNone/>
            </a:pPr>
            <a:r>
              <a:rPr lang="en-US" sz="2000" dirty="0" smtClean="0"/>
              <a:t>These early systems presented two main problems:</a:t>
            </a:r>
          </a:p>
          <a:p>
            <a:pPr algn="just">
              <a:buNone/>
            </a:pPr>
            <a:endParaRPr lang="en-US" sz="2000" dirty="0" smtClean="0"/>
          </a:p>
          <a:p>
            <a:pPr algn="just"/>
            <a:r>
              <a:rPr lang="en-US" sz="2000" b="1" dirty="0" smtClean="0"/>
              <a:t>Scheduling: </a:t>
            </a:r>
            <a:r>
              <a:rPr lang="en-US" sz="2000" dirty="0" smtClean="0"/>
              <a:t>Most installations used a hardcopy sign-up sheet to reserve computer time. Typically, a user could sign up for a block of time in multiples of a half hour or so. </a:t>
            </a:r>
          </a:p>
          <a:p>
            <a:pPr algn="just">
              <a:buNone/>
            </a:pPr>
            <a:endParaRPr lang="en-US" sz="2000" dirty="0" smtClean="0"/>
          </a:p>
          <a:p>
            <a:pPr algn="just"/>
            <a:r>
              <a:rPr lang="en-US" sz="2000" b="1" dirty="0" smtClean="0"/>
              <a:t>Setup time: </a:t>
            </a:r>
            <a:r>
              <a:rPr lang="en-US" sz="2000" dirty="0" smtClean="0"/>
              <a:t>A single program, called a </a:t>
            </a:r>
            <a:r>
              <a:rPr lang="en-US" sz="2000" b="1" dirty="0" smtClean="0"/>
              <a:t>job </a:t>
            </a:r>
            <a:r>
              <a:rPr lang="en-US" sz="2000" dirty="0" smtClean="0"/>
              <a:t>, could involve loading the compiler plus the high-level language program (source program) into memory, saving the compiled program (object program) and then loading and linking together the object program and common functions. Each of these steps could involve mounting or dismounting tapes or setting up card decks.</a:t>
            </a:r>
          </a:p>
          <a:p>
            <a:pPr algn="just">
              <a:buNone/>
            </a:pPr>
            <a:r>
              <a:rPr lang="en-US" sz="2000" dirty="0" smtClean="0"/>
              <a:t>	</a:t>
            </a:r>
          </a:p>
          <a:p>
            <a:pPr algn="just">
              <a:buNone/>
            </a:pPr>
            <a:r>
              <a:rPr lang="en-US" sz="2000" dirty="0" smtClean="0"/>
              <a:t>	This mode of operation could be termed </a:t>
            </a:r>
            <a:r>
              <a:rPr lang="en-US" sz="2000" i="1" dirty="0" smtClean="0"/>
              <a:t>serial processing </a:t>
            </a:r>
            <a:r>
              <a:rPr lang="en-US" sz="2000" dirty="0" smtClean="0"/>
              <a:t>, reflecting the fact that users have access to the computer in series. Over time, various system software tools were developed to attempt to make serial processing more efficient. </a:t>
            </a:r>
          </a:p>
          <a:p>
            <a:pPr algn="just"/>
            <a:endParaRPr lang="en-US" sz="20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143000"/>
          </a:xfrm>
        </p:spPr>
        <p:txBody>
          <a:bodyPr>
            <a:normAutofit fontScale="90000"/>
          </a:bodyPr>
          <a:lstStyle/>
          <a:p>
            <a:r>
              <a:rPr lang="en-US" b="1" dirty="0" smtClean="0"/>
              <a:t>Simple Batch Systems</a:t>
            </a:r>
            <a:r>
              <a:rPr lang="en-US" dirty="0" smtClean="0"/>
              <a:t/>
            </a:r>
            <a:br>
              <a:rPr lang="en-US" dirty="0" smtClean="0"/>
            </a:br>
            <a:endParaRPr lang="en-US" dirty="0"/>
          </a:p>
        </p:txBody>
      </p:sp>
      <p:sp>
        <p:nvSpPr>
          <p:cNvPr id="3" name="Content Placeholder 2"/>
          <p:cNvSpPr>
            <a:spLocks noGrp="1"/>
          </p:cNvSpPr>
          <p:nvPr>
            <p:ph idx="1"/>
          </p:nvPr>
        </p:nvSpPr>
        <p:spPr>
          <a:xfrm>
            <a:off x="304800" y="1219200"/>
            <a:ext cx="8534400" cy="5410200"/>
          </a:xfrm>
        </p:spPr>
        <p:txBody>
          <a:bodyPr>
            <a:normAutofit/>
          </a:bodyPr>
          <a:lstStyle/>
          <a:p>
            <a:pPr algn="just">
              <a:buNone/>
            </a:pPr>
            <a:r>
              <a:rPr lang="en-US" sz="3200" dirty="0" smtClean="0"/>
              <a:t>	</a:t>
            </a:r>
            <a:r>
              <a:rPr lang="en-US" sz="2000" dirty="0" smtClean="0"/>
              <a:t>Early computers were very expensive, and therefore it was important to maximize processor utilization. </a:t>
            </a:r>
          </a:p>
          <a:p>
            <a:pPr algn="just">
              <a:buNone/>
            </a:pPr>
            <a:endParaRPr lang="en-US" sz="2000" dirty="0" smtClean="0"/>
          </a:p>
          <a:p>
            <a:pPr algn="just"/>
            <a:r>
              <a:rPr lang="en-US" sz="2000" dirty="0" smtClean="0"/>
              <a:t>To improve utilization, the concept of a batch OS was developed. It appears that the first batch OS (and the first OS of any kind) was developed in the mid-1950s by General Motors for use on an IBM 701 [WEIZ81]. By the early 1960s, a number of vendors had developed batch operating systems for their computer systems. </a:t>
            </a:r>
          </a:p>
          <a:p>
            <a:pPr algn="just"/>
            <a:endParaRPr lang="en-US" sz="2000" dirty="0" smtClean="0"/>
          </a:p>
          <a:p>
            <a:pPr algn="just"/>
            <a:r>
              <a:rPr lang="en-US" sz="2000" dirty="0" smtClean="0"/>
              <a:t>The central idea behind the simple batch-processing scheme is the use of a piece of software known as the </a:t>
            </a:r>
            <a:r>
              <a:rPr lang="en-US" sz="2000" b="1" dirty="0" smtClean="0"/>
              <a:t>monitor </a:t>
            </a:r>
            <a:r>
              <a:rPr lang="en-US" sz="2000" dirty="0" smtClean="0"/>
              <a:t>. With this type of OS, the user no longer has direct access to the processor. Instead, the user submits the job on cards or tape to a computer operator, who batches the jobs together sequentially and places the entire batch on an input device, for use by the monitor. </a:t>
            </a:r>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609600"/>
            <a:ext cx="8305800" cy="5562600"/>
          </a:xfrm>
        </p:spPr>
        <p:txBody>
          <a:bodyPr>
            <a:normAutofit/>
          </a:bodyPr>
          <a:lstStyle/>
          <a:p>
            <a:pPr algn="just">
              <a:buNone/>
            </a:pPr>
            <a:r>
              <a:rPr lang="en-US" dirty="0" smtClean="0"/>
              <a:t>	</a:t>
            </a:r>
            <a:r>
              <a:rPr lang="en-US" sz="2000" dirty="0" smtClean="0"/>
              <a:t>To understand how this scheme works, let us look at it from two points of view: that of the monitor and that of the processor.</a:t>
            </a:r>
          </a:p>
          <a:p>
            <a:pPr algn="just">
              <a:buNone/>
            </a:pPr>
            <a:r>
              <a:rPr lang="en-US" sz="2000" b="1" dirty="0" smtClean="0"/>
              <a:t>	Monitor point of view: </a:t>
            </a:r>
            <a:r>
              <a:rPr lang="en-US" sz="2000" dirty="0" smtClean="0"/>
              <a:t>The monitor controls the sequence of events. For this to be so, much of the monitor must always be in main memory and available for execution ( Figure 2.3 ). That portion is referred to as the </a:t>
            </a:r>
            <a:r>
              <a:rPr lang="en-US" sz="2000" b="1" dirty="0" smtClean="0"/>
              <a:t>resident monitor </a:t>
            </a:r>
            <a:r>
              <a:rPr lang="en-US" sz="2000" dirty="0" smtClean="0"/>
              <a:t>.</a:t>
            </a:r>
          </a:p>
          <a:p>
            <a:pPr algn="just"/>
            <a:r>
              <a:rPr lang="en-US" sz="2000" dirty="0" smtClean="0"/>
              <a:t>The rest of the monitor consists of utilities and common functions that are loaded as subroutines to the user program at the beginning of any job that requires them. </a:t>
            </a:r>
          </a:p>
          <a:p>
            <a:pPr algn="just"/>
            <a:r>
              <a:rPr lang="en-US" sz="2000" dirty="0" smtClean="0"/>
              <a:t>The monitor reads in jobs one at a time from the input device (typically a card reader or magnetic tape drive). As it is read in, the current job is placed in the user program area, and control is passed to this job. </a:t>
            </a:r>
          </a:p>
          <a:p>
            <a:pPr algn="just"/>
            <a:r>
              <a:rPr lang="en-US" sz="2000" dirty="0" smtClean="0"/>
              <a:t>When the job is completed, it returns control to the monitor, which immediately reads in the next job. The results of each job are sent to an output device, such as a printer, for delivery to the user.</a:t>
            </a:r>
          </a:p>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rcRect/>
          <a:stretch>
            <a:fillRect/>
          </a:stretch>
        </p:blipFill>
        <p:spPr bwMode="auto">
          <a:xfrm>
            <a:off x="1295400" y="838200"/>
            <a:ext cx="4648200" cy="5410200"/>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838200"/>
            <a:ext cx="8686800" cy="4648200"/>
          </a:xfrm>
        </p:spPr>
        <p:txBody>
          <a:bodyPr>
            <a:normAutofit/>
          </a:bodyPr>
          <a:lstStyle/>
          <a:p>
            <a:pPr algn="just"/>
            <a:r>
              <a:rPr lang="en-US" sz="2000" dirty="0" smtClean="0"/>
              <a:t>The monitor performs a scheduling function: A batch of jobs is queued up, and jobs are executed as rapidly as possible, with no intervening idle time. The monitor improves job setup time as well. </a:t>
            </a:r>
          </a:p>
          <a:p>
            <a:pPr algn="just"/>
            <a:r>
              <a:rPr lang="en-US" sz="2000" dirty="0" smtClean="0"/>
              <a:t>With each job, instructions are included in a primitive form of </a:t>
            </a:r>
            <a:r>
              <a:rPr lang="en-US" sz="2000" b="1" dirty="0" smtClean="0"/>
              <a:t>job control language (JCL) </a:t>
            </a:r>
            <a:r>
              <a:rPr lang="en-US" sz="2000" dirty="0" smtClean="0"/>
              <a:t>. This is a special type of programming language used to provide instructions to the monitor. </a:t>
            </a:r>
          </a:p>
          <a:p>
            <a:pPr algn="just"/>
            <a:r>
              <a:rPr lang="en-US" sz="2000" dirty="0" smtClean="0"/>
              <a:t>A simple example is that of a user submitting a program written in the programming language FORTRAN plus some data to be used by the program. All FORTRAN instructions and data are on a separate punched card or a separate record on tape. </a:t>
            </a:r>
          </a:p>
          <a:p>
            <a:pPr algn="just"/>
            <a:r>
              <a:rPr lang="en-US" sz="2000" dirty="0" smtClean="0"/>
              <a:t>In addition to FORTRAN and data lines, the job includes job control instructions, which are denoted by the beginning $. </a:t>
            </a:r>
          </a:p>
          <a:p>
            <a:pPr algn="just"/>
            <a:endParaRPr lang="en-US" sz="24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rcRect/>
          <a:stretch>
            <a:fillRect/>
          </a:stretch>
        </p:blipFill>
        <p:spPr bwMode="auto">
          <a:xfrm>
            <a:off x="1752600" y="1600200"/>
            <a:ext cx="3886200" cy="2133600"/>
          </a:xfrm>
          <a:prstGeom prst="rect">
            <a:avLst/>
          </a:prstGeom>
          <a:noFill/>
          <a:ln w="9525">
            <a:noFill/>
            <a:miter lim="800000"/>
            <a:headEnd/>
            <a:tailEnd/>
          </a:ln>
        </p:spPr>
      </p:pic>
      <p:pic>
        <p:nvPicPr>
          <p:cNvPr id="5" name="Picture 4"/>
          <p:cNvPicPr/>
          <p:nvPr/>
        </p:nvPicPr>
        <p:blipFill>
          <a:blip r:embed="rId3"/>
          <a:srcRect/>
          <a:stretch>
            <a:fillRect/>
          </a:stretch>
        </p:blipFill>
        <p:spPr bwMode="auto">
          <a:xfrm>
            <a:off x="1600200" y="3581400"/>
            <a:ext cx="2667000" cy="1981200"/>
          </a:xfrm>
          <a:prstGeom prst="rect">
            <a:avLst/>
          </a:prstGeom>
          <a:noFill/>
          <a:ln w="9525">
            <a:noFill/>
            <a:miter lim="800000"/>
            <a:headEnd/>
            <a:tailEnd/>
          </a:ln>
        </p:spPr>
      </p:pic>
      <p:sp>
        <p:nvSpPr>
          <p:cNvPr id="6" name="Rectangle 5"/>
          <p:cNvSpPr/>
          <p:nvPr/>
        </p:nvSpPr>
        <p:spPr>
          <a:xfrm>
            <a:off x="762000" y="609600"/>
            <a:ext cx="6477000" cy="461665"/>
          </a:xfrm>
          <a:prstGeom prst="rect">
            <a:avLst/>
          </a:prstGeom>
        </p:spPr>
        <p:txBody>
          <a:bodyPr wrap="square">
            <a:spAutoFit/>
          </a:bodyPr>
          <a:lstStyle/>
          <a:p>
            <a:r>
              <a:rPr lang="en-US" sz="2400" dirty="0" smtClean="0"/>
              <a:t>The overall format of the job looks like this:</a:t>
            </a:r>
            <a:endParaRPr lang="en-US" sz="24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609600"/>
            <a:ext cx="8610600" cy="5943600"/>
          </a:xfrm>
        </p:spPr>
        <p:txBody>
          <a:bodyPr>
            <a:noAutofit/>
          </a:bodyPr>
          <a:lstStyle/>
          <a:p>
            <a:pPr algn="just"/>
            <a:r>
              <a:rPr lang="en-US" sz="2000" dirty="0" smtClean="0"/>
              <a:t>To execute this job, the monitor reads the $FTN line and loads the appropriate language compiler from its mass storage (usually tape). The compiler translates the user’s program into object code, which is stored in memory or mass storage.</a:t>
            </a:r>
          </a:p>
          <a:p>
            <a:pPr algn="just"/>
            <a:r>
              <a:rPr lang="en-US" sz="2000" dirty="0" smtClean="0"/>
              <a:t>If it is stored in memory, the operation is referred to as “compile, load, and go.” If it is stored on tape, then the $LOAD instruction is required. This instruction is read by the monitor, which regains control after the compile operation. </a:t>
            </a:r>
          </a:p>
          <a:p>
            <a:pPr algn="just"/>
            <a:r>
              <a:rPr lang="en-US" sz="2000" dirty="0" smtClean="0"/>
              <a:t>During the execution of the user program, any input instruction causes one line of data to be read. The input instruction in the user program causes an input routine that is part of the OS to be invoked. The input routine checks to make sure that the program does not accidentally read in a JCL line. If this happens, an error occurs and control transfers to the monitor. At the completion of the user job, the monitor will scan the input lines until it encounters the next JCL instruction.</a:t>
            </a:r>
          </a:p>
          <a:p>
            <a:pPr algn="just"/>
            <a:r>
              <a:rPr lang="en-US" sz="2000" dirty="0" smtClean="0"/>
              <a:t>Thus, the system is protected against a program with too many or too few data lines.</a:t>
            </a:r>
          </a:p>
          <a:p>
            <a:pPr algn="just">
              <a:buNone/>
            </a:pPr>
            <a:endParaRPr lang="en-US" sz="20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609600"/>
            <a:ext cx="8534400" cy="5867400"/>
          </a:xfrm>
        </p:spPr>
        <p:txBody>
          <a:bodyPr>
            <a:noAutofit/>
          </a:bodyPr>
          <a:lstStyle/>
          <a:p>
            <a:pPr algn="just">
              <a:buNone/>
            </a:pPr>
            <a:r>
              <a:rPr lang="en-US" sz="1800" dirty="0" smtClean="0"/>
              <a:t>	</a:t>
            </a:r>
            <a:r>
              <a:rPr lang="en-US" sz="2000" dirty="0" smtClean="0"/>
              <a:t>The monitor, or batch OS, is simply a computer program. It relies on the ability of the processor to fetch instructions from various portions of main memory to alternately seize and relinquish control. Certain other hardware features are also desirable:</a:t>
            </a:r>
          </a:p>
          <a:p>
            <a:pPr algn="just">
              <a:buNone/>
            </a:pPr>
            <a:endParaRPr lang="en-US" sz="2000" dirty="0" smtClean="0"/>
          </a:p>
          <a:p>
            <a:pPr algn="just"/>
            <a:r>
              <a:rPr lang="en-US" sz="2000" b="1" dirty="0" smtClean="0"/>
              <a:t>Memory protection: </a:t>
            </a:r>
            <a:r>
              <a:rPr lang="en-US" sz="2000" dirty="0" smtClean="0"/>
              <a:t>While the user program is executing, it must not alter the memory area containing the monitor. If such an attempt is made, the processor hardware should detect an error and transfer control to the monitor. The monitor would then abort the job, print out an error message, and load in the next job.</a:t>
            </a:r>
          </a:p>
          <a:p>
            <a:pPr algn="just"/>
            <a:endParaRPr lang="en-US" sz="2000" dirty="0" smtClean="0"/>
          </a:p>
          <a:p>
            <a:pPr algn="just"/>
            <a:r>
              <a:rPr lang="en-US" sz="2000" dirty="0" smtClean="0"/>
              <a:t> </a:t>
            </a:r>
            <a:r>
              <a:rPr lang="en-US" sz="2000" b="1" dirty="0" smtClean="0"/>
              <a:t>Timer: </a:t>
            </a:r>
            <a:r>
              <a:rPr lang="en-US" sz="2000" dirty="0" smtClean="0"/>
              <a:t>A timer is used to prevent a single job from monopolizing the system. The timer is set at the beginning of each job. If the timer expires, the user program is stopped, and control returns to the monitor.</a:t>
            </a:r>
          </a:p>
          <a:p>
            <a:endParaRPr lang="en-US" sz="18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914400"/>
            <a:ext cx="8229600" cy="4389120"/>
          </a:xfrm>
        </p:spPr>
        <p:txBody>
          <a:bodyPr>
            <a:normAutofit/>
          </a:bodyPr>
          <a:lstStyle/>
          <a:p>
            <a:pPr algn="just"/>
            <a:r>
              <a:rPr lang="en-US" sz="2000" b="1" dirty="0" smtClean="0"/>
              <a:t>Privileged instructions: </a:t>
            </a:r>
            <a:r>
              <a:rPr lang="en-US" sz="2000" dirty="0" smtClean="0"/>
              <a:t>Certain machine level instructions are designated privileged and can be executed only by the monitor. If the processor encounters such an instruction while executing a user program, an error occurs causing control to be transferred to the monitor. </a:t>
            </a:r>
          </a:p>
          <a:p>
            <a:pPr algn="just"/>
            <a:r>
              <a:rPr lang="en-US" sz="2000" dirty="0" smtClean="0"/>
              <a:t>Among the privileged instructions are I/O instructions, so that the monitor retains control of all I/O devices. </a:t>
            </a:r>
          </a:p>
          <a:p>
            <a:pPr algn="just"/>
            <a:r>
              <a:rPr lang="en-US" sz="2000" dirty="0" smtClean="0"/>
              <a:t>This prevents, for example, a user program from accidentally reading job control instructions from the next job. If a user program wishes to perform I/O, it must request that the monitor perform the operation for it.</a:t>
            </a:r>
          </a:p>
          <a:p>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457200"/>
            <a:ext cx="8915400" cy="6019800"/>
          </a:xfrm>
        </p:spPr>
        <p:txBody>
          <a:bodyPr>
            <a:normAutofit/>
          </a:bodyPr>
          <a:lstStyle/>
          <a:p>
            <a:pPr algn="just"/>
            <a:r>
              <a:rPr lang="en-US" dirty="0" smtClean="0"/>
              <a:t> </a:t>
            </a:r>
            <a:r>
              <a:rPr lang="en-US" sz="2000" b="1" dirty="0" smtClean="0"/>
              <a:t>Interrupts: </a:t>
            </a:r>
            <a:r>
              <a:rPr lang="en-US" sz="2000" dirty="0" smtClean="0"/>
              <a:t>Early computer models did not have this capability. This feature gives the OS more flexibility in relinquishing control to and regaining control from user programs. Considerations of memory protection and privileged instructions lead to the concept of modes of operation. </a:t>
            </a:r>
          </a:p>
          <a:p>
            <a:pPr algn="just">
              <a:buNone/>
            </a:pPr>
            <a:endParaRPr lang="en-US" sz="2000" dirty="0" smtClean="0"/>
          </a:p>
          <a:p>
            <a:pPr algn="just"/>
            <a:r>
              <a:rPr lang="en-US" sz="2000" b="1" dirty="0" smtClean="0"/>
              <a:t>user mode -</a:t>
            </a:r>
            <a:r>
              <a:rPr lang="en-US" sz="2000" dirty="0" smtClean="0"/>
              <a:t>in which certain areas of memory are protected from the user’s use and in which certain instructions may not be executed. </a:t>
            </a:r>
          </a:p>
          <a:p>
            <a:pPr algn="just"/>
            <a:r>
              <a:rPr lang="en-US" sz="2000" b="1" dirty="0" smtClean="0"/>
              <a:t>kernel mode- </a:t>
            </a:r>
            <a:r>
              <a:rPr lang="en-US" sz="2000" dirty="0" smtClean="0"/>
              <a:t>, in which privileged instructions may be executed and in which protected areas of memory may be accessed.</a:t>
            </a:r>
          </a:p>
          <a:p>
            <a:pPr algn="just"/>
            <a:endParaRPr lang="en-US" sz="2000" dirty="0" smtClean="0"/>
          </a:p>
          <a:p>
            <a:pPr algn="just">
              <a:buNone/>
            </a:pPr>
            <a:r>
              <a:rPr lang="en-US" sz="2000" dirty="0" smtClean="0"/>
              <a:t>	With a batch OS, processor time alternates between execution of user programs and execution of the monitor. There have been two sacrifices: </a:t>
            </a:r>
          </a:p>
          <a:p>
            <a:pPr algn="just">
              <a:buNone/>
            </a:pPr>
            <a:r>
              <a:rPr lang="en-US" sz="2000" dirty="0" smtClean="0"/>
              <a:t>	Some main memory is now given over to the monitor and some processor time is consumed by the monitor. Both of these are forms of overhead. </a:t>
            </a:r>
          </a:p>
          <a:p>
            <a:pPr algn="just">
              <a:buNone/>
            </a:pPr>
            <a:r>
              <a:rPr lang="en-US" sz="2000" dirty="0" smtClean="0"/>
              <a:t>	Despite this overhead, the simple batch system improves utilization of the computer.</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a:t>
            </a:r>
            <a:endParaRPr lang="en-US" dirty="0"/>
          </a:p>
        </p:txBody>
      </p:sp>
      <p:sp>
        <p:nvSpPr>
          <p:cNvPr id="3" name="Content Placeholder 2"/>
          <p:cNvSpPr>
            <a:spLocks noGrp="1"/>
          </p:cNvSpPr>
          <p:nvPr>
            <p:ph idx="1"/>
          </p:nvPr>
        </p:nvSpPr>
        <p:spPr/>
        <p:txBody>
          <a:bodyPr/>
          <a:lstStyle/>
          <a:p>
            <a:r>
              <a:rPr lang="en-US" dirty="0" smtClean="0"/>
              <a:t>An operating system acts as an interface between the user and hardware of the computer and also controls the execution of application programs.</a:t>
            </a:r>
          </a:p>
          <a:p>
            <a:r>
              <a:rPr lang="en-US" dirty="0" smtClean="0"/>
              <a:t>Operating system also called as resource manager.</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err="1" smtClean="0"/>
              <a:t>Multiprogrammed</a:t>
            </a:r>
            <a:r>
              <a:rPr lang="en-US" b="1" dirty="0" smtClean="0"/>
              <a:t> Batch Systems</a:t>
            </a:r>
            <a:r>
              <a:rPr lang="en-US" dirty="0" smtClean="0"/>
              <a:t/>
            </a:r>
            <a:br>
              <a:rPr lang="en-US" dirty="0" smtClean="0"/>
            </a:br>
            <a:endParaRPr lang="en-US" dirty="0"/>
          </a:p>
        </p:txBody>
      </p:sp>
      <p:sp>
        <p:nvSpPr>
          <p:cNvPr id="3" name="Content Placeholder 2"/>
          <p:cNvSpPr>
            <a:spLocks noGrp="1"/>
          </p:cNvSpPr>
          <p:nvPr>
            <p:ph idx="1"/>
          </p:nvPr>
        </p:nvSpPr>
        <p:spPr>
          <a:xfrm>
            <a:off x="381000" y="1295400"/>
            <a:ext cx="8534400" cy="5257800"/>
          </a:xfrm>
        </p:spPr>
        <p:txBody>
          <a:bodyPr>
            <a:normAutofit/>
          </a:bodyPr>
          <a:lstStyle/>
          <a:p>
            <a:r>
              <a:rPr lang="en-US" dirty="0" smtClean="0"/>
              <a:t>Even with the automatic job sequencing provided by a simple batch OS, the processor is often idle. The problem is that I/O devices are slow compared to the processor. </a:t>
            </a:r>
          </a:p>
          <a:p>
            <a:endParaRPr lang="en-US" dirty="0" smtClean="0"/>
          </a:p>
          <a:p>
            <a:endParaRPr lang="en-US" dirty="0" smtClean="0"/>
          </a:p>
          <a:p>
            <a:r>
              <a:rPr lang="en-US" dirty="0" smtClean="0"/>
              <a:t>Figure 2.5a illustrates this situation, where we have a single program, referred to as </a:t>
            </a:r>
            <a:r>
              <a:rPr lang="en-US" dirty="0" err="1" smtClean="0"/>
              <a:t>uniprogramming</a:t>
            </a:r>
            <a:r>
              <a:rPr lang="en-US" dirty="0" smtClean="0"/>
              <a:t>. The processor spends a certain amount of time executing, until it reaches an I/O instruction.</a:t>
            </a:r>
          </a:p>
          <a:p>
            <a:endParaRPr lang="en-US" dirty="0"/>
          </a:p>
        </p:txBody>
      </p:sp>
      <p:pic>
        <p:nvPicPr>
          <p:cNvPr id="1028" name="Picture 4"/>
          <p:cNvPicPr>
            <a:picLocks noChangeAspect="1" noChangeArrowheads="1"/>
          </p:cNvPicPr>
          <p:nvPr/>
        </p:nvPicPr>
        <p:blipFill>
          <a:blip r:embed="rId2"/>
          <a:srcRect/>
          <a:stretch>
            <a:fillRect/>
          </a:stretch>
        </p:blipFill>
        <p:spPr bwMode="auto">
          <a:xfrm>
            <a:off x="2438400" y="2743200"/>
            <a:ext cx="4305300" cy="914400"/>
          </a:xfrm>
          <a:prstGeom prst="rect">
            <a:avLst/>
          </a:prstGeom>
          <a:noFill/>
          <a:ln w="9525">
            <a:noFill/>
            <a:miter lim="800000"/>
            <a:headEnd/>
            <a:tailEnd/>
          </a:ln>
          <a:effec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533400"/>
            <a:ext cx="8229600" cy="4389120"/>
          </a:xfrm>
        </p:spPr>
        <p:txBody>
          <a:bodyPr>
            <a:normAutofit/>
          </a:bodyPr>
          <a:lstStyle/>
          <a:p>
            <a:pPr algn="just"/>
            <a:r>
              <a:rPr lang="en-US" sz="2000" dirty="0" smtClean="0"/>
              <a:t>Suppose that there is room for the OS and two user programs. When one job needs to wait for I/O, the processor can switch to the other job, which is likely not waiting for I/O.</a:t>
            </a:r>
          </a:p>
          <a:p>
            <a:pPr algn="just">
              <a:buNone/>
            </a:pPr>
            <a:endParaRPr lang="en-US" sz="2000" dirty="0" smtClean="0"/>
          </a:p>
          <a:p>
            <a:pPr algn="just"/>
            <a:r>
              <a:rPr lang="en-US" sz="2000" dirty="0" smtClean="0"/>
              <a:t> Furthermore, we might expand memory to hold three, four, or more programs and switch among all of them ( Figure 2.5c ). The approach is known as </a:t>
            </a:r>
            <a:r>
              <a:rPr lang="en-US" sz="2000" b="1" dirty="0" smtClean="0"/>
              <a:t>multiprogramming </a:t>
            </a:r>
            <a:r>
              <a:rPr lang="en-US" sz="2000" dirty="0" smtClean="0"/>
              <a:t>, or </a:t>
            </a:r>
            <a:r>
              <a:rPr lang="en-US" sz="2000" b="1" dirty="0" smtClean="0"/>
              <a:t>multitasking </a:t>
            </a:r>
            <a:r>
              <a:rPr lang="en-US" sz="2000" dirty="0" smtClean="0"/>
              <a:t>. It is the central theme of modern operating systems.</a:t>
            </a:r>
          </a:p>
          <a:p>
            <a:endParaRPr lang="en-US" dirty="0" smtClean="0"/>
          </a:p>
          <a:p>
            <a:endParaRPr lang="en-US" dirty="0"/>
          </a:p>
        </p:txBody>
      </p:sp>
      <p:pic>
        <p:nvPicPr>
          <p:cNvPr id="2051" name="Picture 3"/>
          <p:cNvPicPr>
            <a:picLocks noChangeAspect="1" noChangeArrowheads="1"/>
          </p:cNvPicPr>
          <p:nvPr/>
        </p:nvPicPr>
        <p:blipFill>
          <a:blip r:embed="rId2"/>
          <a:srcRect/>
          <a:stretch>
            <a:fillRect/>
          </a:stretch>
        </p:blipFill>
        <p:spPr bwMode="auto">
          <a:xfrm>
            <a:off x="1752600" y="3581400"/>
            <a:ext cx="5095374" cy="2514600"/>
          </a:xfrm>
          <a:prstGeom prst="rect">
            <a:avLst/>
          </a:prstGeom>
          <a:noFill/>
          <a:ln w="9525">
            <a:noFill/>
            <a:miter lim="800000"/>
            <a:headEnd/>
            <a:tailEnd/>
          </a:ln>
          <a:effec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Time-Sharing Systems</a:t>
            </a:r>
            <a:r>
              <a:rPr lang="en-US" dirty="0" smtClean="0"/>
              <a:t/>
            </a:r>
            <a:br>
              <a:rPr lang="en-US" dirty="0" smtClean="0"/>
            </a:br>
            <a:endParaRPr lang="en-US" dirty="0"/>
          </a:p>
        </p:txBody>
      </p:sp>
      <p:sp>
        <p:nvSpPr>
          <p:cNvPr id="3" name="Content Placeholder 2"/>
          <p:cNvSpPr>
            <a:spLocks noGrp="1"/>
          </p:cNvSpPr>
          <p:nvPr>
            <p:ph idx="1"/>
          </p:nvPr>
        </p:nvSpPr>
        <p:spPr>
          <a:xfrm>
            <a:off x="457200" y="1447800"/>
            <a:ext cx="8229600" cy="5029200"/>
          </a:xfrm>
        </p:spPr>
        <p:txBody>
          <a:bodyPr>
            <a:normAutofit fontScale="85000" lnSpcReduction="20000"/>
          </a:bodyPr>
          <a:lstStyle/>
          <a:p>
            <a:pPr algn="just"/>
            <a:r>
              <a:rPr lang="en-US" dirty="0" smtClean="0"/>
              <a:t>With the use of multiprogramming, batch processing can be quite efficient. However, for many jobs, it is desirable to provide a mode in which the user interacts directly with the computer. Indeed, for some jobs, such as transaction processing, an interactive mode is essential.</a:t>
            </a:r>
          </a:p>
          <a:p>
            <a:pPr algn="just"/>
            <a:r>
              <a:rPr lang="en-US" dirty="0" smtClean="0"/>
              <a:t>Just as multiprogramming allows the processor to handle multiple batch jobs at a time, multiprogramming can also be used to handle multiple interactive jobs. In this latter case, the technique is referred to as </a:t>
            </a:r>
            <a:r>
              <a:rPr lang="en-US" b="1" dirty="0" smtClean="0"/>
              <a:t>time sharing </a:t>
            </a:r>
            <a:r>
              <a:rPr lang="en-US" dirty="0" smtClean="0"/>
              <a:t>, because processor time is shared among multiple users. </a:t>
            </a:r>
          </a:p>
          <a:p>
            <a:pPr algn="just"/>
            <a:r>
              <a:rPr lang="en-US" dirty="0" smtClean="0"/>
              <a:t>In a time-sharing system, multiple users simultaneously access the system through terminals, with the OS interleaving the execution of each user program in a short burst or quantum of computation. </a:t>
            </a:r>
          </a:p>
          <a:p>
            <a:pPr algn="just"/>
            <a:r>
              <a:rPr lang="en-US" dirty="0" smtClean="0"/>
              <a:t>Thus, if there are </a:t>
            </a:r>
            <a:r>
              <a:rPr lang="en-US" i="1" dirty="0" smtClean="0"/>
              <a:t>n </a:t>
            </a:r>
            <a:r>
              <a:rPr lang="en-US" dirty="0" smtClean="0"/>
              <a:t>users actively requesting service at one time, each user will only see on the average 1/ </a:t>
            </a:r>
            <a:r>
              <a:rPr lang="en-US" i="1" dirty="0" smtClean="0"/>
              <a:t>n </a:t>
            </a:r>
            <a:r>
              <a:rPr lang="en-US" dirty="0" smtClean="0"/>
              <a:t>of the effective computer capacity, not counting OS overhead.</a:t>
            </a:r>
          </a:p>
          <a:p>
            <a:pPr algn="just"/>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Operating-System Structure</a:t>
            </a:r>
            <a:br>
              <a:rPr lang="en-US" dirty="0" smtClean="0"/>
            </a:br>
            <a:endParaRPr lang="en-US" dirty="0"/>
          </a:p>
        </p:txBody>
      </p:sp>
      <p:sp>
        <p:nvSpPr>
          <p:cNvPr id="3" name="Content Placeholder 2"/>
          <p:cNvSpPr>
            <a:spLocks noGrp="1"/>
          </p:cNvSpPr>
          <p:nvPr>
            <p:ph idx="1"/>
          </p:nvPr>
        </p:nvSpPr>
        <p:spPr>
          <a:xfrm>
            <a:off x="457200" y="1447800"/>
            <a:ext cx="8229600" cy="4389120"/>
          </a:xfrm>
        </p:spPr>
        <p:txBody>
          <a:bodyPr>
            <a:normAutofit/>
          </a:bodyPr>
          <a:lstStyle/>
          <a:p>
            <a:r>
              <a:rPr lang="en-US" dirty="0" smtClean="0"/>
              <a:t>A system as large and complex as a modern operating system must be engineered carefully if it is to function properly and be modified easily. </a:t>
            </a:r>
          </a:p>
          <a:p>
            <a:r>
              <a:rPr lang="en-US" dirty="0" smtClean="0"/>
              <a:t>A common approach is to partition the task into small components, or modules, rather than have one </a:t>
            </a:r>
            <a:r>
              <a:rPr lang="en-US" b="1" dirty="0" smtClean="0"/>
              <a:t>monolithic system. </a:t>
            </a:r>
          </a:p>
          <a:p>
            <a:r>
              <a:rPr lang="en-US" b="1" dirty="0" smtClean="0"/>
              <a:t>Each of these modules should be </a:t>
            </a:r>
            <a:r>
              <a:rPr lang="en-US" dirty="0" smtClean="0"/>
              <a:t>a well-defined portion of the system, with carefully defined inputs, outputs, and functions. </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533400"/>
            <a:ext cx="8229600" cy="4389120"/>
          </a:xfrm>
        </p:spPr>
        <p:txBody>
          <a:bodyPr>
            <a:normAutofit/>
          </a:bodyPr>
          <a:lstStyle/>
          <a:p>
            <a:pPr algn="just"/>
            <a:r>
              <a:rPr lang="en-US" sz="2400" dirty="0" smtClean="0"/>
              <a:t>Many operating systems do not have well-defined structures. MS-DOS is an example of such a system. It was originally designed and implemented by a few people who had no idea that it would become so popular. It was written to provide the most functionality in the least space, so it was not carefully divided into modules. Figure 2.11 shows its structure.</a:t>
            </a:r>
          </a:p>
          <a:p>
            <a:endParaRPr lang="en-US" dirty="0"/>
          </a:p>
        </p:txBody>
      </p:sp>
      <p:pic>
        <p:nvPicPr>
          <p:cNvPr id="5" name="Picture 2"/>
          <p:cNvPicPr>
            <a:picLocks noChangeAspect="1" noChangeArrowheads="1"/>
          </p:cNvPicPr>
          <p:nvPr/>
        </p:nvPicPr>
        <p:blipFill>
          <a:blip r:embed="rId2"/>
          <a:srcRect/>
          <a:stretch>
            <a:fillRect/>
          </a:stretch>
        </p:blipFill>
        <p:spPr bwMode="auto">
          <a:xfrm>
            <a:off x="2971799" y="2743200"/>
            <a:ext cx="3289439" cy="3657600"/>
          </a:xfrm>
          <a:prstGeom prst="rect">
            <a:avLst/>
          </a:prstGeom>
          <a:noFill/>
          <a:ln w="9525">
            <a:noFill/>
            <a:miter lim="800000"/>
            <a:headEnd/>
            <a:tailEnd/>
          </a:ln>
          <a:effec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304800" y="685800"/>
            <a:ext cx="8382000" cy="5257800"/>
          </a:xfrm>
        </p:spPr>
        <p:txBody>
          <a:bodyPr>
            <a:normAutofit/>
          </a:bodyPr>
          <a:lstStyle/>
          <a:p>
            <a:pPr algn="just"/>
            <a:r>
              <a:rPr lang="en-US" dirty="0" smtClean="0"/>
              <a:t>In MS-DOS, the interfaces and levels of functionality are not well separated. For instance, application programs are able to access the basic I/O routines to write directly to the display and disk drives. </a:t>
            </a:r>
          </a:p>
          <a:p>
            <a:pPr algn="just"/>
            <a:r>
              <a:rPr lang="en-US" dirty="0" smtClean="0"/>
              <a:t>Such freedom leaves MS-DOS vulnerable to errant (or malicious) programs, causing entire system crashes when user programs fail. </a:t>
            </a:r>
          </a:p>
          <a:p>
            <a:pPr algn="just"/>
            <a:r>
              <a:rPr lang="en-US" dirty="0" smtClean="0"/>
              <a:t>Of course, MS-DOS was also limited by the hardware of its era. Because the Intel 8088 for which it was written provides no dual mode and no hardware protection, the designers of MS-DOS had no choice but to leave the base hardware accessible.</a:t>
            </a:r>
          </a:p>
          <a:p>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533400"/>
            <a:ext cx="8686800" cy="4267200"/>
          </a:xfrm>
        </p:spPr>
        <p:txBody>
          <a:bodyPr>
            <a:normAutofit/>
          </a:bodyPr>
          <a:lstStyle/>
          <a:p>
            <a:r>
              <a:rPr lang="en-US" sz="2000" dirty="0" smtClean="0"/>
              <a:t>Another example of limited structuring is the original UNIX operating system. Like MS-DOS, UNIX initially was limited by hardware functionality. </a:t>
            </a:r>
          </a:p>
          <a:p>
            <a:r>
              <a:rPr lang="en-US" sz="2000" dirty="0" smtClean="0"/>
              <a:t>It consists of two separable parts: the kernel and the system programs. The kernel is further separated into a series of interfaces and device drivers, which have been added and expanded over the years as UNIX has evolved.</a:t>
            </a:r>
          </a:p>
          <a:p>
            <a:r>
              <a:rPr lang="en-US" sz="2000" dirty="0" smtClean="0"/>
              <a:t>We can view the traditional UNIX operating system as being layered to some extent, as shown in Figure 2.12. </a:t>
            </a:r>
          </a:p>
        </p:txBody>
      </p:sp>
      <p:pic>
        <p:nvPicPr>
          <p:cNvPr id="4" name="Picture 2"/>
          <p:cNvPicPr>
            <a:picLocks noChangeAspect="1" noChangeArrowheads="1"/>
          </p:cNvPicPr>
          <p:nvPr/>
        </p:nvPicPr>
        <p:blipFill>
          <a:blip r:embed="rId2"/>
          <a:srcRect/>
          <a:stretch>
            <a:fillRect/>
          </a:stretch>
        </p:blipFill>
        <p:spPr bwMode="auto">
          <a:xfrm>
            <a:off x="2057400" y="3200400"/>
            <a:ext cx="5009854" cy="3429000"/>
          </a:xfrm>
          <a:prstGeom prst="rect">
            <a:avLst/>
          </a:prstGeom>
          <a:noFill/>
          <a:ln w="9525">
            <a:noFill/>
            <a:miter lim="800000"/>
            <a:headEnd/>
            <a:tailEnd/>
          </a:ln>
          <a:effec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
            </a:r>
            <a:br>
              <a:rPr lang="en-US" dirty="0" smtClean="0"/>
            </a:br>
            <a:endParaRPr lang="en-US" dirty="0"/>
          </a:p>
        </p:txBody>
      </p:sp>
      <p:sp>
        <p:nvSpPr>
          <p:cNvPr id="5" name="Content Placeholder 4"/>
          <p:cNvSpPr>
            <a:spLocks noGrp="1"/>
          </p:cNvSpPr>
          <p:nvPr>
            <p:ph idx="1"/>
          </p:nvPr>
        </p:nvSpPr>
        <p:spPr>
          <a:xfrm>
            <a:off x="304800" y="914400"/>
            <a:ext cx="8458200" cy="4419600"/>
          </a:xfrm>
        </p:spPr>
        <p:txBody>
          <a:bodyPr>
            <a:normAutofit fontScale="92500" lnSpcReduction="10000"/>
          </a:bodyPr>
          <a:lstStyle/>
          <a:p>
            <a:pPr algn="just"/>
            <a:r>
              <a:rPr lang="en-US" sz="2400" dirty="0" smtClean="0"/>
              <a:t>Everything below the system-call interface and above the physical hardware is the kernel. The kernel provides the file system, CPU scheduling, memory management, and other operating-system functions through system calls. Taken in sum, that is an enormous amount of functionality to be combined into one level.</a:t>
            </a:r>
          </a:p>
          <a:p>
            <a:pPr algn="just">
              <a:buNone/>
            </a:pPr>
            <a:r>
              <a:rPr lang="en-US" sz="2400" dirty="0" smtClean="0"/>
              <a:t> </a:t>
            </a:r>
            <a:br>
              <a:rPr lang="en-US" sz="2400" dirty="0" smtClean="0"/>
            </a:br>
            <a:r>
              <a:rPr lang="en-US" sz="2400" dirty="0" smtClean="0"/>
              <a:t>This monolithic structure was difficult to implement and maintain. It had a distinct performance advantage, however: there is very little overhead in the system call interface or in communication within the kernel.</a:t>
            </a:r>
            <a:br>
              <a:rPr lang="en-US" sz="2400" dirty="0" smtClean="0"/>
            </a:br>
            <a:r>
              <a:rPr lang="en-US" sz="2400" dirty="0" smtClean="0"/>
              <a:t>We still see evidence of this simple, monolithic structure in the UNIX, Linux,</a:t>
            </a:r>
            <a:br>
              <a:rPr lang="en-US" sz="2400" dirty="0" smtClean="0"/>
            </a:br>
            <a:r>
              <a:rPr lang="en-US" sz="2400" dirty="0" smtClean="0"/>
              <a:t>and Windows operating systems</a:t>
            </a:r>
            <a:r>
              <a:rPr lang="en-US" sz="2000" dirty="0" smtClean="0"/>
              <a:t>.</a:t>
            </a:r>
            <a:endParaRPr lang="en-US" sz="2000"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457200"/>
            <a:ext cx="8229600" cy="1143000"/>
          </a:xfrm>
        </p:spPr>
        <p:txBody>
          <a:bodyPr>
            <a:normAutofit fontScale="90000"/>
          </a:bodyPr>
          <a:lstStyle/>
          <a:p>
            <a:r>
              <a:rPr lang="en-US" dirty="0" smtClean="0"/>
              <a:t>Layered Approach</a:t>
            </a:r>
            <a:br>
              <a:rPr lang="en-US" dirty="0" smtClean="0"/>
            </a:br>
            <a:endParaRPr lang="en-US" dirty="0"/>
          </a:p>
        </p:txBody>
      </p:sp>
      <p:sp>
        <p:nvSpPr>
          <p:cNvPr id="3" name="Content Placeholder 2"/>
          <p:cNvSpPr>
            <a:spLocks noGrp="1"/>
          </p:cNvSpPr>
          <p:nvPr>
            <p:ph idx="1"/>
          </p:nvPr>
        </p:nvSpPr>
        <p:spPr>
          <a:xfrm>
            <a:off x="304800" y="1066800"/>
            <a:ext cx="8534400" cy="5105400"/>
          </a:xfrm>
        </p:spPr>
        <p:txBody>
          <a:bodyPr>
            <a:normAutofit/>
          </a:bodyPr>
          <a:lstStyle/>
          <a:p>
            <a:pPr algn="just"/>
            <a:r>
              <a:rPr lang="en-US" sz="2000" dirty="0" smtClean="0"/>
              <a:t>With proper hardware support, operating systems can be broken into pieces that are smaller and more appropriate than those allowed by the original MS-DOS and UNIX systems. </a:t>
            </a:r>
          </a:p>
          <a:p>
            <a:pPr algn="just"/>
            <a:r>
              <a:rPr lang="en-US" sz="2000" dirty="0" smtClean="0"/>
              <a:t>Under a </a:t>
            </a:r>
            <a:r>
              <a:rPr lang="en-US" sz="2000" dirty="0" err="1" smtClean="0"/>
              <a:t>topdown</a:t>
            </a:r>
            <a:r>
              <a:rPr lang="en-US" sz="2000" dirty="0" smtClean="0"/>
              <a:t> approach, the overall functionality and features are determined and are separated into components. </a:t>
            </a:r>
          </a:p>
          <a:p>
            <a:pPr algn="just"/>
            <a:r>
              <a:rPr lang="en-US" sz="2000" dirty="0" smtClean="0"/>
              <a:t>A system can be made modular in many ways. One method is the </a:t>
            </a:r>
            <a:r>
              <a:rPr lang="en-US" sz="2000" b="1" dirty="0" smtClean="0"/>
              <a:t>layered approach, in which the operating system is broken into a number of layers </a:t>
            </a:r>
            <a:r>
              <a:rPr lang="en-US" sz="2000" dirty="0" smtClean="0"/>
              <a:t>(levels). </a:t>
            </a:r>
          </a:p>
          <a:p>
            <a:pPr algn="just"/>
            <a:r>
              <a:rPr lang="en-US" sz="2000" dirty="0" smtClean="0"/>
              <a:t>The bottom layer (layer 0) is the hardware; the highest (layer </a:t>
            </a:r>
            <a:r>
              <a:rPr lang="en-US" sz="2000" i="1" dirty="0" smtClean="0"/>
              <a:t>N) is the </a:t>
            </a:r>
            <a:r>
              <a:rPr lang="en-US" sz="2000" dirty="0" smtClean="0"/>
              <a:t>user interface. This layering structure is depicted in Figure 2.13</a:t>
            </a:r>
            <a:r>
              <a:rPr lang="en-US" dirty="0" smtClean="0"/>
              <a:t>.</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p:cNvPicPr>
            <a:picLocks noGrp="1" noChangeAspect="1" noChangeArrowheads="1"/>
          </p:cNvPicPr>
          <p:nvPr>
            <p:ph idx="1"/>
          </p:nvPr>
        </p:nvPicPr>
        <p:blipFill>
          <a:blip r:embed="rId2"/>
          <a:srcRect/>
          <a:stretch>
            <a:fillRect/>
          </a:stretch>
        </p:blipFill>
        <p:spPr bwMode="auto">
          <a:xfrm>
            <a:off x="2362200" y="838200"/>
            <a:ext cx="4267200" cy="4785920"/>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Need of operating system</a:t>
            </a:r>
            <a:endParaRPr lang="en-US" dirty="0"/>
          </a:p>
        </p:txBody>
      </p:sp>
      <p:sp>
        <p:nvSpPr>
          <p:cNvPr id="3" name="Content Placeholder 2"/>
          <p:cNvSpPr>
            <a:spLocks noGrp="1"/>
          </p:cNvSpPr>
          <p:nvPr>
            <p:ph idx="1"/>
          </p:nvPr>
        </p:nvSpPr>
        <p:spPr/>
        <p:txBody>
          <a:bodyPr/>
          <a:lstStyle/>
          <a:p>
            <a:r>
              <a:rPr lang="en-US" dirty="0" smtClean="0"/>
              <a:t>Basically operating system performs tasks like identifying input from input devices and sending output to output devices.</a:t>
            </a:r>
          </a:p>
          <a:p>
            <a:r>
              <a:rPr lang="en-US" dirty="0" smtClean="0"/>
              <a:t>User’s program should get the processing unit to complete the execution.</a:t>
            </a:r>
          </a:p>
          <a:p>
            <a:r>
              <a:rPr lang="en-US" dirty="0" smtClean="0"/>
              <a:t>Memory is to be allocated to user program as per need.</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609600"/>
            <a:ext cx="8610600" cy="5791200"/>
          </a:xfrm>
        </p:spPr>
        <p:txBody>
          <a:bodyPr>
            <a:normAutofit fontScale="77500" lnSpcReduction="20000"/>
          </a:bodyPr>
          <a:lstStyle/>
          <a:p>
            <a:pPr algn="just"/>
            <a:r>
              <a:rPr lang="en-US" dirty="0" smtClean="0"/>
              <a:t>An operating-system layer is an implementation of an abstract object made up of data and the operations that can manipulate those data. A typical operating-system layer—say, layer </a:t>
            </a:r>
            <a:r>
              <a:rPr lang="en-US" i="1" dirty="0" smtClean="0"/>
              <a:t>M—consists of data structures and a set </a:t>
            </a:r>
            <a:r>
              <a:rPr lang="en-US" dirty="0" smtClean="0"/>
              <a:t>of routines that can be invoked by higher-level layers. Layer </a:t>
            </a:r>
            <a:r>
              <a:rPr lang="en-US" i="1" dirty="0" smtClean="0"/>
              <a:t>M, in turn, can </a:t>
            </a:r>
            <a:r>
              <a:rPr lang="en-US" dirty="0" smtClean="0"/>
              <a:t>invoke operations on lower-level layers.</a:t>
            </a:r>
          </a:p>
          <a:p>
            <a:pPr algn="just"/>
            <a:r>
              <a:rPr lang="en-US" dirty="0" smtClean="0"/>
              <a:t>The main advantage of the layered approach is simplicity of construction and debugging. The layers are selected so that each uses functions (operations) and services of only lower-level layers. This approach simplifies debugging and system verification. </a:t>
            </a:r>
          </a:p>
          <a:p>
            <a:pPr algn="just"/>
            <a:r>
              <a:rPr lang="en-US" dirty="0" smtClean="0"/>
              <a:t>The first layer can be debugged without any concern for the rest of the system, because, by definition, it uses only the basic hardware (which is assumed correct) to implement its functions. Once the first layer is debugged, its correct functioning can be assumed while the second layer is debugged, and so on. </a:t>
            </a:r>
          </a:p>
          <a:p>
            <a:pPr algn="just"/>
            <a:r>
              <a:rPr lang="en-US" dirty="0" smtClean="0"/>
              <a:t>If an error is found during the debugging of a particular layer, the error must be on that layer, because the layers below it are already debugged. Thus, the design and implementation of the system are simplified.</a:t>
            </a:r>
          </a:p>
          <a:p>
            <a:pPr algn="just"/>
            <a:r>
              <a:rPr lang="en-US" dirty="0" smtClean="0"/>
              <a:t>Each layer is implemented only with operations provided by lower-level layers. A layer does not need to know how these operations are implemented; it needs to know only what these operations do. </a:t>
            </a:r>
          </a:p>
          <a:p>
            <a:pPr algn="just"/>
            <a:r>
              <a:rPr lang="en-US" dirty="0" smtClean="0"/>
              <a:t>Hence, each layer hides the existence of certain data structures, operations, and hardware from higher-level layers.</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685800"/>
            <a:ext cx="8534400" cy="5715000"/>
          </a:xfrm>
        </p:spPr>
        <p:txBody>
          <a:bodyPr>
            <a:noAutofit/>
          </a:bodyPr>
          <a:lstStyle/>
          <a:p>
            <a:pPr algn="just"/>
            <a:r>
              <a:rPr lang="en-US" sz="2000" dirty="0" smtClean="0"/>
              <a:t>The major difficulty with the layered approach involves appropriately defining the various layers. Because a layer can use only lower-level layers, careful planning is necessary. For example, the device driver for the backing store (disk space used by virtual-memory algorithms) must be at a lower level than the memory-management routines, because memory management requires the ability to use the backing store.</a:t>
            </a:r>
          </a:p>
          <a:p>
            <a:pPr algn="just"/>
            <a:r>
              <a:rPr lang="en-US" sz="2000" dirty="0" smtClean="0"/>
              <a:t>The backing-store driver would normally be above the CPU scheduler, because the driver may need to wait for I/O and the CPU can be rescheduled during this time. However, on a large system, the CPU scheduler may have more information about all the active processes than can fit in memory. Therefore, this information may need to be swapped in and out of memory, requiring the backing-store driver routine to be below the CPU scheduler.</a:t>
            </a:r>
          </a:p>
          <a:p>
            <a:pPr algn="just"/>
            <a:r>
              <a:rPr lang="en-US" sz="2000" dirty="0" smtClean="0"/>
              <a:t>A final problem with layered implementations is that they tend to be less efficient than other types. For instance, when a user program executes an I/O operation, it executes a system call that is trapped to the I/O layer, which calls the memory-management layer, which in turn calls the CPU-scheduling layer, which is then passed to the hardware. </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762000"/>
            <a:ext cx="8229600" cy="4389120"/>
          </a:xfrm>
        </p:spPr>
        <p:txBody>
          <a:bodyPr>
            <a:normAutofit/>
          </a:bodyPr>
          <a:lstStyle/>
          <a:p>
            <a:pPr algn="just"/>
            <a:r>
              <a:rPr lang="en-US" dirty="0" smtClean="0"/>
              <a:t>At each layer, the parameters may be modified, data may need to be passed, and so on. Each layer adds overhead to the system call. The net result is a system call that takes longer than does one on a </a:t>
            </a:r>
            <a:r>
              <a:rPr lang="en-US" dirty="0" err="1" smtClean="0"/>
              <a:t>nonlayered</a:t>
            </a:r>
            <a:r>
              <a:rPr lang="en-US" dirty="0" smtClean="0"/>
              <a:t> system.</a:t>
            </a:r>
          </a:p>
          <a:p>
            <a:pPr algn="just"/>
            <a:r>
              <a:rPr lang="en-US" dirty="0" smtClean="0"/>
              <a:t>These limitations have caused a small backlash against layering in recent years. Fewer layers with more functionality are being designed, providing most of the advantages of modularized code while avoiding the problems of layer definition and interaction.</a:t>
            </a:r>
          </a:p>
          <a:p>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609600"/>
            <a:ext cx="8229600" cy="1143000"/>
          </a:xfrm>
        </p:spPr>
        <p:txBody>
          <a:bodyPr>
            <a:normAutofit fontScale="90000"/>
          </a:bodyPr>
          <a:lstStyle/>
          <a:p>
            <a:r>
              <a:rPr lang="en-US" dirty="0" err="1" smtClean="0"/>
              <a:t>Microkernels</a:t>
            </a:r>
            <a:r>
              <a:rPr lang="en-US" dirty="0" smtClean="0"/>
              <a:t/>
            </a:r>
            <a:br>
              <a:rPr lang="en-US" dirty="0" smtClean="0"/>
            </a:br>
            <a:endParaRPr lang="en-US" dirty="0"/>
          </a:p>
        </p:txBody>
      </p:sp>
      <p:sp>
        <p:nvSpPr>
          <p:cNvPr id="3" name="Content Placeholder 2"/>
          <p:cNvSpPr>
            <a:spLocks noGrp="1"/>
          </p:cNvSpPr>
          <p:nvPr>
            <p:ph idx="1"/>
          </p:nvPr>
        </p:nvSpPr>
        <p:spPr>
          <a:xfrm>
            <a:off x="381000" y="1219200"/>
            <a:ext cx="8458200" cy="4800600"/>
          </a:xfrm>
        </p:spPr>
        <p:txBody>
          <a:bodyPr>
            <a:normAutofit/>
          </a:bodyPr>
          <a:lstStyle/>
          <a:p>
            <a:pPr algn="just"/>
            <a:r>
              <a:rPr lang="en-US" sz="2000" dirty="0" smtClean="0"/>
              <a:t>We have already seen that as UNIX expanded, the kernel became large and difficult to manage.</a:t>
            </a:r>
          </a:p>
          <a:p>
            <a:pPr algn="just"/>
            <a:r>
              <a:rPr lang="en-US" sz="2000" dirty="0" smtClean="0"/>
              <a:t> In the mid-1980s, researchers at Carnegie Mellon University developed an operating system called </a:t>
            </a:r>
            <a:r>
              <a:rPr lang="en-US" sz="2000" b="1" dirty="0" smtClean="0"/>
              <a:t>Mach that modularized </a:t>
            </a:r>
            <a:r>
              <a:rPr lang="en-US" sz="2000" dirty="0" smtClean="0"/>
              <a:t>the kernel using the </a:t>
            </a:r>
            <a:r>
              <a:rPr lang="en-US" sz="2000" b="1" dirty="0" smtClean="0"/>
              <a:t>microkernel approach. </a:t>
            </a:r>
          </a:p>
          <a:p>
            <a:pPr algn="just"/>
            <a:r>
              <a:rPr lang="en-US" sz="2000" b="1" dirty="0" smtClean="0"/>
              <a:t>This method structures the </a:t>
            </a:r>
            <a:r>
              <a:rPr lang="en-US" sz="2000" dirty="0" smtClean="0"/>
              <a:t>operating system by removing all nonessential components from the kernel and implementing them as system and user-level programs. </a:t>
            </a:r>
          </a:p>
          <a:p>
            <a:pPr algn="just"/>
            <a:r>
              <a:rPr lang="en-US" sz="2000" dirty="0" smtClean="0"/>
              <a:t>The result is a smaller kernel. There is little consensus regarding which services should remain in the kernel and which should be implemented in user space. </a:t>
            </a:r>
          </a:p>
          <a:p>
            <a:pPr algn="just"/>
            <a:r>
              <a:rPr lang="en-US" sz="2000" dirty="0" smtClean="0"/>
              <a:t>Typically, however, </a:t>
            </a:r>
            <a:r>
              <a:rPr lang="en-US" sz="2000" dirty="0" err="1" smtClean="0"/>
              <a:t>microkernels</a:t>
            </a:r>
            <a:r>
              <a:rPr lang="en-US" sz="2000" dirty="0" smtClean="0"/>
              <a:t> provide minimal process and memory management, in addition to a communication facility. Figure 2.14 illustrates the architecture of a typical microkernel.</a:t>
            </a:r>
            <a:endParaRPr lang="en-US" sz="2000"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762000" y="1219200"/>
            <a:ext cx="7026442" cy="4267200"/>
          </a:xfrm>
          <a:prstGeom prst="rect">
            <a:avLst/>
          </a:prstGeom>
          <a:noFill/>
          <a:ln w="9525">
            <a:noFill/>
            <a:miter lim="800000"/>
            <a:headEnd/>
            <a:tailEnd/>
          </a:ln>
          <a:effec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762000"/>
            <a:ext cx="8229600" cy="4389120"/>
          </a:xfrm>
        </p:spPr>
        <p:txBody>
          <a:bodyPr>
            <a:noAutofit/>
          </a:bodyPr>
          <a:lstStyle/>
          <a:p>
            <a:pPr algn="just"/>
            <a:r>
              <a:rPr lang="en-US" sz="2000" dirty="0" smtClean="0"/>
              <a:t>The main function of the microkernel is to provide communication between the client program and the various services that are also running in user space.</a:t>
            </a:r>
          </a:p>
          <a:p>
            <a:pPr algn="just"/>
            <a:r>
              <a:rPr lang="en-US" sz="2000" dirty="0" smtClean="0"/>
              <a:t>Communication is provided through </a:t>
            </a:r>
            <a:r>
              <a:rPr lang="en-US" sz="2000" b="1" dirty="0" smtClean="0"/>
              <a:t>message passing. </a:t>
            </a:r>
            <a:r>
              <a:rPr lang="en-US" sz="2000" dirty="0" smtClean="0"/>
              <a:t>For example, if the client program wishes to access a file, it must interact with the file server. The client program and service never interact directly. Rather, they communicate indirectly by exchanging messages with the microkernel.</a:t>
            </a:r>
          </a:p>
          <a:p>
            <a:pPr algn="just"/>
            <a:r>
              <a:rPr lang="en-US" sz="2000" dirty="0" smtClean="0"/>
              <a:t>One benefit of the microkernel approach is that it makes extending the operating system easier. All new services are added to user space and consequently do not require modification of the kernel. </a:t>
            </a:r>
          </a:p>
          <a:p>
            <a:pPr algn="just"/>
            <a:r>
              <a:rPr lang="en-US" sz="2000" dirty="0" smtClean="0"/>
              <a:t>When the kernel does have to be modified, the changes tend to be fewer, because the microkernel is a smaller kernel. The resulting operating system is easier to port from one hardware design to another. </a:t>
            </a:r>
          </a:p>
          <a:p>
            <a:pPr algn="just"/>
            <a:r>
              <a:rPr lang="en-US" sz="2000" dirty="0" smtClean="0"/>
              <a:t>The microkernel also provides more security and reliability, since most services are running as user—rather than kernel—processes. If a service fails, the rest of the operating system remains untouched.</a:t>
            </a:r>
          </a:p>
          <a:p>
            <a:pPr algn="just">
              <a:buNone/>
            </a:pPr>
            <a:endParaRPr lang="en-US" sz="2000" b="1" dirty="0" smtClean="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990600"/>
            <a:ext cx="8229600" cy="4389120"/>
          </a:xfrm>
        </p:spPr>
        <p:txBody>
          <a:bodyPr>
            <a:normAutofit/>
          </a:bodyPr>
          <a:lstStyle/>
          <a:p>
            <a:pPr>
              <a:buNone/>
            </a:pPr>
            <a:endParaRPr lang="en-US" dirty="0" smtClean="0"/>
          </a:p>
          <a:p>
            <a:pPr algn="just"/>
            <a:r>
              <a:rPr lang="en-US" sz="2200" dirty="0" smtClean="0"/>
              <a:t>Unfortunately, the performance of </a:t>
            </a:r>
            <a:r>
              <a:rPr lang="en-US" sz="2200" dirty="0" err="1" smtClean="0"/>
              <a:t>microkernels</a:t>
            </a:r>
            <a:r>
              <a:rPr lang="en-US" sz="2200" dirty="0" smtClean="0"/>
              <a:t> can suffer due to increased system-function overhead. </a:t>
            </a:r>
          </a:p>
          <a:p>
            <a:pPr algn="just"/>
            <a:r>
              <a:rPr lang="en-US" sz="2200" dirty="0" smtClean="0"/>
              <a:t>Consider the history of Windows NT. The first release had a layered microkernel organization. This version’s performance was low compared with that of Windows 95. </a:t>
            </a:r>
          </a:p>
          <a:p>
            <a:pPr algn="just"/>
            <a:r>
              <a:rPr lang="en-US" sz="2200" dirty="0" smtClean="0"/>
              <a:t>Windows NT 4.0 partially corrected the performance problem by moving layers from user space to kernel space and integrating them more closely.</a:t>
            </a:r>
          </a:p>
          <a:p>
            <a:pPr algn="just"/>
            <a:r>
              <a:rPr lang="en-US" sz="2200" dirty="0" smtClean="0"/>
              <a:t> By the time Windows XP was designed, Windows architecture had become more monolithic than microkernel.</a:t>
            </a:r>
          </a:p>
          <a:p>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8229600" cy="1143000"/>
          </a:xfrm>
        </p:spPr>
        <p:txBody>
          <a:bodyPr>
            <a:normAutofit fontScale="90000"/>
          </a:bodyPr>
          <a:lstStyle/>
          <a:p>
            <a:r>
              <a:rPr lang="en-US" dirty="0" smtClean="0"/>
              <a:t>Modules</a:t>
            </a:r>
            <a:br>
              <a:rPr lang="en-US" dirty="0" smtClean="0"/>
            </a:br>
            <a:endParaRPr lang="en-US" dirty="0"/>
          </a:p>
        </p:txBody>
      </p:sp>
      <p:sp>
        <p:nvSpPr>
          <p:cNvPr id="3" name="Content Placeholder 2"/>
          <p:cNvSpPr>
            <a:spLocks noGrp="1"/>
          </p:cNvSpPr>
          <p:nvPr>
            <p:ph idx="1"/>
          </p:nvPr>
        </p:nvSpPr>
        <p:spPr>
          <a:xfrm>
            <a:off x="457200" y="1143000"/>
            <a:ext cx="8229600" cy="5105400"/>
          </a:xfrm>
        </p:spPr>
        <p:txBody>
          <a:bodyPr>
            <a:normAutofit/>
          </a:bodyPr>
          <a:lstStyle/>
          <a:p>
            <a:pPr algn="just"/>
            <a:r>
              <a:rPr lang="en-US" sz="2000" dirty="0" smtClean="0"/>
              <a:t>Perhaps the best current methodology for operating-system design involves using </a:t>
            </a:r>
            <a:r>
              <a:rPr lang="en-US" sz="2000" b="1" dirty="0" smtClean="0"/>
              <a:t>loadable kernel modules. </a:t>
            </a:r>
          </a:p>
          <a:p>
            <a:pPr algn="just"/>
            <a:r>
              <a:rPr lang="en-US" sz="2000" b="1" dirty="0" smtClean="0"/>
              <a:t>Here, the kernel has a set of core components </a:t>
            </a:r>
            <a:r>
              <a:rPr lang="en-US" sz="2000" dirty="0" smtClean="0"/>
              <a:t>and links in additional services via modules, either at boot time or during run time. </a:t>
            </a:r>
          </a:p>
          <a:p>
            <a:pPr algn="just"/>
            <a:r>
              <a:rPr lang="en-US" sz="2000" dirty="0" smtClean="0"/>
              <a:t>This type of design is common in modern implementations of UNIX, such as Solaris, Linux, and Mac OS X, as well as Windows.</a:t>
            </a:r>
          </a:p>
          <a:p>
            <a:pPr algn="just"/>
            <a:r>
              <a:rPr lang="en-US" sz="2000" dirty="0" smtClean="0"/>
              <a:t>The idea of the design is for the kernel to provide core services while other services are implemented dynamically, as the kernel is running.</a:t>
            </a:r>
          </a:p>
          <a:p>
            <a:pPr algn="just"/>
            <a:r>
              <a:rPr lang="en-US" sz="2000" dirty="0" smtClean="0"/>
              <a:t> Linking services dynamically is preferable to adding new features directly to the kernel, which would require recompiling the kernel every time a change was made.</a:t>
            </a:r>
          </a:p>
          <a:p>
            <a:pPr algn="just"/>
            <a:r>
              <a:rPr lang="en-US" sz="2000" dirty="0" smtClean="0"/>
              <a:t>Thus, for example, we might build CPU scheduling and memory management algorithms directly into the kernel and then add support for different </a:t>
            </a:r>
            <a:r>
              <a:rPr lang="en-US" sz="2000" dirty="0" err="1" smtClean="0"/>
              <a:t>filesystems</a:t>
            </a:r>
            <a:r>
              <a:rPr lang="en-US" sz="2000" dirty="0" smtClean="0"/>
              <a:t> by way of loadable modules.</a:t>
            </a:r>
            <a:endParaRPr lang="en-US" sz="2000"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685800"/>
            <a:ext cx="8229600" cy="4389120"/>
          </a:xfrm>
        </p:spPr>
        <p:txBody>
          <a:bodyPr>
            <a:normAutofit/>
          </a:bodyPr>
          <a:lstStyle/>
          <a:p>
            <a:pPr algn="just"/>
            <a:r>
              <a:rPr lang="en-US" sz="2000" dirty="0" smtClean="0"/>
              <a:t>The overall result resembles a layered system in that each kernel section has defined, protected interfaces; but it is more flexible than a layered system, because any module can call any other module. </a:t>
            </a:r>
          </a:p>
          <a:p>
            <a:pPr algn="just"/>
            <a:r>
              <a:rPr lang="en-US" sz="2000" dirty="0" smtClean="0"/>
              <a:t>The approach is also similar to the microkernel approach in that the primary module has only core functions and knowledge of how to load and communicate with other modules; but it is more efficient, because modules do not need to invoke message passing in order to communicate.</a:t>
            </a:r>
          </a:p>
          <a:p>
            <a:pPr algn="just"/>
            <a:r>
              <a:rPr lang="en-US" sz="2000" dirty="0" smtClean="0"/>
              <a:t>The Solaris operating system structure, shown in Figure 2.15, is organized around a core kernel with seven types of loadable kernel modules:</a:t>
            </a:r>
            <a:endParaRPr lang="en-US" sz="2000" dirty="0"/>
          </a:p>
        </p:txBody>
      </p:sp>
      <p:pic>
        <p:nvPicPr>
          <p:cNvPr id="2050" name="Picture 2"/>
          <p:cNvPicPr>
            <a:picLocks noChangeAspect="1" noChangeArrowheads="1"/>
          </p:cNvPicPr>
          <p:nvPr/>
        </p:nvPicPr>
        <p:blipFill>
          <a:blip r:embed="rId2"/>
          <a:srcRect/>
          <a:stretch>
            <a:fillRect/>
          </a:stretch>
        </p:blipFill>
        <p:spPr bwMode="auto">
          <a:xfrm>
            <a:off x="2133600" y="4078906"/>
            <a:ext cx="4572000" cy="2565318"/>
          </a:xfrm>
          <a:prstGeom prst="rect">
            <a:avLst/>
          </a:prstGeom>
          <a:noFill/>
          <a:ln w="9525">
            <a:noFill/>
            <a:miter lim="800000"/>
            <a:headEnd/>
            <a:tailEnd/>
          </a:ln>
          <a:effectLst/>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Hybrid Systems</a:t>
            </a:r>
            <a:br>
              <a:rPr lang="en-US" dirty="0" smtClean="0"/>
            </a:br>
            <a:endParaRPr lang="en-US" dirty="0"/>
          </a:p>
        </p:txBody>
      </p:sp>
      <p:sp>
        <p:nvSpPr>
          <p:cNvPr id="3" name="Content Placeholder 2"/>
          <p:cNvSpPr>
            <a:spLocks noGrp="1"/>
          </p:cNvSpPr>
          <p:nvPr>
            <p:ph idx="1"/>
          </p:nvPr>
        </p:nvSpPr>
        <p:spPr>
          <a:xfrm>
            <a:off x="304800" y="1447800"/>
            <a:ext cx="8458200" cy="4800600"/>
          </a:xfrm>
        </p:spPr>
        <p:txBody>
          <a:bodyPr>
            <a:normAutofit/>
          </a:bodyPr>
          <a:lstStyle/>
          <a:p>
            <a:pPr algn="just"/>
            <a:r>
              <a:rPr lang="en-US" sz="2000" dirty="0" smtClean="0"/>
              <a:t>In practice, very few operating systems adopt a single, strictly defined structure. Instead, they combine different structures, resulting in hybrid systems that address performance, security, and usability issues. </a:t>
            </a:r>
          </a:p>
          <a:p>
            <a:pPr algn="just"/>
            <a:r>
              <a:rPr lang="en-US" sz="2000" dirty="0" smtClean="0"/>
              <a:t>For example, both Linux and Solaris are monolithic, because having the operating system in a single address space provides very efficient performance. However, they are also modular, so that new functionality can be dynamically added to the kernel. </a:t>
            </a:r>
          </a:p>
          <a:p>
            <a:pPr algn="just"/>
            <a:r>
              <a:rPr lang="en-US" sz="2000" dirty="0" smtClean="0"/>
              <a:t>Windows is largely monolithic as well (again primarily for performance reasons), but it retains some behavior typical of microkernel systems, including providing support for separate subsystems (known as operating-system </a:t>
            </a:r>
            <a:r>
              <a:rPr lang="en-US" sz="2000" b="1" i="1" dirty="0" smtClean="0"/>
              <a:t>personalities) that run as user-mode processes. </a:t>
            </a:r>
          </a:p>
          <a:p>
            <a:pPr algn="just"/>
            <a:r>
              <a:rPr lang="en-US" sz="2000" dirty="0" smtClean="0"/>
              <a:t>we explore the structure of three hybrid systems: the Apple Mac OS X operating system and the two most prominent mobile operating systems—</a:t>
            </a:r>
            <a:r>
              <a:rPr lang="en-US" sz="2000" dirty="0" err="1" smtClean="0"/>
              <a:t>iOS</a:t>
            </a:r>
            <a:r>
              <a:rPr lang="en-US" sz="2000" dirty="0" smtClean="0"/>
              <a:t> and Android.</a:t>
            </a:r>
            <a:endParaRPr lang="en-US"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Operating system objectives </a:t>
            </a:r>
            <a:endParaRPr lang="en-US" dirty="0"/>
          </a:p>
        </p:txBody>
      </p:sp>
      <p:sp>
        <p:nvSpPr>
          <p:cNvPr id="3" name="Content Placeholder 2"/>
          <p:cNvSpPr>
            <a:spLocks noGrp="1"/>
          </p:cNvSpPr>
          <p:nvPr>
            <p:ph idx="1"/>
          </p:nvPr>
        </p:nvSpPr>
        <p:spPr/>
        <p:txBody>
          <a:bodyPr>
            <a:normAutofit lnSpcReduction="10000"/>
          </a:bodyPr>
          <a:lstStyle/>
          <a:p>
            <a:r>
              <a:rPr lang="en-US" dirty="0" smtClean="0"/>
              <a:t>Convenience</a:t>
            </a:r>
          </a:p>
          <a:p>
            <a:pPr>
              <a:buNone/>
            </a:pPr>
            <a:r>
              <a:rPr lang="en-US" dirty="0" smtClean="0"/>
              <a:t>	computer system can be conveniently used due to operating system</a:t>
            </a:r>
          </a:p>
          <a:p>
            <a:r>
              <a:rPr lang="en-US" dirty="0" smtClean="0"/>
              <a:t>Efficiency</a:t>
            </a:r>
          </a:p>
          <a:p>
            <a:pPr>
              <a:buNone/>
            </a:pPr>
            <a:r>
              <a:rPr lang="en-US" dirty="0" smtClean="0"/>
              <a:t>	computer system comprises of many resources. All these resources are utilized by user’s applications in efficient manner</a:t>
            </a:r>
          </a:p>
          <a:p>
            <a:r>
              <a:rPr lang="en-US" dirty="0" smtClean="0"/>
              <a:t>Ability to evolve</a:t>
            </a:r>
          </a:p>
          <a:p>
            <a:pPr>
              <a:buNone/>
            </a:pPr>
            <a:r>
              <a:rPr lang="en-US" dirty="0" smtClean="0"/>
              <a:t>	The design of the OS permits the efficient development, testing.</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Mac OS X</a:t>
            </a:r>
            <a:br>
              <a:rPr lang="en-US" b="1" dirty="0" smtClean="0"/>
            </a:br>
            <a:endParaRPr lang="en-US" dirty="0"/>
          </a:p>
        </p:txBody>
      </p:sp>
      <p:sp>
        <p:nvSpPr>
          <p:cNvPr id="3" name="Content Placeholder 2"/>
          <p:cNvSpPr>
            <a:spLocks noGrp="1"/>
          </p:cNvSpPr>
          <p:nvPr>
            <p:ph idx="1"/>
          </p:nvPr>
        </p:nvSpPr>
        <p:spPr>
          <a:xfrm>
            <a:off x="381000" y="1371600"/>
            <a:ext cx="8229600" cy="4389120"/>
          </a:xfrm>
        </p:spPr>
        <p:txBody>
          <a:bodyPr>
            <a:normAutofit/>
          </a:bodyPr>
          <a:lstStyle/>
          <a:p>
            <a:r>
              <a:rPr lang="en-US" sz="2000" dirty="0" smtClean="0"/>
              <a:t>The Apple Mac OS X operating system uses a hybrid structure. As shown in Figure 2.16, it is a layered system. </a:t>
            </a:r>
            <a:endParaRPr lang="en-US" sz="2000" dirty="0"/>
          </a:p>
        </p:txBody>
      </p:sp>
      <p:pic>
        <p:nvPicPr>
          <p:cNvPr id="4" name="Picture 2"/>
          <p:cNvPicPr>
            <a:picLocks noChangeAspect="1" noChangeArrowheads="1"/>
          </p:cNvPicPr>
          <p:nvPr/>
        </p:nvPicPr>
        <p:blipFill>
          <a:blip r:embed="rId2"/>
          <a:srcRect/>
          <a:stretch>
            <a:fillRect/>
          </a:stretch>
        </p:blipFill>
        <p:spPr bwMode="auto">
          <a:xfrm>
            <a:off x="1600200" y="2209800"/>
            <a:ext cx="6148166" cy="3810000"/>
          </a:xfrm>
          <a:prstGeom prst="rect">
            <a:avLst/>
          </a:prstGeom>
          <a:noFill/>
          <a:ln w="9525">
            <a:noFill/>
            <a:miter lim="800000"/>
            <a:headEnd/>
            <a:tailEnd/>
          </a:ln>
          <a:effectLst/>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304800" y="685800"/>
            <a:ext cx="8458200" cy="4800600"/>
          </a:xfrm>
        </p:spPr>
        <p:txBody>
          <a:bodyPr>
            <a:noAutofit/>
          </a:bodyPr>
          <a:lstStyle/>
          <a:p>
            <a:pPr algn="just"/>
            <a:r>
              <a:rPr lang="en-US" sz="2000" dirty="0" smtClean="0"/>
              <a:t>The top layers include the </a:t>
            </a:r>
            <a:r>
              <a:rPr lang="en-US" sz="2000" b="1" i="1" dirty="0" smtClean="0"/>
              <a:t>Aqua user interface</a:t>
            </a:r>
            <a:r>
              <a:rPr lang="en-US" sz="2000" dirty="0" smtClean="0"/>
              <a:t> and a set of application environments and services. </a:t>
            </a:r>
          </a:p>
          <a:p>
            <a:pPr algn="just"/>
            <a:r>
              <a:rPr lang="en-US" sz="2000" dirty="0" smtClean="0"/>
              <a:t>Below these layers is the </a:t>
            </a:r>
            <a:r>
              <a:rPr lang="en-US" sz="2000" b="1" i="1" dirty="0" smtClean="0"/>
              <a:t>kernel environment, which consists primarily of the Mach </a:t>
            </a:r>
            <a:r>
              <a:rPr lang="en-US" sz="2000" dirty="0" smtClean="0"/>
              <a:t>microkernel and the BSD UNIX kernel.</a:t>
            </a:r>
          </a:p>
          <a:p>
            <a:pPr algn="just"/>
            <a:r>
              <a:rPr lang="en-US" sz="2000" dirty="0" smtClean="0"/>
              <a:t> Mach provides memory management; support for remote procedure calls (RPCs) and </a:t>
            </a:r>
            <a:r>
              <a:rPr lang="en-US" sz="2000" dirty="0" err="1" smtClean="0"/>
              <a:t>interprocess</a:t>
            </a:r>
            <a:r>
              <a:rPr lang="en-US" sz="2000" dirty="0" smtClean="0"/>
              <a:t> communication (IPC) facilities, including message passing; and thread scheduling.</a:t>
            </a:r>
          </a:p>
          <a:p>
            <a:pPr algn="just"/>
            <a:r>
              <a:rPr lang="en-US" sz="2000" dirty="0" smtClean="0"/>
              <a:t> The BSD component provides a BSD command-line interface, support for networking and file systems, and an implementation of POSIX APIs, including </a:t>
            </a:r>
            <a:r>
              <a:rPr lang="en-US" sz="2000" dirty="0" err="1" smtClean="0"/>
              <a:t>Pthreads</a:t>
            </a:r>
            <a:r>
              <a:rPr lang="en-US" sz="2000" dirty="0" smtClean="0"/>
              <a:t>.</a:t>
            </a:r>
          </a:p>
          <a:p>
            <a:pPr algn="just"/>
            <a:r>
              <a:rPr lang="en-US" sz="2000" dirty="0" smtClean="0"/>
              <a:t>In addition to Mach and BSD, the kernel environment provides an I/O kit for development of device drivers and dynamically loadable modules (which Mac OS X refers to as </a:t>
            </a:r>
            <a:r>
              <a:rPr lang="en-US" sz="2000" b="1" dirty="0" smtClean="0"/>
              <a:t>kernel extensions). </a:t>
            </a:r>
          </a:p>
          <a:p>
            <a:pPr algn="just"/>
            <a:r>
              <a:rPr lang="en-US" sz="2000" b="1" dirty="0" smtClean="0"/>
              <a:t>The BSD </a:t>
            </a:r>
            <a:r>
              <a:rPr lang="en-US" sz="2000" dirty="0" smtClean="0"/>
              <a:t>application environment can make use of BSD facilities directly.</a:t>
            </a:r>
          </a:p>
          <a:p>
            <a:r>
              <a:rPr lang="en-US" sz="2000" dirty="0" smtClean="0"/>
              <a:t>The bottom layer represents the core operating system, which is based on the kernel environment shown in Figure 2.16.</a:t>
            </a:r>
          </a:p>
          <a:p>
            <a:endParaRPr lang="en-US" sz="2000" dirty="0" smtClean="0"/>
          </a:p>
          <a:p>
            <a:endParaRPr lang="en-US" sz="2000"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Android</a:t>
            </a:r>
            <a:br>
              <a:rPr lang="en-US" b="1" dirty="0" smtClean="0"/>
            </a:br>
            <a:endParaRPr lang="en-US" dirty="0"/>
          </a:p>
        </p:txBody>
      </p:sp>
      <p:sp>
        <p:nvSpPr>
          <p:cNvPr id="3" name="Content Placeholder 2"/>
          <p:cNvSpPr>
            <a:spLocks noGrp="1"/>
          </p:cNvSpPr>
          <p:nvPr>
            <p:ph idx="1"/>
          </p:nvPr>
        </p:nvSpPr>
        <p:spPr>
          <a:xfrm>
            <a:off x="381000" y="1219200"/>
            <a:ext cx="8305800" cy="4876800"/>
          </a:xfrm>
        </p:spPr>
        <p:txBody>
          <a:bodyPr>
            <a:normAutofit/>
          </a:bodyPr>
          <a:lstStyle/>
          <a:p>
            <a:pPr algn="just"/>
            <a:r>
              <a:rPr lang="en-US" sz="2000" dirty="0" smtClean="0"/>
              <a:t>The Android operating system was designed by the Open Handset Alliance (led primarily by Google) and was developed for Android </a:t>
            </a:r>
            <a:r>
              <a:rPr lang="en-US" sz="2000" dirty="0" err="1" smtClean="0"/>
              <a:t>smartphones</a:t>
            </a:r>
            <a:r>
              <a:rPr lang="en-US" sz="2000" dirty="0" smtClean="0"/>
              <a:t> and tablet computers. </a:t>
            </a:r>
          </a:p>
          <a:p>
            <a:pPr algn="just"/>
            <a:r>
              <a:rPr lang="en-US" sz="2000" dirty="0" smtClean="0"/>
              <a:t>Whereas </a:t>
            </a:r>
            <a:r>
              <a:rPr lang="en-US" sz="2000" dirty="0" err="1" smtClean="0"/>
              <a:t>iOS</a:t>
            </a:r>
            <a:r>
              <a:rPr lang="en-US" sz="2000" dirty="0" smtClean="0"/>
              <a:t> is designed to run on Apple mobile devices and is close-sourced, Android runs on a variety of mobile platforms and is open-sourced, partly explaining its rapid rise in popularity.</a:t>
            </a:r>
          </a:p>
          <a:p>
            <a:pPr algn="just"/>
            <a:r>
              <a:rPr lang="en-US" sz="2000" dirty="0" smtClean="0"/>
              <a:t>Android is similar to </a:t>
            </a:r>
            <a:r>
              <a:rPr lang="en-US" sz="2000" dirty="0" err="1" smtClean="0"/>
              <a:t>iOS</a:t>
            </a:r>
            <a:r>
              <a:rPr lang="en-US" sz="2000" dirty="0" smtClean="0"/>
              <a:t> in that it is a layered stack of software that provides a rich set of frameworks for developing mobile applications. </a:t>
            </a:r>
          </a:p>
          <a:p>
            <a:pPr algn="just"/>
            <a:r>
              <a:rPr lang="en-US" sz="2000" dirty="0" smtClean="0"/>
              <a:t>At the bottom of this software stack is the Linux kernel, although it has been modified by Google and is currently outside the normal distribution of Linux releases.</a:t>
            </a:r>
          </a:p>
          <a:p>
            <a:pPr algn="just"/>
            <a:r>
              <a:rPr lang="en-US" sz="2000" dirty="0" smtClean="0"/>
              <a:t>The structure of Android appears in Figure 2.18.</a:t>
            </a:r>
            <a:endParaRPr lang="en-US" sz="2000"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a:stretch>
            <a:fillRect/>
          </a:stretch>
        </p:blipFill>
        <p:spPr bwMode="auto">
          <a:xfrm>
            <a:off x="1371600" y="838200"/>
            <a:ext cx="5948362" cy="5206038"/>
          </a:xfrm>
          <a:prstGeom prst="rect">
            <a:avLst/>
          </a:prstGeom>
          <a:noFill/>
          <a:ln w="9525">
            <a:noFill/>
            <a:miter lim="800000"/>
            <a:headEnd/>
            <a:tailEnd/>
          </a:ln>
          <a:effectLst/>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457200"/>
            <a:ext cx="8382000" cy="5410200"/>
          </a:xfrm>
        </p:spPr>
        <p:txBody>
          <a:bodyPr>
            <a:noAutofit/>
          </a:bodyPr>
          <a:lstStyle/>
          <a:p>
            <a:pPr algn="just"/>
            <a:r>
              <a:rPr lang="en-US" sz="2000" dirty="0" smtClean="0"/>
              <a:t>Linux is used primarily for process, memory, and device-driver support for hardware and has been expanded to include power management. </a:t>
            </a:r>
          </a:p>
          <a:p>
            <a:pPr algn="just"/>
            <a:r>
              <a:rPr lang="en-US" sz="2000" dirty="0" smtClean="0"/>
              <a:t>The Android runtime environment includes a core set of libraries as well as the </a:t>
            </a:r>
            <a:r>
              <a:rPr lang="en-US" sz="2000" dirty="0" err="1" smtClean="0"/>
              <a:t>Dalvik</a:t>
            </a:r>
            <a:r>
              <a:rPr lang="en-US" sz="2000" dirty="0" smtClean="0"/>
              <a:t> virtual machine. </a:t>
            </a:r>
          </a:p>
          <a:p>
            <a:pPr algn="just"/>
            <a:r>
              <a:rPr lang="en-US" sz="2000" dirty="0" smtClean="0"/>
              <a:t>Software designers for Android devices develop applications in the Java language. However, rather than using the standard Java API, Google has designed a separate Android API for Java development. </a:t>
            </a:r>
          </a:p>
          <a:p>
            <a:pPr algn="just"/>
            <a:r>
              <a:rPr lang="en-US" sz="2000" dirty="0" smtClean="0"/>
              <a:t>The Java class files are first compiled to Java </a:t>
            </a:r>
            <a:r>
              <a:rPr lang="en-US" sz="2000" dirty="0" err="1" smtClean="0"/>
              <a:t>bytecode</a:t>
            </a:r>
            <a:r>
              <a:rPr lang="en-US" sz="2000" dirty="0" smtClean="0"/>
              <a:t> and then translated into an executable file that runs on the </a:t>
            </a:r>
            <a:r>
              <a:rPr lang="en-US" sz="2000" dirty="0" err="1" smtClean="0"/>
              <a:t>Dalvik</a:t>
            </a:r>
            <a:r>
              <a:rPr lang="en-US" sz="2000" dirty="0" smtClean="0"/>
              <a:t> virtual machine.</a:t>
            </a:r>
          </a:p>
          <a:p>
            <a:pPr algn="just"/>
            <a:r>
              <a:rPr lang="en-US" sz="2000" dirty="0" smtClean="0"/>
              <a:t> The </a:t>
            </a:r>
            <a:r>
              <a:rPr lang="en-US" sz="2000" dirty="0" err="1" smtClean="0"/>
              <a:t>Dalvik</a:t>
            </a:r>
            <a:r>
              <a:rPr lang="en-US" sz="2000" dirty="0" smtClean="0"/>
              <a:t> virtual machine was designed for Android and is optimized for mobile devices with limited memory and CPU processing capabilities.</a:t>
            </a:r>
          </a:p>
          <a:p>
            <a:pPr algn="just"/>
            <a:r>
              <a:rPr lang="en-US" sz="2000" dirty="0" smtClean="0"/>
              <a:t>The set of libraries available for Android applications includes frameworks for developing web browsers (</a:t>
            </a:r>
            <a:r>
              <a:rPr lang="en-US" sz="2000" dirty="0" err="1" smtClean="0"/>
              <a:t>webkit</a:t>
            </a:r>
            <a:r>
              <a:rPr lang="en-US" sz="2000" dirty="0" smtClean="0"/>
              <a:t>), database support (</a:t>
            </a:r>
            <a:r>
              <a:rPr lang="en-US" sz="2000" dirty="0" err="1" smtClean="0"/>
              <a:t>SQLite</a:t>
            </a:r>
            <a:r>
              <a:rPr lang="en-US" sz="2000" dirty="0" smtClean="0"/>
              <a:t>), and multimedia.</a:t>
            </a:r>
          </a:p>
          <a:p>
            <a:pPr algn="just"/>
            <a:r>
              <a:rPr lang="en-US" sz="2000" dirty="0" smtClean="0"/>
              <a:t>The </a:t>
            </a:r>
            <a:r>
              <a:rPr lang="en-US" sz="2000" dirty="0" err="1" smtClean="0"/>
              <a:t>libc</a:t>
            </a:r>
            <a:r>
              <a:rPr lang="en-US" sz="2000" dirty="0" smtClean="0"/>
              <a:t> library is similar to the standard C library but is much smaller and has been designed for the slower CPUs that characterize mobile devices.</a:t>
            </a:r>
            <a:endParaRPr lang="en-US" sz="2000"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229600" cy="1143000"/>
          </a:xfrm>
        </p:spPr>
        <p:txBody>
          <a:bodyPr/>
          <a:lstStyle/>
          <a:p>
            <a:r>
              <a:rPr lang="en-US" dirty="0" smtClean="0"/>
              <a:t>Linux kernel and shell</a:t>
            </a:r>
            <a:endParaRPr lang="en-US" dirty="0"/>
          </a:p>
        </p:txBody>
      </p:sp>
      <p:sp>
        <p:nvSpPr>
          <p:cNvPr id="3" name="Content Placeholder 2"/>
          <p:cNvSpPr>
            <a:spLocks noGrp="1"/>
          </p:cNvSpPr>
          <p:nvPr>
            <p:ph idx="1"/>
          </p:nvPr>
        </p:nvSpPr>
        <p:spPr>
          <a:xfrm>
            <a:off x="304800" y="1371600"/>
            <a:ext cx="8229600" cy="4389120"/>
          </a:xfrm>
        </p:spPr>
        <p:txBody>
          <a:bodyPr>
            <a:normAutofit/>
          </a:bodyPr>
          <a:lstStyle/>
          <a:p>
            <a:pPr>
              <a:buNone/>
            </a:pPr>
            <a:r>
              <a:rPr lang="en-US" b="1" dirty="0" smtClean="0"/>
              <a:t>Design Principles of Linux</a:t>
            </a:r>
          </a:p>
          <a:p>
            <a:pPr algn="just"/>
            <a:r>
              <a:rPr lang="en-US" sz="2000" dirty="0" smtClean="0"/>
              <a:t>The design of </a:t>
            </a:r>
            <a:r>
              <a:rPr lang="en-US" sz="2000" dirty="0" err="1" smtClean="0"/>
              <a:t>linux</a:t>
            </a:r>
            <a:r>
              <a:rPr lang="en-US" sz="2000" dirty="0" smtClean="0"/>
              <a:t> looks like any other traditional, non-microkernel UNIX implementation.</a:t>
            </a:r>
          </a:p>
          <a:p>
            <a:pPr algn="just"/>
            <a:r>
              <a:rPr lang="en-US" sz="2000" dirty="0" smtClean="0"/>
              <a:t>It is multiuser, multitasking system consisting of Unix compatible tools.</a:t>
            </a:r>
          </a:p>
          <a:p>
            <a:pPr algn="just"/>
            <a:r>
              <a:rPr lang="en-US" sz="2000" dirty="0" smtClean="0"/>
              <a:t>The file system of Linux sticks on  traditional Unix semantics. Linux also completely implements standard </a:t>
            </a:r>
            <a:r>
              <a:rPr lang="en-US" sz="2000" dirty="0" err="1" smtClean="0"/>
              <a:t>unix</a:t>
            </a:r>
            <a:r>
              <a:rPr lang="en-US" sz="2000" dirty="0" smtClean="0"/>
              <a:t> networking model.</a:t>
            </a:r>
          </a:p>
          <a:p>
            <a:pPr algn="just"/>
            <a:r>
              <a:rPr lang="en-US" sz="2000" dirty="0" smtClean="0"/>
              <a:t>From the beginning of the design, Linux tried to acquire as much functionality as possible from limited </a:t>
            </a:r>
            <a:r>
              <a:rPr lang="en-US" sz="2000" dirty="0" err="1" smtClean="0"/>
              <a:t>rsources</a:t>
            </a:r>
            <a:r>
              <a:rPr lang="en-US" sz="2000" dirty="0" smtClean="0"/>
              <a:t>.</a:t>
            </a:r>
          </a:p>
          <a:p>
            <a:pPr algn="just"/>
            <a:r>
              <a:rPr lang="en-US" sz="2000" dirty="0" smtClean="0"/>
              <a:t>With the enhancement in machine configuration and efficiency , Linux kernel grew to implement more Unix functionality.</a:t>
            </a:r>
          </a:p>
          <a:p>
            <a:pPr>
              <a:buNone/>
            </a:pPr>
            <a:endParaRPr lang="en-US" b="1"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914400"/>
            <a:ext cx="8458200" cy="5257800"/>
          </a:xfrm>
        </p:spPr>
        <p:txBody>
          <a:bodyPr>
            <a:normAutofit/>
          </a:bodyPr>
          <a:lstStyle/>
          <a:p>
            <a:pPr algn="just"/>
            <a:r>
              <a:rPr lang="en-US" sz="2000" dirty="0" smtClean="0"/>
              <a:t>Thus, although Linux may be considered monolithic, its modular structure overcomes some of the difficulties in developing and evolving the kernel.</a:t>
            </a:r>
          </a:p>
          <a:p>
            <a:pPr algn="just"/>
            <a:r>
              <a:rPr lang="en-US" sz="2000" dirty="0" smtClean="0"/>
              <a:t>The Linux loadable modules have two important characteristics:</a:t>
            </a:r>
          </a:p>
          <a:p>
            <a:pPr algn="just">
              <a:buNone/>
            </a:pPr>
            <a:r>
              <a:rPr lang="en-US" sz="2000" dirty="0" smtClean="0"/>
              <a:t>	• </a:t>
            </a:r>
            <a:r>
              <a:rPr lang="en-US" sz="2000" b="1" dirty="0" smtClean="0"/>
              <a:t>Dynamic linking:</a:t>
            </a:r>
          </a:p>
          <a:p>
            <a:pPr algn="just">
              <a:buNone/>
            </a:pPr>
            <a:r>
              <a:rPr lang="en-US" sz="2000" b="1" dirty="0" smtClean="0"/>
              <a:t>	 A kernel module can be loaded and linked into the kernel </a:t>
            </a:r>
            <a:r>
              <a:rPr lang="en-US" sz="2000" dirty="0" smtClean="0"/>
              <a:t>while the kernel is already in memory and executing. A module can also be unlinked and removed from memory at any time.</a:t>
            </a:r>
          </a:p>
          <a:p>
            <a:pPr algn="just">
              <a:buNone/>
            </a:pPr>
            <a:r>
              <a:rPr lang="en-US" sz="2000" dirty="0" smtClean="0"/>
              <a:t>	• </a:t>
            </a:r>
            <a:r>
              <a:rPr lang="en-US" sz="2000" b="1" dirty="0" smtClean="0"/>
              <a:t>Stackable modules: </a:t>
            </a:r>
          </a:p>
          <a:p>
            <a:pPr algn="just">
              <a:buNone/>
            </a:pPr>
            <a:r>
              <a:rPr lang="en-US" sz="2000" b="1" dirty="0" smtClean="0"/>
              <a:t>	The modules are arranged in a hierarchy. Individual </a:t>
            </a:r>
            <a:r>
              <a:rPr lang="en-US" sz="2000" dirty="0" smtClean="0"/>
              <a:t>modules serve as libraries when they are referenced by client modules higher up in the hierarchy, and as clients when they reference modules further down.</a:t>
            </a:r>
            <a:endParaRPr lang="en-US" sz="2000"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305800" cy="4724400"/>
          </a:xfrm>
        </p:spPr>
        <p:txBody>
          <a:bodyPr>
            <a:normAutofit/>
          </a:bodyPr>
          <a:lstStyle/>
          <a:p>
            <a:pPr algn="just"/>
            <a:r>
              <a:rPr lang="en-US" sz="2000" dirty="0" smtClean="0"/>
              <a:t>Dynamic linking facilitates configuration and saves kernel memory.</a:t>
            </a:r>
          </a:p>
          <a:p>
            <a:pPr algn="just"/>
            <a:r>
              <a:rPr lang="en-US" sz="2000" dirty="0" smtClean="0"/>
              <a:t>In Linux, a user program or user can explicitly load and unload kernel modules using the </a:t>
            </a:r>
            <a:r>
              <a:rPr lang="en-US" sz="2000" dirty="0" err="1" smtClean="0"/>
              <a:t>insmod</a:t>
            </a:r>
            <a:r>
              <a:rPr lang="en-US" sz="2000" dirty="0" smtClean="0"/>
              <a:t> and </a:t>
            </a:r>
            <a:r>
              <a:rPr lang="en-US" sz="2000" dirty="0" err="1" smtClean="0"/>
              <a:t>rmmod</a:t>
            </a:r>
            <a:r>
              <a:rPr lang="en-US" sz="2000" dirty="0" smtClean="0"/>
              <a:t> commands. </a:t>
            </a:r>
          </a:p>
          <a:p>
            <a:pPr algn="just"/>
            <a:r>
              <a:rPr lang="en-US" sz="2000" dirty="0" smtClean="0"/>
              <a:t>The kernel itself monitors the need for particular functions and can load and unload modules as needed. </a:t>
            </a:r>
          </a:p>
          <a:p>
            <a:pPr algn="just"/>
            <a:r>
              <a:rPr lang="en-US" sz="2000" dirty="0" smtClean="0"/>
              <a:t>With stackable modules, dependencies between modules can be defined. This has two benefits:</a:t>
            </a:r>
          </a:p>
          <a:p>
            <a:pPr algn="just">
              <a:buNone/>
            </a:pPr>
            <a:r>
              <a:rPr lang="en-US" sz="2000" b="1" dirty="0" smtClean="0"/>
              <a:t>	1. Code common to a set of similar modules (e.g., drivers for similar hardware) </a:t>
            </a:r>
            <a:r>
              <a:rPr lang="en-US" sz="2000" dirty="0" smtClean="0"/>
              <a:t>can be moved into a single module, reducing replication.</a:t>
            </a:r>
          </a:p>
          <a:p>
            <a:pPr algn="just">
              <a:buNone/>
            </a:pPr>
            <a:r>
              <a:rPr lang="en-US" sz="2000" b="1" dirty="0" smtClean="0"/>
              <a:t>	2. The kernel can make sure that needed modules are present, refraining from </a:t>
            </a:r>
            <a:r>
              <a:rPr lang="en-US" sz="2000" dirty="0" smtClean="0"/>
              <a:t>unloading a module on which other running modules depend, and loading any additional required modules when a new module is loaded.</a:t>
            </a:r>
            <a:endParaRPr lang="en-US" sz="2000"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Kernel Components</a:t>
            </a:r>
            <a:br>
              <a:rPr lang="en-US" b="1" dirty="0" smtClean="0"/>
            </a:br>
            <a:endParaRPr lang="en-US" dirty="0"/>
          </a:p>
        </p:txBody>
      </p:sp>
      <p:pic>
        <p:nvPicPr>
          <p:cNvPr id="5122" name="Picture 2"/>
          <p:cNvPicPr>
            <a:picLocks noChangeAspect="1" noChangeArrowheads="1"/>
          </p:cNvPicPr>
          <p:nvPr/>
        </p:nvPicPr>
        <p:blipFill>
          <a:blip r:embed="rId2"/>
          <a:srcRect/>
          <a:stretch>
            <a:fillRect/>
          </a:stretch>
        </p:blipFill>
        <p:spPr bwMode="auto">
          <a:xfrm>
            <a:off x="685800" y="1219201"/>
            <a:ext cx="7543800" cy="5258160"/>
          </a:xfrm>
          <a:prstGeom prst="rect">
            <a:avLst/>
          </a:prstGeom>
          <a:noFill/>
          <a:ln w="9525">
            <a:noFill/>
            <a:miter lim="800000"/>
            <a:headEnd/>
            <a:tailEnd/>
          </a:ln>
          <a:effectLst/>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457200" y="1447800"/>
            <a:ext cx="8229600" cy="4389120"/>
          </a:xfrm>
        </p:spPr>
        <p:txBody>
          <a:bodyPr>
            <a:normAutofit fontScale="85000" lnSpcReduction="10000"/>
          </a:bodyPr>
          <a:lstStyle/>
          <a:p>
            <a:pPr algn="just"/>
            <a:r>
              <a:rPr lang="en-US" dirty="0" smtClean="0"/>
              <a:t>Figure 2.20 ,  shows the main components of the Linux kernel as implemented on an IA-64 architecture (e.g., Intel Itanium). </a:t>
            </a:r>
          </a:p>
          <a:p>
            <a:pPr algn="just"/>
            <a:r>
              <a:rPr lang="en-US" dirty="0" smtClean="0"/>
              <a:t>The figure shows several processes running on top of the kernel. Each box indicates a separate process, while each squiggly line with an arrowhead represents a thread of execution. </a:t>
            </a:r>
          </a:p>
          <a:p>
            <a:pPr algn="just"/>
            <a:r>
              <a:rPr lang="en-US" dirty="0" smtClean="0"/>
              <a:t>The kernel itself consists of an interacting collection of components, with arrows indicating the main interactions. The underlying hardware is also depicted as a set of components with arrows indicating which kernel components use or control which hardware components. </a:t>
            </a:r>
          </a:p>
          <a:p>
            <a:pPr algn="just"/>
            <a:r>
              <a:rPr lang="en-US" dirty="0" smtClean="0"/>
              <a:t>All of the kernel components, of course, execute on the processor but, for simplicity, these relationships are not shown.</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 of operating system</a:t>
            </a:r>
            <a:endParaRPr lang="en-US" dirty="0"/>
          </a:p>
        </p:txBody>
      </p:sp>
      <p:sp>
        <p:nvSpPr>
          <p:cNvPr id="3" name="Content Placeholder 2"/>
          <p:cNvSpPr>
            <a:spLocks noGrp="1"/>
          </p:cNvSpPr>
          <p:nvPr>
            <p:ph idx="1"/>
          </p:nvPr>
        </p:nvSpPr>
        <p:spPr/>
        <p:txBody>
          <a:bodyPr>
            <a:normAutofit/>
          </a:bodyPr>
          <a:lstStyle/>
          <a:p>
            <a:r>
              <a:rPr lang="en-US" dirty="0" smtClean="0"/>
              <a:t>1.  Process Management</a:t>
            </a:r>
          </a:p>
          <a:p>
            <a:r>
              <a:rPr lang="en-US" dirty="0" smtClean="0"/>
              <a:t>2. Memory Management</a:t>
            </a:r>
          </a:p>
          <a:p>
            <a:r>
              <a:rPr lang="en-US" dirty="0" smtClean="0"/>
              <a:t>3. File Management</a:t>
            </a:r>
          </a:p>
          <a:p>
            <a:r>
              <a:rPr lang="en-US" dirty="0" smtClean="0"/>
              <a:t>4. Device Management</a:t>
            </a:r>
          </a:p>
          <a:p>
            <a:r>
              <a:rPr lang="en-US" dirty="0" smtClean="0"/>
              <a:t>5. Protection and security</a:t>
            </a:r>
          </a:p>
          <a:p>
            <a:r>
              <a:rPr lang="en-US" dirty="0" smtClean="0"/>
              <a:t>6. User Interface</a:t>
            </a:r>
          </a:p>
          <a:p>
            <a:r>
              <a:rPr lang="en-US" dirty="0" smtClean="0"/>
              <a:t>7. Booting the computer</a:t>
            </a:r>
          </a:p>
          <a:p>
            <a:r>
              <a:rPr lang="en-US" dirty="0" smtClean="0"/>
              <a:t>8. Performs basic computer tasks</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762000"/>
            <a:ext cx="8382000" cy="5257800"/>
          </a:xfrm>
        </p:spPr>
        <p:txBody>
          <a:bodyPr>
            <a:normAutofit/>
          </a:bodyPr>
          <a:lstStyle/>
          <a:p>
            <a:pPr algn="just">
              <a:buNone/>
            </a:pPr>
            <a:r>
              <a:rPr lang="en-US" sz="2000" dirty="0" smtClean="0"/>
              <a:t>Briefly, the principal kernel components are the following:</a:t>
            </a:r>
          </a:p>
          <a:p>
            <a:pPr algn="just">
              <a:buNone/>
            </a:pPr>
            <a:r>
              <a:rPr lang="en-US" sz="2000" dirty="0" smtClean="0"/>
              <a:t>	• </a:t>
            </a:r>
            <a:r>
              <a:rPr lang="en-US" sz="2000" b="1" dirty="0" smtClean="0"/>
              <a:t>Signals:</a:t>
            </a:r>
          </a:p>
          <a:p>
            <a:pPr algn="just">
              <a:buNone/>
            </a:pPr>
            <a:r>
              <a:rPr lang="en-US" sz="2000" b="1" dirty="0" smtClean="0"/>
              <a:t>	 The kernel uses signals to call into a process. For example, signals are </a:t>
            </a:r>
            <a:r>
              <a:rPr lang="en-US" sz="2000" dirty="0" smtClean="0"/>
              <a:t>used to notify a process of certain faults, such as division by zero. </a:t>
            </a:r>
          </a:p>
          <a:p>
            <a:pPr algn="just">
              <a:buNone/>
            </a:pPr>
            <a:r>
              <a:rPr lang="en-US" sz="2000" dirty="0" smtClean="0"/>
              <a:t>	• </a:t>
            </a:r>
            <a:r>
              <a:rPr lang="en-US" sz="2000" b="1" dirty="0" smtClean="0"/>
              <a:t>System calls: </a:t>
            </a:r>
          </a:p>
          <a:p>
            <a:pPr algn="just">
              <a:buNone/>
            </a:pPr>
            <a:r>
              <a:rPr lang="en-US" sz="2000" b="1" dirty="0" smtClean="0"/>
              <a:t>	The system call is the means by which a process requests a specific </a:t>
            </a:r>
            <a:r>
              <a:rPr lang="en-US" sz="2000" dirty="0" smtClean="0"/>
              <a:t>kernel service. There are several hundred system calls, which can be roughly grouped into six categories: file system, process, scheduling, </a:t>
            </a:r>
            <a:r>
              <a:rPr lang="en-US" sz="2000" dirty="0" err="1" smtClean="0"/>
              <a:t>interprocess</a:t>
            </a:r>
            <a:r>
              <a:rPr lang="en-US" sz="2000" dirty="0" smtClean="0"/>
              <a:t> communication, socket (networking), and miscellaneous. </a:t>
            </a:r>
          </a:p>
          <a:p>
            <a:pPr algn="just">
              <a:buNone/>
            </a:pPr>
            <a:r>
              <a:rPr lang="en-US" sz="2000" dirty="0" smtClean="0"/>
              <a:t>	• </a:t>
            </a:r>
            <a:r>
              <a:rPr lang="en-US" sz="2000" b="1" dirty="0" smtClean="0"/>
              <a:t>Processes and scheduler: </a:t>
            </a:r>
          </a:p>
          <a:p>
            <a:pPr algn="just">
              <a:buNone/>
            </a:pPr>
            <a:r>
              <a:rPr lang="en-US" sz="2000" b="1" dirty="0" smtClean="0"/>
              <a:t>	Creates, manages, and schedules processes.</a:t>
            </a:r>
          </a:p>
          <a:p>
            <a:pPr algn="just">
              <a:buNone/>
            </a:pPr>
            <a:r>
              <a:rPr lang="en-US" sz="2000" dirty="0" smtClean="0"/>
              <a:t>	• </a:t>
            </a:r>
            <a:r>
              <a:rPr lang="en-US" sz="2000" b="1" dirty="0" smtClean="0"/>
              <a:t>Virtual memory: </a:t>
            </a:r>
          </a:p>
          <a:p>
            <a:pPr algn="just">
              <a:buNone/>
            </a:pPr>
            <a:r>
              <a:rPr lang="en-US" sz="2000" b="1" dirty="0" smtClean="0"/>
              <a:t>	Allocates and manages virtual memory for processes.</a:t>
            </a:r>
            <a:endParaRPr lang="en-US" sz="2000"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457200"/>
            <a:ext cx="8458200" cy="5334000"/>
          </a:xfrm>
        </p:spPr>
        <p:txBody>
          <a:bodyPr>
            <a:noAutofit/>
          </a:bodyPr>
          <a:lstStyle/>
          <a:p>
            <a:pPr algn="just"/>
            <a:r>
              <a:rPr lang="en-US" sz="1800" dirty="0" smtClean="0"/>
              <a:t>• </a:t>
            </a:r>
            <a:r>
              <a:rPr lang="en-US" sz="2000" b="1" dirty="0" smtClean="0"/>
              <a:t>File systems: </a:t>
            </a:r>
            <a:r>
              <a:rPr lang="en-US" sz="2000" dirty="0" smtClean="0"/>
              <a:t>Provides a global, hierarchical namespace for files, directories, and other file related objects and provides file system functions.</a:t>
            </a:r>
          </a:p>
          <a:p>
            <a:pPr algn="just"/>
            <a:r>
              <a:rPr lang="en-US" sz="2000" dirty="0" smtClean="0"/>
              <a:t>• </a:t>
            </a:r>
            <a:r>
              <a:rPr lang="en-US" sz="2000" b="1" dirty="0" smtClean="0"/>
              <a:t>Network protocols: </a:t>
            </a:r>
            <a:r>
              <a:rPr lang="en-US" sz="2000" dirty="0" smtClean="0"/>
              <a:t>Supports the Sockets interface to users for the TCP/IP protocol suite.</a:t>
            </a:r>
          </a:p>
          <a:p>
            <a:pPr algn="just"/>
            <a:r>
              <a:rPr lang="en-US" sz="2000" dirty="0" smtClean="0"/>
              <a:t>• </a:t>
            </a:r>
            <a:r>
              <a:rPr lang="en-US" sz="2000" b="1" dirty="0" smtClean="0"/>
              <a:t>Character device drivers: </a:t>
            </a:r>
            <a:r>
              <a:rPr lang="en-US" sz="2000" dirty="0" smtClean="0"/>
              <a:t>Manages devices that require the kernel to send or receive data one byte at a time, such as terminals, modems, and printers.</a:t>
            </a:r>
          </a:p>
          <a:p>
            <a:pPr algn="just"/>
            <a:r>
              <a:rPr lang="en-US" sz="2000" dirty="0" smtClean="0"/>
              <a:t>• </a:t>
            </a:r>
            <a:r>
              <a:rPr lang="en-US" sz="2000" b="1" dirty="0" smtClean="0"/>
              <a:t>Block device drivers: </a:t>
            </a:r>
            <a:r>
              <a:rPr lang="en-US" sz="2000" dirty="0" smtClean="0"/>
              <a:t>Manages devices that read and write data in blocks, such as various forms of secondary memory (magnetic disks, CD-ROMs, etc.).</a:t>
            </a:r>
          </a:p>
          <a:p>
            <a:pPr algn="just"/>
            <a:r>
              <a:rPr lang="en-US" sz="2000" dirty="0" smtClean="0"/>
              <a:t>• </a:t>
            </a:r>
            <a:r>
              <a:rPr lang="en-US" sz="2000" b="1" dirty="0" smtClean="0"/>
              <a:t>Network device drivers: </a:t>
            </a:r>
            <a:r>
              <a:rPr lang="en-US" sz="2000" dirty="0" smtClean="0"/>
              <a:t>Manages network interface cards and communications ports that connect to network devices, such as bridges and routers.</a:t>
            </a:r>
          </a:p>
          <a:p>
            <a:pPr algn="just"/>
            <a:r>
              <a:rPr lang="en-US" sz="2000" dirty="0" smtClean="0"/>
              <a:t>• </a:t>
            </a:r>
            <a:r>
              <a:rPr lang="en-US" sz="2000" b="1" dirty="0" smtClean="0"/>
              <a:t>Traps and faults: </a:t>
            </a:r>
            <a:r>
              <a:rPr lang="en-US" sz="2000" dirty="0" smtClean="0"/>
              <a:t>Handles traps and faults generated by the processor, such as a memory fault.</a:t>
            </a:r>
          </a:p>
          <a:p>
            <a:pPr algn="just"/>
            <a:r>
              <a:rPr lang="en-US" sz="2000" dirty="0" smtClean="0"/>
              <a:t>• </a:t>
            </a:r>
            <a:r>
              <a:rPr lang="en-US" sz="2000" b="1" dirty="0" smtClean="0"/>
              <a:t>Physical memory: </a:t>
            </a:r>
            <a:r>
              <a:rPr lang="en-US" sz="2000" dirty="0" smtClean="0"/>
              <a:t>Manages the pool of page frames in real memory and allocates pages for virtual memory.</a:t>
            </a:r>
          </a:p>
          <a:p>
            <a:pPr algn="just"/>
            <a:r>
              <a:rPr lang="en-US" sz="2000" dirty="0" smtClean="0"/>
              <a:t>• </a:t>
            </a:r>
            <a:r>
              <a:rPr lang="en-US" sz="2000" b="1" dirty="0" smtClean="0"/>
              <a:t>Interrupts: </a:t>
            </a:r>
            <a:r>
              <a:rPr lang="en-US" sz="2000" dirty="0" smtClean="0"/>
              <a:t>Handles interrupts from peripheral devices</a:t>
            </a:r>
            <a:r>
              <a:rPr lang="en-US" sz="2000" b="1" dirty="0" smtClean="0"/>
              <a:t>.</a:t>
            </a:r>
            <a:endParaRPr lang="en-US" sz="2000"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1143000"/>
          </a:xfrm>
        </p:spPr>
        <p:txBody>
          <a:bodyPr/>
          <a:lstStyle/>
          <a:p>
            <a:r>
              <a:rPr lang="en-US" dirty="0" smtClean="0"/>
              <a:t>Shell </a:t>
            </a:r>
            <a:endParaRPr lang="en-US" dirty="0"/>
          </a:p>
        </p:txBody>
      </p:sp>
      <p:sp>
        <p:nvSpPr>
          <p:cNvPr id="3" name="Content Placeholder 2"/>
          <p:cNvSpPr>
            <a:spLocks noGrp="1"/>
          </p:cNvSpPr>
          <p:nvPr>
            <p:ph idx="1"/>
          </p:nvPr>
        </p:nvSpPr>
        <p:spPr>
          <a:xfrm>
            <a:off x="304800" y="1219200"/>
            <a:ext cx="8229600" cy="4389120"/>
          </a:xfrm>
        </p:spPr>
        <p:txBody>
          <a:bodyPr>
            <a:normAutofit lnSpcReduction="10000"/>
          </a:bodyPr>
          <a:lstStyle/>
          <a:p>
            <a:r>
              <a:rPr lang="en-US" sz="2000" dirty="0" smtClean="0"/>
              <a:t>A user interface is provided by program called as shell. </a:t>
            </a:r>
          </a:p>
          <a:p>
            <a:r>
              <a:rPr lang="en-US" sz="2000" dirty="0" smtClean="0"/>
              <a:t>Users can type in commands and run programs on a Unix system with a shell.</a:t>
            </a:r>
          </a:p>
          <a:p>
            <a:r>
              <a:rPr lang="en-US" sz="2000" dirty="0" smtClean="0"/>
              <a:t>Shell reads in from the terminal the typed command by user, run these commands and display the output of the commands.</a:t>
            </a:r>
          </a:p>
          <a:p>
            <a:r>
              <a:rPr lang="en-US" sz="2000" dirty="0" smtClean="0"/>
              <a:t>User can write programs using the C shell and these programs are called shell scripts.</a:t>
            </a:r>
          </a:p>
          <a:p>
            <a:r>
              <a:rPr lang="en-US" sz="2000" dirty="0" smtClean="0"/>
              <a:t>The shell has its own restricted capabilities. If we use it as a “glue” language to combine the standard Unix utilities and custom software, then useful tool can be realized instead of using component parts alone. </a:t>
            </a:r>
          </a:p>
          <a:p>
            <a:r>
              <a:rPr lang="en-US" sz="2000" dirty="0" smtClean="0"/>
              <a:t>A shell script can be written by using any shell. For this every first line  in script is #!/</a:t>
            </a:r>
            <a:r>
              <a:rPr lang="en-US" sz="2000" dirty="0" err="1" smtClean="0"/>
              <a:t>pathtoshell</a:t>
            </a:r>
            <a:endParaRPr lang="en-US" sz="2000" dirty="0" smtClean="0"/>
          </a:p>
          <a:p>
            <a:r>
              <a:rPr lang="en-US" sz="2000" dirty="0" smtClean="0"/>
              <a:t>A input to a shell can be a any file by using the </a:t>
            </a:r>
            <a:r>
              <a:rPr lang="en-US" sz="2000" dirty="0" err="1" smtClean="0"/>
              <a:t>syntax:ksh</a:t>
            </a:r>
            <a:r>
              <a:rPr lang="en-US" sz="2000" dirty="0" smtClean="0"/>
              <a:t> </a:t>
            </a:r>
            <a:r>
              <a:rPr lang="en-US" sz="2000" dirty="0" err="1" smtClean="0"/>
              <a:t>myscript</a:t>
            </a:r>
            <a:r>
              <a:rPr lang="en-US" sz="2000" dirty="0" smtClean="0"/>
              <a:t>.</a:t>
            </a:r>
            <a:endParaRPr lang="en-US" sz="2000"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914400"/>
            <a:ext cx="8458200" cy="5029200"/>
          </a:xfrm>
        </p:spPr>
        <p:txBody>
          <a:bodyPr>
            <a:normAutofit/>
          </a:bodyPr>
          <a:lstStyle/>
          <a:p>
            <a:r>
              <a:rPr lang="en-US" sz="2000" dirty="0" smtClean="0"/>
              <a:t>A shell script is a simple sequence of commands that user often types. If we put them into a script, it can be reduced to a single command. </a:t>
            </a:r>
            <a:r>
              <a:rPr lang="en-US" sz="2000" dirty="0" err="1" smtClean="0"/>
              <a:t>Sh</a:t>
            </a:r>
            <a:r>
              <a:rPr lang="en-US" sz="2000" dirty="0" smtClean="0"/>
              <a:t> – </a:t>
            </a:r>
            <a:r>
              <a:rPr lang="en-US" sz="2000" dirty="0" err="1" smtClean="0"/>
              <a:t>bourne</a:t>
            </a:r>
            <a:r>
              <a:rPr lang="en-US" sz="2000" dirty="0" smtClean="0"/>
              <a:t> shell, </a:t>
            </a:r>
            <a:r>
              <a:rPr lang="en-US" sz="2000" dirty="0" err="1" smtClean="0"/>
              <a:t>csh</a:t>
            </a:r>
            <a:r>
              <a:rPr lang="en-US" sz="2000" dirty="0" smtClean="0"/>
              <a:t> – the C shell, are examples of different shells.</a:t>
            </a:r>
          </a:p>
          <a:p>
            <a:r>
              <a:rPr lang="en-US" sz="2000" dirty="0" smtClean="0"/>
              <a:t>Linux offers GUI but still it offer the facility of shell as many programmers and users prefer to use it. The CLI is called the shell.</a:t>
            </a:r>
          </a:p>
          <a:p>
            <a:r>
              <a:rPr lang="en-US" sz="2000" dirty="0" smtClean="0"/>
              <a:t>When the shell starts up, it initializes itself, then types a prompt character on the screen and waits for the user to input a command.</a:t>
            </a:r>
          </a:p>
          <a:p>
            <a:r>
              <a:rPr lang="en-US" sz="2000" dirty="0" smtClean="0"/>
              <a:t>When the user gives input command, the shell removes the first character from it.</a:t>
            </a:r>
          </a:p>
          <a:p>
            <a:r>
              <a:rPr lang="en-US" sz="2000" dirty="0" smtClean="0"/>
              <a:t>Then it assumes that as the name of the program to be run. Then it finds that program and runs it. </a:t>
            </a:r>
            <a:endParaRPr lang="en-US" sz="2000"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dirty="0" smtClean="0"/>
              <a:t>System calls</a:t>
            </a:r>
            <a:endParaRPr lang="en-US" dirty="0"/>
          </a:p>
        </p:txBody>
      </p:sp>
      <p:sp>
        <p:nvSpPr>
          <p:cNvPr id="3" name="Content Placeholder 2"/>
          <p:cNvSpPr>
            <a:spLocks noGrp="1"/>
          </p:cNvSpPr>
          <p:nvPr>
            <p:ph idx="1"/>
          </p:nvPr>
        </p:nvSpPr>
        <p:spPr>
          <a:xfrm>
            <a:off x="152400" y="914400"/>
            <a:ext cx="8610600" cy="4800600"/>
          </a:xfrm>
        </p:spPr>
        <p:txBody>
          <a:bodyPr>
            <a:noAutofit/>
          </a:bodyPr>
          <a:lstStyle/>
          <a:p>
            <a:pPr algn="just"/>
            <a:r>
              <a:rPr lang="en-US" sz="2000" b="1" dirty="0" smtClean="0"/>
              <a:t>System calls provide an interface to the services made available by an </a:t>
            </a:r>
            <a:r>
              <a:rPr lang="en-US" sz="2000" b="1" dirty="0" smtClean="0"/>
              <a:t>operating </a:t>
            </a:r>
            <a:r>
              <a:rPr lang="en-US" sz="2000" dirty="0" smtClean="0"/>
              <a:t>system</a:t>
            </a:r>
            <a:r>
              <a:rPr lang="en-US" sz="2000" dirty="0" smtClean="0"/>
              <a:t>. These calls are generally available as routines written in C </a:t>
            </a:r>
            <a:r>
              <a:rPr lang="en-US" sz="2000" dirty="0" smtClean="0"/>
              <a:t>and C</a:t>
            </a:r>
            <a:r>
              <a:rPr lang="en-US" sz="2000" dirty="0" smtClean="0"/>
              <a:t>++, although certain low-level tasks (for example, tasks where </a:t>
            </a:r>
            <a:r>
              <a:rPr lang="en-US" sz="2000" dirty="0" smtClean="0"/>
              <a:t>hardware must </a:t>
            </a:r>
            <a:r>
              <a:rPr lang="en-US" sz="2000" dirty="0" smtClean="0"/>
              <a:t>be accessed directly) may have to be written using </a:t>
            </a:r>
            <a:r>
              <a:rPr lang="en-US" sz="2000" dirty="0" smtClean="0"/>
              <a:t>assembly-language instructions</a:t>
            </a:r>
            <a:r>
              <a:rPr lang="en-US" sz="2000" dirty="0" smtClean="0"/>
              <a:t>.</a:t>
            </a:r>
          </a:p>
          <a:p>
            <a:pPr algn="just"/>
            <a:r>
              <a:rPr lang="en-US" sz="2000" dirty="0" smtClean="0"/>
              <a:t>let’s </a:t>
            </a:r>
            <a:r>
              <a:rPr lang="en-US" sz="2000" dirty="0" smtClean="0"/>
              <a:t>first use an example to illustrate how system calls are used: writing </a:t>
            </a:r>
            <a:r>
              <a:rPr lang="en-US" sz="2000" dirty="0" smtClean="0"/>
              <a:t>a simple </a:t>
            </a:r>
            <a:r>
              <a:rPr lang="en-US" sz="2000" dirty="0" smtClean="0"/>
              <a:t>program to read data from one file and copy them to another file. </a:t>
            </a:r>
            <a:endParaRPr lang="en-US" sz="2000" dirty="0" smtClean="0"/>
          </a:p>
          <a:p>
            <a:pPr algn="just"/>
            <a:r>
              <a:rPr lang="en-US" sz="2000" dirty="0" smtClean="0"/>
              <a:t>The first </a:t>
            </a:r>
            <a:r>
              <a:rPr lang="en-US" sz="2000" dirty="0" smtClean="0"/>
              <a:t>input that the program will need is the names of the two files: the input </a:t>
            </a:r>
            <a:r>
              <a:rPr lang="en-US" sz="2000" dirty="0" smtClean="0"/>
              <a:t>file and </a:t>
            </a:r>
            <a:r>
              <a:rPr lang="en-US" sz="2000" dirty="0" smtClean="0"/>
              <a:t>the output file. These names can be specified </a:t>
            </a:r>
            <a:r>
              <a:rPr lang="en-US" sz="2000" dirty="0" smtClean="0"/>
              <a:t>I </a:t>
            </a:r>
            <a:r>
              <a:rPr lang="en-US" sz="2000" dirty="0" err="1" smtClean="0"/>
              <a:t>nmany</a:t>
            </a:r>
            <a:r>
              <a:rPr lang="en-US" sz="2000" dirty="0" smtClean="0"/>
              <a:t> </a:t>
            </a:r>
            <a:r>
              <a:rPr lang="en-US" sz="2000" dirty="0" smtClean="0"/>
              <a:t>ways, depending </a:t>
            </a:r>
            <a:r>
              <a:rPr lang="en-US" sz="2000" dirty="0" smtClean="0"/>
              <a:t>on the </a:t>
            </a:r>
            <a:r>
              <a:rPr lang="en-US" sz="2000" dirty="0" smtClean="0"/>
              <a:t>operating-system design. </a:t>
            </a:r>
            <a:endParaRPr lang="en-US" sz="2000" dirty="0" smtClean="0"/>
          </a:p>
          <a:p>
            <a:pPr algn="just"/>
            <a:r>
              <a:rPr lang="en-US" sz="2000" dirty="0" smtClean="0"/>
              <a:t>One </a:t>
            </a:r>
            <a:r>
              <a:rPr lang="en-US" sz="2000" dirty="0" smtClean="0"/>
              <a:t>approach is for the program to ask the </a:t>
            </a:r>
            <a:r>
              <a:rPr lang="en-US" sz="2000" dirty="0" smtClean="0"/>
              <a:t>user for </a:t>
            </a:r>
            <a:r>
              <a:rPr lang="en-US" sz="2000" dirty="0" smtClean="0"/>
              <a:t>the names. In an interactive system, this approach will require a sequence </a:t>
            </a:r>
            <a:r>
              <a:rPr lang="en-US" sz="2000" dirty="0" smtClean="0"/>
              <a:t>of system </a:t>
            </a:r>
            <a:r>
              <a:rPr lang="en-US" sz="2000" dirty="0" smtClean="0"/>
              <a:t>calls, first to write a prompting message on the screen and then to </a:t>
            </a:r>
            <a:r>
              <a:rPr lang="en-US" sz="2000" dirty="0" smtClean="0"/>
              <a:t>read from </a:t>
            </a:r>
            <a:r>
              <a:rPr lang="en-US" sz="2000" dirty="0" smtClean="0"/>
              <a:t>the keyboard the characters that define the two files. </a:t>
            </a:r>
            <a:endParaRPr lang="en-US" sz="2000" dirty="0" smtClean="0"/>
          </a:p>
          <a:p>
            <a:pPr algn="just"/>
            <a:r>
              <a:rPr lang="en-US" sz="2000" dirty="0" smtClean="0"/>
              <a:t>On </a:t>
            </a:r>
            <a:r>
              <a:rPr lang="en-US" sz="2000" dirty="0" smtClean="0"/>
              <a:t>mouse-based </a:t>
            </a:r>
            <a:r>
              <a:rPr lang="en-US" sz="2000" dirty="0" smtClean="0"/>
              <a:t>and icon-based </a:t>
            </a:r>
            <a:r>
              <a:rPr lang="en-US" sz="2000" dirty="0" smtClean="0"/>
              <a:t>systems, a menu of file names is usually displayed in a </a:t>
            </a:r>
            <a:r>
              <a:rPr lang="en-US" sz="2000" dirty="0" smtClean="0"/>
              <a:t>window. The </a:t>
            </a:r>
            <a:r>
              <a:rPr lang="en-US" sz="2000" dirty="0" smtClean="0"/>
              <a:t>user can then use the mouse to select the source name, and a </a:t>
            </a:r>
            <a:r>
              <a:rPr lang="en-US" sz="2000" dirty="0" smtClean="0"/>
              <a:t>window can </a:t>
            </a:r>
            <a:r>
              <a:rPr lang="en-US" sz="2000" dirty="0" smtClean="0"/>
              <a:t>be opened for the destination name to be specified. This sequence </a:t>
            </a:r>
            <a:r>
              <a:rPr lang="en-US" sz="2000" dirty="0" smtClean="0"/>
              <a:t>requires many </a:t>
            </a:r>
            <a:r>
              <a:rPr lang="en-US" sz="2000" dirty="0" smtClean="0"/>
              <a:t>I/O system calls.</a:t>
            </a:r>
            <a:endParaRPr lang="en-US" sz="2000"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81000"/>
            <a:ext cx="8686800" cy="5562600"/>
          </a:xfrm>
        </p:spPr>
        <p:txBody>
          <a:bodyPr>
            <a:noAutofit/>
          </a:bodyPr>
          <a:lstStyle/>
          <a:p>
            <a:pPr algn="just"/>
            <a:r>
              <a:rPr lang="en-US" sz="1800" dirty="0" smtClean="0"/>
              <a:t>Once the two file names have been obtained, the program must open </a:t>
            </a:r>
            <a:r>
              <a:rPr lang="en-US" sz="1800" dirty="0" smtClean="0"/>
              <a:t>the input </a:t>
            </a:r>
            <a:r>
              <a:rPr lang="en-US" sz="1800" dirty="0" smtClean="0"/>
              <a:t>file and create the output file. Each of these operations requires </a:t>
            </a:r>
            <a:r>
              <a:rPr lang="en-US" sz="1800" dirty="0" smtClean="0"/>
              <a:t>another system </a:t>
            </a:r>
            <a:r>
              <a:rPr lang="en-US" sz="1800" dirty="0" smtClean="0"/>
              <a:t>call. </a:t>
            </a:r>
            <a:endParaRPr lang="en-US" sz="1800" dirty="0" smtClean="0"/>
          </a:p>
          <a:p>
            <a:pPr algn="just"/>
            <a:r>
              <a:rPr lang="en-US" sz="1800" dirty="0" smtClean="0"/>
              <a:t>Possible </a:t>
            </a:r>
            <a:r>
              <a:rPr lang="en-US" sz="1800" dirty="0" smtClean="0"/>
              <a:t>error conditions for each operation can require </a:t>
            </a:r>
            <a:r>
              <a:rPr lang="en-US" sz="1800" dirty="0" smtClean="0"/>
              <a:t>additional system </a:t>
            </a:r>
            <a:r>
              <a:rPr lang="en-US" sz="1800" dirty="0" smtClean="0"/>
              <a:t>calls. When the program tries to open the input file, for example, it </a:t>
            </a:r>
            <a:r>
              <a:rPr lang="en-US" sz="1800" dirty="0" smtClean="0"/>
              <a:t>may find </a:t>
            </a:r>
            <a:r>
              <a:rPr lang="en-US" sz="1800" dirty="0" smtClean="0"/>
              <a:t>that there is no file of that name or that the file is protected against access.</a:t>
            </a:r>
          </a:p>
          <a:p>
            <a:pPr algn="just"/>
            <a:r>
              <a:rPr lang="en-US" sz="1800" dirty="0" smtClean="0"/>
              <a:t>In these cases, the program should print a message on the console (</a:t>
            </a:r>
            <a:r>
              <a:rPr lang="en-US" sz="1800" dirty="0" smtClean="0"/>
              <a:t>another sequence </a:t>
            </a:r>
            <a:r>
              <a:rPr lang="en-US" sz="1800" dirty="0" smtClean="0"/>
              <a:t>of system calls) and then terminate abnormally (another system call).</a:t>
            </a:r>
          </a:p>
          <a:p>
            <a:pPr algn="just"/>
            <a:r>
              <a:rPr lang="en-US" sz="1800" dirty="0" smtClean="0"/>
              <a:t>If the input file exists, then we must create a new output file</a:t>
            </a:r>
            <a:r>
              <a:rPr lang="en-US" sz="1800" dirty="0" smtClean="0"/>
              <a:t>. We </a:t>
            </a:r>
            <a:r>
              <a:rPr lang="en-US" sz="1800" dirty="0" smtClean="0"/>
              <a:t>may find </a:t>
            </a:r>
            <a:r>
              <a:rPr lang="en-US" sz="1800" dirty="0" smtClean="0"/>
              <a:t>that there </a:t>
            </a:r>
            <a:r>
              <a:rPr lang="en-US" sz="1800" dirty="0" smtClean="0"/>
              <a:t>is already an output file with the same name. This situation may </a:t>
            </a:r>
            <a:r>
              <a:rPr lang="en-US" sz="1800" dirty="0" smtClean="0"/>
              <a:t>cause the </a:t>
            </a:r>
            <a:r>
              <a:rPr lang="en-US" sz="1800" dirty="0" smtClean="0"/>
              <a:t>program to abort (a system call), or we may delete the existing file (</a:t>
            </a:r>
            <a:r>
              <a:rPr lang="en-US" sz="1800" dirty="0" smtClean="0"/>
              <a:t>another system </a:t>
            </a:r>
            <a:r>
              <a:rPr lang="en-US" sz="1800" dirty="0" smtClean="0"/>
              <a:t>call) and create a new one (yet another system call). </a:t>
            </a:r>
            <a:endParaRPr lang="en-US" sz="1800" dirty="0" smtClean="0"/>
          </a:p>
          <a:p>
            <a:pPr algn="just"/>
            <a:r>
              <a:rPr lang="en-US" sz="1800" dirty="0" smtClean="0"/>
              <a:t>Another option, in </a:t>
            </a:r>
            <a:r>
              <a:rPr lang="en-US" sz="1800" dirty="0" smtClean="0"/>
              <a:t>an interactive system, is to ask the user (via a sequence of system calls </a:t>
            </a:r>
            <a:r>
              <a:rPr lang="en-US" sz="1800" dirty="0" smtClean="0"/>
              <a:t>to output </a:t>
            </a:r>
            <a:r>
              <a:rPr lang="en-US" sz="1800" dirty="0" smtClean="0"/>
              <a:t>the prompting message and to read the response from the </a:t>
            </a:r>
            <a:r>
              <a:rPr lang="en-US" sz="1800" dirty="0" smtClean="0"/>
              <a:t>terminal) whether </a:t>
            </a:r>
            <a:r>
              <a:rPr lang="en-US" sz="1800" dirty="0" smtClean="0"/>
              <a:t>to replace the existing file or to abort the program.</a:t>
            </a:r>
          </a:p>
          <a:p>
            <a:pPr algn="just"/>
            <a:r>
              <a:rPr lang="en-US" sz="1800" dirty="0" smtClean="0"/>
              <a:t>When both files are set up, we enter a loop that reads from the input </a:t>
            </a:r>
            <a:r>
              <a:rPr lang="en-US" sz="1800" dirty="0" smtClean="0"/>
              <a:t>file (a </a:t>
            </a:r>
            <a:r>
              <a:rPr lang="en-US" sz="1800" dirty="0" smtClean="0"/>
              <a:t>system call) and writes to the output file (another system call). </a:t>
            </a:r>
            <a:endParaRPr lang="en-US" sz="1800" dirty="0" smtClean="0"/>
          </a:p>
          <a:p>
            <a:pPr algn="just"/>
            <a:r>
              <a:rPr lang="en-US" sz="1800" dirty="0" smtClean="0"/>
              <a:t>Each read and </a:t>
            </a:r>
            <a:r>
              <a:rPr lang="en-US" sz="1800" dirty="0" smtClean="0"/>
              <a:t>write must return status information regarding various possible </a:t>
            </a:r>
            <a:r>
              <a:rPr lang="en-US" sz="1800" dirty="0" smtClean="0"/>
              <a:t>error conditions</a:t>
            </a:r>
            <a:r>
              <a:rPr lang="en-US" sz="1800" dirty="0" smtClean="0"/>
              <a:t>. On input, the program may find that the end of the file has </a:t>
            </a:r>
            <a:r>
              <a:rPr lang="en-US" sz="1800" dirty="0" smtClean="0"/>
              <a:t>been reached </a:t>
            </a:r>
            <a:r>
              <a:rPr lang="en-US" sz="1800" dirty="0" smtClean="0"/>
              <a:t>or that </a:t>
            </a:r>
            <a:r>
              <a:rPr lang="en-US" sz="1800" dirty="0" smtClean="0"/>
              <a:t>there was </a:t>
            </a:r>
            <a:r>
              <a:rPr lang="en-US" sz="1800" dirty="0" smtClean="0"/>
              <a:t>a hardware failure in the read (such as a parity error).</a:t>
            </a:r>
          </a:p>
          <a:p>
            <a:pPr algn="just"/>
            <a:r>
              <a:rPr lang="en-US" sz="1800" dirty="0" smtClean="0"/>
              <a:t>The write operation may encounter various errors, depending on the </a:t>
            </a:r>
            <a:r>
              <a:rPr lang="en-US" sz="1800" dirty="0" smtClean="0"/>
              <a:t>output device </a:t>
            </a:r>
            <a:r>
              <a:rPr lang="en-US" sz="1800" dirty="0" smtClean="0"/>
              <a:t>(for example, no more disk space).</a:t>
            </a:r>
            <a:endParaRPr lang="en-US" sz="1800"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228600" y="685800"/>
            <a:ext cx="8229600" cy="4389120"/>
          </a:xfrm>
        </p:spPr>
        <p:txBody>
          <a:bodyPr>
            <a:normAutofit/>
          </a:bodyPr>
          <a:lstStyle/>
          <a:p>
            <a:r>
              <a:rPr lang="en-US" sz="2000" dirty="0" smtClean="0"/>
              <a:t>Finally, after the entire file is copied, the program may close both </a:t>
            </a:r>
            <a:r>
              <a:rPr lang="en-US" sz="2000" dirty="0" smtClean="0"/>
              <a:t>files (another </a:t>
            </a:r>
            <a:r>
              <a:rPr lang="en-US" sz="2000" dirty="0" smtClean="0"/>
              <a:t>system call), write a message to the console or window (more </a:t>
            </a:r>
            <a:r>
              <a:rPr lang="en-US" sz="2000" dirty="0" smtClean="0"/>
              <a:t>system calls</a:t>
            </a:r>
            <a:r>
              <a:rPr lang="en-US" sz="2000" dirty="0" smtClean="0"/>
              <a:t>), and finally terminate normally (the final system call). </a:t>
            </a:r>
            <a:endParaRPr lang="en-US" sz="2000" dirty="0" smtClean="0"/>
          </a:p>
          <a:p>
            <a:r>
              <a:rPr lang="en-US" sz="2000" dirty="0" smtClean="0"/>
              <a:t>This system-call sequence </a:t>
            </a:r>
            <a:r>
              <a:rPr lang="en-US" sz="2000" dirty="0" smtClean="0"/>
              <a:t>is shown in Figure 2.5</a:t>
            </a:r>
            <a:r>
              <a:rPr lang="en-US" sz="2000" dirty="0" smtClean="0"/>
              <a:t>.</a:t>
            </a:r>
            <a:endParaRPr lang="en-US" sz="2000" dirty="0" smtClean="0"/>
          </a:p>
        </p:txBody>
      </p:sp>
      <p:pic>
        <p:nvPicPr>
          <p:cNvPr id="1026" name="Picture 2"/>
          <p:cNvPicPr>
            <a:picLocks noChangeAspect="1" noChangeArrowheads="1"/>
          </p:cNvPicPr>
          <p:nvPr/>
        </p:nvPicPr>
        <p:blipFill>
          <a:blip r:embed="rId2"/>
          <a:srcRect/>
          <a:stretch>
            <a:fillRect/>
          </a:stretch>
        </p:blipFill>
        <p:spPr bwMode="auto">
          <a:xfrm>
            <a:off x="1905000" y="2057400"/>
            <a:ext cx="5277562" cy="4010025"/>
          </a:xfrm>
          <a:prstGeom prst="rect">
            <a:avLst/>
          </a:prstGeom>
          <a:noFill/>
          <a:ln w="9525">
            <a:noFill/>
            <a:miter lim="800000"/>
            <a:headEnd/>
            <a:tailEnd/>
          </a:ln>
          <a:effectLst/>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609600"/>
            <a:ext cx="8229600" cy="5410200"/>
          </a:xfrm>
        </p:spPr>
        <p:txBody>
          <a:bodyPr>
            <a:noAutofit/>
          </a:bodyPr>
          <a:lstStyle/>
          <a:p>
            <a:pPr algn="just"/>
            <a:r>
              <a:rPr lang="en-US" sz="2000" dirty="0" smtClean="0"/>
              <a:t>As you can see, even simple programs may make heavy use of </a:t>
            </a:r>
            <a:r>
              <a:rPr lang="en-US" sz="2000" dirty="0" smtClean="0"/>
              <a:t>the operating </a:t>
            </a:r>
            <a:r>
              <a:rPr lang="en-US" sz="2000" dirty="0" smtClean="0"/>
              <a:t>system. Frequently, systems execute thousands of system </a:t>
            </a:r>
            <a:r>
              <a:rPr lang="en-US" sz="2000" dirty="0" smtClean="0"/>
              <a:t>calls per second.</a:t>
            </a:r>
            <a:endParaRPr lang="en-US" sz="2000" dirty="0" smtClean="0"/>
          </a:p>
          <a:p>
            <a:pPr algn="just"/>
            <a:r>
              <a:rPr lang="en-US" sz="2000" dirty="0" smtClean="0"/>
              <a:t>Typically, application developers design programs according to an </a:t>
            </a:r>
            <a:r>
              <a:rPr lang="en-US" sz="2000" b="1" dirty="0" smtClean="0"/>
              <a:t>application programming </a:t>
            </a:r>
            <a:r>
              <a:rPr lang="en-US" sz="2000" b="1" dirty="0" smtClean="0"/>
              <a:t>interface (API). </a:t>
            </a:r>
            <a:endParaRPr lang="en-US" sz="2000" b="1" dirty="0" smtClean="0"/>
          </a:p>
          <a:p>
            <a:pPr algn="just"/>
            <a:r>
              <a:rPr lang="en-US" sz="2000" b="1" dirty="0" smtClean="0"/>
              <a:t>The </a:t>
            </a:r>
            <a:r>
              <a:rPr lang="en-US" sz="2000" b="1" dirty="0" smtClean="0"/>
              <a:t>API specifies a set of functions that </a:t>
            </a:r>
            <a:r>
              <a:rPr lang="en-US" sz="2000" b="1" dirty="0" smtClean="0"/>
              <a:t>are </a:t>
            </a:r>
            <a:r>
              <a:rPr lang="en-US" sz="2000" dirty="0" smtClean="0"/>
              <a:t>available </a:t>
            </a:r>
            <a:r>
              <a:rPr lang="en-US" sz="2000" dirty="0" smtClean="0"/>
              <a:t>to an application programmer, including the parameters that </a:t>
            </a:r>
            <a:r>
              <a:rPr lang="en-US" sz="2000" dirty="0" smtClean="0"/>
              <a:t>are passed </a:t>
            </a:r>
            <a:r>
              <a:rPr lang="en-US" sz="2000" dirty="0" smtClean="0"/>
              <a:t>to each function and the return values the programmer can expect.</a:t>
            </a:r>
          </a:p>
          <a:p>
            <a:pPr algn="just"/>
            <a:r>
              <a:rPr lang="en-US" sz="2000" dirty="0" smtClean="0"/>
              <a:t>Three of the most common APIs available to application programmers </a:t>
            </a:r>
            <a:r>
              <a:rPr lang="en-US" sz="2000" dirty="0" smtClean="0"/>
              <a:t>are </a:t>
            </a:r>
            <a:r>
              <a:rPr lang="en-US" sz="2000" dirty="0" err="1" smtClean="0"/>
              <a:t>theWindows</a:t>
            </a:r>
            <a:r>
              <a:rPr lang="en-US" sz="2000" dirty="0" smtClean="0"/>
              <a:t> </a:t>
            </a:r>
            <a:r>
              <a:rPr lang="en-US" sz="2000" dirty="0" smtClean="0"/>
              <a:t>API </a:t>
            </a:r>
            <a:r>
              <a:rPr lang="en-US" sz="2000" dirty="0" smtClean="0"/>
              <a:t>for Windows </a:t>
            </a:r>
            <a:r>
              <a:rPr lang="en-US" sz="2000" dirty="0" smtClean="0"/>
              <a:t>systems, the POSIX API for POSIX-based </a:t>
            </a:r>
            <a:r>
              <a:rPr lang="en-US" sz="2000" dirty="0" smtClean="0"/>
              <a:t>systems (which </a:t>
            </a:r>
            <a:r>
              <a:rPr lang="en-US" sz="2000" dirty="0" smtClean="0"/>
              <a:t>include virtually all versions of UNIX, Linux, </a:t>
            </a:r>
            <a:r>
              <a:rPr lang="en-US" sz="2000" dirty="0" err="1" smtClean="0"/>
              <a:t>andMac</a:t>
            </a:r>
            <a:r>
              <a:rPr lang="en-US" sz="2000" dirty="0" smtClean="0"/>
              <a:t> OSX), and the </a:t>
            </a:r>
            <a:r>
              <a:rPr lang="en-US" sz="2000" dirty="0" smtClean="0"/>
              <a:t>Java API </a:t>
            </a:r>
            <a:r>
              <a:rPr lang="en-US" sz="2000" dirty="0" smtClean="0"/>
              <a:t>for programs that run on the Java virtual machine. </a:t>
            </a:r>
            <a:endParaRPr lang="en-US" sz="2000" dirty="0" smtClean="0"/>
          </a:p>
          <a:p>
            <a:pPr algn="just"/>
            <a:r>
              <a:rPr lang="en-US" sz="2000" dirty="0" smtClean="0"/>
              <a:t>A </a:t>
            </a:r>
            <a:r>
              <a:rPr lang="en-US" sz="2000" dirty="0" smtClean="0"/>
              <a:t>programmer </a:t>
            </a:r>
            <a:r>
              <a:rPr lang="en-US" sz="2000" dirty="0" smtClean="0"/>
              <a:t>accesses an </a:t>
            </a:r>
            <a:r>
              <a:rPr lang="en-US" sz="2000" dirty="0" smtClean="0"/>
              <a:t>API via a library of code provided by the operating system. In the case </a:t>
            </a:r>
            <a:r>
              <a:rPr lang="en-US" sz="2000" dirty="0" smtClean="0"/>
              <a:t>of UNIX </a:t>
            </a:r>
            <a:r>
              <a:rPr lang="en-US" sz="2000" dirty="0" smtClean="0"/>
              <a:t>and Linux for programs written in the C language, the library is </a:t>
            </a:r>
            <a:r>
              <a:rPr lang="en-US" sz="2000" dirty="0" smtClean="0"/>
              <a:t>called </a:t>
            </a:r>
            <a:r>
              <a:rPr lang="en-US" sz="2000" b="1" dirty="0" err="1" smtClean="0"/>
              <a:t>libc</a:t>
            </a:r>
            <a:r>
              <a:rPr lang="en-US" sz="2000" b="1" dirty="0" smtClean="0"/>
              <a:t>. </a:t>
            </a:r>
            <a:endParaRPr lang="en-US" sz="2000" b="1" dirty="0" smtClean="0"/>
          </a:p>
          <a:p>
            <a:pPr algn="just"/>
            <a:r>
              <a:rPr lang="en-US" sz="2000" dirty="0" smtClean="0"/>
              <a:t>Each </a:t>
            </a:r>
            <a:r>
              <a:rPr lang="en-US" sz="2000" dirty="0" smtClean="0"/>
              <a:t>operating system has its own name </a:t>
            </a:r>
            <a:r>
              <a:rPr lang="en-US" sz="2000" dirty="0" smtClean="0"/>
              <a:t>for each </a:t>
            </a:r>
            <a:r>
              <a:rPr lang="en-US" sz="2000" dirty="0" smtClean="0"/>
              <a:t>system call</a:t>
            </a:r>
            <a:r>
              <a:rPr lang="en-US" sz="2000" dirty="0" smtClean="0"/>
              <a:t>.</a:t>
            </a:r>
            <a:endParaRPr lang="en-US" sz="2000" dirty="0" smtClean="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762000"/>
            <a:ext cx="8229600" cy="4389120"/>
          </a:xfrm>
        </p:spPr>
        <p:txBody>
          <a:bodyPr>
            <a:noAutofit/>
          </a:bodyPr>
          <a:lstStyle/>
          <a:p>
            <a:pPr algn="just"/>
            <a:r>
              <a:rPr lang="en-US" sz="1800" dirty="0" smtClean="0"/>
              <a:t>Behind the scenes, the functions that make up an API typically invoke the actual system calls on behalf of the application programmer. </a:t>
            </a:r>
          </a:p>
          <a:p>
            <a:pPr algn="just"/>
            <a:r>
              <a:rPr lang="en-US" sz="1800" dirty="0" smtClean="0"/>
              <a:t>For example, the Windows function </a:t>
            </a:r>
            <a:r>
              <a:rPr lang="en-US" sz="1800" dirty="0" err="1" smtClean="0"/>
              <a:t>CreateProcess</a:t>
            </a:r>
            <a:r>
              <a:rPr lang="en-US" sz="1800" dirty="0" smtClean="0"/>
              <a:t>() (which unsurprisingly is used to create a new process) actually invokes the </a:t>
            </a:r>
            <a:r>
              <a:rPr lang="en-US" sz="1800" dirty="0" err="1" smtClean="0"/>
              <a:t>NTCreateProcess</a:t>
            </a:r>
            <a:r>
              <a:rPr lang="en-US" sz="1800" dirty="0" smtClean="0"/>
              <a:t>() system call in the Windows kernel.</a:t>
            </a:r>
          </a:p>
          <a:p>
            <a:pPr algn="just"/>
            <a:r>
              <a:rPr lang="en-US" sz="1800" dirty="0" smtClean="0"/>
              <a:t>Why would an application programmer prefer programming according to an API rather than invoking actual system calls? </a:t>
            </a:r>
          </a:p>
          <a:p>
            <a:pPr algn="just"/>
            <a:r>
              <a:rPr lang="en-US" sz="1800" dirty="0" smtClean="0"/>
              <a:t>There are several reasons for doing so. One benefit concerns program portability. </a:t>
            </a:r>
          </a:p>
          <a:p>
            <a:pPr algn="just"/>
            <a:r>
              <a:rPr lang="en-US" sz="1800" dirty="0" smtClean="0"/>
              <a:t>An application </a:t>
            </a:r>
            <a:r>
              <a:rPr lang="en-US" sz="1800" dirty="0" smtClean="0"/>
              <a:t>programmer </a:t>
            </a:r>
            <a:r>
              <a:rPr lang="en-US" sz="1800" dirty="0" smtClean="0"/>
              <a:t>designing a program using an API can expect her program to compile </a:t>
            </a:r>
            <a:r>
              <a:rPr lang="en-US" sz="1800" dirty="0" smtClean="0"/>
              <a:t>and run </a:t>
            </a:r>
            <a:r>
              <a:rPr lang="en-US" sz="1800" dirty="0" smtClean="0"/>
              <a:t>on any system that supports the same API (although, in reality, </a:t>
            </a:r>
            <a:r>
              <a:rPr lang="en-US" sz="1800" dirty="0" smtClean="0"/>
              <a:t>architectural differences </a:t>
            </a:r>
            <a:r>
              <a:rPr lang="en-US" sz="1800" dirty="0" smtClean="0"/>
              <a:t>often make this more difficult than it may appear). </a:t>
            </a:r>
            <a:endParaRPr lang="en-US" sz="1800" dirty="0" smtClean="0"/>
          </a:p>
          <a:p>
            <a:pPr algn="just"/>
            <a:r>
              <a:rPr lang="en-US" sz="1800" dirty="0" smtClean="0"/>
              <a:t>Furthermore, actual </a:t>
            </a:r>
            <a:r>
              <a:rPr lang="en-US" sz="1800" dirty="0" smtClean="0"/>
              <a:t>system calls can often be more detailed and difficult to work with </a:t>
            </a:r>
            <a:r>
              <a:rPr lang="en-US" sz="1800" dirty="0" smtClean="0"/>
              <a:t>than the </a:t>
            </a:r>
            <a:r>
              <a:rPr lang="en-US" sz="1800" dirty="0" smtClean="0"/>
              <a:t>API available to an application programmer. </a:t>
            </a:r>
            <a:endParaRPr lang="en-US" sz="1800" dirty="0" smtClean="0"/>
          </a:p>
          <a:p>
            <a:pPr algn="just"/>
            <a:r>
              <a:rPr lang="en-US" sz="1800" dirty="0" smtClean="0"/>
              <a:t>Nevertheless</a:t>
            </a:r>
            <a:r>
              <a:rPr lang="en-US" sz="1800" dirty="0" smtClean="0"/>
              <a:t>, there often </a:t>
            </a:r>
            <a:r>
              <a:rPr lang="en-US" sz="1800" dirty="0" smtClean="0"/>
              <a:t>exists a </a:t>
            </a:r>
            <a:r>
              <a:rPr lang="en-US" sz="1800" dirty="0" smtClean="0"/>
              <a:t>strong correlation between a function in the API and its associated system </a:t>
            </a:r>
            <a:r>
              <a:rPr lang="en-US" sz="1800" dirty="0" smtClean="0"/>
              <a:t>call within </a:t>
            </a:r>
            <a:r>
              <a:rPr lang="en-US" sz="1800" dirty="0" smtClean="0"/>
              <a:t>the kernel. In fact, many of the POSIX and Windows APIs are similar </a:t>
            </a:r>
            <a:r>
              <a:rPr lang="en-US" sz="1800" dirty="0" smtClean="0"/>
              <a:t>to the </a:t>
            </a:r>
            <a:r>
              <a:rPr lang="en-US" sz="1800" dirty="0" smtClean="0"/>
              <a:t>native system calls provided by the UNIX, Linux, and Windows </a:t>
            </a:r>
            <a:r>
              <a:rPr lang="en-US" sz="1800" dirty="0" smtClean="0"/>
              <a:t>operating systems</a:t>
            </a:r>
            <a:r>
              <a:rPr lang="en-US" sz="1800" dirty="0" smtClean="0"/>
              <a:t>.</a:t>
            </a:r>
          </a:p>
          <a:p>
            <a:pPr algn="just"/>
            <a:endParaRPr lang="en-US" sz="1800" dirty="0" smtClean="0"/>
          </a:p>
          <a:p>
            <a:endParaRPr lang="en-US" sz="1800"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81000"/>
            <a:ext cx="8458200" cy="5867400"/>
          </a:xfrm>
        </p:spPr>
        <p:txBody>
          <a:bodyPr>
            <a:noAutofit/>
          </a:bodyPr>
          <a:lstStyle/>
          <a:p>
            <a:pPr algn="just"/>
            <a:r>
              <a:rPr lang="en-US" sz="1800" dirty="0" smtClean="0"/>
              <a:t>For most programming languages, the run-time support system (a set of functions built into libraries included with a compiler) provides a </a:t>
            </a:r>
            <a:r>
              <a:rPr lang="en-US" sz="1800" b="1" dirty="0" err="1" smtClean="0"/>
              <a:t>systemcall</a:t>
            </a:r>
            <a:r>
              <a:rPr lang="en-US" sz="1800" b="1" dirty="0" smtClean="0"/>
              <a:t> interface that serves as the link to system calls made available by the </a:t>
            </a:r>
            <a:r>
              <a:rPr lang="en-US" sz="1800" dirty="0" smtClean="0"/>
              <a:t>operating system. </a:t>
            </a:r>
          </a:p>
          <a:p>
            <a:pPr algn="just"/>
            <a:r>
              <a:rPr lang="en-US" sz="1800" dirty="0" smtClean="0"/>
              <a:t>The system-call interface intercepts function calls in the API and invokes the necessary system calls within the operating system. Typically, a number is associated with each system call, and the system-call </a:t>
            </a:r>
            <a:r>
              <a:rPr lang="en-US" sz="1800" dirty="0" smtClean="0"/>
              <a:t>interface maintains </a:t>
            </a:r>
            <a:r>
              <a:rPr lang="en-US" sz="1800" dirty="0" smtClean="0"/>
              <a:t>a table indexed according to these numbers. </a:t>
            </a:r>
            <a:endParaRPr lang="en-US" sz="1800" dirty="0" smtClean="0"/>
          </a:p>
          <a:p>
            <a:pPr algn="just"/>
            <a:r>
              <a:rPr lang="en-US" sz="1800" dirty="0" smtClean="0"/>
              <a:t>The </a:t>
            </a:r>
            <a:r>
              <a:rPr lang="en-US" sz="1800" dirty="0" smtClean="0"/>
              <a:t>system call </a:t>
            </a:r>
            <a:r>
              <a:rPr lang="en-US" sz="1800" dirty="0" smtClean="0"/>
              <a:t>interface</a:t>
            </a:r>
            <a:r>
              <a:rPr lang="en-US" sz="1800" dirty="0" smtClean="0"/>
              <a:t> then invokes the intended system call in the operating-system kernel </a:t>
            </a:r>
            <a:r>
              <a:rPr lang="en-US" sz="1800" dirty="0" smtClean="0"/>
              <a:t>and returns </a:t>
            </a:r>
            <a:r>
              <a:rPr lang="en-US" sz="1800" dirty="0" smtClean="0"/>
              <a:t>the status of the system call and any return values.</a:t>
            </a:r>
          </a:p>
          <a:p>
            <a:pPr algn="just"/>
            <a:r>
              <a:rPr lang="en-US" sz="1800" dirty="0" smtClean="0"/>
              <a:t>The caller need know nothing about how the system call is </a:t>
            </a:r>
            <a:r>
              <a:rPr lang="en-US" sz="1800" dirty="0" smtClean="0"/>
              <a:t>implemented or </a:t>
            </a:r>
            <a:r>
              <a:rPr lang="en-US" sz="1800" dirty="0" smtClean="0"/>
              <a:t>what it does during execution. Rather, the caller need only obey the API </a:t>
            </a:r>
            <a:r>
              <a:rPr lang="en-US" sz="1800" dirty="0" smtClean="0"/>
              <a:t>and understand </a:t>
            </a:r>
            <a:r>
              <a:rPr lang="en-US" sz="1800" dirty="0" smtClean="0"/>
              <a:t>what the operating system will do as a result of the execution </a:t>
            </a:r>
            <a:r>
              <a:rPr lang="en-US" sz="1800" dirty="0" smtClean="0"/>
              <a:t>of that </a:t>
            </a:r>
            <a:r>
              <a:rPr lang="en-US" sz="1800" dirty="0" smtClean="0"/>
              <a:t>system call. </a:t>
            </a:r>
            <a:endParaRPr lang="en-US" sz="1800" dirty="0" smtClean="0"/>
          </a:p>
          <a:p>
            <a:pPr algn="just"/>
            <a:r>
              <a:rPr lang="en-US" sz="1800" dirty="0" smtClean="0"/>
              <a:t>Thus</a:t>
            </a:r>
            <a:r>
              <a:rPr lang="en-US" sz="1800" dirty="0" smtClean="0"/>
              <a:t>, most of the details of the operating-system </a:t>
            </a:r>
            <a:r>
              <a:rPr lang="en-US" sz="1800" dirty="0" smtClean="0"/>
              <a:t>interface are </a:t>
            </a:r>
            <a:r>
              <a:rPr lang="en-US" sz="1800" dirty="0" smtClean="0"/>
              <a:t>hidden from the programmer by the API and are managed by the </a:t>
            </a:r>
            <a:r>
              <a:rPr lang="en-US" sz="1800" dirty="0" smtClean="0"/>
              <a:t>run-time support </a:t>
            </a:r>
            <a:r>
              <a:rPr lang="en-US" sz="1800" dirty="0" smtClean="0"/>
              <a:t>library. </a:t>
            </a:r>
            <a:endParaRPr lang="en-US" sz="1800" dirty="0" smtClean="0"/>
          </a:p>
          <a:p>
            <a:pPr algn="just"/>
            <a:r>
              <a:rPr lang="en-US" sz="1800" dirty="0" smtClean="0"/>
              <a:t>The </a:t>
            </a:r>
            <a:r>
              <a:rPr lang="en-US" sz="1800" dirty="0" smtClean="0"/>
              <a:t>relationship between an API, the system-call </a:t>
            </a:r>
            <a:r>
              <a:rPr lang="en-US" sz="1800" dirty="0" smtClean="0"/>
              <a:t>interface, and </a:t>
            </a:r>
            <a:r>
              <a:rPr lang="en-US" sz="1800" dirty="0" smtClean="0"/>
              <a:t>the operating system is shown in Figure 2.6, which illustrates how </a:t>
            </a:r>
            <a:r>
              <a:rPr lang="en-US" sz="1800" dirty="0" smtClean="0"/>
              <a:t>the operating </a:t>
            </a:r>
            <a:r>
              <a:rPr lang="en-US" sz="1800" dirty="0" smtClean="0"/>
              <a:t>system handles a user application invoking the open() system call</a:t>
            </a:r>
            <a:r>
              <a:rPr lang="en-US" sz="1800" dirty="0" smtClean="0"/>
              <a:t>.</a:t>
            </a:r>
            <a:endParaRPr lang="en-US" sz="1800" dirty="0"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Management</a:t>
            </a:r>
            <a:endParaRPr lang="en-US" dirty="0"/>
          </a:p>
        </p:txBody>
      </p:sp>
      <p:sp>
        <p:nvSpPr>
          <p:cNvPr id="3" name="Content Placeholder 2"/>
          <p:cNvSpPr>
            <a:spLocks noGrp="1"/>
          </p:cNvSpPr>
          <p:nvPr>
            <p:ph idx="1"/>
          </p:nvPr>
        </p:nvSpPr>
        <p:spPr/>
        <p:txBody>
          <a:bodyPr/>
          <a:lstStyle/>
          <a:p>
            <a:r>
              <a:rPr lang="en-US" dirty="0" smtClean="0"/>
              <a:t>Provide controlled access to shared resources</a:t>
            </a:r>
          </a:p>
          <a:p>
            <a:r>
              <a:rPr lang="en-US" dirty="0" smtClean="0"/>
              <a:t>Execution of user applications</a:t>
            </a:r>
          </a:p>
          <a:p>
            <a:r>
              <a:rPr lang="en-US" dirty="0" smtClean="0"/>
              <a:t>User and system process management</a:t>
            </a:r>
          </a:p>
          <a:p>
            <a:r>
              <a:rPr lang="en-US" dirty="0" smtClean="0"/>
              <a:t>Resume or cancel process execution</a:t>
            </a:r>
          </a:p>
          <a:p>
            <a:r>
              <a:rPr lang="en-US" dirty="0" smtClean="0"/>
              <a:t> Process scheduling</a:t>
            </a:r>
          </a:p>
          <a:p>
            <a:r>
              <a:rPr lang="en-US" dirty="0" smtClean="0"/>
              <a:t>Synchronization, </a:t>
            </a:r>
            <a:r>
              <a:rPr lang="en-US" dirty="0" err="1" smtClean="0"/>
              <a:t>interprocess</a:t>
            </a:r>
            <a:r>
              <a:rPr lang="en-US" dirty="0" smtClean="0"/>
              <a:t> communication and deadlock handling.</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1171575" y="976313"/>
            <a:ext cx="6800850" cy="4905375"/>
          </a:xfrm>
          <a:prstGeom prst="rect">
            <a:avLst/>
          </a:prstGeom>
          <a:noFill/>
          <a:ln w="9525">
            <a:noFill/>
            <a:miter lim="800000"/>
            <a:headEnd/>
            <a:tailEnd/>
          </a:ln>
          <a:effectLst/>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457200" y="762000"/>
            <a:ext cx="8229600" cy="4389120"/>
          </a:xfrm>
        </p:spPr>
        <p:txBody>
          <a:bodyPr>
            <a:normAutofit lnSpcReduction="10000"/>
          </a:bodyPr>
          <a:lstStyle/>
          <a:p>
            <a:r>
              <a:rPr lang="en-US" sz="2400" dirty="0" smtClean="0"/>
              <a:t>System calls occur in different ways, depending on the computer in use.</a:t>
            </a:r>
          </a:p>
          <a:p>
            <a:r>
              <a:rPr lang="en-US" sz="2400" dirty="0" smtClean="0"/>
              <a:t>Often, more information is required than simply the identity of the </a:t>
            </a:r>
            <a:r>
              <a:rPr lang="en-US" sz="2400" dirty="0" smtClean="0"/>
              <a:t>desired system </a:t>
            </a:r>
            <a:r>
              <a:rPr lang="en-US" sz="2400" dirty="0" smtClean="0"/>
              <a:t>call. </a:t>
            </a:r>
            <a:endParaRPr lang="en-US" sz="2400" dirty="0" smtClean="0"/>
          </a:p>
          <a:p>
            <a:r>
              <a:rPr lang="en-US" sz="2400" dirty="0" smtClean="0"/>
              <a:t>The </a:t>
            </a:r>
            <a:r>
              <a:rPr lang="en-US" sz="2400" dirty="0" smtClean="0"/>
              <a:t>exact type and amount of information vary according to </a:t>
            </a:r>
            <a:r>
              <a:rPr lang="en-US" sz="2400" dirty="0" smtClean="0"/>
              <a:t>the particular </a:t>
            </a:r>
            <a:r>
              <a:rPr lang="en-US" sz="2400" dirty="0" smtClean="0"/>
              <a:t>operating system and call. </a:t>
            </a:r>
            <a:endParaRPr lang="en-US" sz="2400" dirty="0" smtClean="0"/>
          </a:p>
          <a:p>
            <a:r>
              <a:rPr lang="en-US" sz="2400" dirty="0" smtClean="0"/>
              <a:t>For </a:t>
            </a:r>
            <a:r>
              <a:rPr lang="en-US" sz="2400" dirty="0" smtClean="0"/>
              <a:t>example, to get input, we may </a:t>
            </a:r>
            <a:r>
              <a:rPr lang="en-US" sz="2400" dirty="0" smtClean="0"/>
              <a:t>need to </a:t>
            </a:r>
            <a:r>
              <a:rPr lang="en-US" sz="2400" dirty="0" smtClean="0"/>
              <a:t>specify the file or device to use as the source, as well as the address </a:t>
            </a:r>
            <a:r>
              <a:rPr lang="en-US" sz="2400" dirty="0" smtClean="0"/>
              <a:t>and length </a:t>
            </a:r>
            <a:r>
              <a:rPr lang="en-US" sz="2400" dirty="0" smtClean="0"/>
              <a:t>of the memory buffer into which the input should be read. </a:t>
            </a:r>
            <a:endParaRPr lang="en-US" sz="2400" dirty="0" smtClean="0"/>
          </a:p>
          <a:p>
            <a:r>
              <a:rPr lang="en-US" sz="2400" dirty="0" smtClean="0"/>
              <a:t>Of </a:t>
            </a:r>
            <a:r>
              <a:rPr lang="en-US" sz="2400" dirty="0" err="1" smtClean="0"/>
              <a:t>course,the</a:t>
            </a:r>
            <a:r>
              <a:rPr lang="en-US" sz="2400" dirty="0" smtClean="0"/>
              <a:t> </a:t>
            </a:r>
            <a:r>
              <a:rPr lang="en-US" sz="2400" dirty="0" smtClean="0"/>
              <a:t>device or file and length may be implicit in the call.</a:t>
            </a:r>
          </a:p>
          <a:p>
            <a:endParaRPr lang="en-US" dirty="0" smtClean="0"/>
          </a:p>
          <a:p>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990600"/>
            <a:ext cx="8610600" cy="4876800"/>
          </a:xfrm>
        </p:spPr>
        <p:txBody>
          <a:bodyPr>
            <a:normAutofit/>
          </a:bodyPr>
          <a:lstStyle/>
          <a:p>
            <a:pPr algn="just"/>
            <a:r>
              <a:rPr lang="en-US" sz="2000" dirty="0" smtClean="0"/>
              <a:t>Three general methods are used to pass parameters to the operating system.</a:t>
            </a:r>
          </a:p>
          <a:p>
            <a:pPr algn="just"/>
            <a:r>
              <a:rPr lang="en-US" sz="2000" dirty="0" smtClean="0"/>
              <a:t>The simplest approach is to pass the parameters in registers. In some </a:t>
            </a:r>
            <a:r>
              <a:rPr lang="en-US" sz="2000" dirty="0" smtClean="0"/>
              <a:t>cases, however</a:t>
            </a:r>
            <a:r>
              <a:rPr lang="en-US" sz="2000" dirty="0" smtClean="0"/>
              <a:t>, there may be more parameters than registers. </a:t>
            </a:r>
            <a:endParaRPr lang="en-US" sz="2000" dirty="0" smtClean="0"/>
          </a:p>
          <a:p>
            <a:pPr algn="just"/>
            <a:r>
              <a:rPr lang="en-US" sz="2000" dirty="0" smtClean="0"/>
              <a:t>In </a:t>
            </a:r>
            <a:r>
              <a:rPr lang="en-US" sz="2000" dirty="0" smtClean="0"/>
              <a:t>these cases, </a:t>
            </a:r>
            <a:r>
              <a:rPr lang="en-US" sz="2000" dirty="0" smtClean="0"/>
              <a:t>the parameters </a:t>
            </a:r>
            <a:r>
              <a:rPr lang="en-US" sz="2000" dirty="0" smtClean="0"/>
              <a:t>are generally stored in a block, or table, in memory, and </a:t>
            </a:r>
            <a:r>
              <a:rPr lang="en-US" sz="2000" dirty="0" smtClean="0"/>
              <a:t>the address </a:t>
            </a:r>
            <a:r>
              <a:rPr lang="en-US" sz="2000" dirty="0" smtClean="0"/>
              <a:t>of the block is passed as a parameter in a register (Figure 2.7</a:t>
            </a:r>
            <a:r>
              <a:rPr lang="en-US" sz="2000" dirty="0" smtClean="0"/>
              <a:t>).</a:t>
            </a:r>
          </a:p>
          <a:p>
            <a:pPr algn="just"/>
            <a:r>
              <a:rPr lang="en-US" sz="2000" dirty="0" smtClean="0"/>
              <a:t> This is </a:t>
            </a:r>
            <a:r>
              <a:rPr lang="en-US" sz="2000" dirty="0" smtClean="0"/>
              <a:t>the approach taken by Linux and Solaris. Parameters also can be placed,</a:t>
            </a:r>
          </a:p>
          <a:p>
            <a:pPr algn="just"/>
            <a:r>
              <a:rPr lang="en-US" sz="2000" dirty="0" smtClean="0"/>
              <a:t>or </a:t>
            </a:r>
            <a:r>
              <a:rPr lang="en-US" sz="2000" b="1" dirty="0" smtClean="0"/>
              <a:t>pushed, onto the stack by the program and popped off the stack by </a:t>
            </a:r>
            <a:r>
              <a:rPr lang="en-US" sz="2000" b="1" dirty="0" smtClean="0"/>
              <a:t>the </a:t>
            </a:r>
            <a:r>
              <a:rPr lang="en-US" sz="2000" dirty="0" smtClean="0"/>
              <a:t>operating </a:t>
            </a:r>
            <a:r>
              <a:rPr lang="en-US" sz="2000" dirty="0" smtClean="0"/>
              <a:t>system. </a:t>
            </a:r>
            <a:endParaRPr lang="en-US" sz="2000" dirty="0" smtClean="0"/>
          </a:p>
          <a:p>
            <a:pPr algn="just"/>
            <a:r>
              <a:rPr lang="en-US" sz="2000" dirty="0" smtClean="0"/>
              <a:t>Some </a:t>
            </a:r>
            <a:r>
              <a:rPr lang="en-US" sz="2000" dirty="0" smtClean="0"/>
              <a:t>operating systems prefer the block or stack </a:t>
            </a:r>
            <a:r>
              <a:rPr lang="en-US" sz="2000" dirty="0" smtClean="0"/>
              <a:t>method because </a:t>
            </a:r>
            <a:r>
              <a:rPr lang="en-US" sz="2000" dirty="0" smtClean="0"/>
              <a:t>those approaches do not limit the number or length of </a:t>
            </a:r>
            <a:r>
              <a:rPr lang="en-US" sz="2000" dirty="0" smtClean="0"/>
              <a:t>parameters being </a:t>
            </a:r>
            <a:r>
              <a:rPr lang="en-US" sz="2000" dirty="0" smtClean="0"/>
              <a:t>passed.</a:t>
            </a:r>
            <a:endParaRPr lang="en-US" sz="2000"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2"/>
          <a:srcRect/>
          <a:stretch>
            <a:fillRect/>
          </a:stretch>
        </p:blipFill>
        <p:spPr bwMode="auto">
          <a:xfrm>
            <a:off x="1143000" y="990600"/>
            <a:ext cx="6610350" cy="3886200"/>
          </a:xfrm>
          <a:prstGeom prst="rect">
            <a:avLst/>
          </a:prstGeom>
          <a:noFill/>
          <a:ln w="9525">
            <a:noFill/>
            <a:miter lim="800000"/>
            <a:headEnd/>
            <a:tailEnd/>
          </a:ln>
          <a:effectLst/>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229600" cy="1143000"/>
          </a:xfrm>
        </p:spPr>
        <p:txBody>
          <a:bodyPr/>
          <a:lstStyle/>
          <a:p>
            <a:r>
              <a:rPr lang="en-US" dirty="0" smtClean="0"/>
              <a:t>Types of System Calls</a:t>
            </a:r>
            <a:endParaRPr lang="en-US" dirty="0"/>
          </a:p>
        </p:txBody>
      </p:sp>
      <p:sp>
        <p:nvSpPr>
          <p:cNvPr id="5" name="Rectangle 4"/>
          <p:cNvSpPr/>
          <p:nvPr/>
        </p:nvSpPr>
        <p:spPr>
          <a:xfrm>
            <a:off x="838200" y="1600200"/>
            <a:ext cx="5105400" cy="3693319"/>
          </a:xfrm>
          <a:prstGeom prst="rect">
            <a:avLst/>
          </a:prstGeom>
        </p:spPr>
        <p:txBody>
          <a:bodyPr wrap="square">
            <a:spAutoFit/>
          </a:bodyPr>
          <a:lstStyle/>
          <a:p>
            <a:r>
              <a:rPr lang="en-US" dirty="0" smtClean="0"/>
              <a:t>• Process control</a:t>
            </a:r>
          </a:p>
          <a:p>
            <a:r>
              <a:rPr lang="en-US" dirty="0" smtClean="0"/>
              <a:t>◦ end, abort</a:t>
            </a:r>
          </a:p>
          <a:p>
            <a:r>
              <a:rPr lang="en-US" dirty="0" smtClean="0"/>
              <a:t>◦ load, execute</a:t>
            </a:r>
          </a:p>
          <a:p>
            <a:r>
              <a:rPr lang="en-US" dirty="0" smtClean="0"/>
              <a:t>◦ create process, terminate process</a:t>
            </a:r>
          </a:p>
          <a:p>
            <a:r>
              <a:rPr lang="en-US" dirty="0" smtClean="0"/>
              <a:t>◦ get process attributes, set process attributes</a:t>
            </a:r>
          </a:p>
          <a:p>
            <a:r>
              <a:rPr lang="en-US" dirty="0" smtClean="0"/>
              <a:t>◦ wait for time</a:t>
            </a:r>
          </a:p>
          <a:p>
            <a:r>
              <a:rPr lang="en-US" dirty="0" smtClean="0"/>
              <a:t>◦ wait event, signal event</a:t>
            </a:r>
          </a:p>
          <a:p>
            <a:r>
              <a:rPr lang="en-US" dirty="0" smtClean="0"/>
              <a:t>◦ allocate and free memory</a:t>
            </a:r>
          </a:p>
          <a:p>
            <a:r>
              <a:rPr lang="en-US" dirty="0" smtClean="0"/>
              <a:t>• File management</a:t>
            </a:r>
          </a:p>
          <a:p>
            <a:r>
              <a:rPr lang="en-US" dirty="0" smtClean="0"/>
              <a:t>◦ create file, delete file</a:t>
            </a:r>
          </a:p>
          <a:p>
            <a:r>
              <a:rPr lang="en-US" dirty="0" smtClean="0"/>
              <a:t>◦ open, close</a:t>
            </a:r>
          </a:p>
          <a:p>
            <a:r>
              <a:rPr lang="en-US" dirty="0" smtClean="0"/>
              <a:t>◦ read, write, reposition</a:t>
            </a:r>
          </a:p>
          <a:p>
            <a:r>
              <a:rPr lang="en-US" dirty="0" smtClean="0"/>
              <a:t>◦ get file attributes, set file attributes</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990600"/>
            <a:ext cx="8077200" cy="4953000"/>
          </a:xfrm>
        </p:spPr>
        <p:txBody>
          <a:bodyPr>
            <a:normAutofit fontScale="77500" lnSpcReduction="20000"/>
          </a:bodyPr>
          <a:lstStyle/>
          <a:p>
            <a:r>
              <a:rPr lang="en-US" dirty="0" smtClean="0"/>
              <a:t>• Device management</a:t>
            </a:r>
          </a:p>
          <a:p>
            <a:r>
              <a:rPr lang="en-US" dirty="0" smtClean="0"/>
              <a:t>◦ request device, release device</a:t>
            </a:r>
          </a:p>
          <a:p>
            <a:r>
              <a:rPr lang="en-US" dirty="0" smtClean="0"/>
              <a:t>◦ read, write, reposition</a:t>
            </a:r>
          </a:p>
          <a:p>
            <a:r>
              <a:rPr lang="fr-FR" dirty="0" smtClean="0"/>
              <a:t>◦ </a:t>
            </a:r>
            <a:r>
              <a:rPr lang="fr-FR" dirty="0" err="1" smtClean="0"/>
              <a:t>get</a:t>
            </a:r>
            <a:r>
              <a:rPr lang="fr-FR" dirty="0" smtClean="0"/>
              <a:t> </a:t>
            </a:r>
            <a:r>
              <a:rPr lang="fr-FR" dirty="0" err="1" smtClean="0"/>
              <a:t>device</a:t>
            </a:r>
            <a:r>
              <a:rPr lang="fr-FR" dirty="0" smtClean="0"/>
              <a:t> </a:t>
            </a:r>
            <a:r>
              <a:rPr lang="fr-FR" dirty="0" err="1" smtClean="0"/>
              <a:t>attributes</a:t>
            </a:r>
            <a:r>
              <a:rPr lang="fr-FR" dirty="0" smtClean="0"/>
              <a:t>, set </a:t>
            </a:r>
            <a:r>
              <a:rPr lang="fr-FR" dirty="0" err="1" smtClean="0"/>
              <a:t>device</a:t>
            </a:r>
            <a:r>
              <a:rPr lang="fr-FR" dirty="0" smtClean="0"/>
              <a:t> </a:t>
            </a:r>
            <a:r>
              <a:rPr lang="fr-FR" dirty="0" err="1" smtClean="0"/>
              <a:t>attributes</a:t>
            </a:r>
            <a:endParaRPr lang="fr-FR" dirty="0" smtClean="0"/>
          </a:p>
          <a:p>
            <a:r>
              <a:rPr lang="en-US" dirty="0" smtClean="0"/>
              <a:t>◦ logically attach or detach devices</a:t>
            </a:r>
          </a:p>
          <a:p>
            <a:r>
              <a:rPr lang="en-US" dirty="0" smtClean="0"/>
              <a:t>• Information maintenance</a:t>
            </a:r>
          </a:p>
          <a:p>
            <a:r>
              <a:rPr lang="en-US" dirty="0" smtClean="0"/>
              <a:t>◦ get time or date, set time or date</a:t>
            </a:r>
          </a:p>
          <a:p>
            <a:r>
              <a:rPr lang="en-US" dirty="0" smtClean="0"/>
              <a:t>◦ get system data, set system data</a:t>
            </a:r>
          </a:p>
          <a:p>
            <a:r>
              <a:rPr lang="en-US" dirty="0" smtClean="0"/>
              <a:t>◦ get process, file, or device attributes</a:t>
            </a:r>
          </a:p>
          <a:p>
            <a:r>
              <a:rPr lang="en-US" dirty="0" smtClean="0"/>
              <a:t>◦ set process, file, or device attributes</a:t>
            </a:r>
          </a:p>
          <a:p>
            <a:r>
              <a:rPr lang="en-US" dirty="0" smtClean="0"/>
              <a:t>• Communications</a:t>
            </a:r>
          </a:p>
          <a:p>
            <a:r>
              <a:rPr lang="en-US" dirty="0" smtClean="0"/>
              <a:t>◦ create, delete communication connection</a:t>
            </a:r>
          </a:p>
          <a:p>
            <a:r>
              <a:rPr lang="en-US" dirty="0" smtClean="0"/>
              <a:t>◦ send, receive messages</a:t>
            </a:r>
          </a:p>
          <a:p>
            <a:r>
              <a:rPr lang="en-US" dirty="0" smtClean="0"/>
              <a:t>◦ transfer status information</a:t>
            </a:r>
          </a:p>
          <a:p>
            <a:r>
              <a:rPr lang="en-US" dirty="0" smtClean="0"/>
              <a:t>◦ attach or detach remote devices</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management</a:t>
            </a:r>
            <a:endParaRPr lang="en-US" dirty="0"/>
          </a:p>
        </p:txBody>
      </p:sp>
      <p:sp>
        <p:nvSpPr>
          <p:cNvPr id="3" name="Content Placeholder 2"/>
          <p:cNvSpPr>
            <a:spLocks noGrp="1"/>
          </p:cNvSpPr>
          <p:nvPr>
            <p:ph idx="1"/>
          </p:nvPr>
        </p:nvSpPr>
        <p:spPr/>
        <p:txBody>
          <a:bodyPr/>
          <a:lstStyle/>
          <a:p>
            <a:r>
              <a:rPr lang="en-US" dirty="0" smtClean="0"/>
              <a:t>Allocates primary and secondary memory  to the user and system processes.</a:t>
            </a:r>
          </a:p>
          <a:p>
            <a:r>
              <a:rPr lang="en-US" dirty="0" smtClean="0"/>
              <a:t>Reclaim resources from completed processes</a:t>
            </a:r>
          </a:p>
          <a:p>
            <a:r>
              <a:rPr lang="en-US" dirty="0" smtClean="0"/>
              <a:t>Monitoring  and tracking of used memory by processes.</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management</a:t>
            </a:r>
            <a:endParaRPr lang="en-US" dirty="0"/>
          </a:p>
        </p:txBody>
      </p:sp>
      <p:sp>
        <p:nvSpPr>
          <p:cNvPr id="3" name="Content Placeholder 2"/>
          <p:cNvSpPr>
            <a:spLocks noGrp="1"/>
          </p:cNvSpPr>
          <p:nvPr>
            <p:ph idx="1"/>
          </p:nvPr>
        </p:nvSpPr>
        <p:spPr/>
        <p:txBody>
          <a:bodyPr/>
          <a:lstStyle/>
          <a:p>
            <a:r>
              <a:rPr lang="en-US" dirty="0" smtClean="0"/>
              <a:t>File and directory management</a:t>
            </a:r>
          </a:p>
          <a:p>
            <a:r>
              <a:rPr lang="en-US" dirty="0" smtClean="0"/>
              <a:t>Backup of files</a:t>
            </a:r>
          </a:p>
          <a:p>
            <a:r>
              <a:rPr lang="en-US" dirty="0" smtClean="0"/>
              <a:t>Security for files</a:t>
            </a:r>
          </a:p>
          <a:p>
            <a:r>
              <a:rPr lang="en-US" dirty="0" smtClean="0"/>
              <a:t>Services to access and store files</a:t>
            </a:r>
          </a:p>
          <a:p>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568</TotalTime>
  <Words>6209</Words>
  <Application>Microsoft Office PowerPoint</Application>
  <PresentationFormat>On-screen Show (4:3)</PresentationFormat>
  <Paragraphs>354</Paragraphs>
  <Slides>75</Slides>
  <Notes>0</Notes>
  <HiddenSlides>0</HiddenSlides>
  <MMClips>0</MMClips>
  <ScaleCrop>false</ScaleCrop>
  <HeadingPairs>
    <vt:vector size="4" baseType="variant">
      <vt:variant>
        <vt:lpstr>Theme</vt:lpstr>
      </vt:variant>
      <vt:variant>
        <vt:i4>1</vt:i4>
      </vt:variant>
      <vt:variant>
        <vt:lpstr>Slide Titles</vt:lpstr>
      </vt:variant>
      <vt:variant>
        <vt:i4>75</vt:i4>
      </vt:variant>
    </vt:vector>
  </HeadingPairs>
  <TitlesOfParts>
    <vt:vector size="76" baseType="lpstr">
      <vt:lpstr>Flow</vt:lpstr>
      <vt:lpstr>Operating system overview</vt:lpstr>
      <vt:lpstr>Introduction to operating system</vt:lpstr>
      <vt:lpstr>Definition:</vt:lpstr>
      <vt:lpstr>Need of operating system</vt:lpstr>
      <vt:lpstr>Operating system objectives </vt:lpstr>
      <vt:lpstr>Functions of operating system</vt:lpstr>
      <vt:lpstr>Process Management</vt:lpstr>
      <vt:lpstr>Memory management</vt:lpstr>
      <vt:lpstr>File management</vt:lpstr>
      <vt:lpstr>Device management</vt:lpstr>
      <vt:lpstr>Protection and security</vt:lpstr>
      <vt:lpstr>User interface</vt:lpstr>
      <vt:lpstr>Booting the computer</vt:lpstr>
      <vt:lpstr>Performs basic computer tasks</vt:lpstr>
      <vt:lpstr>The Operating System as Resource Manager </vt:lpstr>
      <vt:lpstr>Slide 16</vt:lpstr>
      <vt:lpstr>Ease of Evolution of an Operating System</vt:lpstr>
      <vt:lpstr>Slide 18</vt:lpstr>
      <vt:lpstr>THE EVOLUTION OF OPERATING SYSTEMS</vt:lpstr>
      <vt:lpstr>Slide 20</vt:lpstr>
      <vt:lpstr>Simple Batch Systems </vt:lpstr>
      <vt:lpstr>Slide 22</vt:lpstr>
      <vt:lpstr>Slide 23</vt:lpstr>
      <vt:lpstr>Slide 24</vt:lpstr>
      <vt:lpstr>Slide 25</vt:lpstr>
      <vt:lpstr>Slide 26</vt:lpstr>
      <vt:lpstr>Slide 27</vt:lpstr>
      <vt:lpstr>Slide 28</vt:lpstr>
      <vt:lpstr>Slide 29</vt:lpstr>
      <vt:lpstr>Multiprogrammed Batch Systems </vt:lpstr>
      <vt:lpstr>Slide 31</vt:lpstr>
      <vt:lpstr>Time-Sharing Systems </vt:lpstr>
      <vt:lpstr>Operating-System Structure </vt:lpstr>
      <vt:lpstr>Slide 34</vt:lpstr>
      <vt:lpstr>Slide 35</vt:lpstr>
      <vt:lpstr>Slide 36</vt:lpstr>
      <vt:lpstr>  </vt:lpstr>
      <vt:lpstr>Layered Approach </vt:lpstr>
      <vt:lpstr>Slide 39</vt:lpstr>
      <vt:lpstr>Slide 40</vt:lpstr>
      <vt:lpstr>Slide 41</vt:lpstr>
      <vt:lpstr>Slide 42</vt:lpstr>
      <vt:lpstr>Microkernels </vt:lpstr>
      <vt:lpstr>Slide 44</vt:lpstr>
      <vt:lpstr>Slide 45</vt:lpstr>
      <vt:lpstr>Slide 46</vt:lpstr>
      <vt:lpstr>Modules </vt:lpstr>
      <vt:lpstr>Slide 48</vt:lpstr>
      <vt:lpstr>Hybrid Systems </vt:lpstr>
      <vt:lpstr>Mac OS X </vt:lpstr>
      <vt:lpstr>Slide 51</vt:lpstr>
      <vt:lpstr>Android </vt:lpstr>
      <vt:lpstr>Slide 53</vt:lpstr>
      <vt:lpstr>Slide 54</vt:lpstr>
      <vt:lpstr>Linux kernel and shell</vt:lpstr>
      <vt:lpstr>Slide 56</vt:lpstr>
      <vt:lpstr>Slide 57</vt:lpstr>
      <vt:lpstr>Kernel Components </vt:lpstr>
      <vt:lpstr>Slide 59</vt:lpstr>
      <vt:lpstr>Slide 60</vt:lpstr>
      <vt:lpstr>Slide 61</vt:lpstr>
      <vt:lpstr>Shell </vt:lpstr>
      <vt:lpstr>Slide 63</vt:lpstr>
      <vt:lpstr>System calls</vt:lpstr>
      <vt:lpstr>Slide 65</vt:lpstr>
      <vt:lpstr>Slide 66</vt:lpstr>
      <vt:lpstr>Slide 67</vt:lpstr>
      <vt:lpstr>Slide 68</vt:lpstr>
      <vt:lpstr>Slide 69</vt:lpstr>
      <vt:lpstr>Slide 70</vt:lpstr>
      <vt:lpstr>Slide 71</vt:lpstr>
      <vt:lpstr>Slide 72</vt:lpstr>
      <vt:lpstr>Slide 73</vt:lpstr>
      <vt:lpstr>Types of System Calls</vt:lpstr>
      <vt:lpstr>Slide 75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Operating system overview</dc:title>
  <dc:creator>Naziya</dc:creator>
  <cp:lastModifiedBy>Naziya</cp:lastModifiedBy>
  <cp:revision>88</cp:revision>
  <dcterms:created xsi:type="dcterms:W3CDTF">2022-01-11T13:25:19Z</dcterms:created>
  <dcterms:modified xsi:type="dcterms:W3CDTF">2022-01-19T18:42:27Z</dcterms:modified>
</cp:coreProperties>
</file>