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4" r:id="rId27"/>
    <p:sldId id="295" r:id="rId28"/>
    <p:sldId id="281" r:id="rId29"/>
    <p:sldId id="282" r:id="rId30"/>
    <p:sldId id="283" r:id="rId31"/>
    <p:sldId id="284" r:id="rId32"/>
    <p:sldId id="285" r:id="rId33"/>
    <p:sldId id="286" r:id="rId34"/>
    <p:sldId id="287" r:id="rId35"/>
    <p:sldId id="288" r:id="rId36"/>
    <p:sldId id="289" r:id="rId37"/>
    <p:sldId id="290" r:id="rId38"/>
    <p:sldId id="291" r:id="rId39"/>
    <p:sldId id="307" r:id="rId40"/>
    <p:sldId id="308" r:id="rId41"/>
    <p:sldId id="292" r:id="rId42"/>
    <p:sldId id="293" r:id="rId43"/>
    <p:sldId id="296" r:id="rId44"/>
    <p:sldId id="297" r:id="rId45"/>
    <p:sldId id="298" r:id="rId46"/>
    <p:sldId id="299" r:id="rId47"/>
    <p:sldId id="300" r:id="rId48"/>
    <p:sldId id="301" r:id="rId49"/>
    <p:sldId id="302" r:id="rId50"/>
    <p:sldId id="303" r:id="rId51"/>
    <p:sldId id="304" r:id="rId52"/>
    <p:sldId id="305" r:id="rId53"/>
    <p:sldId id="317" r:id="rId54"/>
    <p:sldId id="306" r:id="rId55"/>
    <p:sldId id="309" r:id="rId56"/>
    <p:sldId id="311" r:id="rId57"/>
    <p:sldId id="310" r:id="rId58"/>
    <p:sldId id="312" r:id="rId59"/>
    <p:sldId id="313" r:id="rId60"/>
    <p:sldId id="314" r:id="rId61"/>
    <p:sldId id="316" r:id="rId62"/>
    <p:sldId id="315"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0DC7E1A-01BA-474E-B2E5-A02DDD5840D7}"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FE7F778-B1AB-4F27-8D13-958CAF7DD3F9}"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DC7E1A-01BA-474E-B2E5-A02DDD5840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7F778-B1AB-4F27-8D13-958CAF7DD3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DC7E1A-01BA-474E-B2E5-A02DDD5840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7F778-B1AB-4F27-8D13-958CAF7DD3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0DC7E1A-01BA-474E-B2E5-A02DDD5840D7}" type="datetimeFigureOut">
              <a:rPr lang="en-US" smtClean="0"/>
            </a:fld>
            <a:endParaRPr lang="en-US"/>
          </a:p>
        </p:txBody>
      </p:sp>
      <p:sp>
        <p:nvSpPr>
          <p:cNvPr id="9" name="Slide Number Placeholder 8"/>
          <p:cNvSpPr>
            <a:spLocks noGrp="1"/>
          </p:cNvSpPr>
          <p:nvPr>
            <p:ph type="sldNum" sz="quarter" idx="15"/>
          </p:nvPr>
        </p:nvSpPr>
        <p:spPr/>
        <p:txBody>
          <a:bodyPr rtlCol="0"/>
          <a:lstStyle/>
          <a:p>
            <a:fld id="{9FE7F778-B1AB-4F27-8D13-958CAF7DD3F9}"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70DC7E1A-01BA-474E-B2E5-A02DDD5840D7}"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FE7F778-B1AB-4F27-8D13-958CAF7DD3F9}"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0DC7E1A-01BA-474E-B2E5-A02DDD5840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7F778-B1AB-4F27-8D13-958CAF7DD3F9}"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0DC7E1A-01BA-474E-B2E5-A02DDD5840D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E7F778-B1AB-4F27-8D13-958CAF7DD3F9}"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0DC7E1A-01BA-474E-B2E5-A02DDD5840D7}" type="datetimeFigureOut">
              <a:rPr lang="en-US" smtClean="0"/>
            </a:fld>
            <a:endParaRPr lang="en-US"/>
          </a:p>
        </p:txBody>
      </p:sp>
      <p:sp>
        <p:nvSpPr>
          <p:cNvPr id="7" name="Slide Number Placeholder 6"/>
          <p:cNvSpPr>
            <a:spLocks noGrp="1"/>
          </p:cNvSpPr>
          <p:nvPr>
            <p:ph type="sldNum" sz="quarter" idx="11"/>
          </p:nvPr>
        </p:nvSpPr>
        <p:spPr/>
        <p:txBody>
          <a:bodyPr rtlCol="0"/>
          <a:lstStyle/>
          <a:p>
            <a:fld id="{9FE7F778-B1AB-4F27-8D13-958CAF7DD3F9}"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C7E1A-01BA-474E-B2E5-A02DDD5840D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E7F778-B1AB-4F27-8D13-958CAF7DD3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0DC7E1A-01BA-474E-B2E5-A02DDD5840D7}" type="datetimeFigureOut">
              <a:rPr lang="en-US" smtClean="0"/>
            </a:fld>
            <a:endParaRPr lang="en-US"/>
          </a:p>
        </p:txBody>
      </p:sp>
      <p:sp>
        <p:nvSpPr>
          <p:cNvPr id="22" name="Slide Number Placeholder 21"/>
          <p:cNvSpPr>
            <a:spLocks noGrp="1"/>
          </p:cNvSpPr>
          <p:nvPr>
            <p:ph type="sldNum" sz="quarter" idx="15"/>
          </p:nvPr>
        </p:nvSpPr>
        <p:spPr/>
        <p:txBody>
          <a:bodyPr rtlCol="0"/>
          <a:lstStyle/>
          <a:p>
            <a:fld id="{9FE7F778-B1AB-4F27-8D13-958CAF7DD3F9}"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0DC7E1A-01BA-474E-B2E5-A02DDD5840D7}" type="datetimeFigureOut">
              <a:rPr lang="en-US" smtClean="0"/>
            </a:fld>
            <a:endParaRPr lang="en-US"/>
          </a:p>
        </p:txBody>
      </p:sp>
      <p:sp>
        <p:nvSpPr>
          <p:cNvPr id="18" name="Slide Number Placeholder 17"/>
          <p:cNvSpPr>
            <a:spLocks noGrp="1"/>
          </p:cNvSpPr>
          <p:nvPr>
            <p:ph type="sldNum" sz="quarter" idx="11"/>
          </p:nvPr>
        </p:nvSpPr>
        <p:spPr/>
        <p:txBody>
          <a:bodyPr rtlCol="0"/>
          <a:lstStyle/>
          <a:p>
            <a:fld id="{9FE7F778-B1AB-4F27-8D13-958CAF7DD3F9}"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0DC7E1A-01BA-474E-B2E5-A02DDD5840D7}"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FE7F778-B1AB-4F27-8D13-958CAF7DD3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python.org/downloads/"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javatpoint.com/python-data-types" TargetMode="Externa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332656"/>
            <a:ext cx="8062664" cy="5328592"/>
          </a:xfrm>
        </p:spPr>
        <p:txBody>
          <a:bodyPr anchor="t"/>
          <a:lstStyle/>
          <a:p>
            <a:pPr algn="ctr"/>
            <a:r>
              <a:rPr lang="en-IN" sz="3600" dirty="0" smtClean="0">
                <a:solidFill>
                  <a:schemeClr val="tx1"/>
                </a:solidFill>
                <a:latin typeface="Times New Roman" panose="02020503050405090304" pitchFamily="18" charset="0"/>
                <a:cs typeface="Times New Roman" panose="02020503050405090304" pitchFamily="18" charset="0"/>
              </a:rPr>
              <a:t>MGM’s College of Engineering &amp; Technology, </a:t>
            </a:r>
            <a:r>
              <a:rPr lang="en-IN" sz="3600" dirty="0" err="1" smtClean="0">
                <a:solidFill>
                  <a:schemeClr val="tx1"/>
                </a:solidFill>
                <a:latin typeface="Times New Roman" panose="02020503050405090304" pitchFamily="18" charset="0"/>
                <a:cs typeface="Times New Roman" panose="02020503050405090304" pitchFamily="18" charset="0"/>
              </a:rPr>
              <a:t>Kamothe</a:t>
            </a:r>
            <a:r>
              <a:rPr lang="en-IN" sz="3600" dirty="0" smtClean="0">
                <a:solidFill>
                  <a:schemeClr val="tx1"/>
                </a:solidFill>
                <a:latin typeface="Times New Roman" panose="02020503050405090304" pitchFamily="18" charset="0"/>
                <a:cs typeface="Times New Roman" panose="02020503050405090304" pitchFamily="18" charset="0"/>
              </a:rPr>
              <a:t>.</a:t>
            </a:r>
            <a:br>
              <a:rPr lang="en-IN" dirty="0" smtClean="0">
                <a:solidFill>
                  <a:schemeClr val="tx1"/>
                </a:solidFill>
                <a:latin typeface="Times New Roman" panose="02020503050405090304" pitchFamily="18" charset="0"/>
                <a:cs typeface="Times New Roman" panose="02020503050405090304" pitchFamily="18" charset="0"/>
              </a:rPr>
            </a:br>
            <a:br>
              <a:rPr lang="en-IN" dirty="0" smtClean="0">
                <a:solidFill>
                  <a:schemeClr val="tx1"/>
                </a:solidFill>
                <a:latin typeface="Times New Roman" panose="02020503050405090304" pitchFamily="18" charset="0"/>
                <a:cs typeface="Times New Roman" panose="02020503050405090304" pitchFamily="18" charset="0"/>
              </a:rPr>
            </a:br>
            <a:r>
              <a:rPr lang="en-IN" dirty="0" smtClean="0">
                <a:solidFill>
                  <a:schemeClr val="tx1"/>
                </a:solidFill>
                <a:latin typeface="Times New Roman" panose="02020503050405090304" pitchFamily="18" charset="0"/>
                <a:cs typeface="Times New Roman" panose="02020503050405090304" pitchFamily="18" charset="0"/>
              </a:rPr>
              <a:t>Department of Computer Engineering</a:t>
            </a:r>
            <a:br>
              <a:rPr lang="en-IN" dirty="0" smtClean="0">
                <a:solidFill>
                  <a:schemeClr val="tx1"/>
                </a:solidFill>
                <a:latin typeface="Times New Roman" panose="02020503050405090304" pitchFamily="18" charset="0"/>
                <a:cs typeface="Times New Roman" panose="02020503050405090304" pitchFamily="18" charset="0"/>
              </a:rPr>
            </a:br>
            <a:br>
              <a:rPr lang="en-IN" dirty="0" smtClean="0">
                <a:latin typeface="Times New Roman" panose="02020503050405090304" pitchFamily="18" charset="0"/>
                <a:cs typeface="Times New Roman" panose="02020503050405090304" pitchFamily="18" charset="0"/>
              </a:rPr>
            </a:br>
            <a:r>
              <a:rPr lang="en-IN" dirty="0" smtClean="0">
                <a:solidFill>
                  <a:srgbClr val="00B050"/>
                </a:solidFill>
                <a:latin typeface="Times New Roman" panose="02020503050405090304" pitchFamily="18" charset="0"/>
                <a:cs typeface="Times New Roman" panose="02020503050405090304" pitchFamily="18" charset="0"/>
              </a:rPr>
              <a:t>Subject: Python Programming (CSL405)</a:t>
            </a:r>
            <a:br>
              <a:rPr lang="en-IN" dirty="0" smtClean="0">
                <a:solidFill>
                  <a:srgbClr val="00B050"/>
                </a:solidFill>
                <a:latin typeface="Times New Roman" panose="02020503050405090304" pitchFamily="18" charset="0"/>
                <a:cs typeface="Times New Roman" panose="02020503050405090304" pitchFamily="18" charset="0"/>
              </a:rPr>
            </a:br>
            <a:br>
              <a:rPr lang="en-IN" dirty="0" smtClean="0">
                <a:latin typeface="Times New Roman" panose="02020503050405090304" pitchFamily="18" charset="0"/>
                <a:cs typeface="Times New Roman" panose="02020503050405090304" pitchFamily="18" charset="0"/>
              </a:rPr>
            </a:br>
            <a:r>
              <a:rPr lang="en-IN" dirty="0" smtClean="0">
                <a:solidFill>
                  <a:schemeClr val="tx1"/>
                </a:solidFill>
                <a:latin typeface="Times New Roman" panose="02020503050405090304" pitchFamily="18" charset="0"/>
                <a:cs typeface="Times New Roman" panose="02020503050405090304" pitchFamily="18" charset="0"/>
              </a:rPr>
              <a:t>Second Year – Semester IV</a:t>
            </a:r>
            <a:br>
              <a:rPr lang="en-IN" dirty="0" smtClean="0">
                <a:solidFill>
                  <a:schemeClr val="tx1"/>
                </a:solidFill>
                <a:latin typeface="Times New Roman" panose="02020503050405090304" pitchFamily="18" charset="0"/>
                <a:cs typeface="Times New Roman" panose="02020503050405090304" pitchFamily="18" charset="0"/>
              </a:rPr>
            </a:br>
            <a:br>
              <a:rPr lang="en-IN" dirty="0" smtClean="0">
                <a:solidFill>
                  <a:schemeClr val="tx1"/>
                </a:solidFill>
                <a:latin typeface="Times New Roman" panose="02020503050405090304" pitchFamily="18" charset="0"/>
                <a:cs typeface="Times New Roman" panose="02020503050405090304" pitchFamily="18" charset="0"/>
              </a:rPr>
            </a:br>
            <a:r>
              <a:rPr lang="en-IN" dirty="0" smtClean="0">
                <a:solidFill>
                  <a:schemeClr val="tx1"/>
                </a:solidFill>
                <a:latin typeface="Times New Roman" panose="02020503050405090304" pitchFamily="18" charset="0"/>
                <a:cs typeface="Times New Roman" panose="02020503050405090304" pitchFamily="18" charset="0"/>
              </a:rPr>
              <a:t>A.Y. – 202</a:t>
            </a:r>
            <a:r>
              <a:rPr lang="en-GB" altLang="en-IN" dirty="0" smtClean="0">
                <a:solidFill>
                  <a:schemeClr val="tx1"/>
                </a:solidFill>
                <a:latin typeface="Times New Roman" panose="02020503050405090304" pitchFamily="18" charset="0"/>
                <a:cs typeface="Times New Roman" panose="02020503050405090304" pitchFamily="18" charset="0"/>
              </a:rPr>
              <a:t>1</a:t>
            </a:r>
            <a:r>
              <a:rPr lang="en-IN" dirty="0" smtClean="0">
                <a:solidFill>
                  <a:schemeClr val="tx1"/>
                </a:solidFill>
                <a:latin typeface="Times New Roman" panose="02020503050405090304" pitchFamily="18" charset="0"/>
                <a:cs typeface="Times New Roman" panose="02020503050405090304" pitchFamily="18" charset="0"/>
              </a:rPr>
              <a:t>-2</a:t>
            </a:r>
            <a:r>
              <a:rPr lang="en-GB" altLang="en-IN" dirty="0" smtClean="0">
                <a:solidFill>
                  <a:schemeClr val="tx1"/>
                </a:solidFill>
                <a:latin typeface="Times New Roman" panose="02020503050405090304" pitchFamily="18" charset="0"/>
                <a:cs typeface="Times New Roman" panose="02020503050405090304" pitchFamily="18" charset="0"/>
              </a:rPr>
              <a:t>2</a:t>
            </a:r>
            <a:endParaRPr lang="en-GB" altLang="en-IN" dirty="0" smtClean="0">
              <a:solidFill>
                <a:schemeClr val="tx1"/>
              </a:solidFill>
              <a:latin typeface="Times New Roman" panose="02020503050405090304" pitchFamily="18" charset="0"/>
              <a:cs typeface="Times New Roman" panose="02020503050405090304" pitchFamily="18" charset="0"/>
            </a:endParaRPr>
          </a:p>
        </p:txBody>
      </p:sp>
      <p:sp>
        <p:nvSpPr>
          <p:cNvPr id="3" name="Subtitle 2"/>
          <p:cNvSpPr>
            <a:spLocks noGrp="1"/>
          </p:cNvSpPr>
          <p:nvPr>
            <p:ph type="subTitle" idx="1"/>
          </p:nvPr>
        </p:nvSpPr>
        <p:spPr>
          <a:xfrm>
            <a:off x="1117848" y="5733256"/>
            <a:ext cx="7702624" cy="864096"/>
          </a:xfrm>
        </p:spPr>
        <p:txBody>
          <a:bodyPr>
            <a:normAutofit/>
          </a:bodyPr>
          <a:lstStyle/>
          <a:p>
            <a:pPr algn="r"/>
            <a:r>
              <a:rPr lang="en-IN" sz="2800" dirty="0" smtClean="0">
                <a:solidFill>
                  <a:srgbClr val="00B050"/>
                </a:solidFill>
                <a:latin typeface="Times New Roman" panose="02020503050405090304" pitchFamily="18" charset="0"/>
                <a:cs typeface="Times New Roman" panose="02020503050405090304" pitchFamily="18" charset="0"/>
              </a:rPr>
              <a:t>Subject In-Charge: Prof. Anand A. Ingle</a:t>
            </a:r>
            <a:endParaRPr lang="en-US" sz="2800" dirty="0">
              <a:solidFill>
                <a:srgbClr val="00B050"/>
              </a:solidFill>
              <a:latin typeface="Times New Roman" panose="02020503050405090304" pitchFamily="18" charset="0"/>
              <a:cs typeface="Times New Roman" panose="0202050305040509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91264" cy="6213304"/>
          </a:xfrm>
        </p:spPr>
        <p:txBody>
          <a:bodyPr>
            <a:normAutofit/>
          </a:bodyPr>
          <a:lstStyle/>
          <a:p>
            <a:pPr>
              <a:buNone/>
            </a:pPr>
            <a:r>
              <a:rPr lang="en-US" b="1" dirty="0" smtClean="0"/>
              <a:t>3. High Level Programming language:</a:t>
            </a:r>
            <a:endParaRPr lang="en-US" b="1" dirty="0" smtClean="0"/>
          </a:p>
          <a:p>
            <a:r>
              <a:rPr lang="en-US" dirty="0" smtClean="0"/>
              <a:t>Python is high level programming language and hence it is programmer friendly language.</a:t>
            </a:r>
            <a:endParaRPr lang="en-US" dirty="0" smtClean="0"/>
          </a:p>
          <a:p>
            <a:r>
              <a:rPr lang="en-US" dirty="0" smtClean="0"/>
              <a:t>Being a programmer we are not required to concentrate low level activities like memory management and security etc.</a:t>
            </a:r>
            <a:endParaRPr lang="en-US" dirty="0" smtClean="0"/>
          </a:p>
          <a:p>
            <a:pPr>
              <a:buNone/>
            </a:pPr>
            <a:r>
              <a:rPr lang="en-US" b="1" dirty="0" smtClean="0"/>
              <a:t>4. Platform Independent:</a:t>
            </a:r>
            <a:endParaRPr lang="en-US" b="1" dirty="0" smtClean="0"/>
          </a:p>
          <a:p>
            <a:r>
              <a:rPr lang="en-US" dirty="0" smtClean="0"/>
              <a:t>Once we write a Python program, it can run on any platform without rewriting again.</a:t>
            </a:r>
            <a:endParaRPr lang="en-US" dirty="0" smtClean="0"/>
          </a:p>
          <a:p>
            <a:r>
              <a:rPr lang="en-US" dirty="0" smtClean="0"/>
              <a:t>Internally PVM is responsible to convert into machine understandable form.</a:t>
            </a:r>
            <a:endParaRPr lang="en-US" dirty="0" smtClean="0"/>
          </a:p>
          <a:p>
            <a:pPr>
              <a:buNone/>
            </a:pPr>
            <a:r>
              <a:rPr lang="en-US" b="1" dirty="0" smtClean="0"/>
              <a:t>5. Portability:</a:t>
            </a:r>
            <a:endParaRPr lang="en-US" b="1" dirty="0" smtClean="0"/>
          </a:p>
          <a:p>
            <a:r>
              <a:rPr lang="en-US" dirty="0" smtClean="0"/>
              <a:t>Python programs are portable. i.e. we can migrate from one platform to another platform very easily. Python programs will provide same results on any platform.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19256" cy="6213304"/>
          </a:xfrm>
        </p:spPr>
        <p:txBody>
          <a:bodyPr>
            <a:normAutofit fontScale="85000" lnSpcReduction="10000"/>
          </a:bodyPr>
          <a:lstStyle/>
          <a:p>
            <a:pPr>
              <a:buNone/>
            </a:pPr>
            <a:r>
              <a:rPr lang="en-US" b="1" dirty="0" smtClean="0"/>
              <a:t>6. Dynamically Typed:</a:t>
            </a:r>
            <a:endParaRPr lang="en-US" b="1" dirty="0" smtClean="0"/>
          </a:p>
          <a:p>
            <a:r>
              <a:rPr lang="en-US" dirty="0" smtClean="0"/>
              <a:t>In Python we are not required to declare type for variables. Whenever we are assigning the value, based on value, type will be allocated automatically. </a:t>
            </a:r>
            <a:endParaRPr lang="en-US" dirty="0" smtClean="0"/>
          </a:p>
          <a:p>
            <a:r>
              <a:rPr lang="en-US" dirty="0" smtClean="0"/>
              <a:t>Hence Python is considered as dynamically typed language. But Java, C etc are Statically Typed Languages because we have to provide type at the beginning only.</a:t>
            </a:r>
            <a:endParaRPr lang="en-US" dirty="0" smtClean="0"/>
          </a:p>
          <a:p>
            <a:r>
              <a:rPr lang="en-US" dirty="0" smtClean="0"/>
              <a:t>This dynamic typing nature will provide more flexibility to the programmer.</a:t>
            </a:r>
            <a:endParaRPr lang="en-US" dirty="0" smtClean="0"/>
          </a:p>
          <a:p>
            <a:pPr>
              <a:buNone/>
            </a:pPr>
            <a:r>
              <a:rPr lang="en-US" b="1" dirty="0" smtClean="0"/>
              <a:t>7. Both Procedure Oriented and Object Oriented:</a:t>
            </a:r>
            <a:endParaRPr lang="en-US" b="1" dirty="0" smtClean="0"/>
          </a:p>
          <a:p>
            <a:r>
              <a:rPr lang="en-US" dirty="0" smtClean="0"/>
              <a:t>Python language supports both Procedure oriented (like C, </a:t>
            </a:r>
            <a:r>
              <a:rPr lang="en-US" dirty="0" err="1" smtClean="0"/>
              <a:t>pascal</a:t>
            </a:r>
            <a:r>
              <a:rPr lang="en-US" dirty="0" smtClean="0"/>
              <a:t> etc) and object oriented (like C++,Java) features. Hence we can get benefits of both like security and reusability etc</a:t>
            </a:r>
            <a:endParaRPr lang="en-US" dirty="0" smtClean="0"/>
          </a:p>
          <a:p>
            <a:pPr>
              <a:buNone/>
            </a:pPr>
            <a:r>
              <a:rPr lang="en-US" b="1" dirty="0" smtClean="0"/>
              <a:t>8. Interpreted:</a:t>
            </a:r>
            <a:endParaRPr lang="en-US" b="1" dirty="0" smtClean="0"/>
          </a:p>
          <a:p>
            <a:r>
              <a:rPr lang="en-US" dirty="0" smtClean="0"/>
              <a:t>We are not required to compile Python programs explicitly. Internally Python interpreter will take care that compilation.</a:t>
            </a:r>
            <a:endParaRPr lang="en-US" dirty="0" smtClean="0"/>
          </a:p>
          <a:p>
            <a:r>
              <a:rPr lang="en-US" dirty="0" smtClean="0"/>
              <a:t>If compilation fails interpreter raised syntax errors. Once compilation success then PVM (Python Virtual Machine) is responsible to execute.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19256" cy="6213304"/>
          </a:xfrm>
        </p:spPr>
        <p:txBody>
          <a:bodyPr>
            <a:normAutofit lnSpcReduction="10000"/>
          </a:bodyPr>
          <a:lstStyle/>
          <a:p>
            <a:pPr>
              <a:buNone/>
            </a:pPr>
            <a:r>
              <a:rPr lang="en-US" b="1" dirty="0" smtClean="0"/>
              <a:t>9. Extensible:</a:t>
            </a:r>
            <a:endParaRPr lang="en-US" b="1" dirty="0" smtClean="0"/>
          </a:p>
          <a:p>
            <a:r>
              <a:rPr lang="en-US" dirty="0" smtClean="0"/>
              <a:t>We can use other language programs in Python.</a:t>
            </a:r>
            <a:endParaRPr lang="en-US" dirty="0" smtClean="0"/>
          </a:p>
          <a:p>
            <a:pPr>
              <a:buNone/>
            </a:pPr>
            <a:r>
              <a:rPr lang="en-US" dirty="0" smtClean="0"/>
              <a:t>	1. We can use already existing legacy non-Python code</a:t>
            </a:r>
            <a:endParaRPr lang="en-US" dirty="0" smtClean="0"/>
          </a:p>
          <a:p>
            <a:pPr>
              <a:buNone/>
            </a:pPr>
            <a:r>
              <a:rPr lang="en-US" dirty="0" smtClean="0"/>
              <a:t>	2. We can improve performance of the application</a:t>
            </a:r>
            <a:endParaRPr lang="en-US" dirty="0" smtClean="0"/>
          </a:p>
          <a:p>
            <a:pPr>
              <a:buNone/>
            </a:pPr>
            <a:r>
              <a:rPr lang="en-US" b="1" dirty="0" smtClean="0"/>
              <a:t>10. Embedded:</a:t>
            </a:r>
            <a:endParaRPr lang="en-US" b="1" dirty="0" smtClean="0"/>
          </a:p>
          <a:p>
            <a:r>
              <a:rPr lang="en-US" dirty="0" smtClean="0"/>
              <a:t>We can use Python programs in any other language programs. i.e. we can embed Python programs anywhere.</a:t>
            </a:r>
            <a:endParaRPr lang="en-US" dirty="0" smtClean="0"/>
          </a:p>
          <a:p>
            <a:pPr>
              <a:buNone/>
            </a:pPr>
            <a:r>
              <a:rPr lang="en-US" b="1" dirty="0" smtClean="0"/>
              <a:t>11. Extensive Library:</a:t>
            </a:r>
            <a:endParaRPr lang="en-US" b="1" dirty="0" smtClean="0"/>
          </a:p>
          <a:p>
            <a:r>
              <a:rPr lang="en-US" dirty="0" smtClean="0"/>
              <a:t>Python has a rich inbuilt library. Being a programmer we can use this library directly and we are not responsible to implement the functionality.</a:t>
            </a:r>
            <a:endParaRPr lang="en-US" dirty="0" smtClean="0"/>
          </a:p>
          <a:p>
            <a:pPr>
              <a:buNone/>
            </a:pPr>
            <a:r>
              <a:rPr lang="en-US" b="1" dirty="0" smtClean="0"/>
              <a:t>Limitations of Python:</a:t>
            </a:r>
            <a:endParaRPr lang="en-US" b="1" dirty="0" smtClean="0"/>
          </a:p>
          <a:p>
            <a:pPr>
              <a:buNone/>
            </a:pPr>
            <a:r>
              <a:rPr lang="en-US" dirty="0" smtClean="0"/>
              <a:t>1. Performance wise not up to the mark because it is interpreted language.</a:t>
            </a:r>
            <a:endParaRPr lang="en-US" dirty="0" smtClean="0"/>
          </a:p>
          <a:p>
            <a:pPr>
              <a:buNone/>
            </a:pPr>
            <a:r>
              <a:rPr lang="en-US" dirty="0" smtClean="0"/>
              <a:t>2. Not using for mobile Applications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90066"/>
          </a:xfrm>
        </p:spPr>
        <p:txBody>
          <a:bodyPr anchor="t">
            <a:normAutofit fontScale="90000"/>
          </a:bodyPr>
          <a:lstStyle/>
          <a:p>
            <a:pPr algn="ctr"/>
            <a:r>
              <a:rPr lang="en-IN" dirty="0" smtClean="0"/>
              <a:t>Python Installation</a:t>
            </a:r>
            <a:endParaRPr lang="en-US" dirty="0"/>
          </a:p>
        </p:txBody>
      </p:sp>
      <p:sp>
        <p:nvSpPr>
          <p:cNvPr id="3" name="Content Placeholder 2"/>
          <p:cNvSpPr>
            <a:spLocks noGrp="1"/>
          </p:cNvSpPr>
          <p:nvPr>
            <p:ph sz="quarter" idx="1"/>
          </p:nvPr>
        </p:nvSpPr>
        <p:spPr>
          <a:xfrm>
            <a:off x="457200" y="764704"/>
            <a:ext cx="7467600" cy="5709248"/>
          </a:xfrm>
        </p:spPr>
        <p:txBody>
          <a:bodyPr/>
          <a:lstStyle/>
          <a:p>
            <a:r>
              <a:rPr lang="en-US" dirty="0" smtClean="0"/>
              <a:t>How to Install Python on Windows (Environment Set-up)</a:t>
            </a:r>
            <a:endParaRPr lang="en-US" dirty="0" smtClean="0"/>
          </a:p>
          <a:p>
            <a:pPr>
              <a:buNone/>
            </a:pPr>
            <a:r>
              <a:rPr lang="en-US" dirty="0" smtClean="0"/>
              <a:t>1. Visit the link</a:t>
            </a:r>
            <a:r>
              <a:rPr lang="en-US" i="1" dirty="0" smtClean="0">
                <a:hlinkClick r:id="rId1"/>
              </a:rPr>
              <a:t>https://www.python.org/downloads/</a:t>
            </a:r>
            <a:r>
              <a:rPr lang="en-US" dirty="0" smtClean="0"/>
              <a:t> to download the latest release of Python.</a:t>
            </a:r>
            <a:endParaRPr lang="en-US" dirty="0" smtClean="0"/>
          </a:p>
          <a:p>
            <a:br>
              <a:rPr lang="en-US" dirty="0" smtClean="0"/>
            </a:br>
            <a:endParaRPr lang="en-US" dirty="0"/>
          </a:p>
        </p:txBody>
      </p:sp>
      <p:pic>
        <p:nvPicPr>
          <p:cNvPr id="4" name="Picture 3" descr="python-environment-set-up1.png"/>
          <p:cNvPicPr>
            <a:picLocks noChangeAspect="1"/>
          </p:cNvPicPr>
          <p:nvPr/>
        </p:nvPicPr>
        <p:blipFill>
          <a:blip r:embed="rId2" cstate="print"/>
          <a:stretch>
            <a:fillRect/>
          </a:stretch>
        </p:blipFill>
        <p:spPr>
          <a:xfrm>
            <a:off x="539552" y="2780928"/>
            <a:ext cx="8280920" cy="40770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467600" cy="6858000"/>
          </a:xfrm>
        </p:spPr>
        <p:txBody>
          <a:bodyPr/>
          <a:lstStyle/>
          <a:p>
            <a:pPr>
              <a:buNone/>
            </a:pPr>
            <a:r>
              <a:rPr lang="en-US" dirty="0" smtClean="0"/>
              <a:t>2. Double-click the executable file, which is downloaded; the following window will open. Select Customize installation and proceed.</a:t>
            </a:r>
            <a:endParaRPr lang="en-US" dirty="0" smtClean="0"/>
          </a:p>
          <a:p>
            <a:pPr>
              <a:buNone/>
            </a:pPr>
            <a:br>
              <a:rPr lang="en-US" dirty="0" smtClean="0"/>
            </a:br>
            <a:endParaRPr lang="en-US" dirty="0"/>
          </a:p>
        </p:txBody>
      </p:sp>
      <p:pic>
        <p:nvPicPr>
          <p:cNvPr id="4" name="Picture 3" descr="python-environment-set-up2.png"/>
          <p:cNvPicPr>
            <a:picLocks noChangeAspect="1"/>
          </p:cNvPicPr>
          <p:nvPr/>
        </p:nvPicPr>
        <p:blipFill>
          <a:blip r:embed="rId1" cstate="print"/>
          <a:stretch>
            <a:fillRect/>
          </a:stretch>
        </p:blipFill>
        <p:spPr>
          <a:xfrm>
            <a:off x="179512" y="1428576"/>
            <a:ext cx="8640959" cy="52407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467600" cy="6473952"/>
          </a:xfrm>
        </p:spPr>
        <p:txBody>
          <a:bodyPr/>
          <a:lstStyle/>
          <a:p>
            <a:pPr>
              <a:buNone/>
            </a:pPr>
            <a:r>
              <a:rPr lang="en-US" dirty="0" smtClean="0"/>
              <a:t>3. The following window shows all the optional features. All the features need to be installed and are checked by default; we need to click next to continue.</a:t>
            </a:r>
            <a:endParaRPr lang="en-US" dirty="0" smtClean="0"/>
          </a:p>
          <a:p>
            <a:pPr>
              <a:buNone/>
            </a:pPr>
            <a:br>
              <a:rPr lang="en-US" dirty="0" smtClean="0"/>
            </a:br>
            <a:endParaRPr lang="en-US" dirty="0"/>
          </a:p>
        </p:txBody>
      </p:sp>
      <p:pic>
        <p:nvPicPr>
          <p:cNvPr id="4" name="Picture 3" descr="python-environment-set-up3.png"/>
          <p:cNvPicPr>
            <a:picLocks noChangeAspect="1"/>
          </p:cNvPicPr>
          <p:nvPr/>
        </p:nvPicPr>
        <p:blipFill>
          <a:blip r:embed="rId1" cstate="print"/>
          <a:stretch>
            <a:fillRect/>
          </a:stretch>
        </p:blipFill>
        <p:spPr>
          <a:xfrm>
            <a:off x="179512" y="1556792"/>
            <a:ext cx="8640960" cy="51125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467600" cy="6473952"/>
          </a:xfrm>
        </p:spPr>
        <p:txBody>
          <a:bodyPr/>
          <a:lstStyle/>
          <a:p>
            <a:pPr>
              <a:buNone/>
            </a:pPr>
            <a:r>
              <a:rPr lang="en-IN" dirty="0" smtClean="0"/>
              <a:t>4. </a:t>
            </a:r>
            <a:r>
              <a:rPr lang="en-US" dirty="0" smtClean="0"/>
              <a:t>The following window shows a list of advanced options. Check all the options which you want to install and click next. Here, we must notice that the first check-box (install for all users) must be checked.</a:t>
            </a:r>
            <a:endParaRPr lang="en-US" dirty="0" smtClean="0"/>
          </a:p>
          <a:p>
            <a:pPr>
              <a:buNone/>
            </a:pPr>
            <a:endParaRPr lang="en-US" dirty="0"/>
          </a:p>
        </p:txBody>
      </p:sp>
      <p:pic>
        <p:nvPicPr>
          <p:cNvPr id="4" name="Picture 3" descr="python-environment-set-up4.png"/>
          <p:cNvPicPr>
            <a:picLocks noChangeAspect="1"/>
          </p:cNvPicPr>
          <p:nvPr/>
        </p:nvPicPr>
        <p:blipFill>
          <a:blip r:embed="rId1" cstate="print"/>
          <a:stretch>
            <a:fillRect/>
          </a:stretch>
        </p:blipFill>
        <p:spPr>
          <a:xfrm>
            <a:off x="179512" y="1916832"/>
            <a:ext cx="8568952" cy="49411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467600" cy="6473952"/>
          </a:xfrm>
        </p:spPr>
        <p:txBody>
          <a:bodyPr/>
          <a:lstStyle/>
          <a:p>
            <a:pPr>
              <a:buNone/>
            </a:pPr>
            <a:r>
              <a:rPr lang="en-IN" dirty="0" smtClean="0"/>
              <a:t>5. </a:t>
            </a:r>
            <a:r>
              <a:rPr lang="en-US" dirty="0" smtClean="0"/>
              <a:t>Now, we are ready to install python-3.6.7. Let's install it.</a:t>
            </a:r>
            <a:endParaRPr lang="en-US" dirty="0" smtClean="0"/>
          </a:p>
          <a:p>
            <a:pPr>
              <a:buNone/>
            </a:pPr>
            <a:endParaRPr lang="en-US" dirty="0" smtClean="0"/>
          </a:p>
          <a:p>
            <a:pPr>
              <a:buNone/>
            </a:pPr>
            <a:endParaRPr lang="en-US" dirty="0"/>
          </a:p>
        </p:txBody>
      </p:sp>
      <p:pic>
        <p:nvPicPr>
          <p:cNvPr id="4" name="Picture 3" descr="python-environment-set-up5.png"/>
          <p:cNvPicPr>
            <a:picLocks noChangeAspect="1"/>
          </p:cNvPicPr>
          <p:nvPr/>
        </p:nvPicPr>
        <p:blipFill>
          <a:blip r:embed="rId1" cstate="print"/>
          <a:stretch>
            <a:fillRect/>
          </a:stretch>
        </p:blipFill>
        <p:spPr>
          <a:xfrm>
            <a:off x="179512" y="836712"/>
            <a:ext cx="8568951" cy="57606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91264" cy="6473952"/>
          </a:xfrm>
        </p:spPr>
        <p:txBody>
          <a:bodyPr/>
          <a:lstStyle/>
          <a:p>
            <a:pPr>
              <a:buNone/>
            </a:pPr>
            <a:r>
              <a:rPr lang="en-IN" dirty="0" smtClean="0"/>
              <a:t>6. </a:t>
            </a:r>
            <a:r>
              <a:rPr lang="en-US" dirty="0" smtClean="0"/>
              <a:t>Now, try to run python on the command prompt. (press window button + R) Type the command </a:t>
            </a:r>
            <a:r>
              <a:rPr lang="en-US" b="1" dirty="0" smtClean="0"/>
              <a:t>python</a:t>
            </a:r>
            <a:r>
              <a:rPr lang="en-US" dirty="0" smtClean="0"/>
              <a:t> in case of python2 or python3 in case of </a:t>
            </a:r>
            <a:r>
              <a:rPr lang="en-US" b="1" dirty="0" smtClean="0"/>
              <a:t>python3</a:t>
            </a:r>
            <a:r>
              <a:rPr lang="en-US" dirty="0" smtClean="0"/>
              <a:t>. It will show an error as given in the below image. It is because we haven't set the path.</a:t>
            </a:r>
            <a:endParaRPr lang="en-US" dirty="0" smtClean="0"/>
          </a:p>
          <a:p>
            <a:pPr>
              <a:buNone/>
            </a:pPr>
            <a:endParaRPr lang="en-US" dirty="0"/>
          </a:p>
        </p:txBody>
      </p:sp>
      <p:pic>
        <p:nvPicPr>
          <p:cNvPr id="4" name="Picture 3" descr="python-environment-set-up6.png"/>
          <p:cNvPicPr>
            <a:picLocks noChangeAspect="1"/>
          </p:cNvPicPr>
          <p:nvPr/>
        </p:nvPicPr>
        <p:blipFill>
          <a:blip r:embed="rId1" cstate="print"/>
          <a:stretch>
            <a:fillRect/>
          </a:stretch>
        </p:blipFill>
        <p:spPr>
          <a:xfrm>
            <a:off x="179512" y="1951079"/>
            <a:ext cx="8568951" cy="49069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467600" cy="6473952"/>
          </a:xfrm>
        </p:spPr>
        <p:txBody>
          <a:bodyPr/>
          <a:lstStyle/>
          <a:p>
            <a:pPr>
              <a:buNone/>
            </a:pPr>
            <a:r>
              <a:rPr lang="en-IN" dirty="0" smtClean="0"/>
              <a:t>7. </a:t>
            </a:r>
            <a:r>
              <a:rPr lang="en-US" dirty="0" smtClean="0"/>
              <a:t>To set the path of python, we need to the right click on "my computer / This PC" and go to Properties → Advanced → Environment Variables.</a:t>
            </a:r>
            <a:endParaRPr lang="en-US" dirty="0" smtClean="0"/>
          </a:p>
          <a:p>
            <a:endParaRPr lang="en-US" dirty="0"/>
          </a:p>
        </p:txBody>
      </p:sp>
      <p:pic>
        <p:nvPicPr>
          <p:cNvPr id="4" name="Picture 3" descr="python-environment-set-up7.png"/>
          <p:cNvPicPr>
            <a:picLocks noChangeAspect="1"/>
          </p:cNvPicPr>
          <p:nvPr/>
        </p:nvPicPr>
        <p:blipFill>
          <a:blip r:embed="rId1" cstate="print"/>
          <a:stretch>
            <a:fillRect/>
          </a:stretch>
        </p:blipFill>
        <p:spPr>
          <a:xfrm>
            <a:off x="251520" y="1150422"/>
            <a:ext cx="8496943" cy="57075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heme1.png"/>
          <p:cNvPicPr>
            <a:picLocks noGrp="1" noChangeAspect="1"/>
          </p:cNvPicPr>
          <p:nvPr>
            <p:ph sz="quarter" idx="1"/>
          </p:nvPr>
        </p:nvPicPr>
        <p:blipFill>
          <a:blip r:embed="rId1" cstate="print"/>
          <a:stretch>
            <a:fillRect/>
          </a:stretch>
        </p:blipFill>
        <p:spPr>
          <a:xfrm>
            <a:off x="251520" y="335998"/>
            <a:ext cx="8496944" cy="604533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ython-environment-set-up8.png"/>
          <p:cNvPicPr>
            <a:picLocks noGrp="1" noChangeAspect="1"/>
          </p:cNvPicPr>
          <p:nvPr>
            <p:ph sz="quarter" idx="1"/>
          </p:nvPr>
        </p:nvPicPr>
        <p:blipFill>
          <a:blip r:embed="rId1" cstate="print"/>
          <a:stretch>
            <a:fillRect/>
          </a:stretch>
        </p:blipFill>
        <p:spPr>
          <a:xfrm>
            <a:off x="179512" y="0"/>
            <a:ext cx="8496944" cy="6858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467600" cy="6473952"/>
          </a:xfrm>
        </p:spPr>
        <p:txBody>
          <a:bodyPr/>
          <a:lstStyle/>
          <a:p>
            <a:pPr>
              <a:buNone/>
            </a:pPr>
            <a:r>
              <a:rPr lang="en-IN" dirty="0" smtClean="0"/>
              <a:t>8. </a:t>
            </a:r>
            <a:r>
              <a:rPr lang="en-US" dirty="0" smtClean="0"/>
              <a:t>Add the new path variable in the user variable section.</a:t>
            </a:r>
            <a:endParaRPr lang="en-US" dirty="0" smtClean="0"/>
          </a:p>
          <a:p>
            <a:pPr>
              <a:buNone/>
            </a:pPr>
            <a:endParaRPr lang="en-US" dirty="0"/>
          </a:p>
        </p:txBody>
      </p:sp>
      <p:pic>
        <p:nvPicPr>
          <p:cNvPr id="4" name="Picture 3" descr="python-environment-set-up9.png"/>
          <p:cNvPicPr>
            <a:picLocks noChangeAspect="1"/>
          </p:cNvPicPr>
          <p:nvPr/>
        </p:nvPicPr>
        <p:blipFill>
          <a:blip r:embed="rId1" cstate="print"/>
          <a:stretch>
            <a:fillRect/>
          </a:stretch>
        </p:blipFill>
        <p:spPr>
          <a:xfrm>
            <a:off x="179512" y="908720"/>
            <a:ext cx="8496944" cy="59492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467600" cy="6858000"/>
          </a:xfrm>
        </p:spPr>
        <p:txBody>
          <a:bodyPr>
            <a:noAutofit/>
          </a:bodyPr>
          <a:lstStyle/>
          <a:p>
            <a:pPr>
              <a:buNone/>
            </a:pPr>
            <a:r>
              <a:rPr lang="en-IN" sz="1800" dirty="0" smtClean="0"/>
              <a:t>9. </a:t>
            </a:r>
            <a:r>
              <a:rPr lang="en-US" sz="1800" dirty="0" smtClean="0"/>
              <a:t>Type </a:t>
            </a:r>
            <a:r>
              <a:rPr lang="en-US" sz="1800" b="1" dirty="0" smtClean="0"/>
              <a:t>PATH</a:t>
            </a:r>
            <a:r>
              <a:rPr lang="en-US" sz="1800" dirty="0" smtClean="0"/>
              <a:t> as the variable name and set the path to the installation directory of the python shown in the below image.</a:t>
            </a: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r>
              <a:rPr lang="en-US" sz="1800" dirty="0" smtClean="0"/>
              <a:t>Now, the path is set; we are ready to run python on our local system. Restart CMD, and type </a:t>
            </a:r>
            <a:r>
              <a:rPr lang="en-US" sz="1800" b="1" dirty="0" smtClean="0"/>
              <a:t>python again</a:t>
            </a:r>
            <a:r>
              <a:rPr lang="en-US" sz="1800" dirty="0" smtClean="0"/>
              <a:t>. It will open the python interpreter shell where we can execute the python statements.</a:t>
            </a:r>
            <a:endParaRPr lang="en-US" sz="1800" dirty="0" smtClean="0"/>
          </a:p>
          <a:p>
            <a:pPr>
              <a:buNone/>
            </a:pPr>
            <a:br>
              <a:rPr lang="en-US" sz="1800" dirty="0" smtClean="0"/>
            </a:br>
            <a:endParaRPr lang="en-US" sz="1800" dirty="0"/>
          </a:p>
        </p:txBody>
      </p:sp>
      <p:pic>
        <p:nvPicPr>
          <p:cNvPr id="5" name="Picture 4" descr="python-environment-set-up10.png"/>
          <p:cNvPicPr>
            <a:picLocks noChangeAspect="1"/>
          </p:cNvPicPr>
          <p:nvPr/>
        </p:nvPicPr>
        <p:blipFill>
          <a:blip r:embed="rId1" cstate="print"/>
          <a:stretch>
            <a:fillRect/>
          </a:stretch>
        </p:blipFill>
        <p:spPr>
          <a:xfrm>
            <a:off x="251520" y="836712"/>
            <a:ext cx="8568952" cy="46085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chor="t"/>
          <a:lstStyle/>
          <a:p>
            <a:r>
              <a:rPr lang="en-IN" dirty="0" smtClean="0"/>
              <a:t>Data Types in Python</a:t>
            </a:r>
            <a:endParaRPr lang="en-US" dirty="0"/>
          </a:p>
        </p:txBody>
      </p:sp>
      <p:sp>
        <p:nvSpPr>
          <p:cNvPr id="3" name="Content Placeholder 2"/>
          <p:cNvSpPr>
            <a:spLocks noGrp="1"/>
          </p:cNvSpPr>
          <p:nvPr>
            <p:ph sz="quarter" idx="1"/>
          </p:nvPr>
        </p:nvSpPr>
        <p:spPr>
          <a:xfrm>
            <a:off x="457200" y="980728"/>
            <a:ext cx="7467600" cy="5493224"/>
          </a:xfrm>
        </p:spPr>
        <p:txBody>
          <a:bodyPr>
            <a:normAutofit/>
          </a:bodyPr>
          <a:lstStyle/>
          <a:p>
            <a:r>
              <a:rPr lang="en-US" dirty="0" smtClean="0"/>
              <a:t>Data Type represent the type of data present inside a variable.</a:t>
            </a:r>
            <a:endParaRPr lang="en-US" dirty="0" smtClean="0"/>
          </a:p>
          <a:p>
            <a:endParaRPr lang="en-US" dirty="0" smtClean="0"/>
          </a:p>
          <a:p>
            <a:r>
              <a:rPr lang="en-US" dirty="0" smtClean="0"/>
              <a:t>In Python we are not required to specify the type explicitly. Based on value provided,</a:t>
            </a:r>
            <a:endParaRPr lang="en-US" dirty="0" smtClean="0"/>
          </a:p>
          <a:p>
            <a:endParaRPr lang="en-US" dirty="0" smtClean="0"/>
          </a:p>
          <a:p>
            <a:r>
              <a:rPr lang="en-US" dirty="0" smtClean="0"/>
              <a:t>The type will be assigned automatically. Hence Python is Dynamically Typed Language.</a:t>
            </a:r>
            <a:endParaRPr lang="en-US" dirty="0" smtClean="0"/>
          </a:p>
          <a:p>
            <a:endParaRPr lang="en-US" dirty="0" smtClean="0"/>
          </a:p>
          <a:p>
            <a:r>
              <a:rPr lang="en-US" dirty="0" smtClean="0"/>
              <a:t>Python contains the following inbuilt data types</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41296"/>
          </a:xfrm>
        </p:spPr>
        <p:txBody>
          <a:bodyPr>
            <a:normAutofit lnSpcReduction="10000"/>
          </a:bodyPr>
          <a:lstStyle/>
          <a:p>
            <a:r>
              <a:rPr lang="en-IN" b="1" dirty="0" smtClean="0"/>
              <a:t>Python </a:t>
            </a:r>
            <a:r>
              <a:rPr lang="en-US" b="1" dirty="0" smtClean="0"/>
              <a:t>inbuilt data types.</a:t>
            </a:r>
            <a:endParaRPr lang="en-US" b="1" dirty="0" smtClean="0"/>
          </a:p>
          <a:p>
            <a:pPr>
              <a:buNone/>
            </a:pPr>
            <a:r>
              <a:rPr lang="en-US" b="1" dirty="0" smtClean="0"/>
              <a:t>1. </a:t>
            </a:r>
            <a:r>
              <a:rPr lang="en-US" b="1" dirty="0" err="1" smtClean="0"/>
              <a:t>int</a:t>
            </a:r>
            <a:endParaRPr lang="en-US" b="1" dirty="0" smtClean="0"/>
          </a:p>
          <a:p>
            <a:pPr>
              <a:buNone/>
            </a:pPr>
            <a:r>
              <a:rPr lang="en-US" b="1" dirty="0" smtClean="0"/>
              <a:t>2. float</a:t>
            </a:r>
            <a:endParaRPr lang="en-US" b="1" dirty="0" smtClean="0"/>
          </a:p>
          <a:p>
            <a:pPr>
              <a:buNone/>
            </a:pPr>
            <a:r>
              <a:rPr lang="en-US" b="1" dirty="0" smtClean="0"/>
              <a:t>3.complex</a:t>
            </a:r>
            <a:endParaRPr lang="en-US" b="1" dirty="0" smtClean="0"/>
          </a:p>
          <a:p>
            <a:pPr>
              <a:buNone/>
            </a:pPr>
            <a:r>
              <a:rPr lang="en-US" b="1" dirty="0" smtClean="0"/>
              <a:t>4.bool</a:t>
            </a:r>
            <a:endParaRPr lang="en-US" b="1" dirty="0" smtClean="0"/>
          </a:p>
          <a:p>
            <a:pPr>
              <a:buNone/>
            </a:pPr>
            <a:r>
              <a:rPr lang="en-US" b="1" dirty="0" smtClean="0"/>
              <a:t>5.str</a:t>
            </a:r>
            <a:endParaRPr lang="en-US" b="1" dirty="0" smtClean="0"/>
          </a:p>
          <a:p>
            <a:pPr>
              <a:buNone/>
            </a:pPr>
            <a:r>
              <a:rPr lang="en-US" b="1" dirty="0" smtClean="0"/>
              <a:t>6.bytes</a:t>
            </a:r>
            <a:endParaRPr lang="en-US" b="1" dirty="0" smtClean="0"/>
          </a:p>
          <a:p>
            <a:pPr>
              <a:buNone/>
            </a:pPr>
            <a:r>
              <a:rPr lang="en-US" b="1" dirty="0" smtClean="0"/>
              <a:t>7.bytearray</a:t>
            </a:r>
            <a:endParaRPr lang="en-US" b="1" dirty="0" smtClean="0"/>
          </a:p>
          <a:p>
            <a:pPr>
              <a:buNone/>
            </a:pPr>
            <a:r>
              <a:rPr lang="en-US" b="1" dirty="0" smtClean="0"/>
              <a:t>8.range</a:t>
            </a:r>
            <a:endParaRPr lang="en-US" b="1" dirty="0" smtClean="0"/>
          </a:p>
          <a:p>
            <a:pPr>
              <a:buNone/>
            </a:pPr>
            <a:r>
              <a:rPr lang="en-US" b="1" dirty="0" smtClean="0"/>
              <a:t>9.list</a:t>
            </a:r>
            <a:endParaRPr lang="en-US" b="1" dirty="0" smtClean="0"/>
          </a:p>
          <a:p>
            <a:pPr>
              <a:buNone/>
            </a:pPr>
            <a:r>
              <a:rPr lang="en-US" b="1" dirty="0" smtClean="0"/>
              <a:t>10.tuple</a:t>
            </a:r>
            <a:endParaRPr lang="en-US" b="1" dirty="0" smtClean="0"/>
          </a:p>
          <a:p>
            <a:pPr>
              <a:buNone/>
            </a:pPr>
            <a:r>
              <a:rPr lang="en-US" b="1" dirty="0" smtClean="0"/>
              <a:t>11.set</a:t>
            </a:r>
            <a:endParaRPr lang="en-US" b="1" dirty="0" smtClean="0"/>
          </a:p>
          <a:p>
            <a:pPr>
              <a:buNone/>
            </a:pPr>
            <a:r>
              <a:rPr lang="en-US" b="1" dirty="0" smtClean="0"/>
              <a:t>12.frozenset</a:t>
            </a:r>
            <a:endParaRPr lang="en-US" b="1" dirty="0" smtClean="0"/>
          </a:p>
          <a:p>
            <a:pPr>
              <a:buNone/>
            </a:pPr>
            <a:r>
              <a:rPr lang="en-US" b="1" dirty="0" smtClean="0"/>
              <a:t>13.dict</a:t>
            </a:r>
            <a:endParaRPr lang="en-US" b="1" dirty="0" smtClean="0"/>
          </a:p>
          <a:p>
            <a:pPr>
              <a:buNone/>
            </a:pPr>
            <a:r>
              <a:rPr lang="en-US" b="1" dirty="0" smtClean="0"/>
              <a:t>14.None</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lstStyle/>
          <a:p>
            <a:r>
              <a:rPr lang="en-US" dirty="0" smtClean="0"/>
              <a:t>Python provides various standard data types that define the storage method on each of them. The data types defined in Python are given below.</a:t>
            </a:r>
            <a:endParaRPr lang="en-US" dirty="0" smtClean="0"/>
          </a:p>
          <a:p>
            <a:endParaRPr lang="en-US" dirty="0" smtClean="0">
              <a:hlinkClick r:id="rId1"/>
            </a:endParaRPr>
          </a:p>
          <a:p>
            <a:r>
              <a:rPr lang="en-US" dirty="0" smtClean="0">
                <a:hlinkClick r:id="rId1"/>
              </a:rPr>
              <a:t>Numbers</a:t>
            </a:r>
            <a:endParaRPr lang="en-US" dirty="0" smtClean="0"/>
          </a:p>
          <a:p>
            <a:endParaRPr lang="en-US" dirty="0" smtClean="0">
              <a:hlinkClick r:id="rId1"/>
            </a:endParaRPr>
          </a:p>
          <a:p>
            <a:r>
              <a:rPr lang="en-US" dirty="0" smtClean="0">
                <a:hlinkClick r:id="rId1"/>
              </a:rPr>
              <a:t>Sequence Type</a:t>
            </a:r>
            <a:endParaRPr lang="en-US" dirty="0" smtClean="0"/>
          </a:p>
          <a:p>
            <a:endParaRPr lang="en-US" dirty="0" smtClean="0">
              <a:hlinkClick r:id="rId1"/>
            </a:endParaRPr>
          </a:p>
          <a:p>
            <a:r>
              <a:rPr lang="en-US" dirty="0" smtClean="0">
                <a:hlinkClick r:id="rId1"/>
              </a:rPr>
              <a:t>Boolean</a:t>
            </a:r>
            <a:endParaRPr lang="en-US" dirty="0" smtClean="0"/>
          </a:p>
          <a:p>
            <a:endParaRPr lang="en-US" dirty="0" smtClean="0">
              <a:hlinkClick r:id="rId1"/>
            </a:endParaRPr>
          </a:p>
          <a:p>
            <a:r>
              <a:rPr lang="en-US" dirty="0" smtClean="0">
                <a:hlinkClick r:id="rId1"/>
              </a:rPr>
              <a:t>Set</a:t>
            </a:r>
            <a:endParaRPr lang="en-US" dirty="0" smtClean="0"/>
          </a:p>
          <a:p>
            <a:endParaRPr lang="en-US" dirty="0" smtClean="0">
              <a:hlinkClick r:id="rId1"/>
            </a:endParaRPr>
          </a:p>
          <a:p>
            <a:r>
              <a:rPr lang="en-US" dirty="0" smtClean="0">
                <a:hlinkClick r:id="rId1"/>
              </a:rPr>
              <a:t>Dictionary</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png"/>
          <p:cNvPicPr>
            <a:picLocks noGrp="1" noChangeAspect="1"/>
          </p:cNvPicPr>
          <p:nvPr>
            <p:ph sz="quarter" idx="1"/>
          </p:nvPr>
        </p:nvPicPr>
        <p:blipFill>
          <a:blip r:embed="rId1" cstate="print"/>
          <a:stretch>
            <a:fillRect/>
          </a:stretch>
        </p:blipFill>
        <p:spPr>
          <a:xfrm>
            <a:off x="553062" y="476672"/>
            <a:ext cx="7043274" cy="558468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Python contains several inbuilt functions</a:t>
            </a:r>
            <a:br>
              <a:rPr lang="en-US" b="1" dirty="0" smtClean="0"/>
            </a:br>
            <a:endParaRPr lang="en-US" dirty="0"/>
          </a:p>
        </p:txBody>
      </p:sp>
      <p:sp>
        <p:nvSpPr>
          <p:cNvPr id="3" name="Content Placeholder 2"/>
          <p:cNvSpPr>
            <a:spLocks noGrp="1"/>
          </p:cNvSpPr>
          <p:nvPr>
            <p:ph sz="quarter" idx="1"/>
          </p:nvPr>
        </p:nvSpPr>
        <p:spPr/>
        <p:txBody>
          <a:bodyPr/>
          <a:lstStyle/>
          <a:p>
            <a:pPr>
              <a:buNone/>
            </a:pPr>
            <a:r>
              <a:rPr lang="en-US" dirty="0" smtClean="0"/>
              <a:t>1.type()</a:t>
            </a:r>
            <a:endParaRPr lang="en-US" dirty="0" smtClean="0"/>
          </a:p>
          <a:p>
            <a:pPr>
              <a:buNone/>
            </a:pPr>
            <a:r>
              <a:rPr lang="en-US" dirty="0" smtClean="0"/>
              <a:t>	- to check the type of variable</a:t>
            </a:r>
            <a:endParaRPr lang="en-US" dirty="0" smtClean="0"/>
          </a:p>
          <a:p>
            <a:pPr>
              <a:buNone/>
            </a:pPr>
            <a:r>
              <a:rPr lang="en-US" dirty="0" smtClean="0"/>
              <a:t>2. id()</a:t>
            </a:r>
            <a:endParaRPr lang="en-US" dirty="0" smtClean="0"/>
          </a:p>
          <a:p>
            <a:pPr>
              <a:buNone/>
            </a:pPr>
            <a:r>
              <a:rPr lang="en-US" dirty="0" smtClean="0"/>
              <a:t>	- to get address of object</a:t>
            </a:r>
            <a:endParaRPr lang="en-US" dirty="0" smtClean="0"/>
          </a:p>
          <a:p>
            <a:pPr>
              <a:buNone/>
            </a:pPr>
            <a:r>
              <a:rPr lang="en-US" dirty="0" smtClean="0"/>
              <a:t>3. print()</a:t>
            </a:r>
            <a:endParaRPr lang="en-US" dirty="0" smtClean="0"/>
          </a:p>
          <a:p>
            <a:pPr>
              <a:buNone/>
            </a:pPr>
            <a:r>
              <a:rPr lang="en-US" dirty="0" smtClean="0"/>
              <a:t>	- to print the value</a:t>
            </a:r>
            <a:endParaRPr lang="en-US" dirty="0" smtClean="0"/>
          </a:p>
          <a:p>
            <a:endParaRPr lang="en-US" dirty="0" smtClean="0"/>
          </a:p>
          <a:p>
            <a:r>
              <a:rPr lang="en-US" dirty="0" smtClean="0"/>
              <a:t>In Python everything is object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41296"/>
          </a:xfrm>
        </p:spPr>
        <p:txBody>
          <a:bodyPr>
            <a:normAutofit fontScale="92500"/>
          </a:bodyPr>
          <a:lstStyle/>
          <a:p>
            <a:pPr>
              <a:buNone/>
            </a:pPr>
            <a:r>
              <a:rPr lang="en-US" b="1" dirty="0" smtClean="0"/>
              <a:t>1. </a:t>
            </a:r>
            <a:r>
              <a:rPr lang="en-US" b="1" dirty="0" err="1" smtClean="0"/>
              <a:t>int</a:t>
            </a:r>
            <a:r>
              <a:rPr lang="en-US" b="1" dirty="0" smtClean="0"/>
              <a:t> data type</a:t>
            </a:r>
            <a:endParaRPr lang="en-US" b="1" dirty="0" smtClean="0"/>
          </a:p>
          <a:p>
            <a:pPr>
              <a:buNone/>
            </a:pPr>
            <a:r>
              <a:rPr lang="en-US" dirty="0" smtClean="0"/>
              <a:t>	We can use </a:t>
            </a:r>
            <a:r>
              <a:rPr lang="en-US" dirty="0" err="1" smtClean="0"/>
              <a:t>int</a:t>
            </a:r>
            <a:r>
              <a:rPr lang="en-US" dirty="0" smtClean="0"/>
              <a:t> data type to represent whole numbers (integral values)</a:t>
            </a:r>
            <a:endParaRPr lang="en-US" dirty="0" smtClean="0"/>
          </a:p>
          <a:p>
            <a:pPr>
              <a:buNone/>
            </a:pPr>
            <a:r>
              <a:rPr lang="en-US" dirty="0" err="1" smtClean="0"/>
              <a:t>Eg</a:t>
            </a:r>
            <a:r>
              <a:rPr lang="en-US" dirty="0" smtClean="0"/>
              <a:t>: a=10</a:t>
            </a:r>
            <a:endParaRPr lang="en-US" dirty="0" smtClean="0"/>
          </a:p>
          <a:p>
            <a:pPr>
              <a:buNone/>
            </a:pPr>
            <a:r>
              <a:rPr lang="en-US" dirty="0" smtClean="0"/>
              <a:t>       type(a) #</a:t>
            </a:r>
            <a:r>
              <a:rPr lang="en-US" dirty="0" err="1" smtClean="0"/>
              <a:t>int</a:t>
            </a:r>
            <a:endParaRPr lang="en-US" dirty="0" smtClean="0"/>
          </a:p>
          <a:p>
            <a:pPr>
              <a:buNone/>
            </a:pPr>
            <a:r>
              <a:rPr lang="en-US" dirty="0" smtClean="0"/>
              <a:t>Note:</a:t>
            </a:r>
            <a:endParaRPr lang="en-US" dirty="0" smtClean="0"/>
          </a:p>
          <a:p>
            <a:r>
              <a:rPr lang="en-US" dirty="0" smtClean="0"/>
              <a:t>In Python2 we have long data type to represent very large integral values.</a:t>
            </a:r>
            <a:endParaRPr lang="en-US" dirty="0" smtClean="0"/>
          </a:p>
          <a:p>
            <a:r>
              <a:rPr lang="en-US" dirty="0" smtClean="0"/>
              <a:t>But in Python3 there is no long type explicitly and we can represent long values also by using </a:t>
            </a:r>
            <a:r>
              <a:rPr lang="en-US" dirty="0" err="1" smtClean="0"/>
              <a:t>int</a:t>
            </a:r>
            <a:r>
              <a:rPr lang="en-US" dirty="0" smtClean="0"/>
              <a:t> type only.</a:t>
            </a:r>
            <a:endParaRPr lang="en-US" dirty="0" smtClean="0"/>
          </a:p>
          <a:p>
            <a:r>
              <a:rPr lang="en-US" dirty="0" smtClean="0"/>
              <a:t>We can represent </a:t>
            </a:r>
            <a:r>
              <a:rPr lang="en-US" dirty="0" err="1" smtClean="0"/>
              <a:t>int</a:t>
            </a:r>
            <a:r>
              <a:rPr lang="en-US" dirty="0" smtClean="0"/>
              <a:t> values in the following ways</a:t>
            </a:r>
            <a:endParaRPr lang="en-US" dirty="0" smtClean="0"/>
          </a:p>
          <a:p>
            <a:pPr>
              <a:buNone/>
            </a:pPr>
            <a:r>
              <a:rPr lang="en-US" dirty="0" smtClean="0"/>
              <a:t>1. Decimal form</a:t>
            </a:r>
            <a:endParaRPr lang="en-US" dirty="0" smtClean="0"/>
          </a:p>
          <a:p>
            <a:pPr>
              <a:buNone/>
            </a:pPr>
            <a:r>
              <a:rPr lang="en-US" dirty="0" smtClean="0"/>
              <a:t>2. Binary form</a:t>
            </a:r>
            <a:endParaRPr lang="en-US" dirty="0" smtClean="0"/>
          </a:p>
          <a:p>
            <a:pPr>
              <a:buNone/>
            </a:pPr>
            <a:r>
              <a:rPr lang="en-US" dirty="0" smtClean="0"/>
              <a:t>3. Octal form</a:t>
            </a:r>
            <a:endParaRPr lang="en-US" dirty="0" smtClean="0"/>
          </a:p>
          <a:p>
            <a:pPr>
              <a:buNone/>
            </a:pPr>
            <a:r>
              <a:rPr lang="en-US" dirty="0" smtClean="0"/>
              <a:t>4. </a:t>
            </a:r>
            <a:r>
              <a:rPr lang="en-US" dirty="0" err="1" smtClean="0"/>
              <a:t>Hexa</a:t>
            </a:r>
            <a:r>
              <a:rPr lang="en-US" dirty="0" smtClean="0"/>
              <a:t> decimal form</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91264" cy="6213304"/>
          </a:xfrm>
        </p:spPr>
        <p:txBody>
          <a:bodyPr>
            <a:normAutofit fontScale="92500"/>
          </a:bodyPr>
          <a:lstStyle/>
          <a:p>
            <a:pPr>
              <a:buNone/>
            </a:pPr>
            <a:r>
              <a:rPr lang="en-US" dirty="0" smtClean="0"/>
              <a:t>Base Conversions</a:t>
            </a:r>
            <a:endParaRPr lang="en-US" dirty="0" smtClean="0"/>
          </a:p>
          <a:p>
            <a:r>
              <a:rPr lang="en-US" dirty="0" smtClean="0"/>
              <a:t>Python provide the following in-built functions for base conversions</a:t>
            </a:r>
            <a:endParaRPr lang="en-US" dirty="0" smtClean="0"/>
          </a:p>
          <a:p>
            <a:pPr>
              <a:buNone/>
            </a:pPr>
            <a:r>
              <a:rPr lang="en-US" dirty="0" smtClean="0"/>
              <a:t>1.bin():</a:t>
            </a:r>
            <a:endParaRPr lang="en-US" dirty="0" smtClean="0"/>
          </a:p>
          <a:p>
            <a:pPr>
              <a:buNone/>
            </a:pPr>
            <a:r>
              <a:rPr lang="en-US" dirty="0" smtClean="0"/>
              <a:t>We can use bin() to convert from any base to binary</a:t>
            </a:r>
            <a:endParaRPr lang="en-US" dirty="0" smtClean="0"/>
          </a:p>
          <a:p>
            <a:pPr>
              <a:buNone/>
            </a:pPr>
            <a:r>
              <a:rPr lang="en-IN" dirty="0" smtClean="0"/>
              <a:t>Ex. </a:t>
            </a:r>
            <a:r>
              <a:rPr lang="en-US" dirty="0" smtClean="0"/>
              <a:t>&gt;&gt;&gt; bin(15)</a:t>
            </a:r>
            <a:endParaRPr lang="en-US" dirty="0" smtClean="0"/>
          </a:p>
          <a:p>
            <a:pPr>
              <a:buNone/>
            </a:pPr>
            <a:r>
              <a:rPr lang="en-US" dirty="0" smtClean="0"/>
              <a:t>             '0b1111‘ </a:t>
            </a:r>
            <a:endParaRPr lang="en-US" dirty="0" smtClean="0"/>
          </a:p>
          <a:p>
            <a:pPr>
              <a:buNone/>
            </a:pPr>
            <a:r>
              <a:rPr lang="en-US" dirty="0" smtClean="0"/>
              <a:t>2. </a:t>
            </a:r>
            <a:r>
              <a:rPr lang="en-US" dirty="0" err="1" smtClean="0"/>
              <a:t>oct</a:t>
            </a:r>
            <a:r>
              <a:rPr lang="en-US" dirty="0" smtClean="0"/>
              <a:t>():</a:t>
            </a:r>
            <a:endParaRPr lang="en-US" dirty="0" smtClean="0"/>
          </a:p>
          <a:p>
            <a:pPr>
              <a:buNone/>
            </a:pPr>
            <a:r>
              <a:rPr lang="en-US" dirty="0" smtClean="0"/>
              <a:t>We can use </a:t>
            </a:r>
            <a:r>
              <a:rPr lang="en-US" dirty="0" err="1" smtClean="0"/>
              <a:t>oct</a:t>
            </a:r>
            <a:r>
              <a:rPr lang="en-US" dirty="0" smtClean="0"/>
              <a:t>() to convert from any base to octal</a:t>
            </a:r>
            <a:endParaRPr lang="en-US" dirty="0" smtClean="0"/>
          </a:p>
          <a:p>
            <a:pPr>
              <a:buNone/>
            </a:pPr>
            <a:r>
              <a:rPr lang="en-IN" dirty="0" smtClean="0"/>
              <a:t>Ex. </a:t>
            </a:r>
            <a:r>
              <a:rPr lang="en-US" dirty="0" smtClean="0"/>
              <a:t>&gt;&gt;&gt; </a:t>
            </a:r>
            <a:r>
              <a:rPr lang="en-US" dirty="0" err="1" smtClean="0"/>
              <a:t>oct</a:t>
            </a:r>
            <a:r>
              <a:rPr lang="en-US" dirty="0" smtClean="0"/>
              <a:t>(10)</a:t>
            </a:r>
            <a:endParaRPr lang="en-US" dirty="0" smtClean="0"/>
          </a:p>
          <a:p>
            <a:pPr>
              <a:buNone/>
            </a:pPr>
            <a:r>
              <a:rPr lang="en-US" dirty="0" smtClean="0"/>
              <a:t>              '0o12‘</a:t>
            </a:r>
            <a:endParaRPr lang="en-US" dirty="0" smtClean="0"/>
          </a:p>
          <a:p>
            <a:pPr>
              <a:buNone/>
            </a:pPr>
            <a:r>
              <a:rPr lang="en-US" dirty="0" smtClean="0"/>
              <a:t>3. hex():</a:t>
            </a:r>
            <a:endParaRPr lang="en-US" dirty="0" smtClean="0"/>
          </a:p>
          <a:p>
            <a:pPr>
              <a:buNone/>
            </a:pPr>
            <a:r>
              <a:rPr lang="en-US" dirty="0" smtClean="0"/>
              <a:t>We can use hex() to convert from any base to </a:t>
            </a:r>
            <a:r>
              <a:rPr lang="en-US" dirty="0" err="1" smtClean="0"/>
              <a:t>hexa</a:t>
            </a:r>
            <a:r>
              <a:rPr lang="en-US" dirty="0" smtClean="0"/>
              <a:t> decimal</a:t>
            </a:r>
            <a:endParaRPr lang="en-US" dirty="0" smtClean="0"/>
          </a:p>
          <a:p>
            <a:pPr>
              <a:buNone/>
            </a:pPr>
            <a:r>
              <a:rPr lang="en-US" dirty="0" smtClean="0"/>
              <a:t>Ex: &gt;&gt;&gt; hex(100)</a:t>
            </a:r>
            <a:endParaRPr lang="en-US" dirty="0" smtClean="0"/>
          </a:p>
          <a:p>
            <a:pPr>
              <a:buNone/>
            </a:pPr>
            <a:r>
              <a:rPr lang="en-US" dirty="0" smtClean="0"/>
              <a:t>             '0x64'</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hema2.png"/>
          <p:cNvPicPr>
            <a:picLocks noGrp="1" noChangeAspect="1"/>
          </p:cNvPicPr>
          <p:nvPr>
            <p:ph sz="quarter" idx="1"/>
          </p:nvPr>
        </p:nvPicPr>
        <p:blipFill>
          <a:blip r:embed="rId1" cstate="print"/>
          <a:stretch>
            <a:fillRect/>
          </a:stretch>
        </p:blipFill>
        <p:spPr>
          <a:xfrm>
            <a:off x="323528" y="404664"/>
            <a:ext cx="8352928" cy="6192688"/>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41296"/>
          </a:xfrm>
        </p:spPr>
        <p:txBody>
          <a:bodyPr>
            <a:normAutofit/>
          </a:bodyPr>
          <a:lstStyle/>
          <a:p>
            <a:pPr>
              <a:buNone/>
            </a:pPr>
            <a:r>
              <a:rPr lang="en-US" b="1" dirty="0" smtClean="0"/>
              <a:t>2. float data type:</a:t>
            </a:r>
            <a:endParaRPr lang="en-US" b="1" dirty="0" smtClean="0"/>
          </a:p>
          <a:p>
            <a:r>
              <a:rPr lang="en-US" dirty="0" smtClean="0"/>
              <a:t>We can use float data type to represent floating point values (decimal values)</a:t>
            </a:r>
            <a:endParaRPr lang="en-US" dirty="0" smtClean="0"/>
          </a:p>
          <a:p>
            <a:pPr>
              <a:buNone/>
            </a:pPr>
            <a:r>
              <a:rPr lang="en-US" dirty="0" smtClean="0"/>
              <a:t>Ex: f=1.234</a:t>
            </a:r>
            <a:endParaRPr lang="en-US" dirty="0" smtClean="0"/>
          </a:p>
          <a:p>
            <a:pPr>
              <a:buNone/>
            </a:pPr>
            <a:r>
              <a:rPr lang="en-US" dirty="0" smtClean="0"/>
              <a:t>	   type(f) float</a:t>
            </a:r>
            <a:endParaRPr lang="en-US" dirty="0" smtClean="0"/>
          </a:p>
          <a:p>
            <a:r>
              <a:rPr lang="en-US" dirty="0" smtClean="0"/>
              <a:t>We can also represent floating point values by using exponential form (scientific notation)</a:t>
            </a:r>
            <a:endParaRPr lang="en-US" dirty="0" smtClean="0"/>
          </a:p>
          <a:p>
            <a:pPr>
              <a:buNone/>
            </a:pPr>
            <a:r>
              <a:rPr lang="en-US" dirty="0" smtClean="0"/>
              <a:t>Ex: f=1.2e3</a:t>
            </a:r>
            <a:endParaRPr lang="en-US" dirty="0" smtClean="0"/>
          </a:p>
          <a:p>
            <a:pPr>
              <a:buNone/>
            </a:pPr>
            <a:r>
              <a:rPr lang="en-US" dirty="0" smtClean="0"/>
              <a:t>	   print(f) 1200.0</a:t>
            </a:r>
            <a:endParaRPr lang="en-US" dirty="0" smtClean="0"/>
          </a:p>
          <a:p>
            <a:r>
              <a:rPr lang="en-US" dirty="0" smtClean="0"/>
              <a:t>instead of 'e' we can use 'E'</a:t>
            </a:r>
            <a:endParaRPr lang="en-US" dirty="0" smtClean="0"/>
          </a:p>
          <a:p>
            <a:endParaRPr lang="en-US" dirty="0" smtClean="0"/>
          </a:p>
          <a:p>
            <a:r>
              <a:rPr lang="en-US" dirty="0" smtClean="0"/>
              <a:t>The main advantage of exponential form is we can represent big values in less memory.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91264" cy="6213304"/>
          </a:xfrm>
        </p:spPr>
        <p:txBody>
          <a:bodyPr>
            <a:normAutofit/>
          </a:bodyPr>
          <a:lstStyle/>
          <a:p>
            <a:pPr>
              <a:buNone/>
            </a:pPr>
            <a:r>
              <a:rPr lang="en-US" b="1" dirty="0" smtClean="0"/>
              <a:t>3. </a:t>
            </a:r>
            <a:r>
              <a:rPr lang="en-US" b="1" dirty="0" err="1" smtClean="0"/>
              <a:t>bool</a:t>
            </a:r>
            <a:r>
              <a:rPr lang="en-US" b="1" dirty="0" smtClean="0"/>
              <a:t> data type:</a:t>
            </a:r>
            <a:endParaRPr lang="en-US" b="1" dirty="0" smtClean="0"/>
          </a:p>
          <a:p>
            <a:r>
              <a:rPr lang="en-US" dirty="0" smtClean="0"/>
              <a:t>We can use this data type to represent </a:t>
            </a:r>
            <a:r>
              <a:rPr lang="en-US" dirty="0" err="1" smtClean="0"/>
              <a:t>boolean</a:t>
            </a:r>
            <a:r>
              <a:rPr lang="en-US" dirty="0" smtClean="0"/>
              <a:t> values.</a:t>
            </a:r>
            <a:endParaRPr lang="en-US" dirty="0" smtClean="0"/>
          </a:p>
          <a:p>
            <a:pPr>
              <a:buNone/>
            </a:pPr>
            <a:r>
              <a:rPr lang="en-US" dirty="0" smtClean="0"/>
              <a:t>	The only allowed values for this data type are:</a:t>
            </a:r>
            <a:endParaRPr lang="en-US" dirty="0" smtClean="0"/>
          </a:p>
          <a:p>
            <a:pPr>
              <a:buNone/>
            </a:pPr>
            <a:r>
              <a:rPr lang="en-US" dirty="0" smtClean="0"/>
              <a:t>	True and False</a:t>
            </a:r>
            <a:endParaRPr lang="en-US" dirty="0" smtClean="0"/>
          </a:p>
          <a:p>
            <a:r>
              <a:rPr lang="en-US" dirty="0" smtClean="0"/>
              <a:t>Internally Python represents True as 1 and False as 0</a:t>
            </a:r>
            <a:endParaRPr lang="en-US" dirty="0" smtClean="0"/>
          </a:p>
          <a:p>
            <a:pPr>
              <a:buNone/>
            </a:pPr>
            <a:r>
              <a:rPr lang="en-US" dirty="0" smtClean="0"/>
              <a:t>Ex: b=True</a:t>
            </a:r>
            <a:endParaRPr lang="en-US" dirty="0" smtClean="0"/>
          </a:p>
          <a:p>
            <a:pPr>
              <a:buNone/>
            </a:pPr>
            <a:r>
              <a:rPr lang="en-US" dirty="0" smtClean="0"/>
              <a:t>	   type(b) =&gt;</a:t>
            </a:r>
            <a:r>
              <a:rPr lang="en-US" dirty="0" err="1" smtClean="0"/>
              <a:t>bool</a:t>
            </a:r>
            <a:endParaRPr lang="en-US" dirty="0" smtClean="0"/>
          </a:p>
          <a:p>
            <a:pPr>
              <a:buNone/>
            </a:pPr>
            <a:r>
              <a:rPr lang="en-US" dirty="0" smtClean="0"/>
              <a:t>Ex:</a:t>
            </a:r>
            <a:endParaRPr lang="en-US" dirty="0" smtClean="0"/>
          </a:p>
          <a:p>
            <a:pPr>
              <a:buNone/>
            </a:pPr>
            <a:r>
              <a:rPr lang="en-US" dirty="0" smtClean="0"/>
              <a:t>a=10</a:t>
            </a:r>
            <a:endParaRPr lang="en-US" dirty="0" smtClean="0"/>
          </a:p>
          <a:p>
            <a:pPr>
              <a:buNone/>
            </a:pPr>
            <a:r>
              <a:rPr lang="en-US" dirty="0" smtClean="0"/>
              <a:t>b=20</a:t>
            </a:r>
            <a:endParaRPr lang="en-US" dirty="0" smtClean="0"/>
          </a:p>
          <a:p>
            <a:pPr>
              <a:buNone/>
            </a:pPr>
            <a:r>
              <a:rPr lang="en-US" dirty="0" smtClean="0"/>
              <a:t>c=a&lt;b</a:t>
            </a:r>
            <a:endParaRPr lang="en-US" dirty="0" smtClean="0"/>
          </a:p>
          <a:p>
            <a:pPr>
              <a:buNone/>
            </a:pPr>
            <a:r>
              <a:rPr lang="en-US" dirty="0" smtClean="0"/>
              <a:t>print(c)==&gt;True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291264" cy="6141296"/>
          </a:xfrm>
        </p:spPr>
        <p:txBody>
          <a:bodyPr>
            <a:normAutofit fontScale="92500" lnSpcReduction="10000"/>
          </a:bodyPr>
          <a:lstStyle/>
          <a:p>
            <a:pPr>
              <a:buNone/>
            </a:pPr>
            <a:r>
              <a:rPr lang="en-US" b="1" dirty="0" smtClean="0"/>
              <a:t>4. </a:t>
            </a:r>
            <a:r>
              <a:rPr lang="en-US" b="1" dirty="0" err="1" smtClean="0"/>
              <a:t>str</a:t>
            </a:r>
            <a:r>
              <a:rPr lang="en-US" b="1" dirty="0" smtClean="0"/>
              <a:t> type:</a:t>
            </a:r>
            <a:endParaRPr lang="en-US" b="1" dirty="0" smtClean="0"/>
          </a:p>
          <a:p>
            <a:r>
              <a:rPr lang="en-US" dirty="0" err="1" smtClean="0"/>
              <a:t>str</a:t>
            </a:r>
            <a:r>
              <a:rPr lang="en-US" dirty="0" smtClean="0"/>
              <a:t> represents String data type.</a:t>
            </a:r>
            <a:endParaRPr lang="en-US" dirty="0" smtClean="0"/>
          </a:p>
          <a:p>
            <a:r>
              <a:rPr lang="en-US" dirty="0" smtClean="0"/>
              <a:t>A String is a sequence of characters enclosed within single quotes or double quotes.</a:t>
            </a:r>
            <a:endParaRPr lang="en-US" dirty="0" smtClean="0"/>
          </a:p>
          <a:p>
            <a:pPr>
              <a:buNone/>
            </a:pPr>
            <a:r>
              <a:rPr lang="en-US" dirty="0" smtClean="0"/>
              <a:t>Ex: s1=‘India'</a:t>
            </a:r>
            <a:endParaRPr lang="en-US" dirty="0" smtClean="0"/>
          </a:p>
          <a:p>
            <a:pPr>
              <a:buNone/>
            </a:pPr>
            <a:r>
              <a:rPr lang="en-US" dirty="0" smtClean="0"/>
              <a:t>      s1=“India"</a:t>
            </a:r>
            <a:endParaRPr lang="en-US" dirty="0" smtClean="0"/>
          </a:p>
          <a:p>
            <a:r>
              <a:rPr lang="en-US" dirty="0" smtClean="0"/>
              <a:t>By using single quotes or double quotes we cannot represent multi line string literals.</a:t>
            </a:r>
            <a:endParaRPr lang="en-US" dirty="0" smtClean="0"/>
          </a:p>
          <a:p>
            <a:r>
              <a:rPr lang="en-US" dirty="0" smtClean="0"/>
              <a:t>s1=“India</a:t>
            </a:r>
            <a:endParaRPr lang="en-US" dirty="0" smtClean="0"/>
          </a:p>
          <a:p>
            <a:pPr>
              <a:buNone/>
            </a:pPr>
            <a:r>
              <a:rPr lang="en-US" dirty="0" smtClean="0"/>
              <a:t>	is great"</a:t>
            </a:r>
            <a:endParaRPr lang="en-US" dirty="0" smtClean="0"/>
          </a:p>
          <a:p>
            <a:r>
              <a:rPr lang="en-US" dirty="0" smtClean="0"/>
              <a:t>For this requirement we should go for triple single quotes(''') or triple double quotes(""")</a:t>
            </a:r>
            <a:endParaRPr lang="en-US" dirty="0" smtClean="0"/>
          </a:p>
          <a:p>
            <a:pPr>
              <a:buNone/>
            </a:pPr>
            <a:r>
              <a:rPr lang="en-US" dirty="0" smtClean="0"/>
              <a:t>Ex: s1=‘’’ India</a:t>
            </a:r>
            <a:endParaRPr lang="en-US" dirty="0" smtClean="0"/>
          </a:p>
          <a:p>
            <a:pPr>
              <a:buNone/>
            </a:pPr>
            <a:r>
              <a:rPr lang="en-US" dirty="0" smtClean="0"/>
              <a:t>	is great''‘   OR</a:t>
            </a:r>
            <a:endParaRPr lang="en-US" dirty="0" smtClean="0"/>
          </a:p>
          <a:p>
            <a:pPr>
              <a:buNone/>
            </a:pPr>
            <a:r>
              <a:rPr lang="en-US" dirty="0" smtClean="0"/>
              <a:t>	s1=""“ India</a:t>
            </a:r>
            <a:endParaRPr lang="en-US" dirty="0" smtClean="0"/>
          </a:p>
          <a:p>
            <a:pPr>
              <a:buNone/>
            </a:pPr>
            <a:r>
              <a:rPr lang="en-US" dirty="0" smtClean="0"/>
              <a:t>	is great """</a:t>
            </a: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7467600" cy="6285312"/>
          </a:xfrm>
        </p:spPr>
        <p:txBody>
          <a:bodyPr>
            <a:normAutofit lnSpcReduction="10000"/>
          </a:bodyPr>
          <a:lstStyle/>
          <a:p>
            <a:r>
              <a:rPr lang="en-US" dirty="0" smtClean="0"/>
              <a:t>We can also use triple quotes to use single quote or double quote in our String.</a:t>
            </a:r>
            <a:endParaRPr lang="en-US" dirty="0" smtClean="0"/>
          </a:p>
          <a:p>
            <a:pPr>
              <a:buNone/>
            </a:pPr>
            <a:r>
              <a:rPr lang="en-US" dirty="0" smtClean="0"/>
              <a:t>	''' This is " character'''</a:t>
            </a:r>
            <a:endParaRPr lang="en-US" dirty="0" smtClean="0"/>
          </a:p>
          <a:p>
            <a:pPr>
              <a:buNone/>
            </a:pPr>
            <a:r>
              <a:rPr lang="en-US" dirty="0" smtClean="0"/>
              <a:t>	' This is " Character '</a:t>
            </a:r>
            <a:endParaRPr lang="en-US" dirty="0" smtClean="0"/>
          </a:p>
          <a:p>
            <a:r>
              <a:rPr lang="en-US" dirty="0" smtClean="0"/>
              <a:t>We can embed one string in another string</a:t>
            </a:r>
            <a:endParaRPr lang="en-US" dirty="0" smtClean="0"/>
          </a:p>
          <a:p>
            <a:pPr>
              <a:buNone/>
            </a:pPr>
            <a:r>
              <a:rPr lang="en-US" dirty="0" smtClean="0"/>
              <a:t>	'''This "Python class very helpful" for students''‘  </a:t>
            </a:r>
            <a:endParaRPr lang="en-US" dirty="0" smtClean="0"/>
          </a:p>
          <a:p>
            <a:r>
              <a:rPr lang="en-US" b="1" dirty="0" smtClean="0"/>
              <a:t>Slicing of Strings:</a:t>
            </a:r>
            <a:endParaRPr lang="en-US" b="1" dirty="0" smtClean="0"/>
          </a:p>
          <a:p>
            <a:pPr>
              <a:buNone/>
            </a:pPr>
            <a:r>
              <a:rPr lang="en-US" dirty="0" smtClean="0"/>
              <a:t>	slice means a piece</a:t>
            </a:r>
            <a:endParaRPr lang="en-US" dirty="0" smtClean="0"/>
          </a:p>
          <a:p>
            <a:pPr>
              <a:buNone/>
            </a:pPr>
            <a:r>
              <a:rPr lang="en-US" dirty="0" smtClean="0"/>
              <a:t>	[ ] operator is called slice operator, which can be used to retrieve parts of String.</a:t>
            </a:r>
            <a:endParaRPr lang="en-US" dirty="0" smtClean="0"/>
          </a:p>
          <a:p>
            <a:r>
              <a:rPr lang="en-US" dirty="0" smtClean="0"/>
              <a:t>In Python Strings follows zero based index.</a:t>
            </a:r>
            <a:endParaRPr lang="en-US" dirty="0" smtClean="0"/>
          </a:p>
          <a:p>
            <a:r>
              <a:rPr lang="en-US" dirty="0" smtClean="0"/>
              <a:t>The index can be either +</a:t>
            </a:r>
            <a:r>
              <a:rPr lang="en-US" dirty="0" err="1" smtClean="0"/>
              <a:t>ve</a:t>
            </a:r>
            <a:r>
              <a:rPr lang="en-US" dirty="0" smtClean="0"/>
              <a:t> or -</a:t>
            </a:r>
            <a:r>
              <a:rPr lang="en-US" dirty="0" err="1" smtClean="0"/>
              <a:t>ve</a:t>
            </a:r>
            <a:r>
              <a:rPr lang="en-US" dirty="0" smtClean="0"/>
              <a:t>.</a:t>
            </a:r>
            <a:endParaRPr lang="en-US" dirty="0" smtClean="0"/>
          </a:p>
          <a:p>
            <a:r>
              <a:rPr lang="en-US" dirty="0" smtClean="0"/>
              <a:t>+</a:t>
            </a:r>
            <a:r>
              <a:rPr lang="en-US" dirty="0" err="1" smtClean="0"/>
              <a:t>ve</a:t>
            </a:r>
            <a:r>
              <a:rPr lang="en-US" dirty="0" smtClean="0"/>
              <a:t> index means forward direction from Left to Right</a:t>
            </a:r>
            <a:endParaRPr lang="en-US" dirty="0" smtClean="0"/>
          </a:p>
          <a:p>
            <a:r>
              <a:rPr lang="en-US" dirty="0" smtClean="0"/>
              <a:t>-</a:t>
            </a:r>
            <a:r>
              <a:rPr lang="en-US" dirty="0" err="1" smtClean="0"/>
              <a:t>ve</a:t>
            </a:r>
            <a:r>
              <a:rPr lang="en-US" dirty="0" smtClean="0"/>
              <a:t> index means backward direction from Right to Left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41296"/>
          </a:xfrm>
        </p:spPr>
        <p:txBody>
          <a:bodyPr/>
          <a:lstStyle/>
          <a:p>
            <a:pPr>
              <a:buNone/>
            </a:pPr>
            <a:r>
              <a:rPr lang="en-US" dirty="0" smtClean="0"/>
              <a:t>Example:</a:t>
            </a:r>
            <a:endParaRPr lang="en-US" dirty="0" smtClean="0"/>
          </a:p>
          <a:p>
            <a:pPr>
              <a:buNone/>
            </a:pPr>
            <a:r>
              <a:rPr lang="en-US" dirty="0" smtClean="0"/>
              <a:t>#Using single quotes  </a:t>
            </a:r>
            <a:endParaRPr lang="en-US" dirty="0" smtClean="0"/>
          </a:p>
          <a:p>
            <a:pPr>
              <a:buNone/>
            </a:pPr>
            <a:r>
              <a:rPr lang="en-US" dirty="0" smtClean="0"/>
              <a:t>	str1 = 'Hello Python'  </a:t>
            </a:r>
            <a:endParaRPr lang="en-US" dirty="0" smtClean="0"/>
          </a:p>
          <a:p>
            <a:pPr>
              <a:buNone/>
            </a:pPr>
            <a:r>
              <a:rPr lang="en-US" b="1" dirty="0" smtClean="0"/>
              <a:t>	print</a:t>
            </a:r>
            <a:r>
              <a:rPr lang="en-US" dirty="0" smtClean="0"/>
              <a:t>(str1)  </a:t>
            </a:r>
            <a:endParaRPr lang="en-US" dirty="0" smtClean="0"/>
          </a:p>
          <a:p>
            <a:pPr>
              <a:buNone/>
            </a:pPr>
            <a:r>
              <a:rPr lang="en-US" dirty="0" smtClean="0"/>
              <a:t>#Using double quotes  </a:t>
            </a:r>
            <a:endParaRPr lang="en-US" dirty="0" smtClean="0"/>
          </a:p>
          <a:p>
            <a:pPr>
              <a:buNone/>
            </a:pPr>
            <a:r>
              <a:rPr lang="en-US" dirty="0" smtClean="0"/>
              <a:t>	str2 = "Hello Python"  </a:t>
            </a:r>
            <a:endParaRPr lang="en-US" dirty="0" smtClean="0"/>
          </a:p>
          <a:p>
            <a:pPr>
              <a:buNone/>
            </a:pPr>
            <a:r>
              <a:rPr lang="en-US" b="1" dirty="0" smtClean="0"/>
              <a:t>	print</a:t>
            </a:r>
            <a:r>
              <a:rPr lang="en-US" dirty="0" smtClean="0"/>
              <a:t>(str2)  </a:t>
            </a:r>
            <a:endParaRPr lang="en-US" dirty="0" smtClean="0"/>
          </a:p>
          <a:p>
            <a:pPr>
              <a:buNone/>
            </a:pPr>
            <a:r>
              <a:rPr lang="en-US" dirty="0" smtClean="0"/>
              <a:t>  </a:t>
            </a:r>
            <a:endParaRPr lang="en-US" dirty="0" smtClean="0"/>
          </a:p>
          <a:p>
            <a:pPr>
              <a:buNone/>
            </a:pPr>
            <a:r>
              <a:rPr lang="en-US" dirty="0" smtClean="0"/>
              <a:t>#Using triple quotes  </a:t>
            </a:r>
            <a:endParaRPr lang="en-US" dirty="0" smtClean="0"/>
          </a:p>
          <a:p>
            <a:pPr>
              <a:buNone/>
            </a:pPr>
            <a:r>
              <a:rPr lang="en-US" dirty="0" smtClean="0"/>
              <a:t>	str3 = '''Triple quotes are generally used for  </a:t>
            </a:r>
            <a:endParaRPr lang="en-US" dirty="0" smtClean="0"/>
          </a:p>
          <a:p>
            <a:pPr>
              <a:buNone/>
            </a:pPr>
            <a:r>
              <a:rPr lang="en-US" dirty="0" smtClean="0"/>
              <a:t>    represent the multiline or </a:t>
            </a:r>
            <a:endParaRPr lang="en-US" dirty="0" smtClean="0"/>
          </a:p>
          <a:p>
            <a:pPr>
              <a:buNone/>
            </a:pPr>
            <a:r>
              <a:rPr lang="en-US" dirty="0" smtClean="0"/>
              <a:t>    </a:t>
            </a:r>
            <a:r>
              <a:rPr lang="en-US" dirty="0" err="1" smtClean="0"/>
              <a:t>docstring</a:t>
            </a:r>
            <a:r>
              <a:rPr lang="en-US" dirty="0" smtClean="0"/>
              <a:t>'''   </a:t>
            </a:r>
            <a:endParaRPr lang="en-US" dirty="0" smtClean="0"/>
          </a:p>
          <a:p>
            <a:pPr>
              <a:buNone/>
            </a:pPr>
            <a:r>
              <a:rPr lang="en-US" b="1" dirty="0" smtClean="0"/>
              <a:t>print</a:t>
            </a:r>
            <a:r>
              <a:rPr lang="en-US" dirty="0" smtClean="0"/>
              <a:t>(str3)  </a:t>
            </a:r>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png"/>
          <p:cNvPicPr>
            <a:picLocks noGrp="1" noChangeAspect="1"/>
          </p:cNvPicPr>
          <p:nvPr>
            <p:ph sz="quarter" idx="1"/>
          </p:nvPr>
        </p:nvPicPr>
        <p:blipFill>
          <a:blip r:embed="rId1" cstate="print"/>
          <a:stretch>
            <a:fillRect/>
          </a:stretch>
        </p:blipFill>
        <p:spPr>
          <a:xfrm>
            <a:off x="603441" y="1265126"/>
            <a:ext cx="3248479" cy="3820058"/>
          </a:xfrm>
        </p:spPr>
      </p:pic>
      <p:pic>
        <p:nvPicPr>
          <p:cNvPr id="5" name="Picture 4" descr="4.png"/>
          <p:cNvPicPr>
            <a:picLocks noChangeAspect="1"/>
          </p:cNvPicPr>
          <p:nvPr/>
        </p:nvPicPr>
        <p:blipFill>
          <a:blip r:embed="rId2" cstate="print"/>
          <a:stretch>
            <a:fillRect/>
          </a:stretch>
        </p:blipFill>
        <p:spPr>
          <a:xfrm>
            <a:off x="4788024" y="1247470"/>
            <a:ext cx="3762900" cy="436305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png"/>
          <p:cNvPicPr>
            <a:picLocks noGrp="1" noChangeAspect="1"/>
          </p:cNvPicPr>
          <p:nvPr>
            <p:ph sz="quarter" idx="1"/>
          </p:nvPr>
        </p:nvPicPr>
        <p:blipFill>
          <a:blip r:embed="rId1" cstate="print"/>
          <a:stretch>
            <a:fillRect/>
          </a:stretch>
        </p:blipFill>
        <p:spPr>
          <a:xfrm>
            <a:off x="1475656" y="908720"/>
            <a:ext cx="5544616" cy="474873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6.png"/>
          <p:cNvPicPr>
            <a:picLocks noGrp="1" noChangeAspect="1"/>
          </p:cNvPicPr>
          <p:nvPr>
            <p:ph sz="quarter" idx="1"/>
          </p:nvPr>
        </p:nvPicPr>
        <p:blipFill>
          <a:blip r:embed="rId1" cstate="print"/>
          <a:stretch>
            <a:fillRect/>
          </a:stretch>
        </p:blipFill>
        <p:spPr>
          <a:xfrm>
            <a:off x="395536" y="188640"/>
            <a:ext cx="8208912" cy="6408712"/>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19256" cy="6213304"/>
          </a:xfrm>
        </p:spPr>
        <p:txBody>
          <a:bodyPr>
            <a:normAutofit fontScale="77500" lnSpcReduction="20000"/>
          </a:bodyPr>
          <a:lstStyle/>
          <a:p>
            <a:pPr>
              <a:buNone/>
            </a:pPr>
            <a:r>
              <a:rPr lang="en-US" dirty="0" smtClean="0"/>
              <a:t>5. bytes Data Type:</a:t>
            </a:r>
            <a:endParaRPr lang="en-US" dirty="0" smtClean="0"/>
          </a:p>
          <a:p>
            <a:r>
              <a:rPr lang="en-US" dirty="0" smtClean="0"/>
              <a:t>bytes data type represents a group of byte numbers just like an array.</a:t>
            </a:r>
            <a:endParaRPr lang="en-US" dirty="0" smtClean="0"/>
          </a:p>
          <a:p>
            <a:pPr>
              <a:buNone/>
            </a:pPr>
            <a:r>
              <a:rPr lang="en-US" dirty="0" smtClean="0"/>
              <a:t>Ex:</a:t>
            </a:r>
            <a:endParaRPr lang="en-US" dirty="0" smtClean="0"/>
          </a:p>
          <a:p>
            <a:pPr>
              <a:buNone/>
            </a:pPr>
            <a:r>
              <a:rPr lang="en-US" dirty="0" smtClean="0"/>
              <a:t>x = [10,20,30,40]</a:t>
            </a:r>
            <a:endParaRPr lang="en-US" dirty="0" smtClean="0"/>
          </a:p>
          <a:p>
            <a:pPr>
              <a:buNone/>
            </a:pPr>
            <a:r>
              <a:rPr lang="en-US" dirty="0" smtClean="0"/>
              <a:t>b = bytes(x)</a:t>
            </a:r>
            <a:endParaRPr lang="en-US" dirty="0" smtClean="0"/>
          </a:p>
          <a:p>
            <a:pPr>
              <a:buNone/>
            </a:pPr>
            <a:r>
              <a:rPr lang="en-US" dirty="0" smtClean="0"/>
              <a:t>type(b)==&gt;bytes</a:t>
            </a:r>
            <a:endParaRPr lang="en-US" dirty="0" smtClean="0"/>
          </a:p>
          <a:p>
            <a:pPr>
              <a:buNone/>
            </a:pPr>
            <a:r>
              <a:rPr lang="en-US" dirty="0" smtClean="0"/>
              <a:t>print(b[0])==&gt; 10</a:t>
            </a:r>
            <a:endParaRPr lang="en-US" dirty="0" smtClean="0"/>
          </a:p>
          <a:p>
            <a:pPr>
              <a:buNone/>
            </a:pPr>
            <a:r>
              <a:rPr lang="en-US" dirty="0" smtClean="0"/>
              <a:t>print(b[-1])==&gt; 40</a:t>
            </a:r>
            <a:endParaRPr lang="en-US" dirty="0" smtClean="0"/>
          </a:p>
          <a:p>
            <a:pPr>
              <a:buNone/>
            </a:pPr>
            <a:r>
              <a:rPr lang="en-US" dirty="0" smtClean="0"/>
              <a:t>&gt;&gt;&gt; for </a:t>
            </a:r>
            <a:r>
              <a:rPr lang="en-US" dirty="0" err="1" smtClean="0"/>
              <a:t>i</a:t>
            </a:r>
            <a:r>
              <a:rPr lang="en-US" dirty="0" smtClean="0"/>
              <a:t> in b : print(</a:t>
            </a:r>
            <a:r>
              <a:rPr lang="en-US" dirty="0" err="1" smtClean="0"/>
              <a:t>i</a:t>
            </a:r>
            <a:r>
              <a:rPr lang="en-US" dirty="0" smtClean="0"/>
              <a:t>)</a:t>
            </a:r>
            <a:endParaRPr lang="en-US" dirty="0" smtClean="0"/>
          </a:p>
          <a:p>
            <a:pPr>
              <a:buNone/>
            </a:pPr>
            <a:r>
              <a:rPr lang="en-US" dirty="0" smtClean="0"/>
              <a:t> 10</a:t>
            </a:r>
            <a:endParaRPr lang="en-US" dirty="0" smtClean="0"/>
          </a:p>
          <a:p>
            <a:pPr>
              <a:buNone/>
            </a:pPr>
            <a:r>
              <a:rPr lang="en-US" dirty="0" smtClean="0"/>
              <a:t> 20</a:t>
            </a:r>
            <a:endParaRPr lang="en-US" dirty="0" smtClean="0"/>
          </a:p>
          <a:p>
            <a:pPr>
              <a:buNone/>
            </a:pPr>
            <a:r>
              <a:rPr lang="en-US" dirty="0" smtClean="0"/>
              <a:t> 30</a:t>
            </a:r>
            <a:endParaRPr lang="en-US" dirty="0" smtClean="0"/>
          </a:p>
          <a:p>
            <a:pPr>
              <a:buNone/>
            </a:pPr>
            <a:r>
              <a:rPr lang="en-US" dirty="0" smtClean="0"/>
              <a:t> 40</a:t>
            </a:r>
            <a:endParaRPr lang="en-US" dirty="0" smtClean="0"/>
          </a:p>
          <a:p>
            <a:pPr>
              <a:buNone/>
            </a:pPr>
            <a:r>
              <a:rPr lang="en-US" dirty="0" smtClean="0"/>
              <a:t>Conclusion 1:</a:t>
            </a:r>
            <a:endParaRPr lang="en-US" dirty="0" smtClean="0"/>
          </a:p>
          <a:p>
            <a:r>
              <a:rPr lang="en-US" dirty="0" smtClean="0"/>
              <a:t>The only allowed values for byte data type are 0 to 256. By mistake if we are trying to provide any other values then we will get value error.</a:t>
            </a:r>
            <a:endParaRPr lang="en-US" dirty="0" smtClean="0"/>
          </a:p>
          <a:p>
            <a:pPr>
              <a:buNone/>
            </a:pPr>
            <a:r>
              <a:rPr lang="en-US" dirty="0" smtClean="0"/>
              <a:t>Conclusion 2:</a:t>
            </a:r>
            <a:endParaRPr lang="en-US" dirty="0" smtClean="0"/>
          </a:p>
          <a:p>
            <a:r>
              <a:rPr lang="en-US" dirty="0" smtClean="0"/>
              <a:t>Once we creates bytes data type value, we cannot change its values, otherwise we will get </a:t>
            </a:r>
            <a:r>
              <a:rPr lang="en-US" dirty="0" err="1" smtClean="0"/>
              <a:t>TypeError</a:t>
            </a: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8291264" cy="6285312"/>
          </a:xfrm>
        </p:spPr>
        <p:txBody>
          <a:bodyPr>
            <a:normAutofit fontScale="77500" lnSpcReduction="20000"/>
          </a:bodyPr>
          <a:lstStyle/>
          <a:p>
            <a:pPr>
              <a:buNone/>
            </a:pPr>
            <a:r>
              <a:rPr lang="en-US" dirty="0" smtClean="0"/>
              <a:t>6. </a:t>
            </a:r>
            <a:r>
              <a:rPr lang="en-US" dirty="0" err="1" smtClean="0"/>
              <a:t>bytearray</a:t>
            </a:r>
            <a:r>
              <a:rPr lang="en-US" dirty="0" smtClean="0"/>
              <a:t> Data type:</a:t>
            </a:r>
            <a:endParaRPr lang="en-US" dirty="0" smtClean="0"/>
          </a:p>
          <a:p>
            <a:r>
              <a:rPr lang="en-US" dirty="0" err="1" smtClean="0"/>
              <a:t>bytearray</a:t>
            </a:r>
            <a:r>
              <a:rPr lang="en-US" dirty="0" smtClean="0"/>
              <a:t> is exactly same as bytes data type except that its elements can be modified.</a:t>
            </a:r>
            <a:endParaRPr lang="en-US" dirty="0" smtClean="0"/>
          </a:p>
          <a:p>
            <a:pPr>
              <a:buNone/>
            </a:pPr>
            <a:r>
              <a:rPr lang="en-US" dirty="0" smtClean="0"/>
              <a:t>Ex. 1:	x=[10,20,30,40]</a:t>
            </a:r>
            <a:endParaRPr lang="en-US" dirty="0" smtClean="0"/>
          </a:p>
          <a:p>
            <a:pPr>
              <a:buNone/>
            </a:pPr>
            <a:r>
              <a:rPr lang="en-US" dirty="0" smtClean="0"/>
              <a:t>		b = </a:t>
            </a:r>
            <a:r>
              <a:rPr lang="en-US" dirty="0" err="1" smtClean="0"/>
              <a:t>bytearray</a:t>
            </a:r>
            <a:r>
              <a:rPr lang="en-US" dirty="0" smtClean="0"/>
              <a:t>(x)</a:t>
            </a:r>
            <a:endParaRPr lang="en-US" dirty="0" smtClean="0"/>
          </a:p>
          <a:p>
            <a:pPr>
              <a:buNone/>
            </a:pPr>
            <a:r>
              <a:rPr lang="en-US" dirty="0" smtClean="0"/>
              <a:t>		for </a:t>
            </a:r>
            <a:r>
              <a:rPr lang="en-US" dirty="0" err="1" smtClean="0"/>
              <a:t>i</a:t>
            </a:r>
            <a:r>
              <a:rPr lang="en-US" dirty="0" smtClean="0"/>
              <a:t> in b : print(</a:t>
            </a:r>
            <a:r>
              <a:rPr lang="en-US" dirty="0" err="1" smtClean="0"/>
              <a:t>i</a:t>
            </a:r>
            <a:r>
              <a:rPr lang="en-US" dirty="0" smtClean="0"/>
              <a:t>)</a:t>
            </a:r>
            <a:endParaRPr lang="en-US" dirty="0" smtClean="0"/>
          </a:p>
          <a:p>
            <a:pPr>
              <a:buNone/>
            </a:pPr>
            <a:r>
              <a:rPr lang="en-US" dirty="0" smtClean="0"/>
              <a:t>		10</a:t>
            </a:r>
            <a:endParaRPr lang="en-US" dirty="0" smtClean="0"/>
          </a:p>
          <a:p>
            <a:pPr>
              <a:buNone/>
            </a:pPr>
            <a:r>
              <a:rPr lang="en-US" dirty="0" smtClean="0"/>
              <a:t>		20</a:t>
            </a:r>
            <a:endParaRPr lang="en-US" dirty="0" smtClean="0"/>
          </a:p>
          <a:p>
            <a:pPr>
              <a:buNone/>
            </a:pPr>
            <a:r>
              <a:rPr lang="en-US" dirty="0" smtClean="0"/>
              <a:t>		30</a:t>
            </a:r>
            <a:endParaRPr lang="en-US" dirty="0" smtClean="0"/>
          </a:p>
          <a:p>
            <a:pPr>
              <a:buNone/>
            </a:pPr>
            <a:r>
              <a:rPr lang="en-US" dirty="0" smtClean="0"/>
              <a:t>		40</a:t>
            </a:r>
            <a:endParaRPr lang="en-US" dirty="0" smtClean="0"/>
          </a:p>
          <a:p>
            <a:pPr>
              <a:buNone/>
            </a:pPr>
            <a:r>
              <a:rPr lang="en-US" dirty="0" smtClean="0"/>
              <a:t>		b[0]=100</a:t>
            </a:r>
            <a:endParaRPr lang="en-US" dirty="0" smtClean="0"/>
          </a:p>
          <a:p>
            <a:pPr>
              <a:buNone/>
            </a:pPr>
            <a:r>
              <a:rPr lang="en-US" dirty="0" smtClean="0"/>
              <a:t>		for </a:t>
            </a:r>
            <a:r>
              <a:rPr lang="en-US" dirty="0" err="1" smtClean="0"/>
              <a:t>i</a:t>
            </a:r>
            <a:r>
              <a:rPr lang="en-US" dirty="0" smtClean="0"/>
              <a:t> in b: print(</a:t>
            </a:r>
            <a:r>
              <a:rPr lang="en-US" dirty="0" err="1" smtClean="0"/>
              <a:t>i</a:t>
            </a:r>
            <a:r>
              <a:rPr lang="en-US" dirty="0" smtClean="0"/>
              <a:t>)</a:t>
            </a:r>
            <a:endParaRPr lang="en-US" dirty="0" smtClean="0"/>
          </a:p>
          <a:p>
            <a:pPr>
              <a:buNone/>
            </a:pPr>
            <a:r>
              <a:rPr lang="en-US" dirty="0" smtClean="0"/>
              <a:t>		100</a:t>
            </a:r>
            <a:endParaRPr lang="en-US" dirty="0" smtClean="0"/>
          </a:p>
          <a:p>
            <a:pPr>
              <a:buNone/>
            </a:pPr>
            <a:r>
              <a:rPr lang="en-US" dirty="0" smtClean="0"/>
              <a:t>		20</a:t>
            </a:r>
            <a:endParaRPr lang="en-US" dirty="0" smtClean="0"/>
          </a:p>
          <a:p>
            <a:pPr>
              <a:buNone/>
            </a:pPr>
            <a:r>
              <a:rPr lang="en-US" dirty="0" smtClean="0"/>
              <a:t>		30</a:t>
            </a:r>
            <a:endParaRPr lang="en-US" dirty="0" smtClean="0"/>
          </a:p>
          <a:p>
            <a:pPr>
              <a:buNone/>
            </a:pPr>
            <a:r>
              <a:rPr lang="en-US" dirty="0" smtClean="0"/>
              <a:t>		40</a:t>
            </a:r>
            <a:endParaRPr lang="en-US" dirty="0" smtClean="0"/>
          </a:p>
          <a:p>
            <a:pPr>
              <a:buNone/>
            </a:pPr>
            <a:r>
              <a:rPr lang="en-US" dirty="0" smtClean="0"/>
              <a:t>Ex. 2:</a:t>
            </a:r>
            <a:endParaRPr lang="en-US" dirty="0" smtClean="0"/>
          </a:p>
          <a:p>
            <a:pPr>
              <a:buNone/>
            </a:pPr>
            <a:r>
              <a:rPr lang="en-US" dirty="0" smtClean="0"/>
              <a:t>&gt;&gt;&gt; x =[10,256]</a:t>
            </a:r>
            <a:endParaRPr lang="en-US" dirty="0" smtClean="0"/>
          </a:p>
          <a:p>
            <a:pPr>
              <a:buNone/>
            </a:pPr>
            <a:r>
              <a:rPr lang="en-US" dirty="0" smtClean="0"/>
              <a:t>&gt;&gt;&gt; b = </a:t>
            </a:r>
            <a:r>
              <a:rPr lang="en-US" dirty="0" err="1" smtClean="0"/>
              <a:t>bytearray</a:t>
            </a:r>
            <a:r>
              <a:rPr lang="en-US" dirty="0" smtClean="0"/>
              <a:t>(x)</a:t>
            </a:r>
            <a:endParaRPr lang="en-US" dirty="0" smtClean="0"/>
          </a:p>
          <a:p>
            <a:pPr>
              <a:buNone/>
            </a:pPr>
            <a:r>
              <a:rPr lang="en-US" dirty="0" err="1" smtClean="0"/>
              <a:t>ValueError</a:t>
            </a:r>
            <a:r>
              <a:rPr lang="en-US" dirty="0" smtClean="0"/>
              <a:t>: byte must be in range(0, 256)</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chor="t"/>
          <a:lstStyle/>
          <a:p>
            <a:r>
              <a:rPr lang="en-IN" dirty="0" smtClean="0"/>
              <a:t>Introduction to Python</a:t>
            </a:r>
            <a:endParaRPr lang="en-US" dirty="0"/>
          </a:p>
        </p:txBody>
      </p:sp>
      <p:sp>
        <p:nvSpPr>
          <p:cNvPr id="3" name="Content Placeholder 2"/>
          <p:cNvSpPr>
            <a:spLocks noGrp="1"/>
          </p:cNvSpPr>
          <p:nvPr>
            <p:ph sz="quarter" idx="1"/>
          </p:nvPr>
        </p:nvSpPr>
        <p:spPr>
          <a:xfrm>
            <a:off x="457200" y="836712"/>
            <a:ext cx="7467600" cy="5637240"/>
          </a:xfrm>
        </p:spPr>
        <p:txBody>
          <a:bodyPr/>
          <a:lstStyle/>
          <a:p>
            <a:r>
              <a:rPr lang="en-US" dirty="0" smtClean="0">
                <a:latin typeface="Times New Roman" panose="02020503050405090304" pitchFamily="18" charset="0"/>
                <a:cs typeface="Times New Roman" panose="02020503050405090304" pitchFamily="18" charset="0"/>
              </a:rPr>
              <a:t>Python is a general purpose high level programming language.</a:t>
            </a:r>
            <a:endParaRPr lang="en-US" dirty="0" smtClean="0">
              <a:latin typeface="Times New Roman" panose="02020503050405090304" pitchFamily="18" charset="0"/>
              <a:cs typeface="Times New Roman" panose="02020503050405090304" pitchFamily="18" charset="0"/>
            </a:endParaRPr>
          </a:p>
          <a:p>
            <a:endParaRPr lang="en-US" dirty="0" smtClean="0">
              <a:latin typeface="Times New Roman" panose="02020503050405090304" pitchFamily="18" charset="0"/>
              <a:cs typeface="Times New Roman" panose="02020503050405090304" pitchFamily="18" charset="0"/>
            </a:endParaRPr>
          </a:p>
          <a:p>
            <a:r>
              <a:rPr lang="en-US" dirty="0" smtClean="0">
                <a:latin typeface="Times New Roman" panose="02020503050405090304" pitchFamily="18" charset="0"/>
                <a:cs typeface="Times New Roman" panose="02020503050405090304" pitchFamily="18" charset="0"/>
              </a:rPr>
              <a:t>Python was developed by Guido Van </a:t>
            </a:r>
            <a:r>
              <a:rPr lang="en-US" dirty="0" err="1" smtClean="0">
                <a:latin typeface="Times New Roman" panose="02020503050405090304" pitchFamily="18" charset="0"/>
                <a:cs typeface="Times New Roman" panose="02020503050405090304" pitchFamily="18" charset="0"/>
              </a:rPr>
              <a:t>Rossum</a:t>
            </a:r>
            <a:r>
              <a:rPr lang="en-US" dirty="0" smtClean="0">
                <a:latin typeface="Times New Roman" panose="02020503050405090304" pitchFamily="18" charset="0"/>
                <a:cs typeface="Times New Roman" panose="02020503050405090304" pitchFamily="18" charset="0"/>
              </a:rPr>
              <a:t> in 1989 while working at National Research Institute at Netherland. But officially Python was made available to public in 1991. </a:t>
            </a:r>
            <a:endParaRPr lang="en-US" dirty="0" smtClean="0">
              <a:latin typeface="Times New Roman" panose="02020503050405090304" pitchFamily="18" charset="0"/>
              <a:cs typeface="Times New Roman" panose="02020503050405090304" pitchFamily="18" charset="0"/>
            </a:endParaRPr>
          </a:p>
          <a:p>
            <a:endParaRPr lang="en-US" dirty="0" smtClean="0">
              <a:latin typeface="Times New Roman" panose="02020503050405090304" pitchFamily="18" charset="0"/>
              <a:cs typeface="Times New Roman" panose="02020503050405090304" pitchFamily="18" charset="0"/>
            </a:endParaRPr>
          </a:p>
          <a:p>
            <a:r>
              <a:rPr lang="en-US" dirty="0" smtClean="0">
                <a:latin typeface="Times New Roman" panose="02020503050405090304" pitchFamily="18" charset="0"/>
                <a:cs typeface="Times New Roman" panose="02020503050405090304" pitchFamily="18" charset="0"/>
              </a:rPr>
              <a:t>The official Date of Birth for Python is : Feb 20th 1991.</a:t>
            </a:r>
            <a:endParaRPr lang="en-US" dirty="0" smtClean="0">
              <a:latin typeface="Times New Roman" panose="02020503050405090304" pitchFamily="18" charset="0"/>
              <a:cs typeface="Times New Roman" panose="02020503050405090304" pitchFamily="18" charset="0"/>
            </a:endParaRPr>
          </a:p>
          <a:p>
            <a:endParaRPr lang="en-US" dirty="0" smtClean="0">
              <a:latin typeface="Times New Roman" panose="02020503050405090304" pitchFamily="18" charset="0"/>
              <a:cs typeface="Times New Roman" panose="02020503050405090304" pitchFamily="18" charset="0"/>
            </a:endParaRPr>
          </a:p>
          <a:p>
            <a:r>
              <a:rPr lang="en-US" dirty="0" smtClean="0">
                <a:latin typeface="Times New Roman" panose="02020503050405090304" pitchFamily="18" charset="0"/>
                <a:cs typeface="Times New Roman" panose="02020503050405090304" pitchFamily="18" charset="0"/>
              </a:rPr>
              <a:t>Python is recommended as first programming language for beginners.</a:t>
            </a:r>
            <a:endParaRPr lang="en-US"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chor="t"/>
          <a:lstStyle/>
          <a:p>
            <a:r>
              <a:rPr lang="en-IN" dirty="0" smtClean="0"/>
              <a:t>7. Complex data type</a:t>
            </a:r>
            <a:endParaRPr lang="en-US" dirty="0"/>
          </a:p>
        </p:txBody>
      </p:sp>
      <p:sp>
        <p:nvSpPr>
          <p:cNvPr id="3" name="Content Placeholder 2"/>
          <p:cNvSpPr>
            <a:spLocks noGrp="1"/>
          </p:cNvSpPr>
          <p:nvPr>
            <p:ph sz="quarter" idx="1"/>
          </p:nvPr>
        </p:nvSpPr>
        <p:spPr>
          <a:xfrm>
            <a:off x="457200" y="908720"/>
            <a:ext cx="7467600" cy="5565232"/>
          </a:xfrm>
        </p:spPr>
        <p:txBody>
          <a:bodyPr/>
          <a:lstStyle/>
          <a:p>
            <a:r>
              <a:rPr lang="en-US" dirty="0" smtClean="0"/>
              <a:t>A complex number contains an ordered pair, i.e., x + </a:t>
            </a:r>
            <a:r>
              <a:rPr lang="en-US" dirty="0" err="1" smtClean="0"/>
              <a:t>jy</a:t>
            </a:r>
            <a:r>
              <a:rPr lang="en-US" dirty="0" smtClean="0"/>
              <a:t>, where x and y denote the real and imaginary parts, respectively. </a:t>
            </a:r>
            <a:endParaRPr lang="en-US" dirty="0" smtClean="0"/>
          </a:p>
          <a:p>
            <a:r>
              <a:rPr lang="en-US" dirty="0" smtClean="0"/>
              <a:t>The complex numbers like 2.14j, 2.0 + 2.3j, etc.</a:t>
            </a:r>
            <a:endParaRPr lang="en-US" dirty="0" smtClean="0"/>
          </a:p>
          <a:p>
            <a:pPr>
              <a:buNone/>
            </a:pPr>
            <a:r>
              <a:rPr lang="en-IN" dirty="0" smtClean="0"/>
              <a:t>Ex: 	</a:t>
            </a:r>
            <a:r>
              <a:rPr lang="en-US" dirty="0" smtClean="0"/>
              <a:t>a=10+1.5j</a:t>
            </a:r>
            <a:endParaRPr lang="en-US" dirty="0" smtClean="0"/>
          </a:p>
          <a:p>
            <a:pPr>
              <a:buNone/>
            </a:pPr>
            <a:r>
              <a:rPr lang="en-US" dirty="0" smtClean="0"/>
              <a:t>		b=20+2.5j</a:t>
            </a:r>
            <a:endParaRPr lang="en-US" dirty="0" smtClean="0"/>
          </a:p>
          <a:p>
            <a:pPr>
              <a:buNone/>
            </a:pPr>
            <a:r>
              <a:rPr lang="en-US" dirty="0" smtClean="0"/>
              <a:t>		c=</a:t>
            </a:r>
            <a:r>
              <a:rPr lang="en-US" dirty="0" err="1" smtClean="0"/>
              <a:t>a+b</a:t>
            </a:r>
            <a:endParaRPr lang="en-US" dirty="0" smtClean="0"/>
          </a:p>
          <a:p>
            <a:pPr>
              <a:buNone/>
            </a:pPr>
            <a:r>
              <a:rPr lang="en-US" dirty="0" smtClean="0"/>
              <a:t>		print(c)          #(30+4j)</a:t>
            </a:r>
            <a:endParaRPr lang="en-US" dirty="0" smtClean="0"/>
          </a:p>
          <a:p>
            <a:pPr>
              <a:buNone/>
            </a:pPr>
            <a:r>
              <a:rPr lang="en-US" dirty="0" smtClean="0"/>
              <a:t>		</a:t>
            </a:r>
            <a:endParaRPr lang="en-US" dirty="0" smtClean="0"/>
          </a:p>
          <a:p>
            <a:pPr>
              <a:buNone/>
            </a:pPr>
            <a:r>
              <a:rPr lang="en-US" dirty="0" smtClean="0"/>
              <a:t>		type(c)	# &lt;class 'complex'&gt;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lstStyle/>
          <a:p>
            <a:pPr>
              <a:buNone/>
            </a:pPr>
            <a:r>
              <a:rPr lang="en-US" dirty="0" smtClean="0"/>
              <a:t>Note: Complex data type has some inbuilt attributes to retrieve the real part and imaginary part</a:t>
            </a:r>
            <a:endParaRPr lang="en-US" dirty="0" smtClean="0"/>
          </a:p>
          <a:p>
            <a:pPr>
              <a:buNone/>
            </a:pPr>
            <a:r>
              <a:rPr lang="en-US" dirty="0" smtClean="0"/>
              <a:t>	c=10.5+3.6j</a:t>
            </a:r>
            <a:endParaRPr lang="en-US" dirty="0" smtClean="0"/>
          </a:p>
          <a:p>
            <a:pPr>
              <a:buNone/>
            </a:pPr>
            <a:r>
              <a:rPr lang="en-US" dirty="0" smtClean="0"/>
              <a:t>	</a:t>
            </a:r>
            <a:r>
              <a:rPr lang="en-US" dirty="0" err="1" smtClean="0"/>
              <a:t>c.real</a:t>
            </a:r>
            <a:r>
              <a:rPr lang="en-US" dirty="0" smtClean="0"/>
              <a:t>==&gt;10.5</a:t>
            </a:r>
            <a:endParaRPr lang="en-US" dirty="0" smtClean="0"/>
          </a:p>
          <a:p>
            <a:pPr>
              <a:buNone/>
            </a:pPr>
            <a:r>
              <a:rPr lang="en-US" dirty="0" smtClean="0"/>
              <a:t>	</a:t>
            </a:r>
            <a:r>
              <a:rPr lang="en-US" dirty="0" err="1" smtClean="0"/>
              <a:t>c.imag</a:t>
            </a:r>
            <a:r>
              <a:rPr lang="en-US" dirty="0" smtClean="0"/>
              <a:t>==&gt;3.6</a:t>
            </a:r>
            <a:endParaRPr lang="en-US" dirty="0" smtClean="0"/>
          </a:p>
          <a:p>
            <a:endParaRPr lang="en-US" dirty="0" smtClean="0"/>
          </a:p>
          <a:p>
            <a:r>
              <a:rPr lang="en-US" dirty="0" smtClean="0"/>
              <a:t>We can use complex type generally in scientific Applications and electrical engineering applications.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normAutofit/>
          </a:bodyPr>
          <a:lstStyle/>
          <a:p>
            <a:pPr>
              <a:buNone/>
            </a:pPr>
            <a:r>
              <a:rPr lang="en-US" b="1" dirty="0" smtClean="0"/>
              <a:t>8. list data type:</a:t>
            </a:r>
            <a:endParaRPr lang="en-US" b="1" dirty="0" smtClean="0"/>
          </a:p>
          <a:p>
            <a:r>
              <a:rPr lang="en-US" dirty="0" smtClean="0"/>
              <a:t>If we want to represent a group of values as a single entity where insertion order required to preserve and duplicates are allowed then we should go for list data type.</a:t>
            </a:r>
            <a:endParaRPr lang="en-US" dirty="0" smtClean="0"/>
          </a:p>
          <a:p>
            <a:pPr>
              <a:buNone/>
            </a:pPr>
            <a:r>
              <a:rPr lang="en-US" dirty="0" smtClean="0"/>
              <a:t>1. insertion order is preserved</a:t>
            </a:r>
            <a:endParaRPr lang="en-US" dirty="0" smtClean="0"/>
          </a:p>
          <a:p>
            <a:pPr>
              <a:buNone/>
            </a:pPr>
            <a:r>
              <a:rPr lang="en-US" dirty="0" smtClean="0"/>
              <a:t>2. heterogeneous objects are allowed</a:t>
            </a:r>
            <a:endParaRPr lang="en-US" dirty="0" smtClean="0"/>
          </a:p>
          <a:p>
            <a:pPr>
              <a:buNone/>
            </a:pPr>
            <a:r>
              <a:rPr lang="en-US" dirty="0" smtClean="0"/>
              <a:t>3. duplicates are allowed</a:t>
            </a:r>
            <a:endParaRPr lang="en-US" dirty="0" smtClean="0"/>
          </a:p>
          <a:p>
            <a:pPr>
              <a:buNone/>
            </a:pPr>
            <a:r>
              <a:rPr lang="en-US" dirty="0" smtClean="0"/>
              <a:t>4. </a:t>
            </a:r>
            <a:r>
              <a:rPr lang="en-US" dirty="0" err="1" smtClean="0"/>
              <a:t>Growable</a:t>
            </a:r>
            <a:r>
              <a:rPr lang="en-US" dirty="0" smtClean="0"/>
              <a:t> in nature</a:t>
            </a:r>
            <a:endParaRPr lang="en-US" dirty="0" smtClean="0"/>
          </a:p>
          <a:p>
            <a:pPr>
              <a:buNone/>
            </a:pPr>
            <a:r>
              <a:rPr lang="en-US" dirty="0" smtClean="0"/>
              <a:t>5. values should be enclosed within square brackets.</a:t>
            </a:r>
            <a:endParaRPr lang="en-US" dirty="0" smtClean="0"/>
          </a:p>
          <a:p>
            <a:pPr>
              <a:buNone/>
            </a:pPr>
            <a:r>
              <a:rPr lang="en-US" dirty="0" smtClean="0"/>
              <a:t>Ex: </a:t>
            </a:r>
            <a:r>
              <a:rPr lang="da-DK" dirty="0" smtClean="0"/>
              <a:t>list=[10,10.5,’abhi',True,10]</a:t>
            </a:r>
            <a:endParaRPr lang="da-DK" dirty="0" smtClean="0"/>
          </a:p>
          <a:p>
            <a:pPr>
              <a:buNone/>
            </a:pPr>
            <a:r>
              <a:rPr lang="en-US" dirty="0" smtClean="0"/>
              <a:t>	     print(list) # [10,10.5,’abhi',True,10]</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8024"/>
            <a:ext cx="7467600" cy="6285312"/>
          </a:xfrm>
        </p:spPr>
        <p:txBody>
          <a:bodyPr>
            <a:normAutofit fontScale="92500" lnSpcReduction="20000"/>
          </a:bodyPr>
          <a:lstStyle/>
          <a:p>
            <a:r>
              <a:rPr lang="en-US" dirty="0" smtClean="0"/>
              <a:t>Ex:</a:t>
            </a:r>
            <a:endParaRPr lang="en-US" dirty="0" smtClean="0"/>
          </a:p>
          <a:p>
            <a:pPr>
              <a:buNone/>
            </a:pPr>
            <a:r>
              <a:rPr lang="en-US" dirty="0" smtClean="0"/>
              <a:t>list=[10,20,30,40]</a:t>
            </a:r>
            <a:endParaRPr lang="en-US" dirty="0" smtClean="0"/>
          </a:p>
          <a:p>
            <a:pPr>
              <a:buNone/>
            </a:pPr>
            <a:r>
              <a:rPr lang="en-US" dirty="0" smtClean="0"/>
              <a:t>&gt;&gt;&gt; list[0]</a:t>
            </a:r>
            <a:endParaRPr lang="en-US" dirty="0" smtClean="0"/>
          </a:p>
          <a:p>
            <a:pPr>
              <a:buNone/>
            </a:pPr>
            <a:r>
              <a:rPr lang="en-US" dirty="0" smtClean="0"/>
              <a:t> 10</a:t>
            </a:r>
            <a:endParaRPr lang="en-US" dirty="0" smtClean="0"/>
          </a:p>
          <a:p>
            <a:pPr>
              <a:buNone/>
            </a:pPr>
            <a:r>
              <a:rPr lang="en-US" dirty="0" smtClean="0"/>
              <a:t>&gt;&gt;&gt; list[-1]</a:t>
            </a:r>
            <a:endParaRPr lang="en-US" dirty="0" smtClean="0"/>
          </a:p>
          <a:p>
            <a:pPr>
              <a:buNone/>
            </a:pPr>
            <a:r>
              <a:rPr lang="en-US" dirty="0" smtClean="0"/>
              <a:t> 40</a:t>
            </a:r>
            <a:endParaRPr lang="en-US" dirty="0" smtClean="0"/>
          </a:p>
          <a:p>
            <a:pPr>
              <a:buNone/>
            </a:pPr>
            <a:r>
              <a:rPr lang="en-US" dirty="0" smtClean="0"/>
              <a:t>&gt;&gt;&gt; list[1:3]</a:t>
            </a:r>
            <a:endParaRPr lang="en-US" dirty="0" smtClean="0"/>
          </a:p>
          <a:p>
            <a:pPr>
              <a:buNone/>
            </a:pPr>
            <a:r>
              <a:rPr lang="en-US" dirty="0" smtClean="0"/>
              <a:t> [20, 30]</a:t>
            </a:r>
            <a:endParaRPr lang="en-US" dirty="0" smtClean="0"/>
          </a:p>
          <a:p>
            <a:pPr>
              <a:buNone/>
            </a:pPr>
            <a:r>
              <a:rPr lang="en-US" dirty="0" smtClean="0"/>
              <a:t>&gt;&gt;&gt; list[0]=100</a:t>
            </a:r>
            <a:endParaRPr lang="en-US" dirty="0" smtClean="0"/>
          </a:p>
          <a:p>
            <a:pPr>
              <a:buNone/>
            </a:pPr>
            <a:r>
              <a:rPr lang="en-US" dirty="0" smtClean="0"/>
              <a:t>&gt;&gt;&gt; for </a:t>
            </a:r>
            <a:r>
              <a:rPr lang="en-US" dirty="0" err="1" smtClean="0"/>
              <a:t>i</a:t>
            </a:r>
            <a:r>
              <a:rPr lang="en-US" dirty="0" smtClean="0"/>
              <a:t> in </a:t>
            </a:r>
            <a:r>
              <a:rPr lang="en-US" dirty="0" err="1" smtClean="0"/>
              <a:t>list:print</a:t>
            </a:r>
            <a:r>
              <a:rPr lang="en-US" dirty="0" smtClean="0"/>
              <a:t>(</a:t>
            </a:r>
            <a:r>
              <a:rPr lang="en-US" dirty="0" err="1" smtClean="0"/>
              <a:t>i</a:t>
            </a:r>
            <a:r>
              <a:rPr lang="en-US" dirty="0" smtClean="0"/>
              <a:t>)</a:t>
            </a:r>
            <a:endParaRPr lang="en-US" dirty="0" smtClean="0"/>
          </a:p>
          <a:p>
            <a:pPr>
              <a:buNone/>
            </a:pPr>
            <a:r>
              <a:rPr lang="en-US" dirty="0" smtClean="0"/>
              <a:t>...</a:t>
            </a:r>
            <a:endParaRPr lang="en-US" dirty="0" smtClean="0"/>
          </a:p>
          <a:p>
            <a:pPr>
              <a:buNone/>
            </a:pPr>
            <a:r>
              <a:rPr lang="en-US" dirty="0" smtClean="0"/>
              <a:t>	100</a:t>
            </a:r>
            <a:endParaRPr lang="en-US" dirty="0" smtClean="0"/>
          </a:p>
          <a:p>
            <a:pPr>
              <a:buNone/>
            </a:pPr>
            <a:r>
              <a:rPr lang="en-US" dirty="0" smtClean="0"/>
              <a:t>	20</a:t>
            </a:r>
            <a:endParaRPr lang="en-US" dirty="0" smtClean="0"/>
          </a:p>
          <a:p>
            <a:pPr>
              <a:buNone/>
            </a:pPr>
            <a:r>
              <a:rPr lang="en-US" dirty="0" smtClean="0"/>
              <a:t>	30</a:t>
            </a:r>
            <a:endParaRPr lang="en-US" dirty="0" smtClean="0"/>
          </a:p>
          <a:p>
            <a:pPr>
              <a:buNone/>
            </a:pPr>
            <a:r>
              <a:rPr lang="en-IN" dirty="0" smtClean="0"/>
              <a:t>	40</a:t>
            </a:r>
            <a:endParaRPr lang="en-US" dirty="0" smtClean="0"/>
          </a:p>
          <a:p>
            <a:pPr>
              <a:buNone/>
            </a:pPr>
            <a:r>
              <a:rPr lang="en-US" dirty="0" smtClean="0"/>
              <a:t>list is </a:t>
            </a:r>
            <a:r>
              <a:rPr lang="en-US" dirty="0" err="1" smtClean="0"/>
              <a:t>growable</a:t>
            </a:r>
            <a:r>
              <a:rPr lang="en-US" dirty="0" smtClean="0"/>
              <a:t> in nature. </a:t>
            </a:r>
            <a:r>
              <a:rPr lang="en-US" dirty="0" err="1" smtClean="0"/>
              <a:t>i.e</a:t>
            </a:r>
            <a:r>
              <a:rPr lang="en-US" dirty="0" smtClean="0"/>
              <a:t> based on our requirement we can increase or decrease the size.</a:t>
            </a:r>
            <a:endParaRPr 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normAutofit/>
          </a:bodyPr>
          <a:lstStyle/>
          <a:p>
            <a:pPr>
              <a:buNone/>
            </a:pPr>
            <a:r>
              <a:rPr lang="en-US" dirty="0" smtClean="0"/>
              <a:t>&gt;&gt;&gt; list=[10,20,30]</a:t>
            </a:r>
            <a:endParaRPr lang="en-US" dirty="0" smtClean="0"/>
          </a:p>
          <a:p>
            <a:pPr>
              <a:buNone/>
            </a:pPr>
            <a:r>
              <a:rPr lang="en-US" dirty="0" smtClean="0"/>
              <a:t>&gt;&gt;&gt; </a:t>
            </a:r>
            <a:r>
              <a:rPr lang="en-US" dirty="0" err="1" smtClean="0"/>
              <a:t>list.append</a:t>
            </a:r>
            <a:r>
              <a:rPr lang="en-US" dirty="0" smtClean="0"/>
              <a:t>(“hello")</a:t>
            </a:r>
            <a:endParaRPr lang="en-US" dirty="0" smtClean="0"/>
          </a:p>
          <a:p>
            <a:pPr>
              <a:buNone/>
            </a:pPr>
            <a:r>
              <a:rPr lang="en-US" dirty="0" smtClean="0"/>
              <a:t>&gt;&gt;&gt; list</a:t>
            </a:r>
            <a:endParaRPr lang="en-US" dirty="0" smtClean="0"/>
          </a:p>
          <a:p>
            <a:pPr>
              <a:buNone/>
            </a:pPr>
            <a:r>
              <a:rPr lang="da-DK" dirty="0" smtClean="0"/>
              <a:t>[10, 20, 30, ’hello']</a:t>
            </a:r>
            <a:endParaRPr lang="da-DK" dirty="0" smtClean="0"/>
          </a:p>
          <a:p>
            <a:pPr>
              <a:buNone/>
            </a:pPr>
            <a:r>
              <a:rPr lang="en-US" dirty="0" smtClean="0"/>
              <a:t>&gt;&gt;&gt; </a:t>
            </a:r>
            <a:r>
              <a:rPr lang="en-US" dirty="0" err="1" smtClean="0"/>
              <a:t>list.remove</a:t>
            </a:r>
            <a:r>
              <a:rPr lang="en-US" dirty="0" smtClean="0"/>
              <a:t>(20)</a:t>
            </a:r>
            <a:endParaRPr lang="en-US" dirty="0" smtClean="0"/>
          </a:p>
          <a:p>
            <a:pPr>
              <a:buNone/>
            </a:pPr>
            <a:r>
              <a:rPr lang="en-US" dirty="0" smtClean="0"/>
              <a:t>&gt;&gt;&gt; list</a:t>
            </a:r>
            <a:endParaRPr lang="en-US" dirty="0" smtClean="0"/>
          </a:p>
          <a:p>
            <a:pPr>
              <a:buNone/>
            </a:pPr>
            <a:r>
              <a:rPr lang="en-US" dirty="0" smtClean="0"/>
              <a:t>[10, 30, ‘hello']</a:t>
            </a:r>
            <a:endParaRPr lang="en-US" dirty="0" smtClean="0"/>
          </a:p>
          <a:p>
            <a:pPr>
              <a:buNone/>
            </a:pPr>
            <a:r>
              <a:rPr lang="en-US" dirty="0" smtClean="0"/>
              <a:t>&gt;&gt;&gt; list2=list*2</a:t>
            </a:r>
            <a:endParaRPr lang="en-US" dirty="0" smtClean="0"/>
          </a:p>
          <a:p>
            <a:pPr>
              <a:buNone/>
            </a:pPr>
            <a:r>
              <a:rPr lang="en-US" dirty="0" smtClean="0"/>
              <a:t>&gt;&gt;&gt; list2</a:t>
            </a:r>
            <a:endParaRPr lang="en-US" dirty="0" smtClean="0"/>
          </a:p>
          <a:p>
            <a:pPr>
              <a:buNone/>
            </a:pPr>
            <a:r>
              <a:rPr lang="en-US" dirty="0" smtClean="0"/>
              <a:t>[10, 30, ‘hello', 10, 30, ‘hello']</a:t>
            </a:r>
            <a:endParaRPr lang="en-US" dirty="0" smtClean="0"/>
          </a:p>
          <a:p>
            <a:pPr>
              <a:buNone/>
            </a:pPr>
            <a:endParaRPr lang="en-US" dirty="0" smtClean="0"/>
          </a:p>
          <a:p>
            <a:pPr>
              <a:buNone/>
            </a:pPr>
            <a:r>
              <a:rPr lang="en-US" dirty="0" smtClean="0"/>
              <a:t>Note: An ordered, mutable, heterogeneous collection of elements is nothing but list, where duplicates also allowed.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normAutofit/>
          </a:bodyPr>
          <a:lstStyle/>
          <a:p>
            <a:pPr>
              <a:buNone/>
            </a:pPr>
            <a:r>
              <a:rPr lang="en-US" b="1" dirty="0" smtClean="0"/>
              <a:t>9. </a:t>
            </a:r>
            <a:r>
              <a:rPr lang="en-US" b="1" dirty="0" err="1" smtClean="0"/>
              <a:t>tuple</a:t>
            </a:r>
            <a:r>
              <a:rPr lang="en-US" b="1" dirty="0" smtClean="0"/>
              <a:t> data type:</a:t>
            </a:r>
            <a:endParaRPr lang="en-US" b="1" dirty="0" smtClean="0"/>
          </a:p>
          <a:p>
            <a:pPr>
              <a:buNone/>
            </a:pPr>
            <a:r>
              <a:rPr lang="en-US" dirty="0" err="1" smtClean="0"/>
              <a:t>tuple</a:t>
            </a:r>
            <a:r>
              <a:rPr lang="en-US" dirty="0" smtClean="0"/>
              <a:t> data type is exactly same as list data type except that it is immutable .</a:t>
            </a:r>
            <a:r>
              <a:rPr lang="en-US" dirty="0" err="1" smtClean="0"/>
              <a:t>i.e</a:t>
            </a:r>
            <a:r>
              <a:rPr lang="en-US" dirty="0" smtClean="0"/>
              <a:t> we cannot change values.</a:t>
            </a:r>
            <a:endParaRPr lang="en-US" dirty="0" smtClean="0"/>
          </a:p>
          <a:p>
            <a:r>
              <a:rPr lang="en-US" dirty="0" err="1" smtClean="0"/>
              <a:t>Tuple</a:t>
            </a:r>
            <a:r>
              <a:rPr lang="en-US" dirty="0" smtClean="0"/>
              <a:t> elements can be represented within parenthesis.</a:t>
            </a:r>
            <a:endParaRPr lang="en-US" dirty="0" smtClean="0"/>
          </a:p>
          <a:p>
            <a:pPr>
              <a:buNone/>
            </a:pPr>
            <a:r>
              <a:rPr lang="en-US" dirty="0" smtClean="0"/>
              <a:t>Ex: t=(10,20,30,40)</a:t>
            </a:r>
            <a:endParaRPr lang="en-US" dirty="0" smtClean="0"/>
          </a:p>
          <a:p>
            <a:pPr>
              <a:buNone/>
            </a:pPr>
            <a:r>
              <a:rPr lang="en-US" dirty="0" smtClean="0"/>
              <a:t>	  type(t)  # &lt;class '</a:t>
            </a:r>
            <a:r>
              <a:rPr lang="en-US" dirty="0" err="1" smtClean="0"/>
              <a:t>tuple</a:t>
            </a:r>
            <a:r>
              <a:rPr lang="en-US" dirty="0" smtClean="0"/>
              <a:t>'&gt;</a:t>
            </a:r>
            <a:endParaRPr lang="en-US" dirty="0" smtClean="0"/>
          </a:p>
          <a:p>
            <a:pPr>
              <a:buNone/>
            </a:pPr>
            <a:r>
              <a:rPr lang="en-US" dirty="0" smtClean="0"/>
              <a:t>&gt;&gt;&gt;t[0]=100  #</a:t>
            </a:r>
            <a:r>
              <a:rPr lang="en-US" dirty="0" err="1" smtClean="0"/>
              <a:t>TypeError</a:t>
            </a:r>
            <a:r>
              <a:rPr lang="en-US" dirty="0" smtClean="0"/>
              <a:t>: '</a:t>
            </a:r>
            <a:r>
              <a:rPr lang="en-US" dirty="0" err="1" smtClean="0"/>
              <a:t>tuple</a:t>
            </a:r>
            <a:r>
              <a:rPr lang="en-US" dirty="0" smtClean="0"/>
              <a:t>' object does not support item assignment</a:t>
            </a:r>
            <a:endParaRPr lang="en-US" dirty="0" smtClean="0"/>
          </a:p>
          <a:p>
            <a:pPr>
              <a:buNone/>
            </a:pPr>
            <a:r>
              <a:rPr lang="en-US" dirty="0" smtClean="0"/>
              <a:t>&gt;&gt;&gt; </a:t>
            </a:r>
            <a:r>
              <a:rPr lang="en-US" dirty="0" err="1" smtClean="0"/>
              <a:t>t.append</a:t>
            </a:r>
            <a:r>
              <a:rPr lang="en-US" dirty="0" smtClean="0"/>
              <a:t>(“</a:t>
            </a:r>
            <a:r>
              <a:rPr lang="en-US" dirty="0" err="1" smtClean="0"/>
              <a:t>abhi</a:t>
            </a:r>
            <a:r>
              <a:rPr lang="en-US" dirty="0" smtClean="0"/>
              <a:t>")  #</a:t>
            </a:r>
            <a:r>
              <a:rPr lang="en-US" dirty="0" err="1" smtClean="0"/>
              <a:t>AttributeError</a:t>
            </a:r>
            <a:r>
              <a:rPr lang="en-US" dirty="0" smtClean="0"/>
              <a:t>: '</a:t>
            </a:r>
            <a:r>
              <a:rPr lang="en-US" dirty="0" err="1" smtClean="0"/>
              <a:t>tuple</a:t>
            </a:r>
            <a:r>
              <a:rPr lang="en-US" dirty="0" smtClean="0"/>
              <a:t>' object has no attribute 'append'</a:t>
            </a:r>
            <a:endParaRPr lang="en-US" dirty="0" smtClean="0"/>
          </a:p>
          <a:p>
            <a:pPr>
              <a:buNone/>
            </a:pPr>
            <a:r>
              <a:rPr lang="en-US" dirty="0" smtClean="0"/>
              <a:t>&gt;&gt;&gt; </a:t>
            </a:r>
            <a:r>
              <a:rPr lang="en-US" dirty="0" err="1" smtClean="0"/>
              <a:t>t.remove</a:t>
            </a:r>
            <a:r>
              <a:rPr lang="en-US" dirty="0" smtClean="0"/>
              <a:t>(10)  #</a:t>
            </a:r>
            <a:r>
              <a:rPr lang="en-US" dirty="0" err="1" smtClean="0"/>
              <a:t>AttributeError</a:t>
            </a:r>
            <a:r>
              <a:rPr lang="en-US" dirty="0" smtClean="0"/>
              <a:t>: '</a:t>
            </a:r>
            <a:r>
              <a:rPr lang="en-US" dirty="0" err="1" smtClean="0"/>
              <a:t>tuple</a:t>
            </a:r>
            <a:r>
              <a:rPr lang="en-US" dirty="0" smtClean="0"/>
              <a:t>' object has no attribute 'remove'</a:t>
            </a:r>
            <a:endParaRPr lang="en-US" dirty="0" smtClean="0"/>
          </a:p>
          <a:p>
            <a:pPr>
              <a:buNone/>
            </a:pPr>
            <a:r>
              <a:rPr lang="en-US" dirty="0" smtClean="0"/>
              <a:t>Note: </a:t>
            </a:r>
            <a:r>
              <a:rPr lang="en-US" dirty="0" err="1" smtClean="0"/>
              <a:t>tuple</a:t>
            </a:r>
            <a:r>
              <a:rPr lang="en-US" dirty="0" smtClean="0"/>
              <a:t> is the read only version of list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normAutofit fontScale="92500"/>
          </a:bodyPr>
          <a:lstStyle/>
          <a:p>
            <a:pPr>
              <a:buNone/>
            </a:pPr>
            <a:r>
              <a:rPr lang="en-US" b="1" dirty="0" smtClean="0"/>
              <a:t>10. range Data Type:</a:t>
            </a:r>
            <a:endParaRPr lang="en-US" b="1" dirty="0" smtClean="0"/>
          </a:p>
          <a:p>
            <a:pPr>
              <a:buNone/>
            </a:pPr>
            <a:r>
              <a:rPr lang="en-US" dirty="0" smtClean="0"/>
              <a:t>range Data Type represents a sequence of numbers.</a:t>
            </a:r>
            <a:endParaRPr lang="en-US" dirty="0" smtClean="0"/>
          </a:p>
          <a:p>
            <a:r>
              <a:rPr lang="en-US" dirty="0" smtClean="0"/>
              <a:t>The elements present in range Data type are not modifiable. </a:t>
            </a:r>
            <a:r>
              <a:rPr lang="en-US" dirty="0" err="1" smtClean="0"/>
              <a:t>i.e</a:t>
            </a:r>
            <a:r>
              <a:rPr lang="en-US" dirty="0" smtClean="0"/>
              <a:t> range Data type is immutable.</a:t>
            </a:r>
            <a:endParaRPr lang="en-US" dirty="0" smtClean="0"/>
          </a:p>
          <a:p>
            <a:pPr>
              <a:buNone/>
            </a:pPr>
            <a:r>
              <a:rPr lang="en-US" dirty="0" smtClean="0"/>
              <a:t>Form-1: range(10)</a:t>
            </a:r>
            <a:endParaRPr lang="en-US" dirty="0" smtClean="0"/>
          </a:p>
          <a:p>
            <a:pPr>
              <a:buNone/>
            </a:pPr>
            <a:r>
              <a:rPr lang="en-US" dirty="0" smtClean="0"/>
              <a:t>		generate numbers from 0 to 9</a:t>
            </a:r>
            <a:endParaRPr lang="en-US" dirty="0" smtClean="0"/>
          </a:p>
          <a:p>
            <a:pPr>
              <a:buNone/>
            </a:pPr>
            <a:r>
              <a:rPr lang="en-US" dirty="0" smtClean="0"/>
              <a:t>Ex:  r=range(10)</a:t>
            </a:r>
            <a:endParaRPr lang="en-US" dirty="0" smtClean="0"/>
          </a:p>
          <a:p>
            <a:pPr>
              <a:buNone/>
            </a:pPr>
            <a:r>
              <a:rPr lang="en-US" dirty="0" smtClean="0"/>
              <a:t>	    for </a:t>
            </a:r>
            <a:r>
              <a:rPr lang="en-US" dirty="0" err="1" smtClean="0"/>
              <a:t>i</a:t>
            </a:r>
            <a:r>
              <a:rPr lang="en-US" dirty="0" smtClean="0"/>
              <a:t> in r : print(</a:t>
            </a:r>
            <a:r>
              <a:rPr lang="en-US" dirty="0" err="1" smtClean="0"/>
              <a:t>i</a:t>
            </a:r>
            <a:r>
              <a:rPr lang="en-US" dirty="0" smtClean="0"/>
              <a:t>)    # 0 to 9</a:t>
            </a:r>
            <a:endParaRPr lang="en-US" dirty="0" smtClean="0"/>
          </a:p>
          <a:p>
            <a:pPr>
              <a:buNone/>
            </a:pPr>
            <a:r>
              <a:rPr lang="en-US" dirty="0" smtClean="0"/>
              <a:t>Form-2: range(10,20) # generate numbers from 10 to 19</a:t>
            </a:r>
            <a:endParaRPr lang="en-US" dirty="0" smtClean="0"/>
          </a:p>
          <a:p>
            <a:pPr>
              <a:buNone/>
            </a:pPr>
            <a:r>
              <a:rPr lang="en-US" dirty="0" smtClean="0"/>
              <a:t>		r = range(10,20)</a:t>
            </a:r>
            <a:endParaRPr lang="en-US" dirty="0" smtClean="0"/>
          </a:p>
          <a:p>
            <a:pPr>
              <a:buNone/>
            </a:pPr>
            <a:r>
              <a:rPr lang="en-US" dirty="0" smtClean="0"/>
              <a:t>		for </a:t>
            </a:r>
            <a:r>
              <a:rPr lang="en-US" dirty="0" err="1" smtClean="0"/>
              <a:t>i</a:t>
            </a:r>
            <a:r>
              <a:rPr lang="en-US" dirty="0" smtClean="0"/>
              <a:t> in r : print(</a:t>
            </a:r>
            <a:r>
              <a:rPr lang="en-US" dirty="0" err="1" smtClean="0"/>
              <a:t>i</a:t>
            </a:r>
            <a:r>
              <a:rPr lang="en-US" dirty="0" smtClean="0"/>
              <a:t>)     #10 to 19</a:t>
            </a:r>
            <a:endParaRPr lang="en-US" dirty="0" smtClean="0"/>
          </a:p>
          <a:p>
            <a:pPr>
              <a:buNone/>
            </a:pPr>
            <a:r>
              <a:rPr lang="en-US" dirty="0" smtClean="0"/>
              <a:t>Form-3: range(10,20,2)	#2 means increment value</a:t>
            </a:r>
            <a:endParaRPr lang="en-US" dirty="0" smtClean="0"/>
          </a:p>
          <a:p>
            <a:pPr>
              <a:buNone/>
            </a:pPr>
            <a:r>
              <a:rPr lang="en-US" dirty="0" smtClean="0"/>
              <a:t>		r = range(10,20,2)</a:t>
            </a:r>
            <a:endParaRPr lang="en-US" dirty="0" smtClean="0"/>
          </a:p>
          <a:p>
            <a:pPr>
              <a:buNone/>
            </a:pPr>
            <a:r>
              <a:rPr lang="nn-NO" dirty="0" smtClean="0"/>
              <a:t>		for i in r : print(i)   #10,12,14,16,18</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19256" cy="6213304"/>
          </a:xfrm>
        </p:spPr>
        <p:txBody>
          <a:bodyPr>
            <a:normAutofit/>
          </a:bodyPr>
          <a:lstStyle/>
          <a:p>
            <a:r>
              <a:rPr lang="en-US" dirty="0" smtClean="0"/>
              <a:t>We can access elements present in the range Data Type by using index.</a:t>
            </a:r>
            <a:endParaRPr lang="en-US" dirty="0" smtClean="0"/>
          </a:p>
          <a:p>
            <a:pPr>
              <a:buNone/>
            </a:pPr>
            <a:r>
              <a:rPr lang="en-US" dirty="0" smtClean="0"/>
              <a:t>	r=range(10,20)</a:t>
            </a:r>
            <a:endParaRPr lang="en-US" dirty="0" smtClean="0"/>
          </a:p>
          <a:p>
            <a:pPr>
              <a:buNone/>
            </a:pPr>
            <a:r>
              <a:rPr lang="en-US" dirty="0" smtClean="0"/>
              <a:t>	r[0]==&gt;10</a:t>
            </a:r>
            <a:endParaRPr lang="en-US" dirty="0" smtClean="0"/>
          </a:p>
          <a:p>
            <a:pPr>
              <a:buNone/>
            </a:pPr>
            <a:r>
              <a:rPr lang="en-US" dirty="0" smtClean="0"/>
              <a:t>	r[15]==&gt;</a:t>
            </a:r>
            <a:r>
              <a:rPr lang="en-US" dirty="0" err="1" smtClean="0"/>
              <a:t>IndexError</a:t>
            </a:r>
            <a:r>
              <a:rPr lang="en-US" dirty="0" smtClean="0"/>
              <a:t>: range object index out of range</a:t>
            </a:r>
            <a:endParaRPr lang="en-US" dirty="0" smtClean="0"/>
          </a:p>
          <a:p>
            <a:r>
              <a:rPr lang="en-US" dirty="0" smtClean="0"/>
              <a:t>We cannot modify the values of range data type</a:t>
            </a:r>
            <a:endParaRPr lang="en-US" dirty="0" smtClean="0"/>
          </a:p>
          <a:p>
            <a:pPr>
              <a:buNone/>
            </a:pPr>
            <a:r>
              <a:rPr lang="en-US" dirty="0" smtClean="0"/>
              <a:t>Ex:	r[0]=100</a:t>
            </a:r>
            <a:endParaRPr lang="en-US" dirty="0" smtClean="0"/>
          </a:p>
          <a:p>
            <a:pPr>
              <a:buNone/>
            </a:pPr>
            <a:r>
              <a:rPr lang="en-US" dirty="0" smtClean="0"/>
              <a:t>	</a:t>
            </a:r>
            <a:r>
              <a:rPr lang="en-US" dirty="0" err="1" smtClean="0"/>
              <a:t>TypeError</a:t>
            </a:r>
            <a:r>
              <a:rPr lang="en-US" dirty="0" smtClean="0"/>
              <a:t>: 'range' object does not support item assignment</a:t>
            </a:r>
            <a:endParaRPr lang="en-US" dirty="0" smtClean="0"/>
          </a:p>
          <a:p>
            <a:r>
              <a:rPr lang="en-US" dirty="0" smtClean="0"/>
              <a:t>We can create a list of values with range data type</a:t>
            </a:r>
            <a:endParaRPr lang="en-US" dirty="0" smtClean="0"/>
          </a:p>
          <a:p>
            <a:pPr>
              <a:buNone/>
            </a:pPr>
            <a:r>
              <a:rPr lang="en-US" dirty="0" smtClean="0"/>
              <a:t>Ex:</a:t>
            </a:r>
            <a:endParaRPr lang="en-US" dirty="0" smtClean="0"/>
          </a:p>
          <a:p>
            <a:pPr>
              <a:buNone/>
            </a:pPr>
            <a:r>
              <a:rPr lang="en-US" dirty="0" smtClean="0"/>
              <a:t>&gt;&gt;&gt; l = list(range(10))</a:t>
            </a:r>
            <a:endParaRPr lang="en-US" dirty="0" smtClean="0"/>
          </a:p>
          <a:p>
            <a:pPr>
              <a:buNone/>
            </a:pPr>
            <a:r>
              <a:rPr lang="en-US" dirty="0" smtClean="0"/>
              <a:t>&gt;&gt;&gt; l</a:t>
            </a:r>
            <a:endParaRPr lang="en-US" dirty="0" smtClean="0"/>
          </a:p>
          <a:p>
            <a:pPr>
              <a:buNone/>
            </a:pPr>
            <a:r>
              <a:rPr lang="en-US" dirty="0" smtClean="0"/>
              <a:t>	    [0, 1, 2, 3, 4, 5, 6, 7, 8, 9]</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91264" cy="6213304"/>
          </a:xfrm>
        </p:spPr>
        <p:txBody>
          <a:bodyPr>
            <a:normAutofit fontScale="77500" lnSpcReduction="20000"/>
          </a:bodyPr>
          <a:lstStyle/>
          <a:p>
            <a:pPr>
              <a:buNone/>
            </a:pPr>
            <a:r>
              <a:rPr lang="en-US" dirty="0" smtClean="0"/>
              <a:t>11. set Data Type:</a:t>
            </a:r>
            <a:endParaRPr lang="en-US" dirty="0" smtClean="0"/>
          </a:p>
          <a:p>
            <a:r>
              <a:rPr lang="en-US" dirty="0" smtClean="0"/>
              <a:t>If we want to represent a group of values without duplicates where order is not important  then we should go for set Data Type.</a:t>
            </a:r>
            <a:endParaRPr lang="en-US" dirty="0" smtClean="0"/>
          </a:p>
          <a:p>
            <a:pPr>
              <a:buNone/>
            </a:pPr>
            <a:r>
              <a:rPr lang="en-US" dirty="0" smtClean="0"/>
              <a:t>1. insertion order is not preserved</a:t>
            </a:r>
            <a:endParaRPr lang="en-US" dirty="0" smtClean="0"/>
          </a:p>
          <a:p>
            <a:pPr>
              <a:buNone/>
            </a:pPr>
            <a:r>
              <a:rPr lang="en-US" dirty="0" smtClean="0"/>
              <a:t>2. duplicates are not allowed</a:t>
            </a:r>
            <a:endParaRPr lang="en-US" dirty="0" smtClean="0"/>
          </a:p>
          <a:p>
            <a:pPr>
              <a:buNone/>
            </a:pPr>
            <a:r>
              <a:rPr lang="en-US" dirty="0" smtClean="0"/>
              <a:t>3. heterogeneous objects are allowed</a:t>
            </a:r>
            <a:endParaRPr lang="en-US" dirty="0" smtClean="0"/>
          </a:p>
          <a:p>
            <a:pPr>
              <a:buNone/>
            </a:pPr>
            <a:r>
              <a:rPr lang="en-US" dirty="0" smtClean="0"/>
              <a:t>4. index concept is not applicable</a:t>
            </a:r>
            <a:endParaRPr lang="en-US" dirty="0" smtClean="0"/>
          </a:p>
          <a:p>
            <a:pPr>
              <a:buNone/>
            </a:pPr>
            <a:r>
              <a:rPr lang="en-US" dirty="0" smtClean="0"/>
              <a:t>5. It is mutable collection</a:t>
            </a:r>
            <a:endParaRPr lang="en-US" dirty="0" smtClean="0"/>
          </a:p>
          <a:p>
            <a:pPr>
              <a:buNone/>
            </a:pPr>
            <a:r>
              <a:rPr lang="en-US" dirty="0" smtClean="0"/>
              <a:t>6. </a:t>
            </a:r>
            <a:r>
              <a:rPr lang="en-US" dirty="0" err="1" smtClean="0"/>
              <a:t>Growable</a:t>
            </a:r>
            <a:r>
              <a:rPr lang="en-US" dirty="0" smtClean="0"/>
              <a:t> in nature</a:t>
            </a:r>
            <a:endParaRPr lang="en-US" dirty="0" smtClean="0"/>
          </a:p>
          <a:p>
            <a:pPr>
              <a:buNone/>
            </a:pPr>
            <a:r>
              <a:rPr lang="en-US" dirty="0" smtClean="0"/>
              <a:t>Ex:   s={100,0,10,200,10,‘hello'}</a:t>
            </a:r>
            <a:endParaRPr lang="en-US" dirty="0" smtClean="0"/>
          </a:p>
          <a:p>
            <a:pPr>
              <a:buNone/>
            </a:pPr>
            <a:r>
              <a:rPr lang="en-US" dirty="0" smtClean="0"/>
              <a:t>	    s 		# {0, 100, ‘hello', 200, 10}</a:t>
            </a:r>
            <a:endParaRPr lang="en-US" dirty="0" smtClean="0"/>
          </a:p>
          <a:p>
            <a:pPr>
              <a:buNone/>
            </a:pPr>
            <a:r>
              <a:rPr lang="en-US" dirty="0" smtClean="0"/>
              <a:t>        s[0] ==&gt;</a:t>
            </a:r>
            <a:r>
              <a:rPr lang="en-US" dirty="0" err="1" smtClean="0"/>
              <a:t>TypeError</a:t>
            </a:r>
            <a:r>
              <a:rPr lang="en-US" dirty="0" smtClean="0"/>
              <a:t>: 'set' object does not support indexing</a:t>
            </a:r>
            <a:endParaRPr lang="en-US" dirty="0" smtClean="0"/>
          </a:p>
          <a:p>
            <a:pPr>
              <a:buNone/>
            </a:pPr>
            <a:r>
              <a:rPr lang="en-US" dirty="0" smtClean="0"/>
              <a:t>#set is </a:t>
            </a:r>
            <a:r>
              <a:rPr lang="en-US" dirty="0" err="1" smtClean="0"/>
              <a:t>growable</a:t>
            </a:r>
            <a:r>
              <a:rPr lang="en-US" dirty="0" smtClean="0"/>
              <a:t> in nature, based on our requirement we can increase or decrease the size.</a:t>
            </a:r>
            <a:endParaRPr lang="en-US" dirty="0" smtClean="0"/>
          </a:p>
          <a:p>
            <a:pPr>
              <a:buNone/>
            </a:pPr>
            <a:r>
              <a:rPr lang="en-US" dirty="0" smtClean="0"/>
              <a:t>	    &gt;&gt;&gt; </a:t>
            </a:r>
            <a:r>
              <a:rPr lang="en-US" dirty="0" err="1" smtClean="0"/>
              <a:t>s.add</a:t>
            </a:r>
            <a:r>
              <a:rPr lang="en-US" dirty="0" smtClean="0"/>
              <a:t>(60)</a:t>
            </a:r>
            <a:endParaRPr lang="en-US" dirty="0" smtClean="0"/>
          </a:p>
          <a:p>
            <a:pPr>
              <a:buNone/>
            </a:pPr>
            <a:r>
              <a:rPr lang="en-US" dirty="0" smtClean="0"/>
              <a:t>	    &gt;&gt;&gt; s</a:t>
            </a:r>
            <a:endParaRPr lang="en-US" dirty="0" smtClean="0"/>
          </a:p>
          <a:p>
            <a:pPr>
              <a:buNone/>
            </a:pPr>
            <a:r>
              <a:rPr lang="en-US" dirty="0" smtClean="0"/>
              <a:t>         {0, 100, ‘hello', 200, 10, 60}</a:t>
            </a:r>
            <a:endParaRPr lang="en-US" dirty="0" smtClean="0"/>
          </a:p>
          <a:p>
            <a:pPr>
              <a:buNone/>
            </a:pPr>
            <a:r>
              <a:rPr lang="en-US" dirty="0" smtClean="0"/>
              <a:t>         &gt;&gt;&gt; </a:t>
            </a:r>
            <a:r>
              <a:rPr lang="en-US" dirty="0" err="1" smtClean="0"/>
              <a:t>s.remove</a:t>
            </a:r>
            <a:r>
              <a:rPr lang="en-US" dirty="0" smtClean="0"/>
              <a:t>(100)</a:t>
            </a:r>
            <a:endParaRPr lang="en-US" dirty="0" smtClean="0"/>
          </a:p>
          <a:p>
            <a:pPr>
              <a:buNone/>
            </a:pPr>
            <a:r>
              <a:rPr lang="en-US" dirty="0" smtClean="0"/>
              <a:t>         &gt;&gt;&gt; s</a:t>
            </a:r>
            <a:endParaRPr lang="en-US" dirty="0" smtClean="0"/>
          </a:p>
          <a:p>
            <a:pPr>
              <a:buNone/>
            </a:pPr>
            <a:r>
              <a:rPr lang="en-US" dirty="0" smtClean="0"/>
              <a:t>         {0, ‘hello', 200, 10, 60}</a:t>
            </a:r>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91264" cy="6213304"/>
          </a:xfrm>
        </p:spPr>
        <p:txBody>
          <a:bodyPr/>
          <a:lstStyle/>
          <a:p>
            <a:pPr>
              <a:buNone/>
            </a:pPr>
            <a:r>
              <a:rPr lang="en-US" b="1" dirty="0" smtClean="0"/>
              <a:t>12. </a:t>
            </a:r>
            <a:r>
              <a:rPr lang="en-US" b="1" dirty="0" err="1" smtClean="0"/>
              <a:t>frozenset</a:t>
            </a:r>
            <a:r>
              <a:rPr lang="en-US" b="1" dirty="0" smtClean="0"/>
              <a:t> Data Type:</a:t>
            </a:r>
            <a:endParaRPr lang="en-US" b="1" dirty="0" smtClean="0"/>
          </a:p>
          <a:p>
            <a:r>
              <a:rPr lang="en-US" dirty="0" smtClean="0"/>
              <a:t>It is exactly same as set except that it is immutable.</a:t>
            </a:r>
            <a:endParaRPr lang="en-US" dirty="0" smtClean="0"/>
          </a:p>
          <a:p>
            <a:r>
              <a:rPr lang="en-US" dirty="0" smtClean="0"/>
              <a:t>Hence we cannot use add or remove functions.</a:t>
            </a:r>
            <a:endParaRPr lang="en-US" dirty="0" smtClean="0"/>
          </a:p>
          <a:p>
            <a:pPr>
              <a:buNone/>
            </a:pPr>
            <a:endParaRPr lang="en-IN" b="1" dirty="0" smtClean="0"/>
          </a:p>
          <a:p>
            <a:pPr>
              <a:buNone/>
            </a:pPr>
            <a:r>
              <a:rPr lang="en-IN" b="1" dirty="0" smtClean="0"/>
              <a:t>13.</a:t>
            </a:r>
            <a:r>
              <a:rPr lang="en-US" b="1" dirty="0" smtClean="0"/>
              <a:t> </a:t>
            </a:r>
            <a:r>
              <a:rPr lang="en-US" b="1" dirty="0" err="1" smtClean="0"/>
              <a:t>dict</a:t>
            </a:r>
            <a:r>
              <a:rPr lang="en-US" b="1" dirty="0" smtClean="0"/>
              <a:t> Data Type:</a:t>
            </a:r>
            <a:endParaRPr lang="en-US" b="1" dirty="0" smtClean="0"/>
          </a:p>
          <a:p>
            <a:r>
              <a:rPr lang="en-US" dirty="0" smtClean="0"/>
              <a:t>If we want to represent a group of values as key-value pairs then we should go for </a:t>
            </a:r>
            <a:r>
              <a:rPr lang="en-US" dirty="0" err="1" smtClean="0"/>
              <a:t>dict</a:t>
            </a:r>
            <a:r>
              <a:rPr lang="en-US" dirty="0" smtClean="0"/>
              <a:t> data type.</a:t>
            </a:r>
            <a:endParaRPr lang="en-US" dirty="0" smtClean="0"/>
          </a:p>
          <a:p>
            <a:pPr>
              <a:buNone/>
            </a:pPr>
            <a:r>
              <a:rPr lang="en-US" dirty="0" smtClean="0"/>
              <a:t>Ex:</a:t>
            </a:r>
            <a:endParaRPr lang="en-US" dirty="0" smtClean="0"/>
          </a:p>
          <a:p>
            <a:pPr>
              <a:buNone/>
            </a:pPr>
            <a:r>
              <a:rPr lang="en-US" dirty="0" smtClean="0"/>
              <a:t>	d={101:‘abhi',102:'ravi',103:'shiva'}</a:t>
            </a:r>
            <a:endParaRPr lang="en-US" dirty="0" smtClean="0"/>
          </a:p>
          <a:p>
            <a:r>
              <a:rPr lang="en-US" dirty="0" smtClean="0"/>
              <a:t>Duplicate keys are not allowed but values can be duplicated. If we are trying to insert an entry with duplicate key then old value will be replaced with new value.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sz="quarter" idx="1"/>
          </p:nvPr>
        </p:nvPicPr>
        <p:blipFill>
          <a:blip r:embed="rId1" cstate="print"/>
          <a:stretch>
            <a:fillRect/>
          </a:stretch>
        </p:blipFill>
        <p:spPr>
          <a:xfrm>
            <a:off x="1930985" y="44624"/>
            <a:ext cx="5089287" cy="6741368"/>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normAutofit lnSpcReduction="10000"/>
          </a:bodyPr>
          <a:lstStyle/>
          <a:p>
            <a:pPr>
              <a:buNone/>
            </a:pPr>
            <a:r>
              <a:rPr lang="en-US" dirty="0" smtClean="0"/>
              <a:t>Ex:</a:t>
            </a:r>
            <a:endParaRPr lang="en-US" dirty="0" smtClean="0"/>
          </a:p>
          <a:p>
            <a:pPr>
              <a:buNone/>
            </a:pPr>
            <a:r>
              <a:rPr lang="en-US" dirty="0" smtClean="0"/>
              <a:t>&gt;&gt;&gt; d={101:’abhi',102:'ravi',103:'shiva'}</a:t>
            </a:r>
            <a:endParaRPr lang="en-US" dirty="0" smtClean="0"/>
          </a:p>
          <a:p>
            <a:pPr>
              <a:buNone/>
            </a:pPr>
            <a:r>
              <a:rPr lang="en-US" dirty="0" smtClean="0"/>
              <a:t>&gt;&gt;&gt; d[101]=‘</a:t>
            </a:r>
            <a:r>
              <a:rPr lang="en-US" dirty="0" err="1" smtClean="0"/>
              <a:t>abhijit</a:t>
            </a:r>
            <a:r>
              <a:rPr lang="en-US" dirty="0" smtClean="0"/>
              <a:t>‘</a:t>
            </a:r>
            <a:endParaRPr lang="en-US" dirty="0" smtClean="0"/>
          </a:p>
          <a:p>
            <a:pPr>
              <a:buNone/>
            </a:pPr>
            <a:r>
              <a:rPr lang="en-US" dirty="0" smtClean="0"/>
              <a:t>&gt;&gt;&gt; d</a:t>
            </a:r>
            <a:endParaRPr lang="en-US" dirty="0" smtClean="0"/>
          </a:p>
          <a:p>
            <a:pPr>
              <a:buNone/>
            </a:pPr>
            <a:r>
              <a:rPr lang="en-US" dirty="0" smtClean="0"/>
              <a:t>{101: ‘</a:t>
            </a:r>
            <a:r>
              <a:rPr lang="en-US" dirty="0" err="1" smtClean="0"/>
              <a:t>abhijit</a:t>
            </a:r>
            <a:r>
              <a:rPr lang="en-US" dirty="0" smtClean="0"/>
              <a:t>', 102: '</a:t>
            </a:r>
            <a:r>
              <a:rPr lang="en-US" dirty="0" err="1" smtClean="0"/>
              <a:t>ravi</a:t>
            </a:r>
            <a:r>
              <a:rPr lang="en-US" dirty="0" smtClean="0"/>
              <a:t>', 103: '</a:t>
            </a:r>
            <a:r>
              <a:rPr lang="en-US" dirty="0" err="1" smtClean="0"/>
              <a:t>shiva</a:t>
            </a:r>
            <a:r>
              <a:rPr lang="en-US" dirty="0" smtClean="0"/>
              <a:t>'}</a:t>
            </a:r>
            <a:endParaRPr lang="en-US" dirty="0" smtClean="0"/>
          </a:p>
          <a:p>
            <a:pPr>
              <a:buNone/>
            </a:pPr>
            <a:endParaRPr lang="en-US" dirty="0" smtClean="0"/>
          </a:p>
          <a:p>
            <a:pPr>
              <a:buNone/>
            </a:pPr>
            <a:r>
              <a:rPr lang="en-US" dirty="0" smtClean="0"/>
              <a:t># We can create empty dictionary as follows</a:t>
            </a:r>
            <a:endParaRPr lang="en-US" dirty="0" smtClean="0"/>
          </a:p>
          <a:p>
            <a:pPr>
              <a:buNone/>
            </a:pPr>
            <a:r>
              <a:rPr lang="en-US" dirty="0" smtClean="0"/>
              <a:t> d={ }</a:t>
            </a:r>
            <a:endParaRPr lang="en-US" dirty="0" smtClean="0"/>
          </a:p>
          <a:p>
            <a:pPr>
              <a:buNone/>
            </a:pPr>
            <a:endParaRPr lang="en-US" dirty="0" smtClean="0"/>
          </a:p>
          <a:p>
            <a:pPr>
              <a:buNone/>
            </a:pPr>
            <a:r>
              <a:rPr lang="en-US" dirty="0" smtClean="0"/>
              <a:t># We can add key-value pairs as follows</a:t>
            </a:r>
            <a:endParaRPr lang="en-US" dirty="0" smtClean="0"/>
          </a:p>
          <a:p>
            <a:pPr>
              <a:buNone/>
            </a:pPr>
            <a:r>
              <a:rPr lang="en-US" dirty="0" smtClean="0"/>
              <a:t> d['a']='apple‘</a:t>
            </a:r>
            <a:endParaRPr lang="en-US" dirty="0" smtClean="0"/>
          </a:p>
          <a:p>
            <a:pPr>
              <a:buNone/>
            </a:pPr>
            <a:r>
              <a:rPr lang="en-US" dirty="0" smtClean="0"/>
              <a:t> d['b']='banana‘</a:t>
            </a:r>
            <a:endParaRPr lang="en-US" dirty="0" smtClean="0"/>
          </a:p>
          <a:p>
            <a:pPr>
              <a:buNone/>
            </a:pPr>
            <a:r>
              <a:rPr lang="en-US" dirty="0" smtClean="0"/>
              <a:t> print(d)       # {‘a’ : ’apple’ , ‘b’ : ‘banana’} </a:t>
            </a:r>
            <a:endParaRPr lang="en-US" dirty="0" smtClean="0"/>
          </a:p>
          <a:p>
            <a:pPr>
              <a:buNone/>
            </a:pPr>
            <a:r>
              <a:rPr lang="en-US" dirty="0" smtClean="0"/>
              <a:t>Note: </a:t>
            </a:r>
            <a:r>
              <a:rPr lang="en-US" dirty="0" err="1" smtClean="0"/>
              <a:t>dict</a:t>
            </a:r>
            <a:r>
              <a:rPr lang="en-US" dirty="0" smtClean="0"/>
              <a:t> is mutable and the order wont be preserved.</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08720"/>
            <a:ext cx="7931224" cy="5565232"/>
          </a:xfrm>
        </p:spPr>
        <p:txBody>
          <a:bodyPr>
            <a:normAutofit/>
          </a:bodyPr>
          <a:lstStyle/>
          <a:p>
            <a:r>
              <a:rPr lang="en-US" dirty="0" smtClean="0"/>
              <a:t>Note:</a:t>
            </a:r>
            <a:endParaRPr lang="en-US" dirty="0" smtClean="0"/>
          </a:p>
          <a:p>
            <a:pPr>
              <a:buNone/>
            </a:pPr>
            <a:r>
              <a:rPr lang="en-US" dirty="0" smtClean="0"/>
              <a:t>1. In general we can use bytes and </a:t>
            </a:r>
            <a:r>
              <a:rPr lang="en-US" dirty="0" err="1" smtClean="0"/>
              <a:t>bytearray</a:t>
            </a:r>
            <a:r>
              <a:rPr lang="en-US" dirty="0" smtClean="0"/>
              <a:t> data types to represent binary information like images, video files etc</a:t>
            </a:r>
            <a:endParaRPr lang="en-US" dirty="0" smtClean="0"/>
          </a:p>
          <a:p>
            <a:pPr>
              <a:buNone/>
            </a:pPr>
            <a:r>
              <a:rPr lang="en-US" dirty="0" smtClean="0"/>
              <a:t>2. In Python2 long data type is available. But in Python3 it is not available and we can represent long values also by using </a:t>
            </a:r>
            <a:r>
              <a:rPr lang="en-US" dirty="0" err="1" smtClean="0"/>
              <a:t>int</a:t>
            </a:r>
            <a:r>
              <a:rPr lang="en-US" dirty="0" smtClean="0"/>
              <a:t> type only.</a:t>
            </a:r>
            <a:endParaRPr lang="en-US" dirty="0" smtClean="0"/>
          </a:p>
          <a:p>
            <a:pPr>
              <a:buNone/>
            </a:pPr>
            <a:r>
              <a:rPr lang="en-US" dirty="0" smtClean="0"/>
              <a:t>3. In Python there is no char data type. Hence we can represent char values also by using </a:t>
            </a:r>
            <a:r>
              <a:rPr lang="en-US" dirty="0" err="1" smtClean="0"/>
              <a:t>str</a:t>
            </a:r>
            <a:r>
              <a:rPr lang="en-US" dirty="0" smtClean="0"/>
              <a:t> type.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432048"/>
          </a:xfrm>
        </p:spPr>
        <p:txBody>
          <a:bodyPr anchor="t">
            <a:normAutofit fontScale="90000"/>
          </a:bodyPr>
          <a:lstStyle/>
          <a:p>
            <a:r>
              <a:rPr lang="pt-BR" sz="2400" b="1" dirty="0" smtClean="0"/>
              <a:t>Fundamental Data Types vs Immutability:</a:t>
            </a:r>
            <a:br>
              <a:rPr lang="pt-BR" sz="2400" b="1" dirty="0" smtClean="0"/>
            </a:br>
            <a:endParaRPr lang="en-US" sz="2400" dirty="0"/>
          </a:p>
        </p:txBody>
      </p:sp>
      <p:sp>
        <p:nvSpPr>
          <p:cNvPr id="3" name="Content Placeholder 2"/>
          <p:cNvSpPr>
            <a:spLocks noGrp="1"/>
          </p:cNvSpPr>
          <p:nvPr>
            <p:ph sz="quarter" idx="1"/>
          </p:nvPr>
        </p:nvSpPr>
        <p:spPr>
          <a:xfrm>
            <a:off x="457200" y="476672"/>
            <a:ext cx="8291264" cy="5997280"/>
          </a:xfrm>
        </p:spPr>
        <p:txBody>
          <a:bodyPr>
            <a:normAutofit fontScale="92500" lnSpcReduction="20000"/>
          </a:bodyPr>
          <a:lstStyle/>
          <a:p>
            <a:r>
              <a:rPr lang="en-US" dirty="0" smtClean="0"/>
              <a:t>All Fundamental Data types are immutable. i.e. once we creates an object, we cannot perform any changes in that object. If we are trying to change then with those changes a new object will be created. This non-changeable behavior is called </a:t>
            </a:r>
            <a:r>
              <a:rPr lang="en-US" b="1" dirty="0" smtClean="0"/>
              <a:t>immutability</a:t>
            </a:r>
            <a:r>
              <a:rPr lang="en-US" dirty="0" smtClean="0"/>
              <a:t>.</a:t>
            </a:r>
            <a:endParaRPr lang="en-US" dirty="0" smtClean="0"/>
          </a:p>
          <a:p>
            <a:r>
              <a:rPr lang="en-US" dirty="0" smtClean="0"/>
              <a:t>In Python if a new object is required, then PVM wont create object immediately. First it will check is any object available with the required content or not. If available then existing object will be reused. If it is not available then only a new object will be created.</a:t>
            </a:r>
            <a:endParaRPr lang="en-US" dirty="0" smtClean="0"/>
          </a:p>
          <a:p>
            <a:r>
              <a:rPr lang="en-US" dirty="0" smtClean="0"/>
              <a:t>The advantage of this approach is memory utilization and performance will be improved.</a:t>
            </a:r>
            <a:endParaRPr lang="en-US" dirty="0" smtClean="0"/>
          </a:p>
          <a:p>
            <a:r>
              <a:rPr lang="en-US" dirty="0" smtClean="0"/>
              <a:t>But the problem in this approach is, several references pointing to the same object by using one reference if we are allowed to change the content in the existing object then the remaining references will be effected. To prevent this immutability concept is required.</a:t>
            </a:r>
            <a:endParaRPr lang="en-US" dirty="0" smtClean="0"/>
          </a:p>
          <a:p>
            <a:r>
              <a:rPr lang="en-US" dirty="0" smtClean="0"/>
              <a:t>According to this once creates an object we are not allowed to change content. If we are trying to change with those changes a new object will be created.</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90066"/>
          </a:xfrm>
        </p:spPr>
        <p:txBody>
          <a:bodyPr anchor="t">
            <a:normAutofit fontScale="90000"/>
          </a:bodyPr>
          <a:lstStyle/>
          <a:p>
            <a:r>
              <a:rPr lang="en-IN" dirty="0" smtClean="0"/>
              <a:t>Operators in Python</a:t>
            </a:r>
            <a:endParaRPr lang="en-US" dirty="0"/>
          </a:p>
        </p:txBody>
      </p:sp>
      <p:sp>
        <p:nvSpPr>
          <p:cNvPr id="5" name="Content Placeholder 4"/>
          <p:cNvSpPr>
            <a:spLocks noGrp="1"/>
          </p:cNvSpPr>
          <p:nvPr>
            <p:ph sz="quarter" idx="1"/>
          </p:nvPr>
        </p:nvSpPr>
        <p:spPr>
          <a:xfrm>
            <a:off x="457200" y="908720"/>
            <a:ext cx="7467600" cy="5565232"/>
          </a:xfrm>
        </p:spPr>
        <p:txBody>
          <a:bodyPr/>
          <a:lstStyle/>
          <a:p>
            <a:pPr>
              <a:buNone/>
            </a:pPr>
            <a:r>
              <a:rPr lang="en-US" dirty="0" smtClean="0"/>
              <a:t>Operator is a symbol that performs certain operations.</a:t>
            </a:r>
            <a:endParaRPr lang="en-US" dirty="0" smtClean="0"/>
          </a:p>
          <a:p>
            <a:pPr>
              <a:buNone/>
            </a:pPr>
            <a:endParaRPr lang="en-US" dirty="0" smtClean="0"/>
          </a:p>
          <a:p>
            <a:pPr>
              <a:buNone/>
            </a:pPr>
            <a:r>
              <a:rPr lang="en-US" dirty="0" smtClean="0"/>
              <a:t>Python provides the following set of operators</a:t>
            </a:r>
            <a:endParaRPr lang="en-US" dirty="0" smtClean="0"/>
          </a:p>
          <a:p>
            <a:pPr>
              <a:buNone/>
            </a:pPr>
            <a:r>
              <a:rPr lang="en-US" dirty="0" smtClean="0"/>
              <a:t>1. Arithmetic Operators</a:t>
            </a:r>
            <a:endParaRPr lang="en-US" dirty="0" smtClean="0"/>
          </a:p>
          <a:p>
            <a:pPr>
              <a:buNone/>
            </a:pPr>
            <a:r>
              <a:rPr lang="en-US" dirty="0" smtClean="0"/>
              <a:t>2. Relational Operators or Comparison Operators</a:t>
            </a:r>
            <a:endParaRPr lang="en-US" dirty="0" smtClean="0"/>
          </a:p>
          <a:p>
            <a:pPr>
              <a:buNone/>
            </a:pPr>
            <a:r>
              <a:rPr lang="en-US" dirty="0" smtClean="0"/>
              <a:t>3. Logical operators</a:t>
            </a:r>
            <a:endParaRPr lang="en-US" dirty="0" smtClean="0"/>
          </a:p>
          <a:p>
            <a:pPr>
              <a:buNone/>
            </a:pPr>
            <a:r>
              <a:rPr lang="en-US" dirty="0" smtClean="0"/>
              <a:t>4. Bitwise operators</a:t>
            </a:r>
            <a:endParaRPr lang="en-US" dirty="0" smtClean="0"/>
          </a:p>
          <a:p>
            <a:pPr>
              <a:buNone/>
            </a:pPr>
            <a:r>
              <a:rPr lang="en-US" dirty="0" smtClean="0"/>
              <a:t>5. Assignment operators</a:t>
            </a:r>
            <a:endParaRPr lang="en-US" dirty="0" smtClean="0"/>
          </a:p>
          <a:p>
            <a:pPr>
              <a:buNone/>
            </a:pPr>
            <a:r>
              <a:rPr lang="en-US" dirty="0" smtClean="0"/>
              <a:t>6. Special operators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chor="t"/>
          <a:lstStyle/>
          <a:p>
            <a:r>
              <a:rPr lang="en-US" b="1" dirty="0" smtClean="0"/>
              <a:t>1. Arithmetic Operators:</a:t>
            </a:r>
            <a:endParaRPr lang="en-US" dirty="0"/>
          </a:p>
        </p:txBody>
      </p:sp>
      <p:sp>
        <p:nvSpPr>
          <p:cNvPr id="3" name="Content Placeholder 2"/>
          <p:cNvSpPr>
            <a:spLocks noGrp="1"/>
          </p:cNvSpPr>
          <p:nvPr>
            <p:ph sz="quarter" idx="1"/>
          </p:nvPr>
        </p:nvSpPr>
        <p:spPr>
          <a:xfrm>
            <a:off x="457200" y="908720"/>
            <a:ext cx="7467600" cy="5565232"/>
          </a:xfrm>
        </p:spPr>
        <p:txBody>
          <a:bodyPr/>
          <a:lstStyle/>
          <a:p>
            <a:r>
              <a:rPr lang="en-US" dirty="0" smtClean="0"/>
              <a:t>+ ==&gt;Addition</a:t>
            </a:r>
            <a:endParaRPr lang="en-US" dirty="0" smtClean="0"/>
          </a:p>
          <a:p>
            <a:r>
              <a:rPr lang="en-US" dirty="0" smtClean="0"/>
              <a:t>- ==&gt;Subtraction</a:t>
            </a:r>
            <a:endParaRPr lang="en-US" dirty="0" smtClean="0"/>
          </a:p>
          <a:p>
            <a:r>
              <a:rPr lang="en-US" dirty="0" smtClean="0"/>
              <a:t>* ==&gt;Multiplication</a:t>
            </a:r>
            <a:endParaRPr lang="en-US" dirty="0" smtClean="0"/>
          </a:p>
          <a:p>
            <a:r>
              <a:rPr lang="en-US" dirty="0" smtClean="0"/>
              <a:t>/ ==&gt;Division operator</a:t>
            </a:r>
            <a:endParaRPr lang="en-US" dirty="0" smtClean="0"/>
          </a:p>
          <a:p>
            <a:r>
              <a:rPr lang="en-US" dirty="0" smtClean="0"/>
              <a:t>% ===&gt;Modulo operator</a:t>
            </a:r>
            <a:endParaRPr lang="en-US" dirty="0" smtClean="0"/>
          </a:p>
          <a:p>
            <a:r>
              <a:rPr lang="en-US" dirty="0" smtClean="0"/>
              <a:t>// ==&gt;Floor Division operator</a:t>
            </a:r>
            <a:endParaRPr lang="en-US" dirty="0" smtClean="0"/>
          </a:p>
          <a:p>
            <a:r>
              <a:rPr lang="en-US" dirty="0" smtClean="0"/>
              <a:t>** ==&gt;Exponent operator or power operator</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lstStyle/>
          <a:p>
            <a:pPr>
              <a:buNone/>
            </a:pPr>
            <a:r>
              <a:rPr lang="en-US" dirty="0" smtClean="0"/>
              <a:t>Ex: test.py</a:t>
            </a:r>
            <a:endParaRPr lang="en-US" dirty="0" smtClean="0"/>
          </a:p>
          <a:p>
            <a:pPr>
              <a:buNone/>
            </a:pPr>
            <a:r>
              <a:rPr lang="en-IN" dirty="0" smtClean="0"/>
              <a:t>Code:</a:t>
            </a:r>
            <a:endParaRPr lang="en-US" dirty="0" smtClean="0"/>
          </a:p>
          <a:p>
            <a:pPr>
              <a:buNone/>
            </a:pPr>
            <a:r>
              <a:rPr lang="en-US" dirty="0" smtClean="0"/>
              <a:t> a=10</a:t>
            </a:r>
            <a:endParaRPr lang="en-US" dirty="0" smtClean="0"/>
          </a:p>
          <a:p>
            <a:pPr>
              <a:buNone/>
            </a:pPr>
            <a:r>
              <a:rPr lang="en-US" dirty="0" smtClean="0"/>
              <a:t> b=2</a:t>
            </a:r>
            <a:endParaRPr lang="en-US" dirty="0" smtClean="0"/>
          </a:p>
          <a:p>
            <a:pPr>
              <a:buNone/>
            </a:pPr>
            <a:r>
              <a:rPr lang="en-US" dirty="0" smtClean="0"/>
              <a:t> print('</a:t>
            </a:r>
            <a:r>
              <a:rPr lang="en-US" dirty="0" err="1" smtClean="0"/>
              <a:t>a+b</a:t>
            </a:r>
            <a:r>
              <a:rPr lang="en-US" dirty="0" smtClean="0"/>
              <a:t>=',</a:t>
            </a:r>
            <a:r>
              <a:rPr lang="en-US" dirty="0" err="1" smtClean="0"/>
              <a:t>a+b</a:t>
            </a:r>
            <a:r>
              <a:rPr lang="en-US" dirty="0" smtClean="0"/>
              <a:t>)</a:t>
            </a:r>
            <a:endParaRPr lang="en-US" dirty="0" smtClean="0"/>
          </a:p>
          <a:p>
            <a:pPr>
              <a:buNone/>
            </a:pPr>
            <a:r>
              <a:rPr lang="en-US" dirty="0" smtClean="0"/>
              <a:t> print('a-b=',a-b)</a:t>
            </a:r>
            <a:endParaRPr lang="en-US" dirty="0" smtClean="0"/>
          </a:p>
          <a:p>
            <a:pPr>
              <a:buNone/>
            </a:pPr>
            <a:r>
              <a:rPr lang="en-US" dirty="0" smtClean="0"/>
              <a:t> print('a*b=',a*b)</a:t>
            </a:r>
            <a:endParaRPr lang="en-US" dirty="0" smtClean="0"/>
          </a:p>
          <a:p>
            <a:pPr>
              <a:buNone/>
            </a:pPr>
            <a:r>
              <a:rPr lang="en-US" dirty="0" smtClean="0"/>
              <a:t> print('a/b=',a/b)</a:t>
            </a:r>
            <a:endParaRPr lang="en-US" dirty="0" smtClean="0"/>
          </a:p>
          <a:p>
            <a:pPr>
              <a:buNone/>
            </a:pPr>
            <a:r>
              <a:rPr lang="en-US" dirty="0" smtClean="0"/>
              <a:t> print('a//b=',a//b)</a:t>
            </a:r>
            <a:endParaRPr lang="en-US" dirty="0" smtClean="0"/>
          </a:p>
          <a:p>
            <a:pPr>
              <a:buNone/>
            </a:pPr>
            <a:r>
              <a:rPr lang="en-US" dirty="0" smtClean="0"/>
              <a:t> print('</a:t>
            </a:r>
            <a:r>
              <a:rPr lang="en-US" dirty="0" err="1" smtClean="0"/>
              <a:t>a%b</a:t>
            </a:r>
            <a:r>
              <a:rPr lang="en-US" dirty="0" smtClean="0"/>
              <a:t>=',</a:t>
            </a:r>
            <a:r>
              <a:rPr lang="en-US" dirty="0" err="1" smtClean="0"/>
              <a:t>a%b</a:t>
            </a:r>
            <a:r>
              <a:rPr lang="en-US" dirty="0" smtClean="0"/>
              <a:t>)</a:t>
            </a:r>
            <a:endParaRPr lang="en-US" dirty="0" smtClean="0"/>
          </a:p>
          <a:p>
            <a:pPr>
              <a:buNone/>
            </a:pPr>
            <a:r>
              <a:rPr lang="en-US" dirty="0" smtClean="0"/>
              <a:t> print('a**b=',a**b)</a:t>
            </a:r>
            <a:endParaRPr lang="en-US" dirty="0" smtClean="0"/>
          </a:p>
          <a:p>
            <a:pPr>
              <a:buNone/>
            </a:pPr>
            <a:endParaRPr lang="en-IN" dirty="0" smtClean="0"/>
          </a:p>
          <a:p>
            <a:pPr>
              <a:buNone/>
            </a:pPr>
            <a:r>
              <a:rPr lang="en-IN" dirty="0" smtClean="0"/>
              <a:t>Output: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normAutofit lnSpcReduction="10000"/>
          </a:bodyPr>
          <a:lstStyle/>
          <a:p>
            <a:pPr>
              <a:buNone/>
            </a:pPr>
            <a:r>
              <a:rPr lang="en-US" dirty="0" smtClean="0"/>
              <a:t>Output: Python test.py or </a:t>
            </a:r>
            <a:r>
              <a:rPr lang="en-US" dirty="0" err="1" smtClean="0"/>
              <a:t>py</a:t>
            </a:r>
            <a:r>
              <a:rPr lang="en-US" dirty="0" smtClean="0"/>
              <a:t> test.py</a:t>
            </a:r>
            <a:endParaRPr lang="en-US" dirty="0" smtClean="0"/>
          </a:p>
          <a:p>
            <a:pPr>
              <a:buNone/>
            </a:pPr>
            <a:r>
              <a:rPr lang="en-US" dirty="0" smtClean="0"/>
              <a:t> </a:t>
            </a:r>
            <a:r>
              <a:rPr lang="en-US" dirty="0" err="1" smtClean="0"/>
              <a:t>a+b</a:t>
            </a:r>
            <a:r>
              <a:rPr lang="en-US" dirty="0" smtClean="0"/>
              <a:t>= 12</a:t>
            </a:r>
            <a:endParaRPr lang="en-US" dirty="0" smtClean="0"/>
          </a:p>
          <a:p>
            <a:pPr>
              <a:buNone/>
            </a:pPr>
            <a:r>
              <a:rPr lang="en-US" dirty="0" smtClean="0"/>
              <a:t> a-b= 8</a:t>
            </a:r>
            <a:endParaRPr lang="en-US" dirty="0" smtClean="0"/>
          </a:p>
          <a:p>
            <a:pPr>
              <a:buNone/>
            </a:pPr>
            <a:r>
              <a:rPr lang="en-US" dirty="0" smtClean="0"/>
              <a:t> a*b= 20</a:t>
            </a:r>
            <a:endParaRPr lang="en-US" dirty="0" smtClean="0"/>
          </a:p>
          <a:p>
            <a:pPr>
              <a:buNone/>
            </a:pPr>
            <a:r>
              <a:rPr lang="en-US" dirty="0" smtClean="0"/>
              <a:t> a/b= 5.0</a:t>
            </a:r>
            <a:endParaRPr lang="en-US" dirty="0" smtClean="0"/>
          </a:p>
          <a:p>
            <a:pPr>
              <a:buNone/>
            </a:pPr>
            <a:r>
              <a:rPr lang="en-US" dirty="0" smtClean="0"/>
              <a:t> a//b= 5</a:t>
            </a:r>
            <a:endParaRPr lang="en-US" dirty="0" smtClean="0"/>
          </a:p>
          <a:p>
            <a:pPr>
              <a:buNone/>
            </a:pPr>
            <a:r>
              <a:rPr lang="en-US" dirty="0" smtClean="0"/>
              <a:t> </a:t>
            </a:r>
            <a:r>
              <a:rPr lang="en-US" dirty="0" err="1" smtClean="0"/>
              <a:t>a%b</a:t>
            </a:r>
            <a:r>
              <a:rPr lang="en-US" dirty="0" smtClean="0"/>
              <a:t>= 0</a:t>
            </a:r>
            <a:endParaRPr lang="en-US" dirty="0" smtClean="0"/>
          </a:p>
          <a:p>
            <a:pPr>
              <a:buNone/>
            </a:pPr>
            <a:r>
              <a:rPr lang="en-US" dirty="0" smtClean="0"/>
              <a:t> a**b= 100</a:t>
            </a:r>
            <a:endParaRPr lang="en-US" dirty="0" smtClean="0"/>
          </a:p>
          <a:p>
            <a:r>
              <a:rPr lang="en-US" dirty="0" smtClean="0"/>
              <a:t>Note: / operator always performs floating point arithmetic. Hence it will always returns float value.</a:t>
            </a:r>
            <a:endParaRPr lang="en-US" dirty="0" smtClean="0"/>
          </a:p>
          <a:p>
            <a:r>
              <a:rPr lang="en-US" dirty="0" smtClean="0"/>
              <a:t>But Floor division (//) can perform both floating point and integral arithmetic. If arguments are </a:t>
            </a:r>
            <a:r>
              <a:rPr lang="en-US" dirty="0" err="1" smtClean="0"/>
              <a:t>int</a:t>
            </a:r>
            <a:r>
              <a:rPr lang="en-US" dirty="0" smtClean="0"/>
              <a:t> type then result is </a:t>
            </a:r>
            <a:r>
              <a:rPr lang="en-US" dirty="0" err="1" smtClean="0"/>
              <a:t>int</a:t>
            </a:r>
            <a:r>
              <a:rPr lang="en-US" dirty="0" smtClean="0"/>
              <a:t> type. </a:t>
            </a:r>
            <a:endParaRPr lang="en-US" dirty="0" smtClean="0"/>
          </a:p>
          <a:p>
            <a:r>
              <a:rPr lang="en-US" dirty="0" smtClean="0"/>
              <a:t>If </a:t>
            </a:r>
            <a:r>
              <a:rPr lang="en-US" dirty="0" err="1" smtClean="0"/>
              <a:t>atleast</a:t>
            </a:r>
            <a:r>
              <a:rPr lang="en-US" dirty="0" smtClean="0"/>
              <a:t> one argument is float type then result is float type.</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91264" cy="6213304"/>
          </a:xfrm>
        </p:spPr>
        <p:txBody>
          <a:bodyPr>
            <a:normAutofit fontScale="85000" lnSpcReduction="20000"/>
          </a:bodyPr>
          <a:lstStyle/>
          <a:p>
            <a:pPr>
              <a:buNone/>
            </a:pPr>
            <a:r>
              <a:rPr lang="en-US" dirty="0" smtClean="0"/>
              <a:t>Note:</a:t>
            </a:r>
            <a:endParaRPr lang="en-US" dirty="0" smtClean="0"/>
          </a:p>
          <a:p>
            <a:r>
              <a:rPr lang="en-US" dirty="0" smtClean="0"/>
              <a:t>We can use +,* operators for </a:t>
            </a:r>
            <a:r>
              <a:rPr lang="en-US" dirty="0" err="1" smtClean="0"/>
              <a:t>str</a:t>
            </a:r>
            <a:r>
              <a:rPr lang="en-US" dirty="0" smtClean="0"/>
              <a:t> type also.</a:t>
            </a:r>
            <a:endParaRPr lang="en-US" dirty="0" smtClean="0"/>
          </a:p>
          <a:p>
            <a:r>
              <a:rPr lang="en-US" dirty="0" smtClean="0"/>
              <a:t>If we want to use + operator for </a:t>
            </a:r>
            <a:r>
              <a:rPr lang="en-US" dirty="0" err="1" smtClean="0"/>
              <a:t>str</a:t>
            </a:r>
            <a:r>
              <a:rPr lang="en-US" dirty="0" smtClean="0"/>
              <a:t> type then compulsory both arguments should be </a:t>
            </a:r>
            <a:r>
              <a:rPr lang="en-US" dirty="0" err="1" smtClean="0"/>
              <a:t>str</a:t>
            </a:r>
            <a:r>
              <a:rPr lang="en-US" dirty="0" smtClean="0"/>
              <a:t> type only otherwise we will get error.</a:t>
            </a:r>
            <a:endParaRPr lang="en-US" dirty="0" smtClean="0"/>
          </a:p>
          <a:p>
            <a:pPr>
              <a:buNone/>
            </a:pPr>
            <a:r>
              <a:rPr lang="en-US" dirty="0" smtClean="0"/>
              <a:t>&gt;&gt;&gt; “</a:t>
            </a:r>
            <a:r>
              <a:rPr lang="en-US" dirty="0" err="1" smtClean="0"/>
              <a:t>abhi</a:t>
            </a:r>
            <a:r>
              <a:rPr lang="en-US" dirty="0" smtClean="0"/>
              <a:t>"+10</a:t>
            </a:r>
            <a:endParaRPr lang="en-US" dirty="0" smtClean="0"/>
          </a:p>
          <a:p>
            <a:pPr>
              <a:buNone/>
            </a:pPr>
            <a:r>
              <a:rPr lang="en-US" dirty="0" smtClean="0"/>
              <a:t>	</a:t>
            </a:r>
            <a:r>
              <a:rPr lang="en-US" dirty="0" err="1" smtClean="0"/>
              <a:t>TypeError</a:t>
            </a:r>
            <a:r>
              <a:rPr lang="en-US" dirty="0" smtClean="0"/>
              <a:t>: must be </a:t>
            </a:r>
            <a:r>
              <a:rPr lang="en-US" dirty="0" err="1" smtClean="0"/>
              <a:t>str</a:t>
            </a:r>
            <a:r>
              <a:rPr lang="en-US" dirty="0" smtClean="0"/>
              <a:t>, not </a:t>
            </a:r>
            <a:r>
              <a:rPr lang="en-US" dirty="0" err="1" smtClean="0"/>
              <a:t>int</a:t>
            </a:r>
            <a:endParaRPr lang="en-US" dirty="0" smtClean="0"/>
          </a:p>
          <a:p>
            <a:pPr>
              <a:buNone/>
            </a:pPr>
            <a:r>
              <a:rPr lang="en-US" dirty="0" smtClean="0"/>
              <a:t>&gt;&gt;&gt; “</a:t>
            </a:r>
            <a:r>
              <a:rPr lang="en-US" dirty="0" err="1" smtClean="0"/>
              <a:t>abhi</a:t>
            </a:r>
            <a:r>
              <a:rPr lang="en-US" dirty="0" smtClean="0"/>
              <a:t>"+"10"</a:t>
            </a:r>
            <a:endParaRPr lang="en-US" dirty="0" smtClean="0"/>
          </a:p>
          <a:p>
            <a:pPr>
              <a:buNone/>
            </a:pPr>
            <a:r>
              <a:rPr lang="en-US" dirty="0" smtClean="0"/>
              <a:t>	‘abhi10‘</a:t>
            </a:r>
            <a:endParaRPr lang="en-US" dirty="0" smtClean="0"/>
          </a:p>
          <a:p>
            <a:r>
              <a:rPr lang="en-US" dirty="0" smtClean="0"/>
              <a:t>If we use * operator for </a:t>
            </a:r>
            <a:r>
              <a:rPr lang="en-US" dirty="0" err="1" smtClean="0"/>
              <a:t>str</a:t>
            </a:r>
            <a:r>
              <a:rPr lang="en-US" dirty="0" smtClean="0"/>
              <a:t> type then compulsory one argument should be </a:t>
            </a:r>
            <a:r>
              <a:rPr lang="en-US" dirty="0" err="1" smtClean="0"/>
              <a:t>int</a:t>
            </a:r>
            <a:r>
              <a:rPr lang="en-US" dirty="0" smtClean="0"/>
              <a:t> and other argument should be </a:t>
            </a:r>
            <a:r>
              <a:rPr lang="en-US" dirty="0" err="1" smtClean="0"/>
              <a:t>str</a:t>
            </a:r>
            <a:r>
              <a:rPr lang="en-US" dirty="0" smtClean="0"/>
              <a:t> type.</a:t>
            </a:r>
            <a:endParaRPr lang="en-US" dirty="0" smtClean="0"/>
          </a:p>
          <a:p>
            <a:pPr>
              <a:buNone/>
            </a:pPr>
            <a:r>
              <a:rPr lang="en-US" dirty="0" smtClean="0"/>
              <a:t>2*”</a:t>
            </a:r>
            <a:r>
              <a:rPr lang="en-US" dirty="0" err="1" smtClean="0"/>
              <a:t>abhi</a:t>
            </a:r>
            <a:r>
              <a:rPr lang="en-US" dirty="0" smtClean="0"/>
              <a:t>"</a:t>
            </a:r>
            <a:endParaRPr lang="en-US" dirty="0" smtClean="0"/>
          </a:p>
          <a:p>
            <a:pPr>
              <a:buNone/>
            </a:pPr>
            <a:r>
              <a:rPr lang="en-US" dirty="0" smtClean="0"/>
              <a:t>“</a:t>
            </a:r>
            <a:r>
              <a:rPr lang="en-US" dirty="0" err="1" smtClean="0"/>
              <a:t>abhi</a:t>
            </a:r>
            <a:r>
              <a:rPr lang="en-US" dirty="0" smtClean="0"/>
              <a:t>"*2</a:t>
            </a:r>
            <a:endParaRPr lang="en-US" dirty="0" smtClean="0"/>
          </a:p>
          <a:p>
            <a:pPr>
              <a:buNone/>
            </a:pPr>
            <a:r>
              <a:rPr lang="en-US" dirty="0" smtClean="0"/>
              <a:t>2.5*”</a:t>
            </a:r>
            <a:r>
              <a:rPr lang="en-US" dirty="0" err="1" smtClean="0"/>
              <a:t>abhi</a:t>
            </a:r>
            <a:r>
              <a:rPr lang="en-US" dirty="0" smtClean="0"/>
              <a:t>“        # </a:t>
            </a:r>
            <a:r>
              <a:rPr lang="en-US" dirty="0" err="1" smtClean="0"/>
              <a:t>TypeError</a:t>
            </a:r>
            <a:r>
              <a:rPr lang="en-US" dirty="0" smtClean="0"/>
              <a:t>: can't multiply sequence by non-</a:t>
            </a:r>
            <a:r>
              <a:rPr lang="en-US" dirty="0" err="1" smtClean="0"/>
              <a:t>int</a:t>
            </a:r>
            <a:r>
              <a:rPr lang="en-US" dirty="0" smtClean="0"/>
              <a:t> of type 'float'</a:t>
            </a:r>
            <a:endParaRPr lang="en-US" dirty="0" smtClean="0"/>
          </a:p>
          <a:p>
            <a:pPr>
              <a:buNone/>
            </a:pPr>
            <a:r>
              <a:rPr lang="en-US" dirty="0" smtClean="0"/>
              <a:t>“</a:t>
            </a:r>
            <a:r>
              <a:rPr lang="en-US" dirty="0" err="1" smtClean="0"/>
              <a:t>abhi</a:t>
            </a:r>
            <a:r>
              <a:rPr lang="en-US" dirty="0" smtClean="0"/>
              <a:t>"*”</a:t>
            </a:r>
            <a:r>
              <a:rPr lang="en-US" dirty="0" err="1" smtClean="0"/>
              <a:t>abhi</a:t>
            </a:r>
            <a:r>
              <a:rPr lang="en-US" dirty="0" smtClean="0"/>
              <a:t>“         # </a:t>
            </a:r>
            <a:r>
              <a:rPr lang="en-US" dirty="0" err="1" smtClean="0"/>
              <a:t>TypeError</a:t>
            </a:r>
            <a:r>
              <a:rPr lang="en-US" dirty="0" smtClean="0"/>
              <a:t>: can't multiply sequence by non-</a:t>
            </a:r>
            <a:r>
              <a:rPr lang="en-US" dirty="0" err="1" smtClean="0"/>
              <a:t>int</a:t>
            </a:r>
            <a:r>
              <a:rPr lang="en-US" dirty="0" smtClean="0"/>
              <a:t> of type '</a:t>
            </a:r>
            <a:r>
              <a:rPr lang="en-US" dirty="0" err="1" smtClean="0"/>
              <a:t>str</a:t>
            </a:r>
            <a:r>
              <a:rPr lang="en-US" dirty="0" smtClean="0"/>
              <a:t>'</a:t>
            </a:r>
            <a:endParaRPr lang="en-US" dirty="0" smtClean="0"/>
          </a:p>
          <a:p>
            <a:r>
              <a:rPr lang="en-US" dirty="0" smtClean="0"/>
              <a:t>+====&gt;String concatenation operator</a:t>
            </a:r>
            <a:endParaRPr lang="en-US" dirty="0" smtClean="0"/>
          </a:p>
          <a:p>
            <a:r>
              <a:rPr lang="en-US" dirty="0" smtClean="0"/>
              <a:t>* ===&gt;String multiplication operator</a:t>
            </a:r>
            <a:endParaRPr lang="en-US" dirty="0" smtClean="0"/>
          </a:p>
          <a:p>
            <a:pPr>
              <a:buNone/>
            </a:pPr>
            <a:r>
              <a:rPr lang="en-US" dirty="0" smtClean="0"/>
              <a:t>Note: For any number x,</a:t>
            </a:r>
            <a:endParaRPr lang="en-US" dirty="0" smtClean="0"/>
          </a:p>
          <a:p>
            <a:r>
              <a:rPr lang="en-US" dirty="0" smtClean="0"/>
              <a:t>x/0 and x%0 always raises "</a:t>
            </a:r>
            <a:r>
              <a:rPr lang="en-US" dirty="0" err="1" smtClean="0"/>
              <a:t>ZeroDivisionError</a:t>
            </a:r>
            <a:r>
              <a:rPr lang="en-US" dirty="0" smtClean="0"/>
              <a: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chor="t"/>
          <a:lstStyle/>
          <a:p>
            <a:r>
              <a:rPr lang="en-US" b="1" dirty="0" smtClean="0"/>
              <a:t>Relational Operators:</a:t>
            </a:r>
            <a:endParaRPr lang="en-US" dirty="0"/>
          </a:p>
        </p:txBody>
      </p:sp>
      <p:sp>
        <p:nvSpPr>
          <p:cNvPr id="3" name="Content Placeholder 2"/>
          <p:cNvSpPr>
            <a:spLocks noGrp="1"/>
          </p:cNvSpPr>
          <p:nvPr>
            <p:ph sz="quarter" idx="1"/>
          </p:nvPr>
        </p:nvSpPr>
        <p:spPr>
          <a:xfrm>
            <a:off x="457200" y="908720"/>
            <a:ext cx="7467600" cy="5565232"/>
          </a:xfrm>
        </p:spPr>
        <p:txBody>
          <a:bodyPr>
            <a:normAutofit fontScale="92500"/>
          </a:bodyPr>
          <a:lstStyle/>
          <a:p>
            <a:pPr>
              <a:buNone/>
            </a:pPr>
            <a:r>
              <a:rPr lang="en-US" b="1" dirty="0" smtClean="0"/>
              <a:t>				&gt;, &gt;=, &lt;, &lt;=</a:t>
            </a:r>
            <a:endParaRPr lang="en-US" b="1" dirty="0" smtClean="0"/>
          </a:p>
          <a:p>
            <a:pPr>
              <a:buNone/>
            </a:pPr>
            <a:r>
              <a:rPr lang="en-US" dirty="0" smtClean="0"/>
              <a:t>Ex:</a:t>
            </a:r>
            <a:endParaRPr lang="en-US" dirty="0" smtClean="0"/>
          </a:p>
          <a:p>
            <a:pPr>
              <a:buNone/>
            </a:pPr>
            <a:r>
              <a:rPr lang="en-US" dirty="0" smtClean="0"/>
              <a:t>a=10</a:t>
            </a:r>
            <a:endParaRPr lang="en-US" dirty="0" smtClean="0"/>
          </a:p>
          <a:p>
            <a:pPr>
              <a:buNone/>
            </a:pPr>
            <a:r>
              <a:rPr lang="en-US" dirty="0" smtClean="0"/>
              <a:t>b=20</a:t>
            </a:r>
            <a:endParaRPr lang="en-US" dirty="0" smtClean="0"/>
          </a:p>
          <a:p>
            <a:pPr>
              <a:buNone/>
            </a:pPr>
            <a:r>
              <a:rPr lang="en-US" dirty="0" smtClean="0"/>
              <a:t>print("a &gt; b is ",a&gt;b)</a:t>
            </a:r>
            <a:endParaRPr lang="en-US" dirty="0" smtClean="0"/>
          </a:p>
          <a:p>
            <a:pPr>
              <a:buNone/>
            </a:pPr>
            <a:r>
              <a:rPr lang="en-US" dirty="0" smtClean="0"/>
              <a:t>print("a &gt;= b is ",a&gt;=b)</a:t>
            </a:r>
            <a:endParaRPr lang="en-US" dirty="0" smtClean="0"/>
          </a:p>
          <a:p>
            <a:pPr>
              <a:buNone/>
            </a:pPr>
            <a:r>
              <a:rPr lang="en-US" dirty="0" smtClean="0"/>
              <a:t>print("a &lt; b is ",a&lt;b)</a:t>
            </a:r>
            <a:endParaRPr lang="en-US" dirty="0" smtClean="0"/>
          </a:p>
          <a:p>
            <a:pPr>
              <a:buNone/>
            </a:pPr>
            <a:r>
              <a:rPr lang="en-US" dirty="0" smtClean="0"/>
              <a:t>print("a &lt;= b is ",a&lt;=b)</a:t>
            </a:r>
            <a:endParaRPr lang="en-US" dirty="0" smtClean="0"/>
          </a:p>
          <a:p>
            <a:pPr>
              <a:buNone/>
            </a:pPr>
            <a:r>
              <a:rPr lang="en-US" dirty="0" smtClean="0"/>
              <a:t>Output: a &gt; b is False</a:t>
            </a:r>
            <a:endParaRPr lang="en-US" dirty="0" smtClean="0"/>
          </a:p>
          <a:p>
            <a:pPr>
              <a:buNone/>
            </a:pPr>
            <a:r>
              <a:rPr lang="en-US" dirty="0" smtClean="0"/>
              <a:t>		  a &gt;= b is False</a:t>
            </a:r>
            <a:endParaRPr lang="en-US" dirty="0" smtClean="0"/>
          </a:p>
          <a:p>
            <a:pPr>
              <a:buNone/>
            </a:pPr>
            <a:r>
              <a:rPr lang="en-US" dirty="0" smtClean="0"/>
              <a:t>		  a &lt; b is True</a:t>
            </a:r>
            <a:endParaRPr lang="en-US" dirty="0" smtClean="0"/>
          </a:p>
          <a:p>
            <a:pPr>
              <a:buNone/>
            </a:pPr>
            <a:r>
              <a:rPr lang="en-US" dirty="0" smtClean="0"/>
              <a:t>		  a &lt;= b is True</a:t>
            </a:r>
            <a:endParaRPr lang="en-US" dirty="0" smtClean="0"/>
          </a:p>
          <a:p>
            <a:r>
              <a:rPr lang="en-US" dirty="0" smtClean="0"/>
              <a:t>We can apply relational operators for </a:t>
            </a:r>
            <a:r>
              <a:rPr lang="en-US" dirty="0" err="1" smtClean="0"/>
              <a:t>str</a:t>
            </a:r>
            <a:r>
              <a:rPr lang="en-US" dirty="0" smtClean="0"/>
              <a:t> types also</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467600" cy="5997280"/>
          </a:xfrm>
        </p:spPr>
        <p:txBody>
          <a:bodyPr>
            <a:normAutofit/>
          </a:bodyPr>
          <a:lstStyle/>
          <a:p>
            <a:pPr>
              <a:buNone/>
            </a:pPr>
            <a:r>
              <a:rPr lang="en-US" dirty="0" smtClean="0"/>
              <a:t>Ex:</a:t>
            </a:r>
            <a:endParaRPr lang="en-US" dirty="0" smtClean="0"/>
          </a:p>
          <a:p>
            <a:pPr>
              <a:buNone/>
            </a:pPr>
            <a:r>
              <a:rPr lang="en-US" dirty="0" smtClean="0"/>
              <a:t> a=“</a:t>
            </a:r>
            <a:r>
              <a:rPr lang="en-US" dirty="0" err="1" smtClean="0"/>
              <a:t>abhi</a:t>
            </a:r>
            <a:r>
              <a:rPr lang="en-US" dirty="0" smtClean="0"/>
              <a:t>"</a:t>
            </a:r>
            <a:endParaRPr lang="en-US" dirty="0" smtClean="0"/>
          </a:p>
          <a:p>
            <a:pPr>
              <a:buNone/>
            </a:pPr>
            <a:r>
              <a:rPr lang="en-US" dirty="0" smtClean="0"/>
              <a:t> b=“</a:t>
            </a:r>
            <a:r>
              <a:rPr lang="en-US" dirty="0" err="1" smtClean="0"/>
              <a:t>abhi</a:t>
            </a:r>
            <a:r>
              <a:rPr lang="en-US" dirty="0" smtClean="0"/>
              <a:t>“</a:t>
            </a:r>
            <a:endParaRPr lang="en-US" dirty="0" smtClean="0"/>
          </a:p>
          <a:p>
            <a:pPr>
              <a:buNone/>
            </a:pPr>
            <a:r>
              <a:rPr lang="en-US" dirty="0" smtClean="0"/>
              <a:t> print("a &gt; b is ",a&gt;b)</a:t>
            </a:r>
            <a:endParaRPr lang="en-US" dirty="0" smtClean="0"/>
          </a:p>
          <a:p>
            <a:pPr>
              <a:buNone/>
            </a:pPr>
            <a:r>
              <a:rPr lang="en-US" dirty="0" smtClean="0"/>
              <a:t> print("a &gt;= b is ",a&gt;=b)</a:t>
            </a:r>
            <a:endParaRPr lang="en-US" dirty="0" smtClean="0"/>
          </a:p>
          <a:p>
            <a:pPr>
              <a:buNone/>
            </a:pPr>
            <a:r>
              <a:rPr lang="en-US" dirty="0" smtClean="0"/>
              <a:t> print("a &lt; b is ",a&lt;b)</a:t>
            </a:r>
            <a:endParaRPr lang="en-US" dirty="0" smtClean="0"/>
          </a:p>
          <a:p>
            <a:pPr>
              <a:buNone/>
            </a:pPr>
            <a:r>
              <a:rPr lang="en-US" dirty="0" smtClean="0"/>
              <a:t> print("a &lt;= b is ",a&lt;=b)</a:t>
            </a:r>
            <a:endParaRPr lang="en-US" dirty="0" smtClean="0"/>
          </a:p>
          <a:p>
            <a:pPr>
              <a:buNone/>
            </a:pPr>
            <a:r>
              <a:rPr lang="en-IN" dirty="0" smtClean="0"/>
              <a:t>Output:</a:t>
            </a:r>
            <a:endParaRPr lang="en-US" dirty="0" smtClean="0"/>
          </a:p>
          <a:p>
            <a:pPr>
              <a:buNone/>
            </a:pPr>
            <a:r>
              <a:rPr lang="en-US" dirty="0" smtClean="0"/>
              <a:t>	a &gt; b is False</a:t>
            </a:r>
            <a:endParaRPr lang="en-US" dirty="0" smtClean="0"/>
          </a:p>
          <a:p>
            <a:pPr>
              <a:buNone/>
            </a:pPr>
            <a:r>
              <a:rPr lang="en-US" dirty="0" smtClean="0"/>
              <a:t>	a &gt;= b is True</a:t>
            </a:r>
            <a:endParaRPr lang="en-US" dirty="0" smtClean="0"/>
          </a:p>
          <a:p>
            <a:pPr>
              <a:buNone/>
            </a:pPr>
            <a:r>
              <a:rPr lang="en-US" dirty="0" smtClean="0"/>
              <a:t>	a &lt; b is False</a:t>
            </a:r>
            <a:endParaRPr lang="en-US" dirty="0" smtClean="0"/>
          </a:p>
          <a:p>
            <a:pPr>
              <a:buNone/>
            </a:pPr>
            <a:r>
              <a:rPr lang="en-US" dirty="0" smtClean="0"/>
              <a:t>	a &lt;= b is True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png"/>
          <p:cNvPicPr>
            <a:picLocks noGrp="1" noChangeAspect="1"/>
          </p:cNvPicPr>
          <p:nvPr>
            <p:ph sz="quarter" idx="1"/>
          </p:nvPr>
        </p:nvPicPr>
        <p:blipFill>
          <a:blip r:embed="rId1" cstate="print"/>
          <a:stretch>
            <a:fillRect/>
          </a:stretch>
        </p:blipFill>
        <p:spPr>
          <a:xfrm>
            <a:off x="1187624" y="116632"/>
            <a:ext cx="6624736" cy="6552728"/>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nchor="t">
            <a:normAutofit fontScale="90000"/>
          </a:bodyPr>
          <a:lstStyle/>
          <a:p>
            <a:r>
              <a:rPr lang="en-US" b="1" dirty="0" smtClean="0"/>
              <a:t>equality operators:</a:t>
            </a:r>
            <a:br>
              <a:rPr lang="en-US" b="1" dirty="0" smtClean="0"/>
            </a:br>
            <a:r>
              <a:rPr lang="en-US" b="1" dirty="0" smtClean="0"/>
              <a:t>                            == , !=</a:t>
            </a:r>
            <a:endParaRPr lang="en-US" dirty="0"/>
          </a:p>
        </p:txBody>
      </p:sp>
      <p:sp>
        <p:nvSpPr>
          <p:cNvPr id="3" name="Content Placeholder 2"/>
          <p:cNvSpPr>
            <a:spLocks noGrp="1"/>
          </p:cNvSpPr>
          <p:nvPr>
            <p:ph sz="quarter" idx="1"/>
          </p:nvPr>
        </p:nvSpPr>
        <p:spPr>
          <a:xfrm>
            <a:off x="457200" y="1124744"/>
            <a:ext cx="7467600" cy="5349208"/>
          </a:xfrm>
        </p:spPr>
        <p:txBody>
          <a:bodyPr>
            <a:normAutofit fontScale="92500" lnSpcReduction="10000"/>
          </a:bodyPr>
          <a:lstStyle/>
          <a:p>
            <a:pPr>
              <a:buNone/>
            </a:pPr>
            <a:r>
              <a:rPr lang="en-US" dirty="0" smtClean="0"/>
              <a:t>We can apply these operators for any type even for incompatible types also</a:t>
            </a:r>
            <a:endParaRPr lang="en-US" dirty="0" smtClean="0"/>
          </a:p>
          <a:p>
            <a:pPr>
              <a:buNone/>
            </a:pPr>
            <a:r>
              <a:rPr lang="en-US" dirty="0" smtClean="0"/>
              <a:t>&gt;&gt;&gt; 10==20</a:t>
            </a:r>
            <a:endParaRPr lang="en-US" dirty="0" smtClean="0"/>
          </a:p>
          <a:p>
            <a:pPr>
              <a:buNone/>
            </a:pPr>
            <a:r>
              <a:rPr lang="en-US" dirty="0" smtClean="0"/>
              <a:t> False</a:t>
            </a:r>
            <a:endParaRPr lang="en-US" dirty="0" smtClean="0"/>
          </a:p>
          <a:p>
            <a:pPr>
              <a:buNone/>
            </a:pPr>
            <a:r>
              <a:rPr lang="en-US" dirty="0" smtClean="0"/>
              <a:t>&gt;&gt;&gt; 10!= 20</a:t>
            </a:r>
            <a:endParaRPr lang="en-US" dirty="0" smtClean="0"/>
          </a:p>
          <a:p>
            <a:pPr>
              <a:buNone/>
            </a:pPr>
            <a:r>
              <a:rPr lang="en-US" dirty="0" smtClean="0"/>
              <a:t> True</a:t>
            </a:r>
            <a:endParaRPr lang="en-US" dirty="0" smtClean="0"/>
          </a:p>
          <a:p>
            <a:pPr>
              <a:buNone/>
            </a:pPr>
            <a:r>
              <a:rPr lang="en-US" dirty="0" smtClean="0"/>
              <a:t>&gt;&gt;&gt; 10==True</a:t>
            </a:r>
            <a:endParaRPr lang="en-US" dirty="0" smtClean="0"/>
          </a:p>
          <a:p>
            <a:pPr>
              <a:buNone/>
            </a:pPr>
            <a:r>
              <a:rPr lang="en-US" dirty="0" smtClean="0"/>
              <a:t> False</a:t>
            </a:r>
            <a:endParaRPr lang="en-US" dirty="0" smtClean="0"/>
          </a:p>
          <a:p>
            <a:pPr>
              <a:buNone/>
            </a:pPr>
            <a:r>
              <a:rPr lang="en-US" dirty="0" smtClean="0"/>
              <a:t>&gt;&gt;&gt; False==False</a:t>
            </a:r>
            <a:endParaRPr lang="en-US" dirty="0" smtClean="0"/>
          </a:p>
          <a:p>
            <a:pPr>
              <a:buNone/>
            </a:pPr>
            <a:r>
              <a:rPr lang="en-US" dirty="0" smtClean="0"/>
              <a:t> True</a:t>
            </a:r>
            <a:endParaRPr lang="en-US" dirty="0" smtClean="0"/>
          </a:p>
          <a:p>
            <a:pPr>
              <a:buNone/>
            </a:pPr>
            <a:r>
              <a:rPr lang="en-US" dirty="0" smtClean="0"/>
              <a:t>&gt;&gt;&gt; “</a:t>
            </a:r>
            <a:r>
              <a:rPr lang="en-US" dirty="0" err="1" smtClean="0"/>
              <a:t>abhi</a:t>
            </a:r>
            <a:r>
              <a:rPr lang="en-US" dirty="0" smtClean="0"/>
              <a:t>"==“</a:t>
            </a:r>
            <a:r>
              <a:rPr lang="en-US" dirty="0" err="1" smtClean="0"/>
              <a:t>abhi</a:t>
            </a:r>
            <a:r>
              <a:rPr lang="en-US" dirty="0" smtClean="0"/>
              <a:t>“</a:t>
            </a:r>
            <a:endParaRPr lang="en-US" dirty="0" smtClean="0"/>
          </a:p>
          <a:p>
            <a:pPr>
              <a:buNone/>
            </a:pPr>
            <a:r>
              <a:rPr lang="en-US" dirty="0" smtClean="0"/>
              <a:t> True</a:t>
            </a:r>
            <a:endParaRPr lang="en-US" dirty="0" smtClean="0"/>
          </a:p>
          <a:p>
            <a:pPr>
              <a:buNone/>
            </a:pPr>
            <a:r>
              <a:rPr lang="en-US" dirty="0" smtClean="0"/>
              <a:t>&gt;&gt;&gt; 10==“</a:t>
            </a:r>
            <a:r>
              <a:rPr lang="en-US" dirty="0" err="1" smtClean="0"/>
              <a:t>abhi</a:t>
            </a:r>
            <a:r>
              <a:rPr lang="en-US" dirty="0" smtClean="0"/>
              <a:t>“</a:t>
            </a:r>
            <a:endParaRPr lang="en-US" dirty="0" smtClean="0"/>
          </a:p>
          <a:p>
            <a:pPr>
              <a:buNone/>
            </a:pPr>
            <a:r>
              <a:rPr lang="en-US" dirty="0" smtClean="0"/>
              <a:t> False</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chor="t">
            <a:normAutofit fontScale="90000"/>
          </a:bodyPr>
          <a:lstStyle/>
          <a:p>
            <a:r>
              <a:rPr lang="en-US" b="1" dirty="0" smtClean="0"/>
              <a:t>Logical Operators:</a:t>
            </a:r>
            <a:br>
              <a:rPr lang="en-US" b="1" dirty="0" smtClean="0"/>
            </a:br>
            <a:endParaRPr lang="en-US" dirty="0"/>
          </a:p>
        </p:txBody>
      </p:sp>
      <p:sp>
        <p:nvSpPr>
          <p:cNvPr id="3" name="Content Placeholder 2"/>
          <p:cNvSpPr>
            <a:spLocks noGrp="1"/>
          </p:cNvSpPr>
          <p:nvPr>
            <p:ph sz="quarter" idx="1"/>
          </p:nvPr>
        </p:nvSpPr>
        <p:spPr>
          <a:xfrm>
            <a:off x="457200" y="692696"/>
            <a:ext cx="7467600" cy="5781256"/>
          </a:xfrm>
        </p:spPr>
        <p:txBody>
          <a:bodyPr>
            <a:normAutofit lnSpcReduction="10000"/>
          </a:bodyPr>
          <a:lstStyle/>
          <a:p>
            <a:pPr>
              <a:buNone/>
            </a:pPr>
            <a:r>
              <a:rPr lang="en-US" b="1" dirty="0" smtClean="0"/>
              <a:t>and, or ,not </a:t>
            </a:r>
            <a:r>
              <a:rPr lang="en-US" dirty="0" smtClean="0"/>
              <a:t>we can apply for all types.</a:t>
            </a:r>
            <a:endParaRPr lang="en-US" dirty="0" smtClean="0"/>
          </a:p>
          <a:p>
            <a:r>
              <a:rPr lang="en-US" dirty="0" smtClean="0"/>
              <a:t>For </a:t>
            </a:r>
            <a:r>
              <a:rPr lang="en-US" dirty="0" err="1" smtClean="0"/>
              <a:t>boolean</a:t>
            </a:r>
            <a:r>
              <a:rPr lang="en-US" dirty="0" smtClean="0"/>
              <a:t> types </a:t>
            </a:r>
            <a:r>
              <a:rPr lang="en-US" dirty="0" err="1" smtClean="0"/>
              <a:t>behaviour</a:t>
            </a:r>
            <a:r>
              <a:rPr lang="en-US" dirty="0" smtClean="0"/>
              <a:t>:</a:t>
            </a:r>
            <a:endParaRPr lang="en-US" dirty="0" smtClean="0"/>
          </a:p>
          <a:p>
            <a:pPr>
              <a:buNone/>
            </a:pPr>
            <a:r>
              <a:rPr lang="en-US" dirty="0" smtClean="0"/>
              <a:t>	and ==&gt;If both arguments are True then only 	result is True</a:t>
            </a:r>
            <a:endParaRPr lang="en-US" dirty="0" smtClean="0"/>
          </a:p>
          <a:p>
            <a:pPr>
              <a:buNone/>
            </a:pPr>
            <a:r>
              <a:rPr lang="en-US" dirty="0" smtClean="0"/>
              <a:t>	or ====&gt;If </a:t>
            </a:r>
            <a:r>
              <a:rPr lang="en-US" dirty="0" err="1" smtClean="0"/>
              <a:t>atleast</a:t>
            </a:r>
            <a:r>
              <a:rPr lang="en-US" dirty="0" smtClean="0"/>
              <a:t> one </a:t>
            </a:r>
            <a:r>
              <a:rPr lang="en-US" dirty="0" err="1" smtClean="0"/>
              <a:t>arugemnt</a:t>
            </a:r>
            <a:r>
              <a:rPr lang="en-US" dirty="0" smtClean="0"/>
              <a:t> is True then 	result is True</a:t>
            </a:r>
            <a:endParaRPr lang="en-US" dirty="0" smtClean="0"/>
          </a:p>
          <a:p>
            <a:pPr>
              <a:buNone/>
            </a:pPr>
            <a:r>
              <a:rPr lang="en-US" dirty="0" smtClean="0"/>
              <a:t>	not ==&gt;complement</a:t>
            </a:r>
            <a:endParaRPr lang="en-US" dirty="0" smtClean="0"/>
          </a:p>
          <a:p>
            <a:pPr>
              <a:buNone/>
            </a:pPr>
            <a:r>
              <a:rPr lang="en-US" dirty="0" smtClean="0"/>
              <a:t>	True and False ==&gt;False</a:t>
            </a:r>
            <a:endParaRPr lang="en-US" dirty="0" smtClean="0"/>
          </a:p>
          <a:p>
            <a:pPr>
              <a:buNone/>
            </a:pPr>
            <a:r>
              <a:rPr lang="en-US" dirty="0" smtClean="0"/>
              <a:t>	True or False ===&gt;True</a:t>
            </a:r>
            <a:endParaRPr lang="en-US" dirty="0" smtClean="0"/>
          </a:p>
          <a:p>
            <a:pPr>
              <a:buNone/>
            </a:pPr>
            <a:r>
              <a:rPr lang="en-US" dirty="0" smtClean="0"/>
              <a:t>	not False ==&gt;True</a:t>
            </a:r>
            <a:endParaRPr lang="en-US" dirty="0" smtClean="0"/>
          </a:p>
          <a:p>
            <a:r>
              <a:rPr lang="en-US" dirty="0" smtClean="0"/>
              <a:t>For non-</a:t>
            </a:r>
            <a:r>
              <a:rPr lang="en-US" dirty="0" err="1" smtClean="0"/>
              <a:t>boolean</a:t>
            </a:r>
            <a:r>
              <a:rPr lang="en-US" dirty="0" smtClean="0"/>
              <a:t> types </a:t>
            </a:r>
            <a:r>
              <a:rPr lang="en-US" dirty="0" err="1" smtClean="0"/>
              <a:t>behaviour</a:t>
            </a:r>
            <a:r>
              <a:rPr lang="en-US" dirty="0" smtClean="0"/>
              <a:t>:</a:t>
            </a:r>
            <a:endParaRPr lang="en-US" dirty="0" smtClean="0"/>
          </a:p>
          <a:p>
            <a:pPr>
              <a:buNone/>
            </a:pPr>
            <a:r>
              <a:rPr lang="en-US" dirty="0" smtClean="0"/>
              <a:t>	0 means False</a:t>
            </a:r>
            <a:endParaRPr lang="en-US" dirty="0" smtClean="0"/>
          </a:p>
          <a:p>
            <a:pPr>
              <a:buNone/>
            </a:pPr>
            <a:r>
              <a:rPr lang="en-US" dirty="0" smtClean="0"/>
              <a:t>	non-zero means True</a:t>
            </a:r>
            <a:endParaRPr lang="en-US" dirty="0" smtClean="0"/>
          </a:p>
          <a:p>
            <a:pPr>
              <a:buNone/>
            </a:pPr>
            <a:r>
              <a:rPr lang="en-US" dirty="0" smtClean="0"/>
              <a:t>	empty string is always treated as False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90066"/>
          </a:xfrm>
        </p:spPr>
        <p:txBody>
          <a:bodyPr anchor="t">
            <a:normAutofit fontScale="90000"/>
          </a:bodyPr>
          <a:lstStyle/>
          <a:p>
            <a:r>
              <a:rPr lang="en-US" b="1" dirty="0" smtClean="0"/>
              <a:t>Bitwise Operators: &amp;,|,^,~,&lt;&lt;,&gt;&gt;</a:t>
            </a:r>
            <a:br>
              <a:rPr lang="en-US" b="1" dirty="0" smtClean="0"/>
            </a:br>
            <a:br>
              <a:rPr lang="en-US" b="1" dirty="0" smtClean="0"/>
            </a:br>
            <a:endParaRPr lang="en-US" dirty="0"/>
          </a:p>
        </p:txBody>
      </p:sp>
      <p:sp>
        <p:nvSpPr>
          <p:cNvPr id="3" name="Content Placeholder 2"/>
          <p:cNvSpPr>
            <a:spLocks noGrp="1"/>
          </p:cNvSpPr>
          <p:nvPr>
            <p:ph sz="quarter" idx="1"/>
          </p:nvPr>
        </p:nvSpPr>
        <p:spPr>
          <a:xfrm>
            <a:off x="457200" y="764704"/>
            <a:ext cx="7467600" cy="5709248"/>
          </a:xfrm>
        </p:spPr>
        <p:txBody>
          <a:bodyPr>
            <a:noAutofit/>
          </a:bodyPr>
          <a:lstStyle/>
          <a:p>
            <a:r>
              <a:rPr lang="en-US" sz="1600" dirty="0" smtClean="0"/>
              <a:t>These operators are applicable only for </a:t>
            </a:r>
            <a:r>
              <a:rPr lang="en-US" sz="1600" dirty="0" err="1" smtClean="0"/>
              <a:t>int</a:t>
            </a:r>
            <a:r>
              <a:rPr lang="en-US" sz="1600" dirty="0" smtClean="0"/>
              <a:t> and </a:t>
            </a:r>
            <a:r>
              <a:rPr lang="en-US" sz="1600" dirty="0" err="1" smtClean="0"/>
              <a:t>boolean</a:t>
            </a:r>
            <a:r>
              <a:rPr lang="en-US" sz="1600" dirty="0" smtClean="0"/>
              <a:t> types.</a:t>
            </a:r>
            <a:endParaRPr lang="en-US" sz="1600" dirty="0" smtClean="0"/>
          </a:p>
          <a:p>
            <a:r>
              <a:rPr lang="en-US" sz="1600" dirty="0" smtClean="0"/>
              <a:t>By mistake if we are trying to apply for any other type then we will get Error.</a:t>
            </a:r>
            <a:endParaRPr lang="en-US" sz="1600" dirty="0" smtClean="0"/>
          </a:p>
          <a:p>
            <a:pPr>
              <a:buNone/>
            </a:pPr>
            <a:r>
              <a:rPr lang="en-US" sz="1600" dirty="0" smtClean="0"/>
              <a:t>	print(4&amp;5) ==&gt;valid</a:t>
            </a:r>
            <a:endParaRPr lang="en-US" sz="1600" dirty="0" smtClean="0"/>
          </a:p>
          <a:p>
            <a:pPr>
              <a:buNone/>
            </a:pPr>
            <a:r>
              <a:rPr lang="en-US" sz="1600" dirty="0" smtClean="0"/>
              <a:t>	print(10.5 &amp; 5.6) ==&gt; </a:t>
            </a:r>
            <a:r>
              <a:rPr lang="en-US" sz="1600" dirty="0" err="1" smtClean="0"/>
              <a:t>TypeError</a:t>
            </a:r>
            <a:r>
              <a:rPr lang="en-US" sz="1600" dirty="0" smtClean="0"/>
              <a:t>: unsupported operand type(s) for &amp;: 'float' and 'float'</a:t>
            </a:r>
            <a:endParaRPr lang="en-US" sz="1600" dirty="0" smtClean="0"/>
          </a:p>
          <a:p>
            <a:pPr>
              <a:buNone/>
            </a:pPr>
            <a:r>
              <a:rPr lang="en-US" sz="1600" dirty="0" smtClean="0"/>
              <a:t>	print(True &amp; True) ==&gt;valid</a:t>
            </a:r>
            <a:endParaRPr lang="en-US" sz="1600" dirty="0" smtClean="0"/>
          </a:p>
          <a:p>
            <a:pPr>
              <a:buNone/>
            </a:pPr>
            <a:endParaRPr lang="en-US" sz="1600" dirty="0" smtClean="0"/>
          </a:p>
          <a:p>
            <a:pPr>
              <a:buNone/>
            </a:pPr>
            <a:r>
              <a:rPr lang="en-US" sz="1600" dirty="0" smtClean="0"/>
              <a:t>	&amp; ==&gt; If both bits are 1 then only result is 1 otherwise result is 0</a:t>
            </a:r>
            <a:endParaRPr lang="en-US" sz="1600" dirty="0" smtClean="0"/>
          </a:p>
          <a:p>
            <a:pPr>
              <a:buNone/>
            </a:pPr>
            <a:r>
              <a:rPr lang="en-US" sz="1600" dirty="0" smtClean="0"/>
              <a:t>	| ==&gt; If </a:t>
            </a:r>
            <a:r>
              <a:rPr lang="en-US" sz="1600" dirty="0" err="1" smtClean="0"/>
              <a:t>atleast</a:t>
            </a:r>
            <a:r>
              <a:rPr lang="en-US" sz="1600" dirty="0" smtClean="0"/>
              <a:t> one bit is 1 then result is 1 otherwise result is 0</a:t>
            </a:r>
            <a:endParaRPr lang="en-US" sz="1600" dirty="0" smtClean="0"/>
          </a:p>
          <a:p>
            <a:pPr>
              <a:buNone/>
            </a:pPr>
            <a:r>
              <a:rPr lang="en-US" sz="1600" dirty="0" smtClean="0"/>
              <a:t>	^ ==&gt;If bits are different then only result is 1 otherwise result is 0</a:t>
            </a:r>
            <a:endParaRPr lang="en-US" sz="1600" dirty="0" smtClean="0"/>
          </a:p>
          <a:p>
            <a:pPr>
              <a:buNone/>
            </a:pPr>
            <a:r>
              <a:rPr lang="en-US" sz="1600" dirty="0" smtClean="0"/>
              <a:t>	~ ==&gt;bitwise complement operator</a:t>
            </a:r>
            <a:endParaRPr lang="en-US" sz="1600" dirty="0" smtClean="0"/>
          </a:p>
          <a:p>
            <a:pPr>
              <a:buNone/>
            </a:pPr>
            <a:r>
              <a:rPr lang="en-US" sz="1600" dirty="0" smtClean="0"/>
              <a:t>			1==&gt;0 &amp; 0==&gt;1</a:t>
            </a:r>
            <a:endParaRPr lang="en-US" sz="1600" dirty="0" smtClean="0"/>
          </a:p>
          <a:p>
            <a:pPr>
              <a:buNone/>
            </a:pPr>
            <a:r>
              <a:rPr lang="en-US" sz="1600" dirty="0" smtClean="0"/>
              <a:t>	&lt;&lt; ==&gt;Bitwise Left shift</a:t>
            </a:r>
            <a:endParaRPr lang="en-US" sz="1600" dirty="0" smtClean="0"/>
          </a:p>
          <a:p>
            <a:pPr>
              <a:buNone/>
            </a:pPr>
            <a:r>
              <a:rPr lang="en-US" sz="1600" dirty="0" smtClean="0"/>
              <a:t>	&gt;&gt; ==&gt;Bitwise Right Shift</a:t>
            </a:r>
            <a:endParaRPr lang="en-US" sz="1600" dirty="0" smtClean="0"/>
          </a:p>
          <a:p>
            <a:pPr>
              <a:buNone/>
            </a:pPr>
            <a:r>
              <a:rPr lang="en-US" sz="1600" dirty="0" smtClean="0"/>
              <a:t>	print(4&amp;5) ==&gt;4</a:t>
            </a:r>
            <a:endParaRPr lang="en-US" sz="1600" dirty="0" smtClean="0"/>
          </a:p>
          <a:p>
            <a:pPr>
              <a:buNone/>
            </a:pPr>
            <a:r>
              <a:rPr lang="en-US" sz="1600" dirty="0" smtClean="0"/>
              <a:t>	print(4|5) ==&gt;5</a:t>
            </a:r>
            <a:endParaRPr lang="en-US" sz="1600" dirty="0" smtClean="0"/>
          </a:p>
          <a:p>
            <a:pPr>
              <a:buNone/>
            </a:pPr>
            <a:r>
              <a:rPr lang="en-US" sz="1600" dirty="0" smtClean="0"/>
              <a:t>	print(4^5) ==&gt;1</a:t>
            </a:r>
            <a:endParaRPr lang="en-US" sz="1600"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sz="quarter" idx="1"/>
          </p:nvPr>
        </p:nvPicPr>
        <p:blipFill>
          <a:blip r:embed="rId1" cstate="print"/>
          <a:stretch>
            <a:fillRect/>
          </a:stretch>
        </p:blipFill>
        <p:spPr>
          <a:xfrm>
            <a:off x="539552" y="116632"/>
            <a:ext cx="6912768" cy="2648320"/>
          </a:xfrm>
        </p:spPr>
      </p:pic>
      <p:pic>
        <p:nvPicPr>
          <p:cNvPr id="5" name="Picture 4" descr="2.png"/>
          <p:cNvPicPr>
            <a:picLocks noChangeAspect="1"/>
          </p:cNvPicPr>
          <p:nvPr/>
        </p:nvPicPr>
        <p:blipFill>
          <a:blip r:embed="rId2" cstate="print"/>
          <a:stretch>
            <a:fillRect/>
          </a:stretch>
        </p:blipFill>
        <p:spPr>
          <a:xfrm>
            <a:off x="539552" y="2345527"/>
            <a:ext cx="7776864" cy="4467849"/>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91264" cy="6213304"/>
          </a:xfrm>
        </p:spPr>
        <p:txBody>
          <a:bodyPr>
            <a:normAutofit fontScale="77500" lnSpcReduction="20000"/>
          </a:bodyPr>
          <a:lstStyle/>
          <a:p>
            <a:pPr>
              <a:buNone/>
            </a:pPr>
            <a:r>
              <a:rPr lang="en-US" b="1" dirty="0" smtClean="0"/>
              <a:t>Assignment Operators:</a:t>
            </a:r>
            <a:endParaRPr lang="en-US" b="1" dirty="0" smtClean="0"/>
          </a:p>
          <a:p>
            <a:r>
              <a:rPr lang="en-US" dirty="0" smtClean="0"/>
              <a:t>We can use assignment operator to assign value to the variable.</a:t>
            </a:r>
            <a:endParaRPr lang="en-US" dirty="0" smtClean="0"/>
          </a:p>
          <a:p>
            <a:pPr>
              <a:buNone/>
            </a:pPr>
            <a:r>
              <a:rPr lang="en-US" dirty="0" err="1" smtClean="0"/>
              <a:t>Eg</a:t>
            </a:r>
            <a:r>
              <a:rPr lang="en-US" dirty="0" smtClean="0"/>
              <a:t>:</a:t>
            </a:r>
            <a:endParaRPr lang="en-US" dirty="0" smtClean="0"/>
          </a:p>
          <a:p>
            <a:pPr>
              <a:buNone/>
            </a:pPr>
            <a:r>
              <a:rPr lang="en-US" dirty="0" smtClean="0"/>
              <a:t>x=10</a:t>
            </a:r>
            <a:endParaRPr lang="en-US" dirty="0" smtClean="0"/>
          </a:p>
          <a:p>
            <a:r>
              <a:rPr lang="en-US" dirty="0" smtClean="0"/>
              <a:t>We can combine </a:t>
            </a:r>
            <a:r>
              <a:rPr lang="en-US" dirty="0" err="1" smtClean="0"/>
              <a:t>asignment</a:t>
            </a:r>
            <a:r>
              <a:rPr lang="en-US" dirty="0" smtClean="0"/>
              <a:t> operator with some other operator to form compound assignment operator.</a:t>
            </a:r>
            <a:endParaRPr lang="en-US" dirty="0" smtClean="0"/>
          </a:p>
          <a:p>
            <a:pPr>
              <a:buNone/>
            </a:pPr>
            <a:r>
              <a:rPr lang="nn-NO" dirty="0" smtClean="0"/>
              <a:t>Eg: x+=10 ====&gt; x = x+10</a:t>
            </a:r>
            <a:endParaRPr lang="nn-NO" dirty="0" smtClean="0"/>
          </a:p>
          <a:p>
            <a:pPr>
              <a:buNone/>
            </a:pPr>
            <a:endParaRPr lang="en-US" dirty="0" smtClean="0"/>
          </a:p>
          <a:p>
            <a:pPr>
              <a:buNone/>
            </a:pPr>
            <a:r>
              <a:rPr lang="en-US" dirty="0" smtClean="0"/>
              <a:t>The following is the list of all possible compound assignment operators in Python</a:t>
            </a:r>
            <a:endParaRPr lang="en-US" dirty="0" smtClean="0"/>
          </a:p>
          <a:p>
            <a:r>
              <a:rPr lang="en-US" dirty="0" smtClean="0"/>
              <a:t>+=</a:t>
            </a:r>
            <a:endParaRPr lang="en-US" dirty="0" smtClean="0"/>
          </a:p>
          <a:p>
            <a:r>
              <a:rPr lang="en-US" dirty="0" smtClean="0"/>
              <a:t>-=</a:t>
            </a:r>
            <a:endParaRPr lang="en-US" dirty="0" smtClean="0"/>
          </a:p>
          <a:p>
            <a:r>
              <a:rPr lang="en-US" dirty="0" smtClean="0"/>
              <a:t>*=</a:t>
            </a:r>
            <a:endParaRPr lang="en-US" dirty="0" smtClean="0"/>
          </a:p>
          <a:p>
            <a:r>
              <a:rPr lang="en-US" dirty="0" smtClean="0"/>
              <a:t>/=</a:t>
            </a:r>
            <a:endParaRPr lang="en-US" dirty="0" smtClean="0"/>
          </a:p>
          <a:p>
            <a:r>
              <a:rPr lang="en-US" dirty="0" smtClean="0"/>
              <a:t>%=</a:t>
            </a:r>
            <a:endParaRPr lang="en-US" dirty="0" smtClean="0"/>
          </a:p>
          <a:p>
            <a:r>
              <a:rPr lang="en-US" dirty="0" smtClean="0"/>
              <a:t>//=</a:t>
            </a:r>
            <a:endParaRPr lang="en-US" dirty="0" smtClean="0"/>
          </a:p>
          <a:p>
            <a:r>
              <a:rPr lang="en-US" dirty="0" smtClean="0"/>
              <a:t>**=</a:t>
            </a:r>
            <a:endParaRPr lang="en-US" dirty="0" smtClean="0"/>
          </a:p>
          <a:p>
            <a:r>
              <a:rPr lang="en-US" dirty="0" smtClean="0"/>
              <a:t>&amp;=</a:t>
            </a:r>
            <a:endParaRPr lang="en-US" dirty="0" smtClean="0"/>
          </a:p>
          <a:p>
            <a:r>
              <a:rPr lang="en-US" dirty="0" smtClean="0"/>
              <a:t>|=</a:t>
            </a:r>
            <a:endParaRPr lang="en-US" dirty="0" smtClean="0"/>
          </a:p>
          <a:p>
            <a:r>
              <a:rPr lang="en-US" dirty="0" smtClean="0"/>
              <a: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7467600" cy="6285312"/>
          </a:xfrm>
        </p:spPr>
        <p:txBody>
          <a:bodyPr>
            <a:normAutofit fontScale="92500" lnSpcReduction="20000"/>
          </a:bodyPr>
          <a:lstStyle/>
          <a:p>
            <a:pPr>
              <a:buNone/>
            </a:pPr>
            <a:r>
              <a:rPr lang="en-US" b="1" dirty="0" smtClean="0"/>
              <a:t>Q. Program for minimum of 3 numbers</a:t>
            </a:r>
            <a:endParaRPr lang="en-US" b="1" dirty="0" smtClean="0"/>
          </a:p>
          <a:p>
            <a:pPr>
              <a:buNone/>
            </a:pPr>
            <a:r>
              <a:rPr lang="en-US" dirty="0" smtClean="0"/>
              <a:t>a=</a:t>
            </a:r>
            <a:r>
              <a:rPr lang="en-US" dirty="0" err="1" smtClean="0"/>
              <a:t>int</a:t>
            </a:r>
            <a:r>
              <a:rPr lang="en-US" dirty="0" smtClean="0"/>
              <a:t>(input("Enter First Number:"))</a:t>
            </a:r>
            <a:endParaRPr lang="en-US" dirty="0" smtClean="0"/>
          </a:p>
          <a:p>
            <a:pPr>
              <a:buNone/>
            </a:pPr>
            <a:r>
              <a:rPr lang="en-US" dirty="0" smtClean="0"/>
              <a:t>b=</a:t>
            </a:r>
            <a:r>
              <a:rPr lang="en-US" dirty="0" err="1" smtClean="0"/>
              <a:t>int</a:t>
            </a:r>
            <a:r>
              <a:rPr lang="en-US" dirty="0" smtClean="0"/>
              <a:t>(input("Enter Second Number:"))</a:t>
            </a:r>
            <a:endParaRPr lang="en-US" dirty="0" smtClean="0"/>
          </a:p>
          <a:p>
            <a:pPr>
              <a:buNone/>
            </a:pPr>
            <a:r>
              <a:rPr lang="en-US" dirty="0" smtClean="0"/>
              <a:t>c=</a:t>
            </a:r>
            <a:r>
              <a:rPr lang="en-US" dirty="0" err="1" smtClean="0"/>
              <a:t>int</a:t>
            </a:r>
            <a:r>
              <a:rPr lang="en-US" dirty="0" smtClean="0"/>
              <a:t>(input("Enter Third Number:"))</a:t>
            </a:r>
            <a:endParaRPr lang="en-US" dirty="0" smtClean="0"/>
          </a:p>
          <a:p>
            <a:pPr>
              <a:buNone/>
            </a:pPr>
            <a:r>
              <a:rPr lang="en-US" dirty="0" smtClean="0"/>
              <a:t>min=a if a&lt;b and a&lt;c else b if b&lt;c else c</a:t>
            </a:r>
            <a:endParaRPr lang="en-US" dirty="0" smtClean="0"/>
          </a:p>
          <a:p>
            <a:pPr>
              <a:buNone/>
            </a:pPr>
            <a:r>
              <a:rPr lang="nn-NO" dirty="0" smtClean="0"/>
              <a:t>print("Minimum Value:",min)</a:t>
            </a:r>
            <a:endParaRPr lang="nn-NO" dirty="0" smtClean="0"/>
          </a:p>
          <a:p>
            <a:pPr>
              <a:buNone/>
            </a:pPr>
            <a:r>
              <a:rPr lang="en-US" b="1" dirty="0" smtClean="0"/>
              <a:t>Q. Program for maximum of 3 numbers</a:t>
            </a:r>
            <a:endParaRPr lang="en-US" b="1" dirty="0" smtClean="0"/>
          </a:p>
          <a:p>
            <a:pPr>
              <a:buNone/>
            </a:pPr>
            <a:r>
              <a:rPr lang="en-US" dirty="0" smtClean="0"/>
              <a:t>a=</a:t>
            </a:r>
            <a:r>
              <a:rPr lang="en-US" dirty="0" err="1" smtClean="0"/>
              <a:t>int</a:t>
            </a:r>
            <a:r>
              <a:rPr lang="en-US" dirty="0" smtClean="0"/>
              <a:t>(input("Enter First Number:"))</a:t>
            </a:r>
            <a:endParaRPr lang="en-US" dirty="0" smtClean="0"/>
          </a:p>
          <a:p>
            <a:pPr>
              <a:buNone/>
            </a:pPr>
            <a:r>
              <a:rPr lang="en-US" dirty="0" smtClean="0"/>
              <a:t>b=</a:t>
            </a:r>
            <a:r>
              <a:rPr lang="en-US" dirty="0" err="1" smtClean="0"/>
              <a:t>int</a:t>
            </a:r>
            <a:r>
              <a:rPr lang="en-US" dirty="0" smtClean="0"/>
              <a:t>(input("Enter Second Number:"))</a:t>
            </a:r>
            <a:endParaRPr lang="en-US" dirty="0" smtClean="0"/>
          </a:p>
          <a:p>
            <a:pPr>
              <a:buNone/>
            </a:pPr>
            <a:r>
              <a:rPr lang="en-US" dirty="0" smtClean="0"/>
              <a:t>c=</a:t>
            </a:r>
            <a:r>
              <a:rPr lang="en-US" dirty="0" err="1" smtClean="0"/>
              <a:t>int</a:t>
            </a:r>
            <a:r>
              <a:rPr lang="en-US" dirty="0" smtClean="0"/>
              <a:t>(input("Enter Third Number:"))</a:t>
            </a:r>
            <a:endParaRPr lang="en-US" dirty="0" smtClean="0"/>
          </a:p>
          <a:p>
            <a:pPr>
              <a:buNone/>
            </a:pPr>
            <a:r>
              <a:rPr lang="en-US" dirty="0" smtClean="0"/>
              <a:t>max=a if a&gt;b and a&gt;c else b if b&gt;c else c</a:t>
            </a:r>
            <a:endParaRPr lang="en-US" dirty="0" smtClean="0"/>
          </a:p>
          <a:p>
            <a:pPr>
              <a:buNone/>
            </a:pPr>
            <a:r>
              <a:rPr lang="en-US" dirty="0" smtClean="0"/>
              <a:t>print("Maximum Value:",max)</a:t>
            </a:r>
            <a:endParaRPr lang="en-US" dirty="0" smtClean="0"/>
          </a:p>
          <a:p>
            <a:pPr>
              <a:buNone/>
            </a:pPr>
            <a:r>
              <a:rPr lang="en-IN" b="1" dirty="0" smtClean="0"/>
              <a:t>Q. Program to check number</a:t>
            </a:r>
            <a:endParaRPr lang="en-US" b="1" dirty="0" smtClean="0"/>
          </a:p>
          <a:p>
            <a:pPr>
              <a:buNone/>
            </a:pPr>
            <a:r>
              <a:rPr lang="en-US" dirty="0" smtClean="0"/>
              <a:t>a=</a:t>
            </a:r>
            <a:r>
              <a:rPr lang="en-US" dirty="0" err="1" smtClean="0"/>
              <a:t>int</a:t>
            </a:r>
            <a:r>
              <a:rPr lang="en-US" dirty="0" smtClean="0"/>
              <a:t>(input("Enter First Number:"))</a:t>
            </a:r>
            <a:endParaRPr lang="en-US" dirty="0" smtClean="0"/>
          </a:p>
          <a:p>
            <a:pPr>
              <a:buNone/>
            </a:pPr>
            <a:r>
              <a:rPr lang="en-US" dirty="0" smtClean="0"/>
              <a:t>b=</a:t>
            </a:r>
            <a:r>
              <a:rPr lang="en-US" dirty="0" err="1" smtClean="0"/>
              <a:t>int</a:t>
            </a:r>
            <a:r>
              <a:rPr lang="en-US" dirty="0" smtClean="0"/>
              <a:t>(input("Enter Second Number:"))</a:t>
            </a:r>
            <a:endParaRPr lang="en-US" dirty="0" smtClean="0"/>
          </a:p>
          <a:p>
            <a:pPr>
              <a:buNone/>
            </a:pPr>
            <a:r>
              <a:rPr lang="en-US" dirty="0" smtClean="0"/>
              <a:t>print("Both numbers are equal" if a==b else "First Number is Less than Second Number" if a&lt;b else "First Number Greater than Second Number")</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chor="t">
            <a:normAutofit fontScale="90000"/>
          </a:bodyPr>
          <a:lstStyle/>
          <a:p>
            <a:r>
              <a:rPr lang="en-US" dirty="0" smtClean="0"/>
              <a:t>Operator Precedence:</a:t>
            </a:r>
            <a:br>
              <a:rPr lang="en-US" dirty="0" smtClean="0"/>
            </a:br>
            <a:endParaRPr lang="en-US" dirty="0"/>
          </a:p>
        </p:txBody>
      </p:sp>
      <p:sp>
        <p:nvSpPr>
          <p:cNvPr id="3" name="Content Placeholder 2"/>
          <p:cNvSpPr>
            <a:spLocks noGrp="1"/>
          </p:cNvSpPr>
          <p:nvPr>
            <p:ph sz="quarter" idx="1"/>
          </p:nvPr>
        </p:nvSpPr>
        <p:spPr>
          <a:xfrm>
            <a:off x="457200" y="908720"/>
            <a:ext cx="7467600" cy="5565232"/>
          </a:xfrm>
        </p:spPr>
        <p:txBody>
          <a:bodyPr>
            <a:normAutofit fontScale="92500" lnSpcReduction="10000"/>
          </a:bodyPr>
          <a:lstStyle/>
          <a:p>
            <a:r>
              <a:rPr lang="en-US" dirty="0" smtClean="0"/>
              <a:t>If multiple operators present then which operator will be evaluated first is decided by operator precedence.</a:t>
            </a:r>
            <a:endParaRPr lang="en-US" dirty="0" smtClean="0"/>
          </a:p>
          <a:p>
            <a:pPr>
              <a:buNone/>
            </a:pPr>
            <a:r>
              <a:rPr lang="en-US" dirty="0" smtClean="0"/>
              <a:t>Ex:</a:t>
            </a:r>
            <a:endParaRPr lang="en-US" dirty="0" smtClean="0"/>
          </a:p>
          <a:p>
            <a:pPr>
              <a:buNone/>
            </a:pPr>
            <a:r>
              <a:rPr lang="en-US" dirty="0" smtClean="0"/>
              <a:t>print(3+10*2) 	# 23</a:t>
            </a:r>
            <a:endParaRPr lang="en-US" dirty="0" smtClean="0"/>
          </a:p>
          <a:p>
            <a:pPr>
              <a:buNone/>
            </a:pPr>
            <a:r>
              <a:rPr lang="en-US" dirty="0" smtClean="0"/>
              <a:t>print((3+10)*2) 	# 26</a:t>
            </a:r>
            <a:endParaRPr lang="en-US" dirty="0" smtClean="0"/>
          </a:p>
          <a:p>
            <a:r>
              <a:rPr lang="en-US" dirty="0" smtClean="0"/>
              <a:t>The following list describes operator precedence in Python</a:t>
            </a:r>
            <a:endParaRPr lang="en-US" dirty="0" smtClean="0"/>
          </a:p>
          <a:p>
            <a:pPr>
              <a:buNone/>
            </a:pPr>
            <a:r>
              <a:rPr lang="en-US" dirty="0" smtClean="0"/>
              <a:t>1. ()  Parenthesis</a:t>
            </a:r>
            <a:endParaRPr lang="en-US" dirty="0" smtClean="0"/>
          </a:p>
          <a:p>
            <a:pPr>
              <a:buNone/>
            </a:pPr>
            <a:r>
              <a:rPr lang="en-US" dirty="0" smtClean="0"/>
              <a:t>2. **  exponential operator</a:t>
            </a:r>
            <a:endParaRPr lang="en-US" dirty="0" smtClean="0"/>
          </a:p>
          <a:p>
            <a:pPr>
              <a:buNone/>
            </a:pPr>
            <a:r>
              <a:rPr lang="en-US" dirty="0" smtClean="0"/>
              <a:t>3. ~,-  Bitwise complement operator, unary minus operator</a:t>
            </a:r>
            <a:endParaRPr lang="en-US" dirty="0" smtClean="0"/>
          </a:p>
          <a:p>
            <a:pPr>
              <a:buNone/>
            </a:pPr>
            <a:r>
              <a:rPr lang="en-US" dirty="0" smtClean="0"/>
              <a:t>4. *,/,%,//  multiplication, division, </a:t>
            </a:r>
            <a:r>
              <a:rPr lang="en-US" dirty="0" err="1" smtClean="0"/>
              <a:t>modulo,floor</a:t>
            </a:r>
            <a:r>
              <a:rPr lang="en-US" dirty="0" smtClean="0"/>
              <a:t> division</a:t>
            </a:r>
            <a:endParaRPr lang="en-US" dirty="0" smtClean="0"/>
          </a:p>
          <a:p>
            <a:pPr>
              <a:buNone/>
            </a:pPr>
            <a:r>
              <a:rPr lang="en-US" dirty="0" smtClean="0"/>
              <a:t>5. +,-  addition, subtraction</a:t>
            </a:r>
            <a:endParaRPr lang="en-US" dirty="0" smtClean="0"/>
          </a:p>
          <a:p>
            <a:pPr>
              <a:buNone/>
            </a:pPr>
            <a:r>
              <a:rPr lang="en-US" dirty="0" smtClean="0"/>
              <a:t>6. &lt;&lt;,&gt;&gt;  Left and Right Shift</a:t>
            </a:r>
            <a:endParaRPr lang="en-US" dirty="0" smtClean="0"/>
          </a:p>
          <a:p>
            <a:pPr>
              <a:buNone/>
            </a:pPr>
            <a:r>
              <a:rPr lang="en-US" dirty="0" smtClean="0"/>
              <a:t>7. &amp;  bitwise And</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t>Input And Output Statements</a:t>
            </a:r>
            <a:endParaRPr lang="en-US" dirty="0"/>
          </a:p>
        </p:txBody>
      </p:sp>
      <p:sp>
        <p:nvSpPr>
          <p:cNvPr id="3" name="Content Placeholder 2"/>
          <p:cNvSpPr>
            <a:spLocks noGrp="1"/>
          </p:cNvSpPr>
          <p:nvPr>
            <p:ph sz="quarter" idx="1"/>
          </p:nvPr>
        </p:nvSpPr>
        <p:spPr>
          <a:xfrm>
            <a:off x="457200" y="980728"/>
            <a:ext cx="8291264" cy="5493224"/>
          </a:xfrm>
        </p:spPr>
        <p:txBody>
          <a:bodyPr>
            <a:normAutofit fontScale="92500" lnSpcReduction="20000"/>
          </a:bodyPr>
          <a:lstStyle/>
          <a:p>
            <a:pPr>
              <a:buNone/>
            </a:pPr>
            <a:r>
              <a:rPr lang="en-US" dirty="0" smtClean="0"/>
              <a:t>In Python 3 we have only input() method and raw input() method is not available.</a:t>
            </a:r>
            <a:endParaRPr lang="en-US" dirty="0" smtClean="0"/>
          </a:p>
          <a:p>
            <a:r>
              <a:rPr lang="en-US" dirty="0" smtClean="0"/>
              <a:t>Python3 input() function behavior exactly same as raw input() method of Python2. i.e. every input value is treated as </a:t>
            </a:r>
            <a:r>
              <a:rPr lang="en-US" dirty="0" err="1" smtClean="0"/>
              <a:t>str</a:t>
            </a:r>
            <a:r>
              <a:rPr lang="en-US" dirty="0" smtClean="0"/>
              <a:t> type only.</a:t>
            </a:r>
            <a:endParaRPr lang="en-US" dirty="0" smtClean="0"/>
          </a:p>
          <a:p>
            <a:r>
              <a:rPr lang="en-US" dirty="0" smtClean="0"/>
              <a:t>raw input() function of Python 2 is renamed as input() function in Python3</a:t>
            </a:r>
            <a:endParaRPr lang="en-US" dirty="0" smtClean="0"/>
          </a:p>
          <a:p>
            <a:endParaRPr lang="en-US" dirty="0" smtClean="0"/>
          </a:p>
          <a:p>
            <a:pPr>
              <a:buNone/>
            </a:pPr>
            <a:r>
              <a:rPr lang="en-US" b="1" dirty="0" smtClean="0"/>
              <a:t>Q. Write a program to read 2 numbers from the keyboard and print sum.</a:t>
            </a:r>
            <a:endParaRPr lang="en-US" b="1" dirty="0" smtClean="0"/>
          </a:p>
          <a:p>
            <a:pPr>
              <a:buNone/>
            </a:pPr>
            <a:r>
              <a:rPr lang="en-US" dirty="0" smtClean="0"/>
              <a:t>x=input("Enter First Number:")</a:t>
            </a:r>
            <a:endParaRPr lang="en-US" dirty="0" smtClean="0"/>
          </a:p>
          <a:p>
            <a:pPr>
              <a:buNone/>
            </a:pPr>
            <a:r>
              <a:rPr lang="en-US" dirty="0" smtClean="0"/>
              <a:t>y=input("Enter Second Number:")</a:t>
            </a:r>
            <a:endParaRPr lang="en-US" dirty="0" smtClean="0"/>
          </a:p>
          <a:p>
            <a:pPr>
              <a:buNone/>
            </a:pPr>
            <a:r>
              <a:rPr lang="en-US" dirty="0" err="1" smtClean="0"/>
              <a:t>i</a:t>
            </a:r>
            <a:r>
              <a:rPr lang="en-US" dirty="0" smtClean="0"/>
              <a:t> = </a:t>
            </a:r>
            <a:r>
              <a:rPr lang="en-US" dirty="0" err="1" smtClean="0"/>
              <a:t>int</a:t>
            </a:r>
            <a:r>
              <a:rPr lang="en-US" dirty="0" smtClean="0"/>
              <a:t>(x)</a:t>
            </a:r>
            <a:endParaRPr lang="en-US" dirty="0" smtClean="0"/>
          </a:p>
          <a:p>
            <a:pPr>
              <a:buNone/>
            </a:pPr>
            <a:r>
              <a:rPr lang="en-US" dirty="0" smtClean="0"/>
              <a:t>j = </a:t>
            </a:r>
            <a:r>
              <a:rPr lang="en-US" dirty="0" err="1" smtClean="0"/>
              <a:t>int</a:t>
            </a:r>
            <a:r>
              <a:rPr lang="en-US" dirty="0" smtClean="0"/>
              <a:t>(y)</a:t>
            </a:r>
            <a:endParaRPr lang="en-US" dirty="0" smtClean="0"/>
          </a:p>
          <a:p>
            <a:pPr>
              <a:buNone/>
            </a:pPr>
            <a:r>
              <a:rPr lang="en-US" dirty="0" smtClean="0"/>
              <a:t>print("The Sum:",</a:t>
            </a:r>
            <a:r>
              <a:rPr lang="en-US" dirty="0" err="1" smtClean="0"/>
              <a:t>i+j</a:t>
            </a:r>
            <a:r>
              <a:rPr lang="en-US" dirty="0" smtClean="0"/>
              <a:t>)</a:t>
            </a:r>
            <a:endParaRPr lang="en-US" dirty="0" smtClean="0"/>
          </a:p>
          <a:p>
            <a:pPr>
              <a:buNone/>
            </a:pPr>
            <a:r>
              <a:rPr lang="en-IN" dirty="0" smtClean="0"/>
              <a:t>Output: ?</a:t>
            </a:r>
            <a:endParaRPr lang="en-US"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291264" cy="6141296"/>
          </a:xfrm>
        </p:spPr>
        <p:txBody>
          <a:bodyPr>
            <a:normAutofit/>
          </a:bodyPr>
          <a:lstStyle/>
          <a:p>
            <a:pPr>
              <a:buNone/>
            </a:pPr>
            <a:r>
              <a:rPr lang="en-US" b="1" dirty="0" smtClean="0"/>
              <a:t>Q. Write a program to read Employee data from the keyboard and print that data.</a:t>
            </a:r>
            <a:endParaRPr lang="en-US" b="1" dirty="0" smtClean="0"/>
          </a:p>
          <a:p>
            <a:pPr>
              <a:buNone/>
            </a:pPr>
            <a:r>
              <a:rPr lang="en-US" dirty="0" err="1" smtClean="0"/>
              <a:t>eno</a:t>
            </a:r>
            <a:r>
              <a:rPr lang="en-US" dirty="0" smtClean="0"/>
              <a:t>=</a:t>
            </a:r>
            <a:r>
              <a:rPr lang="en-US" dirty="0" err="1" smtClean="0"/>
              <a:t>int</a:t>
            </a:r>
            <a:r>
              <a:rPr lang="en-US" dirty="0" smtClean="0"/>
              <a:t>(input("Enter Employee No:"))</a:t>
            </a:r>
            <a:endParaRPr lang="en-US" dirty="0" smtClean="0"/>
          </a:p>
          <a:p>
            <a:pPr>
              <a:buNone/>
            </a:pPr>
            <a:r>
              <a:rPr lang="en-US" dirty="0" err="1" smtClean="0"/>
              <a:t>ename</a:t>
            </a:r>
            <a:r>
              <a:rPr lang="en-US" dirty="0" smtClean="0"/>
              <a:t>=input("Enter Employee Name:")</a:t>
            </a:r>
            <a:endParaRPr lang="en-US" dirty="0" smtClean="0"/>
          </a:p>
          <a:p>
            <a:pPr>
              <a:buNone/>
            </a:pPr>
            <a:r>
              <a:rPr lang="en-US" dirty="0" err="1" smtClean="0"/>
              <a:t>esal</a:t>
            </a:r>
            <a:r>
              <a:rPr lang="en-US" dirty="0" smtClean="0"/>
              <a:t>=float(input("Enter Employee Salary:"))</a:t>
            </a:r>
            <a:endParaRPr lang="en-US" dirty="0" smtClean="0"/>
          </a:p>
          <a:p>
            <a:pPr>
              <a:buNone/>
            </a:pPr>
            <a:r>
              <a:rPr lang="en-US" dirty="0" err="1" smtClean="0"/>
              <a:t>eaddr</a:t>
            </a:r>
            <a:r>
              <a:rPr lang="en-US" dirty="0" smtClean="0"/>
              <a:t>=input("Enter Employee Address:")</a:t>
            </a:r>
            <a:endParaRPr lang="en-US" dirty="0" smtClean="0"/>
          </a:p>
          <a:p>
            <a:pPr>
              <a:buNone/>
            </a:pPr>
            <a:r>
              <a:rPr lang="en-US" dirty="0" smtClean="0"/>
              <a:t>married=</a:t>
            </a:r>
            <a:r>
              <a:rPr lang="en-US" dirty="0" err="1" smtClean="0"/>
              <a:t>bool</a:t>
            </a:r>
            <a:r>
              <a:rPr lang="en-US" dirty="0" smtClean="0"/>
              <a:t>(input("Employee Married ?[</a:t>
            </a:r>
            <a:r>
              <a:rPr lang="en-US" dirty="0" err="1" smtClean="0"/>
              <a:t>True|False</a:t>
            </a:r>
            <a:r>
              <a:rPr lang="en-US" dirty="0" smtClean="0"/>
              <a:t>]:"))</a:t>
            </a:r>
            <a:endParaRPr lang="en-US" dirty="0" smtClean="0"/>
          </a:p>
          <a:p>
            <a:pPr>
              <a:buNone/>
            </a:pPr>
            <a:r>
              <a:rPr lang="en-US" dirty="0" smtClean="0"/>
              <a:t>print("Please Confirm Information")</a:t>
            </a:r>
            <a:endParaRPr lang="en-US" dirty="0" smtClean="0"/>
          </a:p>
          <a:p>
            <a:pPr>
              <a:buNone/>
            </a:pPr>
            <a:r>
              <a:rPr lang="en-US" dirty="0" smtClean="0"/>
              <a:t>print("Employee No :",</a:t>
            </a:r>
            <a:r>
              <a:rPr lang="en-US" dirty="0" err="1" smtClean="0"/>
              <a:t>eno</a:t>
            </a:r>
            <a:r>
              <a:rPr lang="en-US" dirty="0" smtClean="0"/>
              <a:t>)</a:t>
            </a:r>
            <a:endParaRPr lang="en-US" dirty="0" smtClean="0"/>
          </a:p>
          <a:p>
            <a:pPr>
              <a:buNone/>
            </a:pPr>
            <a:r>
              <a:rPr lang="en-US" dirty="0" smtClean="0"/>
              <a:t>print("Employee Name :",</a:t>
            </a:r>
            <a:r>
              <a:rPr lang="en-US" dirty="0" err="1" smtClean="0"/>
              <a:t>ename</a:t>
            </a:r>
            <a:r>
              <a:rPr lang="en-US" dirty="0" smtClean="0"/>
              <a:t>)</a:t>
            </a:r>
            <a:endParaRPr lang="en-US" dirty="0" smtClean="0"/>
          </a:p>
          <a:p>
            <a:pPr>
              <a:buNone/>
            </a:pPr>
            <a:r>
              <a:rPr lang="en-US" dirty="0" smtClean="0"/>
              <a:t>print("Employee Salary :",</a:t>
            </a:r>
            <a:r>
              <a:rPr lang="en-US" dirty="0" err="1" smtClean="0"/>
              <a:t>esal</a:t>
            </a:r>
            <a:r>
              <a:rPr lang="en-US" dirty="0" smtClean="0"/>
              <a:t>)</a:t>
            </a:r>
            <a:endParaRPr lang="en-US" dirty="0" smtClean="0"/>
          </a:p>
          <a:p>
            <a:pPr>
              <a:buNone/>
            </a:pPr>
            <a:r>
              <a:rPr lang="en-US" dirty="0" smtClean="0"/>
              <a:t>print("Employee Address :",</a:t>
            </a:r>
            <a:r>
              <a:rPr lang="en-US" dirty="0" err="1" smtClean="0"/>
              <a:t>eaddr</a:t>
            </a:r>
            <a:r>
              <a:rPr lang="en-US" dirty="0" smtClean="0"/>
              <a:t>)</a:t>
            </a:r>
            <a:endParaRPr lang="en-US" dirty="0" smtClean="0"/>
          </a:p>
          <a:p>
            <a:pPr>
              <a:buNone/>
            </a:pPr>
            <a:r>
              <a:rPr lang="en-US" dirty="0" smtClean="0"/>
              <a:t>print("Employee Married ? :",married)</a:t>
            </a:r>
            <a:endParaRPr lang="en-US" dirty="0" smtClean="0"/>
          </a:p>
          <a:p>
            <a:pPr>
              <a:buNone/>
            </a:pPr>
            <a:r>
              <a:rPr lang="en-IN" dirty="0" smtClean="0"/>
              <a:t>Output: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normAutofit/>
          </a:bodyPr>
          <a:lstStyle/>
          <a:p>
            <a:pPr>
              <a:buNone/>
            </a:pPr>
            <a:r>
              <a:rPr lang="en-US" b="1" dirty="0" smtClean="0"/>
              <a:t>Q. How to read multiple values from the keyboard in a single line:</a:t>
            </a:r>
            <a:endParaRPr lang="en-US" b="1" dirty="0" smtClean="0"/>
          </a:p>
          <a:p>
            <a:pPr>
              <a:buNone/>
            </a:pPr>
            <a:r>
              <a:rPr lang="en-US" dirty="0" err="1" smtClean="0"/>
              <a:t>a,b</a:t>
            </a:r>
            <a:r>
              <a:rPr lang="en-US" dirty="0" smtClean="0"/>
              <a:t>= [</a:t>
            </a:r>
            <a:r>
              <a:rPr lang="en-US" dirty="0" err="1" smtClean="0"/>
              <a:t>int</a:t>
            </a:r>
            <a:r>
              <a:rPr lang="en-US" dirty="0" smtClean="0"/>
              <a:t>(x) for x in input("Enter 2 numbers :").split()]</a:t>
            </a:r>
            <a:endParaRPr lang="en-US" dirty="0" smtClean="0"/>
          </a:p>
          <a:p>
            <a:pPr>
              <a:buNone/>
            </a:pPr>
            <a:r>
              <a:rPr lang="en-US" dirty="0" smtClean="0"/>
              <a:t>print("Product is :", a*b)</a:t>
            </a:r>
            <a:endParaRPr lang="en-US" dirty="0" smtClean="0"/>
          </a:p>
          <a:p>
            <a:endParaRPr lang="en-US" dirty="0" smtClean="0"/>
          </a:p>
          <a:p>
            <a:pPr>
              <a:buNone/>
            </a:pPr>
            <a:r>
              <a:rPr lang="en-IN" dirty="0" smtClean="0"/>
              <a:t>Output:</a:t>
            </a:r>
            <a:endParaRPr lang="en-US" dirty="0" smtClean="0"/>
          </a:p>
          <a:p>
            <a:pPr>
              <a:buNone/>
            </a:pPr>
            <a:r>
              <a:rPr lang="en-US" dirty="0" smtClean="0"/>
              <a:t>Enter 2 numbers :10 20</a:t>
            </a:r>
            <a:endParaRPr lang="en-US" dirty="0" smtClean="0"/>
          </a:p>
          <a:p>
            <a:pPr>
              <a:buNone/>
            </a:pPr>
            <a:r>
              <a:rPr lang="en-US" dirty="0" smtClean="0"/>
              <a:t>Product is : 200</a:t>
            </a:r>
            <a:endParaRPr lang="en-US" dirty="0" smtClean="0"/>
          </a:p>
          <a:p>
            <a:pPr>
              <a:buNone/>
            </a:pPr>
            <a:endParaRPr lang="en-US" dirty="0" smtClean="0"/>
          </a:p>
          <a:p>
            <a:pPr>
              <a:buNone/>
            </a:pPr>
            <a:r>
              <a:rPr lang="en-US" dirty="0" smtClean="0"/>
              <a:t>Note: split() function can take space as separator by default .But we can pass anything as separator.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19256" cy="6213304"/>
          </a:xfrm>
        </p:spPr>
        <p:txBody>
          <a:bodyPr>
            <a:normAutofit/>
          </a:bodyPr>
          <a:lstStyle/>
          <a:p>
            <a:pPr>
              <a:buNone/>
            </a:pPr>
            <a:r>
              <a:rPr lang="en-IN" dirty="0" smtClean="0"/>
              <a:t>History of Python</a:t>
            </a:r>
            <a:endParaRPr lang="en-US" dirty="0" smtClean="0"/>
          </a:p>
          <a:p>
            <a:r>
              <a:rPr lang="en-US" dirty="0" smtClean="0"/>
              <a:t>The name Python was selected from the TV Show "The Complete Monty Python's Circus", which was broadcasted in BBC from 1969 to 1974.</a:t>
            </a:r>
            <a:endParaRPr lang="en-US" dirty="0" smtClean="0"/>
          </a:p>
          <a:p>
            <a:r>
              <a:rPr lang="en-US" dirty="0" smtClean="0"/>
              <a:t>Guido developed Python language by taking almost all programming features from different languages</a:t>
            </a:r>
            <a:endParaRPr lang="en-US" dirty="0" smtClean="0"/>
          </a:p>
          <a:p>
            <a:pPr>
              <a:buNone/>
            </a:pPr>
            <a:r>
              <a:rPr lang="en-US" dirty="0" smtClean="0"/>
              <a:t>1. Functional Programming Features from C</a:t>
            </a:r>
            <a:endParaRPr lang="en-US" dirty="0" smtClean="0"/>
          </a:p>
          <a:p>
            <a:pPr>
              <a:buNone/>
            </a:pPr>
            <a:r>
              <a:rPr lang="en-US" dirty="0" smtClean="0"/>
              <a:t>2. Object Oriented Programming Features from C++</a:t>
            </a:r>
            <a:endParaRPr lang="en-US" dirty="0" smtClean="0"/>
          </a:p>
          <a:p>
            <a:pPr>
              <a:buNone/>
            </a:pPr>
            <a:r>
              <a:rPr lang="en-US" dirty="0" smtClean="0"/>
              <a:t>3. Scripting Language Features from Perl and Shell Script</a:t>
            </a:r>
            <a:endParaRPr lang="en-US" dirty="0" smtClean="0"/>
          </a:p>
          <a:p>
            <a:pPr>
              <a:buNone/>
            </a:pPr>
            <a:r>
              <a:rPr lang="en-US" dirty="0" smtClean="0"/>
              <a:t>4. Modular Programming Features from Modula-3</a:t>
            </a:r>
            <a:endParaRPr lang="en-US" dirty="0" smtClean="0"/>
          </a:p>
          <a:p>
            <a:pPr>
              <a:buNone/>
            </a:pPr>
            <a:endParaRPr lang="en-US" dirty="0" smtClean="0"/>
          </a:p>
          <a:p>
            <a:pPr>
              <a:buNone/>
            </a:pPr>
            <a:r>
              <a:rPr lang="en-US" dirty="0" smtClean="0"/>
              <a:t>Most of syntax in Python Derived from C and ABC languages.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chor="t">
            <a:normAutofit fontScale="90000"/>
          </a:bodyPr>
          <a:lstStyle/>
          <a:p>
            <a:r>
              <a:rPr lang="en-US" b="1" dirty="0" smtClean="0"/>
              <a:t>output statements:</a:t>
            </a:r>
            <a:br>
              <a:rPr lang="en-US" b="1" dirty="0" smtClean="0"/>
            </a:br>
            <a:endParaRPr lang="en-US" dirty="0"/>
          </a:p>
        </p:txBody>
      </p:sp>
      <p:sp>
        <p:nvSpPr>
          <p:cNvPr id="3" name="Content Placeholder 2"/>
          <p:cNvSpPr>
            <a:spLocks noGrp="1"/>
          </p:cNvSpPr>
          <p:nvPr>
            <p:ph sz="quarter" idx="1"/>
          </p:nvPr>
        </p:nvSpPr>
        <p:spPr>
          <a:xfrm>
            <a:off x="457200" y="836712"/>
            <a:ext cx="7467600" cy="5637240"/>
          </a:xfrm>
        </p:spPr>
        <p:txBody>
          <a:bodyPr>
            <a:normAutofit fontScale="92500" lnSpcReduction="10000"/>
          </a:bodyPr>
          <a:lstStyle/>
          <a:p>
            <a:pPr>
              <a:buNone/>
            </a:pPr>
            <a:r>
              <a:rPr lang="en-US" dirty="0" smtClean="0"/>
              <a:t>We can use print() function to display output.</a:t>
            </a:r>
            <a:endParaRPr lang="en-US" dirty="0" smtClean="0"/>
          </a:p>
          <a:p>
            <a:pPr>
              <a:buNone/>
            </a:pPr>
            <a:r>
              <a:rPr lang="en-US" b="1" dirty="0" smtClean="0"/>
              <a:t>1</a:t>
            </a:r>
            <a:r>
              <a:rPr lang="en-US" b="1" dirty="0" smtClean="0"/>
              <a:t>: print() without any argument</a:t>
            </a:r>
            <a:endParaRPr lang="en-US" b="1" dirty="0" smtClean="0"/>
          </a:p>
          <a:p>
            <a:pPr>
              <a:buNone/>
            </a:pPr>
            <a:r>
              <a:rPr lang="en-US" dirty="0" smtClean="0"/>
              <a:t>Just it prints new line character</a:t>
            </a:r>
            <a:endParaRPr lang="en-US" dirty="0" smtClean="0"/>
          </a:p>
          <a:p>
            <a:pPr>
              <a:buNone/>
            </a:pPr>
            <a:r>
              <a:rPr lang="en-US" b="1" dirty="0" smtClean="0"/>
              <a:t>2:</a:t>
            </a:r>
            <a:r>
              <a:rPr lang="en-US" dirty="0" smtClean="0"/>
              <a:t> </a:t>
            </a:r>
            <a:endParaRPr lang="en-US" dirty="0" smtClean="0"/>
          </a:p>
          <a:p>
            <a:pPr>
              <a:buNone/>
            </a:pPr>
            <a:r>
              <a:rPr lang="en-US" dirty="0" smtClean="0"/>
              <a:t>print(String</a:t>
            </a:r>
            <a:r>
              <a:rPr lang="en-US" dirty="0" smtClean="0"/>
              <a:t>):</a:t>
            </a:r>
            <a:endParaRPr lang="en-US" dirty="0" smtClean="0"/>
          </a:p>
          <a:p>
            <a:pPr>
              <a:buNone/>
            </a:pPr>
            <a:r>
              <a:rPr lang="en-US" dirty="0" smtClean="0"/>
              <a:t>print("Hello World")</a:t>
            </a:r>
            <a:endParaRPr lang="en-US" dirty="0" smtClean="0"/>
          </a:p>
          <a:p>
            <a:pPr>
              <a:buNone/>
            </a:pPr>
            <a:r>
              <a:rPr lang="en-US" dirty="0" smtClean="0"/>
              <a:t>#We </a:t>
            </a:r>
            <a:r>
              <a:rPr lang="en-US" dirty="0" smtClean="0"/>
              <a:t>can use escape characters also</a:t>
            </a:r>
            <a:endParaRPr lang="en-US" dirty="0" smtClean="0"/>
          </a:p>
          <a:p>
            <a:pPr>
              <a:buNone/>
            </a:pPr>
            <a:r>
              <a:rPr lang="en-US" dirty="0" smtClean="0"/>
              <a:t>print("Hello \n World")</a:t>
            </a:r>
            <a:endParaRPr lang="en-US" dirty="0" smtClean="0"/>
          </a:p>
          <a:p>
            <a:pPr>
              <a:buNone/>
            </a:pPr>
            <a:r>
              <a:rPr lang="en-US" dirty="0" smtClean="0"/>
              <a:t>print("Hello\</a:t>
            </a:r>
            <a:r>
              <a:rPr lang="en-US" dirty="0" err="1" smtClean="0"/>
              <a:t>tWorld</a:t>
            </a:r>
            <a:r>
              <a:rPr lang="en-US" dirty="0" smtClean="0"/>
              <a:t>")</a:t>
            </a:r>
            <a:endParaRPr lang="en-US" dirty="0" smtClean="0"/>
          </a:p>
          <a:p>
            <a:pPr>
              <a:buNone/>
            </a:pPr>
            <a:r>
              <a:rPr lang="en-US" dirty="0" smtClean="0"/>
              <a:t>#We </a:t>
            </a:r>
            <a:r>
              <a:rPr lang="en-US" dirty="0" smtClean="0"/>
              <a:t>can use </a:t>
            </a:r>
            <a:r>
              <a:rPr lang="en-US" dirty="0" err="1" smtClean="0"/>
              <a:t>repete</a:t>
            </a:r>
            <a:r>
              <a:rPr lang="en-US" dirty="0" smtClean="0"/>
              <a:t> </a:t>
            </a:r>
            <a:r>
              <a:rPr lang="en-US" dirty="0" err="1" smtClean="0"/>
              <a:t>tion</a:t>
            </a:r>
            <a:r>
              <a:rPr lang="en-US" dirty="0" smtClean="0"/>
              <a:t> operator (*) in the string</a:t>
            </a:r>
            <a:endParaRPr lang="en-US" dirty="0" smtClean="0"/>
          </a:p>
          <a:p>
            <a:pPr>
              <a:buNone/>
            </a:pPr>
            <a:r>
              <a:rPr lang="en-US" dirty="0" smtClean="0"/>
              <a:t> print(10*"Hello")</a:t>
            </a:r>
            <a:endParaRPr lang="en-US" dirty="0" smtClean="0"/>
          </a:p>
          <a:p>
            <a:pPr>
              <a:buNone/>
            </a:pPr>
            <a:r>
              <a:rPr lang="en-US" dirty="0" smtClean="0"/>
              <a:t> print</a:t>
            </a:r>
            <a:r>
              <a:rPr lang="en-US" dirty="0" smtClean="0"/>
              <a:t>("Hello"*10)</a:t>
            </a:r>
            <a:endParaRPr lang="en-US" dirty="0" smtClean="0"/>
          </a:p>
          <a:p>
            <a:pPr>
              <a:buNone/>
            </a:pPr>
            <a:r>
              <a:rPr lang="en-US" dirty="0" smtClean="0"/>
              <a:t> #We </a:t>
            </a:r>
            <a:r>
              <a:rPr lang="en-US" dirty="0" smtClean="0"/>
              <a:t>can use + operator also</a:t>
            </a:r>
            <a:endParaRPr lang="en-US" dirty="0" smtClean="0"/>
          </a:p>
          <a:p>
            <a:pPr>
              <a:buNone/>
            </a:pPr>
            <a:r>
              <a:rPr lang="en-US" dirty="0" smtClean="0"/>
              <a:t> </a:t>
            </a:r>
            <a:r>
              <a:rPr lang="en-US" dirty="0" smtClean="0"/>
              <a:t>print("Hello"+"World")</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291264" cy="6141296"/>
          </a:xfrm>
        </p:spPr>
        <p:txBody>
          <a:bodyPr>
            <a:normAutofit fontScale="85000" lnSpcReduction="20000"/>
          </a:bodyPr>
          <a:lstStyle/>
          <a:p>
            <a:pPr>
              <a:buNone/>
            </a:pPr>
            <a:r>
              <a:rPr lang="en-US" b="1" dirty="0" smtClean="0"/>
              <a:t>3. print</a:t>
            </a:r>
            <a:r>
              <a:rPr lang="en-US" b="1" dirty="0" smtClean="0"/>
              <a:t>() with variable number of arguments:</a:t>
            </a:r>
            <a:endParaRPr lang="en-US" b="1" dirty="0" smtClean="0"/>
          </a:p>
          <a:p>
            <a:pPr>
              <a:buNone/>
            </a:pPr>
            <a:r>
              <a:rPr lang="en-US" dirty="0" err="1" smtClean="0"/>
              <a:t>a,b,c</a:t>
            </a:r>
            <a:r>
              <a:rPr lang="en-US" dirty="0" smtClean="0"/>
              <a:t>=10,20,30</a:t>
            </a:r>
            <a:endParaRPr lang="en-US" dirty="0" smtClean="0"/>
          </a:p>
          <a:p>
            <a:pPr>
              <a:buNone/>
            </a:pPr>
            <a:r>
              <a:rPr lang="en-US" dirty="0" smtClean="0"/>
              <a:t>print</a:t>
            </a:r>
            <a:r>
              <a:rPr lang="en-US" dirty="0" smtClean="0"/>
              <a:t>("The Values are :",</a:t>
            </a:r>
            <a:r>
              <a:rPr lang="en-US" dirty="0" err="1" smtClean="0"/>
              <a:t>a,b,c</a:t>
            </a:r>
            <a:r>
              <a:rPr lang="en-US" dirty="0" smtClean="0"/>
              <a:t>)</a:t>
            </a:r>
            <a:endParaRPr lang="en-US" dirty="0" smtClean="0"/>
          </a:p>
          <a:p>
            <a:pPr>
              <a:buNone/>
            </a:pPr>
            <a:r>
              <a:rPr lang="en-US" dirty="0" smtClean="0"/>
              <a:t>Output: The </a:t>
            </a:r>
            <a:r>
              <a:rPr lang="en-US" dirty="0" smtClean="0"/>
              <a:t>Values are : 10 20 </a:t>
            </a:r>
            <a:r>
              <a:rPr lang="en-US" dirty="0" smtClean="0"/>
              <a:t>30</a:t>
            </a:r>
            <a:endParaRPr lang="en-US" dirty="0" smtClean="0"/>
          </a:p>
          <a:p>
            <a:pPr>
              <a:buNone/>
            </a:pPr>
            <a:r>
              <a:rPr lang="en-US" dirty="0" smtClean="0"/>
              <a:t>* By </a:t>
            </a:r>
            <a:r>
              <a:rPr lang="en-US" dirty="0" smtClean="0"/>
              <a:t>default output values are </a:t>
            </a:r>
            <a:r>
              <a:rPr lang="en-US" dirty="0" err="1" smtClean="0"/>
              <a:t>seperated</a:t>
            </a:r>
            <a:r>
              <a:rPr lang="en-US" dirty="0" smtClean="0"/>
              <a:t> by </a:t>
            </a:r>
            <a:r>
              <a:rPr lang="en-US" dirty="0" err="1" smtClean="0"/>
              <a:t>space.If</a:t>
            </a:r>
            <a:r>
              <a:rPr lang="en-US" dirty="0" smtClean="0"/>
              <a:t> we want we can specify </a:t>
            </a:r>
            <a:r>
              <a:rPr lang="en-US" dirty="0" err="1" smtClean="0"/>
              <a:t>seperator</a:t>
            </a:r>
            <a:r>
              <a:rPr lang="en-US" dirty="0" smtClean="0"/>
              <a:t> </a:t>
            </a:r>
            <a:r>
              <a:rPr lang="en-US" dirty="0" smtClean="0"/>
              <a:t>by using </a:t>
            </a:r>
            <a:r>
              <a:rPr lang="en-US" dirty="0" smtClean="0"/>
              <a:t>"sep" attribute</a:t>
            </a:r>
            <a:endParaRPr lang="en-US" dirty="0" smtClean="0"/>
          </a:p>
          <a:p>
            <a:pPr>
              <a:buNone/>
            </a:pPr>
            <a:r>
              <a:rPr lang="en-US" dirty="0" err="1" smtClean="0"/>
              <a:t>a,b,c</a:t>
            </a:r>
            <a:r>
              <a:rPr lang="en-US" dirty="0" smtClean="0"/>
              <a:t>=10,20,30</a:t>
            </a:r>
            <a:endParaRPr lang="en-US" dirty="0" smtClean="0"/>
          </a:p>
          <a:p>
            <a:pPr>
              <a:buNone/>
            </a:pPr>
            <a:r>
              <a:rPr lang="en-US" dirty="0" smtClean="0"/>
              <a:t>print(</a:t>
            </a:r>
            <a:r>
              <a:rPr lang="en-US" dirty="0" err="1" smtClean="0"/>
              <a:t>a,b,c,sep</a:t>
            </a:r>
            <a:r>
              <a:rPr lang="en-US" dirty="0" smtClean="0"/>
              <a:t>=',')</a:t>
            </a:r>
            <a:endParaRPr lang="en-US" dirty="0" smtClean="0"/>
          </a:p>
          <a:p>
            <a:pPr>
              <a:buNone/>
            </a:pPr>
            <a:r>
              <a:rPr lang="en-US" dirty="0" smtClean="0"/>
              <a:t>print(</a:t>
            </a:r>
            <a:r>
              <a:rPr lang="en-US" dirty="0" err="1" smtClean="0"/>
              <a:t>a,b,c,sep</a:t>
            </a:r>
            <a:r>
              <a:rPr lang="en-US" dirty="0" smtClean="0"/>
              <a:t>=':')</a:t>
            </a:r>
            <a:endParaRPr lang="en-US" dirty="0" smtClean="0"/>
          </a:p>
          <a:p>
            <a:pPr>
              <a:buNone/>
            </a:pPr>
            <a:r>
              <a:rPr lang="en-US" dirty="0" smtClean="0"/>
              <a:t>O/P: 10,20,30</a:t>
            </a:r>
            <a:endParaRPr lang="en-US" dirty="0" smtClean="0"/>
          </a:p>
          <a:p>
            <a:pPr>
              <a:buNone/>
            </a:pPr>
            <a:r>
              <a:rPr lang="en-US" dirty="0" smtClean="0"/>
              <a:t>	 </a:t>
            </a:r>
            <a:r>
              <a:rPr lang="en-US" dirty="0" smtClean="0"/>
              <a:t>    10:20:30</a:t>
            </a:r>
            <a:endParaRPr lang="en-US" dirty="0" smtClean="0"/>
          </a:p>
          <a:p>
            <a:pPr>
              <a:buNone/>
            </a:pPr>
            <a:r>
              <a:rPr lang="en-US" b="1" dirty="0" smtClean="0"/>
              <a:t>4:print</a:t>
            </a:r>
            <a:r>
              <a:rPr lang="en-US" b="1" dirty="0" smtClean="0"/>
              <a:t>() with end attribute:</a:t>
            </a:r>
            <a:endParaRPr lang="en-US" b="1" dirty="0" smtClean="0"/>
          </a:p>
          <a:p>
            <a:pPr>
              <a:buNone/>
            </a:pPr>
            <a:r>
              <a:rPr lang="en-US" dirty="0" smtClean="0"/>
              <a:t>print</a:t>
            </a:r>
            <a:r>
              <a:rPr lang="en-US" dirty="0" smtClean="0"/>
              <a:t>("Hello")</a:t>
            </a:r>
            <a:endParaRPr lang="en-US" dirty="0" smtClean="0"/>
          </a:p>
          <a:p>
            <a:pPr>
              <a:buNone/>
            </a:pPr>
            <a:r>
              <a:rPr lang="en-US" dirty="0" smtClean="0"/>
              <a:t>print(“Mister")</a:t>
            </a:r>
            <a:endParaRPr lang="en-US" dirty="0" smtClean="0"/>
          </a:p>
          <a:p>
            <a:pPr>
              <a:buNone/>
            </a:pPr>
            <a:r>
              <a:rPr lang="en-US" dirty="0" smtClean="0"/>
              <a:t>print(“</a:t>
            </a:r>
            <a:r>
              <a:rPr lang="en-US" dirty="0" err="1" smtClean="0"/>
              <a:t>Abhi</a:t>
            </a:r>
            <a:r>
              <a:rPr lang="en-US" dirty="0" smtClean="0"/>
              <a:t>")</a:t>
            </a:r>
            <a:endParaRPr lang="en-US" dirty="0" smtClean="0"/>
          </a:p>
          <a:p>
            <a:pPr>
              <a:buNone/>
            </a:pPr>
            <a:r>
              <a:rPr lang="en-US" dirty="0" smtClean="0"/>
              <a:t>Output:</a:t>
            </a:r>
            <a:endParaRPr lang="en-US" dirty="0" smtClean="0"/>
          </a:p>
          <a:p>
            <a:pPr>
              <a:buNone/>
            </a:pPr>
            <a:r>
              <a:rPr lang="en-US" dirty="0" smtClean="0"/>
              <a:t>Hello</a:t>
            </a:r>
            <a:endParaRPr lang="en-US" dirty="0" smtClean="0"/>
          </a:p>
          <a:p>
            <a:pPr>
              <a:buNone/>
            </a:pPr>
            <a:r>
              <a:rPr lang="en-IN" dirty="0" smtClean="0"/>
              <a:t>Mister</a:t>
            </a:r>
            <a:endParaRPr lang="en-US" dirty="0" smtClean="0"/>
          </a:p>
          <a:p>
            <a:pPr>
              <a:buNone/>
            </a:pPr>
            <a:r>
              <a:rPr lang="en-IN" dirty="0" err="1" smtClean="0"/>
              <a:t>Abhi</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8291264" cy="6285312"/>
          </a:xfrm>
        </p:spPr>
        <p:txBody>
          <a:bodyPr>
            <a:normAutofit/>
          </a:bodyPr>
          <a:lstStyle/>
          <a:p>
            <a:pPr>
              <a:buNone/>
            </a:pPr>
            <a:r>
              <a:rPr lang="en-US" dirty="0" smtClean="0"/>
              <a:t>If we want output in the same line with space</a:t>
            </a:r>
            <a:endParaRPr lang="en-US" dirty="0" smtClean="0"/>
          </a:p>
          <a:p>
            <a:pPr>
              <a:buNone/>
            </a:pPr>
            <a:r>
              <a:rPr lang="en-US" dirty="0" smtClean="0"/>
              <a:t>print</a:t>
            </a:r>
            <a:r>
              <a:rPr lang="en-US" dirty="0" smtClean="0"/>
              <a:t>("</a:t>
            </a:r>
            <a:r>
              <a:rPr lang="en-US" dirty="0" err="1" smtClean="0"/>
              <a:t>Hello",end</a:t>
            </a:r>
            <a:r>
              <a:rPr lang="en-US" dirty="0" smtClean="0"/>
              <a:t>=' ')</a:t>
            </a:r>
            <a:endParaRPr lang="en-US" dirty="0" smtClean="0"/>
          </a:p>
          <a:p>
            <a:pPr>
              <a:buNone/>
            </a:pPr>
            <a:r>
              <a:rPr lang="en-US" dirty="0" smtClean="0"/>
              <a:t>print(“</a:t>
            </a:r>
            <a:r>
              <a:rPr lang="en-US" dirty="0" err="1" smtClean="0"/>
              <a:t>Mister",</a:t>
            </a:r>
            <a:r>
              <a:rPr lang="en-US" dirty="0" err="1" smtClean="0"/>
              <a:t>end</a:t>
            </a:r>
            <a:r>
              <a:rPr lang="en-US" dirty="0" smtClean="0"/>
              <a:t>=' ')</a:t>
            </a:r>
            <a:endParaRPr lang="en-US" dirty="0" smtClean="0"/>
          </a:p>
          <a:p>
            <a:pPr>
              <a:buNone/>
            </a:pPr>
            <a:r>
              <a:rPr lang="en-US" dirty="0" smtClean="0"/>
              <a:t>print(“</a:t>
            </a:r>
            <a:r>
              <a:rPr lang="en-US" dirty="0" err="1" smtClean="0"/>
              <a:t>Abhi</a:t>
            </a:r>
            <a:r>
              <a:rPr lang="en-US" dirty="0" smtClean="0"/>
              <a:t>")</a:t>
            </a:r>
            <a:endParaRPr lang="en-US" dirty="0" smtClean="0"/>
          </a:p>
          <a:p>
            <a:pPr>
              <a:buNone/>
            </a:pPr>
            <a:r>
              <a:rPr lang="en-US" dirty="0" smtClean="0"/>
              <a:t>Output</a:t>
            </a:r>
            <a:r>
              <a:rPr lang="en-US" dirty="0" smtClean="0"/>
              <a:t>: Hello </a:t>
            </a:r>
            <a:r>
              <a:rPr lang="en-US" dirty="0" smtClean="0"/>
              <a:t>Mister </a:t>
            </a:r>
            <a:r>
              <a:rPr lang="en-US" dirty="0" err="1" smtClean="0"/>
              <a:t>Abhi</a:t>
            </a:r>
            <a:endParaRPr lang="en-US" dirty="0" smtClean="0"/>
          </a:p>
          <a:p>
            <a:r>
              <a:rPr lang="en-US" dirty="0" smtClean="0"/>
              <a:t>Note: The default value for end attribute is \n</a:t>
            </a:r>
            <a:r>
              <a:rPr lang="en-US" dirty="0" smtClean="0"/>
              <a:t>, which </a:t>
            </a:r>
            <a:r>
              <a:rPr lang="en-US" dirty="0" smtClean="0"/>
              <a:t>is nothing but new line character.</a:t>
            </a:r>
            <a:endParaRPr lang="en-US" dirty="0" smtClean="0"/>
          </a:p>
          <a:p>
            <a:pPr>
              <a:buNone/>
            </a:pPr>
            <a:r>
              <a:rPr lang="en-US" b="1" dirty="0" smtClean="0"/>
              <a:t>5: </a:t>
            </a:r>
            <a:r>
              <a:rPr lang="en-US" b="1" dirty="0" smtClean="0"/>
              <a:t>print(object) statement:</a:t>
            </a:r>
            <a:endParaRPr lang="en-US" b="1" dirty="0" smtClean="0"/>
          </a:p>
          <a:p>
            <a:pPr>
              <a:buNone/>
            </a:pPr>
            <a:r>
              <a:rPr lang="en-US" dirty="0" smtClean="0"/>
              <a:t>We can pass any object (like </a:t>
            </a:r>
            <a:r>
              <a:rPr lang="en-US" dirty="0" err="1" smtClean="0"/>
              <a:t>list,tuple,set</a:t>
            </a:r>
            <a:r>
              <a:rPr lang="en-US" dirty="0" smtClean="0"/>
              <a:t> etc)as </a:t>
            </a:r>
            <a:r>
              <a:rPr lang="en-US" dirty="0" smtClean="0"/>
              <a:t> argument </a:t>
            </a:r>
            <a:r>
              <a:rPr lang="en-US" dirty="0" smtClean="0"/>
              <a:t>to the print() statement.</a:t>
            </a:r>
            <a:endParaRPr lang="en-US" dirty="0" smtClean="0"/>
          </a:p>
          <a:p>
            <a:pPr>
              <a:buNone/>
            </a:pPr>
            <a:r>
              <a:rPr lang="en-US" dirty="0" smtClean="0"/>
              <a:t>Ex: </a:t>
            </a:r>
            <a:r>
              <a:rPr lang="en-US" dirty="0" smtClean="0"/>
              <a:t>l=[10,20,30,40]</a:t>
            </a:r>
            <a:endParaRPr lang="en-US" dirty="0" smtClean="0"/>
          </a:p>
          <a:p>
            <a:pPr>
              <a:buNone/>
            </a:pPr>
            <a:r>
              <a:rPr lang="en-US" dirty="0" smtClean="0"/>
              <a:t>	   </a:t>
            </a:r>
            <a:r>
              <a:rPr lang="en-US" dirty="0" smtClean="0"/>
              <a:t>t=(10,20,30,40</a:t>
            </a:r>
            <a:r>
              <a:rPr lang="en-US" dirty="0" smtClean="0"/>
              <a:t>)</a:t>
            </a:r>
            <a:endParaRPr lang="en-US" dirty="0" smtClean="0"/>
          </a:p>
          <a:p>
            <a:pPr>
              <a:buNone/>
            </a:pPr>
            <a:r>
              <a:rPr lang="en-US" dirty="0" smtClean="0"/>
              <a:t>	 </a:t>
            </a:r>
            <a:r>
              <a:rPr lang="en-US" dirty="0" smtClean="0"/>
              <a:t>  </a:t>
            </a:r>
            <a:r>
              <a:rPr lang="en-US" dirty="0" smtClean="0"/>
              <a:t>print(l)</a:t>
            </a:r>
            <a:endParaRPr lang="en-US" dirty="0" smtClean="0"/>
          </a:p>
          <a:p>
            <a:pPr>
              <a:buNone/>
            </a:pPr>
            <a:r>
              <a:rPr lang="en-US" dirty="0" smtClean="0"/>
              <a:t> </a:t>
            </a:r>
            <a:r>
              <a:rPr lang="en-US" dirty="0" smtClean="0"/>
              <a:t>     print(t</a:t>
            </a:r>
            <a:r>
              <a:rPr lang="en-US" dirty="0" smtClean="0"/>
              <a: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8291264" cy="6285312"/>
          </a:xfrm>
        </p:spPr>
        <p:txBody>
          <a:bodyPr>
            <a:normAutofit/>
          </a:bodyPr>
          <a:lstStyle/>
          <a:p>
            <a:pPr>
              <a:buNone/>
            </a:pPr>
            <a:r>
              <a:rPr lang="en-US" b="1" dirty="0" smtClean="0"/>
              <a:t>6</a:t>
            </a:r>
            <a:r>
              <a:rPr lang="en-US" b="1" dirty="0" smtClean="0"/>
              <a:t>: print(</a:t>
            </a:r>
            <a:r>
              <a:rPr lang="en-US" b="1" dirty="0" err="1" smtClean="0"/>
              <a:t>String,variable</a:t>
            </a:r>
            <a:r>
              <a:rPr lang="en-US" b="1" dirty="0" smtClean="0"/>
              <a:t> list):</a:t>
            </a:r>
            <a:endParaRPr lang="en-US" b="1" dirty="0" smtClean="0"/>
          </a:p>
          <a:p>
            <a:r>
              <a:rPr lang="en-US" dirty="0" smtClean="0"/>
              <a:t>We can use print() statement with String and any number of arguments.</a:t>
            </a:r>
            <a:endParaRPr lang="en-US" dirty="0" smtClean="0"/>
          </a:p>
          <a:p>
            <a:pPr>
              <a:buNone/>
            </a:pPr>
            <a:r>
              <a:rPr lang="en-US" dirty="0" smtClean="0"/>
              <a:t>Ex:</a:t>
            </a:r>
            <a:endParaRPr lang="en-US" dirty="0" smtClean="0"/>
          </a:p>
          <a:p>
            <a:pPr>
              <a:buNone/>
            </a:pPr>
            <a:r>
              <a:rPr lang="en-US" dirty="0" smtClean="0"/>
              <a:t>s=“</a:t>
            </a:r>
            <a:r>
              <a:rPr lang="en-US" dirty="0" err="1" smtClean="0"/>
              <a:t>Abhi</a:t>
            </a:r>
            <a:r>
              <a:rPr lang="en-US" dirty="0" smtClean="0"/>
              <a:t>“</a:t>
            </a:r>
            <a:endParaRPr lang="en-US" dirty="0" smtClean="0"/>
          </a:p>
          <a:p>
            <a:pPr>
              <a:buNone/>
            </a:pPr>
            <a:r>
              <a:rPr lang="en-US" dirty="0" smtClean="0"/>
              <a:t>a=28</a:t>
            </a:r>
            <a:endParaRPr lang="en-US" dirty="0" smtClean="0"/>
          </a:p>
          <a:p>
            <a:pPr>
              <a:buNone/>
            </a:pPr>
            <a:r>
              <a:rPr lang="en-US" dirty="0" smtClean="0"/>
              <a:t>s1</a:t>
            </a:r>
            <a:r>
              <a:rPr lang="en-US" dirty="0" smtClean="0"/>
              <a:t>="</a:t>
            </a:r>
            <a:r>
              <a:rPr lang="en-US" dirty="0" smtClean="0"/>
              <a:t>java“</a:t>
            </a:r>
            <a:endParaRPr lang="en-US" dirty="0" smtClean="0"/>
          </a:p>
          <a:p>
            <a:pPr>
              <a:buNone/>
            </a:pPr>
            <a:r>
              <a:rPr lang="en-US" dirty="0" smtClean="0"/>
              <a:t>s2</a:t>
            </a:r>
            <a:r>
              <a:rPr lang="en-US" dirty="0" smtClean="0"/>
              <a:t>="</a:t>
            </a:r>
            <a:r>
              <a:rPr lang="en-US" dirty="0" smtClean="0"/>
              <a:t>Python“</a:t>
            </a:r>
            <a:endParaRPr lang="en-US" dirty="0" smtClean="0"/>
          </a:p>
          <a:p>
            <a:pPr>
              <a:buNone/>
            </a:pPr>
            <a:r>
              <a:rPr lang="en-US" dirty="0" smtClean="0"/>
              <a:t>print</a:t>
            </a:r>
            <a:r>
              <a:rPr lang="en-US" dirty="0" smtClean="0"/>
              <a:t>("</a:t>
            </a:r>
            <a:r>
              <a:rPr lang="en-US" dirty="0" err="1" smtClean="0"/>
              <a:t>Hello",s,"Your</a:t>
            </a:r>
            <a:r>
              <a:rPr lang="en-US" dirty="0" smtClean="0"/>
              <a:t> Age </a:t>
            </a:r>
            <a:r>
              <a:rPr lang="en-US" dirty="0" err="1" smtClean="0"/>
              <a:t>is",a</a:t>
            </a:r>
            <a:r>
              <a:rPr lang="en-US" dirty="0" smtClean="0"/>
              <a:t>)</a:t>
            </a:r>
            <a:endParaRPr lang="en-US" dirty="0" smtClean="0"/>
          </a:p>
          <a:p>
            <a:pPr>
              <a:buNone/>
            </a:pPr>
            <a:r>
              <a:rPr lang="en-US" dirty="0" smtClean="0"/>
              <a:t>print</a:t>
            </a:r>
            <a:r>
              <a:rPr lang="en-US" dirty="0" smtClean="0"/>
              <a:t>("You are teaching",s1,"and",s2)</a:t>
            </a:r>
            <a:endParaRPr lang="en-US" dirty="0" smtClean="0"/>
          </a:p>
          <a:p>
            <a:pPr>
              <a:buNone/>
            </a:pPr>
            <a:r>
              <a:rPr lang="en-US" dirty="0" smtClean="0"/>
              <a:t>Output:</a:t>
            </a:r>
            <a:endParaRPr lang="en-US" dirty="0" smtClean="0"/>
          </a:p>
          <a:p>
            <a:pPr>
              <a:buNone/>
            </a:pPr>
            <a:r>
              <a:rPr lang="en-US" dirty="0" smtClean="0"/>
              <a:t>Hello </a:t>
            </a:r>
            <a:r>
              <a:rPr lang="en-US" dirty="0" err="1" smtClean="0"/>
              <a:t>Abhi</a:t>
            </a:r>
            <a:r>
              <a:rPr lang="en-US" dirty="0" smtClean="0"/>
              <a:t> </a:t>
            </a:r>
            <a:r>
              <a:rPr lang="en-US" dirty="0" smtClean="0"/>
              <a:t>Your Age is </a:t>
            </a:r>
            <a:r>
              <a:rPr lang="en-US" dirty="0" smtClean="0"/>
              <a:t>28</a:t>
            </a:r>
            <a:endParaRPr lang="en-US" dirty="0" smtClean="0"/>
          </a:p>
          <a:p>
            <a:pPr>
              <a:buNone/>
            </a:pPr>
            <a:r>
              <a:rPr lang="en-US" dirty="0" smtClean="0"/>
              <a:t>You </a:t>
            </a:r>
            <a:r>
              <a:rPr lang="en-US" dirty="0" smtClean="0"/>
              <a:t>are teaching java and </a:t>
            </a:r>
            <a:r>
              <a:rPr lang="en-US" dirty="0" smtClean="0"/>
              <a:t>Python</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8291264" cy="6285312"/>
          </a:xfrm>
        </p:spPr>
        <p:txBody>
          <a:bodyPr>
            <a:normAutofit fontScale="77500" lnSpcReduction="20000"/>
          </a:bodyPr>
          <a:lstStyle/>
          <a:p>
            <a:pPr>
              <a:buNone/>
            </a:pPr>
            <a:r>
              <a:rPr lang="en-US" b="1" dirty="0" smtClean="0"/>
              <a:t>7</a:t>
            </a:r>
            <a:r>
              <a:rPr lang="en-US" b="1" dirty="0" smtClean="0"/>
              <a:t>: print(formatted string):</a:t>
            </a:r>
            <a:endParaRPr lang="en-US" b="1" dirty="0" smtClean="0"/>
          </a:p>
          <a:p>
            <a:pPr>
              <a:buNone/>
            </a:pPr>
            <a:r>
              <a:rPr lang="en-US" dirty="0" smtClean="0"/>
              <a:t>%</a:t>
            </a:r>
            <a:r>
              <a:rPr lang="en-US" dirty="0" err="1" smtClean="0"/>
              <a:t>i</a:t>
            </a:r>
            <a:r>
              <a:rPr lang="en-US" dirty="0" smtClean="0"/>
              <a:t>====&gt;</a:t>
            </a:r>
            <a:r>
              <a:rPr lang="en-US" dirty="0" err="1" smtClean="0"/>
              <a:t>int</a:t>
            </a:r>
            <a:endParaRPr lang="en-US" dirty="0" smtClean="0"/>
          </a:p>
          <a:p>
            <a:pPr>
              <a:buNone/>
            </a:pPr>
            <a:r>
              <a:rPr lang="en-US" dirty="0" smtClean="0"/>
              <a:t>%d====&gt;</a:t>
            </a:r>
            <a:r>
              <a:rPr lang="en-US" dirty="0" err="1" smtClean="0"/>
              <a:t>int</a:t>
            </a:r>
            <a:endParaRPr lang="en-US" dirty="0" smtClean="0"/>
          </a:p>
          <a:p>
            <a:pPr>
              <a:buNone/>
            </a:pPr>
            <a:r>
              <a:rPr lang="en-US" dirty="0" smtClean="0"/>
              <a:t>%f=====&gt;float</a:t>
            </a:r>
            <a:endParaRPr lang="en-US" dirty="0" smtClean="0"/>
          </a:p>
          <a:p>
            <a:pPr>
              <a:buNone/>
            </a:pPr>
            <a:r>
              <a:rPr lang="en-US" dirty="0" smtClean="0"/>
              <a:t>%s======&gt;String </a:t>
            </a:r>
            <a:r>
              <a:rPr lang="en-US" dirty="0" smtClean="0"/>
              <a:t>type</a:t>
            </a:r>
            <a:endParaRPr lang="en-US" dirty="0" smtClean="0"/>
          </a:p>
          <a:p>
            <a:pPr>
              <a:buNone/>
            </a:pPr>
            <a:r>
              <a:rPr lang="en-US" dirty="0" smtClean="0"/>
              <a:t>Syntax:</a:t>
            </a:r>
            <a:endParaRPr lang="en-US" dirty="0" smtClean="0"/>
          </a:p>
          <a:p>
            <a:r>
              <a:rPr lang="en-US" dirty="0" smtClean="0"/>
              <a:t>print("formatted string" %(variable list))</a:t>
            </a:r>
            <a:endParaRPr lang="en-US" dirty="0" smtClean="0"/>
          </a:p>
          <a:p>
            <a:pPr>
              <a:buNone/>
            </a:pPr>
            <a:r>
              <a:rPr lang="en-US" dirty="0" smtClean="0"/>
              <a:t>Ex </a:t>
            </a:r>
            <a:r>
              <a:rPr lang="en-US" dirty="0" smtClean="0"/>
              <a:t>1:</a:t>
            </a:r>
            <a:endParaRPr lang="en-US" dirty="0" smtClean="0"/>
          </a:p>
          <a:p>
            <a:pPr>
              <a:buNone/>
            </a:pPr>
            <a:r>
              <a:rPr lang="en-US" dirty="0" smtClean="0"/>
              <a:t>a=10</a:t>
            </a:r>
            <a:endParaRPr lang="en-US" dirty="0" smtClean="0"/>
          </a:p>
          <a:p>
            <a:pPr>
              <a:buNone/>
            </a:pPr>
            <a:r>
              <a:rPr lang="en-US" dirty="0" smtClean="0"/>
              <a:t>b=20</a:t>
            </a:r>
            <a:endParaRPr lang="en-US" dirty="0" smtClean="0"/>
          </a:p>
          <a:p>
            <a:pPr>
              <a:buNone/>
            </a:pPr>
            <a:r>
              <a:rPr lang="en-US" dirty="0" smtClean="0"/>
              <a:t>c=30</a:t>
            </a:r>
            <a:endParaRPr lang="en-US" dirty="0" smtClean="0"/>
          </a:p>
          <a:p>
            <a:pPr>
              <a:buNone/>
            </a:pPr>
            <a:r>
              <a:rPr lang="en-US" dirty="0" smtClean="0"/>
              <a:t>print</a:t>
            </a:r>
            <a:r>
              <a:rPr lang="en-US" dirty="0" smtClean="0"/>
              <a:t>("a value is %</a:t>
            </a:r>
            <a:r>
              <a:rPr lang="en-US" dirty="0" err="1" smtClean="0"/>
              <a:t>i</a:t>
            </a:r>
            <a:r>
              <a:rPr lang="en-US" dirty="0" smtClean="0"/>
              <a:t>" %a)</a:t>
            </a:r>
            <a:endParaRPr lang="en-US" dirty="0" smtClean="0"/>
          </a:p>
          <a:p>
            <a:pPr>
              <a:buNone/>
            </a:pPr>
            <a:r>
              <a:rPr lang="en-US" dirty="0" smtClean="0"/>
              <a:t>print</a:t>
            </a:r>
            <a:r>
              <a:rPr lang="en-US" dirty="0" smtClean="0"/>
              <a:t>("b value is %d and c value is %d" %(</a:t>
            </a:r>
            <a:r>
              <a:rPr lang="en-US" dirty="0" err="1" smtClean="0"/>
              <a:t>b,c</a:t>
            </a:r>
            <a:r>
              <a:rPr lang="en-US" dirty="0" smtClean="0"/>
              <a:t>))</a:t>
            </a:r>
            <a:endParaRPr lang="en-US" dirty="0" smtClean="0"/>
          </a:p>
          <a:p>
            <a:pPr>
              <a:buNone/>
            </a:pPr>
            <a:r>
              <a:rPr lang="en-US" dirty="0" smtClean="0"/>
              <a:t>Output:  </a:t>
            </a:r>
            <a:r>
              <a:rPr lang="en-US" dirty="0" smtClean="0"/>
              <a:t>a value is 10</a:t>
            </a:r>
            <a:endParaRPr lang="en-US" dirty="0" smtClean="0"/>
          </a:p>
          <a:p>
            <a:pPr>
              <a:buNone/>
            </a:pPr>
            <a:r>
              <a:rPr lang="en-US" dirty="0" smtClean="0"/>
              <a:t> </a:t>
            </a:r>
            <a:r>
              <a:rPr lang="en-US" dirty="0" smtClean="0"/>
              <a:t>              b </a:t>
            </a:r>
            <a:r>
              <a:rPr lang="en-US" dirty="0" smtClean="0"/>
              <a:t>value is 20 and c value is 30</a:t>
            </a:r>
            <a:endParaRPr lang="en-US" dirty="0" smtClean="0"/>
          </a:p>
          <a:p>
            <a:pPr>
              <a:buNone/>
            </a:pPr>
            <a:r>
              <a:rPr lang="en-US" dirty="0" smtClean="0"/>
              <a:t>Ex </a:t>
            </a:r>
            <a:r>
              <a:rPr lang="en-US" dirty="0" smtClean="0"/>
              <a:t>2:</a:t>
            </a:r>
            <a:endParaRPr lang="en-US" dirty="0" smtClean="0"/>
          </a:p>
          <a:p>
            <a:pPr>
              <a:buNone/>
            </a:pPr>
            <a:r>
              <a:rPr lang="en-US" dirty="0" smtClean="0"/>
              <a:t> </a:t>
            </a:r>
            <a:r>
              <a:rPr lang="en-US" dirty="0" smtClean="0"/>
              <a:t>s</a:t>
            </a:r>
            <a:r>
              <a:rPr lang="en-US" dirty="0" smtClean="0"/>
              <a:t>=“</a:t>
            </a:r>
            <a:r>
              <a:rPr lang="en-US" dirty="0" err="1" smtClean="0"/>
              <a:t>Abhi</a:t>
            </a:r>
            <a:r>
              <a:rPr lang="en-US" dirty="0" smtClean="0"/>
              <a:t>“</a:t>
            </a:r>
            <a:endParaRPr lang="en-US" dirty="0" smtClean="0"/>
          </a:p>
          <a:p>
            <a:pPr>
              <a:buNone/>
            </a:pPr>
            <a:r>
              <a:rPr lang="en-US" dirty="0" smtClean="0"/>
              <a:t> list</a:t>
            </a:r>
            <a:r>
              <a:rPr lang="en-US" dirty="0" smtClean="0"/>
              <a:t>=[10,20,30,40]</a:t>
            </a:r>
            <a:endParaRPr lang="en-US" dirty="0" smtClean="0"/>
          </a:p>
          <a:p>
            <a:pPr>
              <a:buNone/>
            </a:pPr>
            <a:r>
              <a:rPr lang="en-US" dirty="0" smtClean="0"/>
              <a:t> </a:t>
            </a:r>
            <a:r>
              <a:rPr lang="en-US" dirty="0" smtClean="0"/>
              <a:t>print("Hello %s ...The List of Items are %s" %(</a:t>
            </a:r>
            <a:r>
              <a:rPr lang="en-US" dirty="0" err="1" smtClean="0"/>
              <a:t>s,list</a:t>
            </a:r>
            <a:r>
              <a:rPr lang="en-US" dirty="0" smtClean="0"/>
              <a:t>))</a:t>
            </a:r>
            <a:endParaRPr lang="en-US" dirty="0" smtClean="0"/>
          </a:p>
          <a:p>
            <a:pPr>
              <a:buNone/>
            </a:pPr>
            <a:r>
              <a:rPr lang="en-US" dirty="0" smtClean="0"/>
              <a:t> Output:  </a:t>
            </a:r>
            <a:r>
              <a:rPr lang="en-US" dirty="0" smtClean="0"/>
              <a:t>Hello </a:t>
            </a:r>
            <a:r>
              <a:rPr lang="en-US" dirty="0" err="1" smtClean="0"/>
              <a:t>Abhi</a:t>
            </a:r>
            <a:r>
              <a:rPr lang="en-US" dirty="0" smtClean="0"/>
              <a:t> </a:t>
            </a:r>
            <a:r>
              <a:rPr lang="en-US" dirty="0" smtClean="0"/>
              <a:t>...The List of Items are [10, 20, 30, 40</a:t>
            </a:r>
            <a:r>
              <a:rPr lang="en-US" dirty="0" smtClean="0"/>
              <a:t>]</a:t>
            </a:r>
            <a:endParaRPr lang="en-US"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291264" cy="6141296"/>
          </a:xfrm>
        </p:spPr>
        <p:txBody>
          <a:bodyPr>
            <a:normAutofit/>
          </a:bodyPr>
          <a:lstStyle/>
          <a:p>
            <a:pPr>
              <a:buNone/>
            </a:pPr>
            <a:r>
              <a:rPr lang="en-US" b="1" dirty="0" smtClean="0"/>
              <a:t>8</a:t>
            </a:r>
            <a:r>
              <a:rPr lang="en-US" b="1" dirty="0" smtClean="0"/>
              <a:t>: print() with replacement operator {}</a:t>
            </a:r>
            <a:endParaRPr lang="en-US" b="1" dirty="0" smtClean="0"/>
          </a:p>
          <a:p>
            <a:pPr>
              <a:buNone/>
            </a:pPr>
            <a:r>
              <a:rPr lang="en-US" dirty="0" smtClean="0"/>
              <a:t>Ex: </a:t>
            </a:r>
            <a:r>
              <a:rPr lang="en-US" dirty="0" smtClean="0"/>
              <a:t>name</a:t>
            </a:r>
            <a:r>
              <a:rPr lang="en-US" dirty="0" smtClean="0"/>
              <a:t>=“</a:t>
            </a:r>
            <a:r>
              <a:rPr lang="en-US" dirty="0" err="1" smtClean="0"/>
              <a:t>Abhi</a:t>
            </a:r>
            <a:r>
              <a:rPr lang="en-US" dirty="0" smtClean="0"/>
              <a:t>”</a:t>
            </a:r>
            <a:endParaRPr lang="en-US" dirty="0" smtClean="0"/>
          </a:p>
          <a:p>
            <a:pPr>
              <a:buNone/>
            </a:pPr>
            <a:r>
              <a:rPr lang="en-US" dirty="0" smtClean="0"/>
              <a:t>      </a:t>
            </a:r>
            <a:r>
              <a:rPr lang="en-US" dirty="0" smtClean="0"/>
              <a:t>salary=10000</a:t>
            </a:r>
            <a:endParaRPr lang="en-US" dirty="0" smtClean="0"/>
          </a:p>
          <a:p>
            <a:pPr>
              <a:buNone/>
            </a:pPr>
            <a:r>
              <a:rPr lang="en-US" dirty="0" smtClean="0"/>
              <a:t> </a:t>
            </a:r>
            <a:r>
              <a:rPr lang="en-US" dirty="0" smtClean="0"/>
              <a:t>     </a:t>
            </a:r>
            <a:r>
              <a:rPr lang="en-US" dirty="0" err="1" smtClean="0"/>
              <a:t>frnd</a:t>
            </a:r>
            <a:r>
              <a:rPr lang="en-US" dirty="0" smtClean="0"/>
              <a:t>=“</a:t>
            </a:r>
            <a:r>
              <a:rPr lang="en-US" dirty="0" err="1" smtClean="0"/>
              <a:t>Amit</a:t>
            </a:r>
            <a:r>
              <a:rPr lang="en-US" dirty="0" smtClean="0"/>
              <a:t>"</a:t>
            </a:r>
            <a:endParaRPr lang="en-US" dirty="0" smtClean="0"/>
          </a:p>
          <a:p>
            <a:pPr>
              <a:buNone/>
            </a:pPr>
            <a:r>
              <a:rPr lang="en-US" dirty="0" smtClean="0"/>
              <a:t> </a:t>
            </a:r>
            <a:r>
              <a:rPr lang="en-US" dirty="0" smtClean="0"/>
              <a:t>     print</a:t>
            </a:r>
            <a:r>
              <a:rPr lang="en-US" dirty="0" smtClean="0"/>
              <a:t>("Hello {0} your salary is {1} and Your Friend {2} is </a:t>
            </a:r>
            <a:r>
              <a:rPr lang="en-US" dirty="0" err="1" smtClean="0"/>
              <a:t>waiting".</a:t>
            </a:r>
            <a:r>
              <a:rPr lang="en-US" dirty="0" err="1" smtClean="0"/>
              <a:t>format</a:t>
            </a:r>
            <a:r>
              <a:rPr lang="en-US" dirty="0" smtClean="0"/>
              <a:t>(</a:t>
            </a:r>
            <a:r>
              <a:rPr lang="en-US" dirty="0" err="1" smtClean="0"/>
              <a:t>name,salary,frnd</a:t>
            </a:r>
            <a:r>
              <a:rPr lang="en-US" dirty="0" smtClean="0"/>
              <a:t>))</a:t>
            </a:r>
            <a:endParaRPr lang="en-US" dirty="0" smtClean="0"/>
          </a:p>
          <a:p>
            <a:pPr>
              <a:buNone/>
            </a:pPr>
            <a:r>
              <a:rPr lang="en-US" dirty="0" smtClean="0"/>
              <a:t>      </a:t>
            </a:r>
            <a:r>
              <a:rPr lang="en-US" dirty="0" smtClean="0"/>
              <a:t>print("Hello {x} your salary is {y} and Your Friend {z} is </a:t>
            </a:r>
            <a:r>
              <a:rPr lang="en-US" dirty="0" err="1" smtClean="0"/>
              <a:t>waiting".</a:t>
            </a:r>
            <a:r>
              <a:rPr lang="en-US" dirty="0" err="1" smtClean="0"/>
              <a:t>format</a:t>
            </a:r>
            <a:r>
              <a:rPr lang="en-US" dirty="0" smtClean="0"/>
              <a:t>(x=</a:t>
            </a:r>
            <a:r>
              <a:rPr lang="en-US" dirty="0" err="1" smtClean="0"/>
              <a:t>name,y</a:t>
            </a:r>
            <a:r>
              <a:rPr lang="en-US" dirty="0" smtClean="0"/>
              <a:t>=</a:t>
            </a:r>
            <a:r>
              <a:rPr lang="en-US" dirty="0" err="1" smtClean="0"/>
              <a:t>salary,z</a:t>
            </a:r>
            <a:r>
              <a:rPr lang="en-US" dirty="0" smtClean="0"/>
              <a:t>=</a:t>
            </a:r>
            <a:r>
              <a:rPr lang="en-US" dirty="0" err="1" smtClean="0"/>
              <a:t>frnd</a:t>
            </a:r>
            <a:r>
              <a:rPr lang="en-US" dirty="0" smtClean="0"/>
              <a:t>))</a:t>
            </a:r>
            <a:endParaRPr lang="en-US" dirty="0" smtClean="0"/>
          </a:p>
          <a:p>
            <a:pPr>
              <a:buNone/>
            </a:pPr>
            <a:r>
              <a:rPr lang="en-US" dirty="0" smtClean="0"/>
              <a:t>Output:</a:t>
            </a:r>
            <a:endParaRPr lang="en-US" dirty="0" smtClean="0"/>
          </a:p>
          <a:p>
            <a:pPr>
              <a:buNone/>
            </a:pPr>
            <a:r>
              <a:rPr lang="en-US" dirty="0" smtClean="0"/>
              <a:t>Hello </a:t>
            </a:r>
            <a:r>
              <a:rPr lang="en-US" dirty="0" err="1" smtClean="0"/>
              <a:t>Abhi</a:t>
            </a:r>
            <a:r>
              <a:rPr lang="en-US" dirty="0" smtClean="0"/>
              <a:t> </a:t>
            </a:r>
            <a:r>
              <a:rPr lang="en-US" dirty="0" smtClean="0"/>
              <a:t>your salary is 10000 and Your Friend </a:t>
            </a:r>
            <a:r>
              <a:rPr lang="en-US" dirty="0" err="1" smtClean="0"/>
              <a:t>Amit</a:t>
            </a:r>
            <a:r>
              <a:rPr lang="en-US" dirty="0" smtClean="0"/>
              <a:t> </a:t>
            </a:r>
            <a:r>
              <a:rPr lang="en-US" dirty="0" smtClean="0"/>
              <a:t>is waiting</a:t>
            </a:r>
            <a:endParaRPr lang="en-US" dirty="0" smtClean="0"/>
          </a:p>
          <a:p>
            <a:pPr>
              <a:buNone/>
            </a:pPr>
            <a:r>
              <a:rPr lang="en-US" dirty="0" smtClean="0"/>
              <a:t>Hello </a:t>
            </a:r>
            <a:r>
              <a:rPr lang="en-US" dirty="0" err="1" smtClean="0"/>
              <a:t>Abhi</a:t>
            </a:r>
            <a:r>
              <a:rPr lang="en-US" dirty="0" smtClean="0"/>
              <a:t> </a:t>
            </a:r>
            <a:r>
              <a:rPr lang="en-US" dirty="0" smtClean="0"/>
              <a:t>your salary is 10000 and Your Friend </a:t>
            </a:r>
            <a:r>
              <a:rPr lang="en-US" smtClean="0"/>
              <a:t>Amit </a:t>
            </a:r>
            <a:r>
              <a:rPr lang="en-US" dirty="0" smtClean="0"/>
              <a:t>is waiting</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7467600" cy="562074"/>
          </a:xfrm>
        </p:spPr>
        <p:txBody>
          <a:bodyPr anchor="t"/>
          <a:lstStyle/>
          <a:p>
            <a:r>
              <a:rPr lang="en-IN" dirty="0" smtClean="0"/>
              <a:t>Applications of Python</a:t>
            </a:r>
            <a:endParaRPr lang="en-US" dirty="0"/>
          </a:p>
        </p:txBody>
      </p:sp>
      <p:sp>
        <p:nvSpPr>
          <p:cNvPr id="3" name="Content Placeholder 2"/>
          <p:cNvSpPr>
            <a:spLocks noGrp="1"/>
          </p:cNvSpPr>
          <p:nvPr>
            <p:ph sz="quarter" idx="1"/>
          </p:nvPr>
        </p:nvSpPr>
        <p:spPr>
          <a:xfrm>
            <a:off x="457200" y="692696"/>
            <a:ext cx="8291264" cy="5781256"/>
          </a:xfrm>
        </p:spPr>
        <p:txBody>
          <a:bodyPr>
            <a:normAutofit fontScale="92500" lnSpcReduction="20000"/>
          </a:bodyPr>
          <a:lstStyle/>
          <a:p>
            <a:pPr>
              <a:buNone/>
            </a:pPr>
            <a:r>
              <a:rPr lang="en-US" dirty="0" smtClean="0"/>
              <a:t>1. For developing Desktop Applications</a:t>
            </a:r>
            <a:endParaRPr lang="en-US" dirty="0" smtClean="0"/>
          </a:p>
          <a:p>
            <a:pPr>
              <a:buNone/>
            </a:pPr>
            <a:r>
              <a:rPr lang="en-US" dirty="0" smtClean="0"/>
              <a:t>2. For developing web Applications</a:t>
            </a:r>
            <a:endParaRPr lang="en-US" dirty="0" smtClean="0"/>
          </a:p>
          <a:p>
            <a:pPr>
              <a:buNone/>
            </a:pPr>
            <a:r>
              <a:rPr lang="en-US" dirty="0" smtClean="0"/>
              <a:t>3. For developing database Applications</a:t>
            </a:r>
            <a:endParaRPr lang="en-US" dirty="0" smtClean="0"/>
          </a:p>
          <a:p>
            <a:pPr>
              <a:buNone/>
            </a:pPr>
            <a:r>
              <a:rPr lang="en-US" dirty="0" smtClean="0"/>
              <a:t>4. For Network Programming</a:t>
            </a:r>
            <a:endParaRPr lang="en-US" dirty="0" smtClean="0"/>
          </a:p>
          <a:p>
            <a:pPr>
              <a:buNone/>
            </a:pPr>
            <a:r>
              <a:rPr lang="en-US" dirty="0" smtClean="0"/>
              <a:t>5. For developing games</a:t>
            </a:r>
            <a:endParaRPr lang="en-US" dirty="0" smtClean="0"/>
          </a:p>
          <a:p>
            <a:pPr>
              <a:buNone/>
            </a:pPr>
            <a:r>
              <a:rPr lang="en-US" dirty="0" smtClean="0"/>
              <a:t>6. For Data Analysis Applications</a:t>
            </a:r>
            <a:endParaRPr lang="en-US" dirty="0" smtClean="0"/>
          </a:p>
          <a:p>
            <a:pPr>
              <a:buNone/>
            </a:pPr>
            <a:r>
              <a:rPr lang="en-US" dirty="0" smtClean="0"/>
              <a:t>7. For Machine Learning</a:t>
            </a:r>
            <a:endParaRPr lang="en-US" dirty="0" smtClean="0"/>
          </a:p>
          <a:p>
            <a:pPr>
              <a:buNone/>
            </a:pPr>
            <a:r>
              <a:rPr lang="en-US" dirty="0" smtClean="0"/>
              <a:t>8. For developing Artificial Intelligence Applications</a:t>
            </a:r>
            <a:endParaRPr lang="en-US" dirty="0" smtClean="0"/>
          </a:p>
          <a:p>
            <a:pPr>
              <a:buNone/>
            </a:pPr>
            <a:r>
              <a:rPr lang="en-US" dirty="0" smtClean="0"/>
              <a:t>9. For IOT</a:t>
            </a:r>
            <a:endParaRPr lang="en-US" dirty="0" smtClean="0"/>
          </a:p>
          <a:p>
            <a:pPr>
              <a:buNone/>
            </a:pPr>
            <a:endParaRPr lang="en-US" dirty="0" smtClean="0"/>
          </a:p>
          <a:p>
            <a:pPr>
              <a:buNone/>
            </a:pPr>
            <a:r>
              <a:rPr lang="en-US" dirty="0" smtClean="0"/>
              <a:t>Note:</a:t>
            </a:r>
            <a:endParaRPr lang="en-US" dirty="0" smtClean="0"/>
          </a:p>
          <a:p>
            <a:pPr>
              <a:buNone/>
            </a:pPr>
            <a:r>
              <a:rPr lang="en-US" dirty="0" smtClean="0"/>
              <a:t>* Internally Google and </a:t>
            </a:r>
            <a:r>
              <a:rPr lang="en-US" dirty="0" err="1" smtClean="0"/>
              <a:t>Youtube</a:t>
            </a:r>
            <a:r>
              <a:rPr lang="en-US" dirty="0" smtClean="0"/>
              <a:t> use Python coding</a:t>
            </a:r>
            <a:endParaRPr lang="en-US" dirty="0" smtClean="0"/>
          </a:p>
          <a:p>
            <a:pPr>
              <a:buNone/>
            </a:pPr>
            <a:r>
              <a:rPr lang="en-US" dirty="0" smtClean="0"/>
              <a:t>* NASA and New York Stock Exchange Applications developed by Python.</a:t>
            </a:r>
            <a:endParaRPr lang="en-US" dirty="0" smtClean="0"/>
          </a:p>
          <a:p>
            <a:pPr>
              <a:buNone/>
            </a:pPr>
            <a:r>
              <a:rPr lang="en-US" dirty="0" smtClean="0"/>
              <a:t>* Top Software companies like Google, Microsoft, IBM, Yahoo using Python.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67600" cy="490066"/>
          </a:xfrm>
        </p:spPr>
        <p:txBody>
          <a:bodyPr anchor="t">
            <a:normAutofit fontScale="90000"/>
          </a:bodyPr>
          <a:lstStyle/>
          <a:p>
            <a:r>
              <a:rPr lang="en-US" b="1" dirty="0" smtClean="0"/>
              <a:t>Features of Python</a:t>
            </a:r>
            <a:endParaRPr lang="en-US" dirty="0"/>
          </a:p>
        </p:txBody>
      </p:sp>
      <p:sp>
        <p:nvSpPr>
          <p:cNvPr id="3" name="Content Placeholder 2"/>
          <p:cNvSpPr>
            <a:spLocks noGrp="1"/>
          </p:cNvSpPr>
          <p:nvPr>
            <p:ph sz="quarter" idx="1"/>
          </p:nvPr>
        </p:nvSpPr>
        <p:spPr>
          <a:xfrm>
            <a:off x="457200" y="600072"/>
            <a:ext cx="8219256" cy="5925272"/>
          </a:xfrm>
        </p:spPr>
        <p:txBody>
          <a:bodyPr>
            <a:normAutofit fontScale="92500" lnSpcReduction="10000"/>
          </a:bodyPr>
          <a:lstStyle/>
          <a:p>
            <a:pPr>
              <a:buNone/>
            </a:pPr>
            <a:r>
              <a:rPr lang="en-US" b="1" dirty="0" smtClean="0"/>
              <a:t>1. Simple and easy to learn:</a:t>
            </a:r>
            <a:endParaRPr lang="en-US" b="1" dirty="0" smtClean="0"/>
          </a:p>
          <a:p>
            <a:r>
              <a:rPr lang="en-US" dirty="0" smtClean="0"/>
              <a:t>Python is a simple programming language. When we read Python program, we can feel like reading </a:t>
            </a:r>
            <a:r>
              <a:rPr lang="en-US" dirty="0" err="1" smtClean="0"/>
              <a:t>english</a:t>
            </a:r>
            <a:r>
              <a:rPr lang="en-US" dirty="0" smtClean="0"/>
              <a:t> statements.</a:t>
            </a:r>
            <a:endParaRPr lang="en-US" dirty="0" smtClean="0"/>
          </a:p>
          <a:p>
            <a:r>
              <a:rPr lang="en-US" dirty="0" smtClean="0"/>
              <a:t>The syntaxes are very simple and only 30+ keywords are available.</a:t>
            </a:r>
            <a:endParaRPr lang="en-US" dirty="0" smtClean="0"/>
          </a:p>
          <a:p>
            <a:r>
              <a:rPr lang="en-US" dirty="0" smtClean="0"/>
              <a:t>When compared with other languages, we can write programs with very less number of lines. Hence more readability and simplicity.</a:t>
            </a:r>
            <a:endParaRPr lang="en-US" dirty="0" smtClean="0"/>
          </a:p>
          <a:p>
            <a:r>
              <a:rPr lang="en-US" dirty="0" smtClean="0"/>
              <a:t>We can reduce development and cost of the project.</a:t>
            </a:r>
            <a:endParaRPr lang="en-US" dirty="0" smtClean="0"/>
          </a:p>
          <a:p>
            <a:pPr>
              <a:buNone/>
            </a:pPr>
            <a:r>
              <a:rPr lang="en-US" b="1" dirty="0" smtClean="0"/>
              <a:t>2. Freeware and Open Source:</a:t>
            </a:r>
            <a:endParaRPr lang="en-US" b="1" dirty="0" smtClean="0"/>
          </a:p>
          <a:p>
            <a:r>
              <a:rPr lang="en-US" dirty="0" smtClean="0"/>
              <a:t>We can use Python software without any license and it is freeware.</a:t>
            </a:r>
            <a:endParaRPr lang="en-US" dirty="0" smtClean="0"/>
          </a:p>
          <a:p>
            <a:r>
              <a:rPr lang="en-US" dirty="0" smtClean="0"/>
              <a:t>Its source code is open, so that we can customize based on our requirement.</a:t>
            </a:r>
            <a:endParaRPr lang="en-US" dirty="0" smtClean="0"/>
          </a:p>
          <a:p>
            <a:r>
              <a:rPr lang="en-US" dirty="0" err="1" smtClean="0"/>
              <a:t>Eg</a:t>
            </a:r>
            <a:r>
              <a:rPr lang="en-US" dirty="0" smtClean="0"/>
              <a:t>: </a:t>
            </a:r>
            <a:r>
              <a:rPr lang="en-US" dirty="0" err="1" smtClean="0"/>
              <a:t>Jython</a:t>
            </a:r>
            <a:r>
              <a:rPr lang="en-US" dirty="0" smtClean="0"/>
              <a:t> is customized version of Python to work with Java Applications.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24153</Words>
  <Application>WPS Presentation</Application>
  <PresentationFormat>On-screen Show (4:3)</PresentationFormat>
  <Paragraphs>792</Paragraphs>
  <Slides>75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75</vt:i4>
      </vt:variant>
    </vt:vector>
  </HeadingPairs>
  <TitlesOfParts>
    <vt:vector size="86" baseType="lpstr">
      <vt:lpstr>Arial</vt:lpstr>
      <vt:lpstr>SimSun</vt:lpstr>
      <vt:lpstr>Wingdings</vt:lpstr>
      <vt:lpstr>Wingdings</vt:lpstr>
      <vt:lpstr>Wingdings 2</vt:lpstr>
      <vt:lpstr>Times New Roman</vt:lpstr>
      <vt:lpstr>Century Schoolbook</vt:lpstr>
      <vt:lpstr>Microsoft YaHei</vt:lpstr>
      <vt:lpstr>Arial Unicode MS</vt:lpstr>
      <vt:lpstr>Calibri</vt:lpstr>
      <vt:lpstr>Oriel</vt:lpstr>
      <vt:lpstr>MGM’s College of Engineering &amp; Technology, Kamothe.  Department of Computer Engineering  Subject: Python Programming (CSL405)  Second Year – Semester IV  A.Y. – 2020-21</vt:lpstr>
      <vt:lpstr>PowerPoint 演示文稿</vt:lpstr>
      <vt:lpstr>PowerPoint 演示文稿</vt:lpstr>
      <vt:lpstr>Introduction to Python</vt:lpstr>
      <vt:lpstr>PowerPoint 演示文稿</vt:lpstr>
      <vt:lpstr>PowerPoint 演示文稿</vt:lpstr>
      <vt:lpstr>PowerPoint 演示文稿</vt:lpstr>
      <vt:lpstr>Applications of Python</vt:lpstr>
      <vt:lpstr>Features of Python</vt:lpstr>
      <vt:lpstr>PowerPoint 演示文稿</vt:lpstr>
      <vt:lpstr>PowerPoint 演示文稿</vt:lpstr>
      <vt:lpstr>PowerPoint 演示文稿</vt:lpstr>
      <vt:lpstr>Python Installation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 Types in Python</vt:lpstr>
      <vt:lpstr>PowerPoint 演示文稿</vt:lpstr>
      <vt:lpstr>PowerPoint 演示文稿</vt:lpstr>
      <vt:lpstr>PowerPoint 演示文稿</vt:lpstr>
      <vt:lpstr>Python contains several inbuilt functions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Complex data type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Fundamental Data Types vs Immutability: </vt:lpstr>
      <vt:lpstr>Operators in Python</vt:lpstr>
      <vt:lpstr>1. Arithmetic Operators:</vt:lpstr>
      <vt:lpstr>PowerPoint 演示文稿</vt:lpstr>
      <vt:lpstr>PowerPoint 演示文稿</vt:lpstr>
      <vt:lpstr>PowerPoint 演示文稿</vt:lpstr>
      <vt:lpstr>Relational Operators:</vt:lpstr>
      <vt:lpstr>PowerPoint 演示文稿</vt:lpstr>
      <vt:lpstr>equality operators:                             == , !=</vt:lpstr>
      <vt:lpstr>Logical Operators: </vt:lpstr>
      <vt:lpstr>Bitwise Operators: &amp;,|,^,~,&lt;&lt;,&gt;&gt;  </vt:lpstr>
      <vt:lpstr>PowerPoint 演示文稿</vt:lpstr>
      <vt:lpstr>PowerPoint 演示文稿</vt:lpstr>
      <vt:lpstr>PowerPoint 演示文稿</vt:lpstr>
      <vt:lpstr>Operator Precedence: </vt:lpstr>
      <vt:lpstr>Input And Output Statements</vt:lpstr>
      <vt:lpstr>PowerPoint 演示文稿</vt:lpstr>
      <vt:lpstr>PowerPoint 演示文稿</vt:lpstr>
      <vt:lpstr>output statements: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harshalianand</dc:creator>
  <cp:lastModifiedBy>Admin</cp:lastModifiedBy>
  <cp:revision>124</cp:revision>
  <dcterms:created xsi:type="dcterms:W3CDTF">2021-02-04T13:56:00Z</dcterms:created>
  <dcterms:modified xsi:type="dcterms:W3CDTF">2022-01-12T08:09:31Z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DE19B61C79E5491DA300181B434B4977</vt:lpwstr>
  </property>
  <property fmtid="{D5CDD505-2E9C-101B-9397-08002B2CF9AE}" pid="3" name="KSOProductBuildVer">
    <vt:lpwstr>1033-11.2.0.10443</vt:lpwstr>
  </property>
</Properties>
</file>