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0" r:id="rId2"/>
    <p:sldId id="294" r:id="rId3"/>
    <p:sldId id="258" r:id="rId4"/>
    <p:sldId id="296" r:id="rId5"/>
    <p:sldId id="259" r:id="rId6"/>
    <p:sldId id="295" r:id="rId7"/>
    <p:sldId id="29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54BD0-22C6-4C87-AFDB-DC8F653B7098}" type="datetimeFigureOut">
              <a:rPr lang="en-IN" smtClean="0"/>
              <a:t>07-06-2022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F4586-2755-4543-AED3-B4FDD7A20BF9}" type="slidenum">
              <a:rPr lang="en-IN" smtClean="0"/>
              <a:t>‹#›</a:t>
            </a:fld>
            <a:endParaRPr lang="en-IN"/>
          </a:p>
        </p:txBody>
      </p:sp>
    </p:spTree>
    <p:extLst>
      <p:ext uri="{BB962C8B-B14F-4D97-AF65-F5344CB8AC3E}">
        <p14:creationId xmlns:p14="http://schemas.microsoft.com/office/powerpoint/2010/main" val="2316437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791505C-62D6-AB42-AEF7-53FE9E8A8B2F}" type="slidenum">
              <a:rPr lang="en-US" smtClean="0"/>
              <a:t>1</a:t>
            </a:fld>
            <a:endParaRPr lang="en-US"/>
          </a:p>
        </p:txBody>
      </p:sp>
    </p:spTree>
    <p:extLst>
      <p:ext uri="{BB962C8B-B14F-4D97-AF65-F5344CB8AC3E}">
        <p14:creationId xmlns:p14="http://schemas.microsoft.com/office/powerpoint/2010/main" val="3357488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88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95C0-ECB4-B95E-2F23-BE5A0D51B3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ADDFAA-F95A-40EF-E061-3B9137427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3C68EB-214F-7682-02D8-9654E81CCFBA}"/>
              </a:ext>
            </a:extLst>
          </p:cNvPr>
          <p:cNvSpPr>
            <a:spLocks noGrp="1"/>
          </p:cNvSpPr>
          <p:nvPr>
            <p:ph type="dt" sz="half" idx="10"/>
          </p:nvPr>
        </p:nvSpPr>
        <p:spPr/>
        <p:txBody>
          <a:bodyPr/>
          <a:lstStyle/>
          <a:p>
            <a:fld id="{26B26F8E-5F73-4EB0-8284-2D53CD337A42}" type="datetimeFigureOut">
              <a:rPr lang="en-IN" smtClean="0"/>
              <a:t>07-06-2022</a:t>
            </a:fld>
            <a:endParaRPr lang="en-IN"/>
          </a:p>
        </p:txBody>
      </p:sp>
      <p:sp>
        <p:nvSpPr>
          <p:cNvPr id="5" name="Footer Placeholder 4">
            <a:extLst>
              <a:ext uri="{FF2B5EF4-FFF2-40B4-BE49-F238E27FC236}">
                <a16:creationId xmlns:a16="http://schemas.microsoft.com/office/drawing/2014/main" id="{A98B56DE-6845-97C2-1366-184A88C316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9BCDA2-7A9C-6512-DF54-9EC745150F52}"/>
              </a:ext>
            </a:extLst>
          </p:cNvPr>
          <p:cNvSpPr>
            <a:spLocks noGrp="1"/>
          </p:cNvSpPr>
          <p:nvPr>
            <p:ph type="sldNum" sz="quarter" idx="12"/>
          </p:nvPr>
        </p:nvSpPr>
        <p:spPr/>
        <p:txBody>
          <a:bodyPr/>
          <a:lstStyle/>
          <a:p>
            <a:fld id="{04355DDC-1017-4674-8080-8261FBFC4BA4}" type="slidenum">
              <a:rPr lang="en-IN" smtClean="0"/>
              <a:t>‹#›</a:t>
            </a:fld>
            <a:endParaRPr lang="en-IN"/>
          </a:p>
        </p:txBody>
      </p:sp>
    </p:spTree>
    <p:extLst>
      <p:ext uri="{BB962C8B-B14F-4D97-AF65-F5344CB8AC3E}">
        <p14:creationId xmlns:p14="http://schemas.microsoft.com/office/powerpoint/2010/main" val="395478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A721-AC68-1B25-61AB-E3A7897D5B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282966-01EF-36C6-F160-DDDDC31C31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B9185C-68EF-B688-F577-67A48B95EC80}"/>
              </a:ext>
            </a:extLst>
          </p:cNvPr>
          <p:cNvSpPr>
            <a:spLocks noGrp="1"/>
          </p:cNvSpPr>
          <p:nvPr>
            <p:ph type="dt" sz="half" idx="10"/>
          </p:nvPr>
        </p:nvSpPr>
        <p:spPr/>
        <p:txBody>
          <a:bodyPr/>
          <a:lstStyle/>
          <a:p>
            <a:fld id="{26B26F8E-5F73-4EB0-8284-2D53CD337A42}" type="datetimeFigureOut">
              <a:rPr lang="en-IN" smtClean="0"/>
              <a:t>07-06-2022</a:t>
            </a:fld>
            <a:endParaRPr lang="en-IN"/>
          </a:p>
        </p:txBody>
      </p:sp>
      <p:sp>
        <p:nvSpPr>
          <p:cNvPr id="5" name="Footer Placeholder 4">
            <a:extLst>
              <a:ext uri="{FF2B5EF4-FFF2-40B4-BE49-F238E27FC236}">
                <a16:creationId xmlns:a16="http://schemas.microsoft.com/office/drawing/2014/main" id="{4E8C6BDB-8D42-2B7E-762A-0ADF8CCE7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AD4837-BF1F-A7E9-6C9E-9A7F6F0E0E3C}"/>
              </a:ext>
            </a:extLst>
          </p:cNvPr>
          <p:cNvSpPr>
            <a:spLocks noGrp="1"/>
          </p:cNvSpPr>
          <p:nvPr>
            <p:ph type="sldNum" sz="quarter" idx="12"/>
          </p:nvPr>
        </p:nvSpPr>
        <p:spPr/>
        <p:txBody>
          <a:bodyPr/>
          <a:lstStyle/>
          <a:p>
            <a:fld id="{04355DDC-1017-4674-8080-8261FBFC4BA4}" type="slidenum">
              <a:rPr lang="en-IN" smtClean="0"/>
              <a:t>‹#›</a:t>
            </a:fld>
            <a:endParaRPr lang="en-IN"/>
          </a:p>
        </p:txBody>
      </p:sp>
    </p:spTree>
    <p:extLst>
      <p:ext uri="{BB962C8B-B14F-4D97-AF65-F5344CB8AC3E}">
        <p14:creationId xmlns:p14="http://schemas.microsoft.com/office/powerpoint/2010/main" val="47372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308736-1DE5-C470-FA91-299F9089A8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38323D-BB5E-B2E0-6B30-35B7962826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784AEA-D590-BEDA-A676-ABE001AC2AA1}"/>
              </a:ext>
            </a:extLst>
          </p:cNvPr>
          <p:cNvSpPr>
            <a:spLocks noGrp="1"/>
          </p:cNvSpPr>
          <p:nvPr>
            <p:ph type="dt" sz="half" idx="10"/>
          </p:nvPr>
        </p:nvSpPr>
        <p:spPr/>
        <p:txBody>
          <a:bodyPr/>
          <a:lstStyle/>
          <a:p>
            <a:fld id="{26B26F8E-5F73-4EB0-8284-2D53CD337A42}" type="datetimeFigureOut">
              <a:rPr lang="en-IN" smtClean="0"/>
              <a:t>07-06-2022</a:t>
            </a:fld>
            <a:endParaRPr lang="en-IN"/>
          </a:p>
        </p:txBody>
      </p:sp>
      <p:sp>
        <p:nvSpPr>
          <p:cNvPr id="5" name="Footer Placeholder 4">
            <a:extLst>
              <a:ext uri="{FF2B5EF4-FFF2-40B4-BE49-F238E27FC236}">
                <a16:creationId xmlns:a16="http://schemas.microsoft.com/office/drawing/2014/main" id="{F44BAA97-5CE4-9E54-8CD3-E8E7B02BA9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0C579-CC02-69CB-E3CF-B798BBD92127}"/>
              </a:ext>
            </a:extLst>
          </p:cNvPr>
          <p:cNvSpPr>
            <a:spLocks noGrp="1"/>
          </p:cNvSpPr>
          <p:nvPr>
            <p:ph type="sldNum" sz="quarter" idx="12"/>
          </p:nvPr>
        </p:nvSpPr>
        <p:spPr/>
        <p:txBody>
          <a:bodyPr/>
          <a:lstStyle/>
          <a:p>
            <a:fld id="{04355DDC-1017-4674-8080-8261FBFC4BA4}" type="slidenum">
              <a:rPr lang="en-IN" smtClean="0"/>
              <a:t>‹#›</a:t>
            </a:fld>
            <a:endParaRPr lang="en-IN"/>
          </a:p>
        </p:txBody>
      </p:sp>
    </p:spTree>
    <p:extLst>
      <p:ext uri="{BB962C8B-B14F-4D97-AF65-F5344CB8AC3E}">
        <p14:creationId xmlns:p14="http://schemas.microsoft.com/office/powerpoint/2010/main" val="81609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85228" y="6205183"/>
            <a:ext cx="2743200" cy="365125"/>
          </a:xfrm>
        </p:spPr>
        <p:txBody>
          <a:bodyPr/>
          <a:lstStyle>
            <a:lvl1pPr>
              <a:defRPr>
                <a:solidFill>
                  <a:srgbClr val="E72D40"/>
                </a:solidFill>
              </a:defRPr>
            </a:lvl1pPr>
          </a:lstStyle>
          <a:p>
            <a:fld id="{C65558FE-7BAE-4F41-B1DE-C9E081343886}" type="datetime1">
              <a:rPr lang="en-IN" smtClean="0"/>
              <a:t>07-06-2022</a:t>
            </a:fld>
            <a:endParaRPr lang="en-IN" dirty="0"/>
          </a:p>
        </p:txBody>
      </p:sp>
      <p:sp>
        <p:nvSpPr>
          <p:cNvPr id="6" name="Slide Number Placeholder 5"/>
          <p:cNvSpPr>
            <a:spLocks noGrp="1"/>
          </p:cNvSpPr>
          <p:nvPr>
            <p:ph type="sldNum" sz="quarter" idx="12"/>
          </p:nvPr>
        </p:nvSpPr>
        <p:spPr>
          <a:xfrm>
            <a:off x="8822635" y="5349875"/>
            <a:ext cx="2743200" cy="365125"/>
          </a:xfrm>
        </p:spPr>
        <p:txBody>
          <a:bodyPr/>
          <a:lstStyle>
            <a:lvl1pPr>
              <a:defRPr>
                <a:solidFill>
                  <a:srgbClr val="E72D40"/>
                </a:solidFill>
              </a:defRPr>
            </a:lvl1pPr>
          </a:lstStyle>
          <a:p>
            <a:fld id="{273EEA2F-D825-49D3-9C25-497F06EFD3F7}" type="slidenum">
              <a:rPr lang="en-IN" smtClean="0"/>
              <a:pPr/>
              <a:t>‹#›</a:t>
            </a:fld>
            <a:endParaRPr lang="en-IN" dirty="0"/>
          </a:p>
        </p:txBody>
      </p:sp>
      <p:sp>
        <p:nvSpPr>
          <p:cNvPr id="7" name="Rectangle 6">
            <a:extLst>
              <a:ext uri="{FF2B5EF4-FFF2-40B4-BE49-F238E27FC236}">
                <a16:creationId xmlns:a16="http://schemas.microsoft.com/office/drawing/2014/main" id="{2FA6BFC7-D5F1-408F-A79B-F51DF7A156FC}"/>
              </a:ext>
            </a:extLst>
          </p:cNvPr>
          <p:cNvSpPr/>
          <p:nvPr userDrawn="1"/>
        </p:nvSpPr>
        <p:spPr>
          <a:xfrm>
            <a:off x="0" y="1"/>
            <a:ext cx="12192000" cy="6205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a:p>
        </p:txBody>
      </p:sp>
      <p:pic>
        <p:nvPicPr>
          <p:cNvPr id="8" name="Picture 7">
            <a:extLst>
              <a:ext uri="{FF2B5EF4-FFF2-40B4-BE49-F238E27FC236}">
                <a16:creationId xmlns:a16="http://schemas.microsoft.com/office/drawing/2014/main" id="{F0BCB513-97E7-4376-B0F7-C82E10180F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5229" y="762517"/>
            <a:ext cx="2743200" cy="731991"/>
          </a:xfrm>
          <a:prstGeom prst="rect">
            <a:avLst/>
          </a:prstGeom>
        </p:spPr>
      </p:pic>
    </p:spTree>
    <p:extLst>
      <p:ext uri="{BB962C8B-B14F-4D97-AF65-F5344CB8AC3E}">
        <p14:creationId xmlns:p14="http://schemas.microsoft.com/office/powerpoint/2010/main" val="1692293969"/>
      </p:ext>
    </p:extLst>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17"/>
        <p:cNvGrpSpPr/>
        <p:nvPr/>
      </p:nvGrpSpPr>
      <p:grpSpPr>
        <a:xfrm>
          <a:off x="0" y="0"/>
          <a:ext cx="0" cy="0"/>
          <a:chOff x="0" y="0"/>
          <a:chExt cx="0" cy="0"/>
        </a:xfrm>
      </p:grpSpPr>
      <p:sp>
        <p:nvSpPr>
          <p:cNvPr id="18" name="Google Shape;18;p3"/>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900"/>
              <a:buFont typeface="Arial"/>
              <a:buNone/>
              <a:defRPr sz="12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15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dt" idx="10"/>
          </p:nvPr>
        </p:nvSpPr>
        <p:spPr>
          <a:xfrm>
            <a:off x="838200" y="6356351"/>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825AC8A-E3E4-AB4D-AABE-2AF883CEDDEB}" type="datetime1">
              <a:rPr lang="en-IN" smtClean="0"/>
              <a:t>07-06-2022</a:t>
            </a:fld>
            <a:endParaRPr/>
          </a:p>
        </p:txBody>
      </p:sp>
      <p:sp>
        <p:nvSpPr>
          <p:cNvPr id="20" name="Google Shape;20;p3"/>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IN" smtClean="0"/>
              <a:pPr/>
              <a:t>‹#›</a:t>
            </a:fld>
            <a:endParaRPr lang="en-IN"/>
          </a:p>
        </p:txBody>
      </p:sp>
      <p:pic>
        <p:nvPicPr>
          <p:cNvPr id="21" name="Google Shape;21;p3"/>
          <p:cNvPicPr preferRelativeResize="0"/>
          <p:nvPr/>
        </p:nvPicPr>
        <p:blipFill rotWithShape="1">
          <a:blip r:embed="rId2">
            <a:alphaModFix/>
          </a:blip>
          <a:srcRect/>
          <a:stretch/>
        </p:blipFill>
        <p:spPr>
          <a:xfrm>
            <a:off x="838201" y="728134"/>
            <a:ext cx="4346359" cy="5378652"/>
          </a:xfrm>
          <a:prstGeom prst="rect">
            <a:avLst/>
          </a:prstGeom>
          <a:noFill/>
          <a:ln>
            <a:noFill/>
          </a:ln>
        </p:spPr>
      </p:pic>
      <p:sp>
        <p:nvSpPr>
          <p:cNvPr id="22" name="Google Shape;22;p3"/>
          <p:cNvSpPr txBox="1"/>
          <p:nvPr/>
        </p:nvSpPr>
        <p:spPr>
          <a:xfrm>
            <a:off x="1295400" y="1680839"/>
            <a:ext cx="3403848" cy="2106967"/>
          </a:xfrm>
          <a:prstGeom prst="rect">
            <a:avLst/>
          </a:prstGeom>
          <a:noFill/>
          <a:ln>
            <a:noFill/>
          </a:ln>
        </p:spPr>
        <p:txBody>
          <a:bodyPr spcFirstLastPara="1" wrap="square" lIns="121900" tIns="60933" rIns="121900" bIns="60933"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867" b="0" i="0" u="none" strike="noStrike" cap="none">
                <a:solidFill>
                  <a:schemeClr val="lt1"/>
                </a:solidFill>
                <a:latin typeface="Proxima Nova"/>
                <a:ea typeface="Proxima Nova"/>
                <a:cs typeface="Proxima Nova"/>
                <a:sym typeface="Proxima Nova"/>
              </a:rPr>
              <a:t>Edit Master text styles</a:t>
            </a:r>
            <a:endParaRPr sz="2400"/>
          </a:p>
        </p:txBody>
      </p:sp>
      <p:pic>
        <p:nvPicPr>
          <p:cNvPr id="23" name="Google Shape;23;p3"/>
          <p:cNvPicPr preferRelativeResize="0"/>
          <p:nvPr/>
        </p:nvPicPr>
        <p:blipFill rotWithShape="1">
          <a:blip r:embed="rId2">
            <a:alphaModFix/>
          </a:blip>
          <a:srcRect/>
          <a:stretch/>
        </p:blipFill>
        <p:spPr>
          <a:xfrm>
            <a:off x="838201" y="728134"/>
            <a:ext cx="4346359" cy="5378652"/>
          </a:xfrm>
          <a:prstGeom prst="rect">
            <a:avLst/>
          </a:prstGeom>
          <a:noFill/>
          <a:ln>
            <a:noFill/>
          </a:ln>
        </p:spPr>
      </p:pic>
      <p:sp>
        <p:nvSpPr>
          <p:cNvPr id="24" name="Google Shape;24;p3"/>
          <p:cNvSpPr txBox="1"/>
          <p:nvPr/>
        </p:nvSpPr>
        <p:spPr>
          <a:xfrm>
            <a:off x="1295400" y="1680839"/>
            <a:ext cx="3403848" cy="2106967"/>
          </a:xfrm>
          <a:prstGeom prst="rect">
            <a:avLst/>
          </a:prstGeom>
          <a:noFill/>
          <a:ln>
            <a:noFill/>
          </a:ln>
        </p:spPr>
        <p:txBody>
          <a:bodyPr spcFirstLastPara="1" wrap="square" lIns="121900" tIns="60933" rIns="121900" bIns="60933"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867" b="0" i="0" u="none" strike="noStrike" cap="none">
                <a:solidFill>
                  <a:schemeClr val="lt1"/>
                </a:solidFill>
                <a:latin typeface="Proxima Nova"/>
                <a:ea typeface="Proxima Nova"/>
                <a:cs typeface="Proxima Nova"/>
                <a:sym typeface="Proxima Nova"/>
              </a:rPr>
              <a:t>Edit Master text styles</a:t>
            </a:r>
            <a:endParaRPr sz="2400"/>
          </a:p>
        </p:txBody>
      </p:sp>
    </p:spTree>
    <p:extLst>
      <p:ext uri="{BB962C8B-B14F-4D97-AF65-F5344CB8AC3E}">
        <p14:creationId xmlns:p14="http://schemas.microsoft.com/office/powerpoint/2010/main" val="4148558285"/>
      </p:ext>
    </p:extLst>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FC39E-B82C-C1E1-CD2C-DA0F23777F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87496E-BA2B-4706-6375-6A48587FE7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68988-D5DE-C96C-864B-061523D7933F}"/>
              </a:ext>
            </a:extLst>
          </p:cNvPr>
          <p:cNvSpPr>
            <a:spLocks noGrp="1"/>
          </p:cNvSpPr>
          <p:nvPr>
            <p:ph type="dt" sz="half" idx="10"/>
          </p:nvPr>
        </p:nvSpPr>
        <p:spPr/>
        <p:txBody>
          <a:bodyPr/>
          <a:lstStyle/>
          <a:p>
            <a:fld id="{26B26F8E-5F73-4EB0-8284-2D53CD337A42}" type="datetimeFigureOut">
              <a:rPr lang="en-IN" smtClean="0"/>
              <a:t>07-06-2022</a:t>
            </a:fld>
            <a:endParaRPr lang="en-IN"/>
          </a:p>
        </p:txBody>
      </p:sp>
      <p:sp>
        <p:nvSpPr>
          <p:cNvPr id="5" name="Footer Placeholder 4">
            <a:extLst>
              <a:ext uri="{FF2B5EF4-FFF2-40B4-BE49-F238E27FC236}">
                <a16:creationId xmlns:a16="http://schemas.microsoft.com/office/drawing/2014/main" id="{6FA05E6B-3421-34BD-5DCC-A507718C3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AD296-1CE7-20B8-0941-DDD263EA582E}"/>
              </a:ext>
            </a:extLst>
          </p:cNvPr>
          <p:cNvSpPr>
            <a:spLocks noGrp="1"/>
          </p:cNvSpPr>
          <p:nvPr>
            <p:ph type="sldNum" sz="quarter" idx="12"/>
          </p:nvPr>
        </p:nvSpPr>
        <p:spPr/>
        <p:txBody>
          <a:bodyPr/>
          <a:lstStyle/>
          <a:p>
            <a:fld id="{04355DDC-1017-4674-8080-8261FBFC4BA4}" type="slidenum">
              <a:rPr lang="en-IN" smtClean="0"/>
              <a:t>‹#›</a:t>
            </a:fld>
            <a:endParaRPr lang="en-IN"/>
          </a:p>
        </p:txBody>
      </p:sp>
    </p:spTree>
    <p:extLst>
      <p:ext uri="{BB962C8B-B14F-4D97-AF65-F5344CB8AC3E}">
        <p14:creationId xmlns:p14="http://schemas.microsoft.com/office/powerpoint/2010/main" val="200333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13BC-21EE-3C6F-E103-501836BBB1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770813-D3CB-C90E-EBE5-C53A113580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B384CB-1C51-7F28-85B6-F7C24D31F80E}"/>
              </a:ext>
            </a:extLst>
          </p:cNvPr>
          <p:cNvSpPr>
            <a:spLocks noGrp="1"/>
          </p:cNvSpPr>
          <p:nvPr>
            <p:ph type="dt" sz="half" idx="10"/>
          </p:nvPr>
        </p:nvSpPr>
        <p:spPr/>
        <p:txBody>
          <a:bodyPr/>
          <a:lstStyle/>
          <a:p>
            <a:fld id="{26B26F8E-5F73-4EB0-8284-2D53CD337A42}" type="datetimeFigureOut">
              <a:rPr lang="en-IN" smtClean="0"/>
              <a:t>07-06-2022</a:t>
            </a:fld>
            <a:endParaRPr lang="en-IN"/>
          </a:p>
        </p:txBody>
      </p:sp>
      <p:sp>
        <p:nvSpPr>
          <p:cNvPr id="5" name="Footer Placeholder 4">
            <a:extLst>
              <a:ext uri="{FF2B5EF4-FFF2-40B4-BE49-F238E27FC236}">
                <a16:creationId xmlns:a16="http://schemas.microsoft.com/office/drawing/2014/main" id="{681C03E3-829B-9115-C827-89248084D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D0C1A-BC1D-6A29-EBDD-7FB982FDEB61}"/>
              </a:ext>
            </a:extLst>
          </p:cNvPr>
          <p:cNvSpPr>
            <a:spLocks noGrp="1"/>
          </p:cNvSpPr>
          <p:nvPr>
            <p:ph type="sldNum" sz="quarter" idx="12"/>
          </p:nvPr>
        </p:nvSpPr>
        <p:spPr/>
        <p:txBody>
          <a:bodyPr/>
          <a:lstStyle/>
          <a:p>
            <a:fld id="{04355DDC-1017-4674-8080-8261FBFC4BA4}" type="slidenum">
              <a:rPr lang="en-IN" smtClean="0"/>
              <a:t>‹#›</a:t>
            </a:fld>
            <a:endParaRPr lang="en-IN"/>
          </a:p>
        </p:txBody>
      </p:sp>
    </p:spTree>
    <p:extLst>
      <p:ext uri="{BB962C8B-B14F-4D97-AF65-F5344CB8AC3E}">
        <p14:creationId xmlns:p14="http://schemas.microsoft.com/office/powerpoint/2010/main" val="78460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BDD7-1200-4C6C-903E-FE7A8A26B5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B9B369-9398-00AE-35B2-67AD6B4FDA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499E78-92CE-AA42-1BF1-00ECFD2C37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5E1A46-0C5B-1681-88FA-B25AE2082897}"/>
              </a:ext>
            </a:extLst>
          </p:cNvPr>
          <p:cNvSpPr>
            <a:spLocks noGrp="1"/>
          </p:cNvSpPr>
          <p:nvPr>
            <p:ph type="dt" sz="half" idx="10"/>
          </p:nvPr>
        </p:nvSpPr>
        <p:spPr/>
        <p:txBody>
          <a:bodyPr/>
          <a:lstStyle/>
          <a:p>
            <a:fld id="{26B26F8E-5F73-4EB0-8284-2D53CD337A42}" type="datetimeFigureOut">
              <a:rPr lang="en-IN" smtClean="0"/>
              <a:t>07-06-2022</a:t>
            </a:fld>
            <a:endParaRPr lang="en-IN"/>
          </a:p>
        </p:txBody>
      </p:sp>
      <p:sp>
        <p:nvSpPr>
          <p:cNvPr id="6" name="Footer Placeholder 5">
            <a:extLst>
              <a:ext uri="{FF2B5EF4-FFF2-40B4-BE49-F238E27FC236}">
                <a16:creationId xmlns:a16="http://schemas.microsoft.com/office/drawing/2014/main" id="{5919FC08-2E0E-9EF1-C5F2-011EB62CD9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71814F-58F7-22AE-2B54-D0B8B4D5F120}"/>
              </a:ext>
            </a:extLst>
          </p:cNvPr>
          <p:cNvSpPr>
            <a:spLocks noGrp="1"/>
          </p:cNvSpPr>
          <p:nvPr>
            <p:ph type="sldNum" sz="quarter" idx="12"/>
          </p:nvPr>
        </p:nvSpPr>
        <p:spPr/>
        <p:txBody>
          <a:bodyPr/>
          <a:lstStyle/>
          <a:p>
            <a:fld id="{04355DDC-1017-4674-8080-8261FBFC4BA4}" type="slidenum">
              <a:rPr lang="en-IN" smtClean="0"/>
              <a:t>‹#›</a:t>
            </a:fld>
            <a:endParaRPr lang="en-IN"/>
          </a:p>
        </p:txBody>
      </p:sp>
    </p:spTree>
    <p:extLst>
      <p:ext uri="{BB962C8B-B14F-4D97-AF65-F5344CB8AC3E}">
        <p14:creationId xmlns:p14="http://schemas.microsoft.com/office/powerpoint/2010/main" val="314927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5B14-CE56-2D64-B863-A856C71EFB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704F3C-CE81-B86E-4B09-01A4A5FA4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0AC9C-AF2A-2150-56AD-0531FDD754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A01BCF-EC21-D7E0-1107-6F0F9D822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B2F39-092A-166D-EB05-C694ADE5F9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997BD6-08B6-536D-54F2-C22F76BB0EC7}"/>
              </a:ext>
            </a:extLst>
          </p:cNvPr>
          <p:cNvSpPr>
            <a:spLocks noGrp="1"/>
          </p:cNvSpPr>
          <p:nvPr>
            <p:ph type="dt" sz="half" idx="10"/>
          </p:nvPr>
        </p:nvSpPr>
        <p:spPr/>
        <p:txBody>
          <a:bodyPr/>
          <a:lstStyle/>
          <a:p>
            <a:fld id="{26B26F8E-5F73-4EB0-8284-2D53CD337A42}" type="datetimeFigureOut">
              <a:rPr lang="en-IN" smtClean="0"/>
              <a:t>07-06-2022</a:t>
            </a:fld>
            <a:endParaRPr lang="en-IN"/>
          </a:p>
        </p:txBody>
      </p:sp>
      <p:sp>
        <p:nvSpPr>
          <p:cNvPr id="8" name="Footer Placeholder 7">
            <a:extLst>
              <a:ext uri="{FF2B5EF4-FFF2-40B4-BE49-F238E27FC236}">
                <a16:creationId xmlns:a16="http://schemas.microsoft.com/office/drawing/2014/main" id="{9ED1AC31-9681-6ADE-15C2-8E50BC65B8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0679D5-46B9-7FE9-8BF7-CD77384AA758}"/>
              </a:ext>
            </a:extLst>
          </p:cNvPr>
          <p:cNvSpPr>
            <a:spLocks noGrp="1"/>
          </p:cNvSpPr>
          <p:nvPr>
            <p:ph type="sldNum" sz="quarter" idx="12"/>
          </p:nvPr>
        </p:nvSpPr>
        <p:spPr/>
        <p:txBody>
          <a:bodyPr/>
          <a:lstStyle/>
          <a:p>
            <a:fld id="{04355DDC-1017-4674-8080-8261FBFC4BA4}" type="slidenum">
              <a:rPr lang="en-IN" smtClean="0"/>
              <a:t>‹#›</a:t>
            </a:fld>
            <a:endParaRPr lang="en-IN"/>
          </a:p>
        </p:txBody>
      </p:sp>
    </p:spTree>
    <p:extLst>
      <p:ext uri="{BB962C8B-B14F-4D97-AF65-F5344CB8AC3E}">
        <p14:creationId xmlns:p14="http://schemas.microsoft.com/office/powerpoint/2010/main" val="248206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D39C5-63EC-C478-2FBA-9851C2B629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CDCC67-A266-1280-4004-A69A951D83FB}"/>
              </a:ext>
            </a:extLst>
          </p:cNvPr>
          <p:cNvSpPr>
            <a:spLocks noGrp="1"/>
          </p:cNvSpPr>
          <p:nvPr>
            <p:ph type="dt" sz="half" idx="10"/>
          </p:nvPr>
        </p:nvSpPr>
        <p:spPr/>
        <p:txBody>
          <a:bodyPr/>
          <a:lstStyle/>
          <a:p>
            <a:fld id="{26B26F8E-5F73-4EB0-8284-2D53CD337A42}" type="datetimeFigureOut">
              <a:rPr lang="en-IN" smtClean="0"/>
              <a:t>07-06-2022</a:t>
            </a:fld>
            <a:endParaRPr lang="en-IN"/>
          </a:p>
        </p:txBody>
      </p:sp>
      <p:sp>
        <p:nvSpPr>
          <p:cNvPr id="4" name="Footer Placeholder 3">
            <a:extLst>
              <a:ext uri="{FF2B5EF4-FFF2-40B4-BE49-F238E27FC236}">
                <a16:creationId xmlns:a16="http://schemas.microsoft.com/office/drawing/2014/main" id="{265A07A4-9C26-11D3-E244-A7642AF581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F21FCB-27D1-20C0-4DE8-20715E6340A7}"/>
              </a:ext>
            </a:extLst>
          </p:cNvPr>
          <p:cNvSpPr>
            <a:spLocks noGrp="1"/>
          </p:cNvSpPr>
          <p:nvPr>
            <p:ph type="sldNum" sz="quarter" idx="12"/>
          </p:nvPr>
        </p:nvSpPr>
        <p:spPr/>
        <p:txBody>
          <a:bodyPr/>
          <a:lstStyle/>
          <a:p>
            <a:fld id="{04355DDC-1017-4674-8080-8261FBFC4BA4}" type="slidenum">
              <a:rPr lang="en-IN" smtClean="0"/>
              <a:t>‹#›</a:t>
            </a:fld>
            <a:endParaRPr lang="en-IN"/>
          </a:p>
        </p:txBody>
      </p:sp>
    </p:spTree>
    <p:extLst>
      <p:ext uri="{BB962C8B-B14F-4D97-AF65-F5344CB8AC3E}">
        <p14:creationId xmlns:p14="http://schemas.microsoft.com/office/powerpoint/2010/main" val="118754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DEA6A-B561-E932-46BA-08A1082D936E}"/>
              </a:ext>
            </a:extLst>
          </p:cNvPr>
          <p:cNvSpPr>
            <a:spLocks noGrp="1"/>
          </p:cNvSpPr>
          <p:nvPr>
            <p:ph type="dt" sz="half" idx="10"/>
          </p:nvPr>
        </p:nvSpPr>
        <p:spPr/>
        <p:txBody>
          <a:bodyPr/>
          <a:lstStyle/>
          <a:p>
            <a:fld id="{26B26F8E-5F73-4EB0-8284-2D53CD337A42}" type="datetimeFigureOut">
              <a:rPr lang="en-IN" smtClean="0"/>
              <a:t>07-06-2022</a:t>
            </a:fld>
            <a:endParaRPr lang="en-IN"/>
          </a:p>
        </p:txBody>
      </p:sp>
      <p:sp>
        <p:nvSpPr>
          <p:cNvPr id="3" name="Footer Placeholder 2">
            <a:extLst>
              <a:ext uri="{FF2B5EF4-FFF2-40B4-BE49-F238E27FC236}">
                <a16:creationId xmlns:a16="http://schemas.microsoft.com/office/drawing/2014/main" id="{BFBA5164-0340-E093-0E51-4598A10230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55D2A8-F434-8147-3435-3F352E7967C9}"/>
              </a:ext>
            </a:extLst>
          </p:cNvPr>
          <p:cNvSpPr>
            <a:spLocks noGrp="1"/>
          </p:cNvSpPr>
          <p:nvPr>
            <p:ph type="sldNum" sz="quarter" idx="12"/>
          </p:nvPr>
        </p:nvSpPr>
        <p:spPr/>
        <p:txBody>
          <a:bodyPr/>
          <a:lstStyle/>
          <a:p>
            <a:fld id="{04355DDC-1017-4674-8080-8261FBFC4BA4}" type="slidenum">
              <a:rPr lang="en-IN" smtClean="0"/>
              <a:t>‹#›</a:t>
            </a:fld>
            <a:endParaRPr lang="en-IN"/>
          </a:p>
        </p:txBody>
      </p:sp>
    </p:spTree>
    <p:extLst>
      <p:ext uri="{BB962C8B-B14F-4D97-AF65-F5344CB8AC3E}">
        <p14:creationId xmlns:p14="http://schemas.microsoft.com/office/powerpoint/2010/main" val="309639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70BE-7A3D-24E1-6460-428A5948C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9BD244-8598-2CF3-F7AB-ABBF99005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B5A347-6F1E-DD9F-CD12-1DF998BC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8E088D-DA55-4E25-832F-9021DFEF897A}"/>
              </a:ext>
            </a:extLst>
          </p:cNvPr>
          <p:cNvSpPr>
            <a:spLocks noGrp="1"/>
          </p:cNvSpPr>
          <p:nvPr>
            <p:ph type="dt" sz="half" idx="10"/>
          </p:nvPr>
        </p:nvSpPr>
        <p:spPr/>
        <p:txBody>
          <a:bodyPr/>
          <a:lstStyle/>
          <a:p>
            <a:fld id="{26B26F8E-5F73-4EB0-8284-2D53CD337A42}" type="datetimeFigureOut">
              <a:rPr lang="en-IN" smtClean="0"/>
              <a:t>07-06-2022</a:t>
            </a:fld>
            <a:endParaRPr lang="en-IN"/>
          </a:p>
        </p:txBody>
      </p:sp>
      <p:sp>
        <p:nvSpPr>
          <p:cNvPr id="6" name="Footer Placeholder 5">
            <a:extLst>
              <a:ext uri="{FF2B5EF4-FFF2-40B4-BE49-F238E27FC236}">
                <a16:creationId xmlns:a16="http://schemas.microsoft.com/office/drawing/2014/main" id="{AE5C7525-43A4-4247-0487-0818B3C717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C9DE9A-9089-2147-3634-D0D80093E96E}"/>
              </a:ext>
            </a:extLst>
          </p:cNvPr>
          <p:cNvSpPr>
            <a:spLocks noGrp="1"/>
          </p:cNvSpPr>
          <p:nvPr>
            <p:ph type="sldNum" sz="quarter" idx="12"/>
          </p:nvPr>
        </p:nvSpPr>
        <p:spPr/>
        <p:txBody>
          <a:bodyPr/>
          <a:lstStyle/>
          <a:p>
            <a:fld id="{04355DDC-1017-4674-8080-8261FBFC4BA4}" type="slidenum">
              <a:rPr lang="en-IN" smtClean="0"/>
              <a:t>‹#›</a:t>
            </a:fld>
            <a:endParaRPr lang="en-IN"/>
          </a:p>
        </p:txBody>
      </p:sp>
    </p:spTree>
    <p:extLst>
      <p:ext uri="{BB962C8B-B14F-4D97-AF65-F5344CB8AC3E}">
        <p14:creationId xmlns:p14="http://schemas.microsoft.com/office/powerpoint/2010/main" val="148661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70D7-8F57-7C08-0EB5-2215B75AD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F8A3A6-E027-8E18-E40D-6685AD22F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C96561-D892-B467-F639-3BEC40CBB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52E57-7AC5-C91B-AF2C-87D5473D49EC}"/>
              </a:ext>
            </a:extLst>
          </p:cNvPr>
          <p:cNvSpPr>
            <a:spLocks noGrp="1"/>
          </p:cNvSpPr>
          <p:nvPr>
            <p:ph type="dt" sz="half" idx="10"/>
          </p:nvPr>
        </p:nvSpPr>
        <p:spPr/>
        <p:txBody>
          <a:bodyPr/>
          <a:lstStyle/>
          <a:p>
            <a:fld id="{26B26F8E-5F73-4EB0-8284-2D53CD337A42}" type="datetimeFigureOut">
              <a:rPr lang="en-IN" smtClean="0"/>
              <a:t>07-06-2022</a:t>
            </a:fld>
            <a:endParaRPr lang="en-IN"/>
          </a:p>
        </p:txBody>
      </p:sp>
      <p:sp>
        <p:nvSpPr>
          <p:cNvPr id="6" name="Footer Placeholder 5">
            <a:extLst>
              <a:ext uri="{FF2B5EF4-FFF2-40B4-BE49-F238E27FC236}">
                <a16:creationId xmlns:a16="http://schemas.microsoft.com/office/drawing/2014/main" id="{9E06A4A7-F890-5C7B-1B7E-9F23EA1334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32A17D-13F6-0EDA-9FB1-B89A138BC398}"/>
              </a:ext>
            </a:extLst>
          </p:cNvPr>
          <p:cNvSpPr>
            <a:spLocks noGrp="1"/>
          </p:cNvSpPr>
          <p:nvPr>
            <p:ph type="sldNum" sz="quarter" idx="12"/>
          </p:nvPr>
        </p:nvSpPr>
        <p:spPr/>
        <p:txBody>
          <a:bodyPr/>
          <a:lstStyle/>
          <a:p>
            <a:fld id="{04355DDC-1017-4674-8080-8261FBFC4BA4}" type="slidenum">
              <a:rPr lang="en-IN" smtClean="0"/>
              <a:t>‹#›</a:t>
            </a:fld>
            <a:endParaRPr lang="en-IN"/>
          </a:p>
        </p:txBody>
      </p:sp>
    </p:spTree>
    <p:extLst>
      <p:ext uri="{BB962C8B-B14F-4D97-AF65-F5344CB8AC3E}">
        <p14:creationId xmlns:p14="http://schemas.microsoft.com/office/powerpoint/2010/main" val="1048646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15B4E4-5768-2AD8-D803-EBCD40E77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75D6E3-9963-D97E-C9C9-6941E004CD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22199-0D94-9EAA-7B82-666FA0F08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26F8E-5F73-4EB0-8284-2D53CD337A42}" type="datetimeFigureOut">
              <a:rPr lang="en-IN" smtClean="0"/>
              <a:t>07-06-2022</a:t>
            </a:fld>
            <a:endParaRPr lang="en-IN"/>
          </a:p>
        </p:txBody>
      </p:sp>
      <p:sp>
        <p:nvSpPr>
          <p:cNvPr id="5" name="Footer Placeholder 4">
            <a:extLst>
              <a:ext uri="{FF2B5EF4-FFF2-40B4-BE49-F238E27FC236}">
                <a16:creationId xmlns:a16="http://schemas.microsoft.com/office/drawing/2014/main" id="{0EEFE85E-6BC9-0362-7D93-6CB98524B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C3CBFA-A311-2773-D7EC-F2C8B7F66C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355DDC-1017-4674-8080-8261FBFC4BA4}" type="slidenum">
              <a:rPr lang="en-IN" smtClean="0"/>
              <a:t>‹#›</a:t>
            </a:fld>
            <a:endParaRPr lang="en-IN"/>
          </a:p>
        </p:txBody>
      </p:sp>
    </p:spTree>
    <p:extLst>
      <p:ext uri="{BB962C8B-B14F-4D97-AF65-F5344CB8AC3E}">
        <p14:creationId xmlns:p14="http://schemas.microsoft.com/office/powerpoint/2010/main" val="754079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andavijaykumargmail/Lending-Club-Case-Study-Assignment"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DE9150F-F03E-BF4B-BE66-299E7500C2AC}"/>
              </a:ext>
            </a:extLst>
          </p:cNvPr>
          <p:cNvSpPr txBox="1">
            <a:spLocks/>
          </p:cNvSpPr>
          <p:nvPr/>
        </p:nvSpPr>
        <p:spPr>
          <a:xfrm>
            <a:off x="740049" y="3429000"/>
            <a:ext cx="9193696" cy="1429043"/>
          </a:xfrm>
          <a:prstGeom prst="rect">
            <a:avLst/>
          </a:prstGeom>
        </p:spPr>
        <p:txBody>
          <a:bodyPr vert="horz" lIns="121920" tIns="60960" rIns="121920" bIns="60960" rtlCol="0" anchor="b">
            <a:noAutofit/>
          </a:bodyPr>
          <a:lstStyle>
            <a:lvl1pPr algn="ctr" defTabSz="685800" rtl="0" eaLnBrk="1" latinLnBrk="0" hangingPunct="1">
              <a:lnSpc>
                <a:spcPct val="90000"/>
              </a:lnSpc>
              <a:spcBef>
                <a:spcPct val="0"/>
              </a:spcBef>
              <a:buNone/>
              <a:defRPr sz="4500" kern="1200">
                <a:solidFill>
                  <a:schemeClr val="tx1"/>
                </a:solidFill>
                <a:latin typeface="Neue Plak" panose="020B0804030202020204" pitchFamily="34" charset="0"/>
                <a:ea typeface="+mj-ea"/>
                <a:cs typeface="+mj-cs"/>
              </a:defRPr>
            </a:lvl1pPr>
          </a:lstStyle>
          <a:p>
            <a:pPr algn="l"/>
            <a:r>
              <a:rPr lang="en-US" sz="4267" dirty="0">
                <a:latin typeface="Proxima Nova Light" panose="02000506030000020004" pitchFamily="2" charset="77"/>
              </a:rPr>
              <a:t>Lending Club Case Study: </a:t>
            </a:r>
          </a:p>
          <a:p>
            <a:pPr algn="l"/>
            <a:r>
              <a:rPr lang="en-US" sz="4267" dirty="0">
                <a:latin typeface="Proxima Nova Light" panose="02000506030000020004" pitchFamily="2" charset="77"/>
              </a:rPr>
              <a:t>Assignment Presentation</a:t>
            </a:r>
            <a:endParaRPr lang="en-IN" sz="4267" dirty="0">
              <a:latin typeface="Proxima Nova Light" panose="02000506030000020004" pitchFamily="2" charset="77"/>
            </a:endParaRPr>
          </a:p>
        </p:txBody>
      </p:sp>
      <p:pic>
        <p:nvPicPr>
          <p:cNvPr id="4" name="Picture 3">
            <a:extLst>
              <a:ext uri="{FF2B5EF4-FFF2-40B4-BE49-F238E27FC236}">
                <a16:creationId xmlns:a16="http://schemas.microsoft.com/office/drawing/2014/main" id="{19D61CDC-9A94-4E56-8E69-4DD523DCC57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9827" y="0"/>
            <a:ext cx="1808723" cy="2103309"/>
          </a:xfrm>
          <a:prstGeom prst="rect">
            <a:avLst/>
          </a:prstGeom>
        </p:spPr>
      </p:pic>
      <p:sp>
        <p:nvSpPr>
          <p:cNvPr id="9" name="Text Placeholder 2">
            <a:extLst>
              <a:ext uri="{FF2B5EF4-FFF2-40B4-BE49-F238E27FC236}">
                <a16:creationId xmlns:a16="http://schemas.microsoft.com/office/drawing/2014/main" id="{675E4F9E-AA57-419B-B42E-F9560AF44A43}"/>
              </a:ext>
            </a:extLst>
          </p:cNvPr>
          <p:cNvSpPr txBox="1">
            <a:spLocks/>
          </p:cNvSpPr>
          <p:nvPr/>
        </p:nvSpPr>
        <p:spPr>
          <a:xfrm>
            <a:off x="1542815" y="954717"/>
            <a:ext cx="3594264" cy="1748161"/>
          </a:xfrm>
          <a:prstGeom prst="rect">
            <a:avLst/>
          </a:prstGeom>
        </p:spPr>
        <p:txBody>
          <a:bodyPr vert="horz" lIns="121920" tIns="60960" rIns="121920" bIns="60960" rtlCol="0">
            <a:noAutofit/>
          </a:bodyPr>
          <a:lstStyle>
            <a:lvl1pPr marL="0" indent="0" algn="l" defTabSz="914400" rtl="0" eaLnBrk="1" latinLnBrk="0" hangingPunct="1">
              <a:lnSpc>
                <a:spcPct val="90000"/>
              </a:lnSpc>
              <a:spcBef>
                <a:spcPts val="1000"/>
              </a:spcBef>
              <a:buFont typeface="Arial" panose="020B0604020202020204" pitchFamily="34" charset="0"/>
              <a:buNone/>
              <a:defRPr sz="2428" kern="1200">
                <a:solidFill>
                  <a:schemeClr val="tx1"/>
                </a:solidFill>
                <a:latin typeface="Proxima Nova Rg" panose="02000506030000020004" pitchFamily="50" charset="0"/>
                <a:ea typeface="+mn-ea"/>
                <a:cs typeface="+mn-cs"/>
              </a:defRPr>
            </a:lvl1pPr>
            <a:lvl2pPr marL="457200" indent="0" algn="l" defTabSz="914400" rtl="0" eaLnBrk="1" latinLnBrk="0" hangingPunct="1">
              <a:lnSpc>
                <a:spcPct val="90000"/>
              </a:lnSpc>
              <a:spcBef>
                <a:spcPts val="500"/>
              </a:spcBef>
              <a:buFontTx/>
              <a:buNone/>
              <a:defRPr sz="1620" b="1" kern="1200">
                <a:solidFill>
                  <a:schemeClr val="tx1"/>
                </a:solidFill>
                <a:latin typeface="Proxima Nova Rg" panose="02000506030000020004" pitchFamily="50" charset="0"/>
                <a:ea typeface="+mn-ea"/>
                <a:cs typeface="+mn-cs"/>
              </a:defRPr>
            </a:lvl2pPr>
            <a:lvl3pPr marL="914400" indent="0" algn="l" defTabSz="914400" rtl="0" eaLnBrk="1" latinLnBrk="0" hangingPunct="1">
              <a:lnSpc>
                <a:spcPct val="90000"/>
              </a:lnSpc>
              <a:spcBef>
                <a:spcPts val="500"/>
              </a:spcBef>
              <a:buFontTx/>
              <a:buNone/>
              <a:defRPr sz="125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67" dirty="0">
              <a:solidFill>
                <a:schemeClr val="bg1"/>
              </a:solidFill>
            </a:endParaRPr>
          </a:p>
          <a:p>
            <a:r>
              <a:rPr lang="en-US" sz="1867" i="1" dirty="0"/>
              <a:t>    #Lending Club Case Study</a:t>
            </a:r>
          </a:p>
        </p:txBody>
      </p:sp>
      <p:sp>
        <p:nvSpPr>
          <p:cNvPr id="2" name="Date Placeholder 1"/>
          <p:cNvSpPr>
            <a:spLocks noGrp="1"/>
          </p:cNvSpPr>
          <p:nvPr>
            <p:ph type="dt" sz="half" idx="10"/>
          </p:nvPr>
        </p:nvSpPr>
        <p:spPr/>
        <p:txBody>
          <a:bodyPr/>
          <a:lstStyle/>
          <a:p>
            <a:fld id="{330D92EB-81BB-3B43-94C7-8FE4C43F772A}" type="datetime1">
              <a:rPr lang="en-IN" smtClean="0"/>
              <a:t>07-06-2022</a:t>
            </a:fld>
            <a:endParaRPr lang="en-IN" dirty="0"/>
          </a:p>
        </p:txBody>
      </p:sp>
      <p:sp>
        <p:nvSpPr>
          <p:cNvPr id="3" name="Slide Number Placeholder 2"/>
          <p:cNvSpPr>
            <a:spLocks noGrp="1"/>
          </p:cNvSpPr>
          <p:nvPr>
            <p:ph type="sldNum" sz="quarter" idx="12"/>
          </p:nvPr>
        </p:nvSpPr>
        <p:spPr/>
        <p:txBody>
          <a:bodyPr/>
          <a:lstStyle/>
          <a:p>
            <a:fld id="{273EEA2F-D825-49D3-9C25-497F06EFD3F7}" type="slidenum">
              <a:rPr lang="en-IN" smtClean="0"/>
              <a:pPr/>
              <a:t>1</a:t>
            </a:fld>
            <a:endParaRPr lang="en-IN" dirty="0"/>
          </a:p>
        </p:txBody>
      </p:sp>
    </p:spTree>
    <p:extLst>
      <p:ext uri="{BB962C8B-B14F-4D97-AF65-F5344CB8AC3E}">
        <p14:creationId xmlns:p14="http://schemas.microsoft.com/office/powerpoint/2010/main" val="254100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24"/>
          <p:cNvPicPr preferRelativeResize="0">
            <a:picLocks noGrp="1"/>
          </p:cNvPicPr>
          <p:nvPr>
            <p:ph type="pic" idx="2"/>
          </p:nvPr>
        </p:nvPicPr>
        <p:blipFill rotWithShape="1">
          <a:blip r:embed="rId3">
            <a:alphaModFix/>
          </a:blip>
          <a:srcRect t="7698" b="7698"/>
          <a:stretch/>
        </p:blipFill>
        <p:spPr>
          <a:xfrm>
            <a:off x="0" y="-15"/>
            <a:ext cx="12192000" cy="6858000"/>
          </a:xfrm>
          <a:prstGeom prst="rect">
            <a:avLst/>
          </a:prstGeom>
          <a:noFill/>
          <a:ln>
            <a:noFill/>
          </a:ln>
        </p:spPr>
      </p:pic>
      <p:sp>
        <p:nvSpPr>
          <p:cNvPr id="398" name="Google Shape;398;p24"/>
          <p:cNvSpPr txBox="1">
            <a:spLocks noGrp="1"/>
          </p:cNvSpPr>
          <p:nvPr>
            <p:ph type="dt" idx="10"/>
          </p:nvPr>
        </p:nvSpPr>
        <p:spPr>
          <a:xfrm>
            <a:off x="850900" y="6356351"/>
            <a:ext cx="2743200" cy="365125"/>
          </a:xfrm>
          <a:prstGeom prst="rect">
            <a:avLst/>
          </a:prstGeom>
          <a:noFill/>
          <a:ln>
            <a:noFill/>
          </a:ln>
        </p:spPr>
        <p:txBody>
          <a:bodyPr spcFirstLastPara="1" vert="horz" wrap="square" lIns="121900" tIns="60933" rIns="121900" bIns="60933" rtlCol="0" anchor="ctr" anchorCtr="0">
            <a:noAutofit/>
          </a:bodyPr>
          <a:lstStyle/>
          <a:p>
            <a:fld id="{76C36027-EA19-5546-BD93-2BE9B7E2B92B}" type="datetime1">
              <a:rPr lang="en-IN">
                <a:solidFill>
                  <a:srgbClr val="E72D3F"/>
                </a:solidFill>
                <a:latin typeface="Proxima Nova"/>
                <a:ea typeface="Proxima Nova"/>
                <a:cs typeface="Proxima Nova"/>
                <a:sym typeface="Proxima Nova"/>
              </a:rPr>
              <a:pPr/>
              <a:t>07-06-2022</a:t>
            </a:fld>
            <a:endParaRPr>
              <a:solidFill>
                <a:srgbClr val="E72D3F"/>
              </a:solidFill>
              <a:latin typeface="Proxima Nova"/>
              <a:ea typeface="Proxima Nova"/>
              <a:cs typeface="Proxima Nova"/>
              <a:sym typeface="Proxima Nova"/>
            </a:endParaRPr>
          </a:p>
        </p:txBody>
      </p:sp>
      <p:sp>
        <p:nvSpPr>
          <p:cNvPr id="399" name="Google Shape;399;p24"/>
          <p:cNvSpPr txBox="1">
            <a:spLocks noGrp="1"/>
          </p:cNvSpPr>
          <p:nvPr>
            <p:ph type="sldNum" idx="12"/>
          </p:nvPr>
        </p:nvSpPr>
        <p:spPr>
          <a:xfrm>
            <a:off x="8623300" y="6356351"/>
            <a:ext cx="2743200" cy="365125"/>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IN">
                <a:solidFill>
                  <a:srgbClr val="E72D3F"/>
                </a:solidFill>
                <a:latin typeface="Proxima Nova"/>
                <a:ea typeface="Proxima Nova"/>
                <a:cs typeface="Proxima Nova"/>
                <a:sym typeface="Proxima Nova"/>
              </a:rPr>
              <a:pPr/>
              <a:t>2</a:t>
            </a:fld>
            <a:endParaRPr>
              <a:solidFill>
                <a:srgbClr val="E72D3F"/>
              </a:solidFill>
              <a:latin typeface="Proxima Nova"/>
              <a:ea typeface="Proxima Nova"/>
              <a:cs typeface="Proxima Nova"/>
              <a:sym typeface="Proxima Nova"/>
            </a:endParaRPr>
          </a:p>
        </p:txBody>
      </p:sp>
      <p:pic>
        <p:nvPicPr>
          <p:cNvPr id="400" name="Google Shape;400;p24"/>
          <p:cNvPicPr preferRelativeResize="0"/>
          <p:nvPr/>
        </p:nvPicPr>
        <p:blipFill rotWithShape="1">
          <a:blip r:embed="rId4">
            <a:alphaModFix/>
          </a:blip>
          <a:srcRect/>
          <a:stretch/>
        </p:blipFill>
        <p:spPr>
          <a:xfrm>
            <a:off x="846897" y="1"/>
            <a:ext cx="4346359" cy="5389033"/>
          </a:xfrm>
          <a:prstGeom prst="rect">
            <a:avLst/>
          </a:prstGeom>
          <a:noFill/>
          <a:ln>
            <a:noFill/>
          </a:ln>
        </p:spPr>
      </p:pic>
      <p:sp>
        <p:nvSpPr>
          <p:cNvPr id="401" name="Google Shape;401;p24"/>
          <p:cNvSpPr txBox="1"/>
          <p:nvPr/>
        </p:nvSpPr>
        <p:spPr>
          <a:xfrm>
            <a:off x="886382" y="1417382"/>
            <a:ext cx="4285446" cy="1517729"/>
          </a:xfrm>
          <a:prstGeom prst="rect">
            <a:avLst/>
          </a:prstGeom>
          <a:noFill/>
          <a:ln>
            <a:noFill/>
          </a:ln>
        </p:spPr>
        <p:txBody>
          <a:bodyPr spcFirstLastPara="1" wrap="square" lIns="121900" tIns="60933" rIns="121900" bIns="60933" anchor="t" anchorCtr="0">
            <a:noAutofit/>
          </a:bodyPr>
          <a:lstStyle/>
          <a:p>
            <a:pPr>
              <a:lnSpc>
                <a:spcPct val="90000"/>
              </a:lnSpc>
              <a:buClr>
                <a:srgbClr val="000000"/>
              </a:buClr>
              <a:buSzPts val="1800"/>
            </a:pPr>
            <a:r>
              <a:rPr lang="en-IN" sz="1867" b="1" dirty="0">
                <a:solidFill>
                  <a:srgbClr val="FFFFFF"/>
                </a:solidFill>
                <a:latin typeface="Proxima Nova"/>
                <a:ea typeface="Proxima Nova"/>
                <a:cs typeface="Proxima Nova"/>
                <a:sym typeface="Proxima Nova"/>
              </a:rPr>
              <a:t>Case Study :-</a:t>
            </a:r>
            <a:r>
              <a:rPr lang="en-IN" sz="1867" dirty="0">
                <a:solidFill>
                  <a:schemeClr val="lt1"/>
                </a:solidFill>
                <a:latin typeface="Proxima Nova"/>
                <a:ea typeface="Proxima Nova"/>
                <a:cs typeface="Proxima Nova"/>
                <a:sym typeface="Proxima Nova"/>
              </a:rPr>
              <a:t> </a:t>
            </a:r>
          </a:p>
          <a:p>
            <a:pPr>
              <a:lnSpc>
                <a:spcPct val="90000"/>
              </a:lnSpc>
              <a:buClr>
                <a:srgbClr val="000000"/>
              </a:buClr>
              <a:buSzPts val="1800"/>
            </a:pPr>
            <a:r>
              <a:rPr lang="en-IN" sz="1867" dirty="0">
                <a:solidFill>
                  <a:schemeClr val="lt1"/>
                </a:solidFill>
                <a:latin typeface="Proxima Nova"/>
                <a:sym typeface="Proxima Nova"/>
              </a:rPr>
              <a:t>             </a:t>
            </a:r>
            <a:r>
              <a:rPr lang="en-US" sz="1867" dirty="0">
                <a:solidFill>
                  <a:schemeClr val="lt1"/>
                </a:solidFill>
                <a:latin typeface="Proxima Nova"/>
              </a:rPr>
              <a:t>Lending Club </a:t>
            </a:r>
            <a:endParaRPr lang="en-IN" sz="1867" dirty="0">
              <a:solidFill>
                <a:schemeClr val="lt1"/>
              </a:solidFill>
              <a:latin typeface="Proxima Nova"/>
            </a:endParaRPr>
          </a:p>
          <a:p>
            <a:pPr>
              <a:lnSpc>
                <a:spcPct val="90000"/>
              </a:lnSpc>
              <a:spcBef>
                <a:spcPts val="1333"/>
              </a:spcBef>
              <a:buClr>
                <a:srgbClr val="000000"/>
              </a:buClr>
              <a:buSzPts val="1800"/>
            </a:pPr>
            <a:r>
              <a:rPr lang="en-IN" sz="1867" b="1" dirty="0">
                <a:solidFill>
                  <a:srgbClr val="FFFFFF"/>
                </a:solidFill>
                <a:latin typeface="Proxima Nova"/>
                <a:ea typeface="Proxima Nova"/>
                <a:cs typeface="Proxima Nova"/>
                <a:sym typeface="Proxima Nova"/>
              </a:rPr>
              <a:t>Group Members :-</a:t>
            </a:r>
            <a:r>
              <a:rPr lang="en-IN" sz="1867" dirty="0">
                <a:solidFill>
                  <a:srgbClr val="FFFFFF"/>
                </a:solidFill>
                <a:latin typeface="Proxima Nova"/>
                <a:ea typeface="Proxima Nova"/>
                <a:cs typeface="Proxima Nova"/>
                <a:sym typeface="Proxima Nova"/>
              </a:rPr>
              <a:t> </a:t>
            </a:r>
            <a:r>
              <a:rPr lang="en-IN" sz="1867" dirty="0">
                <a:solidFill>
                  <a:schemeClr val="lt1"/>
                </a:solidFill>
                <a:latin typeface="Proxima Nova"/>
              </a:rPr>
              <a:t> </a:t>
            </a:r>
          </a:p>
          <a:p>
            <a:pPr>
              <a:lnSpc>
                <a:spcPct val="90000"/>
              </a:lnSpc>
              <a:spcBef>
                <a:spcPts val="1333"/>
              </a:spcBef>
              <a:buClr>
                <a:srgbClr val="000000"/>
              </a:buClr>
              <a:buSzPts val="1800"/>
            </a:pPr>
            <a:r>
              <a:rPr lang="en-IN" sz="1867" dirty="0">
                <a:solidFill>
                  <a:schemeClr val="lt1"/>
                </a:solidFill>
                <a:latin typeface="Proxima Nova"/>
              </a:rPr>
              <a:t>           Ashok Kumar </a:t>
            </a:r>
            <a:r>
              <a:rPr lang="en-IN" sz="1867" dirty="0" err="1">
                <a:solidFill>
                  <a:schemeClr val="lt1"/>
                </a:solidFill>
                <a:latin typeface="Proxima Nova"/>
              </a:rPr>
              <a:t>Pagadala</a:t>
            </a:r>
            <a:endParaRPr lang="en-IN" sz="1867" dirty="0">
              <a:solidFill>
                <a:schemeClr val="lt1"/>
              </a:solidFill>
              <a:latin typeface="Proxima Nova"/>
            </a:endParaRPr>
          </a:p>
          <a:p>
            <a:pPr>
              <a:lnSpc>
                <a:spcPct val="90000"/>
              </a:lnSpc>
              <a:spcBef>
                <a:spcPts val="1333"/>
              </a:spcBef>
              <a:buClr>
                <a:srgbClr val="000000"/>
              </a:buClr>
              <a:buSzPts val="1800"/>
            </a:pPr>
            <a:r>
              <a:rPr lang="en-IN" sz="1867" dirty="0">
                <a:solidFill>
                  <a:schemeClr val="lt1"/>
                </a:solidFill>
                <a:latin typeface="Proxima Nova"/>
              </a:rPr>
              <a:t>           Vijay Kumar Manda</a:t>
            </a:r>
            <a:endParaRPr lang="en-IN" sz="1867" dirty="0"/>
          </a:p>
          <a:p>
            <a:pPr>
              <a:lnSpc>
                <a:spcPct val="90000"/>
              </a:lnSpc>
              <a:spcBef>
                <a:spcPts val="1333"/>
              </a:spcBef>
              <a:buClr>
                <a:srgbClr val="000000"/>
              </a:buClr>
              <a:buSzPts val="1800"/>
            </a:pPr>
            <a:r>
              <a:rPr lang="en-IN" sz="1867" b="1" dirty="0">
                <a:solidFill>
                  <a:srgbClr val="FFFFFF"/>
                </a:solidFill>
                <a:latin typeface="Proxima Nova"/>
                <a:ea typeface="Proxima Nova"/>
                <a:cs typeface="Proxima Nova"/>
                <a:sym typeface="Proxima Nova"/>
              </a:rPr>
              <a:t>Group Facilitator Name :-</a:t>
            </a:r>
            <a:r>
              <a:rPr lang="en-IN" sz="1867" dirty="0">
                <a:solidFill>
                  <a:schemeClr val="lt1"/>
                </a:solidFill>
                <a:latin typeface="Proxima Nova"/>
                <a:ea typeface="Proxima Nova"/>
                <a:cs typeface="Proxima Nova"/>
                <a:sym typeface="Proxima Nova"/>
              </a:rPr>
              <a:t> </a:t>
            </a:r>
          </a:p>
          <a:p>
            <a:pPr>
              <a:lnSpc>
                <a:spcPct val="90000"/>
              </a:lnSpc>
              <a:spcBef>
                <a:spcPts val="1333"/>
              </a:spcBef>
              <a:buClr>
                <a:srgbClr val="000000"/>
              </a:buClr>
              <a:buSzPts val="1800"/>
            </a:pPr>
            <a:r>
              <a:rPr lang="en-IN" sz="1867" dirty="0">
                <a:solidFill>
                  <a:schemeClr val="lt1"/>
                </a:solidFill>
                <a:latin typeface="Proxima Nova"/>
                <a:sym typeface="Proxima Nova"/>
              </a:rPr>
              <a:t>           </a:t>
            </a:r>
            <a:r>
              <a:rPr lang="en-IN" sz="1867" dirty="0">
                <a:solidFill>
                  <a:schemeClr val="lt1"/>
                </a:solidFill>
                <a:latin typeface="Proxima Nova"/>
              </a:rPr>
              <a:t>Ashok Kumar </a:t>
            </a:r>
            <a:r>
              <a:rPr lang="en-IN" sz="1867" dirty="0" err="1">
                <a:solidFill>
                  <a:schemeClr val="lt1"/>
                </a:solidFill>
                <a:latin typeface="Proxima Nova"/>
              </a:rPr>
              <a:t>Pagadala</a:t>
            </a:r>
            <a:endParaRPr sz="1867" dirty="0">
              <a:solidFill>
                <a:schemeClr val="lt1"/>
              </a:solidFill>
              <a:latin typeface="Proxima Nova"/>
              <a:ea typeface="Proxima Nova"/>
              <a:cs typeface="Proxima Nova"/>
              <a:sym typeface="Proxima Nova"/>
            </a:endParaRPr>
          </a:p>
        </p:txBody>
      </p:sp>
      <p:pic>
        <p:nvPicPr>
          <p:cNvPr id="402" name="Google Shape;402;p24"/>
          <p:cNvPicPr preferRelativeResize="0"/>
          <p:nvPr/>
        </p:nvPicPr>
        <p:blipFill rotWithShape="1">
          <a:blip r:embed="rId5">
            <a:alphaModFix/>
          </a:blip>
          <a:srcRect/>
          <a:stretch/>
        </p:blipFill>
        <p:spPr>
          <a:xfrm>
            <a:off x="10572384" y="280085"/>
            <a:ext cx="1084840" cy="289624"/>
          </a:xfrm>
          <a:prstGeom prst="rect">
            <a:avLst/>
          </a:prstGeom>
          <a:noFill/>
          <a:ln>
            <a:noFill/>
          </a:ln>
        </p:spPr>
      </p:pic>
    </p:spTree>
    <p:extLst>
      <p:ext uri="{BB962C8B-B14F-4D97-AF65-F5344CB8AC3E}">
        <p14:creationId xmlns:p14="http://schemas.microsoft.com/office/powerpoint/2010/main" val="365138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CB83BF-1996-B1EA-B360-94BD37BF7845}"/>
              </a:ext>
            </a:extLst>
          </p:cNvPr>
          <p:cNvPicPr>
            <a:picLocks noChangeAspect="1"/>
          </p:cNvPicPr>
          <p:nvPr/>
        </p:nvPicPr>
        <p:blipFill>
          <a:blip r:embed="rId2"/>
          <a:stretch>
            <a:fillRect/>
          </a:stretch>
        </p:blipFill>
        <p:spPr>
          <a:xfrm>
            <a:off x="1657409" y="73063"/>
            <a:ext cx="9381033" cy="609653"/>
          </a:xfrm>
          <a:prstGeom prst="rect">
            <a:avLst/>
          </a:prstGeom>
        </p:spPr>
      </p:pic>
      <p:sp>
        <p:nvSpPr>
          <p:cNvPr id="5" name="TextBox 4">
            <a:extLst>
              <a:ext uri="{FF2B5EF4-FFF2-40B4-BE49-F238E27FC236}">
                <a16:creationId xmlns:a16="http://schemas.microsoft.com/office/drawing/2014/main" id="{DC7DC4D3-D560-BAF9-3F43-01B6A9859C41}"/>
              </a:ext>
            </a:extLst>
          </p:cNvPr>
          <p:cNvSpPr txBox="1"/>
          <p:nvPr/>
        </p:nvSpPr>
        <p:spPr>
          <a:xfrm>
            <a:off x="223935" y="1447649"/>
            <a:ext cx="11756571" cy="3693319"/>
          </a:xfrm>
          <a:prstGeom prst="rect">
            <a:avLst/>
          </a:prstGeom>
          <a:noFill/>
        </p:spPr>
        <p:txBody>
          <a:bodyPr wrap="square">
            <a:spAutoFit/>
          </a:bodyPr>
          <a:lstStyle/>
          <a:p>
            <a:pPr algn="just"/>
            <a:r>
              <a:rPr lang="en-IN" dirty="0"/>
              <a:t>The company is the largest online loan marketplace, facilitating personal loans, business loans, and financing of medical procedures. Borrowers can easily access lower interest rate loans through a fast online interface. </a:t>
            </a:r>
          </a:p>
          <a:p>
            <a:pPr algn="just"/>
            <a:r>
              <a:rPr lang="en-IN" dirty="0"/>
              <a:t>Like most other lending companies, lending loans to ‘risky’ applicants is the largest source of financial loss (called credit loss). Credit loss is the amount of money lost by the lender when the borrower refuses to pay or runs away with the money owed. In other words, borrowers who default cause the largest amount of loss to the lenders. In this case, the customers labelled as 'charged-off' are the 'defaulters'. </a:t>
            </a:r>
          </a:p>
          <a:p>
            <a:pPr algn="just"/>
            <a:r>
              <a:rPr lang="en-IN" dirty="0"/>
              <a:t>If one is able to identify these risky loan applicants, then such loans can be reduced thereby cutting down the amount of credit loss. Identification of such applicants using EDA is the aim of this case study.</a:t>
            </a:r>
          </a:p>
          <a:p>
            <a:pPr algn="just"/>
            <a:r>
              <a:rPr lang="en-IN" dirty="0"/>
              <a:t>In other words, the company wants to understand the driving factors (or driver variables) behind loan default, i.e. the variables which are strong indicators of default.  The company can utilise this knowledge for its portfolio and risk assessment. </a:t>
            </a:r>
          </a:p>
          <a:p>
            <a:pPr algn="just"/>
            <a:r>
              <a:rPr lang="en-IN" dirty="0"/>
              <a:t>To develop your understanding of the domain, you are advised to independently research a little about risk analytics (understanding the types of variables and their significance should be enough).</a:t>
            </a:r>
          </a:p>
        </p:txBody>
      </p:sp>
    </p:spTree>
    <p:extLst>
      <p:ext uri="{BB962C8B-B14F-4D97-AF65-F5344CB8AC3E}">
        <p14:creationId xmlns:p14="http://schemas.microsoft.com/office/powerpoint/2010/main" val="304201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E7C54-4AF2-533E-BCFA-2DC3335664F7}"/>
              </a:ext>
            </a:extLst>
          </p:cNvPr>
          <p:cNvPicPr>
            <a:picLocks noChangeAspect="1"/>
          </p:cNvPicPr>
          <p:nvPr/>
        </p:nvPicPr>
        <p:blipFill>
          <a:blip r:embed="rId2"/>
          <a:stretch>
            <a:fillRect/>
          </a:stretch>
        </p:blipFill>
        <p:spPr>
          <a:xfrm>
            <a:off x="1657409" y="26410"/>
            <a:ext cx="9381033" cy="609653"/>
          </a:xfrm>
          <a:prstGeom prst="rect">
            <a:avLst/>
          </a:prstGeom>
        </p:spPr>
      </p:pic>
      <p:sp>
        <p:nvSpPr>
          <p:cNvPr id="5" name="TextBox 4">
            <a:extLst>
              <a:ext uri="{FF2B5EF4-FFF2-40B4-BE49-F238E27FC236}">
                <a16:creationId xmlns:a16="http://schemas.microsoft.com/office/drawing/2014/main" id="{91FA06AD-331E-29C5-F8F3-274F8A9B28E0}"/>
              </a:ext>
            </a:extLst>
          </p:cNvPr>
          <p:cNvSpPr txBox="1"/>
          <p:nvPr/>
        </p:nvSpPr>
        <p:spPr>
          <a:xfrm>
            <a:off x="1968759" y="1035698"/>
            <a:ext cx="8518849" cy="646331"/>
          </a:xfrm>
          <a:prstGeom prst="rect">
            <a:avLst/>
          </a:prstGeom>
          <a:noFill/>
        </p:spPr>
        <p:txBody>
          <a:bodyPr wrap="square" rtlCol="0">
            <a:spAutoFit/>
          </a:bodyPr>
          <a:lstStyle/>
          <a:p>
            <a:r>
              <a:rPr lang="en-IN" dirty="0"/>
              <a:t>Once after the completion of Case Study, we followed the below steps towards the given input Loan.xlsx file data using Python.</a:t>
            </a:r>
          </a:p>
        </p:txBody>
      </p:sp>
      <p:pic>
        <p:nvPicPr>
          <p:cNvPr id="7" name="Picture 6">
            <a:extLst>
              <a:ext uri="{FF2B5EF4-FFF2-40B4-BE49-F238E27FC236}">
                <a16:creationId xmlns:a16="http://schemas.microsoft.com/office/drawing/2014/main" id="{D63C8FAD-2D27-48F4-8EEA-DA5A99F6FAA5}"/>
              </a:ext>
            </a:extLst>
          </p:cNvPr>
          <p:cNvPicPr>
            <a:picLocks noChangeAspect="1"/>
          </p:cNvPicPr>
          <p:nvPr/>
        </p:nvPicPr>
        <p:blipFill>
          <a:blip r:embed="rId3"/>
          <a:stretch>
            <a:fillRect/>
          </a:stretch>
        </p:blipFill>
        <p:spPr>
          <a:xfrm>
            <a:off x="2958349" y="2008068"/>
            <a:ext cx="7171041" cy="807790"/>
          </a:xfrm>
          <a:prstGeom prst="rect">
            <a:avLst/>
          </a:prstGeom>
        </p:spPr>
      </p:pic>
      <p:sp>
        <p:nvSpPr>
          <p:cNvPr id="9" name="TextBox 8">
            <a:extLst>
              <a:ext uri="{FF2B5EF4-FFF2-40B4-BE49-F238E27FC236}">
                <a16:creationId xmlns:a16="http://schemas.microsoft.com/office/drawing/2014/main" id="{2073F8C5-F17F-A937-B15A-EBC2E705B486}"/>
              </a:ext>
            </a:extLst>
          </p:cNvPr>
          <p:cNvSpPr txBox="1"/>
          <p:nvPr/>
        </p:nvSpPr>
        <p:spPr>
          <a:xfrm>
            <a:off x="1657408" y="3624858"/>
            <a:ext cx="9651293" cy="2862322"/>
          </a:xfrm>
          <a:prstGeom prst="rect">
            <a:avLst/>
          </a:prstGeom>
          <a:noFill/>
        </p:spPr>
        <p:txBody>
          <a:bodyPr wrap="square">
            <a:spAutoFit/>
          </a:bodyPr>
          <a:lstStyle/>
          <a:p>
            <a:r>
              <a:rPr lang="en-US" b="1" dirty="0"/>
              <a:t>Data Cleaning:-</a:t>
            </a:r>
            <a:r>
              <a:rPr lang="en-US" dirty="0"/>
              <a:t> </a:t>
            </a:r>
          </a:p>
          <a:p>
            <a:pPr marL="342900" indent="-342900">
              <a:buAutoNum type="arabicPeriod"/>
            </a:pPr>
            <a:endParaRPr lang="en-US" dirty="0"/>
          </a:p>
          <a:p>
            <a:pPr marL="342900" indent="-342900">
              <a:buAutoNum type="arabicPeriod"/>
            </a:pPr>
            <a:r>
              <a:rPr lang="en-US" dirty="0"/>
              <a:t>Check the percentage of missing values </a:t>
            </a:r>
          </a:p>
          <a:p>
            <a:pPr marL="342900" indent="-342900">
              <a:buAutoNum type="arabicPeriod"/>
            </a:pPr>
            <a:endParaRPr lang="en-US" dirty="0"/>
          </a:p>
          <a:p>
            <a:pPr marL="342900" indent="-342900">
              <a:buAutoNum type="arabicPeriod"/>
            </a:pPr>
            <a:r>
              <a:rPr lang="en-US" dirty="0"/>
              <a:t>Remove all those with very high missing percentage </a:t>
            </a:r>
          </a:p>
          <a:p>
            <a:pPr marL="342900" indent="-342900">
              <a:buAutoNum type="arabicPeriod"/>
            </a:pPr>
            <a:endParaRPr lang="en-US" dirty="0"/>
          </a:p>
          <a:p>
            <a:pPr marL="342900" indent="-342900">
              <a:buAutoNum type="arabicPeriod"/>
            </a:pPr>
            <a:r>
              <a:rPr lang="en-US" dirty="0"/>
              <a:t>For columns with less missing percentage: perform Imputations You don’t need to impute the data, you can just identify the correct metric to impute the column. </a:t>
            </a:r>
          </a:p>
          <a:p>
            <a:pPr marL="342900" indent="-342900">
              <a:buAutoNum type="arabicPeriod"/>
            </a:pPr>
            <a:endParaRPr lang="en-US" dirty="0"/>
          </a:p>
          <a:p>
            <a:pPr marL="342900" indent="-342900">
              <a:buAutoNum type="arabicPeriod"/>
            </a:pPr>
            <a:r>
              <a:rPr lang="en-US" dirty="0"/>
              <a:t>You can drop rows where the missing percentage is quite high </a:t>
            </a:r>
            <a:endParaRPr lang="en-IN" dirty="0"/>
          </a:p>
        </p:txBody>
      </p:sp>
    </p:spTree>
    <p:extLst>
      <p:ext uri="{BB962C8B-B14F-4D97-AF65-F5344CB8AC3E}">
        <p14:creationId xmlns:p14="http://schemas.microsoft.com/office/powerpoint/2010/main" val="399372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F12859-DBAA-FE46-F7DB-E9E3F388B2ED}"/>
              </a:ext>
            </a:extLst>
          </p:cNvPr>
          <p:cNvPicPr>
            <a:picLocks noChangeAspect="1"/>
          </p:cNvPicPr>
          <p:nvPr/>
        </p:nvPicPr>
        <p:blipFill>
          <a:blip r:embed="rId2"/>
          <a:stretch>
            <a:fillRect/>
          </a:stretch>
        </p:blipFill>
        <p:spPr>
          <a:xfrm>
            <a:off x="1657409" y="26410"/>
            <a:ext cx="9381033" cy="609653"/>
          </a:xfrm>
          <a:prstGeom prst="rect">
            <a:avLst/>
          </a:prstGeom>
        </p:spPr>
      </p:pic>
      <p:sp>
        <p:nvSpPr>
          <p:cNvPr id="4" name="TextBox 3">
            <a:extLst>
              <a:ext uri="{FF2B5EF4-FFF2-40B4-BE49-F238E27FC236}">
                <a16:creationId xmlns:a16="http://schemas.microsoft.com/office/drawing/2014/main" id="{5200E6A3-8629-6FE6-46E9-532DBD6205D2}"/>
              </a:ext>
            </a:extLst>
          </p:cNvPr>
          <p:cNvSpPr txBox="1"/>
          <p:nvPr/>
        </p:nvSpPr>
        <p:spPr>
          <a:xfrm>
            <a:off x="1878563" y="1282588"/>
            <a:ext cx="8434874" cy="3970318"/>
          </a:xfrm>
          <a:prstGeom prst="rect">
            <a:avLst/>
          </a:prstGeom>
          <a:noFill/>
        </p:spPr>
        <p:txBody>
          <a:bodyPr wrap="square">
            <a:spAutoFit/>
          </a:bodyPr>
          <a:lstStyle/>
          <a:p>
            <a:pPr algn="just"/>
            <a:r>
              <a:rPr lang="en-IN" b="1" dirty="0"/>
              <a:t>Data Analysis:-  </a:t>
            </a:r>
          </a:p>
          <a:p>
            <a:pPr algn="just"/>
            <a:endParaRPr lang="en-IN" b="1" dirty="0"/>
          </a:p>
          <a:p>
            <a:pPr algn="just"/>
            <a:r>
              <a:rPr lang="en-US" dirty="0"/>
              <a:t>The objective is to identify predictors of default so that at the time of loan application, we can use those variables for approval/rejection of the loan. </a:t>
            </a:r>
          </a:p>
          <a:p>
            <a:pPr algn="just"/>
            <a:endParaRPr lang="en-US" dirty="0"/>
          </a:p>
          <a:p>
            <a:pPr algn="just"/>
            <a:r>
              <a:rPr lang="en-US" dirty="0"/>
              <a:t>There are broadly three types of variables – </a:t>
            </a:r>
          </a:p>
          <a:p>
            <a:pPr algn="just"/>
            <a:endParaRPr lang="en-US" dirty="0"/>
          </a:p>
          <a:p>
            <a:pPr marL="342900" indent="-342900" algn="just">
              <a:buAutoNum type="arabicPeriod"/>
            </a:pPr>
            <a:r>
              <a:rPr lang="en-US" dirty="0"/>
              <a:t>those which are related to the applicant (demographic variables such as age, occupation, employment details etc.), </a:t>
            </a:r>
          </a:p>
          <a:p>
            <a:pPr marL="342900" indent="-342900" algn="just">
              <a:buAutoNum type="arabicPeriod"/>
            </a:pPr>
            <a:endParaRPr lang="en-US" dirty="0"/>
          </a:p>
          <a:p>
            <a:pPr marL="342900" indent="-342900" algn="just">
              <a:buAutoNum type="arabicPeriod"/>
            </a:pPr>
            <a:r>
              <a:rPr lang="en-US" dirty="0"/>
              <a:t>Loan characteristics (amount of loan, interest rate, purpose of loan etc.) and </a:t>
            </a:r>
          </a:p>
          <a:p>
            <a:pPr marL="342900" indent="-342900" algn="just">
              <a:buAutoNum type="arabicPeriod"/>
            </a:pPr>
            <a:endParaRPr lang="en-US" dirty="0"/>
          </a:p>
          <a:p>
            <a:pPr marL="342900" indent="-342900" algn="just">
              <a:buAutoNum type="arabicPeriod"/>
            </a:pPr>
            <a:r>
              <a:rPr lang="en-US" dirty="0"/>
              <a:t>Customer behavior variables (those which are generated after the loan is approved such as delinquent 2 years, revolving balance, next payment date etc.). </a:t>
            </a:r>
            <a:endParaRPr lang="en-IN" dirty="0"/>
          </a:p>
        </p:txBody>
      </p:sp>
    </p:spTree>
    <p:extLst>
      <p:ext uri="{BB962C8B-B14F-4D97-AF65-F5344CB8AC3E}">
        <p14:creationId xmlns:p14="http://schemas.microsoft.com/office/powerpoint/2010/main" val="1222104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5785FE-FEB3-4DAE-AC88-818E48FE754B}"/>
              </a:ext>
            </a:extLst>
          </p:cNvPr>
          <p:cNvPicPr>
            <a:picLocks noChangeAspect="1"/>
          </p:cNvPicPr>
          <p:nvPr/>
        </p:nvPicPr>
        <p:blipFill>
          <a:blip r:embed="rId2"/>
          <a:stretch>
            <a:fillRect/>
          </a:stretch>
        </p:blipFill>
        <p:spPr>
          <a:xfrm>
            <a:off x="1912257" y="1687679"/>
            <a:ext cx="8367485" cy="3482642"/>
          </a:xfrm>
          <a:prstGeom prst="rect">
            <a:avLst/>
          </a:prstGeom>
        </p:spPr>
      </p:pic>
      <p:pic>
        <p:nvPicPr>
          <p:cNvPr id="2" name="Picture 1">
            <a:extLst>
              <a:ext uri="{FF2B5EF4-FFF2-40B4-BE49-F238E27FC236}">
                <a16:creationId xmlns:a16="http://schemas.microsoft.com/office/drawing/2014/main" id="{E8B259C7-5D05-9212-097B-F10CC81B1116}"/>
              </a:ext>
            </a:extLst>
          </p:cNvPr>
          <p:cNvPicPr>
            <a:picLocks noChangeAspect="1"/>
          </p:cNvPicPr>
          <p:nvPr/>
        </p:nvPicPr>
        <p:blipFill>
          <a:blip r:embed="rId3"/>
          <a:stretch>
            <a:fillRect/>
          </a:stretch>
        </p:blipFill>
        <p:spPr>
          <a:xfrm>
            <a:off x="1657409" y="26410"/>
            <a:ext cx="9381033" cy="609653"/>
          </a:xfrm>
          <a:prstGeom prst="rect">
            <a:avLst/>
          </a:prstGeom>
        </p:spPr>
      </p:pic>
    </p:spTree>
    <p:extLst>
      <p:ext uri="{BB962C8B-B14F-4D97-AF65-F5344CB8AC3E}">
        <p14:creationId xmlns:p14="http://schemas.microsoft.com/office/powerpoint/2010/main" val="185503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E040F5-C4A6-99CD-1654-95177CE3D4EA}"/>
              </a:ext>
            </a:extLst>
          </p:cNvPr>
          <p:cNvPicPr>
            <a:picLocks noChangeAspect="1"/>
          </p:cNvPicPr>
          <p:nvPr/>
        </p:nvPicPr>
        <p:blipFill>
          <a:blip r:embed="rId2"/>
          <a:stretch>
            <a:fillRect/>
          </a:stretch>
        </p:blipFill>
        <p:spPr>
          <a:xfrm>
            <a:off x="1657409" y="26410"/>
            <a:ext cx="9381033" cy="609653"/>
          </a:xfrm>
          <a:prstGeom prst="rect">
            <a:avLst/>
          </a:prstGeom>
        </p:spPr>
      </p:pic>
      <p:sp>
        <p:nvSpPr>
          <p:cNvPr id="4" name="TextBox 3">
            <a:extLst>
              <a:ext uri="{FF2B5EF4-FFF2-40B4-BE49-F238E27FC236}">
                <a16:creationId xmlns:a16="http://schemas.microsoft.com/office/drawing/2014/main" id="{0027449E-2581-123F-4C1F-523467E187E1}"/>
              </a:ext>
            </a:extLst>
          </p:cNvPr>
          <p:cNvSpPr txBox="1"/>
          <p:nvPr/>
        </p:nvSpPr>
        <p:spPr>
          <a:xfrm>
            <a:off x="1919773" y="1667460"/>
            <a:ext cx="9650186" cy="3693319"/>
          </a:xfrm>
          <a:prstGeom prst="rect">
            <a:avLst/>
          </a:prstGeom>
          <a:noFill/>
        </p:spPr>
        <p:txBody>
          <a:bodyPr wrap="square">
            <a:spAutoFit/>
          </a:bodyPr>
          <a:lstStyle/>
          <a:p>
            <a:r>
              <a:rPr lang="en-IN" b="1" dirty="0"/>
              <a:t>Required Details</a:t>
            </a:r>
            <a:r>
              <a:rPr lang="en-IN" dirty="0"/>
              <a:t>:- As a part of the Lending Club Case Study please find below required details:-</a:t>
            </a:r>
          </a:p>
          <a:p>
            <a:endParaRPr lang="en-IN" dirty="0"/>
          </a:p>
          <a:p>
            <a:r>
              <a:rPr lang="en-IN" dirty="0"/>
              <a:t>1. Please find the “Project Description.txt” text based content file.</a:t>
            </a:r>
          </a:p>
          <a:p>
            <a:endParaRPr lang="en-IN" dirty="0"/>
          </a:p>
          <a:p>
            <a:r>
              <a:rPr lang="en-IN" dirty="0"/>
              <a:t>2. Please find the </a:t>
            </a:r>
            <a:r>
              <a:rPr lang="en-IN" dirty="0" err="1"/>
              <a:t>Ashok_Kumar_Pagadala</a:t>
            </a:r>
            <a:r>
              <a:rPr lang="en-IN" dirty="0"/>
              <a:t>. </a:t>
            </a:r>
            <a:r>
              <a:rPr lang="en-IN" dirty="0" err="1"/>
              <a:t>Ipynb</a:t>
            </a:r>
            <a:r>
              <a:rPr lang="en-IN" dirty="0"/>
              <a:t> file to view the various results before and after applied the filters using Python on given source data file.</a:t>
            </a:r>
          </a:p>
          <a:p>
            <a:endParaRPr lang="en-IN" dirty="0"/>
          </a:p>
          <a:p>
            <a:r>
              <a:rPr lang="en-IN" dirty="0"/>
              <a:t>3. Please find the README.md file which is update accordingly in this regards.</a:t>
            </a:r>
          </a:p>
          <a:p>
            <a:endParaRPr lang="en-IN" dirty="0"/>
          </a:p>
          <a:p>
            <a:r>
              <a:rPr lang="en-IN" dirty="0"/>
              <a:t>4. Please find GIT-HUB link </a:t>
            </a:r>
          </a:p>
          <a:p>
            <a:r>
              <a:rPr lang="en-IN" dirty="0"/>
              <a:t>	</a:t>
            </a:r>
            <a:r>
              <a:rPr lang="en-IN" dirty="0">
                <a:hlinkClick r:id="rId3"/>
              </a:rPr>
              <a:t>https://github.com/mandavijaykumargmail/Lending-Club-Case-Study-Assignment</a:t>
            </a:r>
            <a:endParaRPr lang="en-IN" dirty="0"/>
          </a:p>
          <a:p>
            <a:endParaRPr lang="en-IN" dirty="0"/>
          </a:p>
          <a:p>
            <a:r>
              <a:rPr lang="en-IN" dirty="0"/>
              <a:t> </a:t>
            </a:r>
          </a:p>
        </p:txBody>
      </p:sp>
    </p:spTree>
    <p:extLst>
      <p:ext uri="{BB962C8B-B14F-4D97-AF65-F5344CB8AC3E}">
        <p14:creationId xmlns:p14="http://schemas.microsoft.com/office/powerpoint/2010/main" val="2562011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565</Words>
  <Application>Microsoft Office PowerPoint</Application>
  <PresentationFormat>Widescreen</PresentationFormat>
  <Paragraphs>54</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Proxima Nova</vt:lpstr>
      <vt:lpstr>Proxima Nova Light</vt:lpstr>
      <vt:lpstr>Proxima Nova Rg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Vijaykumar Manda</dc:creator>
  <cp:lastModifiedBy>Vijaykumar Manda</cp:lastModifiedBy>
  <cp:revision>13</cp:revision>
  <dcterms:created xsi:type="dcterms:W3CDTF">2022-06-07T17:35:17Z</dcterms:created>
  <dcterms:modified xsi:type="dcterms:W3CDTF">2022-06-07T18:19:58Z</dcterms:modified>
</cp:coreProperties>
</file>