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  <p:sldMasterId id="2147483651" r:id="rId3"/>
  </p:sldMasterIdLst>
  <p:notesMasterIdLst>
    <p:notesMasterId r:id="rId16"/>
  </p:notesMasterIdLst>
  <p:sldIdLst>
    <p:sldId id="256" r:id="rId4"/>
    <p:sldId id="277" r:id="rId5"/>
    <p:sldId id="278" r:id="rId6"/>
    <p:sldId id="279" r:id="rId7"/>
    <p:sldId id="280" r:id="rId8"/>
    <p:sldId id="287" r:id="rId9"/>
    <p:sldId id="281" r:id="rId10"/>
    <p:sldId id="285" r:id="rId11"/>
    <p:sldId id="286" r:id="rId12"/>
    <p:sldId id="282" r:id="rId13"/>
    <p:sldId id="283" r:id="rId14"/>
    <p:sldId id="284" r:id="rId15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834"/>
    <a:srgbClr val="D00030"/>
    <a:srgbClr val="CD9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76905" autoAdjust="0"/>
  </p:normalViewPr>
  <p:slideViewPr>
    <p:cSldViewPr>
      <p:cViewPr varScale="1">
        <p:scale>
          <a:sx n="89" d="100"/>
          <a:sy n="89" d="100"/>
        </p:scale>
        <p:origin x="-22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726479C7-A570-40B1-ADC5-B4D4EFD9A1F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69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EADF5-5D2E-4BBD-98F8-BD7A20196DDB}" type="slidenum">
              <a:rPr lang="en-US" smtClean="0">
                <a:latin typeface="Arial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1787-5CF3-474F-A232-12737B5E6DB1}" type="slidenum">
              <a:rPr lang="en-US" smtClean="0">
                <a:latin typeface="Arial" charset="0"/>
                <a:ea typeface="ＭＳ Ｐゴシック" pitchFamily="34" charset="-128"/>
              </a:rPr>
              <a:pPr/>
              <a:t>10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1787-5CF3-474F-A232-12737B5E6DB1}" type="slidenum">
              <a:rPr lang="en-US" smtClean="0">
                <a:latin typeface="Arial" charset="0"/>
                <a:ea typeface="ＭＳ Ｐゴシック" pitchFamily="34" charset="-128"/>
              </a:rPr>
              <a:pPr/>
              <a:t>11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3EADF5-5D2E-4BBD-98F8-BD7A20196DD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1787-5CF3-474F-A232-12737B5E6DB1}" type="slidenum">
              <a:rPr lang="en-US" smtClean="0">
                <a:latin typeface="Arial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1787-5CF3-474F-A232-12737B5E6DB1}" type="slidenum">
              <a:rPr lang="en-US" smtClean="0">
                <a:latin typeface="Arial" charset="0"/>
                <a:ea typeface="ＭＳ Ｐゴシック" pitchFamily="34" charset="-128"/>
              </a:rPr>
              <a:pPr/>
              <a:t>3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1787-5CF3-474F-A232-12737B5E6DB1}" type="slidenum">
              <a:rPr lang="en-US" smtClean="0">
                <a:latin typeface="Arial" charset="0"/>
                <a:ea typeface="ＭＳ Ｐゴシック" pitchFamily="34" charset="-128"/>
              </a:rPr>
              <a:pPr/>
              <a:t>4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1787-5CF3-474F-A232-12737B5E6DB1}" type="slidenum">
              <a:rPr lang="en-US" smtClean="0">
                <a:latin typeface="Arial" charset="0"/>
                <a:ea typeface="ＭＳ Ｐゴシック" pitchFamily="34" charset="-128"/>
              </a:rPr>
              <a:pPr/>
              <a:t>5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1787-5CF3-474F-A232-12737B5E6DB1}" type="slidenum">
              <a:rPr lang="en-US" smtClean="0">
                <a:latin typeface="Arial" charset="0"/>
                <a:ea typeface="ＭＳ Ｐゴシック" pitchFamily="34" charset="-128"/>
              </a:rPr>
              <a:pPr/>
              <a:t>6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1787-5CF3-474F-A232-12737B5E6DB1}" type="slidenum">
              <a:rPr lang="en-US" smtClean="0">
                <a:latin typeface="Arial" charset="0"/>
                <a:ea typeface="ＭＳ Ｐゴシック" pitchFamily="34" charset="-128"/>
              </a:rPr>
              <a:pPr/>
              <a:t>7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1787-5CF3-474F-A232-12737B5E6DB1}" type="slidenum">
              <a:rPr lang="en-US" smtClean="0">
                <a:latin typeface="Arial" charset="0"/>
                <a:ea typeface="ＭＳ Ｐゴシック" pitchFamily="34" charset="-128"/>
              </a:rPr>
              <a:pPr/>
              <a:t>8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CA" sz="1200" dirty="0" err="1" smtClean="0"/>
              <a:t>Madwick’s</a:t>
            </a:r>
            <a:r>
              <a:rPr lang="en-CA" sz="1200" dirty="0" smtClean="0"/>
              <a:t> Quaternion</a:t>
            </a:r>
          </a:p>
          <a:p>
            <a:r>
              <a:rPr lang="en-US" sz="1200" dirty="0" err="1" smtClean="0"/>
              <a:t>Mahony’s</a:t>
            </a:r>
            <a:r>
              <a:rPr lang="en-US" sz="1200" dirty="0" smtClean="0"/>
              <a:t>  Quaternion</a:t>
            </a:r>
            <a:endParaRPr lang="en-CA" sz="1200" dirty="0" smtClean="0"/>
          </a:p>
          <a:p>
            <a:pPr eaLnBrk="1" hangingPunct="1"/>
            <a:endParaRPr lang="en-US" dirty="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Computational algorithms</a:t>
            </a:r>
            <a:r>
              <a:rPr lang="en-US" baseline="0" dirty="0" smtClean="0">
                <a:latin typeface="Arial" charset="0"/>
                <a:ea typeface="ＭＳ Ｐゴシック" pitchFamily="34" charset="-128"/>
              </a:rPr>
              <a:t> to calculate the position.</a:t>
            </a:r>
            <a:endParaRPr lang="en-US" dirty="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1787-5CF3-474F-A232-12737B5E6DB1}" type="slidenum">
              <a:rPr lang="en-US" smtClean="0">
                <a:latin typeface="Arial" charset="0"/>
                <a:ea typeface="ＭＳ Ｐゴシック" pitchFamily="34" charset="-128"/>
              </a:rPr>
              <a:pPr/>
              <a:t>9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34" charset="-128"/>
              </a:rPr>
              <a:t>Request: reset - calculate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179-514D-4E83-8065-A19D19ED52F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A33D4-681E-47C4-BBAB-667035F368C0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3620C-760C-4F6C-BCD4-5CC10438B5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18253-3C88-42C8-8F34-3DE9A4ADB1BF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DD4AB-CD75-46F8-8F5C-2881964A447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24EFC-9F41-4788-BF82-DDAC8C7AE3C1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B7D4E-AACD-43EC-8949-3304D995F62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3A2D4-2A65-47CE-BF1D-77DE3D0E45BE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D4756-972E-424A-8483-1A0EB367154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F134F-B784-44E5-8D3C-F7289835F08D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09702-4E3E-4315-B4A4-5A0CA51BBD8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EB8E-C4CA-4B42-9E47-173DB55C1284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1DA10-E23E-48C1-9768-B83DDCBB839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52600"/>
            <a:ext cx="8136904" cy="419668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5E5-E3ED-450B-99DE-0ED6F6E89FF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4B422-04E3-4074-997D-1D72A3F1ABD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92D2E-4E44-44A9-AD73-2813D5D2B0E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B6E61-765C-4068-B83F-4650233DD07B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4ADD5-990C-4C40-B67F-C67B4EAF023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37553-E3D9-4EB3-9416-DB59ED5C27EA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B371F-7DB9-439B-BC7F-4E4B78DC11A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0C3C0-2518-468D-9FEB-31A529EDA4EE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94EC6-1509-4BAE-B33E-FB884419388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A31EB-94AF-4167-B380-80AA750A9502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126EF-5B70-4A8C-9FBA-1073B887B5C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0A8E2-DC78-4447-B65D-6F959D8BDC99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5994B-20B6-4A2D-9028-4AC840A1032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752" y="76200"/>
            <a:ext cx="547260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576" y="1752600"/>
            <a:ext cx="7690048" cy="412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0003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D00030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2E00DDFC-F5DF-4719-B360-D8D98C828A6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venir LT Std 85 Heavy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venir LT Std 85 Heavy" pitchFamily="-109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venir LT Std 85 Heavy" pitchFamily="-109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venir LT Std 85 Heavy" pitchFamily="-109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venir LT Std 85 Heavy" pitchFamily="-109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1500"/>
        </a:spcAft>
        <a:buClr>
          <a:srgbClr val="D20031"/>
        </a:buClr>
        <a:defRPr sz="2700">
          <a:solidFill>
            <a:schemeClr val="tx1"/>
          </a:solidFill>
          <a:latin typeface="Avenir LT Std 85 Heavy"/>
          <a:ea typeface="+mn-ea"/>
          <a:cs typeface="+mn-cs"/>
        </a:defRPr>
      </a:lvl1pPr>
      <a:lvl2pPr marL="260350" indent="-28416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§"/>
        <a:defRPr sz="2500">
          <a:solidFill>
            <a:schemeClr val="tx1"/>
          </a:solidFill>
          <a:latin typeface="Avenir LT Std 65 Medium"/>
          <a:ea typeface="+mn-ea"/>
        </a:defRPr>
      </a:lvl2pPr>
      <a:lvl3pPr marL="261938" indent="-28416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§"/>
        <a:defRPr sz="2500">
          <a:solidFill>
            <a:schemeClr val="tx1"/>
          </a:solidFill>
          <a:latin typeface="Avenir LT Std 65 Medium"/>
          <a:ea typeface="+mn-ea"/>
        </a:defRPr>
      </a:lvl3pPr>
      <a:lvl4pPr marL="234950" indent="-28416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§"/>
        <a:defRPr sz="2500">
          <a:solidFill>
            <a:schemeClr val="tx1"/>
          </a:solidFill>
          <a:latin typeface="Avenir LT Std 65 Medium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752" y="76200"/>
            <a:ext cx="547260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752600"/>
            <a:ext cx="7162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0003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D00030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54A5F838-3C89-4663-8464-4AB26D89750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020272" y="6551766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INCOM 2015, Ottawa, Canada</a:t>
            </a:r>
            <a:endParaRPr lang="en-CA" sz="1100" dirty="0"/>
          </a:p>
        </p:txBody>
      </p:sp>
      <p:pic>
        <p:nvPicPr>
          <p:cNvPr id="2056" name="Picture 8" descr="http://www.ondacero.es/clipping/2012/02/28/00243/30.jpg"/>
          <p:cNvPicPr>
            <a:picLocks noChangeAspect="1" noChangeArrowheads="1"/>
          </p:cNvPicPr>
          <p:nvPr userDrawn="1"/>
        </p:nvPicPr>
        <p:blipFill>
          <a:blip r:embed="rId5"/>
          <a:srcRect l="8154" r="7592" b="3884"/>
          <a:stretch>
            <a:fillRect/>
          </a:stretch>
        </p:blipFill>
        <p:spPr bwMode="auto">
          <a:xfrm>
            <a:off x="7812360" y="44624"/>
            <a:ext cx="1296144" cy="79441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venir LT Std 85 Heavy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venir LT Std 85 Heavy" pitchFamily="-109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venir LT Std 85 Heavy" pitchFamily="-109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venir LT Std 85 Heavy" pitchFamily="-109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venir LT Std 85 Heavy" pitchFamily="-109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261938" indent="-284163" algn="l" rtl="0" eaLnBrk="0" fontAlgn="base" hangingPunct="0">
        <a:spcBef>
          <a:spcPct val="20000"/>
        </a:spcBef>
        <a:spcAft>
          <a:spcPts val="1500"/>
        </a:spcAft>
        <a:buClr>
          <a:srgbClr val="FF0000"/>
        </a:buClr>
        <a:buSzPct val="85000"/>
        <a:defRPr sz="2800">
          <a:solidFill>
            <a:schemeClr val="tx1"/>
          </a:solidFill>
          <a:latin typeface="Avenir LT Std 85 Heavy"/>
          <a:ea typeface="+mn-ea"/>
          <a:cs typeface="+mn-cs"/>
        </a:defRPr>
      </a:lvl1pPr>
      <a:lvl2pPr marL="260350" indent="-28416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defRPr sz="2500">
          <a:solidFill>
            <a:schemeClr val="tx1"/>
          </a:solidFill>
          <a:latin typeface="Avenir LT Std 65 Medium"/>
          <a:ea typeface="+mn-ea"/>
        </a:defRPr>
      </a:lvl2pPr>
      <a:lvl3pPr marL="261938" indent="-28416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§"/>
        <a:defRPr sz="2500">
          <a:solidFill>
            <a:schemeClr val="tx1"/>
          </a:solidFill>
          <a:latin typeface="Avenir LT Std 65 Medium"/>
          <a:ea typeface="+mn-ea"/>
        </a:defRPr>
      </a:lvl3pPr>
      <a:lvl4pPr marL="234950" indent="-28416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5000"/>
        <a:buFont typeface="Wingdings" pitchFamily="2" charset="2"/>
        <a:buChar char="§"/>
        <a:defRPr sz="2500">
          <a:solidFill>
            <a:schemeClr val="tx1"/>
          </a:solidFill>
          <a:latin typeface="Avenir LT Std 65 Medium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1A22D01B-C9C0-4780-8C35-91BE592606B9}" type="datetime1">
              <a:rPr lang="en-US"/>
              <a:pPr>
                <a:defRPr/>
              </a:pPr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ea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0B42519B-55A1-49EE-8050-B126316909F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1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  <a:cs typeface="ＭＳ Ｐゴシック" pitchFamily="-11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  <a:cs typeface="ＭＳ Ｐゴシック" pitchFamily="-11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  <a:cs typeface="ＭＳ Ｐゴシック" pitchFamily="-11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  <a:cs typeface="ＭＳ Ｐゴシック" pitchFamily="-11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1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44016" y="4123184"/>
            <a:ext cx="9468544" cy="889992"/>
          </a:xfrm>
        </p:spPr>
        <p:txBody>
          <a:bodyPr/>
          <a:lstStyle/>
          <a:p>
            <a:pPr ea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CA" sz="2400" dirty="0">
                <a:latin typeface="+mj-lt"/>
              </a:rPr>
              <a:t>DEVELOPING A QUADCOPTER CONTROLLER USING </a:t>
            </a:r>
            <a:r>
              <a:rPr lang="en-CA" sz="2400" dirty="0" smtClean="0">
                <a:latin typeface="+mj-lt"/>
              </a:rPr>
              <a:t>DEMES</a:t>
            </a:r>
            <a:br>
              <a:rPr lang="en-CA" sz="2400" dirty="0" smtClean="0">
                <a:latin typeface="+mj-lt"/>
              </a:rPr>
            </a:br>
            <a:r>
              <a:rPr lang="en-CA" sz="2400" dirty="0" smtClean="0">
                <a:latin typeface="+mj-lt"/>
              </a:rPr>
              <a:t> </a:t>
            </a:r>
            <a:r>
              <a:rPr lang="en-CA" sz="2400" dirty="0">
                <a:latin typeface="+mj-lt"/>
              </a:rPr>
              <a:t>HOW TO EMBEDDED IT IN THE CRAZIFLIE 2.0.</a:t>
            </a:r>
            <a:endParaRPr lang="en-CA" sz="2400" b="1" dirty="0" smtClean="0">
              <a:latin typeface="+mj-lt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sz="2400" dirty="0" smtClean="0">
              <a:latin typeface="+mj-lt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130300" y="5519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7280275" y="4502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88224" y="566124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dirty="0" smtClean="0"/>
              <a:t>Cristina Ruiz Martín</a:t>
            </a:r>
          </a:p>
          <a:p>
            <a:pPr>
              <a:lnSpc>
                <a:spcPct val="150000"/>
              </a:lnSpc>
            </a:pPr>
            <a:r>
              <a:rPr lang="es-ES" sz="1800" dirty="0" err="1" smtClean="0"/>
              <a:t>Laouen</a:t>
            </a:r>
            <a:r>
              <a:rPr lang="es-ES" sz="1800" dirty="0" smtClean="0"/>
              <a:t> </a:t>
            </a:r>
            <a:r>
              <a:rPr lang="es-ES" sz="1800" dirty="0" err="1" smtClean="0"/>
              <a:t>Belloli</a:t>
            </a:r>
            <a:endParaRPr lang="en-CA" sz="1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dirty="0" smtClean="0">
                <a:latin typeface="+mj-lt"/>
              </a:rPr>
              <a:t>RESULTS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2877"/>
            <a:ext cx="32194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2"/>
          <a:stretch/>
        </p:blipFill>
        <p:spPr bwMode="auto">
          <a:xfrm>
            <a:off x="3655293" y="1268760"/>
            <a:ext cx="2428875" cy="506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7"/>
          <a:stretch/>
        </p:blipFill>
        <p:spPr bwMode="auto">
          <a:xfrm>
            <a:off x="6313940" y="1287435"/>
            <a:ext cx="2667000" cy="538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915816" y="6165304"/>
            <a:ext cx="3672408" cy="5107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Log files need to validate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54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5225"/>
            <a:ext cx="5406722" cy="2072082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dirty="0" smtClean="0">
                <a:latin typeface="+mj-lt"/>
              </a:rPr>
              <a:t>FUTURE WORK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59588" y="3861048"/>
            <a:ext cx="799288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Model checking – logs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ts val="33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Drivers</a:t>
            </a:r>
          </a:p>
          <a:p>
            <a:pPr marL="914400" lvl="1" indent="-457200">
              <a:lnSpc>
                <a:spcPts val="33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imu6Read</a:t>
            </a:r>
          </a:p>
          <a:p>
            <a:pPr marL="914400" lvl="1" indent="-457200">
              <a:lnSpc>
                <a:spcPts val="33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err="1" smtClean="0"/>
              <a:t>motorsSetRatio</a:t>
            </a:r>
            <a:endParaRPr lang="en-US" dirty="0" smtClean="0"/>
          </a:p>
          <a:p>
            <a:pPr marL="914400" lvl="1" indent="-457200">
              <a:lnSpc>
                <a:spcPts val="33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strike="sngStrike" dirty="0" err="1" smtClean="0"/>
              <a:t>commanderInput</a:t>
            </a:r>
            <a:endParaRPr lang="en-US" strike="sngStrike" dirty="0" smtClean="0"/>
          </a:p>
          <a:p>
            <a:pPr marL="457200" indent="-457200">
              <a:lnSpc>
                <a:spcPts val="33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Embedded in the platform - </a:t>
            </a:r>
            <a:r>
              <a:rPr lang="en-CA" dirty="0"/>
              <a:t>ST-Link Utility</a:t>
            </a:r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1793620" y="2564904"/>
            <a:ext cx="3714484" cy="947137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78081" y="3512041"/>
            <a:ext cx="4644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Discrete-Event Modeling of Embedded </a:t>
            </a:r>
            <a:r>
              <a:rPr lang="en-US" sz="1200" dirty="0" smtClean="0"/>
              <a:t>Systems </a:t>
            </a:r>
            <a:r>
              <a:rPr lang="en-US" sz="1000" dirty="0" smtClean="0"/>
              <a:t>(</a:t>
            </a:r>
            <a:r>
              <a:rPr lang="en-CA" sz="1000" dirty="0" err="1" smtClean="0"/>
              <a:t>Niyonkuru</a:t>
            </a:r>
            <a:r>
              <a:rPr lang="en-CA" sz="1000" dirty="0" smtClean="0"/>
              <a:t> D., 2015</a:t>
            </a:r>
            <a:r>
              <a:rPr lang="en-US" sz="1000" dirty="0" smtClean="0"/>
              <a:t>)</a:t>
            </a:r>
            <a:endParaRPr lang="en-CA" sz="1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25334"/>
            <a:ext cx="1944216" cy="133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948264" y="294643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Crazyflie</a:t>
            </a:r>
            <a:r>
              <a:rPr lang="en-US" sz="1600" dirty="0" smtClean="0"/>
              <a:t> 2.0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889865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44016" y="4123184"/>
            <a:ext cx="9468544" cy="889992"/>
          </a:xfrm>
        </p:spPr>
        <p:txBody>
          <a:bodyPr/>
          <a:lstStyle/>
          <a:p>
            <a:pPr eaLnBrk="1" hangingPunct="1">
              <a:spcBef>
                <a:spcPts val="400"/>
              </a:spcBef>
              <a:spcAft>
                <a:spcPts val="400"/>
              </a:spcAft>
              <a:defRPr/>
            </a:pPr>
            <a:r>
              <a:rPr lang="en-CA" sz="2400" dirty="0">
                <a:latin typeface="+mj-lt"/>
              </a:rPr>
              <a:t>DEVELOPING A QUADCOPTER CONTROLLER USING </a:t>
            </a:r>
            <a:r>
              <a:rPr lang="en-CA" sz="2400" dirty="0" smtClean="0">
                <a:latin typeface="+mj-lt"/>
              </a:rPr>
              <a:t>DEMES</a:t>
            </a:r>
            <a:br>
              <a:rPr lang="en-CA" sz="2400" dirty="0" smtClean="0">
                <a:latin typeface="+mj-lt"/>
              </a:rPr>
            </a:br>
            <a:r>
              <a:rPr lang="en-CA" sz="2400" dirty="0" smtClean="0">
                <a:latin typeface="+mj-lt"/>
              </a:rPr>
              <a:t> </a:t>
            </a:r>
            <a:r>
              <a:rPr lang="en-CA" sz="2400" dirty="0">
                <a:latin typeface="+mj-lt"/>
              </a:rPr>
              <a:t>HOW TO EMBEDDED IT IN THE CRAZIFLIE 2.0.</a:t>
            </a:r>
            <a:endParaRPr lang="en-CA" sz="2400" b="1" dirty="0" smtClean="0">
              <a:latin typeface="+mj-lt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defRPr/>
            </a:pPr>
            <a:endParaRPr lang="en-US" sz="2400" dirty="0" smtClean="0">
              <a:latin typeface="+mj-lt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130300" y="5519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7280275" y="45021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522920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dirty="0" smtClean="0">
                <a:solidFill>
                  <a:srgbClr val="000000"/>
                </a:solidFill>
              </a:rPr>
              <a:t>Cristina Ruiz Martín</a:t>
            </a:r>
          </a:p>
          <a:p>
            <a:pPr>
              <a:lnSpc>
                <a:spcPct val="150000"/>
              </a:lnSpc>
            </a:pPr>
            <a:r>
              <a:rPr lang="es-ES" sz="1800" dirty="0" err="1" smtClean="0">
                <a:solidFill>
                  <a:srgbClr val="000000"/>
                </a:solidFill>
              </a:rPr>
              <a:t>Laouen</a:t>
            </a:r>
            <a:r>
              <a:rPr lang="es-ES" sz="1800" dirty="0" smtClean="0">
                <a:solidFill>
                  <a:srgbClr val="000000"/>
                </a:solidFill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</a:rPr>
              <a:t>Belloli</a:t>
            </a:r>
            <a:endParaRPr lang="en-CA" sz="1200" dirty="0" smtClean="0">
              <a:solidFill>
                <a:srgbClr val="00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796136" y="5519738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>
                <a:solidFill>
                  <a:srgbClr val="C00000"/>
                </a:solidFill>
              </a:rPr>
              <a:t>THANKS!</a:t>
            </a:r>
          </a:p>
          <a:p>
            <a:pPr algn="ctr"/>
            <a:r>
              <a:rPr lang="es-ES" i="1" dirty="0" smtClean="0">
                <a:solidFill>
                  <a:srgbClr val="C00000"/>
                </a:solidFill>
              </a:rPr>
              <a:t>QUESTIONS?</a:t>
            </a:r>
            <a:endParaRPr lang="en-CA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77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CA" sz="2800" b="1" dirty="0" smtClean="0">
                <a:latin typeface="+mj-lt"/>
              </a:rPr>
              <a:t>AGENDA</a:t>
            </a:r>
            <a:endParaRPr lang="en-US" sz="2800" dirty="0" smtClean="0">
              <a:latin typeface="+mj-l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80170"/>
            <a:ext cx="8676456" cy="462915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DEMES (Discrete-Event Modeling of Embedded Systems)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>
                <a:latin typeface="+mn-lt"/>
              </a:rPr>
              <a:t>Crazyflie</a:t>
            </a:r>
            <a:r>
              <a:rPr lang="en-US" sz="2400" dirty="0" smtClean="0">
                <a:latin typeface="+mn-lt"/>
              </a:rPr>
              <a:t> 2.0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DEVS Controller and Implementation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Results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+mn-lt"/>
              </a:rPr>
              <a:t>Future 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CA" sz="2800" b="1" dirty="0" smtClean="0">
                <a:latin typeface="+mj-lt"/>
              </a:rPr>
              <a:t>INTRODUCTION</a:t>
            </a:r>
            <a:endParaRPr lang="en-US" sz="28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54025"/>
            <a:ext cx="3024336" cy="207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51520" y="1700808"/>
            <a:ext cx="3744416" cy="13280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Complex </a:t>
            </a:r>
            <a:r>
              <a:rPr lang="en-US" dirty="0"/>
              <a:t>A</a:t>
            </a:r>
            <a:r>
              <a:rPr lang="en-US" dirty="0" smtClean="0"/>
              <a:t>pplications: Real-Time Embedded Systems</a:t>
            </a:r>
            <a:endParaRPr lang="en-CA" dirty="0"/>
          </a:p>
        </p:txBody>
      </p:sp>
      <p:sp>
        <p:nvSpPr>
          <p:cNvPr id="7" name="6 CuadroTexto"/>
          <p:cNvSpPr txBox="1"/>
          <p:nvPr/>
        </p:nvSpPr>
        <p:spPr>
          <a:xfrm>
            <a:off x="5143440" y="1700808"/>
            <a:ext cx="3749040" cy="13280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Traditional Design Methodologies: Not Enough</a:t>
            </a:r>
            <a:endParaRPr lang="en-CA" dirty="0"/>
          </a:p>
        </p:txBody>
      </p:sp>
      <p:cxnSp>
        <p:nvCxnSpPr>
          <p:cNvPr id="4" name="3 Conector recto de flecha"/>
          <p:cNvCxnSpPr>
            <a:stCxn id="2" idx="3"/>
            <a:endCxn id="7" idx="1"/>
          </p:cNvCxnSpPr>
          <p:nvPr/>
        </p:nvCxnSpPr>
        <p:spPr bwMode="auto">
          <a:xfrm>
            <a:off x="3995936" y="2364820"/>
            <a:ext cx="114750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403648" y="5717703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Controller for </a:t>
            </a:r>
            <a:r>
              <a:rPr lang="en-US" sz="1600" dirty="0" err="1" smtClean="0"/>
              <a:t>Crazyflie</a:t>
            </a:r>
            <a:r>
              <a:rPr lang="en-US" sz="1600" dirty="0" smtClean="0"/>
              <a:t> 2.0</a:t>
            </a:r>
            <a:endParaRPr lang="en-CA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143440" y="4189209"/>
            <a:ext cx="3749040" cy="13280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of DEMES (</a:t>
            </a:r>
            <a:r>
              <a:rPr lang="en-US" dirty="0"/>
              <a:t>Discrete-Event Modeling of Embedded </a:t>
            </a:r>
            <a:r>
              <a:rPr lang="en-US" dirty="0" smtClean="0"/>
              <a:t>Systems)</a:t>
            </a:r>
            <a:endParaRPr lang="en-CA" dirty="0"/>
          </a:p>
        </p:txBody>
      </p:sp>
      <p:cxnSp>
        <p:nvCxnSpPr>
          <p:cNvPr id="9" name="8 Conector recto de flecha"/>
          <p:cNvCxnSpPr>
            <a:stCxn id="7" idx="2"/>
            <a:endCxn id="6" idx="0"/>
          </p:cNvCxnSpPr>
          <p:nvPr/>
        </p:nvCxnSpPr>
        <p:spPr bwMode="auto">
          <a:xfrm>
            <a:off x="7017960" y="3028831"/>
            <a:ext cx="0" cy="11603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3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dirty="0" smtClean="0">
                <a:latin typeface="+mj-lt"/>
              </a:rPr>
              <a:t>DEMES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5218902"/>
            <a:ext cx="86764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Discrete-Event Modeling of Embedded </a:t>
            </a:r>
            <a:r>
              <a:rPr lang="en-US" dirty="0" smtClean="0"/>
              <a:t>Systems </a:t>
            </a:r>
            <a:r>
              <a:rPr lang="en-US" sz="1600" dirty="0" smtClean="0"/>
              <a:t>(</a:t>
            </a:r>
            <a:r>
              <a:rPr lang="en-CA" sz="1600" dirty="0" err="1" smtClean="0"/>
              <a:t>Niyonkuru</a:t>
            </a:r>
            <a:r>
              <a:rPr lang="en-CA" sz="1600" dirty="0" smtClean="0"/>
              <a:t> D., 2015</a:t>
            </a:r>
            <a:r>
              <a:rPr lang="en-US" sz="1600" dirty="0" smtClean="0"/>
              <a:t>)</a:t>
            </a:r>
            <a:endParaRPr lang="en-CA" sz="16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75632"/>
            <a:ext cx="8489597" cy="32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17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1628800"/>
            <a:ext cx="78488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Two microcontrollers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ts val="33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nRT51822 – radio &amp; power management</a:t>
            </a:r>
          </a:p>
          <a:p>
            <a:pPr marL="457200" indent="-457200">
              <a:lnSpc>
                <a:spcPts val="33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STM32F405 – main application</a:t>
            </a:r>
          </a:p>
          <a:p>
            <a:pPr marL="914400" lvl="1" indent="-457200">
              <a:lnSpc>
                <a:spcPts val="33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err="1" smtClean="0"/>
              <a:t>FreeRTOS</a:t>
            </a:r>
            <a:endParaRPr lang="en-US" dirty="0" smtClean="0"/>
          </a:p>
          <a:p>
            <a:pPr marL="914400" lvl="1" indent="-457200">
              <a:lnSpc>
                <a:spcPts val="33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err="1" smtClean="0"/>
              <a:t>Quadcopter</a:t>
            </a:r>
            <a:r>
              <a:rPr lang="en-US" dirty="0" smtClean="0"/>
              <a:t> controller</a:t>
            </a:r>
          </a:p>
          <a:p>
            <a:pPr marL="1371600" lvl="2" indent="-45720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Sensors</a:t>
            </a:r>
          </a:p>
          <a:p>
            <a:pPr marL="1371600" lvl="2" indent="-45720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Movement – PIDs</a:t>
            </a:r>
          </a:p>
          <a:p>
            <a:pPr marL="1371600" lvl="2" indent="-45720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Led</a:t>
            </a:r>
          </a:p>
          <a:p>
            <a:pPr marL="1371600" lvl="2" indent="-45720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Commands</a:t>
            </a:r>
          </a:p>
          <a:p>
            <a:pPr marL="1371600" lvl="2" indent="-457200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pPr marL="1371600" lvl="2" indent="-457200">
              <a:buClr>
                <a:srgbClr val="C00000"/>
              </a:buClr>
              <a:buFont typeface="Arial" pitchFamily="34" charset="0"/>
              <a:buChar char="•"/>
            </a:pPr>
            <a:endParaRPr lang="en-CA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dirty="0" smtClean="0">
                <a:latin typeface="+mj-lt"/>
              </a:rPr>
              <a:t>CRAZYFLIE 2.0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268760"/>
            <a:ext cx="1944216" cy="133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236296" y="258985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Crazyflie</a:t>
            </a:r>
            <a:r>
              <a:rPr lang="en-US" sz="1600" dirty="0" smtClean="0"/>
              <a:t> 2.0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523523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63306"/>
            <a:ext cx="5400600" cy="2069735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dirty="0"/>
              <a:t>DEVS CONTROLLER &amp; IMPLEMENTATION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78081" y="3656057"/>
            <a:ext cx="4644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Discrete-Event Modeling of Embedded </a:t>
            </a:r>
            <a:r>
              <a:rPr lang="en-US" sz="1200" dirty="0" smtClean="0"/>
              <a:t>Systems </a:t>
            </a:r>
            <a:r>
              <a:rPr lang="en-US" sz="1000" dirty="0" smtClean="0"/>
              <a:t>(</a:t>
            </a:r>
            <a:r>
              <a:rPr lang="en-CA" sz="1000" dirty="0" err="1" smtClean="0"/>
              <a:t>Niyonkuru</a:t>
            </a:r>
            <a:r>
              <a:rPr lang="en-CA" sz="1000" dirty="0" smtClean="0"/>
              <a:t> D., 2015</a:t>
            </a:r>
            <a:r>
              <a:rPr lang="en-US" sz="1000" dirty="0" smtClean="0"/>
              <a:t>)</a:t>
            </a:r>
            <a:endParaRPr lang="en-CA" sz="1000" dirty="0"/>
          </a:p>
        </p:txBody>
      </p:sp>
      <p:sp>
        <p:nvSpPr>
          <p:cNvPr id="2" name="1 Rectángulo redondeado"/>
          <p:cNvSpPr/>
          <p:nvPr/>
        </p:nvSpPr>
        <p:spPr bwMode="auto">
          <a:xfrm>
            <a:off x="611560" y="1628800"/>
            <a:ext cx="1475835" cy="193874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25334"/>
            <a:ext cx="1944216" cy="133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948264" y="294643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Crazyflie</a:t>
            </a:r>
            <a:r>
              <a:rPr lang="en-US" sz="1600" dirty="0" smtClean="0"/>
              <a:t> 2.0</a:t>
            </a:r>
            <a:endParaRPr lang="en-CA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59588" y="4154884"/>
            <a:ext cx="799288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Review </a:t>
            </a:r>
            <a:r>
              <a:rPr lang="en-US" dirty="0" err="1" smtClean="0"/>
              <a:t>Crazyflie</a:t>
            </a:r>
            <a:r>
              <a:rPr lang="en-US" dirty="0" smtClean="0"/>
              <a:t> 2.0 controller</a:t>
            </a:r>
          </a:p>
          <a:p>
            <a:pPr marL="914400" lvl="1" indent="-457200">
              <a:lnSpc>
                <a:spcPts val="33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Identify relation between functions</a:t>
            </a:r>
          </a:p>
          <a:p>
            <a:pPr marL="914400" lvl="1" indent="-457200">
              <a:lnSpc>
                <a:spcPts val="3300"/>
              </a:lnSpc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Select scope of the project</a:t>
            </a:r>
          </a:p>
          <a:p>
            <a:pPr marL="457200" indent="-457200">
              <a:lnSpc>
                <a:spcPts val="33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Model basics components</a:t>
            </a:r>
          </a:p>
          <a:p>
            <a:pPr marL="914400" lvl="1" indent="-457200">
              <a:buClr>
                <a:srgbClr val="C00000"/>
              </a:buClr>
              <a:buFont typeface="+mj-lt"/>
              <a:buAutoNum type="arabicPeriod"/>
            </a:pPr>
            <a:endParaRPr lang="en-CA" dirty="0"/>
          </a:p>
        </p:txBody>
      </p:sp>
      <p:sp>
        <p:nvSpPr>
          <p:cNvPr id="10" name="9 Rectángulo redondeado"/>
          <p:cNvSpPr/>
          <p:nvPr/>
        </p:nvSpPr>
        <p:spPr bwMode="auto">
          <a:xfrm>
            <a:off x="2267744" y="1706322"/>
            <a:ext cx="1872208" cy="93058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200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dirty="0" smtClean="0">
                <a:latin typeface="+mj-lt"/>
              </a:rPr>
              <a:t>DEVS CONTROLLER &amp; IMPLEMENTATION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610421" cy="503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 bwMode="auto">
          <a:xfrm>
            <a:off x="7374109" y="2060848"/>
            <a:ext cx="510259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7452320" y="2558182"/>
            <a:ext cx="1440160" cy="5107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Sensors</a:t>
            </a:r>
            <a:endParaRPr lang="en-US"/>
          </a:p>
        </p:txBody>
      </p:sp>
      <p:cxnSp>
        <p:nvCxnSpPr>
          <p:cNvPr id="11" name="10 Conector recto de flecha"/>
          <p:cNvCxnSpPr/>
          <p:nvPr/>
        </p:nvCxnSpPr>
        <p:spPr bwMode="auto">
          <a:xfrm flipH="1">
            <a:off x="2411760" y="1769553"/>
            <a:ext cx="1152128" cy="1080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39552" y="1484784"/>
            <a:ext cx="1729804" cy="9194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Sensor Controller</a:t>
            </a:r>
            <a:endParaRPr lang="en-US" dirty="0"/>
          </a:p>
        </p:txBody>
      </p:sp>
      <p:cxnSp>
        <p:nvCxnSpPr>
          <p:cNvPr id="16" name="15 Conector recto de flecha"/>
          <p:cNvCxnSpPr/>
          <p:nvPr/>
        </p:nvCxnSpPr>
        <p:spPr bwMode="auto">
          <a:xfrm flipH="1">
            <a:off x="1325437" y="4299818"/>
            <a:ext cx="438251" cy="2160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39553" y="4581128"/>
            <a:ext cx="1872207" cy="5107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cxnSp>
        <p:nvCxnSpPr>
          <p:cNvPr id="19" name="18 Conector recto de flecha"/>
          <p:cNvCxnSpPr/>
          <p:nvPr/>
        </p:nvCxnSpPr>
        <p:spPr bwMode="auto">
          <a:xfrm>
            <a:off x="6983347" y="3547095"/>
            <a:ext cx="510259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7061558" y="4044429"/>
            <a:ext cx="1830922" cy="9194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Movement Controller</a:t>
            </a:r>
            <a:endParaRPr lang="en-US" dirty="0"/>
          </a:p>
        </p:txBody>
      </p:sp>
      <p:cxnSp>
        <p:nvCxnSpPr>
          <p:cNvPr id="21" name="20 Conector recto de flecha"/>
          <p:cNvCxnSpPr/>
          <p:nvPr/>
        </p:nvCxnSpPr>
        <p:spPr bwMode="auto">
          <a:xfrm flipV="1">
            <a:off x="5220072" y="6219506"/>
            <a:ext cx="635665" cy="898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5933948" y="5936581"/>
            <a:ext cx="1304528" cy="5107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dirty="0" smtClean="0">
                <a:latin typeface="+mj-lt"/>
              </a:rPr>
              <a:t>DEVS CONTROLLER &amp; IMPLEMENTATION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9" r="19652" b="78546"/>
          <a:stretch/>
        </p:blipFill>
        <p:spPr bwMode="auto">
          <a:xfrm>
            <a:off x="323528" y="3212976"/>
            <a:ext cx="688609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18" y="1337277"/>
            <a:ext cx="1695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 bwMode="auto">
          <a:xfrm flipH="1" flipV="1">
            <a:off x="6444208" y="4343400"/>
            <a:ext cx="894277" cy="57990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 bwMode="auto">
          <a:xfrm>
            <a:off x="6228184" y="4703440"/>
            <a:ext cx="981437" cy="6115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 bwMode="auto">
          <a:xfrm>
            <a:off x="2483768" y="2924944"/>
            <a:ext cx="288032" cy="12961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260938"/>
            <a:ext cx="19050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19 Conector recto de flecha"/>
          <p:cNvCxnSpPr/>
          <p:nvPr/>
        </p:nvCxnSpPr>
        <p:spPr bwMode="auto">
          <a:xfrm flipH="1">
            <a:off x="2876600" y="4703440"/>
            <a:ext cx="687288" cy="61151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3563888" y="1836178"/>
            <a:ext cx="2811018" cy="78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sz="2000" dirty="0" err="1" smtClean="0"/>
              <a:t>Madwick’s</a:t>
            </a:r>
            <a:r>
              <a:rPr lang="en-CA" sz="2000" dirty="0" smtClean="0"/>
              <a:t> Quaternion</a:t>
            </a:r>
          </a:p>
          <a:p>
            <a:r>
              <a:rPr lang="en-US" sz="2000" dirty="0" err="1" smtClean="0"/>
              <a:t>Mahony’s</a:t>
            </a:r>
            <a:r>
              <a:rPr lang="en-US" sz="2000" dirty="0" smtClean="0"/>
              <a:t>  Quaternion</a:t>
            </a:r>
            <a:endParaRPr lang="en-CA" sz="2000" dirty="0"/>
          </a:p>
        </p:txBody>
      </p:sp>
      <p:cxnSp>
        <p:nvCxnSpPr>
          <p:cNvPr id="21" name="20 Conector recto de flecha"/>
          <p:cNvCxnSpPr>
            <a:stCxn id="18" idx="2"/>
          </p:cNvCxnSpPr>
          <p:nvPr/>
        </p:nvCxnSpPr>
        <p:spPr bwMode="auto">
          <a:xfrm flipH="1">
            <a:off x="4139952" y="2619371"/>
            <a:ext cx="829445" cy="11696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485" y="4432263"/>
            <a:ext cx="16383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412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dirty="0" smtClean="0">
                <a:latin typeface="+mj-lt"/>
              </a:rPr>
              <a:t>DEVS CONTROLLER &amp; IMPLEMENTATION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8" t="24102" r="3039" b="13698"/>
          <a:stretch/>
        </p:blipFill>
        <p:spPr bwMode="auto">
          <a:xfrm>
            <a:off x="395536" y="1628800"/>
            <a:ext cx="7272808" cy="516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64535"/>
            <a:ext cx="19050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2 Conector recto de flecha"/>
          <p:cNvCxnSpPr/>
          <p:nvPr/>
        </p:nvCxnSpPr>
        <p:spPr bwMode="auto">
          <a:xfrm flipH="1">
            <a:off x="3851920" y="1484784"/>
            <a:ext cx="3384376" cy="5040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553993"/>
            <a:ext cx="16478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 bwMode="auto">
          <a:xfrm flipH="1">
            <a:off x="3261283" y="6192168"/>
            <a:ext cx="446621" cy="4051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71" y="5330772"/>
            <a:ext cx="15906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14 Conector recto de flecha"/>
          <p:cNvCxnSpPr/>
          <p:nvPr/>
        </p:nvCxnSpPr>
        <p:spPr bwMode="auto">
          <a:xfrm>
            <a:off x="5724128" y="5661248"/>
            <a:ext cx="1512168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65700"/>
            <a:ext cx="1192904" cy="78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20 Conector recto de flecha"/>
          <p:cNvCxnSpPr/>
          <p:nvPr/>
        </p:nvCxnSpPr>
        <p:spPr bwMode="auto">
          <a:xfrm>
            <a:off x="3851920" y="4765700"/>
            <a:ext cx="288032" cy="4006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 bwMode="auto">
          <a:xfrm>
            <a:off x="2023721" y="2045653"/>
            <a:ext cx="353852" cy="3549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66" y="1976846"/>
            <a:ext cx="1760723" cy="134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27 Conector recto de flecha"/>
          <p:cNvCxnSpPr/>
          <p:nvPr/>
        </p:nvCxnSpPr>
        <p:spPr bwMode="auto">
          <a:xfrm flipH="1">
            <a:off x="4031940" y="2673056"/>
            <a:ext cx="704465" cy="2914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71" y="1216978"/>
            <a:ext cx="16383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6" y="1145586"/>
            <a:ext cx="18573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364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231</Words>
  <Application>Microsoft Office PowerPoint</Application>
  <PresentationFormat>Carta (216 x 279 mm)</PresentationFormat>
  <Paragraphs>80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Blank Presentation</vt:lpstr>
      <vt:lpstr>1_Blank Presentation</vt:lpstr>
      <vt:lpstr>Office Theme</vt:lpstr>
      <vt:lpstr>Presentación de PowerPoint</vt:lpstr>
      <vt:lpstr>AGENDA</vt:lpstr>
      <vt:lpstr>INTRODUCTION</vt:lpstr>
      <vt:lpstr>DEMES</vt:lpstr>
      <vt:lpstr>CRAZYFLIE 2.0</vt:lpstr>
      <vt:lpstr>DEVS CONTROLLER &amp; IMPLEMENTATION</vt:lpstr>
      <vt:lpstr>DEVS CONTROLLER &amp; IMPLEMENTATION</vt:lpstr>
      <vt:lpstr>DEVS CONTROLLER &amp; IMPLEMENTATION</vt:lpstr>
      <vt:lpstr>DEVS CONTROLLER &amp; IMPLEMENTATION</vt:lpstr>
      <vt:lpstr>RESULTS</vt:lpstr>
      <vt:lpstr>FUTURE WORK</vt:lpstr>
      <vt:lpstr>Presentación de PowerPoint</vt:lpstr>
    </vt:vector>
  </TitlesOfParts>
  <Company>Rock Norris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 Norris</dc:creator>
  <cp:lastModifiedBy>Cris</cp:lastModifiedBy>
  <cp:revision>352</cp:revision>
  <cp:lastPrinted>2007-10-29T18:58:14Z</cp:lastPrinted>
  <dcterms:created xsi:type="dcterms:W3CDTF">2009-05-29T12:47:22Z</dcterms:created>
  <dcterms:modified xsi:type="dcterms:W3CDTF">2015-12-14T03:54:13Z</dcterms:modified>
</cp:coreProperties>
</file>