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5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3" r:id="rId17"/>
    <p:sldId id="271" r:id="rId18"/>
    <p:sldId id="272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4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812594-4E0A-4F21-BF10-200F7E9D6857}" type="datetimeFigureOut">
              <a:rPr lang="en-CA" smtClean="0"/>
              <a:t>04/09/2017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75D9C6-9CF6-4922-87FC-A71BE5DB5D6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573568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/>
              <a:t>[Aug 31, 2017] Christina</a:t>
            </a:r>
            <a:r>
              <a:rPr lang="en-CA" baseline="0"/>
              <a:t> </a:t>
            </a:r>
            <a:r>
              <a:rPr lang="en-CA" baseline="0" dirty="0"/>
              <a:t>says, Output from Sensor Distributor should have been removed.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75D9C6-9CF6-4922-87FC-A71BE5DB5D6D}" type="slidenum">
              <a:rPr lang="en-CA" smtClean="0"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185908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kumimoji="0" lang="en-US" sz="7200" b="1" i="0" u="none" strike="noStrike" kern="1200" cap="all" spc="0" normalizeH="0" baseline="0" dirty="0">
                <a:ln w="15875">
                  <a:solidFill>
                    <a:sysClr val="window" lastClr="FFFFFF"/>
                  </a:solidFill>
                </a:ln>
                <a:solidFill>
                  <a:srgbClr val="DF5327"/>
                </a:solidFill>
                <a:effectLst>
                  <a:outerShdw dist="38100" dir="2700000" algn="tl" rotWithShape="0">
                    <a:srgbClr val="DF5327"/>
                  </a:outerShdw>
                </a:effectLst>
                <a:uLnTx/>
                <a:uFillTx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41CA66CD-3E8E-4ABE-BFA0-23F9AC0288B2}" type="datetimeFigureOut">
              <a:rPr lang="en-CA" smtClean="0"/>
              <a:t>04/09/2017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36A2B104-C3A5-433F-AEC4-448E2E6F3740}" type="slidenum">
              <a:rPr lang="en-CA" smtClean="0"/>
              <a:t>‹#›</a:t>
            </a:fld>
            <a:endParaRPr lang="en-CA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221670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A66CD-3E8E-4ABE-BFA0-23F9AC0288B2}" type="datetimeFigureOut">
              <a:rPr lang="en-CA" smtClean="0"/>
              <a:t>04/09/2017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2B104-C3A5-433F-AEC4-448E2E6F374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47790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A66CD-3E8E-4ABE-BFA0-23F9AC0288B2}" type="datetimeFigureOut">
              <a:rPr lang="en-CA" smtClean="0"/>
              <a:t>04/09/2017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2B104-C3A5-433F-AEC4-448E2E6F374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57690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A66CD-3E8E-4ABE-BFA0-23F9AC0288B2}" type="datetimeFigureOut">
              <a:rPr lang="en-CA" smtClean="0"/>
              <a:t>04/09/2017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2B104-C3A5-433F-AEC4-448E2E6F374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66631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marL="0"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kumimoji="0" lang="en-US" sz="7200" b="1" i="0" u="none" strike="noStrike" kern="1200" cap="all" spc="0" normalizeH="0" baseline="0" dirty="0">
                <a:ln w="15875">
                  <a:solidFill>
                    <a:sysClr val="window" lastClr="FFFFFF"/>
                  </a:solidFill>
                </a:ln>
                <a:solidFill>
                  <a:srgbClr val="DF5327"/>
                </a:solidFill>
                <a:effectLst>
                  <a:outerShdw dist="38100" dir="2700000" algn="tl" rotWithShape="0">
                    <a:srgbClr val="DF5327"/>
                  </a:outerShdw>
                </a:effectLst>
                <a:uLnTx/>
                <a:uFillTx/>
                <a:latin typeface="Corbel" pitchFamily="34" charset="0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A66CD-3E8E-4ABE-BFA0-23F9AC0288B2}" type="datetimeFigureOut">
              <a:rPr lang="en-CA" smtClean="0"/>
              <a:t>04/09/2017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2B104-C3A5-433F-AEC4-448E2E6F3740}" type="slidenum">
              <a:rPr lang="en-CA" smtClean="0"/>
              <a:t>‹#›</a:t>
            </a:fld>
            <a:endParaRPr lang="en-CA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3163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A66CD-3E8E-4ABE-BFA0-23F9AC0288B2}" type="datetimeFigureOut">
              <a:rPr lang="en-CA" smtClean="0"/>
              <a:t>04/09/2017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2B104-C3A5-433F-AEC4-448E2E6F374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81286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A66CD-3E8E-4ABE-BFA0-23F9AC0288B2}" type="datetimeFigureOut">
              <a:rPr lang="en-CA" smtClean="0"/>
              <a:t>04/09/2017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2B104-C3A5-433F-AEC4-448E2E6F374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33350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A66CD-3E8E-4ABE-BFA0-23F9AC0288B2}" type="datetimeFigureOut">
              <a:rPr lang="en-CA" smtClean="0"/>
              <a:t>04/09/2017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2B104-C3A5-433F-AEC4-448E2E6F374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3937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A66CD-3E8E-4ABE-BFA0-23F9AC0288B2}" type="datetimeFigureOut">
              <a:rPr lang="en-CA" smtClean="0"/>
              <a:t>04/09/2017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2B104-C3A5-433F-AEC4-448E2E6F374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179338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A66CD-3E8E-4ABE-BFA0-23F9AC0288B2}" type="datetimeFigureOut">
              <a:rPr lang="en-CA" smtClean="0"/>
              <a:t>04/09/2017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2B104-C3A5-433F-AEC4-448E2E6F374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5424946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A66CD-3E8E-4ABE-BFA0-23F9AC0288B2}" type="datetimeFigureOut">
              <a:rPr lang="en-CA" smtClean="0"/>
              <a:t>04/09/2017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2B104-C3A5-433F-AEC4-448E2E6F374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75676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41CA66CD-3E8E-4ABE-BFA0-23F9AC0288B2}" type="datetimeFigureOut">
              <a:rPr lang="en-CA" smtClean="0"/>
              <a:t>04/09/2017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36A2B104-C3A5-433F-AEC4-448E2E6F374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04470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9" r:id="rId1"/>
    <p:sldLayoutId id="2147484060" r:id="rId2"/>
    <p:sldLayoutId id="2147484061" r:id="rId3"/>
    <p:sldLayoutId id="2147484062" r:id="rId4"/>
    <p:sldLayoutId id="2147484063" r:id="rId5"/>
    <p:sldLayoutId id="2147484064" r:id="rId6"/>
    <p:sldLayoutId id="2147484065" r:id="rId7"/>
    <p:sldLayoutId id="2147484066" r:id="rId8"/>
    <p:sldLayoutId id="2147484067" r:id="rId9"/>
    <p:sldLayoutId id="2147484068" r:id="rId10"/>
    <p:sldLayoutId id="214748406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409464"/>
          </a:xfrm>
        </p:spPr>
        <p:txBody>
          <a:bodyPr>
            <a:normAutofit/>
          </a:bodyPr>
          <a:lstStyle/>
          <a:p>
            <a:r>
              <a:rPr lang="en-CA" sz="4800" dirty="0"/>
              <a:t>Quadcopter based on </a:t>
            </a:r>
            <a:r>
              <a:rPr lang="en-CA" sz="4800" dirty="0" err="1"/>
              <a:t>FlightDEVS</a:t>
            </a:r>
            <a:endParaRPr lang="en-CA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By</a:t>
            </a:r>
            <a:br>
              <a:rPr lang="en-CA" dirty="0"/>
            </a:br>
            <a:r>
              <a:rPr lang="en-CA" dirty="0"/>
              <a:t>SHAMOON IRSHAD</a:t>
            </a:r>
          </a:p>
        </p:txBody>
      </p:sp>
    </p:spTree>
    <p:extLst>
      <p:ext uri="{BB962C8B-B14F-4D97-AF65-F5344CB8AC3E}">
        <p14:creationId xmlns:p14="http://schemas.microsoft.com/office/powerpoint/2010/main" val="33154438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191065"/>
          </a:xfrm>
        </p:spPr>
        <p:txBody>
          <a:bodyPr/>
          <a:lstStyle/>
          <a:p>
            <a:r>
              <a:rPr lang="en-CA" dirty="0"/>
              <a:t>Movement Stabilizer Model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6763" y="1800665"/>
            <a:ext cx="7020392" cy="2877648"/>
          </a:xfrm>
        </p:spPr>
      </p:pic>
      <p:sp>
        <p:nvSpPr>
          <p:cNvPr id="6" name="TextBox 5"/>
          <p:cNvSpPr txBox="1"/>
          <p:nvPr/>
        </p:nvSpPr>
        <p:spPr>
          <a:xfrm>
            <a:off x="984738" y="5050302"/>
            <a:ext cx="90173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There is a PID atomic model for each of the three attitude axes. The PID controller is a coupled model of these atomic models.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The power calculator transforms the speed/angle requirements to actual motor power values (voltages)</a:t>
            </a:r>
          </a:p>
        </p:txBody>
      </p:sp>
    </p:spTree>
    <p:extLst>
      <p:ext uri="{BB962C8B-B14F-4D97-AF65-F5344CB8AC3E}">
        <p14:creationId xmlns:p14="http://schemas.microsoft.com/office/powerpoint/2010/main" val="30706713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036320"/>
          </a:xfrm>
        </p:spPr>
        <p:txBody>
          <a:bodyPr/>
          <a:lstStyle/>
          <a:p>
            <a:r>
              <a:rPr lang="en-CA" dirty="0"/>
              <a:t>Future Works..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800665"/>
            <a:ext cx="9872871" cy="4295335"/>
          </a:xfrm>
        </p:spPr>
        <p:txBody>
          <a:bodyPr/>
          <a:lstStyle/>
          <a:p>
            <a:r>
              <a:rPr lang="en-CA" dirty="0"/>
              <a:t>The commander input is not utilized.</a:t>
            </a:r>
          </a:p>
          <a:p>
            <a:r>
              <a:rPr lang="en-CA" dirty="0"/>
              <a:t>However we can still implement the “altitude hold” i.e. the hovering functionality of the quadcopter using just the sensor input.</a:t>
            </a:r>
          </a:p>
          <a:p>
            <a:r>
              <a:rPr lang="en-CA" dirty="0"/>
              <a:t>Currently the quadcopter is not making use of the sensors, thus no PID based control is being implemented.</a:t>
            </a:r>
          </a:p>
          <a:p>
            <a:r>
              <a:rPr lang="en-CA" dirty="0"/>
              <a:t>Sensor Controller model needs implementation. Subroutines from the original </a:t>
            </a:r>
            <a:r>
              <a:rPr lang="en-CA" dirty="0" err="1"/>
              <a:t>Crazyflie</a:t>
            </a:r>
            <a:r>
              <a:rPr lang="en-CA" dirty="0"/>
              <a:t> code can be used.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924949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140178"/>
          </a:xfrm>
        </p:spPr>
        <p:txBody>
          <a:bodyPr/>
          <a:lstStyle/>
          <a:p>
            <a:r>
              <a:rPr lang="en-CA" dirty="0"/>
              <a:t>Understanding the original firmware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7529" y="2073911"/>
            <a:ext cx="5526462" cy="3039955"/>
          </a:xfrm>
        </p:spPr>
      </p:pic>
    </p:spTree>
    <p:extLst>
      <p:ext uri="{BB962C8B-B14F-4D97-AF65-F5344CB8AC3E}">
        <p14:creationId xmlns:p14="http://schemas.microsoft.com/office/powerpoint/2010/main" val="6537867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140178"/>
          </a:xfrm>
        </p:spPr>
        <p:txBody>
          <a:bodyPr/>
          <a:lstStyle/>
          <a:p>
            <a:r>
              <a:rPr lang="en-CA" dirty="0"/>
              <a:t>Understanding the original firmware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3892" y="1749778"/>
            <a:ext cx="5370821" cy="2788413"/>
          </a:xfrm>
        </p:spPr>
      </p:pic>
      <p:sp>
        <p:nvSpPr>
          <p:cNvPr id="7" name="TextBox 6"/>
          <p:cNvSpPr txBox="1"/>
          <p:nvPr/>
        </p:nvSpPr>
        <p:spPr>
          <a:xfrm>
            <a:off x="775504" y="4953965"/>
            <a:ext cx="102430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These diagrams were the only “documentation” provided by the developers of </a:t>
            </a:r>
            <a:r>
              <a:rPr lang="en-CA" dirty="0" err="1"/>
              <a:t>Crazyflie</a:t>
            </a:r>
            <a:r>
              <a:rPr lang="en-CA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Actual Program flow doesn’t really match  with these charts.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Some  more documentation has been written. This would hopefully clear things about how the control software actually works. See “crazyflie2 firmware.docx”  </a:t>
            </a:r>
          </a:p>
        </p:txBody>
      </p:sp>
    </p:spTree>
    <p:extLst>
      <p:ext uri="{BB962C8B-B14F-4D97-AF65-F5344CB8AC3E}">
        <p14:creationId xmlns:p14="http://schemas.microsoft.com/office/powerpoint/2010/main" val="18798102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982133"/>
          </a:xfrm>
        </p:spPr>
        <p:txBody>
          <a:bodyPr>
            <a:normAutofit fontScale="90000"/>
          </a:bodyPr>
          <a:lstStyle/>
          <a:p>
            <a:r>
              <a:rPr lang="en-CA" dirty="0"/>
              <a:t>Improvements in the </a:t>
            </a:r>
            <a:r>
              <a:rPr lang="en-CA" dirty="0" err="1"/>
              <a:t>CrazyflieDEVS</a:t>
            </a:r>
            <a:r>
              <a:rPr lang="en-CA" dirty="0"/>
              <a:t> software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0760" y="1883779"/>
            <a:ext cx="5533634" cy="4100332"/>
          </a:xfrm>
        </p:spPr>
      </p:pic>
      <p:sp>
        <p:nvSpPr>
          <p:cNvPr id="6" name="TextBox 5"/>
          <p:cNvSpPr txBox="1"/>
          <p:nvPr/>
        </p:nvSpPr>
        <p:spPr>
          <a:xfrm>
            <a:off x="948267" y="1680579"/>
            <a:ext cx="4797777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600" dirty="0"/>
              <a:t>Sensor Port Driver Implementation was added. Sensor reading function was called in the port Driver. These are sent to the sensor distributor after appropriate type-casting.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600" dirty="0"/>
              <a:t>Various message passing types are defined in the datagram.hpp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600" dirty="0"/>
              <a:t>The polling time can be set in the port class.</a:t>
            </a:r>
            <a:br>
              <a:rPr lang="en-CA" sz="1600" dirty="0"/>
            </a:br>
            <a:r>
              <a:rPr lang="en-CA" sz="1600" dirty="0"/>
              <a:t>This would have carry-forward consequences for the later models.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600" dirty="0"/>
              <a:t>The output coupling for the sensor controller has been corrected. It has to be from the Euler Transform Model to the Movement Stabilizer.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600" dirty="0"/>
              <a:t>I would suggest that there isn’t an actual need for splitting down the sensor controller. It can be implemented as a single atomic model with minimum states.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635609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982133"/>
          </a:xfrm>
        </p:spPr>
        <p:txBody>
          <a:bodyPr>
            <a:normAutofit fontScale="90000"/>
          </a:bodyPr>
          <a:lstStyle/>
          <a:p>
            <a:r>
              <a:rPr lang="en-CA" dirty="0"/>
              <a:t>Improvements in the </a:t>
            </a:r>
            <a:r>
              <a:rPr lang="en-CA" dirty="0" err="1"/>
              <a:t>CrazyflieDEVS</a:t>
            </a:r>
            <a:r>
              <a:rPr lang="en-CA" dirty="0"/>
              <a:t> software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54756" y="1727200"/>
            <a:ext cx="4030133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The commander input port Driver was written so that It implements:</a:t>
            </a:r>
            <a:br>
              <a:rPr lang="en-CA" dirty="0"/>
            </a:br>
            <a:r>
              <a:rPr lang="en-CA" dirty="0"/>
              <a:t>1) A constant attitude of (</a:t>
            </a:r>
            <a:r>
              <a:rPr lang="en-CA" dirty="0" err="1"/>
              <a:t>Roll,Pitch,Yaw</a:t>
            </a:r>
            <a:r>
              <a:rPr lang="en-CA" dirty="0"/>
              <a:t>) = (0,0,0) degrees. This will make the quadcopter to remain in horizontal position.</a:t>
            </a:r>
          </a:p>
          <a:p>
            <a:r>
              <a:rPr lang="en-CA" dirty="0"/>
              <a:t>      2) The altitude hold functionality.</a:t>
            </a:r>
          </a:p>
          <a:p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The altitude hold means making the quadcopter hover in a fixed vertical position. To implement this, the commander port driver is made to send appropriate thrust values to the movement controller.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Implementation Motor Port driver has been added.	</a:t>
            </a:r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6" r="26"/>
          <a:stretch/>
        </p:blipFill>
        <p:spPr>
          <a:xfrm>
            <a:off x="5769216" y="1842911"/>
            <a:ext cx="5519609" cy="4038600"/>
          </a:xfrm>
        </p:spPr>
      </p:pic>
    </p:spTree>
    <p:extLst>
      <p:ext uri="{BB962C8B-B14F-4D97-AF65-F5344CB8AC3E}">
        <p14:creationId xmlns:p14="http://schemas.microsoft.com/office/powerpoint/2010/main" val="25015638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982133"/>
          </a:xfrm>
        </p:spPr>
        <p:txBody>
          <a:bodyPr>
            <a:normAutofit fontScale="90000"/>
          </a:bodyPr>
          <a:lstStyle/>
          <a:p>
            <a:r>
              <a:rPr lang="en-CA" dirty="0"/>
              <a:t>Improvements in the </a:t>
            </a:r>
            <a:r>
              <a:rPr lang="en-CA" dirty="0" err="1"/>
              <a:t>CrazyflieDEVS</a:t>
            </a:r>
            <a:r>
              <a:rPr lang="en-CA" dirty="0"/>
              <a:t> software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Important system initialization function calls were missing. These were added in the main file.</a:t>
            </a:r>
          </a:p>
          <a:p>
            <a:r>
              <a:rPr lang="en-CA" dirty="0"/>
              <a:t>These include initializations for:</a:t>
            </a:r>
            <a:br>
              <a:rPr lang="en-CA" dirty="0"/>
            </a:br>
            <a:r>
              <a:rPr lang="en-CA" dirty="0"/>
              <a:t>	Motors (PWM drivers)</a:t>
            </a:r>
            <a:br>
              <a:rPr lang="en-CA" dirty="0"/>
            </a:br>
            <a:r>
              <a:rPr lang="en-CA" dirty="0"/>
              <a:t>	Motion Sensors (imu6 chip drivers)</a:t>
            </a:r>
            <a:br>
              <a:rPr lang="en-CA" dirty="0"/>
            </a:br>
            <a:r>
              <a:rPr lang="en-CA" dirty="0"/>
              <a:t>	Pressure Sensor (the lps25h barometer drivers)</a:t>
            </a:r>
          </a:p>
          <a:p>
            <a:pPr marL="4572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040041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083733"/>
          </a:xfrm>
        </p:spPr>
        <p:txBody>
          <a:bodyPr/>
          <a:lstStyle/>
          <a:p>
            <a:r>
              <a:rPr lang="en-CA" dirty="0"/>
              <a:t>Uploading / Flashing the Firmware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910644"/>
            <a:ext cx="9872871" cy="4038600"/>
          </a:xfrm>
        </p:spPr>
        <p:txBody>
          <a:bodyPr/>
          <a:lstStyle/>
          <a:p>
            <a:r>
              <a:rPr lang="en-CA" dirty="0"/>
              <a:t>Ideally, the .bin or .hex file has to uploaded using the </a:t>
            </a:r>
            <a:r>
              <a:rPr lang="en-CA" dirty="0" err="1"/>
              <a:t>CrazyRadio</a:t>
            </a:r>
            <a:r>
              <a:rPr lang="en-CA" dirty="0"/>
              <a:t> USB dongle.</a:t>
            </a:r>
          </a:p>
          <a:p>
            <a:r>
              <a:rPr lang="en-CA" dirty="0"/>
              <a:t>A simple ARM microcontroller flash utility does not work because the USB connection is for both the STM32 and the </a:t>
            </a:r>
            <a:r>
              <a:rPr lang="en-CA" dirty="0" err="1"/>
              <a:t>nRF</a:t>
            </a:r>
            <a:r>
              <a:rPr lang="en-CA" dirty="0"/>
              <a:t> microcontrollers.</a:t>
            </a:r>
          </a:p>
          <a:p>
            <a:r>
              <a:rPr lang="en-CA" dirty="0"/>
              <a:t>There is a Device Firmware Upgrade mode which can be triggered on device power up. (Instructions provided)</a:t>
            </a:r>
          </a:p>
        </p:txBody>
      </p:sp>
    </p:spTree>
    <p:extLst>
      <p:ext uri="{BB962C8B-B14F-4D97-AF65-F5344CB8AC3E}">
        <p14:creationId xmlns:p14="http://schemas.microsoft.com/office/powerpoint/2010/main" val="19128512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We need to compile the </a:t>
            </a:r>
            <a:r>
              <a:rPr lang="en-CA" dirty="0" err="1"/>
              <a:t>CrazyflieDEVS</a:t>
            </a:r>
            <a:r>
              <a:rPr lang="en-CA" dirty="0"/>
              <a:t> software and fix any problems. Hopefully these are syntactical only.</a:t>
            </a:r>
          </a:p>
          <a:p>
            <a:r>
              <a:rPr lang="en-CA" dirty="0"/>
              <a:t>Flash the compiled program and test the device !</a:t>
            </a:r>
          </a:p>
        </p:txBody>
      </p:sp>
    </p:spTree>
    <p:extLst>
      <p:ext uri="{BB962C8B-B14F-4D97-AF65-F5344CB8AC3E}">
        <p14:creationId xmlns:p14="http://schemas.microsoft.com/office/powerpoint/2010/main" val="42287750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dkHorz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372004" y="2967335"/>
            <a:ext cx="34479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291731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72536"/>
            <a:ext cx="10058400" cy="1450757"/>
          </a:xfrm>
          <a:ln>
            <a:noFill/>
          </a:ln>
        </p:spPr>
        <p:txBody>
          <a:bodyPr/>
          <a:lstStyle/>
          <a:p>
            <a:r>
              <a:rPr lang="en-CA" dirty="0"/>
              <a:t>The </a:t>
            </a:r>
            <a:r>
              <a:rPr lang="en-CA" dirty="0" err="1"/>
              <a:t>Crazyflie</a:t>
            </a:r>
            <a:r>
              <a:rPr lang="en-CA" dirty="0"/>
              <a:t> 2.0 quadcopter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1214" y="2033011"/>
            <a:ext cx="4972020" cy="3300869"/>
          </a:xfrm>
        </p:spPr>
      </p:pic>
      <p:sp>
        <p:nvSpPr>
          <p:cNvPr id="6" name="TextBox 5"/>
          <p:cNvSpPr txBox="1"/>
          <p:nvPr/>
        </p:nvSpPr>
        <p:spPr>
          <a:xfrm>
            <a:off x="1097280" y="1723293"/>
            <a:ext cx="419217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dirty="0"/>
              <a:t>An Open Source Hardware developed by </a:t>
            </a:r>
            <a:r>
              <a:rPr lang="en-CA" dirty="0" err="1"/>
              <a:t>Bitcraze</a:t>
            </a:r>
            <a:r>
              <a:rPr lang="en-CA" dirty="0"/>
              <a:t>, </a:t>
            </a:r>
            <a:r>
              <a:rPr lang="en-CA" dirty="0" err="1"/>
              <a:t>Seeed</a:t>
            </a:r>
            <a:r>
              <a:rPr lang="en-CA" dirty="0"/>
              <a:t> Studio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dirty="0"/>
              <a:t>Is programmable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dirty="0"/>
              <a:t>Can be controlled via wireless/Bluetooth interface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dirty="0"/>
              <a:t>Comes with its own Software based on the </a:t>
            </a:r>
            <a:r>
              <a:rPr lang="en-CA" dirty="0" err="1"/>
              <a:t>FreeRTOS</a:t>
            </a:r>
            <a:r>
              <a:rPr lang="en-CA" dirty="0"/>
              <a:t> operating system.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dirty="0"/>
              <a:t>Expansion decks can be added as additional hardware, e.g. camera, sensors,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8257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44400"/>
            <a:ext cx="10058400" cy="993557"/>
          </a:xfrm>
        </p:spPr>
        <p:txBody>
          <a:bodyPr/>
          <a:lstStyle/>
          <a:p>
            <a:r>
              <a:rPr lang="en-CA" dirty="0"/>
              <a:t>System Architecture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5514" y="1364566"/>
            <a:ext cx="6771390" cy="4379742"/>
          </a:xfrm>
        </p:spPr>
      </p:pic>
    </p:spTree>
    <p:extLst>
      <p:ext uri="{BB962C8B-B14F-4D97-AF65-F5344CB8AC3E}">
        <p14:creationId xmlns:p14="http://schemas.microsoft.com/office/powerpoint/2010/main" val="1366611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An integrated firmware solution</a:t>
            </a:r>
            <a:br>
              <a:rPr lang="en-CA" dirty="0"/>
            </a:br>
            <a:r>
              <a:rPr lang="en-CA" dirty="0" err="1"/>
              <a:t>Crazyflie</a:t>
            </a:r>
            <a:r>
              <a:rPr lang="en-CA" dirty="0"/>
              <a:t> + </a:t>
            </a:r>
            <a:r>
              <a:rPr lang="en-CA" dirty="0" err="1"/>
              <a:t>flightDEVS</a:t>
            </a:r>
            <a:r>
              <a:rPr lang="en-CA" dirty="0"/>
              <a:t> + </a:t>
            </a:r>
            <a:r>
              <a:rPr lang="en-CA" dirty="0" err="1"/>
              <a:t>ECDBoost</a:t>
            </a:r>
            <a:endParaRPr lang="en-C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4478" y="2208393"/>
            <a:ext cx="7931561" cy="3446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332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An integrated firmware solution:</a:t>
            </a:r>
            <a:br>
              <a:rPr lang="en-CA" dirty="0"/>
            </a:br>
            <a:r>
              <a:rPr lang="en-CA" dirty="0" err="1"/>
              <a:t>Crazyflie</a:t>
            </a:r>
            <a:r>
              <a:rPr lang="en-CA" dirty="0"/>
              <a:t> SW + </a:t>
            </a:r>
            <a:r>
              <a:rPr lang="en-CA" dirty="0" err="1"/>
              <a:t>flightDEVS</a:t>
            </a:r>
            <a:r>
              <a:rPr lang="en-CA" dirty="0"/>
              <a:t> + </a:t>
            </a:r>
            <a:r>
              <a:rPr lang="en-CA" dirty="0" err="1"/>
              <a:t>ECDBoost</a:t>
            </a:r>
            <a:endParaRPr lang="en-C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18564" y="2869575"/>
            <a:ext cx="5471325" cy="237767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03850" y="2293034"/>
            <a:ext cx="5458265" cy="37379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sz="2000" dirty="0"/>
              <a:t>A DEVS model based high level firmware “</a:t>
            </a:r>
            <a:r>
              <a:rPr lang="en-CA" sz="2000" dirty="0" err="1"/>
              <a:t>flightDEVS</a:t>
            </a:r>
            <a:r>
              <a:rPr lang="en-CA" sz="2000" dirty="0"/>
              <a:t>” is being developed.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sz="2000" dirty="0"/>
              <a:t>The original operating system “</a:t>
            </a:r>
            <a:r>
              <a:rPr lang="en-CA" sz="2000" dirty="0" err="1"/>
              <a:t>FreeRTOS</a:t>
            </a:r>
            <a:r>
              <a:rPr lang="en-CA" sz="2000" dirty="0"/>
              <a:t>” is replaced by the </a:t>
            </a:r>
            <a:r>
              <a:rPr lang="en-CA" sz="2000" dirty="0" err="1"/>
              <a:t>ECDBoost</a:t>
            </a:r>
            <a:r>
              <a:rPr lang="en-CA" sz="2000" dirty="0"/>
              <a:t> bare metal kernel.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sz="2000" dirty="0" err="1"/>
              <a:t>FlightDEVS</a:t>
            </a:r>
            <a:r>
              <a:rPr lang="en-CA" sz="2000" dirty="0"/>
              <a:t> can still make use of the high level functions used in the original </a:t>
            </a:r>
            <a:r>
              <a:rPr lang="en-CA" sz="2000" dirty="0" err="1"/>
              <a:t>Crazyflie</a:t>
            </a:r>
            <a:r>
              <a:rPr lang="en-CA" sz="2000" dirty="0"/>
              <a:t> code.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sz="2000" dirty="0"/>
              <a:t>These functions were written as operating system tasks in accordance with </a:t>
            </a:r>
            <a:r>
              <a:rPr lang="en-CA" sz="2000" dirty="0" err="1"/>
              <a:t>FreeRTOS</a:t>
            </a:r>
            <a:r>
              <a:rPr lang="en-CA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958128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4526" y="384517"/>
            <a:ext cx="9875520" cy="1356360"/>
          </a:xfrm>
        </p:spPr>
        <p:txBody>
          <a:bodyPr/>
          <a:lstStyle/>
          <a:p>
            <a:r>
              <a:rPr lang="en-CA" dirty="0"/>
              <a:t>The Flight Controller Model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6113" y="2120704"/>
            <a:ext cx="6532407" cy="3126545"/>
          </a:xfrm>
        </p:spPr>
      </p:pic>
      <p:sp>
        <p:nvSpPr>
          <p:cNvPr id="6" name="TextBox 5"/>
          <p:cNvSpPr txBox="1"/>
          <p:nvPr/>
        </p:nvSpPr>
        <p:spPr>
          <a:xfrm>
            <a:off x="731520" y="1575582"/>
            <a:ext cx="3390314" cy="4619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dirty="0"/>
              <a:t>The complete flight operation of the quadcopter is managed by the Flight controller Model.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dirty="0"/>
              <a:t>This is itself a coupled model comprised of three more coupled models.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dirty="0"/>
              <a:t>Connections to “DEVS ports” are made for I/O.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dirty="0"/>
              <a:t>DEVS ports are an interface between the DEVS models and the </a:t>
            </a:r>
            <a:r>
              <a:rPr lang="en-CA" dirty="0" err="1"/>
              <a:t>crazyflie</a:t>
            </a:r>
            <a:r>
              <a:rPr lang="en-CA" dirty="0"/>
              <a:t> hardware drivers.</a:t>
            </a:r>
          </a:p>
        </p:txBody>
      </p:sp>
    </p:spTree>
    <p:extLst>
      <p:ext uri="{BB962C8B-B14F-4D97-AF65-F5344CB8AC3E}">
        <p14:creationId xmlns:p14="http://schemas.microsoft.com/office/powerpoint/2010/main" val="9918856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980049"/>
          </a:xfrm>
        </p:spPr>
        <p:txBody>
          <a:bodyPr/>
          <a:lstStyle/>
          <a:p>
            <a:r>
              <a:rPr lang="en-CA" dirty="0"/>
              <a:t>A little background in Aerodynamics..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1169" y="1913597"/>
            <a:ext cx="3491160" cy="2799080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0760" y="1589649"/>
            <a:ext cx="4529357" cy="340607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00564" y="5094981"/>
            <a:ext cx="1016039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The space orientation of the aircraft is defined by the three Euler angles, roll, pitch, and yaw.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Together they are called the “attitude” of the aircraft.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In case of the quadcopter, is attitude can be fully be controlled by the four motors.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This means that the relative thrust/power in each of the four motors would define the attitude.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endParaRPr lang="en-CA" dirty="0"/>
          </a:p>
        </p:txBody>
      </p:sp>
      <p:sp>
        <p:nvSpPr>
          <p:cNvPr id="9" name="TextBox 8"/>
          <p:cNvSpPr txBox="1"/>
          <p:nvPr/>
        </p:nvSpPr>
        <p:spPr>
          <a:xfrm>
            <a:off x="8792308" y="3896751"/>
            <a:ext cx="2673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Better understood here..</a:t>
            </a:r>
          </a:p>
        </p:txBody>
      </p:sp>
    </p:spTree>
    <p:extLst>
      <p:ext uri="{BB962C8B-B14F-4D97-AF65-F5344CB8AC3E}">
        <p14:creationId xmlns:p14="http://schemas.microsoft.com/office/powerpoint/2010/main" val="37097456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The Sensor Controller Coupled Model.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3204" y="1965960"/>
            <a:ext cx="7522150" cy="2994648"/>
          </a:xfrm>
        </p:spPr>
      </p:pic>
      <p:sp>
        <p:nvSpPr>
          <p:cNvPr id="6" name="TextBox 5"/>
          <p:cNvSpPr txBox="1"/>
          <p:nvPr/>
        </p:nvSpPr>
        <p:spPr>
          <a:xfrm>
            <a:off x="745588" y="5205046"/>
            <a:ext cx="102729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The </a:t>
            </a:r>
            <a:r>
              <a:rPr lang="en-CA" dirty="0" err="1"/>
              <a:t>qs</a:t>
            </a:r>
            <a:r>
              <a:rPr lang="en-CA" dirty="0"/>
              <a:t> updater calculates the q parameters from the accelerometer and the gyroscope readings, for gravity direction considerations.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The true Euler angles are calculated which should be sent to the movement stabilizer.</a:t>
            </a:r>
          </a:p>
        </p:txBody>
      </p:sp>
    </p:spTree>
    <p:extLst>
      <p:ext uri="{BB962C8B-B14F-4D97-AF65-F5344CB8AC3E}">
        <p14:creationId xmlns:p14="http://schemas.microsoft.com/office/powerpoint/2010/main" val="37981533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050388"/>
          </a:xfrm>
        </p:spPr>
        <p:txBody>
          <a:bodyPr/>
          <a:lstStyle/>
          <a:p>
            <a:r>
              <a:rPr lang="en-CA" dirty="0"/>
              <a:t>PID controllers.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3512" y="1659988"/>
                <a:ext cx="5904913" cy="4389120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CA" dirty="0"/>
                  <a:t>Notice that sensors are continuously sending data and the movement stabilizer is acting upon these to deliver the correct motor output.</a:t>
                </a:r>
              </a:p>
              <a:p>
                <a:r>
                  <a:rPr lang="en-CA" dirty="0"/>
                  <a:t>Thus a feedback loop is formed.</a:t>
                </a:r>
              </a:p>
              <a:p>
                <a:r>
                  <a:rPr lang="en-CA" dirty="0"/>
                  <a:t>PID controller continuously calculate the “corrections” based on the offset between the actual and the desired value.</a:t>
                </a:r>
              </a:p>
              <a:p>
                <a:r>
                  <a:rPr lang="en-CA" dirty="0"/>
                  <a:t>3 components of correction, the Proportional, the Integral, and the Derivative.</a:t>
                </a:r>
              </a:p>
              <a:p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𝑘𝑝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𝑒𝑟𝑟𝑜𝑟</m:t>
                    </m:r>
                  </m:oMath>
                </a14:m>
                <a:endParaRPr lang="en-CA" b="0" dirty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𝑘𝑖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 × 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𝑝𝑟𝑒𝑣𝑖𝑜𝑢𝑠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𝑒𝑟𝑟𝑜𝑟𝑠</m:t>
                        </m:r>
                      </m:e>
                    </m:nary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CA" dirty="0"/>
              </a:p>
              <a:p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𝑘𝑑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×(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𝑐𝑢𝑟𝑟𝑒𝑛𝑡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𝑝𝑜𝑠𝑖𝑡𝑖𝑜𝑛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−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𝑝𝑟𝑒𝑣𝑖𝑜𝑢𝑠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𝑝𝑜𝑠𝑖𝑡𝑖𝑜𝑛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 </m:t>
                    </m:r>
                  </m:oMath>
                </a14:m>
                <a:endParaRPr lang="en-CA" dirty="0"/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3512" y="1659988"/>
                <a:ext cx="5904913" cy="4389120"/>
              </a:xfrm>
              <a:blipFill>
                <a:blip r:embed="rId2"/>
                <a:stretch>
                  <a:fillRect t="-2500" r="-62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7046" y="1281150"/>
            <a:ext cx="4948136" cy="38676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527409" y="5527613"/>
                <a:ext cx="46554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𝑒𝑟𝑟𝑜𝑟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𝑐𝑢𝑟𝑟𝑒𝑛𝑡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𝑝𝑜𝑠𝑖𝑡𝑖𝑜𝑛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𝑑𝑒𝑠𝑖𝑟𝑒𝑑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𝑝𝑜𝑠𝑖𝑡𝑖𝑜𝑛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7409" y="5527613"/>
                <a:ext cx="4655442" cy="276999"/>
              </a:xfrm>
              <a:prstGeom prst="rect">
                <a:avLst/>
              </a:prstGeom>
              <a:blipFill>
                <a:blip r:embed="rId4"/>
                <a:stretch>
                  <a:fillRect l="-393" t="-2222" r="-1573" b="-3555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8313812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DF5327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63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446C221D-F63F-4DD8-B509-CFE168687BF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547</TotalTime>
  <Words>803</Words>
  <Application>Microsoft Office PowerPoint</Application>
  <PresentationFormat>Widescreen</PresentationFormat>
  <Paragraphs>77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Cambria Math</vt:lpstr>
      <vt:lpstr>Corbel</vt:lpstr>
      <vt:lpstr>Basis</vt:lpstr>
      <vt:lpstr>Quadcopter based on FlightDEVS</vt:lpstr>
      <vt:lpstr>The Crazyflie 2.0 quadcopter</vt:lpstr>
      <vt:lpstr>System Architecture</vt:lpstr>
      <vt:lpstr>An integrated firmware solution Crazyflie + flightDEVS + ECDBoost</vt:lpstr>
      <vt:lpstr>An integrated firmware solution: Crazyflie SW + flightDEVS + ECDBoost</vt:lpstr>
      <vt:lpstr>The Flight Controller Model</vt:lpstr>
      <vt:lpstr>A little background in Aerodynamics..</vt:lpstr>
      <vt:lpstr>The Sensor Controller Coupled Model.</vt:lpstr>
      <vt:lpstr>PID controllers.</vt:lpstr>
      <vt:lpstr>Movement Stabilizer Model</vt:lpstr>
      <vt:lpstr>Future Works..</vt:lpstr>
      <vt:lpstr>Understanding the original firmware</vt:lpstr>
      <vt:lpstr>Understanding the original firmware</vt:lpstr>
      <vt:lpstr>Improvements in the CrazyflieDEVS software</vt:lpstr>
      <vt:lpstr>Improvements in the CrazyflieDEVS software</vt:lpstr>
      <vt:lpstr>Improvements in the CrazyflieDEVS software</vt:lpstr>
      <vt:lpstr>Uploading / Flashing the Firmware</vt:lpstr>
      <vt:lpstr>Future Work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Quadcopter based on FlightDEVS</dc:title>
  <dc:creator>Shamoon Irshad</dc:creator>
  <cp:lastModifiedBy>Shamoon Irshad</cp:lastModifiedBy>
  <cp:revision>61</cp:revision>
  <dcterms:created xsi:type="dcterms:W3CDTF">2017-07-27T15:22:55Z</dcterms:created>
  <dcterms:modified xsi:type="dcterms:W3CDTF">2017-09-04T17:42:03Z</dcterms:modified>
</cp:coreProperties>
</file>