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  <p:sldMasterId id="2147483676" r:id="rId5"/>
  </p:sldMasterIdLst>
  <p:notesMasterIdLst>
    <p:notesMasterId r:id="rId21"/>
  </p:notesMasterIdLst>
  <p:handoutMasterIdLst>
    <p:handoutMasterId r:id="rId22"/>
  </p:handoutMasterIdLst>
  <p:sldIdLst>
    <p:sldId id="271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72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7315200" cy="9601200"/>
  <p:embeddedFontLst>
    <p:embeddedFont>
      <p:font typeface="Candara" panose="020E0502030303020204" pitchFamily="34" charset="0"/>
      <p:regular r:id="rId23"/>
      <p:bold r:id="rId24"/>
      <p:italic r:id="rId25"/>
      <p:boldItalic r:id="rId26"/>
    </p:embeddedFont>
    <p:embeddedFont>
      <p:font typeface="ＭＳ Ｐゴシック" panose="020B0600070205080204" pitchFamily="34" charset="-128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E4"/>
    <a:srgbClr val="E6E8F2"/>
    <a:srgbClr val="D0D4E8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0" autoAdjust="0"/>
  </p:normalViewPr>
  <p:slideViewPr>
    <p:cSldViewPr>
      <p:cViewPr>
        <p:scale>
          <a:sx n="60" d="100"/>
          <a:sy n="60" d="100"/>
        </p:scale>
        <p:origin x="-1644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14" y="-96"/>
      </p:cViewPr>
      <p:guideLst>
        <p:guide orient="horz" pos="547"/>
        <p:guide pos="44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45B8CD-F359-4D94-8AD1-923710D8C70B}" type="datetimeFigureOut">
              <a:rPr lang="en-US" smtClean="0"/>
              <a:pPr/>
              <a:t>9/7/2016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135FA1E-2594-4534-BDDE-F96DBDDC82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6889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47825" y="598488"/>
            <a:ext cx="5297488" cy="3975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918682" y="4758508"/>
            <a:ext cx="4964877" cy="420055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level.</a:t>
            </a:r>
            <a:endParaRPr lang="en-US" dirty="0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228576" y="74977"/>
            <a:ext cx="6934201" cy="225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 anchor="ctr" anchorCtr="0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Teradata Basics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4226979" y="9020611"/>
            <a:ext cx="2946699" cy="20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 anchor="ctr" anchorCtr="0"/>
          <a:lstStyle/>
          <a:p>
            <a:pPr marL="0" marR="0" indent="0" algn="r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	 Page 0-</a:t>
            </a:r>
            <a:fld id="{BD9FB300-F9DC-4669-88F4-967ABA23CC04}" type="slidenum"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506961" y="558012"/>
            <a:ext cx="0" cy="840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Notes Placeholder 5"/>
          <p:cNvSpPr>
            <a:spLocks noGrp="1"/>
          </p:cNvSpPr>
          <p:nvPr>
            <p:ph type="body" idx="1"/>
          </p:nvPr>
        </p:nvSpPr>
        <p:spPr>
          <a:xfrm>
            <a:off x="1737387" y="4724992"/>
            <a:ext cx="4964877" cy="4200554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©2016 Capgemini. All rights reserved.</a:t>
            </a:r>
            <a:br>
              <a:rPr lang="en-US" dirty="0" smtClean="0"/>
            </a:br>
            <a:r>
              <a:rPr lang="en-US" dirty="0" smtClean="0"/>
              <a:t>The information contained in this document is proprietary and confidential. For Capgemini only.</a:t>
            </a:r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646238" y="598488"/>
            <a:ext cx="5299075" cy="3975100"/>
          </a:xfr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46238" y="598488"/>
            <a:ext cx="5299075" cy="3975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646238" y="598488"/>
            <a:ext cx="5299075" cy="39751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646238" y="598488"/>
            <a:ext cx="5299075" cy="39751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646238" y="598488"/>
            <a:ext cx="5299075" cy="39751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646238" y="598488"/>
            <a:ext cx="5299075" cy="39751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646238" y="598488"/>
            <a:ext cx="5299075" cy="39751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46238" y="598488"/>
            <a:ext cx="5299075" cy="3975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46238" y="598488"/>
            <a:ext cx="5299075" cy="3975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646238" y="598488"/>
            <a:ext cx="5299075" cy="39751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646238" y="598488"/>
            <a:ext cx="5299075" cy="39751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46238" y="598488"/>
            <a:ext cx="5299075" cy="3975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646238" y="598488"/>
            <a:ext cx="5299075" cy="39751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646238" y="598488"/>
            <a:ext cx="5299075" cy="39751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646238" y="598488"/>
            <a:ext cx="5299075" cy="39751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1.xml"/><Relationship Id="rId10" Type="http://schemas.openxmlformats.org/officeDocument/2006/relationships/image" Target="../media/image4.jpeg"/><Relationship Id="rId4" Type="http://schemas.openxmlformats.org/officeDocument/2006/relationships/tags" Target="../tags/tag10.xml"/><Relationship Id="rId9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vmlDrawing" Target="../drawings/vmlDrawing7.v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image" Target="../media/image1.emf"/><Relationship Id="rId4" Type="http://schemas.openxmlformats.org/officeDocument/2006/relationships/tags" Target="../tags/tag33.xml"/><Relationship Id="rId9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4.xml"/><Relationship Id="rId7" Type="http://schemas.openxmlformats.org/officeDocument/2006/relationships/oleObject" Target="../embeddings/oleObject5.bin"/><Relationship Id="rId2" Type="http://schemas.openxmlformats.org/officeDocument/2006/relationships/tags" Target="../tags/tag23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8.xml"/><Relationship Id="rId7" Type="http://schemas.openxmlformats.org/officeDocument/2006/relationships/oleObject" Target="../embeddings/oleObject6.bin"/><Relationship Id="rId2" Type="http://schemas.openxmlformats.org/officeDocument/2006/relationships/tags" Target="../tags/tag27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shutterstock_111035876.jpg"/>
          <p:cNvPicPr>
            <a:picLocks noChangeAspect="1"/>
          </p:cNvPicPr>
          <p:nvPr userDrawn="1"/>
        </p:nvPicPr>
        <p:blipFill>
          <a:blip r:embed="rId9" cstate="print"/>
          <a:srcRect b="6147"/>
          <a:stretch>
            <a:fillRect/>
          </a:stretch>
        </p:blipFill>
        <p:spPr>
          <a:xfrm>
            <a:off x="0" y="972965"/>
            <a:ext cx="9144000" cy="588503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144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14429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679098" y="658705"/>
            <a:ext cx="2880360" cy="685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tretch>
            <a:fillRect/>
          </a:stretch>
        </p:blipFill>
        <p:spPr bwMode="auto">
          <a:xfrm>
            <a:off x="5910040" y="6509494"/>
            <a:ext cx="2889576" cy="2398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91739464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21428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678483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4216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9725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75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9326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92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588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501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9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7"/>
          <p:cNvSpPr>
            <a:spLocks/>
          </p:cNvSpPr>
          <p:nvPr userDrawn="1"/>
        </p:nvSpPr>
        <p:spPr bwMode="auto">
          <a:xfrm flipH="1">
            <a:off x="0" y="0"/>
            <a:ext cx="3675138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90147" y="962025"/>
            <a:ext cx="2883877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3821539" y="1512000"/>
            <a:ext cx="4851889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9375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4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4185470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29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92524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61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82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21756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6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97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2028411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302714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think-cell Slide" r:id="rId25" imgW="360" imgH="360" progId="">
                  <p:embed/>
                </p:oleObj>
              </mc:Choice>
              <mc:Fallback>
                <p:oleObj name="think-cell Slide" r:id="rId2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1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4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927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7" name="Picture 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/>
          <p:cNvSpPr txBox="1">
            <a:spLocks noChangeArrowheads="1"/>
          </p:cNvSpPr>
          <p:nvPr userDrawn="1"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</p:spTree>
    <p:extLst>
      <p:ext uri="{BB962C8B-B14F-4D97-AF65-F5344CB8AC3E}">
        <p14:creationId xmlns:p14="http://schemas.microsoft.com/office/powerpoint/2010/main" val="20841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1839913"/>
            <a:ext cx="9144000" cy="945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342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3700" b="1" dirty="0" smtClean="0">
                <a:solidFill>
                  <a:schemeClr val="bg1"/>
                </a:solidFill>
                <a:ea typeface="+mj-ea"/>
              </a:rPr>
              <a:t>Teradata Basics</a:t>
            </a:r>
            <a:endParaRPr lang="en-US" sz="3700" b="1" dirty="0">
              <a:solidFill>
                <a:schemeClr val="bg1"/>
              </a:solidFill>
              <a:ea typeface="+mj-ea"/>
            </a:endParaRPr>
          </a:p>
          <a:p>
            <a:pPr eaLnBrk="1" hangingPunct="1"/>
            <a:r>
              <a:rPr lang="en-US" sz="2400" dirty="0" smtClean="0">
                <a:solidFill>
                  <a:schemeClr val="bg1"/>
                </a:solidFill>
              </a:rPr>
              <a:t>Lesson </a:t>
            </a:r>
            <a:r>
              <a:rPr lang="en-US" sz="2400" dirty="0">
                <a:solidFill>
                  <a:schemeClr val="bg1"/>
                </a:solidFill>
              </a:rPr>
              <a:t>00</a:t>
            </a:r>
            <a:r>
              <a:rPr lang="en-US" sz="2400" dirty="0" smtClean="0">
                <a:solidFill>
                  <a:schemeClr val="bg1"/>
                </a:solidFill>
              </a:rPr>
              <a:t>: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4282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 </a:t>
            </a:r>
            <a:r>
              <a:rPr lang="en-US" dirty="0"/>
              <a:t>5: Teradata Utilities(</a:t>
            </a:r>
            <a:r>
              <a:rPr lang="en-US" dirty="0" err="1"/>
              <a:t>FastLoad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Introduction about Teradata Utility </a:t>
            </a:r>
          </a:p>
          <a:p>
            <a:pPr lvl="1"/>
            <a:r>
              <a:rPr lang="en-US" dirty="0"/>
              <a:t> Introduction to Fast Load  </a:t>
            </a:r>
          </a:p>
          <a:p>
            <a:pPr lvl="1"/>
            <a:r>
              <a:rPr lang="en-US" dirty="0"/>
              <a:t>Supporting Environment  </a:t>
            </a:r>
          </a:p>
          <a:p>
            <a:pPr lvl="1"/>
            <a:r>
              <a:rPr lang="en-US" dirty="0"/>
              <a:t>Key requirements for Fast Load </a:t>
            </a:r>
          </a:p>
          <a:p>
            <a:pPr lvl="1"/>
            <a:r>
              <a:rPr lang="en-US" dirty="0"/>
              <a:t> Basic steps for Fast Load </a:t>
            </a:r>
          </a:p>
          <a:p>
            <a:pPr lvl="1"/>
            <a:r>
              <a:rPr lang="en-US" dirty="0"/>
              <a:t>Loading Phase </a:t>
            </a:r>
          </a:p>
          <a:p>
            <a:pPr lvl="1"/>
            <a:r>
              <a:rPr lang="en-US" dirty="0"/>
              <a:t> Simple Fast Load Script </a:t>
            </a:r>
          </a:p>
          <a:p>
            <a:pPr lvl="1"/>
            <a:r>
              <a:rPr lang="en-US" dirty="0"/>
              <a:t> BEGIN LOADING Statement </a:t>
            </a:r>
          </a:p>
          <a:p>
            <a:pPr lvl="1"/>
            <a:r>
              <a:rPr lang="en-US" dirty="0"/>
              <a:t>END LOADING Statement  </a:t>
            </a:r>
          </a:p>
          <a:p>
            <a:pPr lvl="1"/>
            <a:r>
              <a:rPr lang="en-US" dirty="0"/>
              <a:t>INSERT Statement  </a:t>
            </a:r>
          </a:p>
          <a:p>
            <a:pPr lvl="1"/>
            <a:r>
              <a:rPr lang="en-US" dirty="0"/>
              <a:t>Data Type Conversion in Fast Load </a:t>
            </a:r>
          </a:p>
          <a:p>
            <a:pPr lvl="1"/>
            <a:r>
              <a:rPr lang="en-US" dirty="0"/>
              <a:t>Fast Load </a:t>
            </a:r>
            <a:r>
              <a:rPr lang="en-US" dirty="0" err="1"/>
              <a:t>Restartibilty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Fast Load Command </a:t>
            </a:r>
          </a:p>
        </p:txBody>
      </p:sp>
    </p:spTree>
    <p:extLst>
      <p:ext uri="{BB962C8B-B14F-4D97-AF65-F5344CB8AC3E}">
        <p14:creationId xmlns:p14="http://schemas.microsoft.com/office/powerpoint/2010/main" val="1382969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 </a:t>
            </a:r>
            <a:r>
              <a:rPr lang="en-US" dirty="0"/>
              <a:t>6: Teradata Utilities(</a:t>
            </a:r>
            <a:r>
              <a:rPr lang="en-US" dirty="0" err="1"/>
              <a:t>MultiLoad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/>
              <a:t>Introduction about Teradata Utility </a:t>
            </a:r>
          </a:p>
          <a:p>
            <a:pPr lvl="1"/>
            <a:r>
              <a:rPr lang="en-US" dirty="0"/>
              <a:t>About Multi load </a:t>
            </a:r>
          </a:p>
          <a:p>
            <a:pPr lvl="1"/>
            <a:r>
              <a:rPr lang="en-US" dirty="0"/>
              <a:t>Supporting Environment </a:t>
            </a:r>
          </a:p>
          <a:p>
            <a:pPr lvl="1"/>
            <a:r>
              <a:rPr lang="en-US" dirty="0"/>
              <a:t>Multi Load Tasks </a:t>
            </a:r>
          </a:p>
          <a:p>
            <a:pPr lvl="1"/>
            <a:r>
              <a:rPr lang="en-US" dirty="0"/>
              <a:t>Multi Load Tasks-IMPORT </a:t>
            </a:r>
          </a:p>
          <a:p>
            <a:pPr lvl="1"/>
            <a:r>
              <a:rPr lang="en-US" dirty="0"/>
              <a:t>Phases of Import Task  </a:t>
            </a:r>
          </a:p>
          <a:p>
            <a:pPr lvl="1"/>
            <a:r>
              <a:rPr lang="en-US" dirty="0"/>
              <a:t>Example of Import Task  </a:t>
            </a:r>
          </a:p>
          <a:p>
            <a:pPr lvl="1"/>
            <a:r>
              <a:rPr lang="en-US" dirty="0"/>
              <a:t>Multi Load Tasks-Delete </a:t>
            </a:r>
          </a:p>
          <a:p>
            <a:pPr lvl="1"/>
            <a:r>
              <a:rPr lang="en-US" dirty="0"/>
              <a:t>Example of Delete Task </a:t>
            </a:r>
          </a:p>
          <a:p>
            <a:pPr lvl="1"/>
            <a:r>
              <a:rPr lang="en-US" dirty="0"/>
              <a:t>DELETE Task Differences from IMPORT Task </a:t>
            </a:r>
          </a:p>
          <a:p>
            <a:pPr lvl="1"/>
            <a:r>
              <a:rPr lang="en-US" dirty="0"/>
              <a:t>Restarting </a:t>
            </a:r>
            <a:r>
              <a:rPr lang="en-US" dirty="0" err="1"/>
              <a:t>Multiload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MultiLoad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To be familiar with popular OLAP functions.</a:t>
            </a:r>
          </a:p>
        </p:txBody>
      </p:sp>
    </p:spTree>
    <p:extLst>
      <p:ext uri="{BB962C8B-B14F-4D97-AF65-F5344CB8AC3E}">
        <p14:creationId xmlns:p14="http://schemas.microsoft.com/office/powerpoint/2010/main" val="369359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6.6: Types of data used in Data mining</a:t>
            </a:r>
          </a:p>
          <a:p>
            <a:pPr lvl="1"/>
            <a:r>
              <a:rPr lang="en-US" dirty="0"/>
              <a:t>6.7: Data Mining applications</a:t>
            </a:r>
          </a:p>
          <a:p>
            <a:pPr lvl="1"/>
            <a:r>
              <a:rPr lang="en-US" dirty="0"/>
              <a:t>6.8: Data Mining products	</a:t>
            </a:r>
          </a:p>
          <a:p>
            <a:pPr lvl="1"/>
            <a:r>
              <a:rPr lang="en-US" dirty="0"/>
              <a:t>6.9: Data Mining market</a:t>
            </a:r>
          </a:p>
          <a:p>
            <a:endParaRPr lang="en-US" dirty="0"/>
          </a:p>
          <a:p>
            <a:r>
              <a:rPr lang="en-US" dirty="0"/>
              <a:t>Lesson 7: OLAP Functionalities</a:t>
            </a:r>
          </a:p>
          <a:p>
            <a:pPr lvl="1"/>
            <a:r>
              <a:rPr lang="en-US" dirty="0"/>
              <a:t>To be familiar with the PARTITION By concept.</a:t>
            </a:r>
          </a:p>
          <a:p>
            <a:pPr lvl="1"/>
            <a:r>
              <a:rPr lang="en-US" dirty="0"/>
              <a:t>To be familiar with RANK() ,ROW_NUMBER(), QUALIFY functions</a:t>
            </a:r>
          </a:p>
          <a:p>
            <a:pPr lvl="1"/>
            <a:r>
              <a:rPr lang="en-US" dirty="0"/>
              <a:t> Aggregation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05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material:</a:t>
            </a:r>
          </a:p>
          <a:p>
            <a:pPr lvl="1"/>
            <a:r>
              <a:rPr lang="en-US" dirty="0" smtClean="0"/>
              <a:t>Class </a:t>
            </a:r>
            <a:r>
              <a:rPr lang="en-US" dirty="0"/>
              <a:t>Book (presentation slides with notes)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75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 Courses (if applicable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 related tool training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1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/>
              <a:t>Parallel Technology </a:t>
            </a:r>
            <a:r>
              <a:rPr lang="en-US" dirty="0" smtClean="0"/>
              <a:t>Areas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dirty="0" smtClean="0"/>
              <a:t>History</a:t>
            </a:r>
            <a:endParaRPr lang="en-US" dirty="0"/>
          </a:p>
        </p:txBody>
      </p:sp>
      <p:graphicFrame>
        <p:nvGraphicFramePr>
          <p:cNvPr id="9" name="Group 10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7214475"/>
              </p:ext>
            </p:extLst>
          </p:nvPr>
        </p:nvGraphicFramePr>
        <p:xfrm>
          <a:off x="611560" y="1268760"/>
          <a:ext cx="7645400" cy="2227011"/>
        </p:xfrm>
        <a:graphic>
          <a:graphicData uri="http://schemas.openxmlformats.org/drawingml/2006/table">
            <a:tbl>
              <a:tblPr/>
              <a:tblGrid>
                <a:gridCol w="792058"/>
                <a:gridCol w="881943"/>
                <a:gridCol w="1166253"/>
                <a:gridCol w="1120186"/>
                <a:gridCol w="1152128"/>
                <a:gridCol w="1080120"/>
                <a:gridCol w="1452712"/>
              </a:tblGrid>
              <a:tr h="7423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Course Version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Software Version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Developer / SME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Reviewer(s)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Approver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Change Record Remarks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3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Jun-2014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Teradata </a:t>
                      </a:r>
                      <a:r>
                        <a:rPr lang="en-US" sz="11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CoE</a:t>
                      </a: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team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Material Creation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3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July 2016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Teradata Database 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Smiti Guru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Smiti Guru &amp; Krishna Kumar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Mahima Sharma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Material Revamp as per Integrated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ToC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for I &amp; D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LoT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1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 and Non </a:t>
            </a:r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  <a:p>
            <a:pPr lvl="1"/>
            <a:r>
              <a:rPr lang="en-US" dirty="0"/>
              <a:t>At the end of this program, participants gain an understanding of </a:t>
            </a:r>
            <a:r>
              <a:rPr lang="en-US" dirty="0" smtClean="0"/>
              <a:t>Teradata.</a:t>
            </a:r>
            <a:endParaRPr lang="en-US" dirty="0"/>
          </a:p>
          <a:p>
            <a:endParaRPr lang="en-US" dirty="0"/>
          </a:p>
          <a:p>
            <a:r>
              <a:rPr lang="en-US" dirty="0"/>
              <a:t>Course Non Goals</a:t>
            </a:r>
          </a:p>
          <a:p>
            <a:pPr lvl="1"/>
            <a:r>
              <a:rPr lang="en-US" dirty="0" smtClean="0"/>
              <a:t>Implementation </a:t>
            </a:r>
            <a:r>
              <a:rPr lang="en-US" dirty="0"/>
              <a:t>of </a:t>
            </a:r>
            <a:r>
              <a:rPr lang="en-US" dirty="0" smtClean="0"/>
              <a:t>advanced programming concepts of Teradata </a:t>
            </a:r>
            <a:r>
              <a:rPr lang="en-US" dirty="0"/>
              <a:t>is not the part of this course.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63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Fair knowledge of Database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9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Intended </a:t>
            </a:r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Engineers and Senior Software Engineers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4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Wise </a:t>
            </a:r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  <a:p>
            <a:pPr lvl="1"/>
            <a:r>
              <a:rPr lang="en-US" dirty="0" smtClean="0"/>
              <a:t>Lesson </a:t>
            </a:r>
            <a:r>
              <a:rPr lang="en-US" dirty="0"/>
              <a:t>1: An Overview of Teradata </a:t>
            </a:r>
            <a:endParaRPr lang="en-US" dirty="0" smtClean="0"/>
          </a:p>
          <a:p>
            <a:r>
              <a:rPr lang="en-US" dirty="0"/>
              <a:t>Day 2</a:t>
            </a:r>
          </a:p>
          <a:p>
            <a:pPr lvl="1"/>
            <a:r>
              <a:rPr lang="en-US" dirty="0"/>
              <a:t>Lesson 2: Primary Index </a:t>
            </a:r>
            <a:r>
              <a:rPr lang="en-US" dirty="0" smtClean="0"/>
              <a:t>Mechanics</a:t>
            </a:r>
            <a:endParaRPr lang="en-US" dirty="0"/>
          </a:p>
          <a:p>
            <a:r>
              <a:rPr lang="en-US" dirty="0" smtClean="0"/>
              <a:t>Day </a:t>
            </a:r>
            <a:r>
              <a:rPr lang="en-US" dirty="0"/>
              <a:t>3</a:t>
            </a:r>
          </a:p>
          <a:p>
            <a:pPr lvl="1"/>
            <a:r>
              <a:rPr lang="en-US" dirty="0"/>
              <a:t>Lesson 3: Teradata Utilities(</a:t>
            </a:r>
            <a:r>
              <a:rPr lang="en-US" dirty="0" err="1"/>
              <a:t>Bteq</a:t>
            </a:r>
            <a:r>
              <a:rPr lang="en-US" dirty="0"/>
              <a:t>)</a:t>
            </a:r>
          </a:p>
          <a:p>
            <a:r>
              <a:rPr lang="en-US" dirty="0" smtClean="0"/>
              <a:t>Day </a:t>
            </a:r>
            <a:r>
              <a:rPr lang="en-US" dirty="0"/>
              <a:t>4</a:t>
            </a:r>
          </a:p>
          <a:p>
            <a:pPr lvl="1"/>
            <a:r>
              <a:rPr lang="en-US" dirty="0"/>
              <a:t>Lesson 4: Teradata Utilities (Fast Export)</a:t>
            </a:r>
          </a:p>
          <a:p>
            <a:pPr lvl="1"/>
            <a:r>
              <a:rPr lang="en-US" dirty="0"/>
              <a:t>Lesson 5: Teradata Utilities(</a:t>
            </a:r>
            <a:r>
              <a:rPr lang="en-US" dirty="0" err="1"/>
              <a:t>FastLoad</a:t>
            </a:r>
            <a:r>
              <a:rPr lang="en-US" dirty="0"/>
              <a:t>) </a:t>
            </a:r>
          </a:p>
          <a:p>
            <a:r>
              <a:rPr lang="en-US" dirty="0" smtClean="0"/>
              <a:t>Day </a:t>
            </a:r>
            <a:r>
              <a:rPr lang="en-US" dirty="0"/>
              <a:t>5</a:t>
            </a:r>
          </a:p>
          <a:p>
            <a:pPr lvl="1"/>
            <a:r>
              <a:rPr lang="en-US" dirty="0"/>
              <a:t>Lesson 6: Teradata </a:t>
            </a:r>
            <a:r>
              <a:rPr lang="en-US" dirty="0" smtClean="0"/>
              <a:t>Utilities(</a:t>
            </a:r>
            <a:r>
              <a:rPr lang="en-US" dirty="0" err="1" smtClean="0"/>
              <a:t>MultiLoad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Lesson 7: OLAP </a:t>
            </a:r>
            <a:r>
              <a:rPr lang="en-US" dirty="0" smtClean="0"/>
              <a:t>Functionalities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4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1: An Overview of Teradata </a:t>
            </a:r>
          </a:p>
          <a:p>
            <a:pPr lvl="1"/>
            <a:r>
              <a:rPr lang="en-US" dirty="0"/>
              <a:t>RDBMS Concepts</a:t>
            </a:r>
          </a:p>
          <a:p>
            <a:pPr lvl="1"/>
            <a:r>
              <a:rPr lang="en-US" dirty="0"/>
              <a:t>Teradata Overview</a:t>
            </a:r>
          </a:p>
          <a:p>
            <a:pPr lvl="1"/>
            <a:r>
              <a:rPr lang="en-US" dirty="0"/>
              <a:t>Teradata and Data warehouse</a:t>
            </a:r>
          </a:p>
          <a:p>
            <a:pPr lvl="1"/>
            <a:r>
              <a:rPr lang="en-US" dirty="0"/>
              <a:t>Components and Architecture</a:t>
            </a:r>
          </a:p>
          <a:p>
            <a:pPr lvl="1"/>
            <a:r>
              <a:rPr lang="en-US" dirty="0"/>
              <a:t>Teradata </a:t>
            </a:r>
            <a:r>
              <a:rPr lang="en-US" dirty="0" err="1"/>
              <a:t>Utiltities</a:t>
            </a:r>
            <a:endParaRPr lang="en-US" dirty="0"/>
          </a:p>
          <a:p>
            <a:endParaRPr lang="en-US" dirty="0"/>
          </a:p>
          <a:p>
            <a:pPr marL="166189" lvl="1" indent="-166189">
              <a:buClr>
                <a:schemeClr val="accent5"/>
              </a:buClr>
            </a:pPr>
            <a:r>
              <a:rPr lang="en-US" dirty="0"/>
              <a:t>Lesson 2: Primary Index </a:t>
            </a:r>
            <a:r>
              <a:rPr lang="en-US" dirty="0" smtClean="0"/>
              <a:t>Mechanics</a:t>
            </a:r>
            <a:endParaRPr lang="en-US" dirty="0"/>
          </a:p>
          <a:p>
            <a:pPr lvl="1"/>
            <a:r>
              <a:rPr lang="en-US" dirty="0"/>
              <a:t>Primary Index Mechanics</a:t>
            </a:r>
          </a:p>
          <a:p>
            <a:pPr lvl="1"/>
            <a:r>
              <a:rPr lang="en-US" dirty="0"/>
              <a:t>Storing and Accessing data</a:t>
            </a:r>
          </a:p>
          <a:p>
            <a:pPr lvl="1"/>
            <a:r>
              <a:rPr lang="en-US" dirty="0"/>
              <a:t>Introduction about Teradata Utility.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4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8516" y="1377537"/>
            <a:ext cx="8845484" cy="4643751"/>
          </a:xfrm>
        </p:spPr>
        <p:txBody>
          <a:bodyPr/>
          <a:lstStyle/>
          <a:p>
            <a:r>
              <a:rPr lang="en-US" dirty="0" smtClean="0"/>
              <a:t>Lesson </a:t>
            </a:r>
            <a:r>
              <a:rPr lang="en-US" dirty="0"/>
              <a:t>3: Teradata Utilities(</a:t>
            </a:r>
            <a:r>
              <a:rPr lang="en-US" dirty="0" err="1"/>
              <a:t>Bteq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Introduction to BTEQ.</a:t>
            </a:r>
          </a:p>
          <a:p>
            <a:pPr lvl="1"/>
            <a:r>
              <a:rPr lang="en-US" dirty="0"/>
              <a:t>Use of BTEQ</a:t>
            </a:r>
          </a:p>
          <a:p>
            <a:pPr lvl="1"/>
            <a:r>
              <a:rPr lang="en-US" dirty="0"/>
              <a:t>Transaction Mode in BTEQ</a:t>
            </a:r>
          </a:p>
          <a:p>
            <a:pPr lvl="1"/>
            <a:r>
              <a:rPr lang="en-US" dirty="0"/>
              <a:t>Conditional Logic in BTEQ</a:t>
            </a:r>
          </a:p>
          <a:p>
            <a:pPr lvl="1"/>
            <a:r>
              <a:rPr lang="en-US" dirty="0"/>
              <a:t>Teradata Training to BTEQ</a:t>
            </a:r>
          </a:p>
          <a:p>
            <a:pPr lvl="1"/>
            <a:r>
              <a:rPr lang="en-US" dirty="0"/>
              <a:t>BTEQ Return Codes</a:t>
            </a:r>
          </a:p>
          <a:p>
            <a:pPr lvl="1"/>
            <a:r>
              <a:rPr lang="en-US" dirty="0"/>
              <a:t>Using BTEQ to Export Data</a:t>
            </a:r>
          </a:p>
          <a:p>
            <a:pPr lvl="1"/>
            <a:r>
              <a:rPr lang="en-US" dirty="0"/>
              <a:t>Using BTEQ to Import Data</a:t>
            </a:r>
          </a:p>
          <a:p>
            <a:pPr lvl="1"/>
            <a:r>
              <a:rPr lang="en-US" dirty="0"/>
              <a:t>BTEQ Commands</a:t>
            </a:r>
          </a:p>
        </p:txBody>
      </p:sp>
    </p:spTree>
    <p:extLst>
      <p:ext uri="{BB962C8B-B14F-4D97-AF65-F5344CB8AC3E}">
        <p14:creationId xmlns:p14="http://schemas.microsoft.com/office/powerpoint/2010/main" val="337411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8516" y="1377537"/>
            <a:ext cx="8845484" cy="4643751"/>
          </a:xfrm>
        </p:spPr>
        <p:txBody>
          <a:bodyPr/>
          <a:lstStyle/>
          <a:p>
            <a:r>
              <a:rPr lang="en-US" dirty="0" smtClean="0"/>
              <a:t>Lesson </a:t>
            </a:r>
            <a:r>
              <a:rPr lang="en-US" dirty="0"/>
              <a:t>4: Teradata Utilities (Fast Export)</a:t>
            </a:r>
          </a:p>
          <a:p>
            <a:pPr lvl="1"/>
            <a:r>
              <a:rPr lang="en-US" dirty="0"/>
              <a:t>Fast Export Definition </a:t>
            </a:r>
          </a:p>
          <a:p>
            <a:pPr lvl="1"/>
            <a:r>
              <a:rPr lang="en-US" dirty="0"/>
              <a:t>Supporting Environment </a:t>
            </a:r>
          </a:p>
          <a:p>
            <a:pPr lvl="1"/>
            <a:r>
              <a:rPr lang="en-US" dirty="0"/>
              <a:t>Execution Process </a:t>
            </a:r>
          </a:p>
          <a:p>
            <a:pPr lvl="1"/>
            <a:r>
              <a:rPr lang="en-US" dirty="0"/>
              <a:t>Start with .BEGIN EXPORT and .END EXPORT </a:t>
            </a:r>
          </a:p>
          <a:p>
            <a:pPr lvl="1"/>
            <a:r>
              <a:rPr lang="en-US" dirty="0"/>
              <a:t>Set the output file with .EXPORT </a:t>
            </a:r>
          </a:p>
          <a:p>
            <a:pPr lvl="1"/>
            <a:r>
              <a:rPr lang="en-US" dirty="0"/>
              <a:t>Fast Export Support and Task Commands </a:t>
            </a:r>
          </a:p>
          <a:p>
            <a:pPr lvl="1"/>
            <a:r>
              <a:rPr lang="en-US" dirty="0"/>
              <a:t>Some key features of Fast Export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3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1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BB9BED16EB0048B4DF793E653FA3A1" ma:contentTypeVersion="3" ma:contentTypeDescription="Create a new document." ma:contentTypeScope="" ma:versionID="feef15e8976e736c962867b02017827d">
  <xsd:schema xmlns:xsd="http://www.w3.org/2001/XMLSchema" xmlns:xs="http://www.w3.org/2001/XMLSchema" xmlns:p="http://schemas.microsoft.com/office/2006/metadata/properties" xmlns:ns2="6ba37514-8ea7-4bb7-b1c0-6137f91cbe04" targetNamespace="http://schemas.microsoft.com/office/2006/metadata/properties" ma:root="true" ma:fieldsID="71f881230bfc323a1863133dc3453c38" ns2:_="">
    <xsd:import namespace="6ba37514-8ea7-4bb7-b1c0-6137f91cbe04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37514-8ea7-4bb7-b1c0-6137f91cbe04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6ba37514-8ea7-4bb7-b1c0-6137f91cbe04">Demos</Material_x0020_Type>
    <Category xmlns="6ba37514-8ea7-4bb7-b1c0-6137f91cbe04">Module Artifact</Category>
    <Level xmlns="6ba37514-8ea7-4bb7-b1c0-6137f91cbe04">L1</Level>
  </documentManagement>
</p:properties>
</file>

<file path=customXml/itemProps1.xml><?xml version="1.0" encoding="utf-8"?>
<ds:datastoreItem xmlns:ds="http://schemas.openxmlformats.org/officeDocument/2006/customXml" ds:itemID="{AF457E11-21D7-4AEC-A865-575B5F25A7E2}"/>
</file>

<file path=customXml/itemProps2.xml><?xml version="1.0" encoding="utf-8"?>
<ds:datastoreItem xmlns:ds="http://schemas.openxmlformats.org/officeDocument/2006/customXml" ds:itemID="{E6D7665F-8C87-49F1-94B0-6D13FB5E127F}"/>
</file>

<file path=customXml/itemProps3.xml><?xml version="1.0" encoding="utf-8"?>
<ds:datastoreItem xmlns:ds="http://schemas.openxmlformats.org/officeDocument/2006/customXml" ds:itemID="{E63433B7-998A-4D4C-91CD-BC966B06FCAD}"/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482</Words>
  <Application>Microsoft Office PowerPoint</Application>
  <PresentationFormat>On-screen Show (4:3)</PresentationFormat>
  <Paragraphs>144</Paragraphs>
  <Slides>15</Slides>
  <Notes>15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Wingdings</vt:lpstr>
      <vt:lpstr>Candara</vt:lpstr>
      <vt:lpstr>ＭＳ Ｐゴシック</vt:lpstr>
      <vt:lpstr>Helvetica Light</vt:lpstr>
      <vt:lpstr>Calibri</vt:lpstr>
      <vt:lpstr>1_Corporate Presentation Template (4x3 - Normal)</vt:lpstr>
      <vt:lpstr>3_Office Theme</vt:lpstr>
      <vt:lpstr>think-cell Slide</vt:lpstr>
      <vt:lpstr>PowerPoint Presentation</vt:lpstr>
      <vt:lpstr>Document History</vt:lpstr>
      <vt:lpstr>Course Goals and Non Goals</vt:lpstr>
      <vt:lpstr>Pre-requisites</vt:lpstr>
      <vt:lpstr>Intended Audience</vt:lpstr>
      <vt:lpstr>Day Wise Schedule</vt:lpstr>
      <vt:lpstr>Table of Contents</vt:lpstr>
      <vt:lpstr>Table of Contents</vt:lpstr>
      <vt:lpstr>Table of Contents</vt:lpstr>
      <vt:lpstr>Table of Contents</vt:lpstr>
      <vt:lpstr>Table of Contents</vt:lpstr>
      <vt:lpstr>Table of Contents</vt:lpstr>
      <vt:lpstr>References</vt:lpstr>
      <vt:lpstr>Next Step Courses (if applicable)</vt:lpstr>
      <vt:lpstr>Other Parallel Technology Areas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Nithin P Thulaseedharan</dc:creator>
  <cp:lastModifiedBy>Nande, Satyen</cp:lastModifiedBy>
  <cp:revision>108</cp:revision>
  <cp:lastPrinted>2016-09-07T05:36:48Z</cp:lastPrinted>
  <dcterms:created xsi:type="dcterms:W3CDTF">2014-04-28T11:21:39Z</dcterms:created>
  <dcterms:modified xsi:type="dcterms:W3CDTF">2016-09-07T05:37:32Z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0x010100EBBB9BED16EB0048B4DF793E653FA3A1</vt:lpwstr>
  </property>
</Properties>
</file>