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81" r:id="rId5"/>
    <p:sldId id="282" r:id="rId6"/>
    <p:sldId id="283" r:id="rId7"/>
    <p:sldId id="284" r:id="rId8"/>
    <p:sldId id="285" r:id="rId9"/>
    <p:sldId id="288" r:id="rId10"/>
    <p:sldId id="290" r:id="rId11"/>
    <p:sldId id="291" r:id="rId12"/>
    <p:sldId id="292" r:id="rId13"/>
    <p:sldId id="287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10" r:id="rId23"/>
    <p:sldId id="302" r:id="rId24"/>
    <p:sldId id="311" r:id="rId25"/>
    <p:sldId id="312" r:id="rId26"/>
    <p:sldId id="299" r:id="rId27"/>
    <p:sldId id="315" r:id="rId28"/>
    <p:sldId id="313" r:id="rId29"/>
    <p:sldId id="303" r:id="rId30"/>
    <p:sldId id="319" r:id="rId31"/>
    <p:sldId id="304" r:id="rId32"/>
    <p:sldId id="305" r:id="rId33"/>
    <p:sldId id="316" r:id="rId34"/>
    <p:sldId id="317" r:id="rId35"/>
    <p:sldId id="318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31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2350-3480-4389-BAD0-0F63CC1FF77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26AA-9E6F-45EF-9116-ED747A5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9.emf"/><Relationship Id="rId7" Type="http://schemas.openxmlformats.org/officeDocument/2006/relationships/image" Target="../media/image10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4.png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824365"/>
            <a:ext cx="7247166" cy="499336"/>
          </a:xfrm>
        </p:spPr>
        <p:txBody>
          <a:bodyPr>
            <a:normAutofit fontScale="90000"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3600"/>
              <a:t> </a:t>
            </a:r>
            <a:endParaRPr lang="en-IN" sz="36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976705" y="2488083"/>
            <a:ext cx="7432795" cy="116774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UNDER THE GUIDANCE OF</a:t>
            </a:r>
          </a:p>
          <a:p>
            <a:pPr lvl="0"/>
            <a:r>
              <a:rPr lang="en-US" dirty="0"/>
              <a:t> DR </a:t>
            </a:r>
            <a:r>
              <a:rPr lang="en-US" dirty="0" smtClean="0"/>
              <a:t>D GHOSH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822333" y="4075835"/>
            <a:ext cx="7400075" cy="81452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PRESENTED BY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MANDEEP MALIK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694309" y="1079158"/>
            <a:ext cx="7997588" cy="162736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z="3200" b="0" i="0" dirty="0"/>
              <a:t>Non Linear and </a:t>
            </a:r>
            <a:r>
              <a:rPr lang="en-US" sz="3200" b="0" i="0" dirty="0" smtClean="0"/>
              <a:t>Efficient </a:t>
            </a:r>
            <a:r>
              <a:rPr lang="en-US" sz="3200" b="0" i="0" dirty="0"/>
              <a:t>RF Energy</a:t>
            </a:r>
          </a:p>
          <a:p>
            <a:r>
              <a:rPr lang="en-US" sz="3200" b="0" i="0" dirty="0"/>
              <a:t>Harvesting for Backscatter Sensor Network</a:t>
            </a:r>
          </a:p>
          <a:p>
            <a:r>
              <a:rPr lang="en-US" sz="3200" b="0" i="0" dirty="0"/>
              <a:t>with Extended Communication Range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585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2" y="290303"/>
            <a:ext cx="7761563" cy="554587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+mn-lt"/>
              </a:rPr>
              <a:t>Non Linear Energy Harvesting Models</a:t>
            </a:r>
            <a:r>
              <a:rPr lang="en-US" dirty="0"/>
              <a:t/>
            </a:r>
            <a:br>
              <a:rPr lang="en-US" dirty="0"/>
            </a:br>
            <a:r>
              <a:rPr lang="en-IN" u="sng" dirty="0" smtClean="0">
                <a:cs typeface="Arial" pitchFamily="34" charset="0"/>
              </a:rPr>
              <a:t> </a:t>
            </a:r>
            <a:endParaRPr lang="en-IN" u="sng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System Model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507524"/>
            <a:ext cx="8963347" cy="4464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Path loss model </a:t>
            </a:r>
            <a:r>
              <a:rPr lang="en-US" sz="1400" dirty="0" smtClean="0">
                <a:latin typeface="+mn-lt"/>
              </a:rPr>
              <a:t>[8]</a:t>
            </a:r>
            <a:r>
              <a:rPr lang="en-US" sz="2000" dirty="0" smtClean="0">
                <a:latin typeface="+mn-lt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Received power at RFID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Harvested power as a function of input power </a:t>
            </a:r>
            <a:r>
              <a:rPr lang="en-US" sz="1400" dirty="0" smtClean="0">
                <a:latin typeface="+mn-lt"/>
              </a:rPr>
              <a:t>[4]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Harvesting Efficiency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4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4294659" y="1675470"/>
            <a:ext cx="1643506" cy="307777"/>
            <a:chOff x="10003812" y="1883391"/>
            <a:chExt cx="1419364" cy="24954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918735"/>
            <a:ext cx="9144000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[4] </a:t>
            </a:r>
            <a:r>
              <a:rPr lang="en-US" sz="1050" dirty="0" err="1"/>
              <a:t>Panos</a:t>
            </a:r>
            <a:r>
              <a:rPr lang="en-US" sz="1050" dirty="0"/>
              <a:t> N. </a:t>
            </a:r>
            <a:r>
              <a:rPr lang="en-US" sz="1050" dirty="0" err="1"/>
              <a:t>Alevizos</a:t>
            </a:r>
            <a:r>
              <a:rPr lang="en-US" sz="1050" dirty="0"/>
              <a:t> and </a:t>
            </a:r>
            <a:r>
              <a:rPr lang="en-US" sz="1050" dirty="0" err="1"/>
              <a:t>Aggelos</a:t>
            </a:r>
            <a:r>
              <a:rPr lang="en-US" sz="1050" dirty="0"/>
              <a:t> </a:t>
            </a:r>
            <a:r>
              <a:rPr lang="en-US" sz="1050" dirty="0" err="1"/>
              <a:t>Bletsas</a:t>
            </a:r>
            <a:r>
              <a:rPr lang="en-US" sz="1050" dirty="0"/>
              <a:t>, “</a:t>
            </a:r>
            <a:r>
              <a:rPr lang="en-US" sz="1050" i="1" dirty="0"/>
              <a:t>Sensitive and Nonlinear far field RF energy harvesting in wireless communication</a:t>
            </a:r>
            <a:r>
              <a:rPr lang="en-US" sz="1050" dirty="0"/>
              <a:t>”, IEEE transactions on wireless communication, </a:t>
            </a:r>
            <a:r>
              <a:rPr lang="en-US" sz="1050" dirty="0" err="1"/>
              <a:t>vol</a:t>
            </a:r>
            <a:r>
              <a:rPr lang="en-US" sz="1050" dirty="0"/>
              <a:t> 2, 2018.</a:t>
            </a:r>
          </a:p>
          <a:p>
            <a:r>
              <a:rPr lang="en-US" sz="1050" dirty="0" smtClean="0"/>
              <a:t>[</a:t>
            </a:r>
            <a:r>
              <a:rPr lang="en-US" sz="1050" dirty="0"/>
              <a:t>8</a:t>
            </a:r>
            <a:r>
              <a:rPr lang="en-US" sz="1050" dirty="0" smtClean="0"/>
              <a:t>] </a:t>
            </a:r>
            <a:r>
              <a:rPr lang="en-US" sz="1050" dirty="0"/>
              <a:t>A. Goldsmith, Wireless communications. Cambridge university press, 2005</a:t>
            </a:r>
            <a:r>
              <a:rPr lang="en-US" sz="1050" dirty="0" smtClean="0"/>
              <a:t>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5" y="2678579"/>
            <a:ext cx="1729945" cy="3735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4" y="1816362"/>
            <a:ext cx="1940041" cy="5955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05571" y="4815922"/>
            <a:ext cx="21261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032166" y="5057540"/>
                <a:ext cx="263269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 smtClean="0"/>
                  <a:t>  = </a:t>
                </a:r>
                <a:r>
                  <a:rPr lang="en-US" sz="1100" i="1" dirty="0" smtClean="0"/>
                  <a:t>Reference distance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66" y="5057540"/>
                <a:ext cx="2632698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032166" y="5271661"/>
                <a:ext cx="328348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100" dirty="0" smtClean="0"/>
                  <a:t>  = </a:t>
                </a:r>
                <a:r>
                  <a:rPr lang="en-US" sz="1100" i="1" dirty="0" smtClean="0"/>
                  <a:t>Transmit power of Reader</a:t>
                </a:r>
                <a:endParaRPr lang="en-US" sz="1100" i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66" y="5271661"/>
                <a:ext cx="3283488" cy="261610"/>
              </a:xfrm>
              <a:prstGeom prst="rect">
                <a:avLst/>
              </a:prstGeom>
              <a:blipFill rotWithShape="0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945726" y="5475521"/>
                <a:ext cx="211183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𝑇𝑎𝑔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26" y="5475521"/>
                <a:ext cx="2111833" cy="2616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8" y="1445128"/>
            <a:ext cx="3274874" cy="1271627"/>
          </a:xfrm>
          <a:prstGeom prst="rect">
            <a:avLst/>
          </a:prstGeom>
        </p:spPr>
      </p:pic>
      <p:pic>
        <p:nvPicPr>
          <p:cNvPr id="2050" name="Picture 20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47" y="3378061"/>
            <a:ext cx="3731805" cy="1120466"/>
          </a:xfrm>
          <a:prstGeom prst="rect">
            <a:avLst/>
          </a:prstGeom>
        </p:spPr>
      </p:pic>
      <p:pic>
        <p:nvPicPr>
          <p:cNvPr id="2057" name="Picture 2056"/>
          <p:cNvPicPr>
            <a:picLocks noChangeAspect="1"/>
          </p:cNvPicPr>
          <p:nvPr/>
        </p:nvPicPr>
        <p:blipFill rotWithShape="1">
          <a:blip r:embed="rId9"/>
          <a:srcRect r="12583"/>
          <a:stretch/>
        </p:blipFill>
        <p:spPr>
          <a:xfrm>
            <a:off x="683741" y="4965398"/>
            <a:ext cx="2084173" cy="61205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308452" y="2461752"/>
            <a:ext cx="1643506" cy="307777"/>
            <a:chOff x="10003812" y="1883391"/>
            <a:chExt cx="1419364" cy="24954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(2)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08452" y="3669371"/>
            <a:ext cx="1643506" cy="307777"/>
            <a:chOff x="10003812" y="1883391"/>
            <a:chExt cx="1419364" cy="24954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(3)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08452" y="5008461"/>
            <a:ext cx="1643506" cy="307777"/>
            <a:chOff x="10003812" y="1883391"/>
            <a:chExt cx="1419364" cy="24954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(4)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>
                <a:latin typeface="+mn-lt"/>
              </a:rPr>
              <a:t>Non Linear Energy Harvesting Models</a:t>
            </a:r>
            <a:r>
              <a:rPr lang="en-IN" u="sng" dirty="0" smtClean="0">
                <a:latin typeface="+mn-lt"/>
                <a:cs typeface="Arial" pitchFamily="34" charset="0"/>
              </a:rPr>
              <a:t> 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Comparison of Non Linear Models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507524"/>
            <a:ext cx="8963347" cy="4464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Non Linear Normalized with and without sensitivity </a:t>
            </a:r>
            <a:r>
              <a:rPr lang="en-US" sz="1400" dirty="0" smtClean="0">
                <a:latin typeface="+mn-lt"/>
              </a:rPr>
              <a:t>[9] [10]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Second order Polynomial </a:t>
            </a:r>
            <a:r>
              <a:rPr lang="en-US" sz="2000" dirty="0">
                <a:latin typeface="+mn-lt"/>
              </a:rPr>
              <a:t>with and without </a:t>
            </a:r>
            <a:r>
              <a:rPr lang="en-US" sz="2000" dirty="0" smtClean="0">
                <a:latin typeface="+mn-lt"/>
              </a:rPr>
              <a:t>sensitivity </a:t>
            </a:r>
            <a:r>
              <a:rPr lang="en-US" sz="1400" dirty="0" smtClean="0">
                <a:latin typeface="+mn-lt"/>
              </a:rPr>
              <a:t>[11]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Piecewise Linear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803403"/>
            <a:ext cx="9144000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[9] </a:t>
            </a:r>
            <a:r>
              <a:rPr lang="en-US" sz="1050" dirty="0"/>
              <a:t>E. </a:t>
            </a:r>
            <a:r>
              <a:rPr lang="en-US" sz="1050" dirty="0" err="1"/>
              <a:t>Boshkovska</a:t>
            </a:r>
            <a:r>
              <a:rPr lang="en-US" sz="1050" dirty="0"/>
              <a:t>, D. W. K. Ng, N. </a:t>
            </a:r>
            <a:r>
              <a:rPr lang="en-US" sz="1050" dirty="0" err="1"/>
              <a:t>Zlatanov</a:t>
            </a:r>
            <a:r>
              <a:rPr lang="en-US" sz="1050" dirty="0"/>
              <a:t>, and R. </a:t>
            </a:r>
            <a:r>
              <a:rPr lang="en-US" sz="1050" dirty="0" err="1"/>
              <a:t>Schober</a:t>
            </a:r>
            <a:r>
              <a:rPr lang="en-US" sz="1050" dirty="0"/>
              <a:t>, “</a:t>
            </a:r>
            <a:r>
              <a:rPr lang="en-US" sz="1050" dirty="0" smtClean="0"/>
              <a:t>Practical non-linear </a:t>
            </a:r>
            <a:r>
              <a:rPr lang="en-US" sz="1050" dirty="0"/>
              <a:t>energy harvesting model and resource allocation for </a:t>
            </a:r>
            <a:r>
              <a:rPr lang="en-US" sz="1050" dirty="0" smtClean="0"/>
              <a:t>SWIPT systems</a:t>
            </a:r>
            <a:r>
              <a:rPr lang="en-US" sz="1050" dirty="0"/>
              <a:t>,” </a:t>
            </a:r>
            <a:r>
              <a:rPr lang="en-US" sz="1050" i="1" dirty="0"/>
              <a:t>IEEE </a:t>
            </a:r>
            <a:r>
              <a:rPr lang="en-US" sz="1050" i="1" dirty="0" err="1"/>
              <a:t>Commun</a:t>
            </a:r>
            <a:r>
              <a:rPr lang="en-US" sz="1050" i="1" dirty="0"/>
              <a:t>. Lett.</a:t>
            </a:r>
            <a:r>
              <a:rPr lang="en-US" sz="1050" dirty="0"/>
              <a:t>, vol. 19, no. 12, pp. 2082–2085, </a:t>
            </a:r>
            <a:r>
              <a:rPr lang="en-US" sz="1050" dirty="0" smtClean="0"/>
              <a:t>Dec.2015.</a:t>
            </a:r>
            <a:endParaRPr lang="en-US" sz="1050" dirty="0"/>
          </a:p>
          <a:p>
            <a:r>
              <a:rPr lang="en-US" sz="1050" dirty="0" smtClean="0"/>
              <a:t>[10] </a:t>
            </a:r>
            <a:r>
              <a:rPr lang="en-US" sz="1050" dirty="0"/>
              <a:t>S. Wang, M. Xia, K. Huang, and Y. C. Wu, “Wirelessly </a:t>
            </a:r>
            <a:r>
              <a:rPr lang="en-US" sz="1050" dirty="0" smtClean="0"/>
              <a:t>powered two-way </a:t>
            </a:r>
            <a:r>
              <a:rPr lang="en-US" sz="1050" dirty="0"/>
              <a:t>communication with nonlinear energy harvesting model: </a:t>
            </a:r>
            <a:r>
              <a:rPr lang="en-US" sz="1050" dirty="0" err="1" smtClean="0"/>
              <a:t>Rateregions</a:t>
            </a:r>
            <a:r>
              <a:rPr lang="en-US" sz="1050" dirty="0" smtClean="0"/>
              <a:t> </a:t>
            </a:r>
            <a:r>
              <a:rPr lang="en-US" sz="1050" dirty="0"/>
              <a:t>under fixed and mobile relay,” </a:t>
            </a:r>
            <a:r>
              <a:rPr lang="en-US" sz="1050" i="1" dirty="0"/>
              <a:t>IEEE Trans. Wireless </a:t>
            </a:r>
            <a:r>
              <a:rPr lang="en-US" sz="1050" i="1" dirty="0" err="1"/>
              <a:t>Commun</a:t>
            </a:r>
            <a:r>
              <a:rPr lang="en-US" sz="1050" i="1" dirty="0" smtClean="0"/>
              <a:t>.</a:t>
            </a:r>
            <a:r>
              <a:rPr lang="en-US" sz="1050" dirty="0" smtClean="0"/>
              <a:t>,vol</a:t>
            </a:r>
            <a:r>
              <a:rPr lang="en-US" sz="1050" dirty="0"/>
              <a:t>. 16, no. 12, pp. 8190–8204, Dec. 2017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[11]X</a:t>
            </a:r>
            <a:r>
              <a:rPr lang="en-US" sz="1050" dirty="0"/>
              <a:t>. Xu, A. ¨</a:t>
            </a:r>
            <a:r>
              <a:rPr lang="en-US" sz="1050" dirty="0" err="1"/>
              <a:t>Ozcelikkale</a:t>
            </a:r>
            <a:r>
              <a:rPr lang="en-US" sz="1050" dirty="0"/>
              <a:t>, T. </a:t>
            </a:r>
            <a:r>
              <a:rPr lang="en-US" sz="1050" dirty="0" err="1"/>
              <a:t>McKelvey</a:t>
            </a:r>
            <a:r>
              <a:rPr lang="en-US" sz="1050" dirty="0"/>
              <a:t>, and M. </a:t>
            </a:r>
            <a:r>
              <a:rPr lang="en-US" sz="1050" dirty="0" err="1"/>
              <a:t>Viberg</a:t>
            </a:r>
            <a:r>
              <a:rPr lang="en-US" sz="1050" dirty="0"/>
              <a:t>, “</a:t>
            </a:r>
            <a:r>
              <a:rPr lang="en-US" sz="1050" dirty="0" smtClean="0"/>
              <a:t>Simultaneous information </a:t>
            </a:r>
            <a:r>
              <a:rPr lang="en-US" sz="1050" dirty="0"/>
              <a:t>and power transfer under a non-linear RF energy </a:t>
            </a:r>
            <a:r>
              <a:rPr lang="en-US" sz="1050" dirty="0" smtClean="0"/>
              <a:t>harvesting model</a:t>
            </a:r>
            <a:r>
              <a:rPr lang="en-US" sz="1050" dirty="0"/>
              <a:t>,” in </a:t>
            </a:r>
            <a:r>
              <a:rPr lang="en-US" sz="1050" i="1" dirty="0"/>
              <a:t>Proc. IEEE Int. Conf. Communications</a:t>
            </a:r>
            <a:r>
              <a:rPr lang="en-US" sz="1050" dirty="0"/>
              <a:t>, Paris, France, </a:t>
            </a:r>
            <a:r>
              <a:rPr lang="en-US" sz="1050" dirty="0" smtClean="0"/>
              <a:t>May2017</a:t>
            </a:r>
            <a:r>
              <a:rPr lang="en-US" sz="1050" dirty="0"/>
              <a:t>, pp. 179–184.</a:t>
            </a:r>
            <a:endParaRPr lang="en-US" sz="105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1" y="3839910"/>
            <a:ext cx="1759246" cy="313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1" y="2041973"/>
            <a:ext cx="2678232" cy="844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6" y="2922834"/>
            <a:ext cx="3683813" cy="5165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1" y="4166615"/>
            <a:ext cx="2467700" cy="2959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29" y="4998119"/>
            <a:ext cx="3056569" cy="72513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97361" y="1724664"/>
            <a:ext cx="243204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 Models</a:t>
            </a:r>
          </a:p>
          <a:p>
            <a:endParaRPr lang="en-US" sz="1400" dirty="0"/>
          </a:p>
          <a:p>
            <a:r>
              <a:rPr lang="en-US" sz="1400" dirty="0" smtClean="0"/>
              <a:t>L</a:t>
            </a:r>
          </a:p>
          <a:p>
            <a:endParaRPr lang="en-US" sz="1400" dirty="0"/>
          </a:p>
          <a:p>
            <a:r>
              <a:rPr lang="en-US" sz="1400" dirty="0" smtClean="0"/>
              <a:t>CL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896" y="2142183"/>
            <a:ext cx="1224619" cy="248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868" y="2575788"/>
            <a:ext cx="2070900" cy="24833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545581" y="2099564"/>
            <a:ext cx="1643506" cy="307777"/>
            <a:chOff x="10003812" y="1883391"/>
            <a:chExt cx="1419364" cy="24954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(5)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6978" y="3095330"/>
            <a:ext cx="1643506" cy="307777"/>
            <a:chOff x="10003812" y="1883391"/>
            <a:chExt cx="1419364" cy="24954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(6)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07448" y="3816573"/>
            <a:ext cx="1643506" cy="307777"/>
            <a:chOff x="10003812" y="1883391"/>
            <a:chExt cx="1419364" cy="24954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(7)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99459" y="4135520"/>
            <a:ext cx="1643506" cy="307777"/>
            <a:chOff x="10003812" y="1883391"/>
            <a:chExt cx="1419364" cy="24954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(8)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602552" y="5067276"/>
            <a:ext cx="1643506" cy="307777"/>
            <a:chOff x="10003812" y="1883391"/>
            <a:chExt cx="1419364" cy="249546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(9)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2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prstClr val="white"/>
                </a:solidFill>
              </a:rPr>
              <a:t> </a:t>
            </a:r>
            <a:r>
              <a:rPr lang="en-IN" sz="2400" smtClean="0">
                <a:solidFill>
                  <a:prstClr val="white"/>
                </a:solidFill>
              </a:rPr>
              <a:t>  RFID Operation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53" y="1445128"/>
            <a:ext cx="3746069" cy="1454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Passive RFID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6043" y="3570328"/>
            <a:ext cx="28863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Where,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Time connected to                                  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Time connected to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Input power for harvesting        X                                                    </a:t>
            </a:r>
            <a:endParaRPr lang="en-US" sz="1400" i="1" dirty="0" smtClean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09" y="3835936"/>
            <a:ext cx="247843" cy="296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19114" y="4047389"/>
                <a:ext cx="38283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114" y="4047389"/>
                <a:ext cx="38283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377" y="3769293"/>
            <a:ext cx="230066" cy="306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543" y="4025913"/>
            <a:ext cx="393186" cy="25445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592030"/>
            <a:ext cx="6047152" cy="37955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Power solely dedicated for energy harvesting.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Input power for communication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Minimum power for RFID operation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Power for uplink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FM0</a:t>
            </a:r>
            <a:r>
              <a:rPr lang="en-US" sz="1400" dirty="0" smtClean="0">
                <a:latin typeface="+mn-lt"/>
              </a:rPr>
              <a:t>[12] </a:t>
            </a:r>
            <a:r>
              <a:rPr lang="en-US" sz="2000" dirty="0" smtClean="0">
                <a:latin typeface="+mn-lt"/>
              </a:rPr>
              <a:t>line coding is used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Balance time for absorbing and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Avoid ghost Tag reception in case of Reader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Observe 2T signal duration for each bit of duration 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69" y="1979081"/>
            <a:ext cx="1677896" cy="358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57" y="2314554"/>
            <a:ext cx="982896" cy="365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369" y="3120327"/>
            <a:ext cx="1307193" cy="347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836" y="3819538"/>
            <a:ext cx="944548" cy="337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395" y="5337154"/>
            <a:ext cx="1607736" cy="916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6238" y="5347150"/>
            <a:ext cx="1578842" cy="9065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231779"/>
            <a:ext cx="914400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[12] </a:t>
            </a:r>
            <a:r>
              <a:rPr lang="en-US" sz="1050" dirty="0"/>
              <a:t>N. </a:t>
            </a:r>
            <a:r>
              <a:rPr lang="en-US" sz="1050" dirty="0" err="1"/>
              <a:t>Kargas</a:t>
            </a:r>
            <a:r>
              <a:rPr lang="en-US" sz="1050" dirty="0"/>
              <a:t>, F. </a:t>
            </a:r>
            <a:r>
              <a:rPr lang="en-US" sz="1050" dirty="0" err="1"/>
              <a:t>Mavromatis</a:t>
            </a:r>
            <a:r>
              <a:rPr lang="en-US" sz="1050" dirty="0"/>
              <a:t>, and A. </a:t>
            </a:r>
            <a:r>
              <a:rPr lang="en-US" sz="1050" dirty="0" err="1"/>
              <a:t>Bletsas</a:t>
            </a:r>
            <a:r>
              <a:rPr lang="en-US" sz="1050" dirty="0"/>
              <a:t>, “Fully-coherent </a:t>
            </a:r>
            <a:r>
              <a:rPr lang="en-US" sz="1050" dirty="0" smtClean="0"/>
              <a:t>reader with </a:t>
            </a:r>
            <a:r>
              <a:rPr lang="en-US" sz="1050" dirty="0"/>
              <a:t>commodity SDR for Gen2 FM0 and computational RFID,” </a:t>
            </a:r>
            <a:r>
              <a:rPr lang="en-US" sz="1050" i="1" dirty="0" smtClean="0"/>
              <a:t>IEEE </a:t>
            </a:r>
            <a:r>
              <a:rPr lang="nn-NO" sz="1050" i="1" dirty="0" smtClean="0"/>
              <a:t>Wireless </a:t>
            </a:r>
            <a:r>
              <a:rPr lang="nn-NO" sz="1050" i="1" dirty="0"/>
              <a:t>Commun. Lett.</a:t>
            </a:r>
            <a:r>
              <a:rPr lang="nn-NO" sz="1050" dirty="0"/>
              <a:t>, vol. 4, no. 6, pp. 617–620, Dec. 2015.</a:t>
            </a:r>
            <a:endParaRPr lang="en-US" sz="105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845659" y="1909216"/>
            <a:ext cx="1643506" cy="307777"/>
            <a:chOff x="10003812" y="1883391"/>
            <a:chExt cx="1419364" cy="24954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(10)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3957" y="3085231"/>
            <a:ext cx="1643506" cy="307777"/>
            <a:chOff x="10003812" y="1883391"/>
            <a:chExt cx="1419364" cy="24954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(11)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37130" y="3825736"/>
            <a:ext cx="1643506" cy="307777"/>
            <a:chOff x="10003812" y="1883391"/>
            <a:chExt cx="1419364" cy="24954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(12)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58883" y="5547448"/>
            <a:ext cx="1643506" cy="307777"/>
            <a:chOff x="10003812" y="1883391"/>
            <a:chExt cx="1419364" cy="24954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(13)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3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Outage Analysis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Passive RFID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649695"/>
            <a:ext cx="7035693" cy="4891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Successful RFID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Input RF power is above Harvester 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Harvested Power is above Tags Power Consumption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BER at the Reader is below a Threshold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Outage due to Limited Harvester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Signals useful for communication may not be useful for power transfer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Outage due to Limited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Power Consumption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Fading and input power at Tag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Type of RF harvester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Tag’s Power consumption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0" y="3574552"/>
            <a:ext cx="2432402" cy="337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60" y="5469232"/>
            <a:ext cx="3194026" cy="61635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78118" y="3485246"/>
            <a:ext cx="1643506" cy="307777"/>
            <a:chOff x="10003812" y="1883391"/>
            <a:chExt cx="1419364" cy="24954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(14)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21539" y="5733217"/>
            <a:ext cx="1643506" cy="307777"/>
            <a:chOff x="10003812" y="1883391"/>
            <a:chExt cx="1419364" cy="24954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(15)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6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Outage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Passive RFID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649695"/>
            <a:ext cx="7035693" cy="4891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Information Outage</a:t>
            </a:r>
          </a:p>
          <a:p>
            <a:pPr marL="0" indent="0">
              <a:buNone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Probability of Unsuccessful Reception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If any of the even A,B or C takes place than reception is unsuccessful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Combined Probability of unsuccessful reception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Probability of Successful Reception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4" y="2076676"/>
            <a:ext cx="3935493" cy="666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16" y="3856867"/>
            <a:ext cx="3297735" cy="320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9" y="4147750"/>
            <a:ext cx="2166602" cy="32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36" y="5064381"/>
            <a:ext cx="3305035" cy="84214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20463" y="2102161"/>
            <a:ext cx="1643506" cy="307777"/>
            <a:chOff x="10003812" y="1883391"/>
            <a:chExt cx="1419364" cy="249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(16)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20463" y="3709585"/>
            <a:ext cx="1643506" cy="307777"/>
            <a:chOff x="10003812" y="1883391"/>
            <a:chExt cx="1419364" cy="24954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(17)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0463" y="5206426"/>
            <a:ext cx="1643506" cy="307777"/>
            <a:chOff x="10003812" y="1883391"/>
            <a:chExt cx="1419364" cy="24954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003812" y="2088106"/>
              <a:ext cx="102358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31856" y="1883391"/>
              <a:ext cx="491320" cy="2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(18)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Introduction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649696"/>
            <a:ext cx="7035693" cy="4017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Communication by means of Reflection (No Marconi Radios).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Viable ultra low power solution for WSNs and </a:t>
            </a:r>
            <a:r>
              <a:rPr lang="en-US" sz="2000" dirty="0" err="1" smtClean="0">
                <a:latin typeface="+mn-lt"/>
              </a:rPr>
              <a:t>IoT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[13].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Low </a:t>
            </a:r>
            <a:r>
              <a:rPr lang="en-US" sz="2000" dirty="0" smtClean="0">
                <a:latin typeface="+mn-lt"/>
              </a:rPr>
              <a:t>monetary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Limited Forward Link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Applications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Electronic Ticketing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Logistics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Smart Inventory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Health Care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67022"/>
            <a:ext cx="914400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[13] G</a:t>
            </a:r>
            <a:r>
              <a:rPr lang="en-US" sz="1050" dirty="0"/>
              <a:t>. </a:t>
            </a:r>
            <a:r>
              <a:rPr lang="en-US" sz="1050" dirty="0" err="1"/>
              <a:t>Vannucci</a:t>
            </a:r>
            <a:r>
              <a:rPr lang="en-US" sz="1050" dirty="0"/>
              <a:t>, A. </a:t>
            </a:r>
            <a:r>
              <a:rPr lang="en-US" sz="1050" dirty="0" err="1"/>
              <a:t>Bletsas</a:t>
            </a:r>
            <a:r>
              <a:rPr lang="en-US" sz="1050" dirty="0"/>
              <a:t>, and D. Leigh, “A software-defined radio </a:t>
            </a:r>
            <a:r>
              <a:rPr lang="en-US" sz="1050" dirty="0" smtClean="0"/>
              <a:t>system for </a:t>
            </a:r>
            <a:r>
              <a:rPr lang="en-US" sz="1050" dirty="0"/>
              <a:t>backscatter sensor networks,” </a:t>
            </a:r>
            <a:r>
              <a:rPr lang="en-US" sz="1050" i="1" dirty="0"/>
              <a:t>IEEE Trans. Wireless </a:t>
            </a:r>
            <a:r>
              <a:rPr lang="en-US" sz="1050" i="1" dirty="0" err="1"/>
              <a:t>Commun</a:t>
            </a:r>
            <a:r>
              <a:rPr lang="en-US" sz="1050" i="1" dirty="0"/>
              <a:t>.</a:t>
            </a:r>
            <a:r>
              <a:rPr lang="en-US" sz="1050" dirty="0"/>
              <a:t>, vol. </a:t>
            </a:r>
            <a:r>
              <a:rPr lang="en-US" sz="1050" dirty="0" smtClean="0"/>
              <a:t>7, no</a:t>
            </a:r>
            <a:r>
              <a:rPr lang="en-US" sz="1050" dirty="0"/>
              <a:t>. 6, pp. 2170–2179, Jun. 2008.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0437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Problem Statement (2/2)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562" y="1649696"/>
            <a:ext cx="76456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400" dirty="0" smtClean="0"/>
              <a:t>Inherent problems: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  Large path-loss </a:t>
            </a:r>
            <a:r>
              <a:rPr lang="en-US" sz="2000" dirty="0"/>
              <a:t>attenuation = Limited range.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  Passive </a:t>
            </a:r>
            <a:r>
              <a:rPr lang="en-US" sz="2000" dirty="0"/>
              <a:t>tags ⇒ Powering issues ⇒ Limited range.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  High </a:t>
            </a:r>
            <a:r>
              <a:rPr lang="en-US" sz="2000" dirty="0"/>
              <a:t>bitrate ⇒ Reduced energy per bit ⇒ Limited range.</a:t>
            </a:r>
          </a:p>
          <a:p>
            <a:pPr lvl="1"/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4045995"/>
            <a:ext cx="5511957" cy="16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2" y="1459276"/>
            <a:ext cx="2351308" cy="32503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Network Architecture 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27" y="4008983"/>
            <a:ext cx="3696838" cy="263989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213605" y="1459276"/>
            <a:ext cx="7035693" cy="4017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Mono-static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Reader and CE are same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Low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Multi-static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Single Reader and multiple Emitter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Deployed for large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Multiple Access  </a:t>
            </a: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TDMA</a:t>
            </a: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FDMA</a:t>
            </a: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9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Channel Model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7035693" cy="51721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n-lt"/>
              </a:rPr>
              <a:t>Nakagami</a:t>
            </a:r>
            <a:r>
              <a:rPr lang="en-US" dirty="0" smtClean="0">
                <a:latin typeface="+mn-lt"/>
              </a:rPr>
              <a:t> Fading considered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Mono-static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Same oscillator for CE and Reader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CFO and Frequency offset are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+mn-lt"/>
              </a:rPr>
              <a:t>Avg</a:t>
            </a:r>
            <a:r>
              <a:rPr lang="en-US" sz="1800" dirty="0" smtClean="0">
                <a:latin typeface="+mn-lt"/>
              </a:rPr>
              <a:t> energy per bit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No dependence on time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SNR :</a:t>
            </a:r>
            <a:endParaRPr lang="en-US" sz="1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Multi-static </a:t>
            </a:r>
            <a:r>
              <a:rPr lang="en-US" dirty="0">
                <a:latin typeface="+mn-lt"/>
              </a:rPr>
              <a:t>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Different </a:t>
            </a:r>
            <a:r>
              <a:rPr lang="en-US" sz="1800" dirty="0">
                <a:latin typeface="+mn-lt"/>
              </a:rPr>
              <a:t>oscillator for CE and </a:t>
            </a:r>
            <a:r>
              <a:rPr lang="en-US" sz="1800" dirty="0" smtClean="0">
                <a:latin typeface="+mn-lt"/>
              </a:rPr>
              <a:t>Reader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Dependence on time index 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Avg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energy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per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bit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SNR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37" y="6021577"/>
            <a:ext cx="1417162" cy="343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35" y="2096188"/>
            <a:ext cx="2606806" cy="476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52" y="5415941"/>
            <a:ext cx="1166457" cy="605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135" y="1682306"/>
            <a:ext cx="2235501" cy="464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454" y="3896986"/>
            <a:ext cx="1567547" cy="3460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100" y="3039460"/>
            <a:ext cx="1840990" cy="577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28953" y="1434469"/>
            <a:ext cx="30150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Where,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endParaRPr lang="en-US" sz="1600" dirty="0" smtClean="0">
              <a:solidFill>
                <a:prstClr val="black"/>
              </a:solidFill>
            </a:endParaRPr>
          </a:p>
          <a:p>
            <a:endParaRPr lang="en-US" sz="1600" dirty="0" smtClean="0">
              <a:solidFill>
                <a:prstClr val="black"/>
              </a:solidFill>
            </a:endParaRPr>
          </a:p>
          <a:p>
            <a:endParaRPr lang="en-US" sz="1600" dirty="0" smtClean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53" y="2841163"/>
            <a:ext cx="2405502" cy="1802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81" y="4722466"/>
            <a:ext cx="2237984" cy="17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BER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436125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Coherent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Mono-static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Unconditional BER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BER depends on SNR which depends on </a:t>
            </a:r>
            <a:r>
              <a:rPr lang="en-US" sz="1800" dirty="0" err="1" smtClean="0">
                <a:latin typeface="+mn-lt"/>
              </a:rPr>
              <a:t>avg</a:t>
            </a:r>
            <a:r>
              <a:rPr lang="en-US" sz="1800" dirty="0" smtClean="0">
                <a:latin typeface="+mn-lt"/>
              </a:rPr>
              <a:t> energy and further on tag location, thus finally on topology only.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Proposition 1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Under Rayleigh fading BER decays inversely proportional with the square root of SNR at high SNR regime.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1" y="2652969"/>
            <a:ext cx="3430694" cy="6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892192" cy="554587"/>
          </a:xfrm>
        </p:spPr>
        <p:txBody>
          <a:bodyPr/>
          <a:lstStyle/>
          <a:p>
            <a:r>
              <a:rPr lang="en-IN" u="sng" dirty="0">
                <a:cs typeface="Arial" pitchFamily="34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25790"/>
            <a:ext cx="8768137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Literature </a:t>
            </a:r>
            <a:r>
              <a:rPr lang="en-US" sz="3000" dirty="0">
                <a:latin typeface="+mj-lt"/>
              </a:rPr>
              <a:t>Survey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Non Linear Energy Harvesting Models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Passive RFID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Scatter Radio Network</a:t>
            </a:r>
            <a:endParaRPr lang="en-US" sz="3000" dirty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Results</a:t>
            </a:r>
            <a:endParaRPr lang="en-US" sz="3000" dirty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Conclusion and Future </a:t>
            </a:r>
            <a:r>
              <a:rPr lang="en-US" sz="3000" dirty="0">
                <a:latin typeface="+mj-lt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7662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BER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436125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Multi-static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Unconditional BER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BER here also depends on network topology  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Multi-static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n-lt"/>
              </a:rPr>
              <a:t>Under Rayleigh fading multi-static BER drops faster compared to mono-static at high SNR i.e. decay is faster here.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Non Coherent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Under perfect CFO estimation and correction BER performance under non-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cohenrent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 envelope detection is same as coherent.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9" y="2167291"/>
            <a:ext cx="4698295" cy="7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Information Outage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436125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Adjacent </a:t>
            </a:r>
            <a:r>
              <a:rPr lang="en-US" dirty="0" err="1" smtClean="0">
                <a:latin typeface="+mn-lt"/>
              </a:rPr>
              <a:t>Ch</a:t>
            </a:r>
            <a:r>
              <a:rPr lang="en-US" dirty="0" smtClean="0">
                <a:latin typeface="+mn-lt"/>
              </a:rPr>
              <a:t> Interference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Mono-static SINR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Spectral efficiency of modulation scheme.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Proposition 2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Depends on tag location, network topology (</a:t>
            </a:r>
            <a:r>
              <a:rPr lang="en-US" dirty="0" err="1" smtClean="0">
                <a:latin typeface="+mn-lt"/>
              </a:rPr>
              <a:t>avg</a:t>
            </a:r>
            <a:r>
              <a:rPr lang="en-US" dirty="0" smtClean="0">
                <a:latin typeface="+mn-lt"/>
              </a:rPr>
              <a:t> energy) and subcarrier frequency assignment. </a:t>
            </a: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3303373"/>
            <a:ext cx="2938461" cy="617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49" y="2685535"/>
            <a:ext cx="3443099" cy="54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48" y="4480299"/>
            <a:ext cx="3078605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Information Outage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436125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Multi-static SINR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For given subcarrier frequency assignment SINR will be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Proposition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Outage probability under Rayleigh fading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Depends on tag location, network topology (</a:t>
            </a:r>
            <a:r>
              <a:rPr lang="en-US" dirty="0" err="1" smtClean="0">
                <a:latin typeface="+mn-lt"/>
              </a:rPr>
              <a:t>avg</a:t>
            </a:r>
            <a:r>
              <a:rPr lang="en-US" dirty="0" smtClean="0">
                <a:latin typeface="+mn-lt"/>
              </a:rPr>
              <a:t> energy) and subcarrier frequency assignment (C) and slot (l), since different CE per slot. </a:t>
            </a: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412851"/>
            <a:ext cx="3189035" cy="701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1" y="4449489"/>
            <a:ext cx="4458818" cy="6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Diversity Reception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436125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Mono-static SINR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Multi-static </a:t>
            </a:r>
            <a:r>
              <a:rPr lang="en-US" dirty="0">
                <a:latin typeface="+mn-lt"/>
              </a:rPr>
              <a:t>SINR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Scatter Radio Network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Energy Outage Analysis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434469"/>
            <a:ext cx="8963347" cy="517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 Received power at Tag for fixed CE, Tag n and Reader on lth time slot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EO at Tag 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n-lt"/>
              </a:rPr>
              <a:t>Avg</a:t>
            </a:r>
            <a:r>
              <a:rPr lang="en-US" dirty="0" smtClean="0">
                <a:latin typeface="+mn-lt"/>
              </a:rPr>
              <a:t> EO and worst case EO</a:t>
            </a: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4" y="1887800"/>
            <a:ext cx="1742789" cy="361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6" y="2290132"/>
            <a:ext cx="1919415" cy="369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4" y="3246978"/>
            <a:ext cx="2515690" cy="567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21" y="3923870"/>
            <a:ext cx="2472973" cy="557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52" y="5148854"/>
            <a:ext cx="3399148" cy="609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5" y="5963314"/>
            <a:ext cx="3176039" cy="4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Comparison of Non Linear models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1" y="1649696"/>
            <a:ext cx="536332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Comparison of Non Linear models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0" y="1649696"/>
            <a:ext cx="534427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Comparison of Non Linear models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" y="1649696"/>
            <a:ext cx="7684580" cy="4590205"/>
          </a:xfrm>
        </p:spPr>
      </p:pic>
    </p:spTree>
    <p:extLst>
      <p:ext uri="{BB962C8B-B14F-4D97-AF65-F5344CB8AC3E}">
        <p14:creationId xmlns:p14="http://schemas.microsoft.com/office/powerpoint/2010/main" val="291729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Comparison of Non Linear models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4" y="1560349"/>
            <a:ext cx="534427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Energy Outage Performance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0" y="1649696"/>
            <a:ext cx="535379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IN" u="sng" dirty="0">
                <a:latin typeface="+mn-lt"/>
                <a:cs typeface="Arial" pitchFamily="34" charset="0"/>
              </a:rPr>
              <a:t>Introduction</a:t>
            </a:r>
            <a:r>
              <a:rPr lang="en-IN" u="sng" dirty="0" smtClean="0">
                <a:latin typeface="+mn-lt"/>
                <a:cs typeface="Arial" pitchFamily="34" charset="0"/>
              </a:rPr>
              <a:t> 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1556950"/>
            <a:ext cx="8768137" cy="536329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Global network infrastructure composed by a variety of devices interacting with each other through the Internet </a:t>
            </a:r>
            <a:r>
              <a:rPr lang="en-US" sz="1400" dirty="0" smtClean="0">
                <a:latin typeface="+mn-lt"/>
              </a:rPr>
              <a:t>[1]</a:t>
            </a:r>
            <a:r>
              <a:rPr lang="en-US" dirty="0" smtClean="0">
                <a:latin typeface="+mn-lt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Fit to customer </a:t>
            </a:r>
            <a:r>
              <a:rPr lang="en-US" sz="2000" dirty="0" smtClean="0">
                <a:latin typeface="+mn-lt"/>
              </a:rPr>
              <a:t>demands.</a:t>
            </a:r>
          </a:p>
          <a:p>
            <a:pPr marL="914400" lvl="2" indent="0">
              <a:buNone/>
            </a:pPr>
            <a:endParaRPr lang="en-US" sz="2000" dirty="0" smtClean="0">
              <a:latin typeface="+mn-lt"/>
            </a:endParaRPr>
          </a:p>
          <a:p>
            <a:pPr marL="736600" lvl="2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r>
              <a:rPr lang="en-US" sz="2000" b="1" dirty="0" err="1" smtClean="0">
                <a:latin typeface="+mj-lt"/>
              </a:rPr>
              <a:t>IoT</a:t>
            </a:r>
            <a:r>
              <a:rPr lang="en-US" sz="2000" b="1" dirty="0" smtClean="0">
                <a:latin typeface="+mj-lt"/>
              </a:rPr>
              <a:t> applications </a:t>
            </a:r>
            <a:r>
              <a:rPr lang="en-US" sz="1400" b="1" dirty="0" smtClean="0">
                <a:latin typeface="+mj-lt"/>
              </a:rPr>
              <a:t>[1-3]</a:t>
            </a:r>
            <a:r>
              <a:rPr lang="en-US" sz="1400" dirty="0" smtClean="0">
                <a:latin typeface="+mj-lt"/>
              </a:rPr>
              <a:t>:</a:t>
            </a:r>
          </a:p>
          <a:p>
            <a:pPr marL="1193800" lvl="3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r>
              <a:rPr lang="en-US" sz="2000" dirty="0">
                <a:latin typeface="+mn-lt"/>
              </a:rPr>
              <a:t>Transportation and smart vehicles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1193800" lvl="3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r>
              <a:rPr lang="en-US" sz="2000" dirty="0" smtClean="0">
                <a:latin typeface="+mn-lt"/>
              </a:rPr>
              <a:t>Precision agriculture.</a:t>
            </a:r>
          </a:p>
          <a:p>
            <a:pPr marL="1193800" lvl="3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r>
              <a:rPr lang="en-US" sz="2000" dirty="0">
                <a:latin typeface="+mn-lt"/>
              </a:rPr>
              <a:t>Environmental sensing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1193800" lvl="3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r>
              <a:rPr lang="en-US" sz="2000" dirty="0">
                <a:latin typeface="+mn-lt"/>
              </a:rPr>
              <a:t>Healthcare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1193800" lvl="3" indent="-273050">
              <a:buFont typeface="Wingdings" panose="05000000000000000000" pitchFamily="2" charset="2"/>
              <a:buChar char="§"/>
              <a:tabLst>
                <a:tab pos="1092200" algn="l"/>
              </a:tabLst>
            </a:pPr>
            <a:endParaRPr lang="en-US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By 2020: 212 billion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devices</a:t>
            </a:r>
            <a:r>
              <a:rPr lang="en-US" sz="1400" dirty="0" smtClean="0">
                <a:latin typeface="+mn-lt"/>
              </a:rPr>
              <a:t>[1].</a:t>
            </a:r>
            <a:endParaRPr lang="en-US" sz="14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By 2025: 2.7–6.2 trillion </a:t>
            </a:r>
            <a:r>
              <a:rPr lang="en-US" dirty="0" smtClean="0">
                <a:latin typeface="+mn-lt"/>
              </a:rPr>
              <a:t>$</a:t>
            </a:r>
            <a:r>
              <a:rPr lang="en-US" sz="1400" dirty="0" smtClean="0">
                <a:latin typeface="+mn-lt"/>
              </a:rPr>
              <a:t>[1].</a:t>
            </a:r>
            <a:endParaRPr lang="en-IN" sz="1400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116" y="5885924"/>
            <a:ext cx="9320537" cy="584886"/>
            <a:chOff x="0" y="972064"/>
            <a:chExt cx="9320537" cy="584886"/>
          </a:xfrm>
        </p:grpSpPr>
        <p:sp>
          <p:nvSpPr>
            <p:cNvPr id="9" name="TextBox 8"/>
            <p:cNvSpPr txBox="1"/>
            <p:nvPr/>
          </p:nvSpPr>
          <p:spPr>
            <a:xfrm>
              <a:off x="0" y="972064"/>
              <a:ext cx="9144000" cy="584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537" y="972064"/>
              <a:ext cx="91440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[1] L. </a:t>
              </a:r>
              <a:r>
                <a:rPr lang="en-US" sz="1050" dirty="0" err="1"/>
                <a:t>Atzori</a:t>
              </a:r>
              <a:r>
                <a:rPr lang="en-US" sz="1050" dirty="0"/>
                <a:t>, A. </a:t>
              </a:r>
              <a:r>
                <a:rPr lang="en-US" sz="1050" dirty="0" err="1"/>
                <a:t>Iera</a:t>
              </a:r>
              <a:r>
                <a:rPr lang="en-US" sz="1050" dirty="0"/>
                <a:t>, and G. </a:t>
              </a:r>
              <a:r>
                <a:rPr lang="en-US" sz="1050" dirty="0" err="1"/>
                <a:t>Morabito</a:t>
              </a:r>
              <a:r>
                <a:rPr lang="en-US" sz="1050" dirty="0"/>
                <a:t>, “The internet of things: A survey,” Computer networks, 2010.</a:t>
              </a:r>
            </a:p>
            <a:p>
              <a:r>
                <a:rPr lang="en-US" sz="1050" dirty="0"/>
                <a:t>[2] L. Da Xu, W. He, and S. Li, “Internet of things in industries: A survey,” IEEE Trans. Ind. </a:t>
              </a:r>
              <a:r>
                <a:rPr lang="en-US" sz="1050" dirty="0" err="1"/>
                <a:t>Informat</a:t>
              </a:r>
              <a:r>
                <a:rPr lang="en-US" sz="1050" dirty="0"/>
                <a:t>., 2014.</a:t>
              </a:r>
            </a:p>
            <a:p>
              <a:r>
                <a:rPr lang="en-US" sz="1050" dirty="0"/>
                <a:t>[3] A. Al-</a:t>
              </a:r>
              <a:r>
                <a:rPr lang="en-US" sz="1050" dirty="0" err="1"/>
                <a:t>Fuqaha</a:t>
              </a:r>
              <a:r>
                <a:rPr lang="en-US" sz="1050" dirty="0"/>
                <a:t> et </a:t>
              </a:r>
              <a:r>
                <a:rPr lang="en-US" sz="1050" dirty="0" err="1"/>
                <a:t>al.“Internet</a:t>
              </a:r>
              <a:r>
                <a:rPr lang="en-US" sz="1050" dirty="0"/>
                <a:t> of things: A survey on enabling technologies, protocols, and applications,” </a:t>
              </a:r>
              <a:r>
                <a:rPr lang="en-US" sz="1050" dirty="0" smtClean="0"/>
                <a:t>IEEE </a:t>
              </a:r>
              <a:r>
                <a:rPr lang="en-US" sz="1050" dirty="0" err="1" smtClean="0"/>
                <a:t>Commun</a:t>
              </a:r>
              <a:r>
                <a:rPr lang="en-US" sz="1050" dirty="0"/>
                <a:t>. Surveys Tuts., 2015.</a:t>
              </a:r>
              <a:endParaRPr lang="en-US" sz="9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Internet of Technologies (</a:t>
            </a:r>
            <a:r>
              <a:rPr lang="en-IN" sz="2400" dirty="0" err="1" smtClean="0">
                <a:solidFill>
                  <a:schemeClr val="bg1"/>
                </a:solidFill>
              </a:rPr>
              <a:t>IoT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BER Analysis</a:t>
            </a:r>
            <a:endParaRPr lang="en-I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Information Outage (Rayleigh)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" y="1539111"/>
            <a:ext cx="535379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Information Outage (</a:t>
            </a:r>
            <a:r>
              <a:rPr lang="en-IN" sz="2400" dirty="0" err="1" smtClean="0">
                <a:solidFill>
                  <a:prstClr val="white"/>
                </a:solidFill>
              </a:rPr>
              <a:t>Nakagami</a:t>
            </a:r>
            <a:r>
              <a:rPr lang="en-IN" sz="2400" dirty="0" smtClean="0">
                <a:solidFill>
                  <a:prstClr val="white"/>
                </a:solidFill>
              </a:rPr>
              <a:t>)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3" y="1649696"/>
            <a:ext cx="5358848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Results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Information Outage (</a:t>
            </a:r>
            <a:r>
              <a:rPr lang="en-IN" sz="2400" dirty="0" err="1" smtClean="0">
                <a:solidFill>
                  <a:prstClr val="white"/>
                </a:solidFill>
              </a:rPr>
              <a:t>Nakagami</a:t>
            </a:r>
            <a:r>
              <a:rPr lang="en-IN" sz="2400" dirty="0" smtClean="0">
                <a:solidFill>
                  <a:prstClr val="white"/>
                </a:solidFill>
              </a:rPr>
              <a:t>)</a:t>
            </a:r>
            <a:endParaRPr lang="en-IN" sz="24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3" y="1649696"/>
            <a:ext cx="5358848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Conclusion and Future Work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47" y="1590032"/>
            <a:ext cx="9130353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Efficient and sensitive Non-Linear RF energy harvesting model proposed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3647" y="2637930"/>
            <a:ext cx="9130353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Performance of Passive RFID in fading environment examined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3646" y="3803584"/>
            <a:ext cx="9130353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Multi-static topology proposed for extended range scatter network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3647" y="4969238"/>
            <a:ext cx="9130353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Application in Military logistics, supply chain management and                          precision agriculture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74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Contribution 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prstClr val="white"/>
                </a:solidFill>
              </a:rPr>
              <a:t> </a:t>
            </a:r>
            <a:r>
              <a:rPr lang="en-IN" sz="2400" dirty="0" smtClean="0">
                <a:solidFill>
                  <a:prstClr val="white"/>
                </a:solidFill>
              </a:rPr>
              <a:t>  Paper Prepared</a:t>
            </a: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324" y="1649696"/>
            <a:ext cx="8674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[1] </a:t>
            </a:r>
            <a:r>
              <a:rPr lang="en-US" sz="2000" dirty="0" smtClean="0"/>
              <a:t>Mandeep Malik, </a:t>
            </a:r>
            <a:r>
              <a:rPr lang="en-US" sz="2000" dirty="0" err="1" smtClean="0"/>
              <a:t>Dr</a:t>
            </a:r>
            <a:r>
              <a:rPr lang="en-US" sz="2000" dirty="0" smtClean="0"/>
              <a:t> D. Ghosh, </a:t>
            </a:r>
            <a:r>
              <a:rPr lang="en-US" sz="2000" i="1" dirty="0" smtClean="0">
                <a:solidFill>
                  <a:prstClr val="black"/>
                </a:solidFill>
              </a:rPr>
              <a:t>Smart </a:t>
            </a:r>
            <a:r>
              <a:rPr lang="en-US" sz="2000" i="1" dirty="0">
                <a:solidFill>
                  <a:prstClr val="black"/>
                </a:solidFill>
              </a:rPr>
              <a:t>Military Logistics based on UHF Multi-Static Scatter Radio Network with Non Linear Energy </a:t>
            </a:r>
            <a:r>
              <a:rPr lang="en-US" sz="2000" i="1" dirty="0" smtClean="0">
                <a:solidFill>
                  <a:prstClr val="black"/>
                </a:solidFill>
              </a:rPr>
              <a:t>Harvesting.</a:t>
            </a:r>
            <a:endParaRPr lang="en-US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988456"/>
            <a:ext cx="8768137" cy="5223272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u="sng" dirty="0" smtClean="0">
                <a:cs typeface="Arial" pitchFamily="34" charset="0"/>
              </a:rPr>
              <a:t>References</a:t>
            </a:r>
            <a:endParaRPr lang="en-IN" u="sng" dirty="0"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184" y="1231928"/>
            <a:ext cx="89119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 J</a:t>
            </a:r>
            <a:r>
              <a:rPr lang="en-US" dirty="0"/>
              <a:t>. </a:t>
            </a:r>
            <a:r>
              <a:rPr lang="en-US" dirty="0" err="1"/>
              <a:t>Manyika</a:t>
            </a:r>
            <a:r>
              <a:rPr lang="en-US" dirty="0"/>
              <a:t>, M. Chui, J. </a:t>
            </a:r>
            <a:r>
              <a:rPr lang="en-US" dirty="0" err="1"/>
              <a:t>Bughin</a:t>
            </a:r>
            <a:r>
              <a:rPr lang="en-US" dirty="0"/>
              <a:t>, R. Dobbs, P. Bisson, and A. </a:t>
            </a:r>
            <a:r>
              <a:rPr lang="en-US" dirty="0" err="1"/>
              <a:t>Marrs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i="1" dirty="0" smtClean="0"/>
              <a:t>Disruptive technologies</a:t>
            </a:r>
            <a:r>
              <a:rPr lang="en-US" i="1" dirty="0"/>
              <a:t>: Advances that will transform life, business, and the global </a:t>
            </a:r>
            <a:r>
              <a:rPr lang="en-US" i="1" dirty="0" smtClean="0"/>
              <a:t>economy</a:t>
            </a:r>
            <a:r>
              <a:rPr lang="en-US" dirty="0" smtClean="0"/>
              <a:t>”. McKinsey </a:t>
            </a:r>
            <a:r>
              <a:rPr lang="en-US" dirty="0"/>
              <a:t>Global Institute San Francisco, CA, 2013, vol. 180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[2] </a:t>
            </a:r>
            <a:r>
              <a:rPr lang="en-US" dirty="0" err="1" smtClean="0">
                <a:solidFill>
                  <a:srgbClr val="FF0000"/>
                </a:solidFill>
              </a:rPr>
              <a:t>Panos</a:t>
            </a:r>
            <a:r>
              <a:rPr lang="en-US" dirty="0" smtClean="0">
                <a:solidFill>
                  <a:srgbClr val="FF0000"/>
                </a:solidFill>
              </a:rPr>
              <a:t> N. </a:t>
            </a:r>
            <a:r>
              <a:rPr lang="en-US" dirty="0" err="1" smtClean="0">
                <a:solidFill>
                  <a:srgbClr val="FF0000"/>
                </a:solidFill>
              </a:rPr>
              <a:t>Alevizos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Aggelos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Bletsas</a:t>
            </a:r>
            <a:r>
              <a:rPr lang="en-US" dirty="0" smtClean="0">
                <a:solidFill>
                  <a:srgbClr val="FF0000"/>
                </a:solidFill>
              </a:rPr>
              <a:t>, “</a:t>
            </a:r>
            <a:r>
              <a:rPr lang="en-US" i="1" dirty="0" smtClean="0">
                <a:solidFill>
                  <a:srgbClr val="FF0000"/>
                </a:solidFill>
              </a:rPr>
              <a:t>Sensitive and Nonlinear far field RF energy harvesting in wireless communication</a:t>
            </a:r>
            <a:r>
              <a:rPr lang="en-US" dirty="0" smtClean="0">
                <a:solidFill>
                  <a:srgbClr val="FF0000"/>
                </a:solidFill>
              </a:rPr>
              <a:t>”, IEEE transactions on wireless communication, </a:t>
            </a:r>
            <a:r>
              <a:rPr lang="en-US" dirty="0" err="1" smtClean="0">
                <a:solidFill>
                  <a:srgbClr val="FF0000"/>
                </a:solidFill>
              </a:rPr>
              <a:t>vol</a:t>
            </a:r>
            <a:r>
              <a:rPr lang="en-US" dirty="0" smtClean="0">
                <a:solidFill>
                  <a:srgbClr val="FF0000"/>
                </a:solidFill>
              </a:rPr>
              <a:t> 2, 2018.</a:t>
            </a:r>
          </a:p>
          <a:p>
            <a:r>
              <a:rPr lang="en-US" dirty="0" smtClean="0"/>
              <a:t>[3] </a:t>
            </a:r>
            <a:r>
              <a:rPr lang="en-US" dirty="0"/>
              <a:t>M. Raju and M. </a:t>
            </a:r>
            <a:r>
              <a:rPr lang="en-US" dirty="0" err="1"/>
              <a:t>Grazier</a:t>
            </a:r>
            <a:r>
              <a:rPr lang="en-US" dirty="0"/>
              <a:t>, </a:t>
            </a:r>
            <a:r>
              <a:rPr lang="en-US" dirty="0" smtClean="0"/>
              <a:t> “</a:t>
            </a:r>
            <a:r>
              <a:rPr lang="en-US" i="1" dirty="0" smtClean="0"/>
              <a:t>White paper RF harvesting</a:t>
            </a:r>
            <a:r>
              <a:rPr lang="en-US" dirty="0" smtClean="0"/>
              <a:t>,” </a:t>
            </a:r>
            <a:r>
              <a:rPr lang="en-US" dirty="0"/>
              <a:t>Texas Instruments, 2010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[4] V. </a:t>
            </a:r>
            <a:r>
              <a:rPr lang="en-US" dirty="0" err="1" smtClean="0"/>
              <a:t>Talla</a:t>
            </a:r>
            <a:r>
              <a:rPr lang="en-US" dirty="0" smtClean="0"/>
              <a:t>, M. </a:t>
            </a:r>
            <a:r>
              <a:rPr lang="en-US" dirty="0" err="1" smtClean="0"/>
              <a:t>Hessar</a:t>
            </a:r>
            <a:r>
              <a:rPr lang="en-US" dirty="0" smtClean="0"/>
              <a:t>, B. Kellogg, A. </a:t>
            </a:r>
            <a:r>
              <a:rPr lang="en-US" dirty="0" err="1" smtClean="0"/>
              <a:t>Naja</a:t>
            </a:r>
            <a:r>
              <a:rPr lang="en-US" dirty="0" smtClean="0"/>
              <a:t>, J. R. Smith, and S. </a:t>
            </a:r>
            <a:r>
              <a:rPr lang="en-US" dirty="0" err="1" smtClean="0"/>
              <a:t>Gollakota</a:t>
            </a:r>
            <a:r>
              <a:rPr lang="en-US" dirty="0" smtClean="0"/>
              <a:t>, “</a:t>
            </a:r>
            <a:r>
              <a:rPr lang="en-US" i="1" dirty="0" smtClean="0"/>
              <a:t>Lora</a:t>
            </a:r>
            <a:r>
              <a:rPr lang="en-US" dirty="0" smtClean="0"/>
              <a:t> </a:t>
            </a:r>
            <a:r>
              <a:rPr lang="en-US" i="1" dirty="0" smtClean="0"/>
              <a:t>backscatter: Enabling the vision of ubiquitous connectivity</a:t>
            </a:r>
            <a:r>
              <a:rPr lang="en-US" dirty="0" smtClean="0"/>
              <a:t>," Proceedings of the ACM on Interactive, Mobile, Wearable and Ubiquitous Technologies, vol. 1, no. 3, p. 105, 2017.</a:t>
            </a:r>
          </a:p>
          <a:p>
            <a:pPr algn="just"/>
            <a:r>
              <a:rPr lang="en-US" dirty="0" smtClean="0"/>
              <a:t>[5] G. D. </a:t>
            </a:r>
            <a:r>
              <a:rPr lang="en-US" dirty="0" err="1" smtClean="0"/>
              <a:t>Durgin</a:t>
            </a:r>
            <a:r>
              <a:rPr lang="en-US" dirty="0" smtClean="0"/>
              <a:t>, “</a:t>
            </a:r>
            <a:r>
              <a:rPr lang="en-US" i="1" dirty="0" smtClean="0"/>
              <a:t>RF thermoelectric generation for passive RFID</a:t>
            </a:r>
            <a:r>
              <a:rPr lang="en-US" dirty="0" smtClean="0"/>
              <a:t>," in RFID, 2016 IEEE International Conference on. IEEE, 2016, pp. 1-8.</a:t>
            </a:r>
          </a:p>
          <a:p>
            <a:pPr algn="just"/>
            <a:r>
              <a:rPr lang="en-US" dirty="0" smtClean="0"/>
              <a:t>[6] B. </a:t>
            </a:r>
            <a:r>
              <a:rPr lang="en-US" dirty="0" err="1" smtClean="0"/>
              <a:t>Clerckx</a:t>
            </a:r>
            <a:r>
              <a:rPr lang="en-US" dirty="0" smtClean="0"/>
              <a:t> and E. </a:t>
            </a:r>
            <a:r>
              <a:rPr lang="en-US" dirty="0" err="1" smtClean="0"/>
              <a:t>Bayguzina</a:t>
            </a:r>
            <a:r>
              <a:rPr lang="en-US" dirty="0" smtClean="0"/>
              <a:t>, “</a:t>
            </a:r>
            <a:r>
              <a:rPr lang="en-US" i="1" dirty="0" smtClean="0"/>
              <a:t>Waveform design for wireless power transfer</a:t>
            </a:r>
            <a:r>
              <a:rPr lang="en-US" dirty="0" smtClean="0"/>
              <a:t>," 2016.</a:t>
            </a:r>
          </a:p>
          <a:p>
            <a:pPr algn="just"/>
            <a:r>
              <a:rPr lang="en-US" dirty="0"/>
              <a:t>[7] K. Huang and E. Larsson, “Simultaneous information and power transfer for broadband</a:t>
            </a:r>
          </a:p>
          <a:p>
            <a:pPr algn="just"/>
            <a:r>
              <a:rPr lang="en-US" dirty="0"/>
              <a:t>wireless systems “, IEEE Transactions on Signal Processing, vol. 61, no. 23, pp. 5972-5986}, 2013.</a:t>
            </a:r>
          </a:p>
          <a:p>
            <a:pPr algn="just"/>
            <a:r>
              <a:rPr lang="en-US" dirty="0"/>
              <a:t>[8] I. </a:t>
            </a:r>
            <a:r>
              <a:rPr lang="en-US" dirty="0" err="1"/>
              <a:t>Krikidis</a:t>
            </a:r>
            <a:r>
              <a:rPr lang="en-US" dirty="0"/>
              <a:t>, S. </a:t>
            </a:r>
            <a:r>
              <a:rPr lang="en-US" dirty="0" err="1"/>
              <a:t>Timotheou</a:t>
            </a:r>
            <a:r>
              <a:rPr lang="en-US" dirty="0"/>
              <a:t>, S. Nikolaou, G. Zheng, D. W. K. Ng, and R. </a:t>
            </a:r>
            <a:r>
              <a:rPr lang="en-US" dirty="0" err="1"/>
              <a:t>Schober</a:t>
            </a:r>
            <a:r>
              <a:rPr lang="en-US" dirty="0"/>
              <a:t>, “Simultaneous wireless information and power transfer in modern communication systems ”, IEEE Communications Magazine, vol. 52, no. 11, pp. </a:t>
            </a:r>
            <a:r>
              <a:rPr lang="en-US" dirty="0" smtClean="0"/>
              <a:t>104-110</a:t>
            </a:r>
            <a:r>
              <a:rPr lang="en-US" dirty="0"/>
              <a:t>, 2014.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3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988456"/>
            <a:ext cx="8768137" cy="5223272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u="sng" dirty="0">
                <a:cs typeface="Arial" pitchFamily="34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84" y="1231928"/>
            <a:ext cx="89119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[9] S. </a:t>
            </a:r>
            <a:r>
              <a:rPr lang="en-US" dirty="0" err="1"/>
              <a:t>Ulukus</a:t>
            </a:r>
            <a:r>
              <a:rPr lang="en-US" dirty="0"/>
              <a:t>, A. </a:t>
            </a:r>
            <a:r>
              <a:rPr lang="en-US" dirty="0" err="1"/>
              <a:t>Yener</a:t>
            </a:r>
            <a:r>
              <a:rPr lang="en-US" dirty="0"/>
              <a:t>, E. </a:t>
            </a:r>
            <a:r>
              <a:rPr lang="en-US" dirty="0" err="1"/>
              <a:t>Erkip</a:t>
            </a:r>
            <a:r>
              <a:rPr lang="en-US" dirty="0"/>
              <a:t>, O. </a:t>
            </a:r>
            <a:r>
              <a:rPr lang="en-US" dirty="0" err="1"/>
              <a:t>Simeone</a:t>
            </a:r>
            <a:r>
              <a:rPr lang="en-US" dirty="0"/>
              <a:t>, M. </a:t>
            </a:r>
            <a:r>
              <a:rPr lang="en-US" dirty="0" err="1"/>
              <a:t>Zorzi</a:t>
            </a:r>
            <a:r>
              <a:rPr lang="en-US" dirty="0"/>
              <a:t>, P. Grover, and K. Huang, “</a:t>
            </a:r>
            <a:r>
              <a:rPr lang="en-US" i="1" dirty="0"/>
              <a:t>Energy harvesting wireless communications: A review of recent advances</a:t>
            </a:r>
            <a:r>
              <a:rPr lang="en-US" dirty="0"/>
              <a:t> “ , IEEE Journal on Selected Areas in Communications, vol. 33, no. 3, pp. 360-381, 2015.</a:t>
            </a:r>
          </a:p>
          <a:p>
            <a:pPr algn="just"/>
            <a:r>
              <a:rPr lang="en-US" dirty="0" smtClean="0"/>
              <a:t>[10] </a:t>
            </a:r>
            <a:r>
              <a:rPr lang="en-US" dirty="0"/>
              <a:t>C. R. </a:t>
            </a:r>
            <a:r>
              <a:rPr lang="en-US" dirty="0" err="1"/>
              <a:t>Valenta</a:t>
            </a:r>
            <a:r>
              <a:rPr lang="en-US" dirty="0"/>
              <a:t> and G. D. </a:t>
            </a:r>
            <a:r>
              <a:rPr lang="en-US" dirty="0" err="1"/>
              <a:t>Durgin</a:t>
            </a:r>
            <a:r>
              <a:rPr lang="en-US" dirty="0"/>
              <a:t>, “</a:t>
            </a:r>
            <a:r>
              <a:rPr lang="en-US" i="1" dirty="0"/>
              <a:t>Harvesting wireless power: Survey of energy harvester</a:t>
            </a:r>
          </a:p>
          <a:p>
            <a:pPr algn="just"/>
            <a:r>
              <a:rPr lang="en-US" i="1" dirty="0"/>
              <a:t>conversion efficiency in far field, wireless power transfer </a:t>
            </a:r>
            <a:r>
              <a:rPr lang="en-US" i="1" dirty="0" smtClean="0"/>
              <a:t>systems”</a:t>
            </a:r>
            <a:r>
              <a:rPr lang="en-US" dirty="0" smtClean="0"/>
              <a:t>, </a:t>
            </a:r>
            <a:r>
              <a:rPr lang="en-US" dirty="0"/>
              <a:t>IEEE </a:t>
            </a:r>
            <a:r>
              <a:rPr lang="it-IT" dirty="0"/>
              <a:t>Microwave Magazine, vol. 15, no. 4, pp. 108-120, 2014.</a:t>
            </a:r>
          </a:p>
          <a:p>
            <a:pPr algn="just"/>
            <a:r>
              <a:rPr lang="en-US" dirty="0"/>
              <a:t>[</a:t>
            </a:r>
            <a:r>
              <a:rPr lang="en-US" dirty="0" smtClean="0"/>
              <a:t>11] </a:t>
            </a:r>
            <a:r>
              <a:rPr lang="en-US" dirty="0"/>
              <a:t>E. </a:t>
            </a:r>
            <a:r>
              <a:rPr lang="en-US" dirty="0" err="1"/>
              <a:t>Boshkovska</a:t>
            </a:r>
            <a:r>
              <a:rPr lang="en-US" dirty="0"/>
              <a:t>, D. W. K. Ng, N. </a:t>
            </a:r>
            <a:r>
              <a:rPr lang="en-US" dirty="0" err="1"/>
              <a:t>Zlatanov</a:t>
            </a:r>
            <a:r>
              <a:rPr lang="en-US" dirty="0"/>
              <a:t>, and R. </a:t>
            </a:r>
            <a:r>
              <a:rPr lang="en-US" dirty="0" err="1"/>
              <a:t>Schober</a:t>
            </a:r>
            <a:r>
              <a:rPr lang="en-US" dirty="0"/>
              <a:t>, “</a:t>
            </a:r>
            <a:r>
              <a:rPr lang="en-US" i="1" dirty="0"/>
              <a:t>Practical non-linear energy harvesting model and resource allocation for </a:t>
            </a:r>
            <a:r>
              <a:rPr lang="en-US" i="1" dirty="0" err="1"/>
              <a:t>swipt</a:t>
            </a:r>
            <a:r>
              <a:rPr lang="en-US" i="1" dirty="0"/>
              <a:t> </a:t>
            </a:r>
            <a:r>
              <a:rPr lang="en-US" i="1" dirty="0" smtClean="0"/>
              <a:t>systems”</a:t>
            </a:r>
            <a:r>
              <a:rPr lang="en-US" dirty="0" smtClean="0"/>
              <a:t>, </a:t>
            </a:r>
            <a:r>
              <a:rPr lang="en-US" dirty="0"/>
              <a:t>IEEE Communications Letters, vol. 19, no. 12, pp. 2082-2085, 2015.</a:t>
            </a:r>
          </a:p>
          <a:p>
            <a:pPr algn="just"/>
            <a:r>
              <a:rPr lang="en-US" dirty="0"/>
              <a:t>[</a:t>
            </a:r>
            <a:r>
              <a:rPr lang="en-US" dirty="0" smtClean="0"/>
              <a:t>12] </a:t>
            </a:r>
            <a:r>
              <a:rPr lang="en-US" dirty="0"/>
              <a:t>X. Xu, A. </a:t>
            </a:r>
            <a:r>
              <a:rPr lang="en-US" dirty="0" err="1" smtClean="0"/>
              <a:t>Ozcelikkale</a:t>
            </a:r>
            <a:r>
              <a:rPr lang="en-US" dirty="0"/>
              <a:t>, T. </a:t>
            </a:r>
            <a:r>
              <a:rPr lang="en-US" dirty="0" err="1"/>
              <a:t>McKelvey</a:t>
            </a:r>
            <a:r>
              <a:rPr lang="en-US" dirty="0"/>
              <a:t>, and M. </a:t>
            </a:r>
            <a:r>
              <a:rPr lang="en-US" dirty="0" err="1"/>
              <a:t>Viberg</a:t>
            </a:r>
            <a:r>
              <a:rPr lang="en-US" dirty="0"/>
              <a:t>, “</a:t>
            </a:r>
            <a:r>
              <a:rPr lang="en-US" i="1" dirty="0"/>
              <a:t>Simultaneous information and</a:t>
            </a:r>
          </a:p>
          <a:p>
            <a:pPr algn="just"/>
            <a:r>
              <a:rPr lang="en-US" i="1" dirty="0"/>
              <a:t>power transfer under a non-linear RF energy harvesting </a:t>
            </a:r>
            <a:r>
              <a:rPr lang="en-US" i="1" dirty="0" smtClean="0"/>
              <a:t>model”</a:t>
            </a:r>
            <a:r>
              <a:rPr lang="en-US" dirty="0" smtClean="0"/>
              <a:t>, </a:t>
            </a:r>
            <a:r>
              <a:rPr lang="en-US" dirty="0"/>
              <a:t>in Communications</a:t>
            </a:r>
          </a:p>
          <a:p>
            <a:pPr algn="just"/>
            <a:r>
              <a:rPr lang="en-US" dirty="0"/>
              <a:t>Workshops (ICC Workshops), 2017 IEEE International Conference on. IEEE, 2017, pp. 179-184</a:t>
            </a:r>
            <a:r>
              <a:rPr lang="en-US" dirty="0" smtClean="0"/>
              <a:t>.</a:t>
            </a:r>
          </a:p>
          <a:p>
            <a:r>
              <a:rPr lang="en-US" dirty="0"/>
              <a:t>[</a:t>
            </a:r>
            <a:r>
              <a:rPr lang="en-US" dirty="0" smtClean="0"/>
              <a:t>13] </a:t>
            </a:r>
            <a:r>
              <a:rPr lang="en-US" dirty="0"/>
              <a:t>S. D. </a:t>
            </a:r>
            <a:r>
              <a:rPr lang="en-US" dirty="0" err="1"/>
              <a:t>Assimonis</a:t>
            </a:r>
            <a:r>
              <a:rPr lang="en-US" dirty="0"/>
              <a:t>, S.-N. </a:t>
            </a:r>
            <a:r>
              <a:rPr lang="en-US" dirty="0" err="1"/>
              <a:t>Daskalakis</a:t>
            </a:r>
            <a:r>
              <a:rPr lang="en-US" dirty="0"/>
              <a:t>, and A. </a:t>
            </a:r>
            <a:r>
              <a:rPr lang="en-US" dirty="0" err="1"/>
              <a:t>Bletsas</a:t>
            </a:r>
            <a:r>
              <a:rPr lang="en-US" dirty="0"/>
              <a:t>, “</a:t>
            </a:r>
            <a:r>
              <a:rPr lang="en-US" i="1" dirty="0"/>
              <a:t>Sensitive and efficient RF harvesting</a:t>
            </a:r>
          </a:p>
          <a:p>
            <a:r>
              <a:rPr lang="en-US" i="1" dirty="0"/>
              <a:t>supply for </a:t>
            </a:r>
            <a:r>
              <a:rPr lang="en-US" i="1" dirty="0" err="1"/>
              <a:t>batteryless</a:t>
            </a:r>
            <a:r>
              <a:rPr lang="en-US" i="1" dirty="0"/>
              <a:t> backscatter sensor networks</a:t>
            </a:r>
            <a:r>
              <a:rPr lang="en-US" dirty="0"/>
              <a:t>," IEEE Transactions on Microwave Theory and Techniques, vol. 64, no. 4, pp. 1327-1338, 2016.</a:t>
            </a:r>
          </a:p>
          <a:p>
            <a:r>
              <a:rPr lang="en-US" dirty="0"/>
              <a:t>[</a:t>
            </a:r>
            <a:r>
              <a:rPr lang="en-US" dirty="0" smtClean="0"/>
              <a:t>14] </a:t>
            </a:r>
            <a:r>
              <a:rPr lang="en-US" dirty="0" err="1"/>
              <a:t>Powercast</a:t>
            </a:r>
            <a:r>
              <a:rPr lang="en-US" dirty="0"/>
              <a:t>, “</a:t>
            </a:r>
            <a:r>
              <a:rPr lang="en-US" i="1" dirty="0" err="1"/>
              <a:t>Powercast</a:t>
            </a:r>
            <a:r>
              <a:rPr lang="en-US" i="1" dirty="0"/>
              <a:t> module datasheet p2110b</a:t>
            </a:r>
            <a:r>
              <a:rPr lang="en-US" dirty="0"/>
              <a:t>," Mouser electronics, 2016.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04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988456"/>
            <a:ext cx="8768137" cy="5223272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u="sng" dirty="0">
                <a:cs typeface="Arial" pitchFamily="34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84" y="1231928"/>
            <a:ext cx="89119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[15] </a:t>
            </a:r>
            <a:r>
              <a:rPr lang="en-US" dirty="0"/>
              <a:t>C. </a:t>
            </a:r>
            <a:r>
              <a:rPr lang="en-US" dirty="0" err="1"/>
              <a:t>Konstantopoulos</a:t>
            </a:r>
            <a:r>
              <a:rPr lang="en-US" dirty="0"/>
              <a:t>, E. </a:t>
            </a:r>
            <a:r>
              <a:rPr lang="en-US" dirty="0" err="1"/>
              <a:t>Koutroulis</a:t>
            </a:r>
            <a:r>
              <a:rPr lang="en-US" dirty="0"/>
              <a:t>, N. </a:t>
            </a:r>
            <a:r>
              <a:rPr lang="en-US" dirty="0" err="1"/>
              <a:t>Mitianoudis</a:t>
            </a:r>
            <a:r>
              <a:rPr lang="en-US" dirty="0"/>
              <a:t>, and A. </a:t>
            </a:r>
            <a:r>
              <a:rPr lang="en-US" dirty="0" err="1"/>
              <a:t>Bletsas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i="1" dirty="0" smtClean="0"/>
              <a:t>Converting a plant </a:t>
            </a:r>
            <a:r>
              <a:rPr lang="en-US" i="1" dirty="0"/>
              <a:t>to a battery and wireless sensor with scatter radio and ultra-low cost</a:t>
            </a:r>
            <a:r>
              <a:rPr lang="en-US" dirty="0"/>
              <a:t>," </a:t>
            </a:r>
            <a:r>
              <a:rPr lang="en-US" dirty="0" smtClean="0"/>
              <a:t>IEEE Transactions </a:t>
            </a:r>
            <a:r>
              <a:rPr lang="en-US" dirty="0"/>
              <a:t>on Instrumentation and Measurement, vol. 65, no. 2, pp. </a:t>
            </a:r>
            <a:r>
              <a:rPr lang="en-US" dirty="0" smtClean="0"/>
              <a:t>388-398</a:t>
            </a:r>
            <a:r>
              <a:rPr lang="en-US" dirty="0"/>
              <a:t>, 2016</a:t>
            </a:r>
            <a:r>
              <a:rPr lang="en-US" dirty="0" smtClean="0"/>
              <a:t>.</a:t>
            </a:r>
          </a:p>
          <a:p>
            <a:r>
              <a:rPr lang="en-US" dirty="0"/>
              <a:t>[</a:t>
            </a:r>
            <a:r>
              <a:rPr lang="en-US" dirty="0" smtClean="0"/>
              <a:t>16] </a:t>
            </a:r>
            <a:r>
              <a:rPr lang="en-US" dirty="0"/>
              <a:t>A. Goldsmith, Wireless communications. Cambridge university press, 2005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[</a:t>
            </a:r>
            <a:r>
              <a:rPr lang="en-US" dirty="0" smtClean="0"/>
              <a:t>17] </a:t>
            </a:r>
            <a:r>
              <a:rPr lang="en-US" dirty="0"/>
              <a:t>M. S. Trotter, J. D. Grin, and G. D. </a:t>
            </a:r>
            <a:r>
              <a:rPr lang="en-US" dirty="0" err="1"/>
              <a:t>Durgin</a:t>
            </a:r>
            <a:r>
              <a:rPr lang="en-US" dirty="0"/>
              <a:t>, “</a:t>
            </a:r>
            <a:r>
              <a:rPr lang="en-US" i="1" dirty="0"/>
              <a:t>Power-optimized waveforms for improving</a:t>
            </a:r>
          </a:p>
          <a:p>
            <a:pPr algn="just"/>
            <a:r>
              <a:rPr lang="en-US" i="1" dirty="0"/>
              <a:t>the range and reliability of RF systems</a:t>
            </a:r>
            <a:r>
              <a:rPr lang="en-US" dirty="0"/>
              <a:t>," in RFID, 2009 IEEE International Conference on. IEEE, 2009, pp. 80-87.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0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574" y="2385391"/>
            <a:ext cx="5698435" cy="1378226"/>
          </a:xfrm>
          <a:noFill/>
        </p:spPr>
        <p:txBody>
          <a:bodyPr/>
          <a:lstStyle/>
          <a:p>
            <a:pPr algn="ctr"/>
            <a:r>
              <a:rPr lang="en-IN" sz="8000">
                <a:latin typeface="Arial" pitchFamily="34" charset="0"/>
                <a:cs typeface="Arial" pitchFamily="34" charset="0"/>
              </a:rPr>
              <a:t>Thank You</a:t>
            </a:r>
            <a:endParaRPr lang="en-IN" sz="8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85103" y="1040028"/>
            <a:ext cx="6203091" cy="557688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IN" altLang="en-US" sz="2400" b="0" u="none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15978" y="1749425"/>
            <a:ext cx="4395960" cy="4238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IN" altLang="en-US" sz="2400" b="0" u="none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433763" y="3040063"/>
            <a:ext cx="1973262" cy="1820862"/>
          </a:xfrm>
          <a:prstGeom prst="ellipse">
            <a:avLst/>
          </a:prstGeom>
          <a:solidFill>
            <a:srgbClr val="FFCC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IN" altLang="en-US" sz="2400" b="0" u="none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411663" y="1749425"/>
            <a:ext cx="0" cy="12906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446338" y="4252913"/>
            <a:ext cx="1063625" cy="5318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30825" y="4252913"/>
            <a:ext cx="1138238" cy="4556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3386138" y="3025775"/>
            <a:ext cx="2049462" cy="18970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IN" altLang="en-US" sz="2400" b="0" u="none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3440906" y="3063874"/>
            <a:ext cx="1973262" cy="1820863"/>
          </a:xfrm>
          <a:prstGeom prst="ellipse">
            <a:avLst/>
          </a:prstGeom>
          <a:solidFill>
            <a:srgbClr val="002060"/>
          </a:solidFill>
          <a:ln w="762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IN" altLang="en-US" sz="2400" b="0" u="none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5254625" y="2811463"/>
            <a:ext cx="1062038" cy="6826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4419600" y="4860925"/>
            <a:ext cx="0" cy="11382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514600" y="2811463"/>
            <a:ext cx="1062038" cy="6826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3665537" y="3750439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none" dirty="0" err="1" smtClean="0">
                <a:solidFill>
                  <a:schemeClr val="bg1"/>
                </a:solidFill>
              </a:rPr>
              <a:t>IoT</a:t>
            </a:r>
            <a:r>
              <a:rPr lang="en-US" u="none" baseline="30000" dirty="0" smtClean="0"/>
              <a:t> </a:t>
            </a:r>
            <a:endParaRPr lang="en-US" altLang="en-US" u="none" dirty="0">
              <a:solidFill>
                <a:schemeClr val="bg1"/>
              </a:solidFill>
            </a:endParaRPr>
          </a:p>
        </p:txBody>
      </p: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4364186" y="2242921"/>
            <a:ext cx="1009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Wireless</a:t>
            </a:r>
          </a:p>
          <a:p>
            <a:pPr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sensors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2667000" y="2587625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>
                <a:solidFill>
                  <a:srgbClr val="FFFFFF"/>
                </a:solidFill>
              </a:rPr>
              <a:t>CONFIDENTIALITY</a:t>
            </a: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4495800" y="2587625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>
                <a:solidFill>
                  <a:srgbClr val="FFFFFF"/>
                </a:solidFill>
              </a:rPr>
              <a:t>ENCRYPTION</a:t>
            </a: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3429990" y="1247455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Sensing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716482" y="2497238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 rot="19800067">
            <a:off x="5811216" y="4651426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3500502" y="6062461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Communication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 rot="1147689">
            <a:off x="1082695" y="4733796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Computation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1125421" y="2440050"/>
            <a:ext cx="1981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Services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28" name="TextBox 34"/>
          <p:cNvSpPr txBox="1">
            <a:spLocks noChangeArrowheads="1"/>
          </p:cNvSpPr>
          <p:nvPr/>
        </p:nvSpPr>
        <p:spPr bwMode="auto">
          <a:xfrm>
            <a:off x="5669638" y="3252058"/>
            <a:ext cx="94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Analysis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29" name="TextBox 34"/>
          <p:cNvSpPr txBox="1">
            <a:spLocks noChangeArrowheads="1"/>
          </p:cNvSpPr>
          <p:nvPr/>
        </p:nvSpPr>
        <p:spPr bwMode="auto">
          <a:xfrm>
            <a:off x="5327763" y="4598946"/>
            <a:ext cx="8001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1"/>
                </a:solidFill>
              </a:rPr>
              <a:t>RFID</a:t>
            </a:r>
            <a:endParaRPr lang="en-US" altLang="en-US" sz="1400" u="none" dirty="0">
              <a:solidFill>
                <a:schemeClr val="tx1"/>
              </a:solidFill>
            </a:endParaRP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3711364" y="5300944"/>
            <a:ext cx="800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2">
                    <a:lumMod val="50000"/>
                  </a:schemeClr>
                </a:solidFill>
              </a:rPr>
              <a:t>Low power</a:t>
            </a:r>
            <a:endParaRPr lang="en-US" altLang="en-US" sz="1400" u="non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2778001" y="4590750"/>
            <a:ext cx="8001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2">
                    <a:lumMod val="50000"/>
                  </a:schemeClr>
                </a:solidFill>
              </a:rPr>
              <a:t>Cloud</a:t>
            </a:r>
            <a:endParaRPr lang="en-US" altLang="en-US" sz="1400" u="non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 rot="1630325">
            <a:off x="2665945" y="2648810"/>
            <a:ext cx="1131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u="none" dirty="0" smtClean="0">
                <a:solidFill>
                  <a:schemeClr val="tx2">
                    <a:lumMod val="50000"/>
                  </a:schemeClr>
                </a:solidFill>
              </a:rPr>
              <a:t>Industrial application</a:t>
            </a:r>
            <a:endParaRPr lang="en-US" altLang="en-US" sz="1400" u="non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67457" y="202990"/>
            <a:ext cx="7899816" cy="5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u="sng" dirty="0">
                <a:latin typeface="+mn-lt"/>
                <a:cs typeface="Arial" pitchFamily="34" charset="0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457" y="3222406"/>
            <a:ext cx="9009441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“The Internet of Things is not a concept; it is a network, the true technology-enabled Network of all </a:t>
            </a:r>
            <a:r>
              <a:rPr lang="en-US" b="1" dirty="0" smtClean="0"/>
              <a:t>networks</a:t>
            </a:r>
            <a:r>
              <a:rPr lang="en-US" sz="1400" b="1" dirty="0" smtClean="0"/>
              <a:t>[2]</a:t>
            </a:r>
            <a:r>
              <a:rPr lang="en-US" b="1" dirty="0" smtClean="0"/>
              <a:t>.” </a:t>
            </a:r>
            <a:r>
              <a:rPr lang="en-US" dirty="0"/>
              <a:t>– </a:t>
            </a:r>
            <a:r>
              <a:rPr lang="en-US" i="1" dirty="0" err="1"/>
              <a:t>Edewede</a:t>
            </a:r>
            <a:r>
              <a:rPr lang="en-US" i="1" dirty="0"/>
              <a:t> </a:t>
            </a:r>
            <a:r>
              <a:rPr lang="en-US" i="1" dirty="0" err="1"/>
              <a:t>Oriwoh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6" grpId="0"/>
      <p:bldP spid="18" grpId="0"/>
      <p:bldP spid="19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IN" u="sng" dirty="0">
                <a:cs typeface="Arial" pitchFamily="34" charset="0"/>
              </a:rPr>
              <a:t>Introduction</a:t>
            </a:r>
            <a:r>
              <a:rPr lang="en-IN" u="sng" dirty="0" smtClean="0">
                <a:cs typeface="Arial" pitchFamily="34" charset="0"/>
              </a:rPr>
              <a:t> </a:t>
            </a:r>
            <a:endParaRPr lang="en-IN" u="sng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RF Energy Harvesting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66254"/>
            <a:ext cx="9144000" cy="9002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[4] </a:t>
            </a:r>
            <a:r>
              <a:rPr lang="en-US" sz="1050" dirty="0" err="1"/>
              <a:t>Panos</a:t>
            </a:r>
            <a:r>
              <a:rPr lang="en-US" sz="1050" dirty="0"/>
              <a:t> N. </a:t>
            </a:r>
            <a:r>
              <a:rPr lang="en-US" sz="1050" dirty="0" err="1"/>
              <a:t>Alevizos</a:t>
            </a:r>
            <a:r>
              <a:rPr lang="en-US" sz="1050" dirty="0"/>
              <a:t> and </a:t>
            </a:r>
            <a:r>
              <a:rPr lang="en-US" sz="1050" dirty="0" err="1"/>
              <a:t>Aggelos</a:t>
            </a:r>
            <a:r>
              <a:rPr lang="en-US" sz="1050" dirty="0"/>
              <a:t> </a:t>
            </a:r>
            <a:r>
              <a:rPr lang="en-US" sz="1050" dirty="0" err="1"/>
              <a:t>Bletsas</a:t>
            </a:r>
            <a:r>
              <a:rPr lang="en-US" sz="1050" dirty="0"/>
              <a:t>, “</a:t>
            </a:r>
            <a:r>
              <a:rPr lang="en-US" sz="1050" i="1" dirty="0"/>
              <a:t>Sensitive and Nonlinear far field RF energy harvesting in wireless communication</a:t>
            </a:r>
            <a:r>
              <a:rPr lang="en-US" sz="1050" dirty="0"/>
              <a:t>”, IEEE transactions on wireless communication, </a:t>
            </a:r>
            <a:r>
              <a:rPr lang="en-US" sz="1050" dirty="0" err="1"/>
              <a:t>vol</a:t>
            </a:r>
            <a:r>
              <a:rPr lang="en-US" sz="1050" dirty="0"/>
              <a:t> 2, 2018.</a:t>
            </a:r>
          </a:p>
          <a:p>
            <a:r>
              <a:rPr lang="en-US" sz="1050" dirty="0" smtClean="0"/>
              <a:t>[5] G</a:t>
            </a:r>
            <a:r>
              <a:rPr lang="en-US" sz="1050" dirty="0"/>
              <a:t>. D. </a:t>
            </a:r>
            <a:r>
              <a:rPr lang="en-US" sz="1050" dirty="0" err="1"/>
              <a:t>Durgin</a:t>
            </a:r>
            <a:r>
              <a:rPr lang="en-US" sz="1050" dirty="0"/>
              <a:t>, “</a:t>
            </a:r>
            <a:r>
              <a:rPr lang="en-US" sz="1050" i="1" dirty="0"/>
              <a:t>RF thermoelectric generation for passive RFID</a:t>
            </a:r>
            <a:r>
              <a:rPr lang="en-US" sz="1050" dirty="0"/>
              <a:t>," in RFID, 2016 IEEE International Conference on. IEEE, 2016, pp. 1-8</a:t>
            </a:r>
            <a:r>
              <a:rPr lang="en-US" sz="1050" dirty="0" smtClean="0"/>
              <a:t>.</a:t>
            </a:r>
          </a:p>
          <a:p>
            <a:pPr algn="just"/>
            <a:r>
              <a:rPr lang="en-US" sz="1050" dirty="0" smtClean="0"/>
              <a:t>[6] </a:t>
            </a:r>
            <a:r>
              <a:rPr lang="en-US" sz="1050" dirty="0"/>
              <a:t>K. Huang and E. Larsson, “Simultaneous information and power transfer for </a:t>
            </a:r>
            <a:r>
              <a:rPr lang="en-US" sz="1050" dirty="0" smtClean="0"/>
              <a:t>broadband wireless </a:t>
            </a:r>
            <a:r>
              <a:rPr lang="en-US" sz="1050" dirty="0"/>
              <a:t>systems “, IEEE Transactions on Signal Processing, vol. 61, no. 23, pp. 5972-5986}, 2013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0" y="1533325"/>
            <a:ext cx="8768137" cy="420845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+mn-lt"/>
              </a:rPr>
              <a:t>Remote ambient or dedicated power source</a:t>
            </a:r>
            <a:r>
              <a:rPr lang="en-IN" sz="1400" dirty="0" smtClean="0">
                <a:latin typeface="+mn-lt"/>
              </a:rPr>
              <a:t>[4]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+mn-lt"/>
              </a:rPr>
              <a:t>Simultaneous wireless information and power transfer (SWIPT)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+mn-lt"/>
              </a:rPr>
              <a:t>Power for ultra-low-power devices</a:t>
            </a:r>
            <a:r>
              <a:rPr lang="en-IN" sz="1400" dirty="0" smtClean="0">
                <a:latin typeface="+mn-lt"/>
              </a:rPr>
              <a:t>[4]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 smtClean="0">
                <a:latin typeface="+mn-lt"/>
              </a:rPr>
              <a:t>Rectenna</a:t>
            </a:r>
            <a:r>
              <a:rPr lang="en-IN" dirty="0" smtClean="0">
                <a:latin typeface="+mn-lt"/>
              </a:rPr>
              <a:t> (Antenna and Rectifier)</a:t>
            </a:r>
            <a:r>
              <a:rPr lang="en-IN" sz="1400" dirty="0" smtClean="0">
                <a:latin typeface="+mn-lt"/>
              </a:rPr>
              <a:t>[5]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latin typeface="+mn-lt"/>
              </a:rPr>
              <a:t>Diodes, Efficiency, Sensitivity</a:t>
            </a:r>
            <a:r>
              <a:rPr lang="en-IN" sz="1400" dirty="0" smtClean="0">
                <a:latin typeface="+mn-lt"/>
              </a:rPr>
              <a:t>[4]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n-lt"/>
              </a:rPr>
              <a:t>Communication sensitivity </a:t>
            </a:r>
            <a:r>
              <a:rPr lang="en-IN" sz="1400" dirty="0">
                <a:latin typeface="+mn-lt"/>
              </a:rPr>
              <a:t>[6]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</a:rPr>
              <a:t>-40dBm (Low BW radios)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</a:rPr>
              <a:t>-85dBm [4](High BW GSM Cell phones) </a:t>
            </a:r>
          </a:p>
          <a:p>
            <a:pPr marL="736600" lvl="2" indent="-217488"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</a:rPr>
              <a:t>Harvester sensitivity at -</a:t>
            </a:r>
            <a:r>
              <a:rPr lang="en-IN" sz="2000" dirty="0" smtClean="0">
                <a:latin typeface="+mn-lt"/>
              </a:rPr>
              <a:t>30dBm</a:t>
            </a:r>
            <a:r>
              <a:rPr lang="en-IN" sz="1400" dirty="0" smtClean="0">
                <a:latin typeface="+mn-lt"/>
              </a:rPr>
              <a:t>[6]</a:t>
            </a:r>
            <a:endParaRPr lang="en-IN" sz="1400" dirty="0">
              <a:latin typeface="+mn-lt"/>
            </a:endParaRPr>
          </a:p>
          <a:p>
            <a:pPr marL="736600" lvl="2" indent="-217488"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</a:rPr>
              <a:t>Gap of 55 </a:t>
            </a:r>
            <a:r>
              <a:rPr lang="en-IN" sz="2000" dirty="0" err="1">
                <a:latin typeface="+mn-lt"/>
              </a:rPr>
              <a:t>dBm</a:t>
            </a:r>
            <a:r>
              <a:rPr lang="en-IN" sz="2000" dirty="0">
                <a:latin typeface="+mn-lt"/>
              </a:rPr>
              <a:t> to 120 </a:t>
            </a:r>
            <a:r>
              <a:rPr lang="en-IN" sz="2000" dirty="0" err="1" smtClean="0">
                <a:latin typeface="+mn-lt"/>
              </a:rPr>
              <a:t>dBm</a:t>
            </a:r>
            <a:endParaRPr lang="en-IN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5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IN" u="sng" dirty="0">
                <a:cs typeface="Arial" pitchFamily="34" charset="0"/>
              </a:rPr>
              <a:t>Introduction</a:t>
            </a:r>
            <a:r>
              <a:rPr lang="en-IN" u="sng" dirty="0" smtClean="0">
                <a:cs typeface="Arial" pitchFamily="34" charset="0"/>
              </a:rPr>
              <a:t> </a:t>
            </a:r>
            <a:endParaRPr lang="en-IN" u="sng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Problem Statement (1/2)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39252"/>
            <a:ext cx="9144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[4] </a:t>
            </a:r>
            <a:r>
              <a:rPr lang="en-US" sz="1050" dirty="0" err="1"/>
              <a:t>Panos</a:t>
            </a:r>
            <a:r>
              <a:rPr lang="en-US" sz="1050" dirty="0"/>
              <a:t> N. </a:t>
            </a:r>
            <a:r>
              <a:rPr lang="en-US" sz="1050" dirty="0" err="1"/>
              <a:t>Alevizos</a:t>
            </a:r>
            <a:r>
              <a:rPr lang="en-US" sz="1050" dirty="0"/>
              <a:t> and </a:t>
            </a:r>
            <a:r>
              <a:rPr lang="en-US" sz="1050" dirty="0" err="1"/>
              <a:t>Aggelos</a:t>
            </a:r>
            <a:r>
              <a:rPr lang="en-US" sz="1050" dirty="0"/>
              <a:t> </a:t>
            </a:r>
            <a:r>
              <a:rPr lang="en-US" sz="1050" dirty="0" err="1"/>
              <a:t>Bletsas</a:t>
            </a:r>
            <a:r>
              <a:rPr lang="en-US" sz="1050" dirty="0"/>
              <a:t>, “</a:t>
            </a:r>
            <a:r>
              <a:rPr lang="en-US" sz="1050" i="1" dirty="0"/>
              <a:t>Sensitive and Nonlinear far field RF energy harvesting in wireless communication</a:t>
            </a:r>
            <a:r>
              <a:rPr lang="en-US" sz="1050" dirty="0"/>
              <a:t>”, IEEE transactions on wireless communication, </a:t>
            </a:r>
            <a:r>
              <a:rPr lang="en-US" sz="1050" dirty="0" err="1"/>
              <a:t>vol</a:t>
            </a:r>
            <a:r>
              <a:rPr lang="en-US" sz="1050" dirty="0"/>
              <a:t> 2, 2018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[7] </a:t>
            </a:r>
            <a:r>
              <a:rPr lang="en-US" sz="1050" dirty="0"/>
              <a:t>I. </a:t>
            </a:r>
            <a:r>
              <a:rPr lang="en-US" sz="1050" dirty="0" err="1"/>
              <a:t>Krikidis</a:t>
            </a:r>
            <a:r>
              <a:rPr lang="en-US" sz="1050" dirty="0"/>
              <a:t>, S. </a:t>
            </a:r>
            <a:r>
              <a:rPr lang="en-US" sz="1050" dirty="0" err="1"/>
              <a:t>Timotheou</a:t>
            </a:r>
            <a:r>
              <a:rPr lang="en-US" sz="1050" dirty="0"/>
              <a:t>, S. Nikolaou, G. Zheng, D. W. K. Ng, and R. </a:t>
            </a:r>
            <a:r>
              <a:rPr lang="en-US" sz="1050" dirty="0" err="1"/>
              <a:t>Schober</a:t>
            </a:r>
            <a:r>
              <a:rPr lang="en-US" sz="1050" dirty="0"/>
              <a:t>, “Simultaneous wireless information and power transfer in modern communication systems ”, IEEE Communications Magazine, vol. 52, no. 11, pp. 104-110, 2014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63" y="1434469"/>
            <a:ext cx="3051336" cy="162429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649696"/>
            <a:ext cx="5734115" cy="37955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Diodes in rectifier </a:t>
            </a:r>
            <a:r>
              <a:rPr lang="en-US" sz="2000" dirty="0" smtClean="0">
                <a:latin typeface="+mn-lt"/>
              </a:rPr>
              <a:t>circuit. </a:t>
            </a:r>
            <a:endParaRPr lang="en-IN" sz="20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Strong </a:t>
            </a:r>
            <a:r>
              <a:rPr lang="en-US" sz="1600" dirty="0">
                <a:latin typeface="+mn-lt"/>
              </a:rPr>
              <a:t>nonlinearities on power </a:t>
            </a:r>
            <a:r>
              <a:rPr lang="en-US" sz="1600" dirty="0" smtClean="0">
                <a:latin typeface="+mn-lt"/>
              </a:rPr>
              <a:t>conversion.</a:t>
            </a:r>
            <a:endParaRPr lang="en-US" sz="16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Sensitivity and </a:t>
            </a:r>
            <a:r>
              <a:rPr lang="en-US" sz="1600" dirty="0" smtClean="0">
                <a:latin typeface="+mn-lt"/>
              </a:rPr>
              <a:t>Saturation effects. </a:t>
            </a:r>
            <a:endParaRPr lang="en-US" sz="16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Prior articles in wireless communication used linear </a:t>
            </a:r>
            <a:r>
              <a:rPr lang="en-US" sz="2000" dirty="0" smtClean="0">
                <a:latin typeface="+mn-lt"/>
              </a:rPr>
              <a:t>models i.e. Linear, CL and CLC models</a:t>
            </a: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Comparison of Non Linear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This </a:t>
            </a:r>
            <a:r>
              <a:rPr lang="en-US" sz="2000" dirty="0">
                <a:latin typeface="+mn-lt"/>
              </a:rPr>
              <a:t>work offered accurate nonlinear energy harvesting  analysis 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10" name="Picture 2" descr="C:\Users\malik\Desktop\alevi1-2812889-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8" y="3058760"/>
            <a:ext cx="2943102" cy="252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IN" u="sng" dirty="0">
                <a:cs typeface="Arial" pitchFamily="34" charset="0"/>
              </a:rPr>
              <a:t>Introduction</a:t>
            </a:r>
            <a:r>
              <a:rPr lang="en-IN" u="sng" dirty="0" smtClean="0">
                <a:cs typeface="Arial" pitchFamily="34" charset="0"/>
              </a:rPr>
              <a:t> </a:t>
            </a:r>
            <a:endParaRPr lang="en-IN" u="sng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Overall Contribution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" y="1652246"/>
            <a:ext cx="5090985" cy="1026420"/>
            <a:chOff x="13645" y="3698543"/>
            <a:chExt cx="3098052" cy="1337481"/>
          </a:xfrm>
        </p:grpSpPr>
        <p:sp>
          <p:nvSpPr>
            <p:cNvPr id="11" name="Rectangle 10"/>
            <p:cNvSpPr/>
            <p:nvPr/>
          </p:nvSpPr>
          <p:spPr>
            <a:xfrm>
              <a:off x="13645" y="3698543"/>
              <a:ext cx="3098052" cy="13374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45" y="3816335"/>
              <a:ext cx="3098052" cy="61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Non Linear RF Energy harvesting vis a vis Linear Models i.e. L,CL,CLC</a:t>
              </a:r>
              <a:endParaRPr lang="en-US" sz="2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90983" y="1663589"/>
            <a:ext cx="4053017" cy="1015077"/>
            <a:chOff x="3109259" y="3698544"/>
            <a:chExt cx="2227017" cy="13374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3111698" y="3698544"/>
              <a:ext cx="2224578" cy="1337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9259" y="3742772"/>
              <a:ext cx="2227015" cy="10138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Case study on semi-passive and passive RFID tags</a:t>
              </a:r>
              <a:endParaRPr lang="en-US" sz="2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17" y="3358329"/>
            <a:ext cx="5090984" cy="144655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Comparison of Non Linear RF Energy Harvesting Models and performance in different Fading Environment                     i.e. </a:t>
            </a:r>
            <a:r>
              <a:rPr lang="en-US" sz="2200" dirty="0" err="1" smtClean="0"/>
              <a:t>LoS</a:t>
            </a:r>
            <a:r>
              <a:rPr lang="en-US" sz="2200" dirty="0" smtClean="0"/>
              <a:t>, N-</a:t>
            </a:r>
            <a:r>
              <a:rPr lang="en-US" sz="2200" dirty="0" err="1" smtClean="0"/>
              <a:t>LoS</a:t>
            </a:r>
            <a:endParaRPr lang="en-US" sz="2200" dirty="0"/>
          </a:p>
        </p:txBody>
      </p:sp>
      <p:sp>
        <p:nvSpPr>
          <p:cNvPr id="20" name="Rectangle 19"/>
          <p:cNvSpPr/>
          <p:nvPr/>
        </p:nvSpPr>
        <p:spPr>
          <a:xfrm>
            <a:off x="-1415" y="5222919"/>
            <a:ext cx="9130353" cy="769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Enhance ultra-low-power </a:t>
            </a:r>
            <a:r>
              <a:rPr lang="en-US" sz="2200" dirty="0" err="1"/>
              <a:t>IoT</a:t>
            </a:r>
            <a:r>
              <a:rPr lang="en-US" sz="2200" dirty="0"/>
              <a:t> technology exploiting novel</a:t>
            </a:r>
          </a:p>
          <a:p>
            <a:pPr algn="ctr"/>
            <a:r>
              <a:rPr lang="en-US" sz="2200" dirty="0"/>
              <a:t>concepts in wireless communications and networking.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97801" y="3366411"/>
            <a:ext cx="4053016" cy="1468710"/>
            <a:chOff x="3037867" y="3698544"/>
            <a:chExt cx="2298410" cy="13512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037867" y="3698544"/>
              <a:ext cx="2298410" cy="1337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99403" y="3712307"/>
              <a:ext cx="2236870" cy="13374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Network of RFIDs in Monostatic and </a:t>
              </a:r>
              <a:r>
                <a:rPr lang="en-US" sz="2200" dirty="0" err="1" smtClean="0"/>
                <a:t>Multistatic</a:t>
              </a:r>
              <a:r>
                <a:rPr lang="en-US" sz="2200" dirty="0" smtClean="0"/>
                <a:t> topologies to </a:t>
              </a:r>
              <a:r>
                <a:rPr lang="en-US" sz="2200" dirty="0"/>
                <a:t>extended range </a:t>
              </a:r>
              <a:r>
                <a:rPr lang="en-US" sz="2200" dirty="0" smtClean="0"/>
                <a:t>in </a:t>
              </a:r>
              <a:r>
                <a:rPr lang="en-US" sz="2200" dirty="0"/>
                <a:t>a small scale fading environment</a:t>
              </a:r>
            </a:p>
          </p:txBody>
        </p:sp>
      </p:grpSp>
      <p:sp>
        <p:nvSpPr>
          <p:cNvPr id="6" name="Down Arrow 5"/>
          <p:cNvSpPr/>
          <p:nvPr/>
        </p:nvSpPr>
        <p:spPr>
          <a:xfrm>
            <a:off x="2174789" y="2719856"/>
            <a:ext cx="377520" cy="60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899898" y="2729736"/>
            <a:ext cx="377520" cy="60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653" y="202990"/>
            <a:ext cx="7761563" cy="554587"/>
          </a:xfrm>
        </p:spPr>
        <p:txBody>
          <a:bodyPr/>
          <a:lstStyle/>
          <a:p>
            <a:r>
              <a:rPr lang="en-IN" u="sng" dirty="0" smtClean="0">
                <a:latin typeface="+mn-lt"/>
                <a:cs typeface="Arial" pitchFamily="34" charset="0"/>
              </a:rPr>
              <a:t>Introduction </a:t>
            </a:r>
            <a:endParaRPr lang="en-IN" u="sng" dirty="0">
              <a:latin typeface="+mn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72804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   Dissertation Objectives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80652" y="1649696"/>
            <a:ext cx="8856255" cy="3795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Enhance ultra-low-power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technology exploiting </a:t>
            </a:r>
            <a:r>
              <a:rPr lang="en-US" dirty="0" smtClean="0">
                <a:latin typeface="+mn-lt"/>
              </a:rPr>
              <a:t>novel concepts </a:t>
            </a:r>
            <a:r>
              <a:rPr lang="en-US" dirty="0">
                <a:latin typeface="+mn-lt"/>
              </a:rPr>
              <a:t>in wireless communications and networking</a:t>
            </a:r>
            <a:r>
              <a:rPr lang="en-US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Objectives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Accurate RF energy harvesting analysis</a:t>
            </a:r>
            <a:r>
              <a:rPr lang="en-US" dirty="0" smtClean="0">
                <a:latin typeface="+mn-lt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Comparison of Non Linear Energy Harvesting Models.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Performance analysis of Non linear models in small scale fading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BER calculation and outage analysis.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Study of Passive RFIDs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RFID network architecture i.e. Monostatic and </a:t>
            </a:r>
            <a:r>
              <a:rPr lang="en-US" dirty="0" err="1" smtClean="0">
                <a:latin typeface="+mn-lt"/>
              </a:rPr>
              <a:t>Multistatic</a:t>
            </a:r>
            <a:endParaRPr lang="en-US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</a:rPr>
              <a:t>Flexible</a:t>
            </a:r>
            <a:r>
              <a:rPr lang="en-US" dirty="0">
                <a:latin typeface="+mn-lt"/>
              </a:rPr>
              <a:t>, scatter radio network architecture with </a:t>
            </a:r>
            <a:r>
              <a:rPr lang="en-US" dirty="0" smtClean="0">
                <a:latin typeface="+mn-lt"/>
              </a:rPr>
              <a:t>extended coverage.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>
              <a:latin typeface="+mn-lt"/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5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3" y="334800"/>
            <a:ext cx="7761563" cy="621100"/>
          </a:xfrm>
        </p:spPr>
        <p:txBody>
          <a:bodyPr>
            <a:noAutofit/>
          </a:bodyPr>
          <a:lstStyle/>
          <a:p>
            <a:pPr lvl="1" algn="l"/>
            <a:r>
              <a:rPr lang="en-IN" sz="3200" b="1" u="sng" dirty="0">
                <a:latin typeface="+mn-lt"/>
              </a:rPr>
              <a:t>Literature</a:t>
            </a:r>
            <a:r>
              <a:rPr lang="en-IN" sz="3200" b="1" u="sng" dirty="0">
                <a:latin typeface="+mj-lt"/>
              </a:rPr>
              <a:t> </a:t>
            </a:r>
            <a:r>
              <a:rPr lang="en-IN" sz="3200" b="1" u="sng" dirty="0">
                <a:latin typeface="+mn-lt"/>
              </a:rPr>
              <a:t>Survey </a:t>
            </a:r>
            <a:r>
              <a:rPr lang="en-IN" sz="3200" b="1" u="sng" dirty="0">
                <a:latin typeface="+mj-lt"/>
              </a:rPr>
              <a:t/>
            </a:r>
            <a:br>
              <a:rPr lang="en-IN" sz="3200" b="1" u="sng" dirty="0">
                <a:latin typeface="+mj-lt"/>
              </a:rPr>
            </a:br>
            <a:r>
              <a:rPr lang="en-IN" sz="3200" b="1" u="sng" dirty="0" smtClean="0">
                <a:latin typeface="+mj-lt"/>
                <a:cs typeface="Arial" pitchFamily="34" charset="0"/>
              </a:rPr>
              <a:t> </a:t>
            </a:r>
            <a:endParaRPr lang="en-IN" sz="3200" b="1" u="sng" dirty="0">
              <a:latin typeface="+mj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242224"/>
            <a:ext cx="8963347" cy="5223272"/>
          </a:xfrm>
        </p:spPr>
        <p:txBody>
          <a:bodyPr/>
          <a:lstStyle/>
          <a:p>
            <a:r>
              <a:rPr lang="en-US" sz="1800" dirty="0" smtClean="0"/>
              <a:t>L</a:t>
            </a:r>
            <a:r>
              <a:rPr lang="en-US" sz="1800" dirty="0"/>
              <a:t>. R. </a:t>
            </a:r>
            <a:r>
              <a:rPr lang="en-US" sz="1800" dirty="0" err="1"/>
              <a:t>Varshney</a:t>
            </a:r>
            <a:r>
              <a:rPr lang="en-US" sz="1800" dirty="0"/>
              <a:t>, “</a:t>
            </a:r>
            <a:r>
              <a:rPr lang="en-US" sz="1800" b="1" i="1" dirty="0"/>
              <a:t>Transporting information and energy </a:t>
            </a:r>
            <a:r>
              <a:rPr lang="en-US" sz="1800" b="1" i="1" dirty="0" smtClean="0"/>
              <a:t>simultaneously</a:t>
            </a:r>
            <a:r>
              <a:rPr lang="en-US" sz="1800" dirty="0" smtClean="0"/>
              <a:t>”, in </a:t>
            </a:r>
            <a:r>
              <a:rPr lang="en-US" sz="1800" i="1" dirty="0"/>
              <a:t>Proc. IEEE Int. </a:t>
            </a:r>
            <a:r>
              <a:rPr lang="en-US" sz="1800" i="1" dirty="0" err="1"/>
              <a:t>Symp</a:t>
            </a:r>
            <a:r>
              <a:rPr lang="en-US" sz="1800" i="1" dirty="0"/>
              <a:t>. on Inform. Theory (ISIT)</a:t>
            </a:r>
            <a:r>
              <a:rPr lang="en-US" sz="1800" dirty="0"/>
              <a:t>, Toronto, Canada, 2008, pp. 1612–1616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P. Grover and A. </a:t>
            </a:r>
            <a:r>
              <a:rPr lang="en-US" sz="1800" dirty="0" err="1"/>
              <a:t>Sahai</a:t>
            </a:r>
            <a:r>
              <a:rPr lang="en-US" sz="1800" dirty="0"/>
              <a:t>, “</a:t>
            </a:r>
            <a:r>
              <a:rPr lang="en-US" sz="1800" b="1" i="1" dirty="0"/>
              <a:t>Shannon meets Tesla: Wireless information and power transfer</a:t>
            </a:r>
            <a:r>
              <a:rPr lang="en-US" sz="1800" dirty="0"/>
              <a:t>,” in </a:t>
            </a:r>
            <a:r>
              <a:rPr lang="en-US" sz="1800" i="1" dirty="0"/>
              <a:t>Proc. IEEE Int. </a:t>
            </a:r>
            <a:r>
              <a:rPr lang="en-US" sz="1800" i="1" dirty="0" err="1"/>
              <a:t>Symp</a:t>
            </a:r>
            <a:r>
              <a:rPr lang="en-US" sz="1800" i="1" dirty="0"/>
              <a:t>. on Inform. Theory (ISIT)</a:t>
            </a:r>
            <a:r>
              <a:rPr lang="en-US" sz="1800" dirty="0"/>
              <a:t>, Austin, TX, 2010, pp. 2363–2367.</a:t>
            </a:r>
          </a:p>
          <a:p>
            <a:r>
              <a:rPr lang="en-US" sz="1800" dirty="0" smtClean="0"/>
              <a:t>E</a:t>
            </a:r>
            <a:r>
              <a:rPr lang="en-US" sz="1800" dirty="0"/>
              <a:t>. </a:t>
            </a:r>
            <a:r>
              <a:rPr lang="en-US" sz="1800" dirty="0" err="1"/>
              <a:t>Boshkovska</a:t>
            </a:r>
            <a:r>
              <a:rPr lang="en-US" sz="1800" dirty="0"/>
              <a:t>, D. W. K. Ng, N. </a:t>
            </a:r>
            <a:r>
              <a:rPr lang="en-US" sz="1800" dirty="0" err="1"/>
              <a:t>Zlatanov</a:t>
            </a:r>
            <a:r>
              <a:rPr lang="en-US" sz="1800" dirty="0"/>
              <a:t>, and R. </a:t>
            </a:r>
            <a:r>
              <a:rPr lang="en-US" sz="1800" dirty="0" err="1"/>
              <a:t>Schober</a:t>
            </a:r>
            <a:r>
              <a:rPr lang="en-US" sz="1800" dirty="0"/>
              <a:t>, “</a:t>
            </a:r>
            <a:r>
              <a:rPr lang="en-US" sz="1800" b="1" i="1" dirty="0" smtClean="0"/>
              <a:t>Practical non-linear </a:t>
            </a:r>
            <a:r>
              <a:rPr lang="en-US" sz="1800" b="1" i="1" dirty="0"/>
              <a:t>energy harvesting model and resource allocation for </a:t>
            </a:r>
            <a:r>
              <a:rPr lang="en-US" sz="1800" b="1" i="1" dirty="0" smtClean="0"/>
              <a:t>SWIPT systems</a:t>
            </a:r>
            <a:r>
              <a:rPr lang="en-US" sz="1800" dirty="0"/>
              <a:t>,” </a:t>
            </a:r>
            <a:r>
              <a:rPr lang="en-US" sz="1800" i="1" dirty="0"/>
              <a:t>IEEE </a:t>
            </a:r>
            <a:r>
              <a:rPr lang="en-US" sz="1800" i="1" dirty="0" err="1"/>
              <a:t>Commun</a:t>
            </a:r>
            <a:r>
              <a:rPr lang="en-US" sz="1800" i="1" dirty="0"/>
              <a:t>. Lett.</a:t>
            </a:r>
            <a:r>
              <a:rPr lang="en-US" sz="1800" dirty="0"/>
              <a:t>, vol. 19, no. 12, pp. 2082–2085, </a:t>
            </a:r>
            <a:r>
              <a:rPr lang="en-US" sz="1800" dirty="0" smtClean="0"/>
              <a:t>Dec. 2015.</a:t>
            </a:r>
          </a:p>
          <a:p>
            <a:r>
              <a:rPr lang="en-US" sz="1800" dirty="0"/>
              <a:t>S. D. </a:t>
            </a:r>
            <a:r>
              <a:rPr lang="en-US" sz="1800" dirty="0" err="1"/>
              <a:t>Assimonis</a:t>
            </a:r>
            <a:r>
              <a:rPr lang="en-US" sz="1800" dirty="0"/>
              <a:t>, S.-N. </a:t>
            </a:r>
            <a:r>
              <a:rPr lang="en-US" sz="1800" dirty="0" err="1"/>
              <a:t>Daskalakis</a:t>
            </a:r>
            <a:r>
              <a:rPr lang="en-US" sz="1800" dirty="0"/>
              <a:t>, and A. </a:t>
            </a:r>
            <a:r>
              <a:rPr lang="en-US" sz="1800" dirty="0" err="1"/>
              <a:t>Bletsas</a:t>
            </a:r>
            <a:r>
              <a:rPr lang="en-US" sz="1800" dirty="0"/>
              <a:t>, “</a:t>
            </a:r>
            <a:r>
              <a:rPr lang="en-US" sz="1800" b="1" i="1" dirty="0"/>
              <a:t>Sensitive and efficient RF harvesting supply for </a:t>
            </a:r>
            <a:r>
              <a:rPr lang="en-US" sz="1800" b="1" i="1" dirty="0" err="1"/>
              <a:t>batteryless</a:t>
            </a:r>
            <a:r>
              <a:rPr lang="en-US" sz="1800" b="1" i="1" dirty="0"/>
              <a:t> backscatter sensor networks</a:t>
            </a:r>
            <a:r>
              <a:rPr lang="en-US" sz="1800" dirty="0"/>
              <a:t>,” </a:t>
            </a:r>
            <a:r>
              <a:rPr lang="en-US" sz="1800" i="1" dirty="0"/>
              <a:t>IEEE Trans. </a:t>
            </a:r>
            <a:r>
              <a:rPr lang="en-US" sz="1800" i="1" dirty="0" err="1"/>
              <a:t>Microw</a:t>
            </a:r>
            <a:r>
              <a:rPr lang="en-US" sz="1800" i="1" dirty="0"/>
              <a:t>. Theory </a:t>
            </a:r>
            <a:r>
              <a:rPr lang="en-US" sz="1800" i="1" dirty="0" err="1"/>
              <a:t>Techn</a:t>
            </a:r>
            <a:r>
              <a:rPr lang="en-US" sz="1800" i="1" dirty="0"/>
              <a:t>.</a:t>
            </a:r>
            <a:r>
              <a:rPr lang="en-US" sz="1800" dirty="0"/>
              <a:t>, vol. 64, no. 4, pp. 1327–1338, Apr. 2016</a:t>
            </a:r>
            <a:r>
              <a:rPr lang="en-US" sz="1800" dirty="0" smtClean="0"/>
              <a:t>.</a:t>
            </a:r>
          </a:p>
          <a:p>
            <a:r>
              <a:rPr lang="en-US" sz="1800" b="1" i="1" dirty="0" err="1" smtClean="0"/>
              <a:t>PowerCast</a:t>
            </a:r>
            <a:r>
              <a:rPr lang="en-US" sz="1800" b="1" i="1" dirty="0" smtClean="0"/>
              <a:t> </a:t>
            </a:r>
            <a:r>
              <a:rPr lang="en-US" sz="1800" b="1" i="1" dirty="0"/>
              <a:t>Module</a:t>
            </a:r>
            <a:r>
              <a:rPr lang="en-US" sz="1800" dirty="0"/>
              <a:t>, http://</a:t>
            </a:r>
            <a:r>
              <a:rPr lang="en-US" sz="1800" dirty="0" smtClean="0"/>
              <a:t>www.mouser.com/ds/2/329/P2110B Datasheet-Rev-3-1091766.pdf.</a:t>
            </a:r>
          </a:p>
          <a:p>
            <a:r>
              <a:rPr lang="en-US" sz="1800" dirty="0" smtClean="0"/>
              <a:t>A</a:t>
            </a:r>
            <a:r>
              <a:rPr lang="en-US" sz="1800" dirty="0"/>
              <a:t>. Al-</a:t>
            </a:r>
            <a:r>
              <a:rPr lang="en-US" sz="1800" dirty="0" err="1"/>
              <a:t>Fuqaha</a:t>
            </a:r>
            <a:r>
              <a:rPr lang="en-US" sz="1800" dirty="0"/>
              <a:t>, M. </a:t>
            </a:r>
            <a:r>
              <a:rPr lang="en-US" sz="1800" dirty="0" err="1"/>
              <a:t>Guizani</a:t>
            </a:r>
            <a:r>
              <a:rPr lang="en-US" sz="1800" dirty="0"/>
              <a:t>, M. </a:t>
            </a:r>
            <a:r>
              <a:rPr lang="en-US" sz="1800" dirty="0" err="1"/>
              <a:t>Mohammadi</a:t>
            </a:r>
            <a:r>
              <a:rPr lang="en-US" sz="1800" dirty="0"/>
              <a:t>, M. </a:t>
            </a:r>
            <a:r>
              <a:rPr lang="en-US" sz="1800" dirty="0" err="1"/>
              <a:t>Aledhari</a:t>
            </a:r>
            <a:r>
              <a:rPr lang="en-US" sz="1800" dirty="0"/>
              <a:t>, and M. </a:t>
            </a:r>
            <a:r>
              <a:rPr lang="en-US" sz="1800" dirty="0" err="1"/>
              <a:t>Ayyash</a:t>
            </a:r>
            <a:r>
              <a:rPr lang="en-US" sz="1800" dirty="0"/>
              <a:t>, </a:t>
            </a:r>
            <a:r>
              <a:rPr lang="en-US" sz="1800" b="1" i="1" dirty="0"/>
              <a:t>Internet of things: A survey on enabling technologies, protocols, and applications</a:t>
            </a:r>
            <a:r>
              <a:rPr lang="en-US" sz="1800" dirty="0"/>
              <a:t>," IEEE Communications Surveys &amp; Tutorials, vol. 17, no. 4, pp. 2347,2376, 2015.</a:t>
            </a:r>
          </a:p>
          <a:p>
            <a:endParaRPr lang="en-US" sz="1800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7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3938</TotalTime>
  <Words>2934</Words>
  <Application>Microsoft Office PowerPoint</Application>
  <PresentationFormat>On-screen Show (4:3)</PresentationFormat>
  <Paragraphs>741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Franklin Gothic Demi</vt:lpstr>
      <vt:lpstr>Times</vt:lpstr>
      <vt:lpstr>Wingdings</vt:lpstr>
      <vt:lpstr>Office Theme</vt:lpstr>
      <vt:lpstr> </vt:lpstr>
      <vt:lpstr>CONTENTS</vt:lpstr>
      <vt:lpstr>Introduction </vt:lpstr>
      <vt:lpstr>PowerPoint Presentation</vt:lpstr>
      <vt:lpstr>Introduction </vt:lpstr>
      <vt:lpstr>Introduction </vt:lpstr>
      <vt:lpstr>Introduction </vt:lpstr>
      <vt:lpstr>Introduction </vt:lpstr>
      <vt:lpstr>Literature Survey   </vt:lpstr>
      <vt:lpstr>Non Linear Energy Harvesting Models  </vt:lpstr>
      <vt:lpstr>Non Linear Energy Harvesting Models </vt:lpstr>
      <vt:lpstr>Passive RFID</vt:lpstr>
      <vt:lpstr>Passive RFID</vt:lpstr>
      <vt:lpstr>Passive RFID</vt:lpstr>
      <vt:lpstr>Scatter Radio Network</vt:lpstr>
      <vt:lpstr>Scatter Radio Network</vt:lpstr>
      <vt:lpstr>Scatter Radio Network</vt:lpstr>
      <vt:lpstr>Scatter Radio Network</vt:lpstr>
      <vt:lpstr>Scatter Radio Network</vt:lpstr>
      <vt:lpstr>Scatter Radio Network</vt:lpstr>
      <vt:lpstr>Scatter Radio Network</vt:lpstr>
      <vt:lpstr>Scatter Radio Network</vt:lpstr>
      <vt:lpstr>Scatter Radio Network</vt:lpstr>
      <vt:lpstr>Scatter Radio Network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 and Future Work</vt:lpstr>
      <vt:lpstr>Contribution </vt:lpstr>
      <vt:lpstr>References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Mandeep Malik</dc:creator>
  <cp:lastModifiedBy>Mandeep Malik</cp:lastModifiedBy>
  <cp:revision>96</cp:revision>
  <dcterms:created xsi:type="dcterms:W3CDTF">2019-05-02T11:47:02Z</dcterms:created>
  <dcterms:modified xsi:type="dcterms:W3CDTF">2022-01-18T03:51:17Z</dcterms:modified>
</cp:coreProperties>
</file>