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7" r:id="rId4"/>
    <p:sldId id="259" r:id="rId5"/>
    <p:sldId id="261" r:id="rId6"/>
    <p:sldId id="269" r:id="rId7"/>
    <p:sldId id="262" r:id="rId8"/>
    <p:sldId id="268" r:id="rId9"/>
    <p:sldId id="26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7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AEB1-E04C-0B4A-ABA5-4C414659C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971" y="2194560"/>
            <a:ext cx="10138410" cy="2169198"/>
          </a:xfrm>
        </p:spPr>
        <p:txBody>
          <a:bodyPr/>
          <a:lstStyle/>
          <a:p>
            <a:pPr algn="r"/>
            <a:r>
              <a:rPr lang="en-US" sz="7200" dirty="0"/>
              <a:t>House sale price prediction</a:t>
            </a:r>
            <a:br>
              <a:rPr lang="en-US" sz="7200" dirty="0"/>
            </a:br>
            <a:br>
              <a:rPr lang="en-US" sz="1800" dirty="0"/>
            </a:br>
            <a:r>
              <a:rPr lang="en-US" sz="1800" dirty="0"/>
              <a:t>Mandeep Rana</a:t>
            </a:r>
            <a:br>
              <a:rPr lang="en-US" sz="1800" dirty="0"/>
            </a:br>
            <a:br>
              <a:rPr lang="en-US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1602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431E-7B3C-0E4B-A6DD-DDA3F1F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046B-988B-4745-B650-2C13F519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development of Linear Regression, CART, and Random Forest</a:t>
            </a:r>
          </a:p>
          <a:p>
            <a:r>
              <a:rPr lang="en-US" dirty="0"/>
              <a:t>Data is linear so LM performed well with RMSE of 0.16</a:t>
            </a:r>
          </a:p>
          <a:p>
            <a:r>
              <a:rPr lang="en-US" dirty="0"/>
              <a:t>Tuned CART with </a:t>
            </a:r>
            <a:r>
              <a:rPr lang="en-US" dirty="0" err="1"/>
              <a:t>cp</a:t>
            </a:r>
            <a:r>
              <a:rPr lang="en-US" dirty="0"/>
              <a:t> = 0.01, but still it didn’t give better results</a:t>
            </a:r>
          </a:p>
          <a:p>
            <a:r>
              <a:rPr lang="en-US" dirty="0"/>
              <a:t>Random Forest gave best results with RMSE of 0.13 and also tuned it</a:t>
            </a:r>
          </a:p>
          <a:p>
            <a:r>
              <a:rPr lang="en-US" dirty="0"/>
              <a:t>LM and Random Forest took less time to train but Random Forest gave best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7D043-6319-5C4A-92F9-230E71D4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07" y="4355200"/>
            <a:ext cx="66675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05DB1-2882-D14C-AF1D-BC1E771E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07" y="4871364"/>
            <a:ext cx="66675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7913D-91E1-274E-BE79-D26E079E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007" y="5442864"/>
            <a:ext cx="6667500" cy="5715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76DB9C-FC3A-5B42-A2E3-A63AD179E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25643"/>
              </p:ext>
            </p:extLst>
          </p:nvPr>
        </p:nvGraphicFramePr>
        <p:xfrm>
          <a:off x="1738363" y="4461266"/>
          <a:ext cx="884255" cy="1738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55">
                  <a:extLst>
                    <a:ext uri="{9D8B030D-6E8A-4147-A177-3AD203B41FA5}">
                      <a16:colId xmlns:a16="http://schemas.microsoft.com/office/drawing/2014/main" val="2481555231"/>
                    </a:ext>
                  </a:extLst>
                </a:gridCol>
              </a:tblGrid>
              <a:tr h="67381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98101"/>
                  </a:ext>
                </a:extLst>
              </a:tr>
              <a:tr h="5322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60334"/>
                  </a:ext>
                </a:extLst>
              </a:tr>
              <a:tr h="5322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86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431E-7B3C-0E4B-A6DD-DDA3F1F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046B-988B-4745-B650-2C13F519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13527"/>
            <a:ext cx="10566143" cy="1609344"/>
          </a:xfrm>
        </p:spPr>
        <p:txBody>
          <a:bodyPr>
            <a:normAutofit/>
          </a:bodyPr>
          <a:lstStyle/>
          <a:p>
            <a:r>
              <a:rPr lang="en-US" dirty="0"/>
              <a:t>Number of trees = 300 or 400, gives similar accuracy as 500 (default), thus improving processing speed and reducing memory usage </a:t>
            </a:r>
          </a:p>
          <a:p>
            <a:r>
              <a:rPr lang="en-US" dirty="0"/>
              <a:t>Increasing or decreasing number of features per tree results in bad model</a:t>
            </a:r>
          </a:p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F7CC371-A520-DD41-811E-167DCAD18C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69786" y="2855892"/>
            <a:ext cx="5652428" cy="38162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60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431E-7B3C-0E4B-A6DD-DDA3F1F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046B-988B-4745-B650-2C13F519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of 0.13 (accuracy of ~87%)</a:t>
            </a:r>
          </a:p>
          <a:p>
            <a:r>
              <a:rPr lang="en-US" dirty="0"/>
              <a:t>Random Forest is the best model</a:t>
            </a:r>
          </a:p>
          <a:p>
            <a:r>
              <a:rPr lang="en-US" dirty="0"/>
              <a:t>Future research includes: Neural Network, SVM, KNN</a:t>
            </a:r>
          </a:p>
          <a:p>
            <a:r>
              <a:rPr lang="en-US" dirty="0"/>
              <a:t>Kaggle submission ranked in top ~30% of the entire leaderboard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8158-ADD5-4C4B-ADD8-AABEEDC9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4764025"/>
            <a:ext cx="10972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3216E8-3665-9B41-B28D-18215875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524000"/>
            <a:ext cx="4953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EEEF-DE91-EC4C-9E91-765756D5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7D0B-F8FD-2A4E-B3FE-3FC1CE24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set has 1,460 rows of data and 81 features</a:t>
            </a:r>
          </a:p>
          <a:p>
            <a:r>
              <a:rPr lang="en-US" dirty="0"/>
              <a:t>Test set has 80 features – excluding target variable</a:t>
            </a:r>
          </a:p>
          <a:p>
            <a:r>
              <a:rPr lang="en-US" dirty="0"/>
              <a:t>Data has ‘Id’ to identify each house and its associated properties, such as: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Amenities</a:t>
            </a:r>
          </a:p>
          <a:p>
            <a:pPr lvl="1"/>
            <a:r>
              <a:rPr lang="en-US" dirty="0"/>
              <a:t>House Condition etc.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Missing values were treated in two different ways:</a:t>
            </a:r>
          </a:p>
          <a:p>
            <a:pPr lvl="1"/>
            <a:r>
              <a:rPr lang="en-US" dirty="0"/>
              <a:t>Removed</a:t>
            </a:r>
          </a:p>
          <a:p>
            <a:pPr lvl="1"/>
            <a:r>
              <a:rPr lang="en-US" dirty="0"/>
              <a:t>Replaced with the mean of that column values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EEEF-DE91-EC4C-9E91-765756D5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7D0B-F8FD-2A4E-B3FE-3FC1CE24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0443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Scaling by taking log of Sale Price to remove skewness</a:t>
            </a:r>
          </a:p>
          <a:p>
            <a:r>
              <a:rPr lang="en-US" dirty="0"/>
              <a:t>Helps in enhancing the model by softening the impact of outliers</a:t>
            </a:r>
          </a:p>
          <a:p>
            <a:r>
              <a:rPr lang="en-US" dirty="0"/>
              <a:t>Transforming biased to normal distribution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36D8-166E-2B42-8600-87CA86D0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" y="3536818"/>
            <a:ext cx="5187933" cy="2728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838C5-44CC-F94E-A319-772287C6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66" y="3536818"/>
            <a:ext cx="5187932" cy="272846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E923F67-4415-1442-867B-C3AF6438E0C7}"/>
              </a:ext>
            </a:extLst>
          </p:cNvPr>
          <p:cNvSpPr/>
          <p:nvPr/>
        </p:nvSpPr>
        <p:spPr>
          <a:xfrm>
            <a:off x="5837447" y="4616191"/>
            <a:ext cx="587519" cy="56972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FAE-9E63-DA45-AAC4-00691B78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7" y="802707"/>
            <a:ext cx="11073283" cy="1237108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&amp; EXPLORATORY ANALYSIS – 1. Zone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CF1F9-D490-2242-895B-4F0E86ED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02308"/>
            <a:ext cx="10058400" cy="4050792"/>
          </a:xfrm>
        </p:spPr>
        <p:txBody>
          <a:bodyPr/>
          <a:lstStyle/>
          <a:p>
            <a:r>
              <a:rPr lang="en-US" dirty="0"/>
              <a:t>RL zone has highest number of houses which is 1,151</a:t>
            </a:r>
          </a:p>
          <a:p>
            <a:r>
              <a:rPr lang="en-US" dirty="0"/>
              <a:t>Sale Price of FV zone &gt; Sale Price of C, which factor is driving the prices?</a:t>
            </a:r>
          </a:p>
          <a:p>
            <a:r>
              <a:rPr lang="en-US" dirty="0"/>
              <a:t>Area of FV zone &gt; Area of C zone, means Area has huge influence on prices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48A33755-D48D-8A4A-B22F-CD1FB894A3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3752" y="2957001"/>
            <a:ext cx="46863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D18F2D03-4DD8-E44A-AED2-A085F518FF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34912" y="2957001"/>
            <a:ext cx="4686300" cy="37223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C6C-60DB-D041-8F78-8C11F8D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1" y="504929"/>
            <a:ext cx="9490668" cy="1485900"/>
          </a:xfrm>
        </p:spPr>
        <p:txBody>
          <a:bodyPr>
            <a:normAutofit/>
          </a:bodyPr>
          <a:lstStyle/>
          <a:p>
            <a:r>
              <a:rPr lang="en-US" dirty="0"/>
              <a:t>2. BUILDING TYPE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9464D2D-18C6-A341-B2EE-B69179491D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03004" y="3055955"/>
            <a:ext cx="6064181" cy="34754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074CF50-91F4-8B40-8691-9956AD583AA2}"/>
              </a:ext>
            </a:extLst>
          </p:cNvPr>
          <p:cNvSpPr txBox="1">
            <a:spLocks/>
          </p:cNvSpPr>
          <p:nvPr/>
        </p:nvSpPr>
        <p:spPr>
          <a:xfrm>
            <a:off x="1063752" y="17023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Family houses are distributed across all sale prices – low to high</a:t>
            </a:r>
          </a:p>
          <a:p>
            <a:r>
              <a:rPr lang="en-US" dirty="0"/>
              <a:t>Other type of houses lie in price range of 80,000 – 200,000</a:t>
            </a:r>
          </a:p>
          <a:p>
            <a:r>
              <a:rPr lang="en-US" dirty="0"/>
              <a:t>Therefore, 1 Family houses are in majority</a:t>
            </a:r>
          </a:p>
        </p:txBody>
      </p:sp>
    </p:spTree>
    <p:extLst>
      <p:ext uri="{BB962C8B-B14F-4D97-AF65-F5344CB8AC3E}">
        <p14:creationId xmlns:p14="http://schemas.microsoft.com/office/powerpoint/2010/main" val="293570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C6C-60DB-D041-8F78-8C11F8D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1" y="504929"/>
            <a:ext cx="9490668" cy="1485900"/>
          </a:xfrm>
        </p:spPr>
        <p:txBody>
          <a:bodyPr>
            <a:normAutofit/>
          </a:bodyPr>
          <a:lstStyle/>
          <a:p>
            <a:r>
              <a:rPr lang="en-US" dirty="0"/>
              <a:t>3. Overall quality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074CF50-91F4-8B40-8691-9956AD583AA2}"/>
              </a:ext>
            </a:extLst>
          </p:cNvPr>
          <p:cNvSpPr txBox="1">
            <a:spLocks/>
          </p:cNvSpPr>
          <p:nvPr/>
        </p:nvSpPr>
        <p:spPr>
          <a:xfrm>
            <a:off x="1063752" y="17023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the quality ratings, higher is the Sale Price, thus relation is symmetric</a:t>
            </a:r>
          </a:p>
          <a:p>
            <a:r>
              <a:rPr lang="en-US" dirty="0"/>
              <a:t>Population of houses with ratings &lt; 6 are more</a:t>
            </a:r>
          </a:p>
          <a:p>
            <a:r>
              <a:rPr lang="en-US" dirty="0"/>
              <a:t>There are less number of houses that falls in good quality bracket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938B9CE-2B3D-EC46-8BA5-753508E40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74980" y="3032276"/>
            <a:ext cx="6442039" cy="36697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99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0522-981E-4948-97DF-D194F320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Relation: linear or non-linear?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EE3AEA-E9A3-5349-AC0B-D089180D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2" y="3104942"/>
            <a:ext cx="7058666" cy="3511162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56A0EB5-762B-3849-A864-7A113378CEEE}"/>
              </a:ext>
            </a:extLst>
          </p:cNvPr>
          <p:cNvSpPr txBox="1">
            <a:spLocks/>
          </p:cNvSpPr>
          <p:nvPr/>
        </p:nvSpPr>
        <p:spPr>
          <a:xfrm>
            <a:off x="1063752" y="180443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Living area, Basement area, Rooms area, Garage Area have huge influence on price</a:t>
            </a:r>
          </a:p>
          <a:p>
            <a:r>
              <a:rPr lang="en-US" dirty="0"/>
              <a:t>Correlation with Sale Price is linear, means sale price will increase if values of these numeric features increases</a:t>
            </a:r>
          </a:p>
        </p:txBody>
      </p:sp>
    </p:spTree>
    <p:extLst>
      <p:ext uri="{BB962C8B-B14F-4D97-AF65-F5344CB8AC3E}">
        <p14:creationId xmlns:p14="http://schemas.microsoft.com/office/powerpoint/2010/main" val="55748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C6C-60DB-D041-8F78-8C11F8D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2" y="367204"/>
            <a:ext cx="7581481" cy="1485900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0BC6C-E0B3-1C43-ACB0-F8399AF7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19" y="2708911"/>
            <a:ext cx="6436644" cy="3840592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DA4D463-C2B6-EE44-A2C6-1AB56231B5BD}"/>
              </a:ext>
            </a:extLst>
          </p:cNvPr>
          <p:cNvSpPr txBox="1">
            <a:spLocks/>
          </p:cNvSpPr>
          <p:nvPr/>
        </p:nvSpPr>
        <p:spPr>
          <a:xfrm>
            <a:off x="1066800" y="160346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share positive correlation with Sale Price if closer to 1 (blue)</a:t>
            </a:r>
          </a:p>
          <a:p>
            <a:r>
              <a:rPr lang="en-US" dirty="0"/>
              <a:t>Features share negative correlation with Sale Price if closer to -1 (red)</a:t>
            </a:r>
          </a:p>
          <a:p>
            <a:r>
              <a:rPr lang="en-US" dirty="0"/>
              <a:t>No correlation with Sale Price if equal to 0</a:t>
            </a:r>
          </a:p>
        </p:txBody>
      </p:sp>
    </p:spTree>
    <p:extLst>
      <p:ext uri="{BB962C8B-B14F-4D97-AF65-F5344CB8AC3E}">
        <p14:creationId xmlns:p14="http://schemas.microsoft.com/office/powerpoint/2010/main" val="379319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431E-7B3C-0E4B-A6DD-DDA3F1F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046B-988B-4745-B650-2C13F519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505853" cy="4050792"/>
          </a:xfrm>
        </p:spPr>
        <p:txBody>
          <a:bodyPr/>
          <a:lstStyle/>
          <a:p>
            <a:r>
              <a:rPr lang="en-US" dirty="0"/>
              <a:t>Accuracy is calculated by considering – MAE &amp; RMSE</a:t>
            </a:r>
          </a:p>
          <a:p>
            <a:r>
              <a:rPr lang="en-US" dirty="0"/>
              <a:t>Model that gives RMSE smaller or closer to 0 will be the best model</a:t>
            </a:r>
          </a:p>
          <a:p>
            <a:r>
              <a:rPr lang="en-US" dirty="0"/>
              <a:t>Residual for each model is calculated, i.e.; difference between actuals and predicted</a:t>
            </a:r>
          </a:p>
          <a:p>
            <a:r>
              <a:rPr lang="en-US" dirty="0"/>
              <a:t>Goal is to predict sale price of test set and select the best model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MAE = abs. difference between 2 variables</a:t>
            </a:r>
          </a:p>
          <a:p>
            <a:pPr marL="0" indent="0" algn="ctr">
              <a:buNone/>
            </a:pPr>
            <a:r>
              <a:rPr lang="en-US" b="1" dirty="0"/>
              <a:t>RMSE = sqrt(mean(difference between predicted &amp; actuals))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9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{2D0DC09E-A9CC-4E4D-9502-7C63F1544A79}tf10001070</Template>
  <TotalTime>783</TotalTime>
  <Words>530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House sale price prediction  Mandeep Rana  </vt:lpstr>
      <vt:lpstr>DATA set &amp; Preprocessing</vt:lpstr>
      <vt:lpstr>Feature engineering</vt:lpstr>
      <vt:lpstr>DESCRIPTIVE &amp; EXPLORATORY ANALYSIS – 1. Zone </vt:lpstr>
      <vt:lpstr>2. BUILDING TYPE</vt:lpstr>
      <vt:lpstr>3. Overall quality</vt:lpstr>
      <vt:lpstr>Relation: linear or non-linear?</vt:lpstr>
      <vt:lpstr>Correlation matrix</vt:lpstr>
      <vt:lpstr>Evaluation statistics</vt:lpstr>
      <vt:lpstr>Model selection</vt:lpstr>
      <vt:lpstr>Tuning model</vt:lpstr>
      <vt:lpstr>Model performance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 price prediction</dc:title>
  <dc:creator>Deepthi Manjunath</dc:creator>
  <cp:lastModifiedBy>Mandeep Rana</cp:lastModifiedBy>
  <cp:revision>47</cp:revision>
  <dcterms:created xsi:type="dcterms:W3CDTF">2018-12-16T06:19:26Z</dcterms:created>
  <dcterms:modified xsi:type="dcterms:W3CDTF">2019-02-26T01:44:27Z</dcterms:modified>
</cp:coreProperties>
</file>