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79" r:id="rId7"/>
    <p:sldId id="280" r:id="rId8"/>
    <p:sldId id="268" r:id="rId9"/>
    <p:sldId id="281" r:id="rId10"/>
    <p:sldId id="283" r:id="rId11"/>
    <p:sldId id="261" r:id="rId12"/>
    <p:sldId id="262" r:id="rId13"/>
    <p:sldId id="263" r:id="rId14"/>
    <p:sldId id="265" r:id="rId15"/>
    <p:sldId id="266" r:id="rId16"/>
    <p:sldId id="267"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FDDCCBD-D8F9-43F2-9024-25DB800236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FDDCCBD-D8F9-43F2-9024-25DB800236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FDDCCBD-D8F9-43F2-9024-25DB8002361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DDCCBD-D8F9-43F2-9024-25DB8002361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DCCBD-D8F9-43F2-9024-25DB8002361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FDDCCBD-D8F9-43F2-9024-25DB800236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FDDCCBD-D8F9-43F2-9024-25DB800236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3D71F-AAF5-4E1C-A52E-14F679D1C7D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DDCCBD-D8F9-43F2-9024-25DB80023618}"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F3D71F-AAF5-4E1C-A52E-14F679D1C7D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Geospatial Analysis of Social-Environmental Disparities Using GIS</a:t>
            </a:r>
            <a:endParaRPr lang="en-US" dirty="0"/>
          </a:p>
        </p:txBody>
      </p:sp>
      <p:sp>
        <p:nvSpPr>
          <p:cNvPr id="3" name="Content Placeholder 2"/>
          <p:cNvSpPr>
            <a:spLocks noGrp="1"/>
          </p:cNvSpPr>
          <p:nvPr>
            <p:ph idx="1"/>
          </p:nvPr>
        </p:nvSpPr>
        <p:spPr/>
        <p:txBody>
          <a:bodyPr/>
          <a:lstStyle/>
          <a:p>
            <a:r>
              <a:rPr lang="en-US" dirty="0" smtClean="0"/>
              <a:t>Geographic information systems(GIS) are powerful tools that helps researchers, policymakers and professionals understand and address socio-environmental disparities. By combining various  spatial data from various sources GIS allows us to visualize and analyze the complete relationship between the social conditions and environmental factors.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Disparities</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Air </a:t>
            </a:r>
            <a:r>
              <a:rPr lang="en-US" dirty="0"/>
              <a:t>Quality</a:t>
            </a:r>
            <a:r>
              <a:rPr lang="en-US" dirty="0" smtClean="0"/>
              <a:t>: </a:t>
            </a:r>
            <a:r>
              <a:rPr lang="en-US" dirty="0"/>
              <a:t>Maps can show areas with high pollution levels</a:t>
            </a:r>
            <a:r>
              <a:rPr lang="en-US" dirty="0" smtClean="0"/>
              <a:t>.</a:t>
            </a:r>
            <a:endParaRPr lang="en-US" dirty="0" smtClean="0"/>
          </a:p>
          <a:p>
            <a:pPr marL="0" indent="0">
              <a:buNone/>
            </a:pPr>
            <a:endParaRPr lang="en-US" dirty="0"/>
          </a:p>
          <a:p>
            <a:r>
              <a:rPr lang="en-US" dirty="0" smtClean="0"/>
              <a:t>Water Quality: access </a:t>
            </a:r>
            <a:r>
              <a:rPr lang="en-US" dirty="0"/>
              <a:t>to clean water and highlight contamination</a:t>
            </a:r>
            <a:r>
              <a:rPr lang="en-US" dirty="0" smtClean="0"/>
              <a:t>.</a:t>
            </a:r>
            <a:endParaRPr lang="en-US" dirty="0" smtClean="0"/>
          </a:p>
          <a:p>
            <a:pPr marL="0" indent="0">
              <a:buNone/>
            </a:pPr>
            <a:endParaRPr lang="en-US" dirty="0"/>
          </a:p>
          <a:p>
            <a:r>
              <a:rPr lang="en-US" dirty="0" smtClean="0"/>
              <a:t>Access </a:t>
            </a:r>
            <a:r>
              <a:rPr lang="en-US" dirty="0"/>
              <a:t>to Green Spaces</a:t>
            </a:r>
            <a:r>
              <a:rPr lang="en-US" dirty="0" smtClean="0"/>
              <a:t>: </a:t>
            </a:r>
            <a:r>
              <a:rPr lang="en-US" dirty="0"/>
              <a:t>Identify areas lacking green spaces.</a:t>
            </a:r>
            <a:endParaRPr lang="en-US" dirty="0"/>
          </a:p>
          <a:p>
            <a:pPr marL="0" indent="0">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a:t>
            </a:r>
            <a:r>
              <a:rPr lang="en-US" dirty="0" smtClean="0"/>
              <a:t>Socio-Economic </a:t>
            </a:r>
            <a:r>
              <a:rPr lang="en-US" dirty="0"/>
              <a:t>Disparities</a:t>
            </a:r>
            <a:br>
              <a:rPr lang="en-US" dirty="0"/>
            </a:br>
            <a:endParaRPr lang="en-US" dirty="0"/>
          </a:p>
        </p:txBody>
      </p:sp>
      <p:sp>
        <p:nvSpPr>
          <p:cNvPr id="3" name="Content Placeholder 2"/>
          <p:cNvSpPr>
            <a:spLocks noGrp="1"/>
          </p:cNvSpPr>
          <p:nvPr>
            <p:ph idx="1"/>
          </p:nvPr>
        </p:nvSpPr>
        <p:spPr/>
        <p:txBody>
          <a:bodyPr/>
          <a:lstStyle/>
          <a:p>
            <a:r>
              <a:rPr lang="en-US" dirty="0" smtClean="0"/>
              <a:t>1</a:t>
            </a:r>
            <a:r>
              <a:rPr lang="en-US" dirty="0"/>
              <a:t>. </a:t>
            </a:r>
            <a:r>
              <a:rPr lang="en-US" dirty="0" smtClean="0"/>
              <a:t>Income Inequality: Map </a:t>
            </a:r>
            <a:r>
              <a:rPr lang="en-US" dirty="0"/>
              <a:t>income levels to find poverty concentrations</a:t>
            </a:r>
            <a:r>
              <a:rPr lang="en-US" dirty="0" smtClean="0"/>
              <a:t>.</a:t>
            </a:r>
            <a:endParaRPr lang="en-US" dirty="0" smtClean="0"/>
          </a:p>
          <a:p>
            <a:pPr marL="0" indent="0">
              <a:buNone/>
            </a:pPr>
            <a:endParaRPr lang="en-US" dirty="0"/>
          </a:p>
          <a:p>
            <a:r>
              <a:rPr lang="en-US" dirty="0"/>
              <a:t>2. </a:t>
            </a:r>
            <a:r>
              <a:rPr lang="en-US" dirty="0" smtClean="0"/>
              <a:t>Educational </a:t>
            </a:r>
            <a:r>
              <a:rPr lang="en-US" dirty="0"/>
              <a:t>Attainment</a:t>
            </a:r>
            <a:r>
              <a:rPr lang="en-US" dirty="0" smtClean="0"/>
              <a:t>: </a:t>
            </a:r>
            <a:r>
              <a:rPr lang="en-US" dirty="0"/>
              <a:t>Show areas with low educational achievement</a:t>
            </a:r>
            <a:r>
              <a:rPr lang="en-US" dirty="0" smtClean="0"/>
              <a:t>.</a:t>
            </a:r>
            <a:endParaRPr lang="en-US" dirty="0" smtClean="0"/>
          </a:p>
          <a:p>
            <a:pPr marL="0" indent="0">
              <a:buNone/>
            </a:pPr>
            <a:endParaRPr lang="en-US" dirty="0" smtClean="0"/>
          </a:p>
          <a:p>
            <a:r>
              <a:rPr lang="en-US" dirty="0"/>
              <a:t>3. </a:t>
            </a:r>
            <a:r>
              <a:rPr lang="en-US" dirty="0" smtClean="0"/>
              <a:t>Employment Opportunities: Highlight </a:t>
            </a:r>
            <a:r>
              <a:rPr lang="en-US" dirty="0"/>
              <a:t>job availability and unemployment rates.</a:t>
            </a:r>
            <a:endParaRPr 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Health Disparities</a:t>
            </a:r>
            <a:br>
              <a:rPr lang="en-US" dirty="0"/>
            </a:br>
            <a:endParaRPr lang="en-US" dirty="0"/>
          </a:p>
        </p:txBody>
      </p:sp>
      <p:sp>
        <p:nvSpPr>
          <p:cNvPr id="3" name="Content Placeholder 2"/>
          <p:cNvSpPr>
            <a:spLocks noGrp="1"/>
          </p:cNvSpPr>
          <p:nvPr>
            <p:ph idx="1"/>
          </p:nvPr>
        </p:nvSpPr>
        <p:spPr/>
        <p:txBody>
          <a:bodyPr/>
          <a:lstStyle/>
          <a:p>
            <a:r>
              <a:rPr lang="en-US" dirty="0" smtClean="0"/>
              <a:t>Life </a:t>
            </a:r>
            <a:r>
              <a:rPr lang="en-US" dirty="0"/>
              <a:t>Expectancy</a:t>
            </a:r>
            <a:r>
              <a:rPr lang="en-US" dirty="0" smtClean="0"/>
              <a:t>: </a:t>
            </a:r>
            <a:r>
              <a:rPr lang="en-US" dirty="0"/>
              <a:t>Map differences in life expectancy across neighborhoods</a:t>
            </a:r>
            <a:r>
              <a:rPr lang="en-US" dirty="0" smtClean="0"/>
              <a:t>.</a:t>
            </a:r>
            <a:endParaRPr lang="en-US" dirty="0" smtClean="0"/>
          </a:p>
          <a:p>
            <a:pPr marL="0" indent="0">
              <a:buNone/>
            </a:pPr>
            <a:endParaRPr lang="en-US" dirty="0"/>
          </a:p>
          <a:p>
            <a:r>
              <a:rPr lang="en-US" dirty="0" smtClean="0"/>
              <a:t>Chronic </a:t>
            </a:r>
            <a:r>
              <a:rPr lang="en-US" dirty="0"/>
              <a:t>Disease Prevalence</a:t>
            </a:r>
            <a:r>
              <a:rPr lang="en-US" dirty="0" smtClean="0"/>
              <a:t>: </a:t>
            </a:r>
            <a:r>
              <a:rPr lang="en-US" dirty="0"/>
              <a:t>Identify areas with high rates of chronic diseases</a:t>
            </a:r>
            <a:r>
              <a:rPr lang="en-US" dirty="0" smtClean="0"/>
              <a:t>.</a:t>
            </a:r>
            <a:endParaRPr lang="en-US" dirty="0" smtClean="0"/>
          </a:p>
          <a:p>
            <a:pPr marL="0" indent="0">
              <a:buNone/>
            </a:pPr>
            <a:endParaRPr lang="en-US" dirty="0"/>
          </a:p>
          <a:p>
            <a:r>
              <a:rPr lang="en-US" dirty="0" smtClean="0"/>
              <a:t>Access </a:t>
            </a:r>
            <a:r>
              <a:rPr lang="en-US" dirty="0"/>
              <a:t>to </a:t>
            </a:r>
            <a:r>
              <a:rPr lang="en-US" dirty="0" smtClean="0"/>
              <a:t>Healthcare : Show </a:t>
            </a:r>
            <a:r>
              <a:rPr lang="en-US" dirty="0"/>
              <a:t>the distribution of healthcare facilities.</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Approaches and Community Engagement</a:t>
            </a:r>
            <a:endParaRPr lang="en-US" dirty="0"/>
          </a:p>
        </p:txBody>
      </p:sp>
      <p:sp>
        <p:nvSpPr>
          <p:cNvPr id="3" name="Content Placeholder 2"/>
          <p:cNvSpPr>
            <a:spLocks noGrp="1"/>
          </p:cNvSpPr>
          <p:nvPr>
            <p:ph idx="1"/>
          </p:nvPr>
        </p:nvSpPr>
        <p:spPr/>
        <p:txBody>
          <a:bodyPr>
            <a:normAutofit fontScale="90000"/>
          </a:bodyPr>
          <a:lstStyle/>
          <a:p>
            <a:pPr marL="0" indent="0">
              <a:buNone/>
            </a:pPr>
            <a:r>
              <a:rPr lang="en-US" dirty="0"/>
              <a:t>Collaborative Approaches</a:t>
            </a:r>
            <a:endParaRPr lang="en-US" dirty="0"/>
          </a:p>
          <a:p>
            <a:r>
              <a:rPr lang="en-US" dirty="0"/>
              <a:t>Partnerships: Work with local NGOs, government agencies, and universities to gather and analyze data.</a:t>
            </a:r>
            <a:endParaRPr lang="en-US" dirty="0"/>
          </a:p>
          <a:p>
            <a:r>
              <a:rPr lang="en-US" dirty="0"/>
              <a:t>Multi-Stakeholder Engagement: Include people from health, environment, and urban planning sectors to tackle issues from all angles.</a:t>
            </a:r>
            <a:endParaRPr lang="en-US" dirty="0"/>
          </a:p>
          <a:p>
            <a:r>
              <a:rPr lang="en-US" dirty="0"/>
              <a:t>Data Sharing: Encourage open data projects to share spatial data and improve teamwork.</a:t>
            </a:r>
            <a:endParaRPr lang="en-US" dirty="0"/>
          </a:p>
          <a:p>
            <a:pPr marL="0" indent="0">
              <a:buNone/>
            </a:pPr>
            <a:r>
              <a:rPr lang="en-US" dirty="0"/>
              <a:t>Community Engagement</a:t>
            </a:r>
            <a:endParaRPr lang="en-US" dirty="0"/>
          </a:p>
          <a:p>
            <a:r>
              <a:rPr lang="en-US" dirty="0"/>
              <a:t>Participatory Mapping: Involve locals in creating maps to get detailed, on-the-ground information.</a:t>
            </a:r>
            <a:endParaRPr lang="en-US" dirty="0"/>
          </a:p>
          <a:p>
            <a:r>
              <a:rPr lang="en-US" dirty="0"/>
              <a:t>Workshops and Training: Hold sessions to teach community members how to use GIS tools and understand spatial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a:t>Directions</a:t>
            </a:r>
            <a:endParaRPr lang="en-US" dirty="0"/>
          </a:p>
        </p:txBody>
      </p:sp>
      <p:sp>
        <p:nvSpPr>
          <p:cNvPr id="3" name="Content Placeholder 2"/>
          <p:cNvSpPr>
            <a:spLocks noGrp="1"/>
          </p:cNvSpPr>
          <p:nvPr>
            <p:ph idx="1"/>
          </p:nvPr>
        </p:nvSpPr>
        <p:spPr/>
        <p:txBody>
          <a:bodyPr/>
          <a:lstStyle/>
          <a:p>
            <a:r>
              <a:rPr lang="en-US" dirty="0" smtClean="0"/>
              <a:t>1.Transformation </a:t>
            </a:r>
            <a:r>
              <a:rPr lang="en-US" dirty="0"/>
              <a:t>through Geospatial Analysis</a:t>
            </a:r>
            <a:r>
              <a:rPr lang="en-US" dirty="0" smtClean="0"/>
              <a:t>: </a:t>
            </a:r>
            <a:r>
              <a:rPr lang="en-US" dirty="0"/>
              <a:t>Understand and address urban and regional challenges</a:t>
            </a:r>
            <a:r>
              <a:rPr lang="en-US" dirty="0" smtClean="0"/>
              <a:t>.</a:t>
            </a:r>
            <a:endParaRPr lang="en-US" dirty="0" smtClean="0"/>
          </a:p>
          <a:p>
            <a:pPr marL="0" indent="0">
              <a:buNone/>
            </a:pPr>
            <a:endParaRPr lang="en-US" dirty="0"/>
          </a:p>
          <a:p>
            <a:r>
              <a:rPr lang="en-US" dirty="0"/>
              <a:t>2. </a:t>
            </a:r>
            <a:r>
              <a:rPr lang="en-US" dirty="0" smtClean="0"/>
              <a:t>Continuous </a:t>
            </a:r>
            <a:r>
              <a:rPr lang="en-US" dirty="0"/>
              <a:t>Improvement</a:t>
            </a:r>
            <a:r>
              <a:rPr lang="en-US" dirty="0" smtClean="0"/>
              <a:t>: </a:t>
            </a:r>
            <a:r>
              <a:rPr lang="en-US" dirty="0"/>
              <a:t>Evolve methodologies with advancing technology</a:t>
            </a:r>
            <a:r>
              <a:rPr lang="en-US" dirty="0" smtClean="0"/>
              <a:t>.</a:t>
            </a:r>
            <a:endParaRPr lang="en-US" dirty="0" smtClean="0"/>
          </a:p>
          <a:p>
            <a:pPr marL="0" indent="0">
              <a:buNone/>
            </a:pPr>
            <a:endParaRPr lang="en-US" dirty="0"/>
          </a:p>
          <a:p>
            <a:r>
              <a:rPr lang="en-US" dirty="0"/>
              <a:t>3. </a:t>
            </a:r>
            <a:r>
              <a:rPr lang="en-US" dirty="0" smtClean="0"/>
              <a:t>Toward </a:t>
            </a:r>
            <a:r>
              <a:rPr lang="en-US" dirty="0"/>
              <a:t>a Just and Resilient Future</a:t>
            </a:r>
            <a:r>
              <a:rPr lang="en-US" dirty="0" smtClean="0"/>
              <a:t>: </a:t>
            </a:r>
            <a:r>
              <a:rPr lang="en-US" dirty="0"/>
              <a:t>Use GIS to promote equitable and sustainable communities.</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Geospatial analysis with GIS helps us understand and address unfair environmental conditions between social groups. It supports better decision-making and the creation of fairer policies. As GIS technology advances, it’s important for students and professionals to use it for social good, promoting fairness and effective solutions in our communities.</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Content Placeholder 3" descr="thank"/>
          <p:cNvPicPr>
            <a:picLocks noChangeAspect="1"/>
          </p:cNvPicPr>
          <p:nvPr>
            <p:custDataLst>
              <p:tags r:id="rId1"/>
            </p:custDataLst>
          </p:nvPr>
        </p:nvPicPr>
        <p:blipFill>
          <a:blip r:embed="rId2"/>
          <a:stretch>
            <a:fillRect/>
          </a:stretch>
        </p:blipFill>
        <p:spPr>
          <a:xfrm>
            <a:off x="-685165" y="-85090"/>
            <a:ext cx="13346430" cy="6943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a:t> </a:t>
            </a:r>
            <a:r>
              <a:rPr lang="en-US" dirty="0" smtClean="0"/>
              <a:t>Socio-Environmental </a:t>
            </a:r>
            <a:r>
              <a:rPr lang="en-US" dirty="0"/>
              <a:t>Disparities</a:t>
            </a:r>
            <a:r>
              <a:rPr lang="en-US" dirty="0" smtClean="0"/>
              <a:t>: </a:t>
            </a:r>
            <a:r>
              <a:rPr lang="en-US" dirty="0"/>
              <a:t>Differences in environmental quality and social conditions across different areas, like unequal access to green spaces or pollution exposure</a:t>
            </a:r>
            <a:r>
              <a:rPr lang="en-US" dirty="0" smtClean="0"/>
              <a:t>.</a:t>
            </a:r>
            <a:endParaRPr lang="en-US" dirty="0" smtClean="0"/>
          </a:p>
          <a:p>
            <a:endParaRPr lang="en-US" dirty="0"/>
          </a:p>
          <a:p>
            <a:r>
              <a:rPr lang="en-US" dirty="0" smtClean="0"/>
              <a:t>Geographic </a:t>
            </a:r>
            <a:r>
              <a:rPr lang="en-US" dirty="0"/>
              <a:t>Information Systems (GIS</a:t>
            </a:r>
            <a:r>
              <a:rPr lang="en-US" dirty="0" smtClean="0"/>
              <a:t>):Computer-based </a:t>
            </a:r>
            <a:r>
              <a:rPr lang="en-US" dirty="0"/>
              <a:t>tools for capturing, storing, analyzing, and visualizing spatial data.</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endParaRPr lang="en-US" dirty="0"/>
          </a:p>
        </p:txBody>
      </p:sp>
      <p:sp>
        <p:nvSpPr>
          <p:cNvPr id="3" name="Content Placeholder 2"/>
          <p:cNvSpPr>
            <a:spLocks noGrp="1"/>
          </p:cNvSpPr>
          <p:nvPr>
            <p:ph idx="1"/>
          </p:nvPr>
        </p:nvSpPr>
        <p:spPr/>
        <p:txBody>
          <a:bodyPr/>
          <a:lstStyle/>
          <a:p>
            <a:r>
              <a:rPr lang="en-US" dirty="0"/>
              <a:t>To Understand the spatial distribution of environmental benefits and burdens among different social groups</a:t>
            </a:r>
            <a:r>
              <a:rPr lang="en-US" dirty="0" smtClean="0"/>
              <a:t>.</a:t>
            </a:r>
            <a:endParaRPr lang="en-US" dirty="0" smtClean="0"/>
          </a:p>
          <a:p>
            <a:pPr marL="0" indent="0">
              <a:buNone/>
            </a:pPr>
            <a:endParaRPr lang="en-US" dirty="0"/>
          </a:p>
          <a:p>
            <a:r>
              <a:rPr lang="en-US" dirty="0" smtClean="0"/>
              <a:t>To Inform </a:t>
            </a:r>
            <a:r>
              <a:rPr lang="en-US" dirty="0"/>
              <a:t>decision-making and promote environmental justice and equity.</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and Data Collection</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Data Sources:</a:t>
            </a:r>
            <a:endParaRPr lang="en-US" dirty="0"/>
          </a:p>
          <a:p>
            <a:r>
              <a:rPr lang="en-US" dirty="0"/>
              <a:t>  Census data for demographic information.</a:t>
            </a:r>
            <a:endParaRPr lang="en-US" dirty="0"/>
          </a:p>
          <a:p>
            <a:r>
              <a:rPr lang="en-US" dirty="0"/>
              <a:t>  Environmental data for air and water quality, pollution levels.</a:t>
            </a:r>
            <a:endParaRPr lang="en-US" dirty="0"/>
          </a:p>
          <a:p>
            <a:r>
              <a:rPr lang="en-US" dirty="0"/>
              <a:t>  Health data for disease incidence and health outcomes.</a:t>
            </a:r>
            <a:endParaRPr lang="en-US" dirty="0"/>
          </a:p>
          <a:p>
            <a:r>
              <a:rPr lang="en-US" dirty="0"/>
              <a:t>  Satellite imagery for land use and environmental conditions.</a:t>
            </a:r>
            <a:endParaRPr lang="en-US" dirty="0"/>
          </a:p>
          <a:p>
            <a:pPr marL="0" indent="0">
              <a:buNone/>
            </a:pPr>
            <a:r>
              <a:rPr lang="en-US" dirty="0"/>
              <a:t>Techniques:</a:t>
            </a:r>
            <a:endParaRPr lang="en-US" dirty="0"/>
          </a:p>
          <a:p>
            <a:r>
              <a:rPr lang="en-US" dirty="0"/>
              <a:t>  Surveys and field data collection.</a:t>
            </a:r>
            <a:endParaRPr lang="en-US" dirty="0"/>
          </a:p>
          <a:p>
            <a:r>
              <a:rPr lang="en-US" dirty="0"/>
              <a:t>  Remote sensing and GPS for accurate spatial data.</a:t>
            </a:r>
            <a:endParaRPr lang="en-US" dirty="0"/>
          </a:p>
          <a:p>
            <a:r>
              <a:rPr lang="en-US" dirty="0"/>
              <a:t>  Data integration from various sources for comprehensive analysis.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 Analysis and Results</a:t>
            </a:r>
            <a:endParaRPr lang="en-US"/>
          </a:p>
        </p:txBody>
      </p:sp>
      <p:sp>
        <p:nvSpPr>
          <p:cNvPr id="5" name="Content Placeholder 4"/>
          <p:cNvSpPr>
            <a:spLocks noGrp="1"/>
          </p:cNvSpPr>
          <p:nvPr>
            <p:ph idx="1"/>
          </p:nvPr>
        </p:nvSpPr>
        <p:spPr/>
        <p:txBody>
          <a:bodyPr>
            <a:normAutofit/>
          </a:bodyPr>
          <a:p>
            <a:pPr marL="0" indent="0">
              <a:buNone/>
            </a:pPr>
            <a:r>
              <a:rPr lang="en-US"/>
              <a:t>Identifying Disparities:</a:t>
            </a:r>
            <a:endParaRPr lang="en-US"/>
          </a:p>
          <a:p>
            <a:r>
              <a:rPr lang="en-US"/>
              <a:t>  Mapping socioeconomic factors against environmental data.</a:t>
            </a:r>
            <a:endParaRPr lang="en-US"/>
          </a:p>
          <a:p>
            <a:r>
              <a:rPr lang="en-US"/>
              <a:t>  Analyzing spatial distribution of health outcomes.</a:t>
            </a:r>
            <a:endParaRPr lang="en-US"/>
          </a:p>
          <a:p>
            <a:pPr marL="0" indent="0">
              <a:buNone/>
            </a:pPr>
            <a:r>
              <a:rPr lang="en-US"/>
              <a:t>Visualization:</a:t>
            </a:r>
            <a:endParaRPr lang="en-US"/>
          </a:p>
          <a:p>
            <a:r>
              <a:rPr lang="en-US"/>
              <a:t>  Heat maps showing pollution levels.</a:t>
            </a:r>
            <a:endParaRPr lang="en-US"/>
          </a:p>
          <a:p>
            <a:r>
              <a:rPr lang="en-US"/>
              <a:t>  Spatial distribution graphs illustrating income levels and access to resources.</a:t>
            </a:r>
            <a:endParaRPr lang="en-US"/>
          </a:p>
          <a:p>
            <a:r>
              <a:rPr lang="en-US"/>
              <a:t>  Comparative charts highlighting disparities between different regions.</a:t>
            </a:r>
            <a:endParaRPr lang="en-US"/>
          </a:p>
          <a:p>
            <a:pPr marL="0" indent="0">
              <a:buNone/>
            </a:pPr>
            <a:r>
              <a:rPr lang="en-US"/>
              <a:t> Case Study:</a:t>
            </a:r>
            <a:endParaRPr lang="en-US"/>
          </a:p>
          <a:p>
            <a:r>
              <a:rPr lang="en-US"/>
              <a:t>  Example: Mapping asthma rates in relation to proximity to industrial areas in a city.</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77545" y="609600"/>
            <a:ext cx="8596630" cy="800735"/>
          </a:xfrm>
        </p:spPr>
        <p:txBody>
          <a:bodyPr/>
          <a:p>
            <a:r>
              <a:rPr lang="en-US"/>
              <a:t>Applications and Examples</a:t>
            </a:r>
            <a:endParaRPr lang="en-US"/>
          </a:p>
        </p:txBody>
      </p:sp>
      <p:sp>
        <p:nvSpPr>
          <p:cNvPr id="5" name="Content Placeholder 4"/>
          <p:cNvSpPr>
            <a:spLocks noGrp="1"/>
          </p:cNvSpPr>
          <p:nvPr>
            <p:ph sz="half" idx="1"/>
          </p:nvPr>
        </p:nvSpPr>
        <p:spPr/>
        <p:txBody>
          <a:bodyPr>
            <a:normAutofit lnSpcReduction="20000"/>
          </a:bodyPr>
          <a:p>
            <a:pPr marL="0" indent="0">
              <a:buNone/>
            </a:pPr>
            <a:r>
              <a:rPr lang="en-US"/>
              <a:t>Urban Planning:</a:t>
            </a:r>
            <a:endParaRPr lang="en-US"/>
          </a:p>
          <a:p>
            <a:r>
              <a:rPr lang="en-US"/>
              <a:t>  Using GIS to optimize land use and infrastructure development.</a:t>
            </a:r>
            <a:endParaRPr lang="en-US"/>
          </a:p>
          <a:p>
            <a:r>
              <a:rPr lang="en-US"/>
              <a:t>  Example: Planning green spaces in densely populated urban areas.</a:t>
            </a:r>
            <a:endParaRPr lang="en-US"/>
          </a:p>
          <a:p>
            <a:pPr marL="0" indent="0">
              <a:buNone/>
            </a:pPr>
            <a:r>
              <a:rPr lang="en-US"/>
              <a:t>Public Health:</a:t>
            </a:r>
            <a:endParaRPr lang="en-US"/>
          </a:p>
          <a:p>
            <a:r>
              <a:rPr lang="en-US"/>
              <a:t>Tracking disease outbreaks and allocating healthcare resources effectively.</a:t>
            </a:r>
            <a:endParaRPr lang="en-US"/>
          </a:p>
          <a:p>
            <a:r>
              <a:rPr lang="en-US"/>
              <a:t> Example: Mapping COVID-19 cases to identify hotspots and allocate resources.</a:t>
            </a:r>
            <a:endParaRPr lang="en-US"/>
          </a:p>
          <a:p>
            <a:pPr marL="0" indent="0">
              <a:buNone/>
            </a:pPr>
            <a:endParaRPr lang="en-US"/>
          </a:p>
        </p:txBody>
      </p:sp>
      <p:sp>
        <p:nvSpPr>
          <p:cNvPr id="6" name="Content Placeholder 5"/>
          <p:cNvSpPr>
            <a:spLocks noGrp="1"/>
          </p:cNvSpPr>
          <p:nvPr>
            <p:ph sz="half" idx="2"/>
          </p:nvPr>
        </p:nvSpPr>
        <p:spPr/>
        <p:txBody>
          <a:bodyPr>
            <a:normAutofit fontScale="90000" lnSpcReduction="10000"/>
          </a:bodyPr>
          <a:p>
            <a:pPr marL="0" indent="0">
              <a:buNone/>
            </a:pPr>
            <a:r>
              <a:rPr lang="en-US"/>
              <a:t>Environmental Justice:</a:t>
            </a:r>
            <a:endParaRPr lang="en-US"/>
          </a:p>
          <a:p>
            <a:r>
              <a:rPr lang="en-US"/>
              <a:t>Ensuring equitable distribution of environmental benefits and burdens.</a:t>
            </a:r>
            <a:endParaRPr lang="en-US"/>
          </a:p>
          <a:p>
            <a:r>
              <a:rPr lang="en-US"/>
              <a:t> Example: Assessing the impact of industrial pollution on low-income communities.</a:t>
            </a:r>
            <a:endParaRPr lang="en-US"/>
          </a:p>
          <a:p>
            <a:r>
              <a:rPr lang="en-US"/>
              <a:t>Example 1: Using GIS to plan green spaces in cities to improve air quality.</a:t>
            </a:r>
            <a:endParaRPr lang="en-US"/>
          </a:p>
          <a:p>
            <a:r>
              <a:rPr lang="en-US"/>
              <a:t> Example 2: Analyzing access to clean water in rural areas to improve resource allocation.</a:t>
            </a:r>
            <a:endParaRPr lang="en-US"/>
          </a:p>
          <a:p>
            <a:r>
              <a:rPr lang="en-US"/>
              <a:t> Example 3: Assessing the impact of industrial pollution on residential areas for regulatory actions.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Importance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Informed Decision-Making:</a:t>
            </a:r>
            <a:endParaRPr lang="en-US" dirty="0" smtClean="0"/>
          </a:p>
          <a:p>
            <a:r>
              <a:rPr lang="en-US" dirty="0" smtClean="0"/>
              <a:t> Provides policymakers with data-driven insights for better decisions.</a:t>
            </a:r>
            <a:endParaRPr lang="en-US" dirty="0" smtClean="0"/>
          </a:p>
          <a:p>
            <a:pPr marL="0" indent="0">
              <a:buNone/>
            </a:pPr>
            <a:r>
              <a:rPr lang="en-US" dirty="0" smtClean="0"/>
              <a:t> Resource Allocation:</a:t>
            </a:r>
            <a:endParaRPr lang="en-US" dirty="0" smtClean="0"/>
          </a:p>
          <a:p>
            <a:r>
              <a:rPr lang="en-US" dirty="0" smtClean="0"/>
              <a:t>Helps in directing resources to areas most in need.</a:t>
            </a:r>
            <a:endParaRPr lang="en-US" dirty="0" smtClean="0"/>
          </a:p>
          <a:p>
            <a:pPr marL="0" indent="0">
              <a:buNone/>
            </a:pPr>
            <a:r>
              <a:rPr lang="en-US" dirty="0" smtClean="0"/>
              <a:t>Community Empowerment:</a:t>
            </a:r>
            <a:endParaRPr lang="en-US" dirty="0" smtClean="0"/>
          </a:p>
          <a:p>
            <a:r>
              <a:rPr lang="en-US" dirty="0" smtClean="0"/>
              <a:t> Empowers communities with data to advocate for changes and improvements.</a:t>
            </a:r>
            <a:endParaRPr lang="en-US" dirty="0" smtClean="0"/>
          </a:p>
          <a:p>
            <a:pPr marL="0" indent="0">
              <a:buNone/>
            </a:pPr>
            <a:r>
              <a:rPr lang="en-US" dirty="0" smtClean="0"/>
              <a:t>Problem-Solving:</a:t>
            </a:r>
            <a:endParaRPr lang="en-US" dirty="0" smtClean="0"/>
          </a:p>
          <a:p>
            <a:r>
              <a:rPr lang="en-US" dirty="0" smtClean="0"/>
              <a:t> Identifies root causes of disparities and provides data for effective solutions.</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Student Engagement</a:t>
            </a:r>
            <a:endParaRPr lang="en-US"/>
          </a:p>
        </p:txBody>
      </p:sp>
      <p:sp>
        <p:nvSpPr>
          <p:cNvPr id="3" name="Content Placeholder 2"/>
          <p:cNvSpPr>
            <a:spLocks noGrp="1"/>
          </p:cNvSpPr>
          <p:nvPr>
            <p:ph idx="1"/>
          </p:nvPr>
        </p:nvSpPr>
        <p:spPr/>
        <p:txBody>
          <a:bodyPr>
            <a:normAutofit fontScale="90000" lnSpcReduction="10000"/>
          </a:bodyPr>
          <a:p>
            <a:pPr marL="0" indent="0">
              <a:buNone/>
            </a:pPr>
            <a:r>
              <a:rPr lang="en-US"/>
              <a:t>Hands-On Activities:</a:t>
            </a:r>
            <a:endParaRPr lang="en-US"/>
          </a:p>
          <a:p>
            <a:r>
              <a:rPr lang="en-US"/>
              <a:t> GIS mapping exercises using open-source tools like QGIS(Quantum Geographic Information system.</a:t>
            </a:r>
            <a:endParaRPr lang="en-US"/>
          </a:p>
          <a:p>
            <a:r>
              <a:rPr lang="en-US"/>
              <a:t> Group projects analyzing local social-environmental disparities.</a:t>
            </a:r>
            <a:endParaRPr lang="en-US"/>
          </a:p>
          <a:p>
            <a:pPr marL="0" indent="0">
              <a:buNone/>
            </a:pPr>
            <a:r>
              <a:rPr lang="en-US"/>
              <a:t>Projects:</a:t>
            </a:r>
            <a:endParaRPr lang="en-US"/>
          </a:p>
          <a:p>
            <a:r>
              <a:rPr lang="en-US"/>
              <a:t> Conducting local analyses of social-environmental disparities using publicly available data.</a:t>
            </a:r>
            <a:endParaRPr lang="en-US"/>
          </a:p>
          <a:p>
            <a:r>
              <a:rPr lang="en-US"/>
              <a:t> Creating maps and reports to present findings.</a:t>
            </a:r>
            <a:endParaRPr lang="en-US"/>
          </a:p>
          <a:p>
            <a:pPr marL="0" indent="0">
              <a:buNone/>
            </a:pPr>
            <a:r>
              <a:rPr lang="en-US"/>
              <a:t>Resources:</a:t>
            </a:r>
            <a:endParaRPr lang="en-US"/>
          </a:p>
          <a:p>
            <a:r>
              <a:rPr lang="en-US"/>
              <a:t> Online courses in GIS and spatial analysis.</a:t>
            </a:r>
            <a:endParaRPr lang="en-US"/>
          </a:p>
          <a:p>
            <a:r>
              <a:rPr lang="en-US"/>
              <a:t> GIS software tutorials (e.g., QGIS, ArcGIS).</a:t>
            </a:r>
            <a:endParaRPr lang="en-US"/>
          </a:p>
          <a:p>
            <a:r>
              <a:rPr lang="en-US"/>
              <a:t> Data repositories like government databases and open data portals.</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Possibility of Implementation in Nepal</a:t>
            </a:r>
            <a:endParaRPr lang="en-US"/>
          </a:p>
        </p:txBody>
      </p:sp>
      <p:sp>
        <p:nvSpPr>
          <p:cNvPr id="5" name="Content Placeholder 4"/>
          <p:cNvSpPr>
            <a:spLocks noGrp="1"/>
          </p:cNvSpPr>
          <p:nvPr>
            <p:ph sz="half" idx="1"/>
          </p:nvPr>
        </p:nvSpPr>
        <p:spPr/>
        <p:txBody>
          <a:bodyPr>
            <a:normAutofit fontScale="80000"/>
          </a:bodyPr>
          <a:p>
            <a:pPr marL="0" indent="0">
              <a:buNone/>
            </a:pPr>
            <a:r>
              <a:rPr lang="en-US"/>
              <a:t>Current Status:</a:t>
            </a:r>
            <a:endParaRPr lang="en-US"/>
          </a:p>
          <a:p>
            <a:r>
              <a:rPr lang="en-US"/>
              <a:t> Existing GIS infrastructure and data availability in Nepal.</a:t>
            </a:r>
            <a:endParaRPr lang="en-US"/>
          </a:p>
          <a:p>
            <a:r>
              <a:rPr lang="en-US"/>
              <a:t> Government and non-governmental initiatives using GIS for various purposes.</a:t>
            </a:r>
            <a:endParaRPr lang="en-US"/>
          </a:p>
          <a:p>
            <a:pPr marL="0" indent="0">
              <a:buNone/>
            </a:pPr>
            <a:r>
              <a:rPr lang="en-US"/>
              <a:t> Potential Benefits:</a:t>
            </a:r>
            <a:endParaRPr lang="en-US"/>
          </a:p>
          <a:p>
            <a:r>
              <a:rPr lang="en-US"/>
              <a:t> Addressing urban-rural disparities in resource allocation.</a:t>
            </a:r>
            <a:endParaRPr lang="en-US"/>
          </a:p>
          <a:p>
            <a:r>
              <a:rPr lang="en-US"/>
              <a:t> Enhancing environmental conservation efforts.</a:t>
            </a:r>
            <a:endParaRPr lang="en-US"/>
          </a:p>
          <a:p>
            <a:r>
              <a:rPr lang="en-US"/>
              <a:t> Improving disaster management and preparedness.</a:t>
            </a:r>
            <a:endParaRPr lang="en-US"/>
          </a:p>
          <a:p>
            <a:endParaRPr lang="en-US"/>
          </a:p>
        </p:txBody>
      </p:sp>
      <p:sp>
        <p:nvSpPr>
          <p:cNvPr id="6" name="Content Placeholder 5"/>
          <p:cNvSpPr>
            <a:spLocks noGrp="1"/>
          </p:cNvSpPr>
          <p:nvPr>
            <p:ph sz="half" idx="2"/>
          </p:nvPr>
        </p:nvSpPr>
        <p:spPr/>
        <p:txBody>
          <a:bodyPr>
            <a:normAutofit fontScale="90000" lnSpcReduction="20000"/>
          </a:bodyPr>
          <a:p>
            <a:pPr marL="0" indent="0">
              <a:buNone/>
            </a:pPr>
            <a:r>
              <a:rPr lang="en-US"/>
              <a:t>Challenges:</a:t>
            </a:r>
            <a:endParaRPr lang="en-US"/>
          </a:p>
          <a:p>
            <a:r>
              <a:rPr lang="en-US"/>
              <a:t>  Data quality and availability issues.</a:t>
            </a:r>
            <a:endParaRPr lang="en-US"/>
          </a:p>
          <a:p>
            <a:r>
              <a:rPr lang="en-US"/>
              <a:t>  Limited technical expertise and training.</a:t>
            </a:r>
            <a:endParaRPr lang="en-US"/>
          </a:p>
          <a:p>
            <a:r>
              <a:rPr lang="en-US">
                <a:sym typeface="+mn-ea"/>
              </a:rPr>
              <a:t> Funding constraints for GIS projects</a:t>
            </a:r>
            <a:endParaRPr lang="en-US"/>
          </a:p>
          <a:p>
            <a:pPr marL="0" indent="0">
              <a:buNone/>
            </a:pPr>
            <a:r>
              <a:rPr lang="en-US"/>
              <a:t> </a:t>
            </a:r>
            <a:r>
              <a:rPr lang="en-US">
                <a:sym typeface="+mn-ea"/>
              </a:rPr>
              <a:t>Examples :</a:t>
            </a:r>
            <a:endParaRPr lang="en-US"/>
          </a:p>
          <a:p>
            <a:r>
              <a:rPr lang="en-US">
                <a:sym typeface="+mn-ea"/>
              </a:rPr>
              <a:t>Flood-Prone Areas: Mapping flood-prone areas for better disaster preparedness.</a:t>
            </a:r>
            <a:endParaRPr lang="en-US"/>
          </a:p>
          <a:p>
            <a:r>
              <a:rPr lang="en-US">
                <a:sym typeface="+mn-ea"/>
              </a:rPr>
              <a:t> Deforestation Patterns: Analyzing deforestation patterns to aid in conservation efforts.</a:t>
            </a:r>
            <a:endParaRPr lang="en-US"/>
          </a:p>
          <a:p>
            <a:r>
              <a:rPr lang="en-US">
                <a:sym typeface="+mn-ea"/>
              </a:rPr>
              <a:t> Air Quality in Kathmandu: Studying air quality in Kathmandu for public health improvements.</a:t>
            </a:r>
            <a:endParaRPr lang="en-US"/>
          </a:p>
          <a:p>
            <a:endParaRPr lang="en-US"/>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6217</Words>
  <Application>WPS Presentation</Application>
  <PresentationFormat>Widescreen</PresentationFormat>
  <Paragraphs>159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Wingdings 3</vt:lpstr>
      <vt:lpstr>Arial</vt:lpstr>
      <vt:lpstr>Trebuchet MS</vt:lpstr>
      <vt:lpstr>Microsoft YaHei</vt:lpstr>
      <vt:lpstr>Arial Unicode MS</vt:lpstr>
      <vt:lpstr>Calibri</vt:lpstr>
      <vt:lpstr>Facet</vt:lpstr>
      <vt:lpstr>Geospatial Analysis of Social-Environmental Disparities Using GIS</vt:lpstr>
      <vt:lpstr>Key Concepts</vt:lpstr>
      <vt:lpstr>Purpose</vt:lpstr>
      <vt:lpstr>Methodology and Data Collection </vt:lpstr>
      <vt:lpstr>PowerPoint 演示文稿</vt:lpstr>
      <vt:lpstr>PowerPoint 演示文稿</vt:lpstr>
      <vt:lpstr>Benefits and Importance</vt:lpstr>
      <vt:lpstr>PowerPoint 演示文稿</vt:lpstr>
      <vt:lpstr>PowerPoint 演示文稿</vt:lpstr>
      <vt:lpstr>Identifying Disparities </vt:lpstr>
      <vt:lpstr>Exploring Socio-Economic Disparities </vt:lpstr>
      <vt:lpstr>Examining Health Disparities </vt:lpstr>
      <vt:lpstr>Collaborative Approaches and Community Engagement</vt:lpstr>
      <vt:lpstr>Future Directions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radha</cp:lastModifiedBy>
  <cp:revision>9</cp:revision>
  <dcterms:created xsi:type="dcterms:W3CDTF">2024-07-07T02:19:00Z</dcterms:created>
  <dcterms:modified xsi:type="dcterms:W3CDTF">2024-07-07T09:04:52Z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2FF7B1182DA54DAC99057A2C7809F0AE_12</vt:lpwstr>
  </property>
  <property fmtid="{D5CDD505-2E9C-101B-9397-08002B2CF9AE}" pid="3" name="KSOProductBuildVer">
    <vt:lpwstr>1033-12.2.0.17119</vt:lpwstr>
  </property>
</Properties>
</file>