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72" r:id="rId14"/>
    <p:sldId id="273" r:id="rId15"/>
    <p:sldId id="274" r:id="rId16"/>
    <p:sldId id="269"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1FCCBB96-82C6-41E2-ADD8-5CB77D749BFB}" type="datetimeFigureOut">
              <a:rPr lang="en-GB" smtClean="0"/>
              <a:t>29/05/2020</a:t>
            </a:fld>
            <a:endParaRPr lang="en-GB" dirty="0"/>
          </a:p>
        </p:txBody>
      </p:sp>
      <p:sp>
        <p:nvSpPr>
          <p:cNvPr id="16" name="Slide Number Placeholder 15"/>
          <p:cNvSpPr>
            <a:spLocks noGrp="1"/>
          </p:cNvSpPr>
          <p:nvPr>
            <p:ph type="sldNum" sz="quarter" idx="11"/>
          </p:nvPr>
        </p:nvSpPr>
        <p:spPr/>
        <p:txBody>
          <a:bodyPr/>
          <a:lstStyle/>
          <a:p>
            <a:fld id="{833BFADC-060A-4DA3-BAF7-DE69C6E59956}" type="slidenum">
              <a:rPr lang="en-GB" smtClean="0"/>
              <a:t>‹#›</a:t>
            </a:fld>
            <a:endParaRPr lang="en-GB" dirty="0"/>
          </a:p>
        </p:txBody>
      </p:sp>
      <p:sp>
        <p:nvSpPr>
          <p:cNvPr id="17" name="Footer Placeholder 16"/>
          <p:cNvSpPr>
            <a:spLocks noGrp="1"/>
          </p:cNvSpPr>
          <p:nvPr>
            <p:ph type="ftr" sz="quarter" idx="12"/>
          </p:nvPr>
        </p:nvSpPr>
        <p:spPr/>
        <p:txBody>
          <a:bodyPr/>
          <a:lstStyle/>
          <a:p>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CCBB96-82C6-41E2-ADD8-5CB77D749BFB}" type="datetimeFigureOut">
              <a:rPr lang="en-GB" smtClean="0"/>
              <a:t>29/05/2020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33BFADC-060A-4DA3-BAF7-DE69C6E59956}"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CCBB96-82C6-41E2-ADD8-5CB77D749BFB}" type="datetimeFigureOut">
              <a:rPr lang="en-GB" smtClean="0"/>
              <a:t>29/05/2020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33BFADC-060A-4DA3-BAF7-DE69C6E59956}"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FCCBB96-82C6-41E2-ADD8-5CB77D749BFB}" type="datetimeFigureOut">
              <a:rPr lang="en-GB" smtClean="0"/>
              <a:t>29/05/2020</a:t>
            </a:fld>
            <a:endParaRPr lang="en-GB" dirty="0"/>
          </a:p>
        </p:txBody>
      </p:sp>
      <p:sp>
        <p:nvSpPr>
          <p:cNvPr id="15" name="Slide Number Placeholder 14"/>
          <p:cNvSpPr>
            <a:spLocks noGrp="1"/>
          </p:cNvSpPr>
          <p:nvPr>
            <p:ph type="sldNum" sz="quarter" idx="15"/>
          </p:nvPr>
        </p:nvSpPr>
        <p:spPr/>
        <p:txBody>
          <a:bodyPr/>
          <a:lstStyle>
            <a:lvl1pPr algn="ctr">
              <a:defRPr/>
            </a:lvl1pPr>
          </a:lstStyle>
          <a:p>
            <a:fld id="{833BFADC-060A-4DA3-BAF7-DE69C6E59956}" type="slidenum">
              <a:rPr lang="en-GB" smtClean="0"/>
              <a:t>‹#›</a:t>
            </a:fld>
            <a:endParaRPr lang="en-GB" dirty="0"/>
          </a:p>
        </p:txBody>
      </p:sp>
      <p:sp>
        <p:nvSpPr>
          <p:cNvPr id="16" name="Footer Placeholder 15"/>
          <p:cNvSpPr>
            <a:spLocks noGrp="1"/>
          </p:cNvSpPr>
          <p:nvPr>
            <p:ph type="ftr" sz="quarter" idx="16"/>
          </p:nvPr>
        </p:nvSpPr>
        <p:spPr/>
        <p:txBody>
          <a:bodyPr/>
          <a:lstStyle/>
          <a:p>
            <a:endParaRPr lang="en-GB"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CCBB96-82C6-41E2-ADD8-5CB77D749BFB}" type="datetimeFigureOut">
              <a:rPr lang="en-GB" smtClean="0"/>
              <a:t>29/05/2020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33BFADC-060A-4DA3-BAF7-DE69C6E59956}" type="slidenum">
              <a:rPr lang="en-GB" smtClean="0"/>
              <a:t>‹#›</a:t>
            </a:fld>
            <a:endParaRPr lang="en-GB"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FCCBB96-82C6-41E2-ADD8-5CB77D749BFB}" type="datetimeFigureOut">
              <a:rPr lang="en-GB" smtClean="0"/>
              <a:t>29/05/2020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33BFADC-060A-4DA3-BAF7-DE69C6E59956}" type="slidenum">
              <a:rPr lang="en-GB" smtClean="0"/>
              <a:t>‹#›</a:t>
            </a:fld>
            <a:endParaRPr lang="en-GB"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33BFADC-060A-4DA3-BAF7-DE69C6E59956}" type="slidenum">
              <a:rPr lang="en-GB" smtClean="0"/>
              <a:t>‹#›</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7" name="Date Placeholder 6"/>
          <p:cNvSpPr>
            <a:spLocks noGrp="1"/>
          </p:cNvSpPr>
          <p:nvPr>
            <p:ph type="dt" sz="half" idx="10"/>
          </p:nvPr>
        </p:nvSpPr>
        <p:spPr/>
        <p:txBody>
          <a:bodyPr/>
          <a:lstStyle/>
          <a:p>
            <a:fld id="{1FCCBB96-82C6-41E2-ADD8-5CB77D749BFB}" type="datetimeFigureOut">
              <a:rPr lang="en-GB" smtClean="0"/>
              <a:t>29/05/2020</a:t>
            </a:fld>
            <a:endParaRPr lang="en-GB"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CCBB96-82C6-41E2-ADD8-5CB77D749BFB}" type="datetimeFigureOut">
              <a:rPr lang="en-GB" smtClean="0"/>
              <a:t>29/05/2020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33BFADC-060A-4DA3-BAF7-DE69C6E59956}" type="slidenum">
              <a:rPr lang="en-GB" smtClean="0"/>
              <a:t>‹#›</a:t>
            </a:fld>
            <a:endParaRPr lang="en-GB"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CBB96-82C6-41E2-ADD8-5CB77D749BFB}" type="datetimeFigureOut">
              <a:rPr lang="en-GB" smtClean="0"/>
              <a:t>29/05/2020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33BFADC-060A-4DA3-BAF7-DE69C6E59956}"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FCCBB96-82C6-41E2-ADD8-5CB77D749BFB}" type="datetimeFigureOut">
              <a:rPr lang="en-GB" smtClean="0"/>
              <a:t>29/05/2020</a:t>
            </a:fld>
            <a:endParaRPr lang="en-GB" dirty="0"/>
          </a:p>
        </p:txBody>
      </p:sp>
      <p:sp>
        <p:nvSpPr>
          <p:cNvPr id="9" name="Slide Number Placeholder 8"/>
          <p:cNvSpPr>
            <a:spLocks noGrp="1"/>
          </p:cNvSpPr>
          <p:nvPr>
            <p:ph type="sldNum" sz="quarter" idx="15"/>
          </p:nvPr>
        </p:nvSpPr>
        <p:spPr/>
        <p:txBody>
          <a:bodyPr/>
          <a:lstStyle/>
          <a:p>
            <a:fld id="{833BFADC-060A-4DA3-BAF7-DE69C6E59956}" type="slidenum">
              <a:rPr lang="en-GB" smtClean="0"/>
              <a:t>‹#›</a:t>
            </a:fld>
            <a:endParaRPr lang="en-GB" dirty="0"/>
          </a:p>
        </p:txBody>
      </p:sp>
      <p:sp>
        <p:nvSpPr>
          <p:cNvPr id="10" name="Footer Placeholder 9"/>
          <p:cNvSpPr>
            <a:spLocks noGrp="1"/>
          </p:cNvSpPr>
          <p:nvPr>
            <p:ph type="ftr" sz="quarter" idx="16"/>
          </p:nvPr>
        </p:nvSpPr>
        <p:spPr/>
        <p:txBody>
          <a:bodyPr/>
          <a:lstStyle/>
          <a:p>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FCCBB96-82C6-41E2-ADD8-5CB77D749BFB}" type="datetimeFigureOut">
              <a:rPr lang="en-GB" smtClean="0"/>
              <a:t>29/05/2020</a:t>
            </a:fld>
            <a:endParaRPr lang="en-GB" dirty="0"/>
          </a:p>
        </p:txBody>
      </p:sp>
      <p:sp>
        <p:nvSpPr>
          <p:cNvPr id="9" name="Slide Number Placeholder 8"/>
          <p:cNvSpPr>
            <a:spLocks noGrp="1"/>
          </p:cNvSpPr>
          <p:nvPr>
            <p:ph type="sldNum" sz="quarter" idx="11"/>
          </p:nvPr>
        </p:nvSpPr>
        <p:spPr/>
        <p:txBody>
          <a:bodyPr/>
          <a:lstStyle/>
          <a:p>
            <a:fld id="{833BFADC-060A-4DA3-BAF7-DE69C6E59956}" type="slidenum">
              <a:rPr lang="en-GB" smtClean="0"/>
              <a:t>‹#›</a:t>
            </a:fld>
            <a:endParaRPr lang="en-GB" dirty="0"/>
          </a:p>
        </p:txBody>
      </p:sp>
      <p:sp>
        <p:nvSpPr>
          <p:cNvPr id="10" name="Footer Placeholder 9"/>
          <p:cNvSpPr>
            <a:spLocks noGrp="1"/>
          </p:cNvSpPr>
          <p:nvPr>
            <p:ph type="ftr" sz="quarter" idx="12"/>
          </p:nvPr>
        </p:nvSpPr>
        <p:spPr/>
        <p:txBody>
          <a:bodyPr/>
          <a:lstStyle/>
          <a:p>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FCCBB96-82C6-41E2-ADD8-5CB77D749BFB}" type="datetimeFigureOut">
              <a:rPr lang="en-GB" smtClean="0"/>
              <a:t>29/05/2020</a:t>
            </a:fld>
            <a:endParaRPr lang="en-GB"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GB"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33BFADC-060A-4DA3-BAF7-DE69C6E59956}" type="slidenum">
              <a:rPr lang="en-GB" smtClean="0"/>
              <a:t>‹#›</a:t>
            </a:fld>
            <a:endParaRPr lang="en-GB"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ncbi.nlm.nih.gov/pmc/articles/PMC5712570/figure/F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780928"/>
            <a:ext cx="7315200" cy="2595025"/>
          </a:xfrm>
        </p:spPr>
        <p:txBody>
          <a:bodyPr>
            <a:normAutofit fontScale="90000"/>
          </a:bodyPr>
          <a:lstStyle/>
          <a:p>
            <a:r>
              <a:rPr lang="de-DE" sz="2800" dirty="0" smtClean="0"/>
              <a:t/>
            </a:r>
            <a:br>
              <a:rPr lang="de-DE" sz="2800" dirty="0" smtClean="0"/>
            </a:br>
            <a:r>
              <a:rPr lang="de-DE" sz="2800" dirty="0" smtClean="0"/>
              <a:t/>
            </a:r>
            <a:br>
              <a:rPr lang="de-DE" sz="2800" dirty="0" smtClean="0"/>
            </a:br>
            <a:r>
              <a:rPr lang="de-DE" sz="2800" dirty="0"/>
              <a:t/>
            </a:r>
            <a:br>
              <a:rPr lang="de-DE" sz="2800" dirty="0"/>
            </a:br>
            <a:r>
              <a:rPr lang="de-DE" sz="2800" dirty="0" smtClean="0"/>
              <a:t/>
            </a:r>
            <a:br>
              <a:rPr lang="de-DE" sz="2800" dirty="0" smtClean="0"/>
            </a:br>
            <a:r>
              <a:rPr lang="de-DE" sz="2800" dirty="0"/>
              <a:t/>
            </a:r>
            <a:br>
              <a:rPr lang="de-DE" sz="2800" dirty="0"/>
            </a:br>
            <a:r>
              <a:rPr lang="de-DE" sz="2800" dirty="0" smtClean="0"/>
              <a:t/>
            </a:r>
            <a:br>
              <a:rPr lang="de-DE" sz="2800" dirty="0" smtClean="0"/>
            </a:br>
            <a:r>
              <a:rPr lang="de-DE" sz="2800" dirty="0"/>
              <a:t/>
            </a:r>
            <a:br>
              <a:rPr lang="de-DE" sz="2800" dirty="0"/>
            </a:br>
            <a:r>
              <a:rPr lang="de-DE" sz="2800" dirty="0" smtClean="0"/>
              <a:t/>
            </a:r>
            <a:br>
              <a:rPr lang="de-DE" sz="2800" dirty="0" smtClean="0"/>
            </a:br>
            <a:r>
              <a:rPr lang="de-DE" sz="2800" dirty="0"/>
              <a:t/>
            </a:r>
            <a:br>
              <a:rPr lang="de-DE" sz="2800" dirty="0"/>
            </a:br>
            <a:r>
              <a:rPr lang="de-DE" sz="2800" dirty="0" smtClean="0"/>
              <a:t/>
            </a:r>
            <a:br>
              <a:rPr lang="de-DE" sz="2800" dirty="0" smtClean="0"/>
            </a:br>
            <a:r>
              <a:rPr lang="de-DE" sz="2800" dirty="0"/>
              <a:t/>
            </a:r>
            <a:br>
              <a:rPr lang="de-DE" sz="2800" dirty="0"/>
            </a:br>
            <a:r>
              <a:rPr lang="de-DE" sz="2800" dirty="0" smtClean="0"/>
              <a:t/>
            </a:r>
            <a:br>
              <a:rPr lang="de-DE" sz="2800" dirty="0" smtClean="0"/>
            </a:br>
            <a:r>
              <a:rPr lang="de-DE" sz="2800" dirty="0"/>
              <a:t/>
            </a:r>
            <a:br>
              <a:rPr lang="de-DE" sz="2800" dirty="0"/>
            </a:br>
            <a:r>
              <a:rPr lang="de-DE" sz="2800" dirty="0" smtClean="0"/>
              <a:t>Image  Classification  with  Spatial  Pooler</a:t>
            </a:r>
            <a:br>
              <a:rPr lang="de-DE" sz="2800" dirty="0" smtClean="0"/>
            </a:br>
            <a:r>
              <a:rPr lang="de-DE" sz="2800" dirty="0" smtClean="0"/>
              <a:t/>
            </a:r>
            <a:br>
              <a:rPr lang="de-DE" sz="2800" dirty="0" smtClean="0"/>
            </a:br>
            <a:r>
              <a:rPr lang="de-DE" sz="2800" dirty="0" smtClean="0"/>
              <a:t/>
            </a:r>
            <a:br>
              <a:rPr lang="de-DE" sz="2800" dirty="0" smtClean="0"/>
            </a:br>
            <a:r>
              <a:rPr lang="de-DE" sz="2800" dirty="0"/>
              <a:t/>
            </a:r>
            <a:br>
              <a:rPr lang="de-DE" sz="2800" dirty="0"/>
            </a:br>
            <a:r>
              <a:rPr lang="de-DE" sz="2800" dirty="0" smtClean="0"/>
              <a:t>Presented By: </a:t>
            </a:r>
            <a:br>
              <a:rPr lang="de-DE" sz="2800" dirty="0" smtClean="0"/>
            </a:br>
            <a:r>
              <a:rPr lang="de-DE" sz="2800" dirty="0" smtClean="0"/>
              <a:t>Mandeep Singh</a:t>
            </a:r>
            <a:br>
              <a:rPr lang="de-DE" sz="2800" dirty="0" smtClean="0"/>
            </a:br>
            <a:r>
              <a:rPr lang="de-DE" sz="2800" dirty="0" smtClean="0"/>
              <a:t>1228409</a:t>
            </a:r>
            <a:endParaRPr lang="en-GB" sz="2800" dirty="0"/>
          </a:p>
        </p:txBody>
      </p:sp>
      <p:pic>
        <p:nvPicPr>
          <p:cNvPr id="4" name="Picture 3"/>
          <p:cNvPicPr/>
          <p:nvPr/>
        </p:nvPicPr>
        <p:blipFill>
          <a:blip r:embed="rId2"/>
          <a:stretch>
            <a:fillRect/>
          </a:stretch>
        </p:blipFill>
        <p:spPr>
          <a:xfrm>
            <a:off x="3563888" y="764704"/>
            <a:ext cx="2232248" cy="1368152"/>
          </a:xfrm>
          <a:prstGeom prst="rect">
            <a:avLst/>
          </a:prstGeom>
        </p:spPr>
      </p:pic>
    </p:spTree>
    <p:extLst>
      <p:ext uri="{BB962C8B-B14F-4D97-AF65-F5344CB8AC3E}">
        <p14:creationId xmlns:p14="http://schemas.microsoft.com/office/powerpoint/2010/main" val="2382203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de-DE" sz="1400" dirty="0" smtClean="0"/>
          </a:p>
          <a:p>
            <a:pPr marL="0" indent="0">
              <a:buNone/>
            </a:pPr>
            <a:endParaRPr lang="de-DE" sz="1400" dirty="0"/>
          </a:p>
          <a:p>
            <a:pPr marL="0" indent="0">
              <a:buNone/>
            </a:pPr>
            <a:endParaRPr lang="de-DE" sz="1400" dirty="0" smtClean="0"/>
          </a:p>
          <a:p>
            <a:pPr marL="0" indent="0">
              <a:buNone/>
            </a:pPr>
            <a:endParaRPr lang="de-DE" sz="1400" dirty="0"/>
          </a:p>
          <a:p>
            <a:pPr marL="0" indent="0">
              <a:buNone/>
            </a:pPr>
            <a:r>
              <a:rPr lang="de-DE" sz="1400" dirty="0" smtClean="0"/>
              <a:t>Get Hamming Distance </a:t>
            </a:r>
          </a:p>
          <a:p>
            <a:pPr marL="0" indent="0">
              <a:buNone/>
            </a:pPr>
            <a:r>
              <a:rPr lang="de-DE" sz="1400" dirty="0" smtClean="0"/>
              <a:t>Method used to  compare the</a:t>
            </a:r>
          </a:p>
          <a:p>
            <a:pPr marL="0" indent="0">
              <a:buNone/>
            </a:pPr>
            <a:r>
              <a:rPr lang="de-DE" sz="1400" dirty="0" smtClean="0"/>
              <a:t>Two array</a:t>
            </a:r>
            <a:endParaRPr lang="en-GB" sz="1400" dirty="0"/>
          </a:p>
        </p:txBody>
      </p:sp>
      <p:sp>
        <p:nvSpPr>
          <p:cNvPr id="2" name="Title 1"/>
          <p:cNvSpPr>
            <a:spLocks noGrp="1"/>
          </p:cNvSpPr>
          <p:nvPr>
            <p:ph type="title"/>
          </p:nvPr>
        </p:nvSpPr>
        <p:spPr/>
        <p:txBody>
          <a:bodyPr/>
          <a:lstStyle/>
          <a:p>
            <a:r>
              <a:rPr lang="de-DE" dirty="0" smtClean="0"/>
              <a:t>TRAINING DATA</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988840"/>
            <a:ext cx="5257800"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541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69726565"/>
              </p:ext>
            </p:extLst>
          </p:nvPr>
        </p:nvGraphicFramePr>
        <p:xfrm>
          <a:off x="457200" y="1524000"/>
          <a:ext cx="8229600" cy="3352800"/>
        </p:xfrm>
        <a:graphic>
          <a:graphicData uri="http://schemas.openxmlformats.org/drawingml/2006/table">
            <a:tbl>
              <a:tblPr firstRow="1" bandRow="1">
                <a:tableStyleId>{2D5ABB26-0587-4C30-8999-92F81FD0307C}</a:tableStyleId>
              </a:tblPr>
              <a:tblGrid>
                <a:gridCol w="4114800"/>
                <a:gridCol w="4114800"/>
              </a:tblGrid>
              <a:tr h="370840">
                <a:tc>
                  <a:txBody>
                    <a:bodyPr/>
                    <a:lstStyle/>
                    <a:p>
                      <a:endParaRPr lang="de-DE" sz="1400" dirty="0" smtClean="0"/>
                    </a:p>
                    <a:p>
                      <a:endParaRPr lang="de-DE" sz="1400" dirty="0" smtClean="0"/>
                    </a:p>
                    <a:p>
                      <a:r>
                        <a:rPr lang="de-DE" sz="1400" dirty="0" smtClean="0"/>
                        <a:t>Prediction follows</a:t>
                      </a:r>
                      <a:r>
                        <a:rPr lang="de-DE" sz="1400" baseline="0" dirty="0" smtClean="0"/>
                        <a:t> the </a:t>
                      </a:r>
                    </a:p>
                    <a:p>
                      <a:r>
                        <a:rPr lang="de-DE" sz="1400" baseline="0" dirty="0" smtClean="0"/>
                        <a:t>Same procedure as training </a:t>
                      </a:r>
                    </a:p>
                    <a:p>
                      <a:r>
                        <a:rPr lang="de-DE" sz="1400" baseline="0" dirty="0" smtClean="0"/>
                        <a:t>With same compute function.</a:t>
                      </a:r>
                      <a:endParaRPr lang="de-DE" sz="1400" dirty="0" smtClean="0"/>
                    </a:p>
                    <a:p>
                      <a:endParaRPr lang="de-DE" dirty="0" smtClean="0"/>
                    </a:p>
                    <a:p>
                      <a:endParaRPr lang="de-DE" dirty="0" smtClean="0"/>
                    </a:p>
                    <a:p>
                      <a:endParaRPr lang="en-GB" dirty="0"/>
                    </a:p>
                  </a:txBody>
                  <a:tcPr/>
                </a:tc>
                <a:tc>
                  <a:txBody>
                    <a:bodyPr/>
                    <a:lstStyle/>
                    <a:p>
                      <a:endParaRPr lang="en-GB" dirty="0"/>
                    </a:p>
                  </a:txBody>
                  <a:tcPr/>
                </a:tc>
              </a:tr>
              <a:tr h="370840">
                <a:tc>
                  <a:txBody>
                    <a:bodyPr/>
                    <a:lstStyle/>
                    <a:p>
                      <a:r>
                        <a:rPr lang="de-DE" sz="1400" dirty="0" smtClean="0"/>
                        <a:t>Prediction</a:t>
                      </a:r>
                      <a:r>
                        <a:rPr lang="de-DE" sz="1400" baseline="0" dirty="0" smtClean="0"/>
                        <a:t> Images</a:t>
                      </a:r>
                      <a:endParaRPr lang="de-DE" sz="1400" dirty="0" smtClean="0"/>
                    </a:p>
                    <a:p>
                      <a:endParaRPr lang="de-DE" sz="1400" dirty="0" smtClean="0"/>
                    </a:p>
                    <a:p>
                      <a:endParaRPr lang="de-DE" sz="1400" dirty="0" smtClean="0"/>
                    </a:p>
                    <a:p>
                      <a:endParaRPr lang="de-DE" sz="1400" dirty="0" smtClean="0"/>
                    </a:p>
                    <a:p>
                      <a:endParaRPr lang="de-DE" sz="1400" dirty="0" smtClean="0"/>
                    </a:p>
                    <a:p>
                      <a:r>
                        <a:rPr lang="de-DE" sz="1400" dirty="0" smtClean="0"/>
                        <a:t>Return</a:t>
                      </a:r>
                      <a:r>
                        <a:rPr lang="de-DE" sz="1400" baseline="0" dirty="0" smtClean="0"/>
                        <a:t> percentage of matching indexes.</a:t>
                      </a:r>
                      <a:endParaRPr lang="en-GB" sz="1400" dirty="0"/>
                    </a:p>
                  </a:txBody>
                  <a:tcPr/>
                </a:tc>
                <a:tc>
                  <a:txBody>
                    <a:bodyPr/>
                    <a:lstStyle/>
                    <a:p>
                      <a:endParaRPr lang="en-GB" dirty="0"/>
                    </a:p>
                  </a:txBody>
                  <a:tcPr/>
                </a:tc>
              </a:tr>
            </a:tbl>
          </a:graphicData>
        </a:graphic>
      </p:graphicFrame>
      <p:sp>
        <p:nvSpPr>
          <p:cNvPr id="2" name="Title 1"/>
          <p:cNvSpPr>
            <a:spLocks noGrp="1"/>
          </p:cNvSpPr>
          <p:nvPr>
            <p:ph type="title"/>
          </p:nvPr>
        </p:nvSpPr>
        <p:spPr/>
        <p:txBody>
          <a:bodyPr/>
          <a:lstStyle/>
          <a:p>
            <a:r>
              <a:rPr lang="de-DE" dirty="0" smtClean="0"/>
              <a:t>PREDICTION DATA </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528" y="1628800"/>
            <a:ext cx="5891411"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5227290"/>
            <a:ext cx="69532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p:nvPr/>
        </p:nvPicPr>
        <p:blipFill>
          <a:blip r:embed="rId4"/>
          <a:stretch>
            <a:fillRect/>
          </a:stretch>
        </p:blipFill>
        <p:spPr>
          <a:xfrm>
            <a:off x="3992702" y="3356992"/>
            <a:ext cx="3730704" cy="1164712"/>
          </a:xfrm>
          <a:prstGeom prst="rect">
            <a:avLst/>
          </a:prstGeom>
        </p:spPr>
      </p:pic>
    </p:spTree>
    <p:extLst>
      <p:ext uri="{BB962C8B-B14F-4D97-AF65-F5344CB8AC3E}">
        <p14:creationId xmlns:p14="http://schemas.microsoft.com/office/powerpoint/2010/main" val="3384977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857403"/>
          </a:xfrm>
        </p:spPr>
        <p:txBody>
          <a:bodyPr/>
          <a:lstStyle/>
          <a:p>
            <a:pPr marL="0" indent="0">
              <a:buNone/>
            </a:pPr>
            <a:r>
              <a:rPr lang="en-GB" sz="1600" dirty="0"/>
              <a:t>Training Images</a:t>
            </a:r>
            <a:r>
              <a:rPr lang="en-GB" sz="1600" dirty="0" smtClean="0"/>
              <a:t>:</a:t>
            </a:r>
          </a:p>
          <a:p>
            <a:pPr marL="0" indent="0">
              <a:buNone/>
            </a:pPr>
            <a:endParaRPr lang="de-DE" sz="1600" dirty="0"/>
          </a:p>
          <a:p>
            <a:pPr marL="0" indent="0">
              <a:buNone/>
            </a:pPr>
            <a:endParaRPr lang="en-GB" sz="1600" dirty="0" smtClean="0"/>
          </a:p>
          <a:p>
            <a:pPr marL="0" indent="0">
              <a:buNone/>
            </a:pPr>
            <a:endParaRPr lang="de-DE" sz="1600" dirty="0"/>
          </a:p>
          <a:p>
            <a:pPr marL="0" indent="0">
              <a:buNone/>
            </a:pPr>
            <a:endParaRPr lang="de-DE" sz="1600" dirty="0" smtClean="0"/>
          </a:p>
          <a:p>
            <a:pPr marL="0" indent="0">
              <a:buNone/>
            </a:pPr>
            <a:r>
              <a:rPr lang="en-GB" sz="1600" dirty="0" smtClean="0"/>
              <a:t>Prediction Images:   </a:t>
            </a:r>
          </a:p>
          <a:p>
            <a:pPr marL="0" indent="0">
              <a:buNone/>
            </a:pPr>
            <a:endParaRPr lang="en-GB" sz="1400" dirty="0" smtClean="0"/>
          </a:p>
          <a:p>
            <a:pPr marL="0" indent="0">
              <a:buNone/>
            </a:pPr>
            <a:endParaRPr lang="de-DE" sz="1400" dirty="0"/>
          </a:p>
          <a:p>
            <a:pPr marL="0" indent="0">
              <a:buNone/>
            </a:pPr>
            <a:endParaRPr lang="de-DE" sz="1400" dirty="0" smtClean="0"/>
          </a:p>
          <a:p>
            <a:pPr marL="0" indent="0">
              <a:buNone/>
            </a:pPr>
            <a:endParaRPr lang="de-DE" sz="1400" dirty="0"/>
          </a:p>
          <a:p>
            <a:pPr marL="0" indent="0">
              <a:buNone/>
            </a:pPr>
            <a:r>
              <a:rPr lang="en-GB" sz="1600" dirty="0" smtClean="0"/>
              <a:t>Reading </a:t>
            </a:r>
            <a:r>
              <a:rPr lang="en-GB" sz="1600" dirty="0"/>
              <a:t>Data from binary images to identify the prediction and active column </a:t>
            </a:r>
            <a:r>
              <a:rPr lang="en-GB" sz="1600" dirty="0" smtClean="0"/>
              <a:t>output</a:t>
            </a:r>
          </a:p>
          <a:p>
            <a:pPr marL="0" indent="0">
              <a:buNone/>
            </a:pPr>
            <a:endParaRPr lang="de-DE" sz="1400" dirty="0"/>
          </a:p>
          <a:p>
            <a:pPr marL="0" indent="0">
              <a:buNone/>
            </a:pPr>
            <a:endParaRPr lang="de-DE" sz="1400" dirty="0" smtClean="0"/>
          </a:p>
          <a:p>
            <a:pPr marL="0" indent="0">
              <a:buNone/>
            </a:pPr>
            <a:endParaRPr lang="de-DE" sz="1400" dirty="0"/>
          </a:p>
          <a:p>
            <a:pPr marL="0" indent="0">
              <a:buNone/>
            </a:pPr>
            <a:endParaRPr lang="de-DE" sz="1400" dirty="0" smtClean="0"/>
          </a:p>
          <a:p>
            <a:pPr marL="0" indent="0">
              <a:buNone/>
            </a:pPr>
            <a:endParaRPr lang="en-GB" sz="1400" dirty="0"/>
          </a:p>
        </p:txBody>
      </p:sp>
      <p:sp>
        <p:nvSpPr>
          <p:cNvPr id="2" name="Title 1"/>
          <p:cNvSpPr>
            <a:spLocks noGrp="1"/>
          </p:cNvSpPr>
          <p:nvPr>
            <p:ph type="title"/>
          </p:nvPr>
        </p:nvSpPr>
        <p:spPr/>
        <p:txBody>
          <a:bodyPr/>
          <a:lstStyle/>
          <a:p>
            <a:r>
              <a:rPr lang="de-DE" dirty="0"/>
              <a:t>O</a:t>
            </a:r>
            <a:r>
              <a:rPr lang="de-DE" dirty="0" smtClean="0"/>
              <a:t>utput</a:t>
            </a:r>
            <a:endParaRPr lang="en-GB" dirty="0"/>
          </a:p>
        </p:txBody>
      </p:sp>
      <p:pic>
        <p:nvPicPr>
          <p:cNvPr id="4" name="Picture 3"/>
          <p:cNvPicPr/>
          <p:nvPr/>
        </p:nvPicPr>
        <p:blipFill>
          <a:blip r:embed="rId2"/>
          <a:stretch>
            <a:fillRect/>
          </a:stretch>
        </p:blipFill>
        <p:spPr>
          <a:xfrm>
            <a:off x="3635896" y="1340768"/>
            <a:ext cx="3744416" cy="1224136"/>
          </a:xfrm>
          <a:prstGeom prst="rect">
            <a:avLst/>
          </a:prstGeom>
        </p:spPr>
      </p:pic>
      <p:pic>
        <p:nvPicPr>
          <p:cNvPr id="5" name="Picture 4"/>
          <p:cNvPicPr/>
          <p:nvPr/>
        </p:nvPicPr>
        <p:blipFill>
          <a:blip r:embed="rId3"/>
          <a:stretch>
            <a:fillRect/>
          </a:stretch>
        </p:blipFill>
        <p:spPr>
          <a:xfrm>
            <a:off x="3649608" y="2696336"/>
            <a:ext cx="3730704" cy="1164712"/>
          </a:xfrm>
          <a:prstGeom prst="rect">
            <a:avLst/>
          </a:prstGeom>
        </p:spPr>
      </p:pic>
      <p:pic>
        <p:nvPicPr>
          <p:cNvPr id="6" name="Picture 5"/>
          <p:cNvPicPr/>
          <p:nvPr/>
        </p:nvPicPr>
        <p:blipFill>
          <a:blip r:embed="rId4"/>
          <a:stretch>
            <a:fillRect/>
          </a:stretch>
        </p:blipFill>
        <p:spPr>
          <a:xfrm>
            <a:off x="3512390" y="4640552"/>
            <a:ext cx="3939930" cy="1236720"/>
          </a:xfrm>
          <a:prstGeom prst="rect">
            <a:avLst/>
          </a:prstGeom>
        </p:spPr>
      </p:pic>
    </p:spTree>
    <p:extLst>
      <p:ext uri="{BB962C8B-B14F-4D97-AF65-F5344CB8AC3E}">
        <p14:creationId xmlns:p14="http://schemas.microsoft.com/office/powerpoint/2010/main" val="466514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Output</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564904"/>
            <a:ext cx="6840760" cy="1748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idx="1"/>
          </p:nvPr>
        </p:nvSpPr>
        <p:spPr/>
        <p:txBody>
          <a:bodyPr>
            <a:normAutofit/>
          </a:bodyPr>
          <a:lstStyle/>
          <a:p>
            <a:r>
              <a:rPr lang="en-GB" sz="1800" dirty="0"/>
              <a:t>GetMatchingPercentage method compares the active column of trained Images and active column of Prediction Images. Percentage of Intersection of these active columns gives us a result.  </a:t>
            </a:r>
            <a:endParaRPr lang="en-GB" sz="1800" dirty="0" smtClean="0"/>
          </a:p>
          <a:p>
            <a:endParaRPr lang="de-DE" sz="1800" dirty="0"/>
          </a:p>
          <a:p>
            <a:endParaRPr lang="de-DE" sz="1800" dirty="0" smtClean="0"/>
          </a:p>
          <a:p>
            <a:endParaRPr lang="en-GB" sz="1800" dirty="0"/>
          </a:p>
          <a:p>
            <a:pPr marL="0" indent="0">
              <a:buNone/>
            </a:pPr>
            <a:endParaRPr lang="de-DE" dirty="0" smtClean="0"/>
          </a:p>
          <a:p>
            <a:pPr marL="0" indent="0">
              <a:buNone/>
            </a:pPr>
            <a:endParaRPr lang="de-DE" dirty="0"/>
          </a:p>
          <a:p>
            <a:r>
              <a:rPr lang="en-GB" sz="1800" dirty="0" smtClean="0"/>
              <a:t>Our </a:t>
            </a:r>
            <a:r>
              <a:rPr lang="en-GB" sz="1800" dirty="0"/>
              <a:t>Model is trained for Apple because we are giving different data sets Images of Apple Only. So, it gives more percentage prediction towards Apple that is 90% .</a:t>
            </a:r>
          </a:p>
          <a:p>
            <a:endParaRPr lang="en-GB" sz="1500" dirty="0"/>
          </a:p>
          <a:p>
            <a:pPr marL="0" indent="0">
              <a:buNone/>
            </a:pPr>
            <a:endParaRPr lang="de-DE" dirty="0" smtClean="0"/>
          </a:p>
        </p:txBody>
      </p:sp>
      <p:pic>
        <p:nvPicPr>
          <p:cNvPr id="9" name="Picture 8" descr="C:\Users\MANDEEP SINGH SHERRY\Desktop\HTM\outputs\apple.PNG"/>
          <p:cNvPicPr/>
          <p:nvPr/>
        </p:nvPicPr>
        <p:blipFill>
          <a:blip r:embed="rId3">
            <a:extLst>
              <a:ext uri="{28A0092B-C50C-407E-A947-70E740481C1C}">
                <a14:useLocalDpi xmlns:a14="http://schemas.microsoft.com/office/drawing/2010/main" val="0"/>
              </a:ext>
            </a:extLst>
          </a:blip>
          <a:srcRect/>
          <a:stretch>
            <a:fillRect/>
          </a:stretch>
        </p:blipFill>
        <p:spPr bwMode="auto">
          <a:xfrm>
            <a:off x="179512" y="5325348"/>
            <a:ext cx="8789812" cy="695940"/>
          </a:xfrm>
          <a:prstGeom prst="rect">
            <a:avLst/>
          </a:prstGeom>
          <a:noFill/>
          <a:ln>
            <a:noFill/>
          </a:ln>
        </p:spPr>
      </p:pic>
    </p:spTree>
    <p:extLst>
      <p:ext uri="{BB962C8B-B14F-4D97-AF65-F5344CB8AC3E}">
        <p14:creationId xmlns:p14="http://schemas.microsoft.com/office/powerpoint/2010/main" val="3748702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1800" dirty="0"/>
              <a:t>The percentage can be calculated by </a:t>
            </a:r>
          </a:p>
          <a:p>
            <a:pPr marL="0" indent="0">
              <a:buNone/>
            </a:pPr>
            <a:endParaRPr lang="en-GB" sz="1800" dirty="0" smtClean="0"/>
          </a:p>
          <a:p>
            <a:pPr marL="0" indent="0">
              <a:buNone/>
            </a:pPr>
            <a:endParaRPr lang="en-GB" sz="1800" dirty="0"/>
          </a:p>
          <a:p>
            <a:pPr marL="0" indent="0">
              <a:buNone/>
            </a:pPr>
            <a:r>
              <a:rPr lang="en-GB" sz="1800" dirty="0" smtClean="0"/>
              <a:t>So </a:t>
            </a:r>
            <a:r>
              <a:rPr lang="en-GB" sz="1800" dirty="0"/>
              <a:t>our output will be in order as follows:</a:t>
            </a:r>
          </a:p>
          <a:p>
            <a:r>
              <a:rPr lang="en-GB" sz="1800" dirty="0" smtClean="0"/>
              <a:t> </a:t>
            </a:r>
            <a:r>
              <a:rPr lang="en-GB" sz="1800" dirty="0"/>
              <a:t>Name of the Image to be predicted,</a:t>
            </a:r>
          </a:p>
          <a:p>
            <a:r>
              <a:rPr lang="en-GB" sz="1800" dirty="0"/>
              <a:t> Active column,</a:t>
            </a:r>
          </a:p>
          <a:p>
            <a:r>
              <a:rPr lang="en-GB" sz="1800" dirty="0"/>
              <a:t> Prediction Percentage </a:t>
            </a:r>
          </a:p>
        </p:txBody>
      </p:sp>
      <p:sp>
        <p:nvSpPr>
          <p:cNvPr id="3" name="Title 2"/>
          <p:cNvSpPr>
            <a:spLocks noGrp="1"/>
          </p:cNvSpPr>
          <p:nvPr>
            <p:ph type="title"/>
          </p:nvPr>
        </p:nvSpPr>
        <p:spPr/>
        <p:txBody>
          <a:bodyPr/>
          <a:lstStyle/>
          <a:p>
            <a:r>
              <a:rPr lang="de-DE" dirty="0" smtClean="0"/>
              <a:t>Output</a:t>
            </a:r>
            <a:endParaRPr lang="en-GB" dirty="0"/>
          </a:p>
        </p:txBody>
      </p:sp>
      <p:pic>
        <p:nvPicPr>
          <p:cNvPr id="5" name="Picture 4"/>
          <p:cNvPicPr/>
          <p:nvPr/>
        </p:nvPicPr>
        <p:blipFill>
          <a:blip r:embed="rId2"/>
          <a:stretch>
            <a:fillRect/>
          </a:stretch>
        </p:blipFill>
        <p:spPr>
          <a:xfrm>
            <a:off x="725831" y="4293096"/>
            <a:ext cx="6984776" cy="2031152"/>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67" y="2051935"/>
            <a:ext cx="730567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353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1800" dirty="0"/>
              <a:t>Unfortunately, it gives more percentage towards different data prediction images rather than giving less percentage. When we gave different data images for prediction. This error with more percentage behaviour can be reduced by giving more data set images for training. </a:t>
            </a:r>
          </a:p>
          <a:p>
            <a:r>
              <a:rPr lang="en-GB" sz="1800" dirty="0"/>
              <a:t>So, with different images like ananas 72%, banana 77% and chilli 67% gave different percentages.</a:t>
            </a:r>
          </a:p>
        </p:txBody>
      </p:sp>
      <p:sp>
        <p:nvSpPr>
          <p:cNvPr id="3" name="Title 2"/>
          <p:cNvSpPr>
            <a:spLocks noGrp="1"/>
          </p:cNvSpPr>
          <p:nvPr>
            <p:ph type="title"/>
          </p:nvPr>
        </p:nvSpPr>
        <p:spPr/>
        <p:txBody>
          <a:bodyPr/>
          <a:lstStyle/>
          <a:p>
            <a:r>
              <a:rPr lang="de-DE" dirty="0" smtClean="0"/>
              <a:t>Output</a:t>
            </a:r>
            <a:endParaRPr lang="en-GB" dirty="0"/>
          </a:p>
        </p:txBody>
      </p:sp>
      <p:pic>
        <p:nvPicPr>
          <p:cNvPr id="4" name="Picture 3" descr="C:\Users\MANDEEP SINGH SHERRY\Desktop\HTM\outputs\ananas.PNG"/>
          <p:cNvPicPr/>
          <p:nvPr/>
        </p:nvPicPr>
        <p:blipFill>
          <a:blip r:embed="rId2">
            <a:extLst>
              <a:ext uri="{28A0092B-C50C-407E-A947-70E740481C1C}">
                <a14:useLocalDpi xmlns:a14="http://schemas.microsoft.com/office/drawing/2010/main" val="0"/>
              </a:ext>
            </a:extLst>
          </a:blip>
          <a:srcRect/>
          <a:stretch>
            <a:fillRect/>
          </a:stretch>
        </p:blipFill>
        <p:spPr bwMode="auto">
          <a:xfrm>
            <a:off x="683568" y="3356992"/>
            <a:ext cx="7499350" cy="648072"/>
          </a:xfrm>
          <a:prstGeom prst="rect">
            <a:avLst/>
          </a:prstGeom>
          <a:noFill/>
          <a:ln>
            <a:noFill/>
          </a:ln>
        </p:spPr>
      </p:pic>
      <p:pic>
        <p:nvPicPr>
          <p:cNvPr id="5" name="Picture 4" descr="C:\Users\MANDEEP SINGH SHERRY\Desktop\HTM\outputs\banana.PNG"/>
          <p:cNvPicPr/>
          <p:nvPr/>
        </p:nvPicPr>
        <p:blipFill>
          <a:blip r:embed="rId3">
            <a:extLst>
              <a:ext uri="{28A0092B-C50C-407E-A947-70E740481C1C}">
                <a14:useLocalDpi xmlns:a14="http://schemas.microsoft.com/office/drawing/2010/main" val="0"/>
              </a:ext>
            </a:extLst>
          </a:blip>
          <a:srcRect/>
          <a:stretch>
            <a:fillRect/>
          </a:stretch>
        </p:blipFill>
        <p:spPr bwMode="auto">
          <a:xfrm>
            <a:off x="651370" y="4293096"/>
            <a:ext cx="7696200" cy="648073"/>
          </a:xfrm>
          <a:prstGeom prst="rect">
            <a:avLst/>
          </a:prstGeom>
          <a:noFill/>
          <a:ln>
            <a:noFill/>
          </a:ln>
        </p:spPr>
      </p:pic>
      <p:pic>
        <p:nvPicPr>
          <p:cNvPr id="6" name="Picture 5" descr="C:\Users\MANDEEP SINGH SHERRY\Desktop\HTM\outputs\chilli.PNG"/>
          <p:cNvPicPr/>
          <p:nvPr/>
        </p:nvPicPr>
        <p:blipFill>
          <a:blip r:embed="rId4">
            <a:extLst>
              <a:ext uri="{28A0092B-C50C-407E-A947-70E740481C1C}">
                <a14:useLocalDpi xmlns:a14="http://schemas.microsoft.com/office/drawing/2010/main" val="0"/>
              </a:ext>
            </a:extLst>
          </a:blip>
          <a:srcRect/>
          <a:stretch>
            <a:fillRect/>
          </a:stretch>
        </p:blipFill>
        <p:spPr bwMode="auto">
          <a:xfrm>
            <a:off x="611560" y="5373216"/>
            <a:ext cx="7896860" cy="698080"/>
          </a:xfrm>
          <a:prstGeom prst="rect">
            <a:avLst/>
          </a:prstGeom>
          <a:noFill/>
          <a:ln>
            <a:noFill/>
          </a:ln>
        </p:spPr>
      </p:pic>
    </p:spTree>
    <p:extLst>
      <p:ext uri="{BB962C8B-B14F-4D97-AF65-F5344CB8AC3E}">
        <p14:creationId xmlns:p14="http://schemas.microsoft.com/office/powerpoint/2010/main" val="338646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1800" dirty="0" smtClean="0"/>
              <a:t>We </a:t>
            </a:r>
            <a:r>
              <a:rPr lang="en-GB" sz="1800" dirty="0"/>
              <a:t>described </a:t>
            </a:r>
            <a:r>
              <a:rPr lang="en-GB" sz="1800" dirty="0" smtClean="0"/>
              <a:t>parameters </a:t>
            </a:r>
            <a:r>
              <a:rPr lang="en-GB" sz="1800" dirty="0"/>
              <a:t>of the HTM spatial pooler, a neurally inspired algorithm for learning </a:t>
            </a:r>
            <a:r>
              <a:rPr lang="en-GB" sz="1800" dirty="0" smtClean="0"/>
              <a:t>SDRs.</a:t>
            </a:r>
          </a:p>
          <a:p>
            <a:r>
              <a:rPr lang="en-GB" sz="1800" dirty="0" smtClean="0"/>
              <a:t>The use of spatially pooled features (cortical activations) gives rise to a significant improvement in classification while employing less amount of training data.</a:t>
            </a:r>
          </a:p>
          <a:p>
            <a:r>
              <a:rPr lang="en-GB" sz="1800" dirty="0" smtClean="0"/>
              <a:t>The performed feature selection is capable of working with the dataset composed of images with low resolution and few changes in the contrast.</a:t>
            </a:r>
          </a:p>
          <a:p>
            <a:r>
              <a:rPr lang="en-GB" sz="1800" dirty="0"/>
              <a:t>The HTM spatial pooler leads to a flexible sparse coding scheme that can be used in practical machine learning applications. </a:t>
            </a:r>
          </a:p>
        </p:txBody>
      </p:sp>
      <p:sp>
        <p:nvSpPr>
          <p:cNvPr id="2" name="Title 1"/>
          <p:cNvSpPr>
            <a:spLocks noGrp="1"/>
          </p:cNvSpPr>
          <p:nvPr>
            <p:ph type="title"/>
          </p:nvPr>
        </p:nvSpPr>
        <p:spPr/>
        <p:txBody>
          <a:bodyPr/>
          <a:lstStyle/>
          <a:p>
            <a:r>
              <a:rPr lang="de-DE" dirty="0" smtClean="0"/>
              <a:t>CONCLUSION</a:t>
            </a:r>
            <a:endParaRPr lang="en-GB" dirty="0"/>
          </a:p>
        </p:txBody>
      </p:sp>
    </p:spTree>
    <p:extLst>
      <p:ext uri="{BB962C8B-B14F-4D97-AF65-F5344CB8AC3E}">
        <p14:creationId xmlns:p14="http://schemas.microsoft.com/office/powerpoint/2010/main" val="3143312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indent="0">
              <a:buNone/>
            </a:pPr>
            <a:r>
              <a:rPr lang="en-GB" sz="2500" dirty="0"/>
              <a:t>[1] Kirtay, Murat, Lorenzo Vannucci, Ugo Albanese, Alessandro Ambrosano, Egidio Falotico, and Cecilia Laschi. "Spatial pooling as feature selection method for object recognition." In </a:t>
            </a:r>
            <a:r>
              <a:rPr lang="en-GB" sz="2500" i="1" dirty="0"/>
              <a:t>ESANN</a:t>
            </a:r>
            <a:r>
              <a:rPr lang="en-GB" sz="2500" dirty="0"/>
              <a:t>. 2018.</a:t>
            </a:r>
          </a:p>
          <a:p>
            <a:pPr marL="0" indent="0">
              <a:buNone/>
            </a:pPr>
            <a:r>
              <a:rPr lang="en-GB" sz="2500" b="1" dirty="0"/>
              <a:t> </a:t>
            </a:r>
            <a:endParaRPr lang="en-GB" sz="2500" dirty="0"/>
          </a:p>
          <a:p>
            <a:pPr marL="0" indent="0">
              <a:buNone/>
            </a:pPr>
            <a:r>
              <a:rPr lang="en-GB" sz="2500" dirty="0"/>
              <a:t>[2] Osegi, E. N. "Using the hierarchical temporal memory spatial pooler for short-term forecasting of electrical load time series." </a:t>
            </a:r>
            <a:r>
              <a:rPr lang="en-GB" sz="2500" i="1" dirty="0"/>
              <a:t>Applied Computing and Informatics</a:t>
            </a:r>
            <a:r>
              <a:rPr lang="en-GB" sz="2500" dirty="0"/>
              <a:t> (2018).</a:t>
            </a:r>
          </a:p>
          <a:p>
            <a:pPr marL="0" indent="0">
              <a:buNone/>
            </a:pPr>
            <a:r>
              <a:rPr lang="en-GB" sz="2500" dirty="0"/>
              <a:t> </a:t>
            </a:r>
          </a:p>
          <a:p>
            <a:pPr marL="0" indent="0">
              <a:buNone/>
            </a:pPr>
            <a:r>
              <a:rPr lang="en-GB" sz="2500" dirty="0"/>
              <a:t>[3]   W. Zhuo, Z. Cao, Y. Qin, Z. Yu and Y. Xiao, "Image classification using HTM cortical learning algorithms," Proceedings of the 21st International Conference on Pattern Recognition (ICPR2012), Tsukuba, 2012, pp. 2452-2455.</a:t>
            </a:r>
          </a:p>
          <a:p>
            <a:pPr marL="0" indent="0">
              <a:buNone/>
            </a:pPr>
            <a:r>
              <a:rPr lang="en-GB" sz="2500" dirty="0"/>
              <a:t> </a:t>
            </a:r>
          </a:p>
          <a:p>
            <a:pPr marL="0" indent="0">
              <a:buNone/>
            </a:pPr>
            <a:r>
              <a:rPr lang="en-GB" sz="2500" dirty="0"/>
              <a:t>[4]  http://nupic.docs.numenta.org/0.6.0/spatial-pooler.html</a:t>
            </a:r>
          </a:p>
          <a:p>
            <a:pPr marL="0" indent="0">
              <a:buNone/>
            </a:pPr>
            <a:r>
              <a:rPr lang="en-GB" sz="2500" dirty="0"/>
              <a:t> </a:t>
            </a:r>
          </a:p>
          <a:p>
            <a:pPr marL="0" indent="0">
              <a:buNone/>
            </a:pPr>
            <a:r>
              <a:rPr lang="en-GB" sz="2500" dirty="0"/>
              <a:t>[5] D. Dobric, “NeoCortexApi,” 2019. [Online]. Available:https://github.com/</a:t>
            </a:r>
            <a:r>
              <a:rPr lang="en-GB" sz="2500" dirty="0" err="1"/>
              <a:t>ddobric</a:t>
            </a:r>
            <a:r>
              <a:rPr lang="en-GB" sz="2500" dirty="0"/>
              <a:t>/</a:t>
            </a:r>
            <a:r>
              <a:rPr lang="en-GB" sz="2500" dirty="0" err="1"/>
              <a:t>neocortexapi</a:t>
            </a:r>
            <a:r>
              <a:rPr lang="en-GB" sz="2500" dirty="0"/>
              <a:t>/. </a:t>
            </a:r>
          </a:p>
          <a:p>
            <a:pPr marL="0" indent="0">
              <a:buNone/>
            </a:pPr>
            <a:r>
              <a:rPr lang="en-GB" sz="2500" dirty="0"/>
              <a:t> </a:t>
            </a:r>
          </a:p>
          <a:p>
            <a:pPr marL="0" indent="0">
              <a:buNone/>
            </a:pPr>
            <a:r>
              <a:rPr lang="en-GB" sz="2500" dirty="0"/>
              <a:t>[6]  https://</a:t>
            </a:r>
            <a:r>
              <a:rPr lang="en-GB" sz="2500" dirty="0" smtClean="0"/>
              <a:t>github.com/UniversityOfAppliedSciencesFrankfurt/se-cloud-2019-2020/blob/Mandeep_Singh/Source/HTM/UnitTestsProject/CortexNetworkTests/ImageClassifierSpatialPoolerTests/ImageClassifierSpatialPoolerTests.cs</a:t>
            </a:r>
            <a:endParaRPr lang="en-GB" sz="2500" dirty="0"/>
          </a:p>
          <a:p>
            <a:pPr marL="0" indent="0">
              <a:buNone/>
            </a:pPr>
            <a:r>
              <a:rPr lang="en-GB" sz="2500" dirty="0"/>
              <a:t> </a:t>
            </a:r>
          </a:p>
          <a:p>
            <a:pPr marL="0" indent="0">
              <a:buNone/>
            </a:pPr>
            <a:r>
              <a:rPr lang="en-GB" sz="2500" dirty="0"/>
              <a:t> [7]  https://</a:t>
            </a:r>
            <a:r>
              <a:rPr lang="en-GB" sz="2500" dirty="0" smtClean="0"/>
              <a:t>docs.microsoft.com/en-us/dotnet/machine-learning/tutorials/image-classification </a:t>
            </a:r>
            <a:endParaRPr lang="en-GB" sz="2500" dirty="0"/>
          </a:p>
          <a:p>
            <a:pPr marL="0" indent="0">
              <a:buNone/>
            </a:pPr>
            <a:r>
              <a:rPr lang="en-GB" sz="2500" dirty="0"/>
              <a:t> </a:t>
            </a:r>
          </a:p>
          <a:p>
            <a:pPr marL="0" indent="0">
              <a:buNone/>
            </a:pPr>
            <a:r>
              <a:rPr lang="en-GB" sz="2500" dirty="0"/>
              <a:t>[8] Mattsson, Olov. "Fruit recognition by hierarchical temporal memory." (2011).</a:t>
            </a:r>
          </a:p>
          <a:p>
            <a:pPr marL="0" lvl="0" indent="0">
              <a:buNone/>
            </a:pPr>
            <a:r>
              <a:rPr lang="en-GB" sz="2500" dirty="0"/>
              <a:t> </a:t>
            </a:r>
          </a:p>
          <a:p>
            <a:endParaRPr lang="en-GB" dirty="0"/>
          </a:p>
        </p:txBody>
      </p:sp>
      <p:sp>
        <p:nvSpPr>
          <p:cNvPr id="2" name="Title 1"/>
          <p:cNvSpPr>
            <a:spLocks noGrp="1"/>
          </p:cNvSpPr>
          <p:nvPr>
            <p:ph type="title"/>
          </p:nvPr>
        </p:nvSpPr>
        <p:spPr/>
        <p:txBody>
          <a:bodyPr/>
          <a:lstStyle/>
          <a:p>
            <a:r>
              <a:rPr lang="de-DE" dirty="0" smtClean="0"/>
              <a:t>REFERENCES</a:t>
            </a:r>
            <a:endParaRPr lang="en-GB" dirty="0"/>
          </a:p>
        </p:txBody>
      </p:sp>
    </p:spTree>
    <p:extLst>
      <p:ext uri="{BB962C8B-B14F-4D97-AF65-F5344CB8AC3E}">
        <p14:creationId xmlns:p14="http://schemas.microsoft.com/office/powerpoint/2010/main" val="1048901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GB" sz="9600" dirty="0" smtClean="0"/>
              <a:t>  </a:t>
            </a:r>
          </a:p>
          <a:p>
            <a:pPr marL="0" indent="0">
              <a:buNone/>
            </a:pPr>
            <a:r>
              <a:rPr lang="en-GB" sz="9600" dirty="0"/>
              <a:t> </a:t>
            </a:r>
            <a:r>
              <a:rPr lang="en-GB" sz="9600" dirty="0" smtClean="0"/>
              <a:t> THANK </a:t>
            </a:r>
            <a:r>
              <a:rPr lang="en-GB" sz="9600" dirty="0"/>
              <a:t>YOU</a:t>
            </a:r>
            <a:endParaRPr lang="de-DE" sz="9600" dirty="0" smtClean="0"/>
          </a:p>
          <a:p>
            <a:pPr marL="0" indent="0">
              <a:buNone/>
            </a:pPr>
            <a:r>
              <a:rPr lang="de-DE" sz="9600" dirty="0"/>
              <a:t> </a:t>
            </a:r>
            <a:r>
              <a:rPr lang="de-DE" sz="9600" dirty="0" smtClean="0"/>
              <a:t> </a:t>
            </a:r>
            <a:endParaRPr lang="en-GB" sz="9600" dirty="0"/>
          </a:p>
        </p:txBody>
      </p:sp>
      <p:sp>
        <p:nvSpPr>
          <p:cNvPr id="3" name="Title 2"/>
          <p:cNvSpPr>
            <a:spLocks noGrp="1"/>
          </p:cNvSpPr>
          <p:nvPr>
            <p:ph type="title"/>
          </p:nvPr>
        </p:nvSpPr>
        <p:spPr/>
        <p:txBody>
          <a:bodyPr>
            <a:normAutofit fontScale="90000"/>
          </a:bodyPr>
          <a:lstStyle/>
          <a:p>
            <a:r>
              <a:rPr lang="en-GB" dirty="0"/>
              <a:t/>
            </a:r>
            <a:br>
              <a:rPr lang="en-GB" dirty="0"/>
            </a:br>
            <a:endParaRPr lang="en-GB" dirty="0"/>
          </a:p>
        </p:txBody>
      </p:sp>
    </p:spTree>
    <p:extLst>
      <p:ext uri="{BB962C8B-B14F-4D97-AF65-F5344CB8AC3E}">
        <p14:creationId xmlns:p14="http://schemas.microsoft.com/office/powerpoint/2010/main" val="1981420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de-DE" dirty="0" smtClean="0"/>
              <a:t>INTRODUCTION</a:t>
            </a:r>
          </a:p>
          <a:p>
            <a:r>
              <a:rPr lang="de-DE" dirty="0" smtClean="0"/>
              <a:t>HTM SPATIAL POOLER</a:t>
            </a:r>
          </a:p>
          <a:p>
            <a:r>
              <a:rPr lang="de-DE" dirty="0" smtClean="0"/>
              <a:t>BREIF DESCRIPTION</a:t>
            </a:r>
          </a:p>
          <a:p>
            <a:r>
              <a:rPr lang="de-DE" dirty="0" smtClean="0"/>
              <a:t>METHODOLOGY</a:t>
            </a:r>
          </a:p>
          <a:p>
            <a:r>
              <a:rPr lang="de-DE" dirty="0" smtClean="0"/>
              <a:t>IMPLEMENTATION OF ALGORITHM</a:t>
            </a:r>
          </a:p>
          <a:p>
            <a:r>
              <a:rPr lang="de-DE" dirty="0" smtClean="0"/>
              <a:t>IMPLEMENTATION OF PROGRAM</a:t>
            </a:r>
          </a:p>
          <a:p>
            <a:r>
              <a:rPr lang="de-DE" dirty="0" smtClean="0"/>
              <a:t>CONCLUSION</a:t>
            </a:r>
          </a:p>
          <a:p>
            <a:r>
              <a:rPr lang="de-DE" dirty="0" smtClean="0"/>
              <a:t>REFERENCES</a:t>
            </a:r>
          </a:p>
          <a:p>
            <a:endParaRPr lang="en-GB" dirty="0"/>
          </a:p>
        </p:txBody>
      </p:sp>
      <p:sp>
        <p:nvSpPr>
          <p:cNvPr id="2" name="Title 1"/>
          <p:cNvSpPr>
            <a:spLocks noGrp="1"/>
          </p:cNvSpPr>
          <p:nvPr>
            <p:ph type="title"/>
          </p:nvPr>
        </p:nvSpPr>
        <p:spPr/>
        <p:txBody>
          <a:bodyPr/>
          <a:lstStyle/>
          <a:p>
            <a:r>
              <a:rPr lang="de-DE" dirty="0" smtClean="0"/>
              <a:t>CONTENT</a:t>
            </a:r>
            <a:endParaRPr lang="en-GB" dirty="0"/>
          </a:p>
        </p:txBody>
      </p:sp>
    </p:spTree>
    <p:extLst>
      <p:ext uri="{BB962C8B-B14F-4D97-AF65-F5344CB8AC3E}">
        <p14:creationId xmlns:p14="http://schemas.microsoft.com/office/powerpoint/2010/main" val="825636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1800" dirty="0" smtClean="0"/>
              <a:t>Hierarchical </a:t>
            </a:r>
            <a:r>
              <a:rPr lang="en-GB" sz="1800" dirty="0"/>
              <a:t>temporal memory (HTM) is a theoretical framework that models a number of structural and algorithmic properties of the </a:t>
            </a:r>
            <a:r>
              <a:rPr lang="en-GB" sz="1800" dirty="0" smtClean="0"/>
              <a:t>neocortex.</a:t>
            </a:r>
          </a:p>
          <a:p>
            <a:r>
              <a:rPr lang="en-GB" sz="1800" dirty="0" smtClean="0"/>
              <a:t>The HTM algorithm is designed to be used for classification problems with supervised or unsupervised learning data.</a:t>
            </a:r>
          </a:p>
          <a:p>
            <a:r>
              <a:rPr lang="en-GB" sz="1800" dirty="0" smtClean="0"/>
              <a:t>The algorithm learns with the help of a hierarchical network and a continuous stream of input data.</a:t>
            </a:r>
          </a:p>
          <a:p>
            <a:r>
              <a:rPr lang="en-GB" sz="1800" dirty="0"/>
              <a:t>The success of HTM relies on the use of sparse distributed representations (SDRs)</a:t>
            </a:r>
            <a:endParaRPr lang="en-GB" sz="1800" dirty="0" smtClean="0"/>
          </a:p>
        </p:txBody>
      </p:sp>
      <p:sp>
        <p:nvSpPr>
          <p:cNvPr id="2" name="Title 1"/>
          <p:cNvSpPr>
            <a:spLocks noGrp="1"/>
          </p:cNvSpPr>
          <p:nvPr>
            <p:ph type="title"/>
          </p:nvPr>
        </p:nvSpPr>
        <p:spPr/>
        <p:txBody>
          <a:bodyPr/>
          <a:lstStyle/>
          <a:p>
            <a:r>
              <a:rPr lang="de-DE" dirty="0" smtClean="0"/>
              <a:t>INTRODUCTION</a:t>
            </a:r>
          </a:p>
        </p:txBody>
      </p:sp>
    </p:spTree>
    <p:extLst>
      <p:ext uri="{BB962C8B-B14F-4D97-AF65-F5344CB8AC3E}">
        <p14:creationId xmlns:p14="http://schemas.microsoft.com/office/powerpoint/2010/main" val="925932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endParaRPr lang="de-DE" sz="2400" dirty="0" smtClean="0"/>
          </a:p>
          <a:p>
            <a:endParaRPr lang="en-GB" sz="2400" dirty="0" smtClean="0"/>
          </a:p>
          <a:p>
            <a:endParaRPr lang="en-GB" sz="2400" dirty="0" smtClean="0"/>
          </a:p>
          <a:p>
            <a:r>
              <a:rPr lang="en-GB" sz="2400" dirty="0" smtClean="0"/>
              <a:t>The </a:t>
            </a:r>
            <a:r>
              <a:rPr lang="en-GB" sz="2400" dirty="0"/>
              <a:t>SP is a core component of HTM </a:t>
            </a:r>
            <a:r>
              <a:rPr lang="en-GB" sz="2400" dirty="0" smtClean="0"/>
              <a:t>networks.</a:t>
            </a:r>
          </a:p>
          <a:p>
            <a:r>
              <a:rPr lang="en-GB" sz="2400" dirty="0"/>
              <a:t>In an end-to-end HTM system, the SP transforms input patterns into SDRs in a continuous online fashion.</a:t>
            </a:r>
            <a:endParaRPr lang="en-GB" sz="2400" dirty="0" smtClean="0"/>
          </a:p>
          <a:p>
            <a:r>
              <a:rPr lang="en-GB" sz="2400" dirty="0"/>
              <a:t>The HTM temporal memory learns temporal sequences of these SDRs and makes predictions for future </a:t>
            </a:r>
            <a:r>
              <a:rPr lang="en-GB" sz="2400" dirty="0" smtClean="0"/>
              <a:t>inputs.</a:t>
            </a:r>
          </a:p>
        </p:txBody>
      </p:sp>
      <p:sp>
        <p:nvSpPr>
          <p:cNvPr id="2" name="Title 1"/>
          <p:cNvSpPr>
            <a:spLocks noGrp="1"/>
          </p:cNvSpPr>
          <p:nvPr>
            <p:ph type="title"/>
          </p:nvPr>
        </p:nvSpPr>
        <p:spPr/>
        <p:txBody>
          <a:bodyPr/>
          <a:lstStyle/>
          <a:p>
            <a:r>
              <a:rPr lang="de-DE" dirty="0" smtClean="0"/>
              <a:t>HTM SPATIAL POOLER</a:t>
            </a:r>
            <a:endParaRPr lang="en-GB"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6408712" cy="1152128"/>
          </a:xfrm>
          <a:prstGeom prst="rect">
            <a:avLst/>
          </a:prstGeom>
          <a:noFill/>
          <a:ln>
            <a:noFill/>
          </a:ln>
        </p:spPr>
      </p:pic>
    </p:spTree>
    <p:extLst>
      <p:ext uri="{BB962C8B-B14F-4D97-AF65-F5344CB8AC3E}">
        <p14:creationId xmlns:p14="http://schemas.microsoft.com/office/powerpoint/2010/main" val="145976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1800" dirty="0" smtClean="0"/>
              <a:t>Different cells within a mini-column represent this feedforward input in different temporal contexts.</a:t>
            </a:r>
          </a:p>
          <a:p>
            <a:r>
              <a:rPr lang="en-GB" sz="1800" dirty="0" smtClean="0"/>
              <a:t>Cells </a:t>
            </a:r>
            <a:r>
              <a:rPr lang="en-GB" sz="1800" dirty="0"/>
              <a:t>in a mini-column share </a:t>
            </a:r>
            <a:r>
              <a:rPr lang="en-GB" sz="1800" dirty="0" smtClean="0"/>
              <a:t>the </a:t>
            </a:r>
            <a:r>
              <a:rPr lang="en-GB" sz="1800" dirty="0"/>
              <a:t>same feedforward classical receptive </a:t>
            </a:r>
            <a:r>
              <a:rPr lang="en-GB" sz="1800" dirty="0" smtClean="0"/>
              <a:t>field.</a:t>
            </a:r>
          </a:p>
          <a:p>
            <a:r>
              <a:rPr lang="en-GB" sz="1800" dirty="0" smtClean="0"/>
              <a:t>This is how  </a:t>
            </a:r>
            <a:r>
              <a:rPr lang="en-GB" sz="1800" dirty="0"/>
              <a:t>SP models </a:t>
            </a:r>
            <a:r>
              <a:rPr lang="en-GB" sz="1800" dirty="0" smtClean="0"/>
              <a:t>common </a:t>
            </a:r>
            <a:r>
              <a:rPr lang="en-GB" sz="1800" dirty="0"/>
              <a:t>receptive field is learned from the </a:t>
            </a:r>
            <a:r>
              <a:rPr lang="en-GB" sz="1800" dirty="0" smtClean="0"/>
              <a:t>input.</a:t>
            </a:r>
          </a:p>
          <a:p>
            <a:r>
              <a:rPr lang="en-GB" sz="1800" dirty="0"/>
              <a:t>The SP output represents the activation of mini-columns in response to feedforward inputs.</a:t>
            </a:r>
            <a:endParaRPr lang="en-GB" sz="1800" dirty="0" smtClean="0"/>
          </a:p>
          <a:p>
            <a:endParaRPr lang="en-GB" sz="1800" dirty="0"/>
          </a:p>
        </p:txBody>
      </p:sp>
      <p:sp>
        <p:nvSpPr>
          <p:cNvPr id="2" name="Title 1"/>
          <p:cNvSpPr>
            <a:spLocks noGrp="1"/>
          </p:cNvSpPr>
          <p:nvPr>
            <p:ph type="title"/>
          </p:nvPr>
        </p:nvSpPr>
        <p:spPr/>
        <p:txBody>
          <a:bodyPr/>
          <a:lstStyle/>
          <a:p>
            <a:r>
              <a:rPr lang="de-DE" dirty="0" smtClean="0"/>
              <a:t>BREIF DESCRIPTION</a:t>
            </a:r>
            <a:endParaRPr lang="en-GB"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140968"/>
            <a:ext cx="3456384" cy="2880320"/>
          </a:xfrm>
          <a:prstGeom prst="rect">
            <a:avLst/>
          </a:prstGeom>
          <a:noFill/>
          <a:ln>
            <a:noFill/>
          </a:ln>
        </p:spPr>
      </p:pic>
    </p:spTree>
    <p:extLst>
      <p:ext uri="{BB962C8B-B14F-4D97-AF65-F5344CB8AC3E}">
        <p14:creationId xmlns:p14="http://schemas.microsoft.com/office/powerpoint/2010/main" val="950436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lstStyle/>
          <a:p>
            <a:r>
              <a:rPr lang="en-GB" sz="1800" dirty="0" smtClean="0"/>
              <a:t>A single layer in an HTM network is structured as a set of mini-columns, each with a set of cells. </a:t>
            </a:r>
            <a:r>
              <a:rPr lang="en-GB" sz="1800" u="sng" dirty="0" smtClean="0">
                <a:hlinkClick r:id="rId2"/>
              </a:rPr>
              <a:t>​</a:t>
            </a:r>
          </a:p>
          <a:p>
            <a:r>
              <a:rPr lang="en-GB" sz="1800" dirty="0"/>
              <a:t>Each SP mini-column forms synaptic connections to a population of input neurons</a:t>
            </a:r>
            <a:r>
              <a:rPr lang="en-GB" sz="1800" dirty="0" smtClean="0"/>
              <a:t>.</a:t>
            </a:r>
          </a:p>
          <a:p>
            <a:r>
              <a:rPr lang="en-GB" sz="1800" dirty="0"/>
              <a:t>The dimensionality of the input space depends on </a:t>
            </a:r>
            <a:r>
              <a:rPr lang="en-GB" sz="1800" dirty="0" smtClean="0"/>
              <a:t>applications.</a:t>
            </a:r>
          </a:p>
          <a:p>
            <a:r>
              <a:rPr lang="en-GB" sz="1800" dirty="0" smtClean="0"/>
              <a:t>At </a:t>
            </a:r>
            <a:r>
              <a:rPr lang="en-GB" sz="1800" dirty="0"/>
              <a:t>any time, only a small fraction of the mini-columns with the most active inputs become </a:t>
            </a:r>
            <a:r>
              <a:rPr lang="en-GB" sz="1800" dirty="0" smtClean="0"/>
              <a:t>active.</a:t>
            </a:r>
          </a:p>
          <a:p>
            <a:endParaRPr lang="en-GB" dirty="0"/>
          </a:p>
        </p:txBody>
      </p:sp>
      <p:sp>
        <p:nvSpPr>
          <p:cNvPr id="2" name="Title 1"/>
          <p:cNvSpPr>
            <a:spLocks noGrp="1"/>
          </p:cNvSpPr>
          <p:nvPr>
            <p:ph type="title"/>
          </p:nvPr>
        </p:nvSpPr>
        <p:spPr/>
        <p:txBody>
          <a:bodyPr/>
          <a:lstStyle/>
          <a:p>
            <a:r>
              <a:rPr lang="de-DE" dirty="0" smtClean="0"/>
              <a:t>METHODOLOGY</a:t>
            </a:r>
            <a:endParaRPr lang="en-GB"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700808"/>
            <a:ext cx="2641600" cy="3276600"/>
          </a:xfrm>
          <a:prstGeom prst="rect">
            <a:avLst/>
          </a:prstGeom>
          <a:noFill/>
          <a:ln>
            <a:noFill/>
          </a:ln>
        </p:spPr>
      </p:pic>
    </p:spTree>
    <p:extLst>
      <p:ext uri="{BB962C8B-B14F-4D97-AF65-F5344CB8AC3E}">
        <p14:creationId xmlns:p14="http://schemas.microsoft.com/office/powerpoint/2010/main" val="2628200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556792"/>
            <a:ext cx="8229600" cy="4525963"/>
          </a:xfrm>
        </p:spPr>
        <p:txBody>
          <a:bodyPr>
            <a:normAutofit/>
          </a:bodyPr>
          <a:lstStyle/>
          <a:p>
            <a:r>
              <a:rPr lang="de-DE" sz="1400" dirty="0" smtClean="0"/>
              <a:t>Spatial Pooler set to default parameters.</a:t>
            </a:r>
            <a:endParaRPr lang="en-GB" sz="1400" dirty="0"/>
          </a:p>
        </p:txBody>
      </p:sp>
      <p:sp>
        <p:nvSpPr>
          <p:cNvPr id="2" name="Title 1"/>
          <p:cNvSpPr>
            <a:spLocks noGrp="1"/>
          </p:cNvSpPr>
          <p:nvPr>
            <p:ph type="title"/>
          </p:nvPr>
        </p:nvSpPr>
        <p:spPr/>
        <p:txBody>
          <a:bodyPr>
            <a:normAutofit fontScale="90000"/>
          </a:bodyPr>
          <a:lstStyle/>
          <a:p>
            <a:r>
              <a:rPr lang="de-DE" dirty="0" smtClean="0"/>
              <a:t>IMPLEMENTATION OF ALGORITHM</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88840"/>
            <a:ext cx="6120680" cy="4380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7854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476945147"/>
              </p:ext>
            </p:extLst>
          </p:nvPr>
        </p:nvGraphicFramePr>
        <p:xfrm>
          <a:off x="457200" y="1600200"/>
          <a:ext cx="7859714" cy="4211320"/>
        </p:xfrm>
        <a:graphic>
          <a:graphicData uri="http://schemas.openxmlformats.org/drawingml/2006/table">
            <a:tbl>
              <a:tblPr firstRow="1" bandRow="1">
                <a:tableStyleId>{2D5ABB26-0587-4C30-8999-92F81FD0307C}</a:tableStyleId>
              </a:tblPr>
              <a:tblGrid>
                <a:gridCol w="3929857"/>
                <a:gridCol w="3929857"/>
              </a:tblGrid>
              <a:tr h="370840">
                <a:tc>
                  <a:txBody>
                    <a:bodyPr/>
                    <a:lstStyle/>
                    <a:p>
                      <a:endParaRPr lang="de-DE" dirty="0" smtClean="0"/>
                    </a:p>
                    <a:p>
                      <a:endParaRPr lang="de-DE" dirty="0" smtClean="0"/>
                    </a:p>
                    <a:p>
                      <a:r>
                        <a:rPr lang="de-DE" dirty="0" smtClean="0"/>
                        <a:t>Defining input and output parameters</a:t>
                      </a:r>
                      <a:r>
                        <a:rPr lang="de-DE" baseline="0" dirty="0" smtClean="0"/>
                        <a:t> of Images</a:t>
                      </a:r>
                      <a:endParaRPr lang="en-GB" dirty="0"/>
                    </a:p>
                  </a:txBody>
                  <a:tcPr/>
                </a:tc>
                <a:tc>
                  <a:txBody>
                    <a:bodyPr/>
                    <a:lstStyle/>
                    <a:p>
                      <a:endParaRPr lang="de-DE" dirty="0" smtClean="0"/>
                    </a:p>
                    <a:p>
                      <a:endParaRPr lang="de-DE" dirty="0" smtClean="0"/>
                    </a:p>
                    <a:p>
                      <a:endParaRPr lang="de-DE" dirty="0" smtClean="0"/>
                    </a:p>
                    <a:p>
                      <a:endParaRPr lang="de-DE" dirty="0" smtClean="0"/>
                    </a:p>
                    <a:p>
                      <a:endParaRPr lang="en-GB" dirty="0"/>
                    </a:p>
                  </a:txBody>
                  <a:tcPr/>
                </a:tc>
              </a:tr>
              <a:tr h="370840">
                <a:tc>
                  <a:txBody>
                    <a:bodyPr/>
                    <a:lstStyle/>
                    <a:p>
                      <a:r>
                        <a:rPr lang="de-DE" dirty="0" smtClean="0"/>
                        <a:t> </a:t>
                      </a:r>
                    </a:p>
                    <a:p>
                      <a:r>
                        <a:rPr lang="de-DE" dirty="0" smtClean="0"/>
                        <a:t>Setting input</a:t>
                      </a:r>
                      <a:r>
                        <a:rPr lang="de-DE" baseline="0" dirty="0" smtClean="0"/>
                        <a:t> space dimenstions </a:t>
                      </a:r>
                      <a:r>
                        <a:rPr lang="en-GB" baseline="0" dirty="0" smtClean="0"/>
                        <a:t>and</a:t>
                      </a:r>
                    </a:p>
                    <a:p>
                      <a:r>
                        <a:rPr lang="de-DE" baseline="0" dirty="0" smtClean="0"/>
                        <a:t>Column space dimenstions</a:t>
                      </a:r>
                    </a:p>
                  </a:txBody>
                  <a:tcPr/>
                </a:tc>
                <a:tc>
                  <a:txBody>
                    <a:bodyPr/>
                    <a:lstStyle/>
                    <a:p>
                      <a:endParaRPr lang="de-DE" dirty="0" smtClean="0"/>
                    </a:p>
                    <a:p>
                      <a:endParaRPr lang="de-DE" dirty="0" smtClean="0"/>
                    </a:p>
                    <a:p>
                      <a:endParaRPr lang="de-DE" dirty="0" smtClean="0"/>
                    </a:p>
                    <a:p>
                      <a:endParaRPr lang="de-DE" dirty="0" smtClean="0"/>
                    </a:p>
                    <a:p>
                      <a:endParaRPr lang="en-GB" dirty="0"/>
                    </a:p>
                  </a:txBody>
                  <a:tcPr/>
                </a:tc>
              </a:tr>
              <a:tr h="370840">
                <a:tc>
                  <a:txBody>
                    <a:bodyPr/>
                    <a:lstStyle/>
                    <a:p>
                      <a:endParaRPr lang="de-DE" dirty="0" smtClean="0"/>
                    </a:p>
                    <a:p>
                      <a:r>
                        <a:rPr lang="de-DE" dirty="0" smtClean="0"/>
                        <a:t>Setting the</a:t>
                      </a:r>
                      <a:r>
                        <a:rPr lang="de-DE" baseline="0" dirty="0" smtClean="0"/>
                        <a:t> parameters of </a:t>
                      </a:r>
                    </a:p>
                    <a:p>
                      <a:r>
                        <a:rPr lang="de-DE" dirty="0" smtClean="0"/>
                        <a:t>Potential Connection</a:t>
                      </a:r>
                      <a:endParaRPr lang="en-GB" dirty="0"/>
                    </a:p>
                  </a:txBody>
                  <a:tcPr/>
                </a:tc>
                <a:tc>
                  <a:txBody>
                    <a:bodyPr/>
                    <a:lstStyle/>
                    <a:p>
                      <a:endParaRPr lang="en-GB" dirty="0"/>
                    </a:p>
                  </a:txBody>
                  <a:tcPr/>
                </a:tc>
              </a:tr>
              <a:tr h="370840">
                <a:tc>
                  <a:txBody>
                    <a:bodyPr/>
                    <a:lstStyle/>
                    <a:p>
                      <a:endParaRPr lang="en-GB" dirty="0"/>
                    </a:p>
                  </a:txBody>
                  <a:tcPr/>
                </a:tc>
                <a:tc>
                  <a:txBody>
                    <a:bodyPr/>
                    <a:lstStyle/>
                    <a:p>
                      <a:endParaRPr lang="en-GB" dirty="0"/>
                    </a:p>
                  </a:txBody>
                  <a:tcPr/>
                </a:tc>
              </a:tr>
            </a:tbl>
          </a:graphicData>
        </a:graphic>
      </p:graphicFrame>
      <p:sp>
        <p:nvSpPr>
          <p:cNvPr id="2" name="Title 1"/>
          <p:cNvSpPr>
            <a:spLocks noGrp="1"/>
          </p:cNvSpPr>
          <p:nvPr>
            <p:ph type="title"/>
          </p:nvPr>
        </p:nvSpPr>
        <p:spPr/>
        <p:txBody>
          <a:bodyPr>
            <a:normAutofit/>
          </a:bodyPr>
          <a:lstStyle/>
          <a:p>
            <a:r>
              <a:rPr lang="de-DE" dirty="0" smtClean="0"/>
              <a:t>IMPLEMENTATION OF PROGRAM</a:t>
            </a:r>
            <a:endParaRPr lang="en-GB"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533" y="3289552"/>
            <a:ext cx="5035314" cy="715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4653136"/>
            <a:ext cx="5392664"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1329" y="1916832"/>
            <a:ext cx="2096976" cy="101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7130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724966758"/>
              </p:ext>
            </p:extLst>
          </p:nvPr>
        </p:nvGraphicFramePr>
        <p:xfrm>
          <a:off x="251520" y="1196752"/>
          <a:ext cx="8229600" cy="4754880"/>
        </p:xfrm>
        <a:graphic>
          <a:graphicData uri="http://schemas.openxmlformats.org/drawingml/2006/table">
            <a:tbl>
              <a:tblPr firstRow="1" bandRow="1">
                <a:tableStyleId>{2D5ABB26-0587-4C30-8999-92F81FD0307C}</a:tableStyleId>
              </a:tblPr>
              <a:tblGrid>
                <a:gridCol w="4114800"/>
                <a:gridCol w="4114800"/>
              </a:tblGrid>
              <a:tr h="1656184">
                <a:tc>
                  <a:txBody>
                    <a:bodyPr/>
                    <a:lstStyle/>
                    <a:p>
                      <a:r>
                        <a:rPr lang="de-DE" baseline="0" dirty="0" smtClean="0"/>
                        <a:t>   </a:t>
                      </a:r>
                      <a:endParaRPr lang="de-DE"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sz="1400" baseline="0" dirty="0" smtClean="0"/>
                        <a:t>In read image data method reads the data of training image in binary form. </a:t>
                      </a:r>
                      <a:endParaRPr lang="de-DE" sz="1400" dirty="0" smtClean="0"/>
                    </a:p>
                    <a:p>
                      <a:endParaRPr lang="de-DE" sz="1400" dirty="0" smtClean="0"/>
                    </a:p>
                    <a:p>
                      <a:r>
                        <a:rPr lang="de-DE" sz="1400" dirty="0" smtClean="0"/>
                        <a:t>So, Input vector having the data</a:t>
                      </a:r>
                      <a:r>
                        <a:rPr lang="de-DE" sz="1400" baseline="0" dirty="0" smtClean="0"/>
                        <a:t> of images in binary form.</a:t>
                      </a:r>
                    </a:p>
                    <a:p>
                      <a:endParaRPr lang="en-GB" dirty="0"/>
                    </a:p>
                  </a:txBody>
                  <a:tcPr/>
                </a:tc>
                <a:tc>
                  <a:txBody>
                    <a:bodyPr/>
                    <a:lstStyle/>
                    <a:p>
                      <a:endParaRPr lang="en-GB" dirty="0"/>
                    </a:p>
                  </a:txBody>
                  <a:tcPr/>
                </a:tc>
              </a:tr>
              <a:tr h="2340260">
                <a:tc>
                  <a:txBody>
                    <a:bodyPr/>
                    <a:lstStyle/>
                    <a:p>
                      <a:pPr algn="l"/>
                      <a:r>
                        <a:rPr lang="de-DE" sz="1400" dirty="0" smtClean="0"/>
                        <a:t>Compute function contains input vector</a:t>
                      </a:r>
                    </a:p>
                    <a:p>
                      <a:pPr algn="l"/>
                      <a:r>
                        <a:rPr lang="de-DE" sz="1400" dirty="0" smtClean="0"/>
                        <a:t> which has input</a:t>
                      </a:r>
                      <a:r>
                        <a:rPr lang="de-DE" sz="1400" baseline="0" dirty="0" smtClean="0"/>
                        <a:t> patterns that shows a</a:t>
                      </a:r>
                    </a:p>
                    <a:p>
                      <a:pPr algn="l"/>
                      <a:r>
                        <a:rPr lang="de-DE" sz="1400" baseline="0" dirty="0" smtClean="0"/>
                        <a:t> large number of data, grouped together into</a:t>
                      </a:r>
                    </a:p>
                    <a:p>
                      <a:pPr algn="l"/>
                      <a:r>
                        <a:rPr lang="de-DE" sz="1400" baseline="0" dirty="0" smtClean="0"/>
                        <a:t> a common output representation that is</a:t>
                      </a:r>
                    </a:p>
                    <a:p>
                      <a:pPr algn="l"/>
                      <a:r>
                        <a:rPr lang="de-DE" sz="1400" baseline="0" dirty="0" smtClean="0"/>
                        <a:t> active array.</a:t>
                      </a:r>
                    </a:p>
                    <a:p>
                      <a:pPr algn="l"/>
                      <a:endParaRPr lang="de-DE" sz="1400" baseline="0" dirty="0" smtClean="0"/>
                    </a:p>
                    <a:p>
                      <a:pPr algn="l"/>
                      <a:endParaRPr lang="de-DE" sz="1400" baseline="0" dirty="0" smtClean="0"/>
                    </a:p>
                    <a:p>
                      <a:pPr algn="l"/>
                      <a:r>
                        <a:rPr lang="de-DE" sz="1400" baseline="0" dirty="0" smtClean="0"/>
                        <a:t>Active coloumn represent the activation of mini column, which have active input =1.</a:t>
                      </a:r>
                    </a:p>
                    <a:p>
                      <a:endParaRPr lang="de-DE" baseline="0" dirty="0" smtClean="0"/>
                    </a:p>
                    <a:p>
                      <a:r>
                        <a:rPr lang="de-DE" baseline="0" dirty="0" smtClean="0"/>
                        <a:t>Training Images</a:t>
                      </a:r>
                    </a:p>
                    <a:p>
                      <a:r>
                        <a:rPr lang="de-DE" baseline="0" dirty="0" smtClean="0"/>
                        <a:t> </a:t>
                      </a:r>
                      <a:endParaRPr lang="en-GB" dirty="0"/>
                    </a:p>
                  </a:txBody>
                  <a:tcPr/>
                </a:tc>
                <a:tc>
                  <a:txBody>
                    <a:bodyPr/>
                    <a:lstStyle/>
                    <a:p>
                      <a:endParaRPr lang="en-GB" dirty="0"/>
                    </a:p>
                  </a:txBody>
                  <a:tcPr/>
                </a:tc>
              </a:tr>
            </a:tbl>
          </a:graphicData>
        </a:graphic>
      </p:graphicFrame>
      <p:sp>
        <p:nvSpPr>
          <p:cNvPr id="2" name="Title 1"/>
          <p:cNvSpPr>
            <a:spLocks noGrp="1"/>
          </p:cNvSpPr>
          <p:nvPr>
            <p:ph type="title"/>
          </p:nvPr>
        </p:nvSpPr>
        <p:spPr/>
        <p:txBody>
          <a:bodyPr/>
          <a:lstStyle/>
          <a:p>
            <a:r>
              <a:rPr lang="de-DE" dirty="0" smtClean="0"/>
              <a:t>TRAINING DATA</a:t>
            </a:r>
            <a:endParaRPr lang="en-GB"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432" y="1916832"/>
            <a:ext cx="5112568" cy="1656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p:nvPr/>
        </p:nvPicPr>
        <p:blipFill>
          <a:blip r:embed="rId3"/>
          <a:stretch>
            <a:fillRect/>
          </a:stretch>
        </p:blipFill>
        <p:spPr>
          <a:xfrm>
            <a:off x="4715508" y="4761148"/>
            <a:ext cx="3744416" cy="1224136"/>
          </a:xfrm>
          <a:prstGeom prst="rect">
            <a:avLst/>
          </a:prstGeom>
        </p:spPr>
      </p:pic>
    </p:spTree>
    <p:extLst>
      <p:ext uri="{BB962C8B-B14F-4D97-AF65-F5344CB8AC3E}">
        <p14:creationId xmlns:p14="http://schemas.microsoft.com/office/powerpoint/2010/main" val="215434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5651</TotalTime>
  <Words>680</Words>
  <Application>Microsoft Office PowerPoint</Application>
  <PresentationFormat>On-screen Show (4:3)</PresentationFormat>
  <Paragraphs>148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Paper</vt:lpstr>
      <vt:lpstr>             Image  Classification  with  Spatial  Pooler    Presented By:  Mandeep Singh 1228409</vt:lpstr>
      <vt:lpstr>CONTENT</vt:lpstr>
      <vt:lpstr>INTRODUCTION</vt:lpstr>
      <vt:lpstr>HTM SPATIAL POOLER</vt:lpstr>
      <vt:lpstr>BREIF DESCRIPTION</vt:lpstr>
      <vt:lpstr>METHODOLOGY</vt:lpstr>
      <vt:lpstr>IMPLEMENTATION OF ALGORITHM</vt:lpstr>
      <vt:lpstr>IMPLEMENTATION OF PROGRAM</vt:lpstr>
      <vt:lpstr>TRAINING DATA</vt:lpstr>
      <vt:lpstr>TRAINING DATA</vt:lpstr>
      <vt:lpstr>PREDICTION DATA </vt:lpstr>
      <vt:lpstr>Output</vt:lpstr>
      <vt:lpstr>Output</vt:lpstr>
      <vt:lpstr>Output</vt:lpstr>
      <vt:lpstr>Output</vt:lpstr>
      <vt:lpstr>CONCLUSION</vt:lpstr>
      <vt:lpstr>REFERENCES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with Spatial Pooler</dc:title>
  <dc:creator>Windows User</dc:creator>
  <cp:lastModifiedBy>Windows User</cp:lastModifiedBy>
  <cp:revision>123</cp:revision>
  <dcterms:created xsi:type="dcterms:W3CDTF">2020-04-01T21:10:46Z</dcterms:created>
  <dcterms:modified xsi:type="dcterms:W3CDTF">2020-05-29T12:05:16Z</dcterms:modified>
</cp:coreProperties>
</file>