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6" r:id="rId11"/>
    <p:sldId id="262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B983-A22C-444F-AD9C-EDA944AB38D3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B16C-0002-4039-A3F4-271BBD96C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Bookman Old Style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>
                    <a:lumMod val="50000"/>
                  </a:schemeClr>
                </a:solidFill>
                <a:latin typeface="Bookman Old Style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C40C-9856-4D94-B500-71A4FB72BE12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18EC-FDC0-4C38-A8DC-C6BDD2E12A1A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7CBB-6DA6-4743-B07B-337CE88B5114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Book Antiqu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Book Antiqua" pitchFamily="18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chemeClr val="tx2"/>
                </a:solidFill>
                <a:latin typeface="Book Antiqua" pitchFamily="18" charset="0"/>
              </a:defRPr>
            </a:lvl2pPr>
            <a:lvl3pPr>
              <a:buFont typeface="Wingdings" pitchFamily="2" charset="2"/>
              <a:buChar char="ü"/>
              <a:defRPr sz="2000">
                <a:solidFill>
                  <a:srgbClr val="7030A0"/>
                </a:solidFill>
                <a:latin typeface="Book Antiqua" pitchFamily="18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7220-3574-43DB-957F-9FB746D97588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F65-56E7-4DC9-AA80-5518E16D5207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8E2E-7071-4156-83FD-24C568A21892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9D17-E2BE-4E16-A1E2-E8E7D0BBFF83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8D8-51C4-4E4B-87A0-80EC6C3BD3F3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4D2D-3819-48B4-9FAF-3A4580FF63BD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E07D-06B4-488E-9CEE-9BDF12AE7C10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1FE2-4D7D-40FE-B3B4-5E79966345AF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42EC4-8A4E-419A-89C1-D789C082482F}" type="datetime1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8D48-321A-474E-BC4B-BF15460FB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0"/>
            <a:ext cx="8839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Measuring and Tracking HSTP-II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TB case detection rate for all forms of TB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Mandefro L. </a:t>
            </a:r>
            <a:r>
              <a:rPr lang="en-US" sz="2400" dirty="0" err="1" smtClean="0"/>
              <a:t>Kejela</a:t>
            </a:r>
            <a:endParaRPr lang="en-US" sz="2400" dirty="0" smtClean="0"/>
          </a:p>
          <a:p>
            <a:pPr algn="l"/>
            <a:r>
              <a:rPr lang="en-US" sz="2400" dirty="0" err="1" smtClean="0"/>
              <a:t>Zenabu</a:t>
            </a:r>
            <a:r>
              <a:rPr lang="en-US" sz="2400" dirty="0" smtClean="0"/>
              <a:t> </a:t>
            </a:r>
            <a:r>
              <a:rPr lang="en-US" sz="2400" dirty="0" err="1" smtClean="0"/>
              <a:t>Reda</a:t>
            </a:r>
            <a:endParaRPr lang="en-US" sz="2400" dirty="0" smtClean="0"/>
          </a:p>
          <a:p>
            <a:pPr algn="l"/>
            <a:r>
              <a:rPr lang="en-US" sz="2400" dirty="0" err="1" smtClean="0"/>
              <a:t>Asrat</a:t>
            </a:r>
            <a:r>
              <a:rPr lang="en-US" sz="2400" dirty="0" smtClean="0"/>
              <a:t> </a:t>
            </a:r>
            <a:r>
              <a:rPr lang="en-US" sz="2400" dirty="0" err="1" smtClean="0"/>
              <a:t>Arja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57200"/>
            <a:ext cx="7772400" cy="14700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Ethiopian Public Health Institute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National Data Management Center for Health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Decrepancy</a:t>
            </a:r>
            <a:endParaRPr lang="en-US" dirty="0"/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53200" cy="49944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</a:t>
            </a:r>
            <a:endParaRPr lang="en-US" dirty="0"/>
          </a:p>
        </p:txBody>
      </p:sp>
      <p:pic>
        <p:nvPicPr>
          <p:cNvPr id="5" name="Content Placeholder 4" descr="national_tb_detection_WH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362786" cy="4648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59611"/>
            <a:ext cx="8686800" cy="370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source of data discrepancy</a:t>
            </a:r>
          </a:p>
          <a:p>
            <a:r>
              <a:rPr lang="en-US" dirty="0" smtClean="0"/>
              <a:t>Forecast detection rate at the sub-national level</a:t>
            </a:r>
          </a:p>
          <a:p>
            <a:pPr lvl="1"/>
            <a:r>
              <a:rPr lang="en-US" dirty="0" smtClean="0"/>
              <a:t>Regional, Zonal with Geo-Spatial Information</a:t>
            </a:r>
          </a:p>
          <a:p>
            <a:r>
              <a:rPr lang="en-US" dirty="0" smtClean="0"/>
              <a:t>Maturing the Dashboard</a:t>
            </a:r>
          </a:p>
          <a:p>
            <a:r>
              <a:rPr lang="en-US" dirty="0" smtClean="0"/>
              <a:t>Investigation of the </a:t>
            </a:r>
            <a:r>
              <a:rPr lang="en-US" dirty="0" smtClean="0"/>
              <a:t>determinant factors that can be used for </a:t>
            </a:r>
            <a:r>
              <a:rPr lang="en-US" i="1" dirty="0" smtClean="0"/>
              <a:t>TB case detection rate of all forms</a:t>
            </a:r>
            <a:r>
              <a:rPr lang="en-US" dirty="0" smtClean="0"/>
              <a:t>, </a:t>
            </a:r>
            <a:r>
              <a:rPr lang="en-US" i="1" dirty="0" smtClean="0"/>
              <a:t>TB treatment success rate</a:t>
            </a:r>
            <a:r>
              <a:rPr lang="en-US" dirty="0" smtClean="0"/>
              <a:t> and </a:t>
            </a:r>
            <a:r>
              <a:rPr lang="en-US" i="1" dirty="0" smtClean="0"/>
              <a:t>Number of DR TB Cases Detected</a:t>
            </a:r>
          </a:p>
          <a:p>
            <a:pPr lvl="1"/>
            <a:endParaRPr lang="en-US" sz="500" i="1" dirty="0" smtClean="0"/>
          </a:p>
          <a:p>
            <a:r>
              <a:rPr lang="en-US" dirty="0" smtClean="0"/>
              <a:t>Performing  </a:t>
            </a:r>
            <a:r>
              <a:rPr lang="en-US" dirty="0" smtClean="0"/>
              <a:t>catastrophic health expenditure associated with TB disease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r>
              <a:rPr lang="en-US" dirty="0" smtClean="0"/>
              <a:t>Feedback, 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You!!!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Tuberculosis (TB) </a:t>
            </a:r>
          </a:p>
          <a:p>
            <a:pPr lvl="1"/>
            <a:r>
              <a:rPr lang="en-US" dirty="0" smtClean="0"/>
              <a:t>is a communicable disease that is a major cause of ill health and one of the leading causes of death worldwide.</a:t>
            </a:r>
          </a:p>
          <a:p>
            <a:r>
              <a:rPr lang="en-US" dirty="0" smtClean="0"/>
              <a:t>Until the </a:t>
            </a:r>
            <a:r>
              <a:rPr lang="en-US" dirty="0" err="1" smtClean="0"/>
              <a:t>coronavirus</a:t>
            </a:r>
            <a:r>
              <a:rPr lang="en-US" dirty="0" smtClean="0"/>
              <a:t> (COVID-19) pandemic, </a:t>
            </a:r>
          </a:p>
          <a:p>
            <a:pPr lvl="1"/>
            <a:r>
              <a:rPr lang="en-US" dirty="0" smtClean="0"/>
              <a:t>TB was the leading cause of death from a single infectious agent, ranking above HIV/AIDS [1].</a:t>
            </a:r>
          </a:p>
          <a:p>
            <a:r>
              <a:rPr lang="en-US" dirty="0" smtClean="0"/>
              <a:t>The rate of TB case detection is one of the metrics used to evaluate the disease.</a:t>
            </a:r>
          </a:p>
          <a:p>
            <a:r>
              <a:rPr lang="en-US" dirty="0" smtClean="0"/>
              <a:t>According to WHO [1]</a:t>
            </a:r>
          </a:p>
          <a:p>
            <a:pPr lvl="1"/>
            <a:r>
              <a:rPr lang="en-US" dirty="0" smtClean="0"/>
              <a:t>TB case detection rate for all forms of TB refers to the proportion of estimated new and relapse tuberculosis (TB) cases detected in a given year under the internationally recommended tuberculosis control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Background…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Ethiopia has prepared the HSTP-II, an ambitious but achievable transformation plan</a:t>
            </a:r>
          </a:p>
          <a:p>
            <a:pPr lvl="1"/>
            <a:r>
              <a:rPr lang="en-US" dirty="0" smtClean="0"/>
              <a:t>The period of 2021/22 – 2024/25 (2013 – 2017 EFY) [2]</a:t>
            </a:r>
          </a:p>
          <a:p>
            <a:r>
              <a:rPr lang="en-US" dirty="0" smtClean="0"/>
              <a:t>Under the Disease Prevention and Control thematic area is found TB case detection rate for all forms of TB</a:t>
            </a:r>
          </a:p>
          <a:p>
            <a:r>
              <a:rPr lang="en-US" dirty="0" smtClean="0"/>
              <a:t>Tuberculosis case detection rate (%, all forms) in Ethiopia was reported at 73% in 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Background…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HSTP-II plan document estimates </a:t>
            </a:r>
          </a:p>
          <a:p>
            <a:pPr lvl="1"/>
            <a:r>
              <a:rPr lang="en-US" dirty="0" smtClean="0"/>
              <a:t>the TB case detection rate (all forms) to reach 76% and 81% in the midterm 2022 and 2024/25 respectively from the baseline of 71%. </a:t>
            </a:r>
          </a:p>
          <a:p>
            <a:r>
              <a:rPr lang="en-US" dirty="0" smtClean="0"/>
              <a:t>This work is aimed at tracking and measuring TB case detection rate for all forms of TB from the among HSTP-II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1"/>
            <a:r>
              <a:rPr lang="en-US" dirty="0" smtClean="0"/>
              <a:t>Monitoring the indicators' performance aids in performance evaluation and, consequently, self-checking.</a:t>
            </a:r>
          </a:p>
          <a:p>
            <a:pPr marL="463550" lvl="1"/>
            <a:endParaRPr lang="en-US" sz="600" dirty="0" smtClean="0"/>
          </a:p>
          <a:p>
            <a:pPr marL="463550" lvl="1"/>
            <a:r>
              <a:rPr lang="en-US" dirty="0" smtClean="0"/>
              <a:t>TB receives high priority, and the ongoing evaluation of its detection rate supports the eradication effort.</a:t>
            </a:r>
          </a:p>
          <a:p>
            <a:pPr marL="463550" lvl="1"/>
            <a:endParaRPr lang="en-US" sz="600" dirty="0" smtClean="0"/>
          </a:p>
          <a:p>
            <a:pPr marL="463550" lvl="1"/>
            <a:r>
              <a:rPr lang="en-US" dirty="0" smtClean="0"/>
              <a:t>Numerous reliable sources [1], [5], Ethiopia's nationwide rate of TB case detection (of all kinds) is 73% for the year 2022.</a:t>
            </a:r>
          </a:p>
          <a:p>
            <a:pPr marL="463550" lvl="1"/>
            <a:endParaRPr lang="en-US" sz="600" dirty="0" smtClean="0"/>
          </a:p>
          <a:p>
            <a:pPr marL="463550" lvl="1"/>
            <a:r>
              <a:rPr lang="en-US" dirty="0" smtClean="0"/>
              <a:t>All of the reports, only cover the national TB detection rate</a:t>
            </a:r>
          </a:p>
          <a:p>
            <a:pPr marL="463550" lvl="1"/>
            <a:endParaRPr lang="en-US" sz="600" dirty="0" smtClean="0"/>
          </a:p>
          <a:p>
            <a:pPr marL="463550" lvl="1"/>
            <a:r>
              <a:rPr lang="en-US" dirty="0" smtClean="0"/>
              <a:t>The ministry and other stakeholders can better grasp the disease's detection rate</a:t>
            </a:r>
          </a:p>
          <a:p>
            <a:pPr marL="863600" lvl="2"/>
            <a:r>
              <a:rPr lang="en-US" dirty="0" smtClean="0"/>
              <a:t> regional and zonal levels of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Literatures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Martien</a:t>
            </a:r>
            <a:r>
              <a:rPr lang="en-US" dirty="0" smtClean="0"/>
              <a:t> W. </a:t>
            </a:r>
            <a:r>
              <a:rPr lang="en-US" dirty="0" err="1" smtClean="0"/>
              <a:t>Borgdorff</a:t>
            </a:r>
            <a:r>
              <a:rPr lang="en-US" dirty="0" smtClean="0"/>
              <a:t>, “New Measurable Indicator for Tuberculosis Case Detection,” </a:t>
            </a:r>
          </a:p>
          <a:p>
            <a:pPr lvl="1"/>
            <a:r>
              <a:rPr lang="en-US" dirty="0" smtClean="0"/>
              <a:t>TB incidence rate utilized to compute the detection rate is uncertain and is estimated rather than measured.</a:t>
            </a:r>
          </a:p>
          <a:p>
            <a:pPr lvl="1"/>
            <a:r>
              <a:rPr lang="en-US" dirty="0" smtClean="0"/>
              <a:t>This leads to an uncertain detection rate.</a:t>
            </a:r>
          </a:p>
          <a:p>
            <a:pPr lvl="1"/>
            <a:r>
              <a:rPr lang="en-US" dirty="0" smtClean="0"/>
              <a:t>It proposed a new indicator: </a:t>
            </a:r>
            <a:r>
              <a:rPr lang="en-US" b="1" i="1" dirty="0" smtClean="0">
                <a:solidFill>
                  <a:srgbClr val="00B050"/>
                </a:solidFill>
              </a:rPr>
              <a:t>Patient Diagnostic Rate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Suggests it has a more predictable outcome than detection rate</a:t>
            </a:r>
          </a:p>
          <a:p>
            <a:pPr lvl="1"/>
            <a:r>
              <a:rPr lang="en-US" dirty="0" smtClean="0"/>
              <a:t>Needs TB Prevalence Survey</a:t>
            </a:r>
          </a:p>
          <a:p>
            <a:pPr lvl="2"/>
            <a:r>
              <a:rPr lang="en-US" dirty="0" smtClean="0"/>
              <a:t> Ethiopia has not undertaken TB Prevalence Survey in 2011.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Review of Literatures…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2022 annual TB Report</a:t>
            </a:r>
          </a:p>
          <a:p>
            <a:pPr lvl="1"/>
            <a:r>
              <a:rPr lang="en-US" dirty="0" smtClean="0"/>
              <a:t> Widely used as a reference in many circumstances</a:t>
            </a:r>
          </a:p>
          <a:p>
            <a:pPr lvl="1"/>
            <a:r>
              <a:rPr lang="en-US" dirty="0" smtClean="0"/>
              <a:t>Three sub-Saharan  high TB burden countries have reached or passed the first milestone</a:t>
            </a:r>
          </a:p>
          <a:p>
            <a:pPr lvl="2"/>
            <a:r>
              <a:rPr lang="en-US" dirty="0" smtClean="0"/>
              <a:t> Kenya (2018), Tanzania (2019) and Zambia (2021)</a:t>
            </a:r>
          </a:p>
          <a:p>
            <a:pPr lvl="1"/>
            <a:r>
              <a:rPr lang="en-US" dirty="0" smtClean="0"/>
              <a:t>Ethiopia didn’t reach but very close</a:t>
            </a:r>
          </a:p>
          <a:p>
            <a:pPr lvl="1"/>
            <a:r>
              <a:rPr lang="en-US" dirty="0" smtClean="0"/>
              <a:t>Global TB report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Major Objectives:</a:t>
            </a:r>
          </a:p>
          <a:p>
            <a:pPr lvl="1"/>
            <a:r>
              <a:rPr lang="en-US" dirty="0" smtClean="0"/>
              <a:t>To measure and track the TB case detection rate for all forms of TB.</a:t>
            </a:r>
          </a:p>
          <a:p>
            <a:r>
              <a:rPr lang="en-US" dirty="0" smtClean="0"/>
              <a:t>Specific Objectives:</a:t>
            </a:r>
          </a:p>
          <a:p>
            <a:pPr lvl="1"/>
            <a:r>
              <a:rPr lang="en-US" dirty="0" smtClean="0"/>
              <a:t>Perform data gap/discrepancy analysis among TB case detection data sources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Analyze historical trends and project the TB detection rate of all forms for HSTP-II and End TB Target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Provide geospatial based TB detection rate of all forms at the zonal level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 smtClean="0"/>
              <a:t>Investigate determinant factors that can be used for </a:t>
            </a:r>
            <a:r>
              <a:rPr lang="en-US" i="1" dirty="0" smtClean="0"/>
              <a:t>TB case detection rate of all forms</a:t>
            </a:r>
            <a:r>
              <a:rPr lang="en-US" dirty="0" smtClean="0"/>
              <a:t>, </a:t>
            </a:r>
            <a:r>
              <a:rPr lang="en-US" i="1" dirty="0" smtClean="0"/>
              <a:t>TB treatment success rate</a:t>
            </a:r>
            <a:r>
              <a:rPr lang="en-US" dirty="0" smtClean="0"/>
              <a:t> and </a:t>
            </a:r>
            <a:r>
              <a:rPr lang="en-US" i="1" dirty="0" smtClean="0"/>
              <a:t>Number of DR TB Cases Detected</a:t>
            </a:r>
          </a:p>
          <a:p>
            <a:pPr lvl="1"/>
            <a:endParaRPr lang="en-US" sz="500" i="1" dirty="0" smtClean="0"/>
          </a:p>
          <a:p>
            <a:pPr lvl="1"/>
            <a:r>
              <a:rPr lang="en-US" dirty="0" smtClean="0"/>
              <a:t>Perform catastrophic health expenditure associated with TB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Methodologies being employed:</a:t>
            </a:r>
          </a:p>
          <a:p>
            <a:pPr lvl="1"/>
            <a:r>
              <a:rPr lang="en-US" b="1" dirty="0" smtClean="0"/>
              <a:t>Desk Review</a:t>
            </a:r>
            <a:r>
              <a:rPr lang="en-US" dirty="0" smtClean="0"/>
              <a:t>: related works from WHO, GBD, </a:t>
            </a:r>
            <a:r>
              <a:rPr lang="en-US" dirty="0" err="1" smtClean="0"/>
              <a:t>MoH</a:t>
            </a:r>
            <a:r>
              <a:rPr lang="en-US" dirty="0" smtClean="0"/>
              <a:t>, and EPHI has been reviewed.</a:t>
            </a:r>
          </a:p>
          <a:p>
            <a:pPr lvl="1"/>
            <a:r>
              <a:rPr lang="en-US" b="1" dirty="0" smtClean="0"/>
              <a:t>Data Source: </a:t>
            </a:r>
            <a:r>
              <a:rPr lang="en-US" dirty="0" smtClean="0"/>
              <a:t>DHIS-2 was used.</a:t>
            </a:r>
          </a:p>
          <a:p>
            <a:pPr lvl="2"/>
            <a:r>
              <a:rPr lang="en-US" dirty="0" smtClean="0"/>
              <a:t> NTB-SQA, HDV, HPD, HFD, WHO and GBD estimate,</a:t>
            </a:r>
          </a:p>
          <a:p>
            <a:pPr lvl="1"/>
            <a:r>
              <a:rPr lang="en-US" b="1" dirty="0" smtClean="0"/>
              <a:t>Data Extraction and Mapping</a:t>
            </a:r>
            <a:r>
              <a:rPr lang="en-US" dirty="0" smtClean="0"/>
              <a:t>: Necessary features were extracted</a:t>
            </a:r>
          </a:p>
          <a:p>
            <a:pPr lvl="1"/>
            <a:r>
              <a:rPr lang="en-US" b="1" dirty="0" smtClean="0"/>
              <a:t>Data Analysis</a:t>
            </a:r>
            <a:r>
              <a:rPr lang="en-US" dirty="0" smtClean="0"/>
              <a:t>: The data was examined.</a:t>
            </a:r>
            <a:endParaRPr lang="en-US" sz="2000" dirty="0" smtClean="0"/>
          </a:p>
          <a:p>
            <a:pPr lvl="1"/>
            <a:r>
              <a:rPr lang="en-US" b="1" dirty="0" smtClean="0"/>
              <a:t>Data Modeling</a:t>
            </a:r>
            <a:r>
              <a:rPr lang="en-US" dirty="0" smtClean="0"/>
              <a:t>: a machine learning algorithm developed to measure and track indicators related to TB. </a:t>
            </a:r>
          </a:p>
          <a:p>
            <a:pPr lvl="2"/>
            <a:r>
              <a:rPr lang="en-US" dirty="0" smtClean="0"/>
              <a:t>The results will then be evaluated against the targets set on the HSTP-II.</a:t>
            </a:r>
            <a:endParaRPr lang="en-US" sz="1600" dirty="0" smtClean="0"/>
          </a:p>
          <a:p>
            <a:pPr lvl="1"/>
            <a:r>
              <a:rPr lang="en-US" b="1" dirty="0" smtClean="0"/>
              <a:t>Data Visualization</a:t>
            </a:r>
            <a:r>
              <a:rPr lang="en-US" dirty="0" smtClean="0"/>
              <a:t>: Data visualization dashboard was developed</a:t>
            </a:r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8D48-321A-474E-BC4B-BF15460FB3B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JDBC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JDBC Presentation</Template>
  <TotalTime>159</TotalTime>
  <Words>774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JDBC Presentation</vt:lpstr>
      <vt:lpstr>Measuring and Tracking HSTP-II TB case detection rate for all forms of TB</vt:lpstr>
      <vt:lpstr>Background</vt:lpstr>
      <vt:lpstr>Background…</vt:lpstr>
      <vt:lpstr>Background…</vt:lpstr>
      <vt:lpstr>Statement of the Problem</vt:lpstr>
      <vt:lpstr>Review of Literatures</vt:lpstr>
      <vt:lpstr>Review of Literatures…</vt:lpstr>
      <vt:lpstr>Objectives</vt:lpstr>
      <vt:lpstr>Methodology</vt:lpstr>
      <vt:lpstr>Data-Decrepancy</vt:lpstr>
      <vt:lpstr>Preliminary Result</vt:lpstr>
      <vt:lpstr>The Dashboard</vt:lpstr>
      <vt:lpstr>Ongoing Activities</vt:lpstr>
      <vt:lpstr>Feedback, Q &amp; A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 Case Detection Rate for All Forms of TB</dc:title>
  <dc:creator>Mandefro</dc:creator>
  <cp:lastModifiedBy>Mandefro</cp:lastModifiedBy>
  <cp:revision>24</cp:revision>
  <dcterms:created xsi:type="dcterms:W3CDTF">2023-02-02T08:45:36Z</dcterms:created>
  <dcterms:modified xsi:type="dcterms:W3CDTF">2023-07-17T12:56:17Z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