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dvent Pro SemiBold"/>
      <p:regular r:id="rId24"/>
      <p:bold r:id="rId25"/>
      <p:italic r:id="rId26"/>
      <p:boldItalic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Fira Sans Condensed Medium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  <p:embeddedFont>
      <p:font typeface="Advent Pro"/>
      <p:regular r:id="rId38"/>
      <p:bold r:id="rId39"/>
      <p:italic r:id="rId40"/>
      <p:boldItalic r:id="rId41"/>
    </p:embeddedFont>
    <p:embeddedFont>
      <p:font typeface="Share Tech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dventPro-italic.fntdata"/><Relationship Id="rId20" Type="http://schemas.openxmlformats.org/officeDocument/2006/relationships/slide" Target="slides/slide15.xml"/><Relationship Id="rId42" Type="http://schemas.openxmlformats.org/officeDocument/2006/relationships/font" Target="fonts/ShareTech-regular.fntdata"/><Relationship Id="rId41" Type="http://schemas.openxmlformats.org/officeDocument/2006/relationships/font" Target="fonts/AdventPr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dventPro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dventProSemiBold-italic.fntdata"/><Relationship Id="rId25" Type="http://schemas.openxmlformats.org/officeDocument/2006/relationships/font" Target="fonts/AdventProSemiBold-bold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AdventPro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Medium-bold.fntdata"/><Relationship Id="rId10" Type="http://schemas.openxmlformats.org/officeDocument/2006/relationships/slide" Target="slides/slide5.xml"/><Relationship Id="rId32" Type="http://schemas.openxmlformats.org/officeDocument/2006/relationships/font" Target="fonts/FiraSansCondensedMedium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Medium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39" Type="http://schemas.openxmlformats.org/officeDocument/2006/relationships/font" Target="fonts/AdventPro-bold.fntdata"/><Relationship Id="rId16" Type="http://schemas.openxmlformats.org/officeDocument/2006/relationships/slide" Target="slides/slide11.xml"/><Relationship Id="rId38" Type="http://schemas.openxmlformats.org/officeDocument/2006/relationships/font" Target="fonts/Advent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e60ec4fd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e60ec4fd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e60ec4fdf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e60ec4fdf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e60ec4fdf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e60ec4fdf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e6e47454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e6e47454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e60ec4fdf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e60ec4fdf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e6e474547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e6e47454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73f310193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73f31019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73f310193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73f310193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73f310193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73f310193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e60ec4fdf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e60ec4fdf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e60ec4fdf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e60ec4fdf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e60ec4fdf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e60ec4fdf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e60ec4fdf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e60ec4fdf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e60ec4fdf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e60ec4fdf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e60ec4fdf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e60ec4fdf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e60ec4fdf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e60ec4fdf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e60ec4fdf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e60ec4fdf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e60ec4fdf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e60ec4fdf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-GB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Slideshow</a:t>
            </a: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-GB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-GB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29" name="Google Shape;429;p23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hyperlink" Target="https://arxiv.org/search/cs?searchtype=author&amp;query=Polosukhin,+I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search/cs?searchtype=author&amp;query=Vaswani,+A" TargetMode="External"/><Relationship Id="rId4" Type="http://schemas.openxmlformats.org/officeDocument/2006/relationships/hyperlink" Target="https://arxiv.org/search/cs?searchtype=author&amp;query=Shazeer,+N" TargetMode="External"/><Relationship Id="rId9" Type="http://schemas.openxmlformats.org/officeDocument/2006/relationships/hyperlink" Target="https://arxiv.org/search/cs?searchtype=author&amp;query=Kaiser,+L" TargetMode="External"/><Relationship Id="rId5" Type="http://schemas.openxmlformats.org/officeDocument/2006/relationships/hyperlink" Target="https://arxiv.org/search/cs?searchtype=author&amp;query=Parmar,+N" TargetMode="External"/><Relationship Id="rId6" Type="http://schemas.openxmlformats.org/officeDocument/2006/relationships/hyperlink" Target="https://arxiv.org/search/cs?searchtype=author&amp;query=Uszkoreit,+J" TargetMode="External"/><Relationship Id="rId7" Type="http://schemas.openxmlformats.org/officeDocument/2006/relationships/hyperlink" Target="https://arxiv.org/search/cs?searchtype=author&amp;query=Jones,+L" TargetMode="External"/><Relationship Id="rId8" Type="http://schemas.openxmlformats.org/officeDocument/2006/relationships/hyperlink" Target="https://arxiv.org/search/cs?searchtype=author&amp;query=Gomez,+A+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rxiv.org/abs/1706.03762" TargetMode="External"/><Relationship Id="rId4" Type="http://schemas.openxmlformats.org/officeDocument/2006/relationships/hyperlink" Target="https://www.cuemath.com/algebra/dot-product/" TargetMode="External"/><Relationship Id="rId9" Type="http://schemas.openxmlformats.org/officeDocument/2006/relationships/hyperlink" Target="https://machinelearningmastery.com/a-gentle-introduction-to-positional-encoding-in-transformer-models-part-1/" TargetMode="External"/><Relationship Id="rId5" Type="http://schemas.openxmlformats.org/officeDocument/2006/relationships/hyperlink" Target="https://www.researchgate.net/figure/Working-principles-of-softmax-function_fig3_349662206" TargetMode="External"/><Relationship Id="rId6" Type="http://schemas.openxmlformats.org/officeDocument/2006/relationships/hyperlink" Target="https://www.cs.cmu.edu/~dst/WordEmbeddingDemo/tutorial.html" TargetMode="External"/><Relationship Id="rId7" Type="http://schemas.openxmlformats.org/officeDocument/2006/relationships/hyperlink" Target="https://medium.com/@AIExplainedML/how-does-the-attention-mechanism-in-gpt-models-work-5f489a59346b" TargetMode="External"/><Relationship Id="rId8" Type="http://schemas.openxmlformats.org/officeDocument/2006/relationships/hyperlink" Target="https://mathworld.wolfram.com/LowerTriangularMatri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/>
          <p:nvPr>
            <p:ph type="ctrTitle"/>
          </p:nvPr>
        </p:nvSpPr>
        <p:spPr>
          <a:xfrm>
            <a:off x="1561650" y="1200638"/>
            <a:ext cx="60207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Attention is all you need</a:t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4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51" name="Google Shape;451;p24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4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4" name="Google Shape;454;p24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8" name="Google Shape;458;p2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24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61" name="Google Shape;461;p24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24"/>
          <p:cNvSpPr txBox="1"/>
          <p:nvPr>
            <p:ph idx="1" type="subTitle"/>
          </p:nvPr>
        </p:nvSpPr>
        <p:spPr>
          <a:xfrm>
            <a:off x="1972450" y="788500"/>
            <a:ext cx="5029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Calgary Deep Learning Fellowship</a:t>
            </a:r>
            <a:endParaRPr sz="2400"/>
          </a:p>
        </p:txBody>
      </p:sp>
      <p:sp>
        <p:nvSpPr>
          <p:cNvPr id="465" name="Google Shape;465;p24"/>
          <p:cNvSpPr txBox="1"/>
          <p:nvPr>
            <p:ph idx="1" type="subTitle"/>
          </p:nvPr>
        </p:nvSpPr>
        <p:spPr>
          <a:xfrm>
            <a:off x="852588" y="3830475"/>
            <a:ext cx="42633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Hosted by Ted Edmonds</a:t>
            </a:r>
            <a:endParaRPr sz="1600"/>
          </a:p>
        </p:txBody>
      </p:sp>
      <p:sp>
        <p:nvSpPr>
          <p:cNvPr id="466" name="Google Shape;466;p24"/>
          <p:cNvSpPr txBox="1"/>
          <p:nvPr>
            <p:ph idx="1" type="subTitle"/>
          </p:nvPr>
        </p:nvSpPr>
        <p:spPr>
          <a:xfrm>
            <a:off x="4161388" y="3830475"/>
            <a:ext cx="42633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Presented by Morgan Payette</a:t>
            </a:r>
            <a:endParaRPr sz="1600"/>
          </a:p>
        </p:txBody>
      </p:sp>
      <p:sp>
        <p:nvSpPr>
          <p:cNvPr id="467" name="Google Shape;467;p24"/>
          <p:cNvSpPr txBox="1"/>
          <p:nvPr>
            <p:ph idx="1" type="subTitle"/>
          </p:nvPr>
        </p:nvSpPr>
        <p:spPr>
          <a:xfrm>
            <a:off x="2355688" y="3192400"/>
            <a:ext cx="42633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uFill>
                  <a:noFill/>
                </a:uFill>
                <a:latin typeface="Share Tech"/>
                <a:ea typeface="Share Tech"/>
                <a:cs typeface="Share Tech"/>
                <a:sym typeface="Share Tech"/>
                <a:hlinkClick r:id="rId3"/>
              </a:rPr>
              <a:t>Ashish Vaswani</a:t>
            </a:r>
            <a:r>
              <a:rPr lang="en-GB" sz="1150">
                <a:latin typeface="Share Tech"/>
                <a:ea typeface="Share Tech"/>
                <a:cs typeface="Share Tech"/>
                <a:sym typeface="Share Tech"/>
              </a:rPr>
              <a:t>, </a:t>
            </a:r>
            <a:r>
              <a:rPr lang="en-GB" sz="1100">
                <a:uFill>
                  <a:noFill/>
                </a:uFill>
                <a:latin typeface="Share Tech"/>
                <a:ea typeface="Share Tech"/>
                <a:cs typeface="Share Tech"/>
                <a:sym typeface="Share Tech"/>
                <a:hlinkClick r:id="rId4"/>
              </a:rPr>
              <a:t>Noam Shazeer</a:t>
            </a:r>
            <a:r>
              <a:rPr lang="en-GB" sz="1150">
                <a:latin typeface="Share Tech"/>
                <a:ea typeface="Share Tech"/>
                <a:cs typeface="Share Tech"/>
                <a:sym typeface="Share Tech"/>
              </a:rPr>
              <a:t>, </a:t>
            </a:r>
            <a:r>
              <a:rPr lang="en-GB" sz="1100">
                <a:uFill>
                  <a:noFill/>
                </a:uFill>
                <a:latin typeface="Share Tech"/>
                <a:ea typeface="Share Tech"/>
                <a:cs typeface="Share Tech"/>
                <a:sym typeface="Share Tech"/>
                <a:hlinkClick r:id="rId5"/>
              </a:rPr>
              <a:t>Niki Parmar</a:t>
            </a:r>
            <a:r>
              <a:rPr lang="en-GB" sz="1150">
                <a:latin typeface="Share Tech"/>
                <a:ea typeface="Share Tech"/>
                <a:cs typeface="Share Tech"/>
                <a:sym typeface="Share Tech"/>
              </a:rPr>
              <a:t>, </a:t>
            </a:r>
            <a:r>
              <a:rPr lang="en-GB" sz="1100">
                <a:uFill>
                  <a:noFill/>
                </a:uFill>
                <a:latin typeface="Share Tech"/>
                <a:ea typeface="Share Tech"/>
                <a:cs typeface="Share Tech"/>
                <a:sym typeface="Share Tech"/>
                <a:hlinkClick r:id="rId6"/>
              </a:rPr>
              <a:t>Jakob Uszkoreit</a:t>
            </a:r>
            <a:r>
              <a:rPr lang="en-GB" sz="1150">
                <a:latin typeface="Share Tech"/>
                <a:ea typeface="Share Tech"/>
                <a:cs typeface="Share Tech"/>
                <a:sym typeface="Share Tech"/>
              </a:rPr>
              <a:t>, </a:t>
            </a:r>
            <a:r>
              <a:rPr lang="en-GB" sz="1100">
                <a:uFill>
                  <a:noFill/>
                </a:uFill>
                <a:latin typeface="Share Tech"/>
                <a:ea typeface="Share Tech"/>
                <a:cs typeface="Share Tech"/>
                <a:sym typeface="Share Tech"/>
                <a:hlinkClick r:id="rId7"/>
              </a:rPr>
              <a:t>Llion Jones</a:t>
            </a:r>
            <a:r>
              <a:rPr lang="en-GB" sz="1150">
                <a:latin typeface="Share Tech"/>
                <a:ea typeface="Share Tech"/>
                <a:cs typeface="Share Tech"/>
                <a:sym typeface="Share Tech"/>
              </a:rPr>
              <a:t>, </a:t>
            </a:r>
            <a:r>
              <a:rPr lang="en-GB" sz="1100">
                <a:uFill>
                  <a:noFill/>
                </a:uFill>
                <a:latin typeface="Share Tech"/>
                <a:ea typeface="Share Tech"/>
                <a:cs typeface="Share Tech"/>
                <a:sym typeface="Share Tech"/>
                <a:hlinkClick r:id="rId8"/>
              </a:rPr>
              <a:t>Aidan N. Gomez</a:t>
            </a:r>
            <a:r>
              <a:rPr lang="en-GB" sz="1150">
                <a:latin typeface="Share Tech"/>
                <a:ea typeface="Share Tech"/>
                <a:cs typeface="Share Tech"/>
                <a:sym typeface="Share Tech"/>
              </a:rPr>
              <a:t>, </a:t>
            </a:r>
            <a:r>
              <a:rPr lang="en-GB" sz="1100">
                <a:uFill>
                  <a:noFill/>
                </a:uFill>
                <a:latin typeface="Share Tech"/>
                <a:ea typeface="Share Tech"/>
                <a:cs typeface="Share Tech"/>
                <a:sym typeface="Share Tech"/>
                <a:hlinkClick r:id="rId9"/>
              </a:rPr>
              <a:t>Lukasz Kaiser</a:t>
            </a:r>
            <a:r>
              <a:rPr lang="en-GB" sz="1150">
                <a:latin typeface="Share Tech"/>
                <a:ea typeface="Share Tech"/>
                <a:cs typeface="Share Tech"/>
                <a:sym typeface="Share Tech"/>
              </a:rPr>
              <a:t>, </a:t>
            </a:r>
            <a:r>
              <a:rPr lang="en-GB" sz="1100">
                <a:uFill>
                  <a:noFill/>
                </a:uFill>
                <a:latin typeface="Share Tech"/>
                <a:ea typeface="Share Tech"/>
                <a:cs typeface="Share Tech"/>
                <a:sym typeface="Share Tech"/>
                <a:hlinkClick r:id="rId10"/>
              </a:rPr>
              <a:t>Illia Polosukhin</a:t>
            </a:r>
            <a:endParaRPr sz="1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468" name="Google Shape;468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05576" y="3793572"/>
            <a:ext cx="1055746" cy="10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4"/>
          <p:cNvSpPr txBox="1"/>
          <p:nvPr>
            <p:ph idx="1" type="subTitle"/>
          </p:nvPr>
        </p:nvSpPr>
        <p:spPr>
          <a:xfrm>
            <a:off x="7850847" y="4795800"/>
            <a:ext cx="11652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hare Tech"/>
                <a:ea typeface="Share Tech"/>
                <a:cs typeface="Share Tech"/>
                <a:sym typeface="Share Tech"/>
              </a:rPr>
              <a:t>Github</a:t>
            </a:r>
            <a:endParaRPr sz="1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3"/>
          <p:cNvSpPr txBox="1"/>
          <p:nvPr>
            <p:ph idx="7" type="ctrTitle"/>
          </p:nvPr>
        </p:nvSpPr>
        <p:spPr>
          <a:xfrm>
            <a:off x="618825" y="188475"/>
            <a:ext cx="780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Scaled Dot Product Attention</a:t>
            </a:r>
            <a:endParaRPr/>
          </a:p>
        </p:txBody>
      </p:sp>
      <p:sp>
        <p:nvSpPr>
          <p:cNvPr id="567" name="Google Shape;567;p33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3"/>
          <p:cNvSpPr txBox="1"/>
          <p:nvPr>
            <p:ph idx="4294967295" type="subTitle"/>
          </p:nvPr>
        </p:nvSpPr>
        <p:spPr>
          <a:xfrm>
            <a:off x="842025" y="2726750"/>
            <a:ext cx="4194300" cy="17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GB" sz="1500"/>
              <a:t>	 : Matrix of Query vectors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1500"/>
              <a:t> 	 : Matrix of Key Vectors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</a:t>
            </a:r>
            <a:r>
              <a:rPr baseline="-25000" lang="en-GB" sz="15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1500"/>
              <a:t> 	 : Dimension of the K vector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GB" sz="1500"/>
              <a:t> 	 : Value Matrix</a:t>
            </a:r>
            <a:endParaRPr sz="1500"/>
          </a:p>
        </p:txBody>
      </p:sp>
      <p:pic>
        <p:nvPicPr>
          <p:cNvPr id="569" name="Google Shape;5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19" y="1588738"/>
            <a:ext cx="41243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6350" y="1588750"/>
            <a:ext cx="2165900" cy="28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4"/>
          <p:cNvSpPr txBox="1"/>
          <p:nvPr>
            <p:ph idx="7" type="ctrTitle"/>
          </p:nvPr>
        </p:nvSpPr>
        <p:spPr>
          <a:xfrm>
            <a:off x="618825" y="279775"/>
            <a:ext cx="780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Scaled Attention</a:t>
            </a:r>
            <a:endParaRPr/>
          </a:p>
        </p:txBody>
      </p:sp>
      <p:sp>
        <p:nvSpPr>
          <p:cNvPr id="576" name="Google Shape;576;p34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4"/>
          <p:cNvSpPr txBox="1"/>
          <p:nvPr>
            <p:ph idx="4294967295" type="subTitle"/>
          </p:nvPr>
        </p:nvSpPr>
        <p:spPr>
          <a:xfrm>
            <a:off x="5618363" y="4106100"/>
            <a:ext cx="29439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-GB" sz="1500"/>
              <a:t>Blue: UnScaled Softmax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-GB" sz="1500"/>
              <a:t>Orange: Scaled Softmax</a:t>
            </a:r>
            <a:endParaRPr sz="1500"/>
          </a:p>
        </p:txBody>
      </p:sp>
      <p:pic>
        <p:nvPicPr>
          <p:cNvPr id="578" name="Google Shape;5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075" y="1134250"/>
            <a:ext cx="3749775" cy="2819449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4"/>
          <p:cNvSpPr txBox="1"/>
          <p:nvPr>
            <p:ph idx="4294967295" type="subTitle"/>
          </p:nvPr>
        </p:nvSpPr>
        <p:spPr>
          <a:xfrm>
            <a:off x="-68075" y="1195150"/>
            <a:ext cx="5264700" cy="32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softmax function can reach regions of extremely small gradients when the dimension of the input vector </a:t>
            </a:r>
            <a:r>
              <a:rPr lang="en-GB" sz="1500"/>
              <a:t>(d</a:t>
            </a:r>
            <a:r>
              <a:rPr baseline="-25000" lang="en-GB" sz="1500"/>
              <a:t>k</a:t>
            </a:r>
            <a:r>
              <a:rPr lang="en-GB" sz="1500"/>
              <a:t>)</a:t>
            </a:r>
            <a:r>
              <a:rPr lang="en-GB" sz="1500"/>
              <a:t> becomes large.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This could be described as the output being overly “peaky”.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This can lead to some elements </a:t>
            </a:r>
            <a:r>
              <a:rPr lang="en-GB" sz="1500"/>
              <a:t>being</a:t>
            </a:r>
            <a:r>
              <a:rPr lang="en-GB" sz="1500"/>
              <a:t> under considered.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Scaling inversely proportional to the vector dimension helps ensure the </a:t>
            </a:r>
            <a:r>
              <a:rPr lang="en-GB" sz="1500"/>
              <a:t>network</a:t>
            </a:r>
            <a:r>
              <a:rPr lang="en-GB" sz="1500"/>
              <a:t> consider elements even for large values of d</a:t>
            </a:r>
            <a:r>
              <a:rPr baseline="-25000" lang="en-GB" sz="1500"/>
              <a:t>k</a:t>
            </a:r>
            <a:r>
              <a:rPr lang="en-GB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5"/>
          <p:cNvSpPr txBox="1"/>
          <p:nvPr>
            <p:ph idx="7" type="ctrTitle"/>
          </p:nvPr>
        </p:nvSpPr>
        <p:spPr>
          <a:xfrm>
            <a:off x="588375" y="442100"/>
            <a:ext cx="780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Self</a:t>
            </a:r>
            <a:r>
              <a:rPr lang="en-GB"/>
              <a:t>-Attention</a:t>
            </a:r>
            <a:endParaRPr/>
          </a:p>
        </p:txBody>
      </p:sp>
      <p:sp>
        <p:nvSpPr>
          <p:cNvPr id="585" name="Google Shape;585;p35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5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35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588" name="Google Shape;588;p35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35"/>
          <p:cNvSpPr txBox="1"/>
          <p:nvPr>
            <p:ph idx="4294967295" type="subTitle"/>
          </p:nvPr>
        </p:nvSpPr>
        <p:spPr>
          <a:xfrm>
            <a:off x="0" y="1301725"/>
            <a:ext cx="47010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Calculates attention between the input sequence and itself. This finds how much each element of the sequence influences one another.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All input tokens must be the same as output tokens.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During training the inputs must be masked with a lower </a:t>
            </a:r>
            <a:r>
              <a:rPr lang="en-GB" sz="1500"/>
              <a:t>triangular</a:t>
            </a:r>
            <a:r>
              <a:rPr lang="en-GB" sz="1500"/>
              <a:t> matrix to prevent the model “seeing” future tokens it should not have access to.</a:t>
            </a:r>
            <a:endParaRPr sz="1500"/>
          </a:p>
        </p:txBody>
      </p:sp>
      <p:pic>
        <p:nvPicPr>
          <p:cNvPr id="593" name="Google Shape;5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699" y="1598350"/>
            <a:ext cx="3180776" cy="20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35"/>
          <p:cNvSpPr txBox="1"/>
          <p:nvPr>
            <p:ph idx="4294967295" type="subTitle"/>
          </p:nvPr>
        </p:nvSpPr>
        <p:spPr>
          <a:xfrm>
            <a:off x="6279638" y="3772525"/>
            <a:ext cx="1765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/>
              <a:t>Lower </a:t>
            </a:r>
            <a:r>
              <a:rPr lang="en-GB" sz="1100"/>
              <a:t>Triangular</a:t>
            </a:r>
            <a:r>
              <a:rPr lang="en-GB" sz="1100"/>
              <a:t> Matrix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6"/>
          <p:cNvSpPr txBox="1"/>
          <p:nvPr>
            <p:ph idx="7" type="ctrTitle"/>
          </p:nvPr>
        </p:nvSpPr>
        <p:spPr>
          <a:xfrm>
            <a:off x="618825" y="411675"/>
            <a:ext cx="780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Cross-Attention</a:t>
            </a:r>
            <a:endParaRPr/>
          </a:p>
        </p:txBody>
      </p:sp>
      <p:sp>
        <p:nvSpPr>
          <p:cNvPr id="600" name="Google Shape;600;p36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6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2" name="Google Shape;602;p36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603" name="Google Shape;603;p36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36"/>
          <p:cNvSpPr txBox="1"/>
          <p:nvPr>
            <p:ph idx="4294967295" type="subTitle"/>
          </p:nvPr>
        </p:nvSpPr>
        <p:spPr>
          <a:xfrm>
            <a:off x="0" y="1078550"/>
            <a:ext cx="45297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Calculates attention between an input sequence and a different input sequence.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These two sequences do not need to be made up of the same tokens (ie. English word tokens and French word tokens).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Keys and Values for cross attention come from the encoder.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Queries come from the decoder.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Cross Attention does not need to be masked, the model will have access to all cross attention tokens during inference time.</a:t>
            </a:r>
            <a:endParaRPr sz="1500"/>
          </a:p>
        </p:txBody>
      </p:sp>
      <p:pic>
        <p:nvPicPr>
          <p:cNvPr id="608" name="Google Shape;6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850" y="1398968"/>
            <a:ext cx="4135912" cy="221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7"/>
          <p:cNvSpPr txBox="1"/>
          <p:nvPr>
            <p:ph idx="7" type="ctrTitle"/>
          </p:nvPr>
        </p:nvSpPr>
        <p:spPr>
          <a:xfrm>
            <a:off x="618825" y="411675"/>
            <a:ext cx="780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Multi-Head Attention</a:t>
            </a:r>
            <a:endParaRPr/>
          </a:p>
        </p:txBody>
      </p:sp>
      <p:sp>
        <p:nvSpPr>
          <p:cNvPr id="614" name="Google Shape;614;p37"/>
          <p:cNvSpPr/>
          <p:nvPr/>
        </p:nvSpPr>
        <p:spPr>
          <a:xfrm>
            <a:off x="205708" y="17363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617" name="Google Shape;617;p37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37"/>
          <p:cNvSpPr txBox="1"/>
          <p:nvPr>
            <p:ph idx="4294967295" type="subTitle"/>
          </p:nvPr>
        </p:nvSpPr>
        <p:spPr>
          <a:xfrm>
            <a:off x="3159100" y="1088700"/>
            <a:ext cx="56214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Rather than projecting to a single Query, Key and Value space, Multi-Head attention projects </a:t>
            </a:r>
            <a:r>
              <a:rPr lang="en-GB" sz="1500">
                <a:latin typeface="Advent Pro"/>
                <a:ea typeface="Advent Pro"/>
                <a:cs typeface="Advent Pro"/>
                <a:sym typeface="Advent Pro"/>
              </a:rPr>
              <a:t>h</a:t>
            </a:r>
            <a:r>
              <a:rPr lang="en-GB" sz="1500"/>
              <a:t> times.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This allows a single attention block to attend to multiple features.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Each head in a Multi-Head attention block will use a head size that is one h</a:t>
            </a:r>
            <a:r>
              <a:rPr baseline="30000" lang="en-GB" sz="1500"/>
              <a:t>th</a:t>
            </a:r>
            <a:r>
              <a:rPr lang="en-GB" sz="1500"/>
              <a:t> the size of a single head attention block.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outputs of each attention head are concatenated.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concatenated result is projected one more time to create the attention block output.</a:t>
            </a:r>
            <a:endParaRPr sz="1500"/>
          </a:p>
        </p:txBody>
      </p:sp>
      <p:pic>
        <p:nvPicPr>
          <p:cNvPr id="622" name="Google Shape;6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25" y="1088698"/>
            <a:ext cx="2715454" cy="35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8"/>
          <p:cNvSpPr txBox="1"/>
          <p:nvPr>
            <p:ph idx="7" type="ctrTitle"/>
          </p:nvPr>
        </p:nvSpPr>
        <p:spPr>
          <a:xfrm>
            <a:off x="618825" y="411675"/>
            <a:ext cx="780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Positional Encoding</a:t>
            </a:r>
            <a:endParaRPr/>
          </a:p>
        </p:txBody>
      </p:sp>
      <p:sp>
        <p:nvSpPr>
          <p:cNvPr id="628" name="Google Shape;628;p38"/>
          <p:cNvSpPr/>
          <p:nvPr/>
        </p:nvSpPr>
        <p:spPr>
          <a:xfrm>
            <a:off x="205708" y="17363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8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0" name="Google Shape;630;p38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631" name="Google Shape;631;p38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38"/>
          <p:cNvSpPr txBox="1"/>
          <p:nvPr>
            <p:ph idx="4294967295" type="subTitle"/>
          </p:nvPr>
        </p:nvSpPr>
        <p:spPr>
          <a:xfrm>
            <a:off x="79250" y="1088700"/>
            <a:ext cx="3911700" cy="3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Other methods can infer the position of an element in the sequence via </a:t>
            </a:r>
            <a:r>
              <a:rPr lang="en-GB" sz="1500"/>
              <a:t>sequential</a:t>
            </a:r>
            <a:r>
              <a:rPr lang="en-GB" sz="1500"/>
              <a:t> processing (RNNs) or through convolutional filters (CNNs).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For an attention only network, this information needs to be injected.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dim(positional embedding) = d</a:t>
            </a:r>
            <a:r>
              <a:rPr baseline="-25000" lang="en-GB" sz="15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Transformer networks uses sine/cosine embeddings, which are theoretically scalable to any length of input sequence.</a:t>
            </a:r>
            <a:endParaRPr sz="1500"/>
          </a:p>
        </p:txBody>
      </p:sp>
      <p:pic>
        <p:nvPicPr>
          <p:cNvPr id="636" name="Google Shape;6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0" y="3725825"/>
            <a:ext cx="5071848" cy="11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000" y="2171213"/>
            <a:ext cx="5071849" cy="1493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549" y="1302574"/>
            <a:ext cx="3342750" cy="8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9"/>
          <p:cNvSpPr txBox="1"/>
          <p:nvPr>
            <p:ph idx="7" type="ctrTitle"/>
          </p:nvPr>
        </p:nvSpPr>
        <p:spPr>
          <a:xfrm>
            <a:off x="608675" y="269625"/>
            <a:ext cx="780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Transformer </a:t>
            </a:r>
            <a:r>
              <a:rPr lang="en-GB"/>
              <a:t>Architecture</a:t>
            </a:r>
            <a:endParaRPr/>
          </a:p>
        </p:txBody>
      </p:sp>
      <p:sp>
        <p:nvSpPr>
          <p:cNvPr id="644" name="Google Shape;644;p39"/>
          <p:cNvSpPr/>
          <p:nvPr/>
        </p:nvSpPr>
        <p:spPr>
          <a:xfrm>
            <a:off x="205708" y="17363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39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646" name="Google Shape;646;p39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Google Shape;650;p39"/>
          <p:cNvSpPr txBox="1"/>
          <p:nvPr>
            <p:ph idx="4294967295" type="subTitle"/>
          </p:nvPr>
        </p:nvSpPr>
        <p:spPr>
          <a:xfrm>
            <a:off x="1302625" y="2642138"/>
            <a:ext cx="3104400" cy="2349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Input embedding of untranslated text.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Positional Encoding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Encoder block: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Multi-Head Self Attention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Residual</a:t>
            </a:r>
            <a:r>
              <a:rPr lang="en-GB" sz="1200"/>
              <a:t> Connection and Layer </a:t>
            </a:r>
            <a:r>
              <a:rPr lang="en-GB" sz="1200"/>
              <a:t>Normalization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Dense Layer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Residual Connection and Layer Normalization</a:t>
            </a:r>
            <a:endParaRPr sz="1200"/>
          </a:p>
        </p:txBody>
      </p:sp>
      <p:pic>
        <p:nvPicPr>
          <p:cNvPr id="651" name="Google Shape;6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25" y="2635190"/>
            <a:ext cx="1333025" cy="2363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124" y="1225550"/>
            <a:ext cx="1270175" cy="3810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39"/>
          <p:cNvSpPr txBox="1"/>
          <p:nvPr>
            <p:ph idx="4294967295" type="subTitle"/>
          </p:nvPr>
        </p:nvSpPr>
        <p:spPr>
          <a:xfrm>
            <a:off x="5888150" y="1237200"/>
            <a:ext cx="3205800" cy="378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Input embedding of translated text sequence.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Positional Encoding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Decoder block: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Multi-Head Self Attention (masked).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Residual Connection and Layer Normalization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Multi-Head Cross Attention.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Residual Connection and Layer Normalization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Dense Layer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Residual Connection and Layer Normalization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Dense “Unembedding” Layer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Softmax probabilities.</a:t>
            </a:r>
            <a:endParaRPr sz="1200"/>
          </a:p>
        </p:txBody>
      </p:sp>
      <p:sp>
        <p:nvSpPr>
          <p:cNvPr id="654" name="Google Shape;654;p39"/>
          <p:cNvSpPr txBox="1"/>
          <p:nvPr>
            <p:ph idx="4294967295" type="subTitle"/>
          </p:nvPr>
        </p:nvSpPr>
        <p:spPr>
          <a:xfrm>
            <a:off x="118325" y="1237200"/>
            <a:ext cx="4288800" cy="958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/>
              <a:t>Both encoder and decoder networks use an embedding size 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lang="en-GB" sz="15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=512</a:t>
            </a:r>
            <a:r>
              <a:rPr lang="en-GB" sz="1500"/>
              <a:t>, a block depth 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n=6</a:t>
            </a:r>
            <a:r>
              <a:rPr lang="en-GB" sz="1500"/>
              <a:t>, and a multi-head head count of 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h=8</a:t>
            </a:r>
            <a:r>
              <a:rPr lang="en-GB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0"/>
          <p:cNvSpPr txBox="1"/>
          <p:nvPr>
            <p:ph idx="7" type="ctrTitle"/>
          </p:nvPr>
        </p:nvSpPr>
        <p:spPr>
          <a:xfrm>
            <a:off x="618825" y="411675"/>
            <a:ext cx="780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and Results</a:t>
            </a:r>
            <a:endParaRPr/>
          </a:p>
        </p:txBody>
      </p:sp>
      <p:sp>
        <p:nvSpPr>
          <p:cNvPr id="660" name="Google Shape;660;p40"/>
          <p:cNvSpPr/>
          <p:nvPr/>
        </p:nvSpPr>
        <p:spPr>
          <a:xfrm>
            <a:off x="205708" y="17363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0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40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663" name="Google Shape;663;p40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Google Shape;667;p40"/>
          <p:cNvSpPr txBox="1"/>
          <p:nvPr>
            <p:ph idx="4294967295" type="subTitle"/>
          </p:nvPr>
        </p:nvSpPr>
        <p:spPr>
          <a:xfrm>
            <a:off x="79250" y="1372750"/>
            <a:ext cx="3911700" cy="3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Datasets: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4.5M English-German sentence pairs.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36M English-French sentence pairs.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Trained on 8 Nvidia P100 GPUs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Adam optimizer with betas=(0.9,0.98)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Evaluated using BLEU scores.</a:t>
            </a:r>
            <a:endParaRPr sz="1500"/>
          </a:p>
        </p:txBody>
      </p:sp>
      <p:pic>
        <p:nvPicPr>
          <p:cNvPr id="668" name="Google Shape;6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375" y="1372762"/>
            <a:ext cx="4848250" cy="2094776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40"/>
          <p:cNvSpPr txBox="1"/>
          <p:nvPr>
            <p:ph idx="4294967295" type="subTitle"/>
          </p:nvPr>
        </p:nvSpPr>
        <p:spPr>
          <a:xfrm>
            <a:off x="4214350" y="3467550"/>
            <a:ext cx="4848300" cy="1349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Above, BLEU and estimated training cost of the Transformer relative to previous methods.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300"/>
              <a:t>Transformer (base model) uses the parameters described previously. Transformer (big) changes </a:t>
            </a: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lang="en-GB" sz="13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=1024</a:t>
            </a:r>
            <a:r>
              <a:rPr lang="en-GB" sz="1300"/>
              <a:t>, and </a:t>
            </a: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h=16</a:t>
            </a:r>
            <a:r>
              <a:rPr lang="en-GB" sz="1300"/>
              <a:t>.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1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675" name="Google Shape;675;p41"/>
          <p:cNvSpPr txBox="1"/>
          <p:nvPr>
            <p:ph idx="2" type="body"/>
          </p:nvPr>
        </p:nvSpPr>
        <p:spPr>
          <a:xfrm>
            <a:off x="618825" y="1126725"/>
            <a:ext cx="82986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https://arxiv.org/abs/1706.03762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https://www.cuemath.com/algebra/dot-product/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5"/>
              </a:rPr>
              <a:t>https://www.researchgate.net/figure/Working-principles-of-softmax-function_fig3_349662206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6"/>
              </a:rPr>
              <a:t>https://www.cs.cmu.edu/~dst/WordEmbeddingDemo/tutorial.html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7"/>
              </a:rPr>
              <a:t>https://medium.com/@AIExplainedML/how-does-the-attention-mechanism-in-gpt-models-work-5f489a59346b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8"/>
              </a:rPr>
              <a:t>https://mathworld.wolfram.com/LowerTriangularMatrix</a:t>
            </a:r>
            <a:r>
              <a:rPr lang="en-GB" sz="1400"/>
              <a:t>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9"/>
              </a:rPr>
              <a:t>https://machinelearningmastery.com/a-gentle-introduction-to-positional-encoding-in-transformer-models-part-1/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 txBox="1"/>
          <p:nvPr>
            <p:ph idx="7" type="ctrTitle"/>
          </p:nvPr>
        </p:nvSpPr>
        <p:spPr>
          <a:xfrm>
            <a:off x="628975" y="300075"/>
            <a:ext cx="780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Dot Product</a:t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25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77" name="Google Shape;477;p25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25"/>
          <p:cNvSpPr txBox="1"/>
          <p:nvPr>
            <p:ph idx="4294967295" type="subTitle"/>
          </p:nvPr>
        </p:nvSpPr>
        <p:spPr>
          <a:xfrm>
            <a:off x="1310300" y="3205025"/>
            <a:ext cx="3204000" cy="625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300"/>
              <a:t>A·B=|A||B|cos𝜃</a:t>
            </a:r>
            <a:endParaRPr sz="2300"/>
          </a:p>
        </p:txBody>
      </p:sp>
      <p:pic>
        <p:nvPicPr>
          <p:cNvPr id="482" name="Google Shape;4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5143"/>
            <a:ext cx="5519774" cy="126440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3" name="Google Shape;483;p25"/>
          <p:cNvSpPr txBox="1"/>
          <p:nvPr>
            <p:ph idx="4294967295" type="subTitle"/>
          </p:nvPr>
        </p:nvSpPr>
        <p:spPr>
          <a:xfrm>
            <a:off x="1706288" y="3281775"/>
            <a:ext cx="2412000" cy="2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→ →    →   →</a:t>
            </a:r>
            <a:endParaRPr/>
          </a:p>
        </p:txBody>
      </p:sp>
      <p:sp>
        <p:nvSpPr>
          <p:cNvPr id="484" name="Google Shape;484;p25"/>
          <p:cNvSpPr txBox="1"/>
          <p:nvPr>
            <p:ph idx="4294967295" type="body"/>
          </p:nvPr>
        </p:nvSpPr>
        <p:spPr>
          <a:xfrm>
            <a:off x="5813925" y="1684650"/>
            <a:ext cx="32040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Sum of the elements-wise multiplication of 2 vectors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Results in a scalar value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This value is proportional to the cosine of the angle between </a:t>
            </a:r>
            <a:r>
              <a:rPr lang="en-GB" sz="1400"/>
              <a:t>the</a:t>
            </a:r>
            <a:r>
              <a:rPr lang="en-GB" sz="1400"/>
              <a:t> vectors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 dot product of 2 </a:t>
            </a:r>
            <a:r>
              <a:rPr lang="en-GB" sz="1400"/>
              <a:t>orthogonal</a:t>
            </a:r>
            <a:r>
              <a:rPr lang="en-GB" sz="1400"/>
              <a:t> vectors is 0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"/>
          <p:cNvSpPr txBox="1"/>
          <p:nvPr>
            <p:ph idx="7" type="ctrTitle"/>
          </p:nvPr>
        </p:nvSpPr>
        <p:spPr>
          <a:xfrm>
            <a:off x="618825" y="239200"/>
            <a:ext cx="780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Matrix Multiplication</a:t>
            </a:r>
            <a:endParaRPr/>
          </a:p>
        </p:txBody>
      </p:sp>
      <p:sp>
        <p:nvSpPr>
          <p:cNvPr id="490" name="Google Shape;490;p26"/>
          <p:cNvSpPr/>
          <p:nvPr/>
        </p:nvSpPr>
        <p:spPr>
          <a:xfrm>
            <a:off x="1149183" y="43572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6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26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3" name="Google Shape;493;p26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26"/>
          <p:cNvSpPr txBox="1"/>
          <p:nvPr>
            <p:ph idx="4294967295" type="body"/>
          </p:nvPr>
        </p:nvSpPr>
        <p:spPr>
          <a:xfrm>
            <a:off x="5441825" y="1262975"/>
            <a:ext cx="3642000" cy="24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Matrix multiplication can be viewed as row vectors dotted with column vectors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This produces a matrix of scalars values that are proportional to </a:t>
            </a:r>
            <a:r>
              <a:rPr lang="en-GB" sz="1400"/>
              <a:t>cos𝜃</a:t>
            </a:r>
            <a:endParaRPr sz="500"/>
          </a:p>
        </p:txBody>
      </p:sp>
      <p:pic>
        <p:nvPicPr>
          <p:cNvPr id="498" name="Google Shape;4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1750" y="970250"/>
            <a:ext cx="5740299" cy="20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25" y="3030075"/>
            <a:ext cx="8036400" cy="20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7"/>
          <p:cNvSpPr txBox="1"/>
          <p:nvPr>
            <p:ph idx="7" type="ctrTitle"/>
          </p:nvPr>
        </p:nvSpPr>
        <p:spPr>
          <a:xfrm>
            <a:off x="618825" y="320375"/>
            <a:ext cx="780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Softmax</a:t>
            </a: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1403550" y="75143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509" name="Google Shape;509;p27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27"/>
          <p:cNvSpPr txBox="1"/>
          <p:nvPr>
            <p:ph idx="4294967295" type="subTitle"/>
          </p:nvPr>
        </p:nvSpPr>
        <p:spPr>
          <a:xfrm>
            <a:off x="179575" y="1491300"/>
            <a:ext cx="3831600" cy="21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Converts a vector of values into a probability distribution.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sum of the values of the output vector will equal 1.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Input values of -infinity will become 0 when softmaxed.</a:t>
            </a:r>
            <a:endParaRPr sz="1500"/>
          </a:p>
        </p:txBody>
      </p:sp>
      <p:pic>
        <p:nvPicPr>
          <p:cNvPr id="514" name="Google Shape;5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325" y="1427358"/>
            <a:ext cx="4892900" cy="25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8"/>
          <p:cNvSpPr txBox="1"/>
          <p:nvPr>
            <p:ph idx="7" type="ctrTitle"/>
          </p:nvPr>
        </p:nvSpPr>
        <p:spPr>
          <a:xfrm>
            <a:off x="628975" y="330525"/>
            <a:ext cx="780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</a:t>
            </a:r>
            <a:endParaRPr/>
          </a:p>
        </p:txBody>
      </p:sp>
      <p:sp>
        <p:nvSpPr>
          <p:cNvPr id="520" name="Google Shape;520;p28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00" y="1363700"/>
            <a:ext cx="5622724" cy="33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8"/>
          <p:cNvSpPr txBox="1"/>
          <p:nvPr>
            <p:ph idx="4294967295" type="subTitle"/>
          </p:nvPr>
        </p:nvSpPr>
        <p:spPr>
          <a:xfrm>
            <a:off x="5725175" y="1864675"/>
            <a:ext cx="33681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Word embeddings are vector representations of specific words or tokens.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 word embedding aims to map words to a representation in semantic feature space. 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9"/>
          <p:cNvSpPr txBox="1"/>
          <p:nvPr>
            <p:ph type="ctrTitle"/>
          </p:nvPr>
        </p:nvSpPr>
        <p:spPr>
          <a:xfrm>
            <a:off x="923425" y="2392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/>
          </a:p>
        </p:txBody>
      </p:sp>
      <p:sp>
        <p:nvSpPr>
          <p:cNvPr id="528" name="Google Shape;528;p29"/>
          <p:cNvSpPr txBox="1"/>
          <p:nvPr>
            <p:ph idx="4294967295" type="subTitle"/>
          </p:nvPr>
        </p:nvSpPr>
        <p:spPr>
          <a:xfrm>
            <a:off x="4298075" y="1209925"/>
            <a:ext cx="4727700" cy="31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Sequence transduction such as </a:t>
            </a:r>
            <a:r>
              <a:rPr lang="en-GB" sz="1500"/>
              <a:t>language</a:t>
            </a:r>
            <a:r>
              <a:rPr lang="en-GB" sz="1500"/>
              <a:t> prediction and machine translation require large amounts of context.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Previous industry standard models (RNNs and 1 dimensional CNNs) struggle with distant context.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Attention mechanisms helped effectively process distant context.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This paper presents the Transformer: A model based solely on the scaled dot </a:t>
            </a:r>
            <a:r>
              <a:rPr lang="en-GB" sz="1500"/>
              <a:t>product attention mechanism.</a:t>
            </a:r>
            <a:endParaRPr sz="1500"/>
          </a:p>
        </p:txBody>
      </p:sp>
      <p:pic>
        <p:nvPicPr>
          <p:cNvPr id="529" name="Google Shape;5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425" y="989475"/>
            <a:ext cx="2678419" cy="38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 txBox="1"/>
          <p:nvPr>
            <p:ph idx="7" type="ctrTitle"/>
          </p:nvPr>
        </p:nvSpPr>
        <p:spPr>
          <a:xfrm>
            <a:off x="618825" y="411675"/>
            <a:ext cx="780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 with the Previous Methods</a:t>
            </a: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6550433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0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539" name="Google Shape;539;p30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30"/>
          <p:cNvSpPr txBox="1"/>
          <p:nvPr>
            <p:ph idx="4294967295" type="subTitle"/>
          </p:nvPr>
        </p:nvSpPr>
        <p:spPr>
          <a:xfrm>
            <a:off x="-104200" y="1782000"/>
            <a:ext cx="4422900" cy="23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Recurrent Neural Networks (RNNs) process information sequentially.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This makes RNNs less able to parallelize.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sequential nature of RNNs makes them </a:t>
            </a:r>
            <a:r>
              <a:rPr lang="en-GB" sz="1500"/>
              <a:t>vulnerable</a:t>
            </a:r>
            <a:r>
              <a:rPr lang="en-GB" sz="1500"/>
              <a:t> to the Vanishing/Exploding gradient problem.</a:t>
            </a:r>
            <a:endParaRPr sz="1500"/>
          </a:p>
        </p:txBody>
      </p:sp>
      <p:pic>
        <p:nvPicPr>
          <p:cNvPr id="544" name="Google Shape;5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346" y="1782001"/>
            <a:ext cx="4804917" cy="21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1"/>
          <p:cNvSpPr txBox="1"/>
          <p:nvPr>
            <p:ph idx="7" type="ctrTitle"/>
          </p:nvPr>
        </p:nvSpPr>
        <p:spPr>
          <a:xfrm>
            <a:off x="608700" y="259500"/>
            <a:ext cx="780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Transformer Model</a:t>
            </a:r>
            <a:endParaRPr/>
          </a:p>
        </p:txBody>
      </p:sp>
      <p:sp>
        <p:nvSpPr>
          <p:cNvPr id="550" name="Google Shape;550;p31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1"/>
          <p:cNvSpPr txBox="1"/>
          <p:nvPr>
            <p:ph idx="4294967295" type="subTitle"/>
          </p:nvPr>
        </p:nvSpPr>
        <p:spPr>
          <a:xfrm>
            <a:off x="4133025" y="1153800"/>
            <a:ext cx="4747200" cy="3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To solve this, the transformer model was introduced. This model used attention only for machine translation.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Scaled Dot Product attention is used to weigh the importance of different tokens relative to one another.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Positional Encodings adds information about words position in the sequence to make up for the lack of </a:t>
            </a:r>
            <a:r>
              <a:rPr lang="en-GB" sz="1500"/>
              <a:t>recurrence</a:t>
            </a:r>
            <a:r>
              <a:rPr lang="en-GB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Utilizes both self attention and cross attention.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Splits attention into multiple attention heads.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552" name="Google Shape;5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425" y="989475"/>
            <a:ext cx="2678419" cy="38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"/>
          <p:cNvSpPr txBox="1"/>
          <p:nvPr>
            <p:ph idx="7" type="ctrTitle"/>
          </p:nvPr>
        </p:nvSpPr>
        <p:spPr>
          <a:xfrm>
            <a:off x="671400" y="259500"/>
            <a:ext cx="780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Attention Matrix</a:t>
            </a:r>
            <a:endParaRPr/>
          </a:p>
        </p:txBody>
      </p:sp>
      <p:sp>
        <p:nvSpPr>
          <p:cNvPr id="558" name="Google Shape;558;p32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2"/>
          <p:cNvSpPr txBox="1"/>
          <p:nvPr>
            <p:ph idx="4294967295" type="subTitle"/>
          </p:nvPr>
        </p:nvSpPr>
        <p:spPr>
          <a:xfrm>
            <a:off x="3727225" y="989475"/>
            <a:ext cx="5264700" cy="13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Allows the model to focus on relevant parts of the input sequence.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Generated via the dot product of key vectors and </a:t>
            </a:r>
            <a:r>
              <a:rPr lang="en-GB" sz="1500"/>
              <a:t>query</a:t>
            </a:r>
            <a:r>
              <a:rPr lang="en-GB" sz="1500"/>
              <a:t> vectors. Interpolated through value vectors.</a:t>
            </a:r>
            <a:endParaRPr sz="1500"/>
          </a:p>
        </p:txBody>
      </p:sp>
      <p:pic>
        <p:nvPicPr>
          <p:cNvPr id="560" name="Google Shape;5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50" y="1374975"/>
            <a:ext cx="3345076" cy="306030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2"/>
          <p:cNvSpPr txBox="1"/>
          <p:nvPr>
            <p:ph idx="4294967295" type="subTitle"/>
          </p:nvPr>
        </p:nvSpPr>
        <p:spPr>
          <a:xfrm>
            <a:off x="4204025" y="2521025"/>
            <a:ext cx="4939800" cy="22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Query (Q): Represent the elements for which attention scores are being calculated.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/>
              <a:t>Keys (K): Represent what the queries are compared to while computing attention.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/>
              <a:t>Values (V): Represent the data that should be aggregated from the attention scores to produce the output.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