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Golos Text"/>
      <p:regular r:id="rId22"/>
      <p:bold r:id="rId23"/>
    </p:embeddedFont>
    <p:embeddedFont>
      <p:font typeface="Didact Gothic"/>
      <p:regular r:id="rId24"/>
    </p:embeddedFont>
    <p:embeddedFont>
      <p:font typeface="Commissioner"/>
      <p:regular r:id="rId25"/>
      <p:bold r:id="rId26"/>
    </p:embeddedFont>
    <p:embeddedFont>
      <p:font typeface="Golos Text SemiBo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C63BEC-1DED-4E3F-9651-E9A6DF4227E1}">
  <a:tblStyle styleId="{30C63BEC-1DED-4E3F-9651-E9A6DF422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olosText-regular.fntdata"/><Relationship Id="rId21" Type="http://schemas.openxmlformats.org/officeDocument/2006/relationships/slide" Target="slides/slide16.xml"/><Relationship Id="rId24" Type="http://schemas.openxmlformats.org/officeDocument/2006/relationships/font" Target="fonts/DidactGothic-regular.fntdata"/><Relationship Id="rId23" Type="http://schemas.openxmlformats.org/officeDocument/2006/relationships/font" Target="fonts/GolosTex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missioner-bold.fntdata"/><Relationship Id="rId25" Type="http://schemas.openxmlformats.org/officeDocument/2006/relationships/font" Target="fonts/Commissioner-regular.fntdata"/><Relationship Id="rId28" Type="http://schemas.openxmlformats.org/officeDocument/2006/relationships/font" Target="fonts/GolosTextSemiBold-bold.fntdata"/><Relationship Id="rId27" Type="http://schemas.openxmlformats.org/officeDocument/2006/relationships/font" Target="fonts/GolosTex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47bfd1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47bfd1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ac1505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ac1505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9eabcb6b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9eabcb6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9eabcb6b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9eabcb6b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9eabcb6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c9eabcb6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c9eabcb6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c9eabcb6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ac1505d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cac1505d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ac1505d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ac1505d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9e634d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9e634d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a64fe8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a64fe8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9e634dfb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9e634df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9eabcb6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9eabcb6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9eabcb6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9eabcb6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9eabcb6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9eabcb6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Commissioner"/>
              <a:buChar char="●"/>
            </a:pPr>
            <a:r>
              <a:rPr lang="en" sz="1400">
                <a:solidFill>
                  <a:srgbClr val="0A0A0A"/>
                </a:solidFill>
                <a:latin typeface="Commissioner"/>
                <a:ea typeface="Commissioner"/>
                <a:cs typeface="Commissioner"/>
                <a:sym typeface="Commissioner"/>
              </a:rPr>
              <a:t>continuous variable</a:t>
            </a:r>
            <a:endParaRPr sz="1400">
              <a:solidFill>
                <a:srgbClr val="0A0A0A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Commissioner"/>
              <a:buChar char="●"/>
            </a:pPr>
            <a:r>
              <a:rPr lang="en" sz="1400">
                <a:solidFill>
                  <a:srgbClr val="0A0A0A"/>
                </a:solidFill>
                <a:latin typeface="Commissioner"/>
                <a:ea typeface="Commissioner"/>
                <a:cs typeface="Commissioner"/>
                <a:sym typeface="Commissioner"/>
              </a:rPr>
              <a:t>Why choose this</a:t>
            </a:r>
            <a:endParaRPr sz="1400">
              <a:solidFill>
                <a:srgbClr val="0A0A0A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9e634d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9e634d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9eabcb6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9eabcb6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83" name="Google Shape;8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108" name="Google Shape;108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" name="Google Shape;127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28" name="Google Shape;128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38" name="Google Shape;138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44" name="Google Shape;144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49" name="Google Shape;149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53" name="Google Shape;153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57" name="Google Shape;157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58" name="Google Shape;158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66" name="Google Shape;16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74" name="Google Shape;174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83" name="Google Shape;183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90" name="Google Shape;190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91" name="Google Shape;191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94" name="Google Shape;194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213" name="Google Shape;213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2" name="Google Shape;222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3" name="Google Shape;233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35" name="Google Shape;235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63" name="Google Shape;263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65" name="Google Shape;265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6" name="Google Shape;276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82" name="Google Shape;282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84" name="Google Shape;28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89" name="Google Shape;289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90" name="Google Shape;290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91" name="Google Shape;291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92" name="Google Shape;292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" name="Google Shape;294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305" name="Google Shape;305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6" name="Google Shape;46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55" name="Google Shape;55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62" name="Google Shape;62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71" name="Google Shape;71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ctrTitle"/>
          </p:nvPr>
        </p:nvSpPr>
        <p:spPr>
          <a:xfrm>
            <a:off x="870300" y="1142650"/>
            <a:ext cx="74034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Market Sales Prediction Using Machine Learning</a:t>
            </a:r>
            <a:endParaRPr sz="4500"/>
          </a:p>
        </p:txBody>
      </p:sp>
      <p:sp>
        <p:nvSpPr>
          <p:cNvPr id="313" name="Google Shape;313;p35"/>
          <p:cNvSpPr txBox="1"/>
          <p:nvPr>
            <p:ph idx="1" type="subTitle"/>
          </p:nvPr>
        </p:nvSpPr>
        <p:spPr>
          <a:xfrm>
            <a:off x="717900" y="3582663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 - </a:t>
            </a:r>
            <a:r>
              <a:rPr lang="en"/>
              <a:t>Man Desai </a:t>
            </a:r>
            <a:endParaRPr/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717900" y="3902400"/>
            <a:ext cx="66399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Supervisor: </a:t>
            </a:r>
            <a:r>
              <a:rPr lang="en"/>
              <a:t>Ms. Urooj Khan (Meta Scifor Technologies)</a:t>
            </a:r>
            <a:endParaRPr/>
          </a:p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23" y="547773"/>
            <a:ext cx="1115375" cy="11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00" name="Google Shape;400;p44"/>
          <p:cNvSpPr txBox="1"/>
          <p:nvPr>
            <p:ph idx="1" type="subTitle"/>
          </p:nvPr>
        </p:nvSpPr>
        <p:spPr>
          <a:xfrm>
            <a:off x="152400" y="134740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401" name="Google Shape;40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9650"/>
            <a:ext cx="8839199" cy="89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49717"/>
            <a:ext cx="81724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>
            <p:ph idx="1" type="subTitle"/>
          </p:nvPr>
        </p:nvSpPr>
        <p:spPr>
          <a:xfrm>
            <a:off x="152400" y="28957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Sales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0" name="Google Shape;410;p45"/>
          <p:cNvSpPr txBox="1"/>
          <p:nvPr>
            <p:ph idx="1" type="subTitle"/>
          </p:nvPr>
        </p:nvSpPr>
        <p:spPr>
          <a:xfrm>
            <a:off x="713250" y="1217050"/>
            <a:ext cx="77175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aggregating sales data over time, we can identify patterns of seasonality or specific months where sales end to peak for different product categories.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Certain products have higher demand in holiday season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Businesses can optimize their inventory management and marketing strategies by predicting monthly sales.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dashboard provides useful insights to the retailers to identify opportunities on which products to keep in the inventory to improve sales and earn good profits.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XGBoost Regressor performs the best with the least error.</a:t>
            </a:r>
            <a:endParaRPr/>
          </a:p>
        </p:txBody>
      </p:sp>
      <p:sp>
        <p:nvSpPr>
          <p:cNvPr id="411" name="Google Shape;41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7" name="Google Shape;417;p46"/>
          <p:cNvSpPr txBox="1"/>
          <p:nvPr>
            <p:ph idx="1" type="subTitle"/>
          </p:nvPr>
        </p:nvSpPr>
        <p:spPr>
          <a:xfrm>
            <a:off x="713250" y="1217050"/>
            <a:ext cx="77175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M. Sajawal, S. Usman, H. Alshaikh, A. Hayat, and M. U. Ashraf, “Predictive analysis of retail sales forecasting using machine learning techniques,” vol. 6, pp. 23–33, 02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“Documentation- Streamlit.” https://docs.streamlit.io/.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“XGBoost.” https://www.geeksforgeeks.org/xgboost/.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/>
          <p:nvPr>
            <p:ph type="title"/>
          </p:nvPr>
        </p:nvSpPr>
        <p:spPr>
          <a:xfrm>
            <a:off x="2103750" y="2108400"/>
            <a:ext cx="49365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424" name="Google Shape;42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30" name="Google Shape;430;p48"/>
          <p:cNvSpPr txBox="1"/>
          <p:nvPr>
            <p:ph idx="1" type="subTitle"/>
          </p:nvPr>
        </p:nvSpPr>
        <p:spPr>
          <a:xfrm>
            <a:off x="713250" y="1217050"/>
            <a:ext cx="77175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features for which missing values were imputed: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count: 0 (no reviews imputed with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year sales: Category wise 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Trends: Category wise mean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Label Encoded columns: category, </a:t>
            </a:r>
            <a:r>
              <a:rPr lang="en"/>
              <a:t>subcategory, brand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1" type="subTitle"/>
          </p:nvPr>
        </p:nvSpPr>
        <p:spPr>
          <a:xfrm>
            <a:off x="101175" y="55130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Distribution:</a:t>
            </a:r>
            <a:endParaRPr/>
          </a:p>
        </p:txBody>
      </p:sp>
      <p:sp>
        <p:nvSpPr>
          <p:cNvPr id="437" name="Google Shape;43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" y="996500"/>
            <a:ext cx="4273800" cy="12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50" y="2979750"/>
            <a:ext cx="3962400" cy="14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9"/>
          <p:cNvSpPr txBox="1"/>
          <p:nvPr>
            <p:ph idx="1" type="subTitle"/>
          </p:nvPr>
        </p:nvSpPr>
        <p:spPr>
          <a:xfrm>
            <a:off x="101175" y="23716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idx="1" type="subTitle"/>
          </p:nvPr>
        </p:nvSpPr>
        <p:spPr>
          <a:xfrm>
            <a:off x="262250" y="647925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squared:</a:t>
            </a:r>
            <a:endParaRPr/>
          </a:p>
        </p:txBody>
      </p:sp>
      <p:sp>
        <p:nvSpPr>
          <p:cNvPr id="446" name="Google Shape;44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50" y="1048125"/>
            <a:ext cx="4370451" cy="14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713250" y="1217050"/>
            <a:ext cx="7717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Market Sales Prediction</a:t>
            </a:r>
            <a:r>
              <a:rPr lang="en"/>
              <a:t> refers to the process of forecasting future sales of a product or service within a particular market or industry.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aim of this project is to leverage machine learning techniques to forecast market sales.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Helping </a:t>
            </a:r>
            <a:r>
              <a:rPr lang="en"/>
              <a:t> businesses in making well-informed decisions when developing business strategies.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complexity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012950" y="152655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Data Cleaning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2963925" y="152655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Data Analysis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4770750" y="152655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Build Dashboard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6240525" y="247490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Feature Selection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4854450" y="357150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Model Building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2963925" y="361500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Model Training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073400" y="3615000"/>
            <a:ext cx="1315800" cy="60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Predicting Sales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cxnSp>
        <p:nvCxnSpPr>
          <p:cNvPr id="336" name="Google Shape;336;p37"/>
          <p:cNvCxnSpPr>
            <a:stCxn id="329" idx="3"/>
          </p:cNvCxnSpPr>
          <p:nvPr/>
        </p:nvCxnSpPr>
        <p:spPr>
          <a:xfrm>
            <a:off x="2328750" y="1829400"/>
            <a:ext cx="61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7"/>
          <p:cNvCxnSpPr>
            <a:stCxn id="334" idx="1"/>
          </p:cNvCxnSpPr>
          <p:nvPr/>
        </p:nvCxnSpPr>
        <p:spPr>
          <a:xfrm flipH="1">
            <a:off x="2389125" y="3917850"/>
            <a:ext cx="57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37"/>
          <p:cNvCxnSpPr>
            <a:stCxn id="330" idx="3"/>
            <a:endCxn id="331" idx="1"/>
          </p:cNvCxnSpPr>
          <p:nvPr/>
        </p:nvCxnSpPr>
        <p:spPr>
          <a:xfrm>
            <a:off x="4279725" y="1829400"/>
            <a:ext cx="49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7"/>
          <p:cNvCxnSpPr>
            <a:stCxn id="331" idx="3"/>
            <a:endCxn id="332" idx="0"/>
          </p:cNvCxnSpPr>
          <p:nvPr/>
        </p:nvCxnSpPr>
        <p:spPr>
          <a:xfrm>
            <a:off x="6086550" y="1829400"/>
            <a:ext cx="811800" cy="64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1" name="Google Shape;341;p37"/>
          <p:cNvCxnSpPr>
            <a:stCxn id="332" idx="2"/>
            <a:endCxn id="333" idx="3"/>
          </p:cNvCxnSpPr>
          <p:nvPr/>
        </p:nvCxnSpPr>
        <p:spPr>
          <a:xfrm rot="5400000">
            <a:off x="6137475" y="3113450"/>
            <a:ext cx="793800" cy="728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37"/>
          <p:cNvCxnSpPr/>
          <p:nvPr/>
        </p:nvCxnSpPr>
        <p:spPr>
          <a:xfrm flipH="1">
            <a:off x="4284575" y="3916350"/>
            <a:ext cx="57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48" name="Google Shape;348;p38"/>
          <p:cNvSpPr txBox="1"/>
          <p:nvPr>
            <p:ph idx="1" type="subTitle"/>
          </p:nvPr>
        </p:nvSpPr>
        <p:spPr>
          <a:xfrm>
            <a:off x="713250" y="1217050"/>
            <a:ext cx="7717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Amazon Dataset for different categories of Amazon products.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</a:t>
            </a:r>
            <a:r>
              <a:rPr b="1" lang="en"/>
              <a:t>olumns:</a:t>
            </a:r>
            <a:r>
              <a:rPr lang="en"/>
              <a:t> URL, ASIN, Title, Brand, Fulfillment, Category, BSR, Subcategory, Price, Price Trends, Monthly Sales, Review Count,  Reviews Rating, Number of active seller, Last Year Sales, Best Sales Period,  Age (Month)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Categories:</a:t>
            </a:r>
            <a:r>
              <a:rPr lang="en"/>
              <a:t> Beauty, Car &amp; Motorbike, Clothing &amp; Accessories, Computers &amp; Accessories, Electronics, Health &amp; Personal Care, Home &amp; Kitchen, Industrial &amp; Scientific, Musical Instruments, Office Products, Shoes &amp; Handbags, Sports, Fitness &amp; Outdoors, Toys &amp; Games, Watches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Target feature:</a:t>
            </a:r>
            <a:r>
              <a:rPr lang="en"/>
              <a:t> Monthly sales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55" name="Google Shape;355;p39"/>
          <p:cNvSpPr txBox="1"/>
          <p:nvPr>
            <p:ph idx="1" type="subTitle"/>
          </p:nvPr>
        </p:nvSpPr>
        <p:spPr>
          <a:xfrm>
            <a:off x="713250" y="1217050"/>
            <a:ext cx="77175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Handling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Dropping unwanted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Imputing missing values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Imputing missing values based on data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Univariate analysis</a:t>
            </a:r>
            <a:r>
              <a:rPr lang="en"/>
              <a:t> to determine data distribution.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 numeric variables: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distribution is </a:t>
            </a:r>
            <a:r>
              <a:rPr b="1" lang="en"/>
              <a:t>normal</a:t>
            </a:r>
            <a:r>
              <a:rPr lang="en"/>
              <a:t>, mean was used to impute missing values.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distribution is </a:t>
            </a:r>
            <a:r>
              <a:rPr b="1" lang="en"/>
              <a:t>skewed</a:t>
            </a:r>
            <a:r>
              <a:rPr lang="en"/>
              <a:t>, median was used to impute missing values.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Label Encoding for categorical features.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selection to determine input features.</a:t>
            </a:r>
            <a:endParaRPr/>
          </a:p>
        </p:txBody>
      </p:sp>
      <p:sp>
        <p:nvSpPr>
          <p:cNvPr id="356" name="Google Shape;35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713225" y="1658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0" y="926350"/>
            <a:ext cx="2349949" cy="18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488" y="880300"/>
            <a:ext cx="3258500" cy="19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1525" y="891712"/>
            <a:ext cx="1911601" cy="186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400" y="2860400"/>
            <a:ext cx="2071124" cy="219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137" y="3021400"/>
            <a:ext cx="2208975" cy="19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6174" y="3018500"/>
            <a:ext cx="2071125" cy="194502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74" name="Google Shape;374;p41"/>
          <p:cNvSpPr txBox="1"/>
          <p:nvPr>
            <p:ph idx="1" type="subTitle"/>
          </p:nvPr>
        </p:nvSpPr>
        <p:spPr>
          <a:xfrm>
            <a:off x="713250" y="1217050"/>
            <a:ext cx="77175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Monthly_sales</a:t>
            </a:r>
            <a:r>
              <a:rPr lang="en"/>
              <a:t> is the target variable that represents the quantity of a particular product sold.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Approach:</a:t>
            </a:r>
            <a:r>
              <a:rPr lang="en"/>
              <a:t> Regression models chosen for predicting numeric target variable.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 Regressor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Regressor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Train-Test split:</a:t>
            </a:r>
            <a:r>
              <a:rPr lang="en"/>
              <a:t> 80:20 ratio</a:t>
            </a:r>
            <a:endParaRPr/>
          </a:p>
        </p:txBody>
      </p:sp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713250" y="3401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81" name="Google Shape;3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9150"/>
            <a:ext cx="4312124" cy="20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062" y="1819150"/>
            <a:ext cx="4312086" cy="20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/>
        </p:nvSpPr>
        <p:spPr>
          <a:xfrm>
            <a:off x="1617600" y="3853800"/>
            <a:ext cx="23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Fig:  Overall analysis</a:t>
            </a:r>
            <a:endParaRPr sz="1000"/>
          </a:p>
        </p:txBody>
      </p:sp>
      <p:sp>
        <p:nvSpPr>
          <p:cNvPr id="384" name="Google Shape;384;p42"/>
          <p:cNvSpPr txBox="1"/>
          <p:nvPr/>
        </p:nvSpPr>
        <p:spPr>
          <a:xfrm>
            <a:off x="5576350" y="3853800"/>
            <a:ext cx="295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Fig:  Category-wise analysis</a:t>
            </a:r>
            <a:endParaRPr sz="1000"/>
          </a:p>
        </p:txBody>
      </p:sp>
      <p:sp>
        <p:nvSpPr>
          <p:cNvPr id="385" name="Google Shape;385;p42"/>
          <p:cNvSpPr txBox="1"/>
          <p:nvPr>
            <p:ph type="title"/>
          </p:nvPr>
        </p:nvSpPr>
        <p:spPr>
          <a:xfrm>
            <a:off x="2841750" y="1245075"/>
            <a:ext cx="3460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lang="en" sz="2000"/>
              <a:t>Dashboard</a:t>
            </a:r>
            <a:endParaRPr sz="2000"/>
          </a:p>
        </p:txBody>
      </p:sp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713225" y="3944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92" name="Google Shape;392;p43"/>
          <p:cNvGraphicFramePr/>
          <p:nvPr/>
        </p:nvGraphicFramePr>
        <p:xfrm>
          <a:off x="1677938" y="17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{30C63BEC-1DED-4E3F-9651-E9A6DF4227E1}</a:tableStyleId>
              </a:tblPr>
              <a:tblGrid>
                <a:gridCol w="1979925"/>
                <a:gridCol w="1878825"/>
                <a:gridCol w="1929375"/>
              </a:tblGrid>
              <a:tr h="669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Mean Absolute Error</a:t>
                      </a:r>
                      <a:endParaRPr b="1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R-squared</a:t>
                      </a:r>
                      <a:endParaRPr b="1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9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XGBoost Regressor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72.9305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0.9316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Random Forest Regressor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96.6088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0.8866</a:t>
                      </a:r>
                      <a:endParaRPr>
                        <a:solidFill>
                          <a:srgbClr val="0A0A0A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91.5141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7150" lvl="0" marL="342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0.8714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" name="Google Shape;393;p43"/>
          <p:cNvSpPr txBox="1"/>
          <p:nvPr>
            <p:ph type="title"/>
          </p:nvPr>
        </p:nvSpPr>
        <p:spPr>
          <a:xfrm>
            <a:off x="2654863" y="1232450"/>
            <a:ext cx="3834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Machine Learning Models</a:t>
            </a:r>
            <a:endParaRPr sz="2000"/>
          </a:p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