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5" r:id="rId1"/>
  </p:sldMasterIdLst>
  <p:notesMasterIdLst>
    <p:notesMasterId r:id="rId34"/>
  </p:notesMasterIdLst>
  <p:handoutMasterIdLst>
    <p:handoutMasterId r:id="rId35"/>
  </p:handoutMasterIdLst>
  <p:sldIdLst>
    <p:sldId id="341" r:id="rId2"/>
    <p:sldId id="347" r:id="rId3"/>
    <p:sldId id="256" r:id="rId4"/>
    <p:sldId id="266" r:id="rId5"/>
    <p:sldId id="287" r:id="rId6"/>
    <p:sldId id="269" r:id="rId7"/>
    <p:sldId id="318" r:id="rId8"/>
    <p:sldId id="319" r:id="rId9"/>
    <p:sldId id="292" r:id="rId10"/>
    <p:sldId id="315" r:id="rId11"/>
    <p:sldId id="311" r:id="rId12"/>
    <p:sldId id="294" r:id="rId13"/>
    <p:sldId id="273" r:id="rId14"/>
    <p:sldId id="321" r:id="rId15"/>
    <p:sldId id="276" r:id="rId16"/>
    <p:sldId id="277" r:id="rId17"/>
    <p:sldId id="299" r:id="rId18"/>
    <p:sldId id="323" r:id="rId19"/>
    <p:sldId id="324" r:id="rId20"/>
    <p:sldId id="326" r:id="rId21"/>
    <p:sldId id="327" r:id="rId22"/>
    <p:sldId id="328" r:id="rId23"/>
    <p:sldId id="336" r:id="rId24"/>
    <p:sldId id="337" r:id="rId25"/>
    <p:sldId id="330" r:id="rId26"/>
    <p:sldId id="331" r:id="rId27"/>
    <p:sldId id="343" r:id="rId28"/>
    <p:sldId id="344" r:id="rId29"/>
    <p:sldId id="346" r:id="rId30"/>
    <p:sldId id="345" r:id="rId31"/>
    <p:sldId id="348" r:id="rId32"/>
    <p:sldId id="342" r:id="rId33"/>
  </p:sldIdLst>
  <p:sldSz cx="9144000" cy="6858000" type="screen4x3"/>
  <p:notesSz cx="6769100" cy="9906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2783" autoAdjust="0"/>
    <p:restoredTop sz="90929"/>
  </p:normalViewPr>
  <p:slideViewPr>
    <p:cSldViewPr>
      <p:cViewPr varScale="1">
        <p:scale>
          <a:sx n="73" d="100"/>
          <a:sy n="73" d="100"/>
        </p:scale>
        <p:origin x="-1746"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5299" name="Rectangle 3"/>
          <p:cNvSpPr>
            <a:spLocks noGrp="1" noChangeArrowheads="1"/>
          </p:cNvSpPr>
          <p:nvPr>
            <p:ph type="dt" sz="quarter" idx="1"/>
          </p:nvPr>
        </p:nvSpPr>
        <p:spPr bwMode="auto">
          <a:xfrm>
            <a:off x="381000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5300" name="Rectangle 4"/>
          <p:cNvSpPr>
            <a:spLocks noGrp="1" noChangeArrowheads="1"/>
          </p:cNvSpPr>
          <p:nvPr>
            <p:ph type="ftr" sz="quarter" idx="2"/>
          </p:nvPr>
        </p:nvSpPr>
        <p:spPr bwMode="auto">
          <a:xfrm>
            <a:off x="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5301" name="Rectangle 5"/>
          <p:cNvSpPr>
            <a:spLocks noGrp="1" noChangeArrowheads="1"/>
          </p:cNvSpPr>
          <p:nvPr>
            <p:ph type="sldNum" sz="quarter" idx="3"/>
          </p:nvPr>
        </p:nvSpPr>
        <p:spPr bwMode="auto">
          <a:xfrm>
            <a:off x="381000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436CD-6EB8-468C-8A75-BDA4266B715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294" tIns="45647" rIns="91294" bIns="45647" numCol="1" anchor="t" anchorCtr="0" compatLnSpc="1">
            <a:prstTxWarp prst="textNoShape">
              <a:avLst/>
            </a:prstTxWarp>
          </a:bodyPr>
          <a:lstStyle>
            <a:lvl1pPr defTabSz="912813">
              <a:defRPr sz="1200"/>
            </a:lvl1pPr>
          </a:lstStyle>
          <a:p>
            <a:endParaRPr lang="en-US"/>
          </a:p>
        </p:txBody>
      </p:sp>
      <p:sp>
        <p:nvSpPr>
          <p:cNvPr id="9219" name="Rectangle 3"/>
          <p:cNvSpPr>
            <a:spLocks noGrp="1" noChangeArrowheads="1"/>
          </p:cNvSpPr>
          <p:nvPr>
            <p:ph type="dt" idx="1"/>
          </p:nvPr>
        </p:nvSpPr>
        <p:spPr bwMode="auto">
          <a:xfrm>
            <a:off x="3835400" y="0"/>
            <a:ext cx="2933700" cy="495300"/>
          </a:xfrm>
          <a:prstGeom prst="rect">
            <a:avLst/>
          </a:prstGeom>
          <a:noFill/>
          <a:ln w="9525">
            <a:noFill/>
            <a:miter lim="800000"/>
            <a:headEnd/>
            <a:tailEnd/>
          </a:ln>
          <a:effectLst/>
        </p:spPr>
        <p:txBody>
          <a:bodyPr vert="horz" wrap="square" lIns="91294" tIns="45647" rIns="91294" bIns="45647" numCol="1" anchor="t" anchorCtr="0" compatLnSpc="1">
            <a:prstTxWarp prst="textNoShape">
              <a:avLst/>
            </a:prstTxWarp>
          </a:bodyPr>
          <a:lstStyle>
            <a:lvl1pPr algn="r" defTabSz="912813">
              <a:defRPr sz="1200"/>
            </a:lvl1pPr>
          </a:lstStyle>
          <a:p>
            <a:endParaRPr lang="en-US"/>
          </a:p>
        </p:txBody>
      </p:sp>
      <p:sp>
        <p:nvSpPr>
          <p:cNvPr id="9220" name="Rectangle 4"/>
          <p:cNvSpPr>
            <a:spLocks noGrp="1" noRot="1" noChangeAspect="1" noChangeArrowheads="1" noTextEdit="1"/>
          </p:cNvSpPr>
          <p:nvPr>
            <p:ph type="sldImg" idx="2"/>
          </p:nvPr>
        </p:nvSpPr>
        <p:spPr bwMode="auto">
          <a:xfrm>
            <a:off x="908050" y="742950"/>
            <a:ext cx="4953000" cy="3714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03288" y="4705350"/>
            <a:ext cx="4962525" cy="4457700"/>
          </a:xfrm>
          <a:prstGeom prst="rect">
            <a:avLst/>
          </a:prstGeom>
          <a:noFill/>
          <a:ln w="9525">
            <a:noFill/>
            <a:miter lim="800000"/>
            <a:headEnd/>
            <a:tailEnd/>
          </a:ln>
          <a:effectLst/>
        </p:spPr>
        <p:txBody>
          <a:bodyPr vert="horz" wrap="square" lIns="91294" tIns="45647" rIns="91294" bIns="456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9410700"/>
            <a:ext cx="2933700" cy="495300"/>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defTabSz="912813">
              <a:defRPr sz="1200"/>
            </a:lvl1pPr>
          </a:lstStyle>
          <a:p>
            <a:endParaRPr lang="en-US"/>
          </a:p>
        </p:txBody>
      </p:sp>
      <p:sp>
        <p:nvSpPr>
          <p:cNvPr id="9223" name="Rectangle 7"/>
          <p:cNvSpPr>
            <a:spLocks noGrp="1" noChangeArrowheads="1"/>
          </p:cNvSpPr>
          <p:nvPr>
            <p:ph type="sldNum" sz="quarter" idx="5"/>
          </p:nvPr>
        </p:nvSpPr>
        <p:spPr bwMode="auto">
          <a:xfrm>
            <a:off x="3835400" y="9410700"/>
            <a:ext cx="2933700" cy="495300"/>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a:defRPr sz="1200"/>
            </a:lvl1pPr>
          </a:lstStyle>
          <a:p>
            <a:fld id="{B9D8BCDE-B794-44BC-95D6-A53427FB70F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5BB9B82-445E-4AEF-BF05-022ECFE030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FD688-1A17-4DE8-941B-CDD063A4A4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E7ED6-A95A-489A-9059-D628784C59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62F7B-4948-479B-9A38-BB01C230CD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3437F-CF07-4B93-ACDE-71FFF5BC54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62357-0B64-41E6-B49A-C283AD9DEA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946F2-B7A7-4CEE-8E34-D98AD5DF4B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7873-A84E-46EC-AC6F-93E29011BB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5A75E-4797-4601-8508-86EF5957AF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51AD1-58E6-4B05-8378-3B7D8C05C6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0F11B29-8381-4729-8F4A-A336AFDA8F3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3D1E1D-505C-4EE2-A4B9-A07DF0386AE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1</a:t>
            </a:fld>
            <a:endParaRPr lang="en-US" dirty="0"/>
          </a:p>
        </p:txBody>
      </p:sp>
      <p:sp>
        <p:nvSpPr>
          <p:cNvPr id="5" name="TextBox 4"/>
          <p:cNvSpPr txBox="1"/>
          <p:nvPr/>
        </p:nvSpPr>
        <p:spPr>
          <a:xfrm>
            <a:off x="457200" y="533400"/>
            <a:ext cx="8077200" cy="1754326"/>
          </a:xfrm>
          <a:prstGeom prst="rect">
            <a:avLst/>
          </a:prstGeom>
          <a:noFill/>
        </p:spPr>
        <p:txBody>
          <a:bodyPr wrap="square" rtlCol="0">
            <a:spAutoFit/>
          </a:bodyPr>
          <a:lstStyle/>
          <a:p>
            <a:pPr algn="ctr"/>
            <a:r>
              <a:rPr lang="en-US" sz="3600" b="1" dirty="0" smtClean="0">
                <a:solidFill>
                  <a:schemeClr val="accent1"/>
                </a:solidFill>
              </a:rPr>
              <a:t>Fingerprint Recognition System by Minutia Extraction &amp; Self-Organization Maps</a:t>
            </a:r>
          </a:p>
        </p:txBody>
      </p:sp>
      <p:sp>
        <p:nvSpPr>
          <p:cNvPr id="6" name="TextBox 5"/>
          <p:cNvSpPr txBox="1"/>
          <p:nvPr/>
        </p:nvSpPr>
        <p:spPr>
          <a:xfrm>
            <a:off x="685800" y="2286000"/>
            <a:ext cx="7620000" cy="5016758"/>
          </a:xfrm>
          <a:prstGeom prst="rect">
            <a:avLst/>
          </a:prstGeom>
          <a:noFill/>
        </p:spPr>
        <p:txBody>
          <a:bodyPr wrap="square" rtlCol="0">
            <a:spAutoFit/>
          </a:bodyPr>
          <a:lstStyle/>
          <a:p>
            <a:pPr algn="ctr"/>
            <a:r>
              <a:rPr lang="en-US" b="1" i="1" dirty="0" smtClean="0"/>
              <a:t>Project by:</a:t>
            </a:r>
            <a:endParaRPr lang="en-US" sz="1000" b="1" i="1" dirty="0" smtClean="0"/>
          </a:p>
          <a:p>
            <a:pPr algn="ctr"/>
            <a:endParaRPr lang="en-US" sz="1000" b="1" i="1" dirty="0" smtClean="0"/>
          </a:p>
          <a:p>
            <a:pPr algn="ctr"/>
            <a:r>
              <a:rPr lang="en-US" sz="2800" b="1" i="1" dirty="0" smtClean="0"/>
              <a:t>Rohit Mandge</a:t>
            </a:r>
          </a:p>
          <a:p>
            <a:pPr algn="ctr"/>
            <a:r>
              <a:rPr lang="en-US" sz="2800" b="1" i="1" dirty="0" smtClean="0"/>
              <a:t>Amruta Gurav</a:t>
            </a:r>
          </a:p>
          <a:p>
            <a:pPr algn="ctr"/>
            <a:r>
              <a:rPr lang="en-US" sz="2800" b="1" i="1" dirty="0" smtClean="0"/>
              <a:t>Nikita Bafna</a:t>
            </a:r>
          </a:p>
          <a:p>
            <a:pPr algn="ctr"/>
            <a:endParaRPr lang="en-US" sz="1000" b="1" i="1" dirty="0"/>
          </a:p>
          <a:p>
            <a:pPr algn="ctr"/>
            <a:r>
              <a:rPr lang="en-US" b="1" i="1" dirty="0" smtClean="0"/>
              <a:t>Under the guidance of</a:t>
            </a:r>
          </a:p>
          <a:p>
            <a:pPr algn="ctr"/>
            <a:r>
              <a:rPr lang="en-US" sz="3600" b="1" i="1" dirty="0" smtClean="0"/>
              <a:t>Prof. Vijay R Bhosale</a:t>
            </a:r>
            <a:endParaRPr lang="en-US" sz="1000" b="1" i="1" dirty="0" smtClean="0"/>
          </a:p>
          <a:p>
            <a:pPr algn="ctr"/>
            <a:endParaRPr lang="en-US" sz="1000" b="1" i="1" dirty="0" smtClean="0"/>
          </a:p>
          <a:p>
            <a:pPr algn="ctr"/>
            <a:endParaRPr lang="en-US" sz="1000" b="1" i="1" dirty="0" smtClean="0"/>
          </a:p>
          <a:p>
            <a:pPr algn="ctr"/>
            <a:r>
              <a:rPr lang="en-US" b="1" dirty="0" smtClean="0"/>
              <a:t>Department of Computers</a:t>
            </a:r>
          </a:p>
          <a:p>
            <a:pPr algn="ctr"/>
            <a:r>
              <a:rPr lang="en-US" b="1" dirty="0" smtClean="0"/>
              <a:t>MGM’s College of Engineering &amp; Technology, Navi Mumbai</a:t>
            </a:r>
          </a:p>
          <a:p>
            <a:pPr algn="ctr"/>
            <a:endParaRPr lang="en-US" sz="40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D56ACE-D616-4D0A-A3FF-EC2EF7CB4077}" type="slidenum">
              <a:rPr lang="en-US"/>
              <a:pPr/>
              <a:t>10</a:t>
            </a:fld>
            <a:endParaRPr lang="en-US" dirty="0"/>
          </a:p>
        </p:txBody>
      </p:sp>
      <p:sp>
        <p:nvSpPr>
          <p:cNvPr id="73730" name="Rectangle 2"/>
          <p:cNvSpPr>
            <a:spLocks noChangeArrowheads="1"/>
          </p:cNvSpPr>
          <p:nvPr/>
        </p:nvSpPr>
        <p:spPr bwMode="auto">
          <a:xfrm>
            <a:off x="381000" y="0"/>
            <a:ext cx="8763000" cy="1143000"/>
          </a:xfrm>
          <a:prstGeom prst="rect">
            <a:avLst/>
          </a:prstGeom>
          <a:noFill/>
          <a:ln w="9525">
            <a:noFill/>
            <a:miter lim="800000"/>
            <a:headEnd/>
            <a:tailEnd/>
          </a:ln>
        </p:spPr>
        <p:txBody>
          <a:bodyPr anchor="b"/>
          <a:lstStyle/>
          <a:p>
            <a:pPr algn="ctr"/>
            <a:r>
              <a:rPr kumimoji="1" lang="en-US" sz="4400" b="1" dirty="0">
                <a:solidFill>
                  <a:schemeClr val="accent1">
                    <a:lumMod val="75000"/>
                  </a:schemeClr>
                </a:solidFill>
              </a:rPr>
              <a:t>Minutia Extractor-</a:t>
            </a:r>
            <a:r>
              <a:rPr lang="en-US" sz="4400" b="1" dirty="0">
                <a:solidFill>
                  <a:schemeClr val="accent1">
                    <a:lumMod val="75000"/>
                  </a:schemeClr>
                </a:solidFill>
              </a:rPr>
              <a:t> Segmentation</a:t>
            </a:r>
          </a:p>
        </p:txBody>
      </p:sp>
      <p:sp>
        <p:nvSpPr>
          <p:cNvPr id="73731" name="Rectangle 3"/>
          <p:cNvSpPr>
            <a:spLocks noChangeArrowheads="1"/>
          </p:cNvSpPr>
          <p:nvPr/>
        </p:nvSpPr>
        <p:spPr bwMode="auto">
          <a:xfrm>
            <a:off x="609600" y="1676400"/>
            <a:ext cx="6172200" cy="461665"/>
          </a:xfrm>
          <a:prstGeom prst="rect">
            <a:avLst/>
          </a:prstGeom>
          <a:noFill/>
          <a:ln w="9525">
            <a:noFill/>
            <a:miter lim="800000"/>
            <a:headEnd/>
            <a:tailEnd/>
          </a:ln>
          <a:effectLst/>
        </p:spPr>
        <p:txBody>
          <a:bodyPr wrap="square">
            <a:spAutoFit/>
          </a:bodyPr>
          <a:lstStyle/>
          <a:p>
            <a:pPr lvl="2">
              <a:spcBef>
                <a:spcPct val="50000"/>
              </a:spcBef>
              <a:buFont typeface="Wingdings" pitchFamily="2" charset="2"/>
              <a:buChar char="Ø"/>
            </a:pPr>
            <a:r>
              <a:rPr lang="en-US" b="1" dirty="0" smtClean="0">
                <a:latin typeface="Tahoma" pitchFamily="34" charset="0"/>
              </a:rPr>
              <a:t> Block </a:t>
            </a:r>
            <a:r>
              <a:rPr lang="en-US" b="1" dirty="0">
                <a:latin typeface="Tahoma" pitchFamily="34" charset="0"/>
              </a:rPr>
              <a:t>directional </a:t>
            </a:r>
            <a:r>
              <a:rPr lang="en-US" b="1" dirty="0" smtClean="0">
                <a:latin typeface="Tahoma" pitchFamily="34" charset="0"/>
              </a:rPr>
              <a:t>estimation</a:t>
            </a:r>
            <a:endParaRPr lang="en-US" dirty="0">
              <a:latin typeface="Tahoma" pitchFamily="34" charset="0"/>
            </a:endParaRPr>
          </a:p>
        </p:txBody>
      </p:sp>
      <p:pic>
        <p:nvPicPr>
          <p:cNvPr id="5" name="Picture 4" descr="..\412\image\directionsmall.jpg"/>
          <p:cNvPicPr/>
          <p:nvPr/>
        </p:nvPicPr>
        <p:blipFill>
          <a:blip r:embed="rId2"/>
          <a:srcRect/>
          <a:stretch>
            <a:fillRect/>
          </a:stretch>
        </p:blipFill>
        <p:spPr bwMode="auto">
          <a:xfrm>
            <a:off x="1676400" y="2438400"/>
            <a:ext cx="5715000" cy="3200400"/>
          </a:xfrm>
          <a:prstGeom prst="rect">
            <a:avLst/>
          </a:prstGeom>
          <a:noFill/>
          <a:ln w="9525">
            <a:noFill/>
            <a:miter lim="800000"/>
            <a:headEnd/>
            <a:tailEnd/>
          </a:ln>
        </p:spPr>
      </p:pic>
      <p:sp>
        <p:nvSpPr>
          <p:cNvPr id="6" name="TextBox 5"/>
          <p:cNvSpPr txBox="1"/>
          <p:nvPr/>
        </p:nvSpPr>
        <p:spPr>
          <a:xfrm>
            <a:off x="1828800" y="5943600"/>
            <a:ext cx="5257800" cy="646331"/>
          </a:xfrm>
          <a:prstGeom prst="rect">
            <a:avLst/>
          </a:prstGeom>
          <a:noFill/>
        </p:spPr>
        <p:txBody>
          <a:bodyPr wrap="square" rtlCol="0">
            <a:spAutoFit/>
          </a:bodyPr>
          <a:lstStyle/>
          <a:p>
            <a:pPr algn="ctr"/>
            <a:r>
              <a:rPr lang="en-US" sz="1800" dirty="0"/>
              <a:t>Direction map. </a:t>
            </a:r>
            <a:br>
              <a:rPr lang="en-US" sz="1800" dirty="0"/>
            </a:br>
            <a:r>
              <a:rPr lang="en-US" sz="1800" dirty="0"/>
              <a:t>Binarized fingerprint (left), Direction map (right</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381000"/>
            <a:ext cx="8763000" cy="762000"/>
          </a:xfrm>
        </p:spPr>
        <p:txBody>
          <a:bodyPr>
            <a:normAutofit/>
          </a:bodyPr>
          <a:lstStyle/>
          <a:p>
            <a:pPr algn="ctr"/>
            <a:r>
              <a:rPr lang="en-US" sz="4400" b="1" dirty="0">
                <a:latin typeface="Times New Roman" pitchFamily="18" charset="0"/>
              </a:rPr>
              <a:t>Fingerprint </a:t>
            </a:r>
            <a:r>
              <a:rPr kumimoji="0" lang="en-US" sz="4400" b="1" dirty="0">
                <a:latin typeface="Times New Roman" pitchFamily="18" charset="0"/>
              </a:rPr>
              <a:t>Image Segmentation</a:t>
            </a:r>
          </a:p>
        </p:txBody>
      </p:sp>
      <p:sp>
        <p:nvSpPr>
          <p:cNvPr id="11" name="Slide Number Placeholder 5"/>
          <p:cNvSpPr>
            <a:spLocks noGrp="1"/>
          </p:cNvSpPr>
          <p:nvPr>
            <p:ph type="sldNum" sz="quarter" idx="12"/>
          </p:nvPr>
        </p:nvSpPr>
        <p:spPr/>
        <p:txBody>
          <a:bodyPr>
            <a:normAutofit/>
          </a:bodyPr>
          <a:lstStyle/>
          <a:p>
            <a:fld id="{A8A8CA02-23E2-4751-8826-E05215F563CB}" type="slidenum">
              <a:rPr lang="en-US"/>
              <a:pPr/>
              <a:t>11</a:t>
            </a:fld>
            <a:endParaRPr lang="en-US" dirty="0"/>
          </a:p>
        </p:txBody>
      </p:sp>
      <p:pic>
        <p:nvPicPr>
          <p:cNvPr id="68612" name="Picture 4" descr="D:\image\a_img6.JPG"/>
          <p:cNvPicPr>
            <a:picLocks noChangeAspect="1" noChangeArrowheads="1"/>
          </p:cNvPicPr>
          <p:nvPr/>
        </p:nvPicPr>
        <p:blipFill>
          <a:blip r:embed="rId2"/>
          <a:srcRect/>
          <a:stretch>
            <a:fillRect/>
          </a:stretch>
        </p:blipFill>
        <p:spPr bwMode="auto">
          <a:xfrm>
            <a:off x="304800" y="3733800"/>
            <a:ext cx="1817556" cy="2514600"/>
          </a:xfrm>
          <a:prstGeom prst="rect">
            <a:avLst/>
          </a:prstGeom>
          <a:noFill/>
        </p:spPr>
      </p:pic>
      <p:pic>
        <p:nvPicPr>
          <p:cNvPr id="68613" name="Picture 5" descr="D:\image\close_img6.JPG"/>
          <p:cNvPicPr>
            <a:picLocks noChangeAspect="1" noChangeArrowheads="1"/>
          </p:cNvPicPr>
          <p:nvPr/>
        </p:nvPicPr>
        <p:blipFill>
          <a:blip r:embed="rId3"/>
          <a:srcRect/>
          <a:stretch>
            <a:fillRect/>
          </a:stretch>
        </p:blipFill>
        <p:spPr bwMode="auto">
          <a:xfrm>
            <a:off x="2438400" y="3733800"/>
            <a:ext cx="1905000" cy="2531684"/>
          </a:xfrm>
          <a:prstGeom prst="rect">
            <a:avLst/>
          </a:prstGeom>
          <a:noFill/>
        </p:spPr>
      </p:pic>
      <p:pic>
        <p:nvPicPr>
          <p:cNvPr id="68614" name="Picture 6" descr="D:\image\open_img6.JPG"/>
          <p:cNvPicPr>
            <a:picLocks noChangeAspect="1" noChangeArrowheads="1"/>
          </p:cNvPicPr>
          <p:nvPr/>
        </p:nvPicPr>
        <p:blipFill>
          <a:blip r:embed="rId4"/>
          <a:srcRect/>
          <a:stretch>
            <a:fillRect/>
          </a:stretch>
        </p:blipFill>
        <p:spPr bwMode="auto">
          <a:xfrm>
            <a:off x="4648200" y="3716216"/>
            <a:ext cx="1828800" cy="2532184"/>
          </a:xfrm>
          <a:prstGeom prst="rect">
            <a:avLst/>
          </a:prstGeom>
          <a:noFill/>
        </p:spPr>
      </p:pic>
      <p:pic>
        <p:nvPicPr>
          <p:cNvPr id="68615" name="Picture 7" descr="D:\image\peri_img6.JPG"/>
          <p:cNvPicPr>
            <a:picLocks noChangeAspect="1" noChangeArrowheads="1"/>
          </p:cNvPicPr>
          <p:nvPr/>
        </p:nvPicPr>
        <p:blipFill>
          <a:blip r:embed="rId5"/>
          <a:srcRect/>
          <a:stretch>
            <a:fillRect/>
          </a:stretch>
        </p:blipFill>
        <p:spPr bwMode="auto">
          <a:xfrm>
            <a:off x="6781800" y="3657600"/>
            <a:ext cx="2057400" cy="2590800"/>
          </a:xfrm>
          <a:prstGeom prst="rect">
            <a:avLst/>
          </a:prstGeom>
          <a:noFill/>
        </p:spPr>
      </p:pic>
      <p:sp>
        <p:nvSpPr>
          <p:cNvPr id="68616" name="Text Box 8"/>
          <p:cNvSpPr txBox="1">
            <a:spLocks noChangeArrowheads="1"/>
          </p:cNvSpPr>
          <p:nvPr/>
        </p:nvSpPr>
        <p:spPr bwMode="auto">
          <a:xfrm>
            <a:off x="533400" y="6324600"/>
            <a:ext cx="1309846" cy="338554"/>
          </a:xfrm>
          <a:prstGeom prst="rect">
            <a:avLst/>
          </a:prstGeom>
          <a:noFill/>
          <a:ln w="9525">
            <a:noFill/>
            <a:miter lim="800000"/>
            <a:headEnd/>
            <a:tailEnd/>
          </a:ln>
          <a:effectLst/>
        </p:spPr>
        <p:txBody>
          <a:bodyPr wrap="none">
            <a:spAutoFit/>
          </a:bodyPr>
          <a:lstStyle/>
          <a:p>
            <a:r>
              <a:rPr lang="en-US" sz="1600" dirty="0" smtClean="0"/>
              <a:t>Original Area</a:t>
            </a:r>
            <a:endParaRPr lang="en-US" sz="1600" dirty="0"/>
          </a:p>
        </p:txBody>
      </p:sp>
      <p:sp>
        <p:nvSpPr>
          <p:cNvPr id="68617" name="Text Box 9"/>
          <p:cNvSpPr txBox="1">
            <a:spLocks noChangeArrowheads="1"/>
          </p:cNvSpPr>
          <p:nvPr/>
        </p:nvSpPr>
        <p:spPr bwMode="auto">
          <a:xfrm>
            <a:off x="2362200" y="6324600"/>
            <a:ext cx="2012089" cy="338554"/>
          </a:xfrm>
          <a:prstGeom prst="rect">
            <a:avLst/>
          </a:prstGeom>
          <a:noFill/>
          <a:ln w="9525">
            <a:noFill/>
            <a:miter lim="800000"/>
            <a:headEnd/>
            <a:tailEnd/>
          </a:ln>
          <a:effectLst/>
        </p:spPr>
        <p:txBody>
          <a:bodyPr wrap="none">
            <a:spAutoFit/>
          </a:bodyPr>
          <a:lstStyle/>
          <a:p>
            <a:r>
              <a:rPr lang="en-US" sz="1600" dirty="0" smtClean="0"/>
              <a:t>After Close Operation</a:t>
            </a:r>
            <a:endParaRPr lang="en-US" sz="1600" dirty="0"/>
          </a:p>
        </p:txBody>
      </p:sp>
      <p:sp>
        <p:nvSpPr>
          <p:cNvPr id="68618" name="Text Box 10"/>
          <p:cNvSpPr txBox="1">
            <a:spLocks noChangeArrowheads="1"/>
          </p:cNvSpPr>
          <p:nvPr/>
        </p:nvSpPr>
        <p:spPr bwMode="auto">
          <a:xfrm>
            <a:off x="4572000" y="6324600"/>
            <a:ext cx="1988045" cy="338554"/>
          </a:xfrm>
          <a:prstGeom prst="rect">
            <a:avLst/>
          </a:prstGeom>
          <a:noFill/>
          <a:ln w="9525">
            <a:noFill/>
            <a:miter lim="800000"/>
            <a:headEnd/>
            <a:tailEnd/>
          </a:ln>
          <a:effectLst/>
        </p:spPr>
        <p:txBody>
          <a:bodyPr wrap="none">
            <a:spAutoFit/>
          </a:bodyPr>
          <a:lstStyle/>
          <a:p>
            <a:r>
              <a:rPr lang="en-US" sz="1600" dirty="0" smtClean="0"/>
              <a:t>After Open Operation</a:t>
            </a:r>
            <a:endParaRPr lang="en-US" sz="1600" dirty="0"/>
          </a:p>
        </p:txBody>
      </p:sp>
      <p:sp>
        <p:nvSpPr>
          <p:cNvPr id="68619" name="Text Box 11"/>
          <p:cNvSpPr txBox="1">
            <a:spLocks noChangeArrowheads="1"/>
          </p:cNvSpPr>
          <p:nvPr/>
        </p:nvSpPr>
        <p:spPr bwMode="auto">
          <a:xfrm>
            <a:off x="7086600" y="6324600"/>
            <a:ext cx="1443024" cy="369332"/>
          </a:xfrm>
          <a:prstGeom prst="rect">
            <a:avLst/>
          </a:prstGeom>
          <a:noFill/>
          <a:ln w="9525">
            <a:noFill/>
            <a:miter lim="800000"/>
            <a:headEnd/>
            <a:tailEnd/>
          </a:ln>
          <a:effectLst/>
        </p:spPr>
        <p:txBody>
          <a:bodyPr wrap="none">
            <a:spAutoFit/>
          </a:bodyPr>
          <a:lstStyle/>
          <a:p>
            <a:r>
              <a:rPr lang="en-US" sz="1800" dirty="0"/>
              <a:t>ROI + Bound</a:t>
            </a:r>
          </a:p>
        </p:txBody>
      </p:sp>
      <p:sp>
        <p:nvSpPr>
          <p:cNvPr id="12" name="TextBox 11"/>
          <p:cNvSpPr txBox="1"/>
          <p:nvPr/>
        </p:nvSpPr>
        <p:spPr>
          <a:xfrm>
            <a:off x="457200" y="1676400"/>
            <a:ext cx="8153400" cy="1815882"/>
          </a:xfrm>
          <a:prstGeom prst="rect">
            <a:avLst/>
          </a:prstGeom>
          <a:noFill/>
        </p:spPr>
        <p:txBody>
          <a:bodyPr wrap="square" rtlCol="0">
            <a:spAutoFit/>
          </a:bodyPr>
          <a:lstStyle/>
          <a:p>
            <a:pPr lvl="0">
              <a:buFont typeface="Wingdings" pitchFamily="2" charset="2"/>
              <a:buChar char="Ø"/>
            </a:pPr>
            <a:r>
              <a:rPr lang="en-US" b="1" dirty="0" smtClean="0"/>
              <a:t> ROI Extraction </a:t>
            </a:r>
            <a:r>
              <a:rPr lang="en-US" b="1" dirty="0"/>
              <a:t>by Morphological </a:t>
            </a:r>
            <a:r>
              <a:rPr lang="en-US" b="1" dirty="0" smtClean="0"/>
              <a:t>Operations:</a:t>
            </a:r>
          </a:p>
          <a:p>
            <a:pPr lvl="0"/>
            <a:endParaRPr lang="en-US" sz="800" dirty="0" smtClean="0"/>
          </a:p>
          <a:p>
            <a:pPr lvl="0">
              <a:buFont typeface="Arial" pitchFamily="34" charset="0"/>
              <a:buChar char="•"/>
            </a:pPr>
            <a:r>
              <a:rPr lang="en-US" sz="2000" dirty="0" smtClean="0"/>
              <a:t> Two </a:t>
            </a:r>
            <a:r>
              <a:rPr lang="en-US" sz="2000" dirty="0"/>
              <a:t>Morphological operations called ‘OPEN’ and ‘CLOSE’ are </a:t>
            </a:r>
            <a:r>
              <a:rPr lang="en-US" sz="2000" dirty="0" smtClean="0"/>
              <a:t>used.</a:t>
            </a:r>
          </a:p>
          <a:p>
            <a:pPr lvl="0">
              <a:buFont typeface="Arial" pitchFamily="34" charset="0"/>
              <a:buChar char="•"/>
            </a:pPr>
            <a:r>
              <a:rPr lang="en-US" sz="2000" dirty="0"/>
              <a:t> </a:t>
            </a:r>
            <a:r>
              <a:rPr lang="en-US" sz="2000" dirty="0" smtClean="0"/>
              <a:t>The </a:t>
            </a:r>
            <a:r>
              <a:rPr lang="en-US" sz="2000" dirty="0"/>
              <a:t>‘OPEN’ operation can expand images and remove peaks  </a:t>
            </a:r>
            <a:r>
              <a:rPr lang="en-US" sz="2000" dirty="0" smtClean="0"/>
              <a:t>introduced by background noise.</a:t>
            </a:r>
          </a:p>
          <a:p>
            <a:pPr lvl="0">
              <a:buFont typeface="Arial" pitchFamily="34" charset="0"/>
              <a:buChar char="•"/>
            </a:pPr>
            <a:r>
              <a:rPr lang="en-US" sz="2000" dirty="0" smtClean="0"/>
              <a:t> The </a:t>
            </a:r>
            <a:r>
              <a:rPr lang="en-US" sz="2000" dirty="0"/>
              <a:t>‘CLOSE’ operation can shrink images and eliminate </a:t>
            </a:r>
            <a:r>
              <a:rPr lang="en-US" sz="2000" dirty="0" smtClean="0"/>
              <a:t>small cavities.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451FD0-B0A9-49E5-9B17-EE0E12CBB03C}" type="slidenum">
              <a:rPr lang="en-US"/>
              <a:pPr/>
              <a:t>12</a:t>
            </a:fld>
            <a:endParaRPr lang="en-US" dirty="0"/>
          </a:p>
        </p:txBody>
      </p:sp>
      <p:sp>
        <p:nvSpPr>
          <p:cNvPr id="47106" name="Rectangle 2"/>
          <p:cNvSpPr>
            <a:spLocks noChangeArrowheads="1"/>
          </p:cNvSpPr>
          <p:nvPr/>
        </p:nvSpPr>
        <p:spPr bwMode="auto">
          <a:xfrm>
            <a:off x="452438" y="304800"/>
            <a:ext cx="8187178" cy="707886"/>
          </a:xfrm>
          <a:prstGeom prst="rect">
            <a:avLst/>
          </a:prstGeom>
          <a:noFill/>
          <a:ln w="9525">
            <a:noFill/>
            <a:miter lim="800000"/>
            <a:headEnd/>
            <a:tailEnd/>
          </a:ln>
          <a:effectLst/>
        </p:spPr>
        <p:txBody>
          <a:bodyPr wrap="none">
            <a:spAutoFit/>
          </a:bodyPr>
          <a:lstStyle/>
          <a:p>
            <a:r>
              <a:rPr lang="en-US" sz="4000" b="1" dirty="0">
                <a:solidFill>
                  <a:schemeClr val="tx2"/>
                </a:solidFill>
              </a:rPr>
              <a:t>Minutia </a:t>
            </a:r>
            <a:r>
              <a:rPr lang="en-US" sz="4000" b="1" dirty="0" smtClean="0">
                <a:solidFill>
                  <a:schemeClr val="tx2"/>
                </a:solidFill>
              </a:rPr>
              <a:t>Extraction Stage </a:t>
            </a:r>
            <a:r>
              <a:rPr lang="en-US" sz="4000" b="1" dirty="0">
                <a:solidFill>
                  <a:schemeClr val="tx2"/>
                </a:solidFill>
              </a:rPr>
              <a:t>- Thinning</a:t>
            </a:r>
          </a:p>
        </p:txBody>
      </p:sp>
      <p:pic>
        <p:nvPicPr>
          <p:cNvPr id="47108" name="Picture 4" descr="S:\C9050056\HP\318HP\doc\demo\thinning.jpg"/>
          <p:cNvPicPr>
            <a:picLocks noChangeAspect="1" noChangeArrowheads="1"/>
          </p:cNvPicPr>
          <p:nvPr/>
        </p:nvPicPr>
        <p:blipFill>
          <a:blip r:embed="rId2"/>
          <a:srcRect/>
          <a:stretch>
            <a:fillRect/>
          </a:stretch>
        </p:blipFill>
        <p:spPr bwMode="auto">
          <a:xfrm>
            <a:off x="1447800" y="2514600"/>
            <a:ext cx="6122504" cy="3657599"/>
          </a:xfrm>
          <a:prstGeom prst="rect">
            <a:avLst/>
          </a:prstGeom>
          <a:noFill/>
        </p:spPr>
      </p:pic>
      <p:sp>
        <p:nvSpPr>
          <p:cNvPr id="5" name="TextBox 4"/>
          <p:cNvSpPr txBox="1"/>
          <p:nvPr/>
        </p:nvSpPr>
        <p:spPr>
          <a:xfrm>
            <a:off x="609600" y="1676400"/>
            <a:ext cx="7467600" cy="769441"/>
          </a:xfrm>
          <a:prstGeom prst="rect">
            <a:avLst/>
          </a:prstGeom>
          <a:noFill/>
        </p:spPr>
        <p:txBody>
          <a:bodyPr wrap="square" rtlCol="0">
            <a:spAutoFit/>
          </a:bodyPr>
          <a:lstStyle/>
          <a:p>
            <a:pPr>
              <a:buFont typeface="Arial" pitchFamily="34" charset="0"/>
              <a:buChar char="•"/>
            </a:pPr>
            <a:r>
              <a:rPr lang="en-US" sz="2200" b="1" dirty="0" smtClean="0"/>
              <a:t> Ridge </a:t>
            </a:r>
            <a:r>
              <a:rPr lang="en-US" sz="2200" b="1" dirty="0"/>
              <a:t>Thinning </a:t>
            </a:r>
            <a:r>
              <a:rPr lang="en-US" sz="2200" dirty="0"/>
              <a:t>is to eliminate the redundant pixels of ridges till </a:t>
            </a:r>
            <a:r>
              <a:rPr lang="en-US" sz="2200" dirty="0" smtClean="0"/>
              <a:t>the ridges </a:t>
            </a:r>
            <a:r>
              <a:rPr lang="en-US" sz="2200" dirty="0"/>
              <a:t>are just one pixel wide.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40" name="Rectangle 64"/>
          <p:cNvSpPr>
            <a:spLocks noGrp="1" noChangeArrowheads="1"/>
          </p:cNvSpPr>
          <p:nvPr>
            <p:ph type="title"/>
          </p:nvPr>
        </p:nvSpPr>
        <p:spPr>
          <a:xfrm>
            <a:off x="381000" y="457200"/>
            <a:ext cx="8458200" cy="685800"/>
          </a:xfrm>
          <a:noFill/>
          <a:ln/>
        </p:spPr>
        <p:txBody>
          <a:bodyPr>
            <a:noAutofit/>
          </a:bodyPr>
          <a:lstStyle/>
          <a:p>
            <a:pPr algn="ctr"/>
            <a:r>
              <a:rPr kumimoji="0" lang="en-US" sz="3200" b="1" dirty="0">
                <a:latin typeface="Times New Roman" pitchFamily="18" charset="0"/>
              </a:rPr>
              <a:t>Minutia </a:t>
            </a:r>
            <a:r>
              <a:rPr kumimoji="0" lang="en-US" sz="3200" b="1" dirty="0" smtClean="0">
                <a:latin typeface="Times New Roman" pitchFamily="18" charset="0"/>
              </a:rPr>
              <a:t>Extraction Stage - Minutia Marking</a:t>
            </a:r>
            <a:endParaRPr kumimoji="0" lang="en-US" sz="3200" b="1" dirty="0">
              <a:latin typeface="Times New Roman" pitchFamily="18" charset="0"/>
            </a:endParaRPr>
          </a:p>
        </p:txBody>
      </p:sp>
      <p:sp>
        <p:nvSpPr>
          <p:cNvPr id="43" name="Slide Number Placeholder 5"/>
          <p:cNvSpPr>
            <a:spLocks noGrp="1"/>
          </p:cNvSpPr>
          <p:nvPr>
            <p:ph type="sldNum" sz="quarter" idx="12"/>
          </p:nvPr>
        </p:nvSpPr>
        <p:spPr/>
        <p:txBody>
          <a:bodyPr>
            <a:normAutofit/>
          </a:bodyPr>
          <a:lstStyle/>
          <a:p>
            <a:fld id="{E70A6DF9-B93C-49D7-BA4B-5F5BCA3C638D}" type="slidenum">
              <a:rPr lang="en-US"/>
              <a:pPr/>
              <a:t>13</a:t>
            </a:fld>
            <a:endParaRPr lang="en-US" dirty="0"/>
          </a:p>
        </p:txBody>
      </p:sp>
      <p:sp>
        <p:nvSpPr>
          <p:cNvPr id="24579" name="Rectangle 3"/>
          <p:cNvSpPr>
            <a:spLocks noChangeArrowheads="1"/>
          </p:cNvSpPr>
          <p:nvPr/>
        </p:nvSpPr>
        <p:spPr bwMode="auto">
          <a:xfrm>
            <a:off x="762000" y="1828800"/>
            <a:ext cx="4756150" cy="579438"/>
          </a:xfrm>
          <a:prstGeom prst="rect">
            <a:avLst/>
          </a:prstGeom>
          <a:noFill/>
          <a:ln w="9525">
            <a:noFill/>
            <a:miter lim="800000"/>
            <a:headEnd/>
            <a:tailEnd/>
          </a:ln>
          <a:effectLst/>
        </p:spPr>
        <p:txBody>
          <a:bodyPr wrap="none">
            <a:spAutoFit/>
          </a:bodyPr>
          <a:lstStyle/>
          <a:p>
            <a:pPr>
              <a:spcBef>
                <a:spcPct val="20000"/>
              </a:spcBef>
              <a:buClr>
                <a:schemeClr val="accent2"/>
              </a:buClr>
              <a:buFont typeface="Monotype Sorts" pitchFamily="2" charset="2"/>
              <a:buChar char="z"/>
            </a:pPr>
            <a:r>
              <a:rPr lang="en-US" sz="3200" dirty="0">
                <a:latin typeface="Tahoma" pitchFamily="34" charset="0"/>
              </a:rPr>
              <a:t>Preprocessing Steps:	</a:t>
            </a:r>
          </a:p>
        </p:txBody>
      </p:sp>
      <p:pic>
        <p:nvPicPr>
          <p:cNvPr id="24585" name="Picture 9"/>
          <p:cNvPicPr>
            <a:picLocks noChangeAspect="1" noChangeArrowheads="1"/>
          </p:cNvPicPr>
          <p:nvPr/>
        </p:nvPicPr>
        <p:blipFill>
          <a:blip r:embed="rId2"/>
          <a:srcRect/>
          <a:stretch>
            <a:fillRect/>
          </a:stretch>
        </p:blipFill>
        <p:spPr bwMode="auto">
          <a:xfrm>
            <a:off x="457200" y="2590800"/>
            <a:ext cx="5410200" cy="3733800"/>
          </a:xfrm>
          <a:prstGeom prst="rect">
            <a:avLst/>
          </a:prstGeom>
          <a:noFill/>
          <a:ln w="9525">
            <a:noFill/>
            <a:miter lim="800000"/>
            <a:headEnd/>
            <a:tailEnd/>
          </a:ln>
          <a:effectLst/>
        </p:spPr>
      </p:pic>
      <p:graphicFrame>
        <p:nvGraphicFramePr>
          <p:cNvPr id="24616" name="Group 40"/>
          <p:cNvGraphicFramePr>
            <a:graphicFrameLocks noGrp="1"/>
          </p:cNvGraphicFramePr>
          <p:nvPr/>
        </p:nvGraphicFramePr>
        <p:xfrm>
          <a:off x="5867400" y="2286000"/>
          <a:ext cx="1676400" cy="1554480"/>
        </p:xfrm>
        <a:graphic>
          <a:graphicData uri="http://schemas.openxmlformats.org/drawingml/2006/table">
            <a:tbl>
              <a:tblPr/>
              <a:tblGrid>
                <a:gridCol w="558800"/>
                <a:gridCol w="558800"/>
                <a:gridCol w="558800"/>
              </a:tblGrid>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636" name="Group 60"/>
          <p:cNvGraphicFramePr>
            <a:graphicFrameLocks noGrp="1"/>
          </p:cNvGraphicFramePr>
          <p:nvPr/>
        </p:nvGraphicFramePr>
        <p:xfrm>
          <a:off x="5867400" y="4419600"/>
          <a:ext cx="1676400" cy="1554480"/>
        </p:xfrm>
        <a:graphic>
          <a:graphicData uri="http://schemas.openxmlformats.org/drawingml/2006/table">
            <a:tbl>
              <a:tblPr/>
              <a:tblGrid>
                <a:gridCol w="558800"/>
                <a:gridCol w="558800"/>
                <a:gridCol w="558800"/>
              </a:tblGrid>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rgbClr val="FF0000"/>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800" b="0"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37" name="Text Box 61"/>
          <p:cNvSpPr txBox="1">
            <a:spLocks noChangeArrowheads="1"/>
          </p:cNvSpPr>
          <p:nvPr/>
        </p:nvSpPr>
        <p:spPr bwMode="auto">
          <a:xfrm>
            <a:off x="5927725" y="3851275"/>
            <a:ext cx="1570038" cy="457200"/>
          </a:xfrm>
          <a:prstGeom prst="rect">
            <a:avLst/>
          </a:prstGeom>
          <a:noFill/>
          <a:ln w="9525">
            <a:noFill/>
            <a:miter lim="800000"/>
            <a:headEnd/>
            <a:tailEnd/>
          </a:ln>
          <a:effectLst/>
        </p:spPr>
        <p:txBody>
          <a:bodyPr wrap="none">
            <a:spAutoFit/>
          </a:bodyPr>
          <a:lstStyle/>
          <a:p>
            <a:r>
              <a:rPr lang="en-US" dirty="0"/>
              <a:t>Bifurcation</a:t>
            </a:r>
          </a:p>
        </p:txBody>
      </p:sp>
      <p:sp>
        <p:nvSpPr>
          <p:cNvPr id="24638" name="Text Box 62"/>
          <p:cNvSpPr txBox="1">
            <a:spLocks noChangeArrowheads="1"/>
          </p:cNvSpPr>
          <p:nvPr/>
        </p:nvSpPr>
        <p:spPr bwMode="auto">
          <a:xfrm>
            <a:off x="5943600" y="6019800"/>
            <a:ext cx="1687513" cy="457200"/>
          </a:xfrm>
          <a:prstGeom prst="rect">
            <a:avLst/>
          </a:prstGeom>
          <a:noFill/>
          <a:ln w="9525">
            <a:noFill/>
            <a:miter lim="800000"/>
            <a:headEnd/>
            <a:tailEnd/>
          </a:ln>
          <a:effectLst/>
        </p:spPr>
        <p:txBody>
          <a:bodyPr wrap="none">
            <a:spAutoFit/>
          </a:bodyPr>
          <a:lstStyle/>
          <a:p>
            <a:r>
              <a:rPr lang="en-US" dirty="0"/>
              <a:t>Termination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66800" y="381000"/>
            <a:ext cx="6985000" cy="762000"/>
          </a:xfrm>
        </p:spPr>
        <p:txBody>
          <a:bodyPr>
            <a:normAutofit/>
          </a:bodyPr>
          <a:lstStyle/>
          <a:p>
            <a:pPr algn="ctr"/>
            <a:r>
              <a:rPr kumimoji="0" lang="en-US" sz="4400" b="1" dirty="0">
                <a:latin typeface="Times New Roman" pitchFamily="18" charset="0"/>
              </a:rPr>
              <a:t>Post-processing stage</a:t>
            </a:r>
          </a:p>
        </p:txBody>
      </p:sp>
      <p:sp>
        <p:nvSpPr>
          <p:cNvPr id="39" name="Slide Number Placeholder 5"/>
          <p:cNvSpPr>
            <a:spLocks noGrp="1"/>
          </p:cNvSpPr>
          <p:nvPr>
            <p:ph type="sldNum" sz="quarter" idx="12"/>
          </p:nvPr>
        </p:nvSpPr>
        <p:spPr/>
        <p:txBody>
          <a:bodyPr>
            <a:normAutofit/>
          </a:bodyPr>
          <a:lstStyle/>
          <a:p>
            <a:fld id="{AAD5885A-8A97-4699-9FDB-2B44BFDDA1FE}" type="slidenum">
              <a:rPr lang="en-US"/>
              <a:pPr/>
              <a:t>14</a:t>
            </a:fld>
            <a:endParaRPr lang="en-US" dirty="0"/>
          </a:p>
        </p:txBody>
      </p:sp>
      <p:sp>
        <p:nvSpPr>
          <p:cNvPr id="50179" name="Rectangle 3"/>
          <p:cNvSpPr>
            <a:spLocks noChangeArrowheads="1"/>
          </p:cNvSpPr>
          <p:nvPr/>
        </p:nvSpPr>
        <p:spPr bwMode="auto">
          <a:xfrm>
            <a:off x="762000" y="1524000"/>
            <a:ext cx="4801314" cy="1175706"/>
          </a:xfrm>
          <a:prstGeom prst="rect">
            <a:avLst/>
          </a:prstGeom>
          <a:noFill/>
          <a:ln w="9525">
            <a:noFill/>
            <a:miter lim="800000"/>
            <a:headEnd/>
            <a:tailEnd/>
          </a:ln>
          <a:effectLst/>
        </p:spPr>
        <p:txBody>
          <a:bodyPr wrap="none">
            <a:spAutoFit/>
          </a:bodyPr>
          <a:lstStyle/>
          <a:p>
            <a:pPr>
              <a:spcBef>
                <a:spcPct val="20000"/>
              </a:spcBef>
              <a:buClr>
                <a:schemeClr val="accent2"/>
              </a:buClr>
              <a:buFont typeface="Monotype Sorts" pitchFamily="2" charset="2"/>
              <a:buChar char="z"/>
            </a:pPr>
            <a:r>
              <a:rPr lang="en-US" sz="3200" dirty="0">
                <a:latin typeface="Tahoma" pitchFamily="34" charset="0"/>
              </a:rPr>
              <a:t>False Minutia Remove</a:t>
            </a:r>
            <a:r>
              <a:rPr lang="en-US" sz="3200" dirty="0" smtClean="0">
                <a:latin typeface="Tahoma" pitchFamily="34" charset="0"/>
              </a:rPr>
              <a:t>:</a:t>
            </a:r>
          </a:p>
          <a:p>
            <a:pPr>
              <a:spcBef>
                <a:spcPct val="20000"/>
              </a:spcBef>
              <a:buFont typeface="Arial" pitchFamily="34" charset="0"/>
              <a:buChar char="•"/>
            </a:pPr>
            <a:r>
              <a:rPr lang="en-US" dirty="0" smtClean="0">
                <a:latin typeface="Tahoma" pitchFamily="34" charset="0"/>
              </a:rPr>
              <a:t> Examples of False Minutia</a:t>
            </a:r>
            <a:r>
              <a:rPr lang="en-US" sz="3200" dirty="0">
                <a:latin typeface="Tahoma" pitchFamily="34" charset="0"/>
              </a:rPr>
              <a:t>	</a:t>
            </a:r>
          </a:p>
        </p:txBody>
      </p:sp>
      <p:grpSp>
        <p:nvGrpSpPr>
          <p:cNvPr id="2" name="Group 42"/>
          <p:cNvGrpSpPr>
            <a:grpSpLocks/>
          </p:cNvGrpSpPr>
          <p:nvPr/>
        </p:nvGrpSpPr>
        <p:grpSpPr bwMode="auto">
          <a:xfrm>
            <a:off x="228600" y="2895600"/>
            <a:ext cx="1447800" cy="1676400"/>
            <a:chOff x="144" y="1872"/>
            <a:chExt cx="912" cy="1056"/>
          </a:xfrm>
        </p:grpSpPr>
        <p:sp>
          <p:nvSpPr>
            <p:cNvPr id="50184" name="Line 8"/>
            <p:cNvSpPr>
              <a:spLocks noChangeShapeType="1"/>
            </p:cNvSpPr>
            <p:nvPr/>
          </p:nvSpPr>
          <p:spPr bwMode="auto">
            <a:xfrm flipV="1">
              <a:off x="336" y="2304"/>
              <a:ext cx="288" cy="384"/>
            </a:xfrm>
            <a:prstGeom prst="line">
              <a:avLst/>
            </a:prstGeom>
            <a:noFill/>
            <a:ln w="9525">
              <a:solidFill>
                <a:schemeClr val="tx1"/>
              </a:solidFill>
              <a:round/>
              <a:headEnd/>
              <a:tailEnd/>
            </a:ln>
            <a:effectLst/>
          </p:spPr>
          <p:txBody>
            <a:bodyPr/>
            <a:lstStyle/>
            <a:p>
              <a:endParaRPr lang="en-US" dirty="0"/>
            </a:p>
          </p:txBody>
        </p:sp>
        <p:sp>
          <p:nvSpPr>
            <p:cNvPr id="50185" name="Line 9"/>
            <p:cNvSpPr>
              <a:spLocks noChangeShapeType="1"/>
            </p:cNvSpPr>
            <p:nvPr/>
          </p:nvSpPr>
          <p:spPr bwMode="auto">
            <a:xfrm>
              <a:off x="288" y="1872"/>
              <a:ext cx="768" cy="1056"/>
            </a:xfrm>
            <a:prstGeom prst="line">
              <a:avLst/>
            </a:prstGeom>
            <a:noFill/>
            <a:ln w="9525">
              <a:solidFill>
                <a:schemeClr val="tx1"/>
              </a:solidFill>
              <a:round/>
              <a:headEnd/>
              <a:tailEnd/>
            </a:ln>
            <a:effectLst/>
          </p:spPr>
          <p:txBody>
            <a:bodyPr/>
            <a:lstStyle/>
            <a:p>
              <a:endParaRPr lang="en-US" dirty="0"/>
            </a:p>
          </p:txBody>
        </p:sp>
        <p:sp>
          <p:nvSpPr>
            <p:cNvPr id="50186" name="Rectangle 10"/>
            <p:cNvSpPr>
              <a:spLocks noChangeArrowheads="1"/>
            </p:cNvSpPr>
            <p:nvPr/>
          </p:nvSpPr>
          <p:spPr bwMode="auto">
            <a:xfrm>
              <a:off x="144" y="2112"/>
              <a:ext cx="768" cy="816"/>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grpSp>
      <p:sp>
        <p:nvSpPr>
          <p:cNvPr id="50187" name="Line 11"/>
          <p:cNvSpPr>
            <a:spLocks noChangeShapeType="1"/>
          </p:cNvSpPr>
          <p:nvPr/>
        </p:nvSpPr>
        <p:spPr bwMode="auto">
          <a:xfrm>
            <a:off x="2286000" y="2667000"/>
            <a:ext cx="1447800" cy="1676400"/>
          </a:xfrm>
          <a:prstGeom prst="line">
            <a:avLst/>
          </a:prstGeom>
          <a:noFill/>
          <a:ln w="9525">
            <a:solidFill>
              <a:schemeClr val="tx1"/>
            </a:solidFill>
            <a:round/>
            <a:headEnd/>
            <a:tailEnd/>
          </a:ln>
          <a:effectLst/>
        </p:spPr>
        <p:txBody>
          <a:bodyPr/>
          <a:lstStyle/>
          <a:p>
            <a:endParaRPr lang="en-US" dirty="0"/>
          </a:p>
        </p:txBody>
      </p:sp>
      <p:sp>
        <p:nvSpPr>
          <p:cNvPr id="50189" name="Line 13"/>
          <p:cNvSpPr>
            <a:spLocks noChangeShapeType="1"/>
          </p:cNvSpPr>
          <p:nvPr/>
        </p:nvSpPr>
        <p:spPr bwMode="auto">
          <a:xfrm>
            <a:off x="1752600" y="3200400"/>
            <a:ext cx="1524000" cy="1600200"/>
          </a:xfrm>
          <a:prstGeom prst="line">
            <a:avLst/>
          </a:prstGeom>
          <a:noFill/>
          <a:ln w="9525">
            <a:solidFill>
              <a:schemeClr val="tx1"/>
            </a:solidFill>
            <a:round/>
            <a:headEnd/>
            <a:tailEnd/>
          </a:ln>
          <a:effectLst/>
        </p:spPr>
        <p:txBody>
          <a:bodyPr/>
          <a:lstStyle/>
          <a:p>
            <a:endParaRPr lang="en-US" dirty="0"/>
          </a:p>
        </p:txBody>
      </p:sp>
      <p:sp>
        <p:nvSpPr>
          <p:cNvPr id="50194" name="Line 18"/>
          <p:cNvSpPr>
            <a:spLocks noChangeShapeType="1"/>
          </p:cNvSpPr>
          <p:nvPr/>
        </p:nvSpPr>
        <p:spPr bwMode="auto">
          <a:xfrm>
            <a:off x="5334000" y="4495800"/>
            <a:ext cx="304800" cy="304800"/>
          </a:xfrm>
          <a:prstGeom prst="line">
            <a:avLst/>
          </a:prstGeom>
          <a:noFill/>
          <a:ln w="9525">
            <a:solidFill>
              <a:schemeClr val="tx1"/>
            </a:solidFill>
            <a:round/>
            <a:headEnd/>
            <a:tailEnd/>
          </a:ln>
          <a:effectLst/>
        </p:spPr>
        <p:txBody>
          <a:bodyPr/>
          <a:lstStyle/>
          <a:p>
            <a:endParaRPr lang="en-US" dirty="0"/>
          </a:p>
        </p:txBody>
      </p:sp>
      <p:sp>
        <p:nvSpPr>
          <p:cNvPr id="50188" name="Line 12"/>
          <p:cNvSpPr>
            <a:spLocks noChangeShapeType="1"/>
          </p:cNvSpPr>
          <p:nvPr/>
        </p:nvSpPr>
        <p:spPr bwMode="auto">
          <a:xfrm flipH="1">
            <a:off x="2514600" y="3505200"/>
            <a:ext cx="457200" cy="457200"/>
          </a:xfrm>
          <a:prstGeom prst="line">
            <a:avLst/>
          </a:prstGeom>
          <a:noFill/>
          <a:ln w="9525">
            <a:solidFill>
              <a:schemeClr val="tx1"/>
            </a:solidFill>
            <a:round/>
            <a:headEnd/>
            <a:tailEnd/>
          </a:ln>
          <a:effectLst/>
        </p:spPr>
        <p:txBody>
          <a:bodyPr/>
          <a:lstStyle/>
          <a:p>
            <a:endParaRPr lang="en-US" dirty="0"/>
          </a:p>
        </p:txBody>
      </p:sp>
      <p:sp>
        <p:nvSpPr>
          <p:cNvPr id="50199" name="Rectangle 23"/>
          <p:cNvSpPr>
            <a:spLocks noChangeArrowheads="1"/>
          </p:cNvSpPr>
          <p:nvPr/>
        </p:nvSpPr>
        <p:spPr bwMode="auto">
          <a:xfrm>
            <a:off x="2133600" y="3276600"/>
            <a:ext cx="1219200" cy="1295400"/>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sp>
        <p:nvSpPr>
          <p:cNvPr id="50190" name="Line 14"/>
          <p:cNvSpPr>
            <a:spLocks noChangeShapeType="1"/>
          </p:cNvSpPr>
          <p:nvPr/>
        </p:nvSpPr>
        <p:spPr bwMode="auto">
          <a:xfrm>
            <a:off x="4038600" y="2971800"/>
            <a:ext cx="1295400" cy="838200"/>
          </a:xfrm>
          <a:prstGeom prst="line">
            <a:avLst/>
          </a:prstGeom>
          <a:noFill/>
          <a:ln w="9525">
            <a:solidFill>
              <a:schemeClr val="tx1"/>
            </a:solidFill>
            <a:round/>
            <a:headEnd/>
            <a:tailEnd/>
          </a:ln>
          <a:effectLst/>
        </p:spPr>
        <p:txBody>
          <a:bodyPr/>
          <a:lstStyle/>
          <a:p>
            <a:endParaRPr lang="en-US" dirty="0"/>
          </a:p>
        </p:txBody>
      </p:sp>
      <p:sp>
        <p:nvSpPr>
          <p:cNvPr id="50191" name="Line 15"/>
          <p:cNvSpPr>
            <a:spLocks noChangeShapeType="1"/>
          </p:cNvSpPr>
          <p:nvPr/>
        </p:nvSpPr>
        <p:spPr bwMode="auto">
          <a:xfrm>
            <a:off x="4648200" y="3352800"/>
            <a:ext cx="0" cy="762000"/>
          </a:xfrm>
          <a:prstGeom prst="line">
            <a:avLst/>
          </a:prstGeom>
          <a:noFill/>
          <a:ln w="9525">
            <a:solidFill>
              <a:schemeClr val="tx1"/>
            </a:solidFill>
            <a:round/>
            <a:headEnd/>
            <a:tailEnd/>
          </a:ln>
          <a:effectLst/>
        </p:spPr>
        <p:txBody>
          <a:bodyPr/>
          <a:lstStyle/>
          <a:p>
            <a:endParaRPr lang="en-US" dirty="0"/>
          </a:p>
        </p:txBody>
      </p:sp>
      <p:sp>
        <p:nvSpPr>
          <p:cNvPr id="50192" name="Line 16"/>
          <p:cNvSpPr>
            <a:spLocks noChangeShapeType="1"/>
          </p:cNvSpPr>
          <p:nvPr/>
        </p:nvSpPr>
        <p:spPr bwMode="auto">
          <a:xfrm>
            <a:off x="5334000" y="3810000"/>
            <a:ext cx="0" cy="685800"/>
          </a:xfrm>
          <a:prstGeom prst="line">
            <a:avLst/>
          </a:prstGeom>
          <a:noFill/>
          <a:ln w="9525">
            <a:solidFill>
              <a:schemeClr val="tx1"/>
            </a:solidFill>
            <a:round/>
            <a:headEnd/>
            <a:tailEnd/>
          </a:ln>
          <a:effectLst/>
        </p:spPr>
        <p:txBody>
          <a:bodyPr/>
          <a:lstStyle/>
          <a:p>
            <a:endParaRPr lang="en-US" dirty="0"/>
          </a:p>
        </p:txBody>
      </p:sp>
      <p:sp>
        <p:nvSpPr>
          <p:cNvPr id="50193" name="Line 17"/>
          <p:cNvSpPr>
            <a:spLocks noChangeShapeType="1"/>
          </p:cNvSpPr>
          <p:nvPr/>
        </p:nvSpPr>
        <p:spPr bwMode="auto">
          <a:xfrm>
            <a:off x="4648200" y="4114800"/>
            <a:ext cx="685800" cy="381000"/>
          </a:xfrm>
          <a:prstGeom prst="line">
            <a:avLst/>
          </a:prstGeom>
          <a:noFill/>
          <a:ln w="9525">
            <a:solidFill>
              <a:schemeClr val="tx1"/>
            </a:solidFill>
            <a:round/>
            <a:headEnd/>
            <a:tailEnd/>
          </a:ln>
          <a:effectLst/>
        </p:spPr>
        <p:txBody>
          <a:bodyPr/>
          <a:lstStyle/>
          <a:p>
            <a:endParaRPr lang="en-US" dirty="0"/>
          </a:p>
        </p:txBody>
      </p:sp>
      <p:sp>
        <p:nvSpPr>
          <p:cNvPr id="50200" name="Rectangle 24"/>
          <p:cNvSpPr>
            <a:spLocks noChangeArrowheads="1"/>
          </p:cNvSpPr>
          <p:nvPr/>
        </p:nvSpPr>
        <p:spPr bwMode="auto">
          <a:xfrm>
            <a:off x="4419600" y="3276600"/>
            <a:ext cx="1219200" cy="1295400"/>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grpSp>
        <p:nvGrpSpPr>
          <p:cNvPr id="3" name="Group 26"/>
          <p:cNvGrpSpPr>
            <a:grpSpLocks/>
          </p:cNvGrpSpPr>
          <p:nvPr/>
        </p:nvGrpSpPr>
        <p:grpSpPr bwMode="auto">
          <a:xfrm>
            <a:off x="6096000" y="2971800"/>
            <a:ext cx="1828800" cy="1981200"/>
            <a:chOff x="3888" y="1824"/>
            <a:chExt cx="1152" cy="1248"/>
          </a:xfrm>
        </p:grpSpPr>
        <p:sp>
          <p:nvSpPr>
            <p:cNvPr id="50195" name="Line 19"/>
            <p:cNvSpPr>
              <a:spLocks noChangeShapeType="1"/>
            </p:cNvSpPr>
            <p:nvPr/>
          </p:nvSpPr>
          <p:spPr bwMode="auto">
            <a:xfrm flipH="1">
              <a:off x="3888" y="1824"/>
              <a:ext cx="624" cy="1008"/>
            </a:xfrm>
            <a:prstGeom prst="line">
              <a:avLst/>
            </a:prstGeom>
            <a:noFill/>
            <a:ln w="9525">
              <a:solidFill>
                <a:schemeClr val="tx1"/>
              </a:solidFill>
              <a:round/>
              <a:headEnd/>
              <a:tailEnd/>
            </a:ln>
            <a:effectLst/>
          </p:spPr>
          <p:txBody>
            <a:bodyPr/>
            <a:lstStyle/>
            <a:p>
              <a:endParaRPr lang="en-US" dirty="0"/>
            </a:p>
          </p:txBody>
        </p:sp>
        <p:sp>
          <p:nvSpPr>
            <p:cNvPr id="50196" name="Line 20"/>
            <p:cNvSpPr>
              <a:spLocks noChangeShapeType="1"/>
            </p:cNvSpPr>
            <p:nvPr/>
          </p:nvSpPr>
          <p:spPr bwMode="auto">
            <a:xfrm flipH="1">
              <a:off x="4272" y="1968"/>
              <a:ext cx="768" cy="1104"/>
            </a:xfrm>
            <a:prstGeom prst="line">
              <a:avLst/>
            </a:prstGeom>
            <a:noFill/>
            <a:ln w="9525">
              <a:solidFill>
                <a:schemeClr val="tx1"/>
              </a:solidFill>
              <a:round/>
              <a:headEnd/>
              <a:tailEnd/>
            </a:ln>
            <a:effectLst/>
          </p:spPr>
          <p:txBody>
            <a:bodyPr/>
            <a:lstStyle/>
            <a:p>
              <a:endParaRPr lang="en-US" dirty="0"/>
            </a:p>
          </p:txBody>
        </p:sp>
        <p:sp>
          <p:nvSpPr>
            <p:cNvPr id="50197" name="Line 21"/>
            <p:cNvSpPr>
              <a:spLocks noChangeShapeType="1"/>
            </p:cNvSpPr>
            <p:nvPr/>
          </p:nvSpPr>
          <p:spPr bwMode="auto">
            <a:xfrm flipH="1">
              <a:off x="4464" y="1920"/>
              <a:ext cx="288" cy="432"/>
            </a:xfrm>
            <a:prstGeom prst="line">
              <a:avLst/>
            </a:prstGeom>
            <a:noFill/>
            <a:ln w="9525">
              <a:solidFill>
                <a:schemeClr val="tx1"/>
              </a:solidFill>
              <a:round/>
              <a:headEnd/>
              <a:tailEnd/>
            </a:ln>
            <a:effectLst/>
          </p:spPr>
          <p:txBody>
            <a:bodyPr/>
            <a:lstStyle/>
            <a:p>
              <a:endParaRPr lang="en-US" dirty="0"/>
            </a:p>
          </p:txBody>
        </p:sp>
        <p:sp>
          <p:nvSpPr>
            <p:cNvPr id="50198" name="Line 22"/>
            <p:cNvSpPr>
              <a:spLocks noChangeShapeType="1"/>
            </p:cNvSpPr>
            <p:nvPr/>
          </p:nvSpPr>
          <p:spPr bwMode="auto">
            <a:xfrm flipH="1">
              <a:off x="4080" y="2640"/>
              <a:ext cx="192" cy="288"/>
            </a:xfrm>
            <a:prstGeom prst="line">
              <a:avLst/>
            </a:prstGeom>
            <a:noFill/>
            <a:ln w="9525">
              <a:solidFill>
                <a:schemeClr val="tx1"/>
              </a:solidFill>
              <a:round/>
              <a:headEnd/>
              <a:tailEnd/>
            </a:ln>
            <a:effectLst/>
          </p:spPr>
          <p:txBody>
            <a:bodyPr/>
            <a:lstStyle/>
            <a:p>
              <a:endParaRPr lang="en-US" dirty="0"/>
            </a:p>
          </p:txBody>
        </p:sp>
        <p:sp>
          <p:nvSpPr>
            <p:cNvPr id="50201" name="Rectangle 25"/>
            <p:cNvSpPr>
              <a:spLocks noChangeArrowheads="1"/>
            </p:cNvSpPr>
            <p:nvPr/>
          </p:nvSpPr>
          <p:spPr bwMode="auto">
            <a:xfrm>
              <a:off x="4080" y="2016"/>
              <a:ext cx="768" cy="816"/>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grpSp>
      <p:sp>
        <p:nvSpPr>
          <p:cNvPr id="50203" name="Line 27"/>
          <p:cNvSpPr>
            <a:spLocks noChangeShapeType="1"/>
          </p:cNvSpPr>
          <p:nvPr/>
        </p:nvSpPr>
        <p:spPr bwMode="auto">
          <a:xfrm flipH="1">
            <a:off x="381000" y="4876800"/>
            <a:ext cx="990600" cy="1600200"/>
          </a:xfrm>
          <a:prstGeom prst="line">
            <a:avLst/>
          </a:prstGeom>
          <a:noFill/>
          <a:ln w="9525">
            <a:solidFill>
              <a:schemeClr val="tx1"/>
            </a:solidFill>
            <a:round/>
            <a:headEnd/>
            <a:tailEnd/>
          </a:ln>
          <a:effectLst/>
        </p:spPr>
        <p:txBody>
          <a:bodyPr/>
          <a:lstStyle/>
          <a:p>
            <a:endParaRPr lang="en-US" dirty="0"/>
          </a:p>
        </p:txBody>
      </p:sp>
      <p:sp>
        <p:nvSpPr>
          <p:cNvPr id="50204" name="Line 28"/>
          <p:cNvSpPr>
            <a:spLocks noChangeShapeType="1"/>
          </p:cNvSpPr>
          <p:nvPr/>
        </p:nvSpPr>
        <p:spPr bwMode="auto">
          <a:xfrm flipH="1">
            <a:off x="990600" y="5105400"/>
            <a:ext cx="1219200" cy="1752600"/>
          </a:xfrm>
          <a:prstGeom prst="line">
            <a:avLst/>
          </a:prstGeom>
          <a:noFill/>
          <a:ln w="9525">
            <a:solidFill>
              <a:schemeClr val="tx1"/>
            </a:solidFill>
            <a:round/>
            <a:headEnd/>
            <a:tailEnd/>
          </a:ln>
          <a:effectLst/>
        </p:spPr>
        <p:txBody>
          <a:bodyPr/>
          <a:lstStyle/>
          <a:p>
            <a:endParaRPr lang="en-US" dirty="0"/>
          </a:p>
        </p:txBody>
      </p:sp>
      <p:grpSp>
        <p:nvGrpSpPr>
          <p:cNvPr id="4" name="Group 45"/>
          <p:cNvGrpSpPr>
            <a:grpSpLocks/>
          </p:cNvGrpSpPr>
          <p:nvPr/>
        </p:nvGrpSpPr>
        <p:grpSpPr bwMode="auto">
          <a:xfrm>
            <a:off x="762000" y="4724400"/>
            <a:ext cx="1219200" cy="1676400"/>
            <a:chOff x="384" y="3168"/>
            <a:chExt cx="768" cy="1056"/>
          </a:xfrm>
        </p:grpSpPr>
        <p:sp>
          <p:nvSpPr>
            <p:cNvPr id="50205" name="Line 29"/>
            <p:cNvSpPr>
              <a:spLocks noChangeShapeType="1"/>
            </p:cNvSpPr>
            <p:nvPr/>
          </p:nvSpPr>
          <p:spPr bwMode="auto">
            <a:xfrm flipH="1">
              <a:off x="816" y="3168"/>
              <a:ext cx="288" cy="432"/>
            </a:xfrm>
            <a:prstGeom prst="line">
              <a:avLst/>
            </a:prstGeom>
            <a:noFill/>
            <a:ln w="9525">
              <a:solidFill>
                <a:schemeClr val="tx1"/>
              </a:solidFill>
              <a:round/>
              <a:headEnd/>
              <a:tailEnd/>
            </a:ln>
            <a:effectLst/>
          </p:spPr>
          <p:txBody>
            <a:bodyPr/>
            <a:lstStyle/>
            <a:p>
              <a:endParaRPr lang="en-US" dirty="0"/>
            </a:p>
          </p:txBody>
        </p:sp>
        <p:sp>
          <p:nvSpPr>
            <p:cNvPr id="50206" name="Line 30"/>
            <p:cNvSpPr>
              <a:spLocks noChangeShapeType="1"/>
            </p:cNvSpPr>
            <p:nvPr/>
          </p:nvSpPr>
          <p:spPr bwMode="auto">
            <a:xfrm flipH="1">
              <a:off x="432" y="3888"/>
              <a:ext cx="192" cy="288"/>
            </a:xfrm>
            <a:prstGeom prst="line">
              <a:avLst/>
            </a:prstGeom>
            <a:noFill/>
            <a:ln w="9525">
              <a:solidFill>
                <a:schemeClr val="tx1"/>
              </a:solidFill>
              <a:round/>
              <a:headEnd/>
              <a:tailEnd/>
            </a:ln>
            <a:effectLst/>
          </p:spPr>
          <p:txBody>
            <a:bodyPr/>
            <a:lstStyle/>
            <a:p>
              <a:endParaRPr lang="en-US" dirty="0"/>
            </a:p>
          </p:txBody>
        </p:sp>
        <p:sp>
          <p:nvSpPr>
            <p:cNvPr id="50207" name="Rectangle 31"/>
            <p:cNvSpPr>
              <a:spLocks noChangeArrowheads="1"/>
            </p:cNvSpPr>
            <p:nvPr/>
          </p:nvSpPr>
          <p:spPr bwMode="auto">
            <a:xfrm>
              <a:off x="384" y="3408"/>
              <a:ext cx="768" cy="816"/>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grpSp>
      <p:sp>
        <p:nvSpPr>
          <p:cNvPr id="50209" name="Line 33"/>
          <p:cNvSpPr>
            <a:spLocks noChangeShapeType="1"/>
          </p:cNvSpPr>
          <p:nvPr/>
        </p:nvSpPr>
        <p:spPr bwMode="auto">
          <a:xfrm flipH="1">
            <a:off x="3048000" y="4876800"/>
            <a:ext cx="990600" cy="1600200"/>
          </a:xfrm>
          <a:prstGeom prst="line">
            <a:avLst/>
          </a:prstGeom>
          <a:noFill/>
          <a:ln w="9525">
            <a:solidFill>
              <a:schemeClr val="tx1"/>
            </a:solidFill>
            <a:round/>
            <a:headEnd/>
            <a:tailEnd/>
          </a:ln>
          <a:effectLst/>
        </p:spPr>
        <p:txBody>
          <a:bodyPr/>
          <a:lstStyle/>
          <a:p>
            <a:endParaRPr lang="en-US" dirty="0"/>
          </a:p>
        </p:txBody>
      </p:sp>
      <p:sp>
        <p:nvSpPr>
          <p:cNvPr id="50210" name="Line 34"/>
          <p:cNvSpPr>
            <a:spLocks noChangeShapeType="1"/>
          </p:cNvSpPr>
          <p:nvPr/>
        </p:nvSpPr>
        <p:spPr bwMode="auto">
          <a:xfrm flipH="1">
            <a:off x="3657600" y="5105400"/>
            <a:ext cx="1219200" cy="1752600"/>
          </a:xfrm>
          <a:prstGeom prst="line">
            <a:avLst/>
          </a:prstGeom>
          <a:noFill/>
          <a:ln w="9525">
            <a:solidFill>
              <a:schemeClr val="tx1"/>
            </a:solidFill>
            <a:round/>
            <a:headEnd/>
            <a:tailEnd/>
          </a:ln>
          <a:effectLst/>
        </p:spPr>
        <p:txBody>
          <a:bodyPr/>
          <a:lstStyle/>
          <a:p>
            <a:endParaRPr lang="en-US" dirty="0"/>
          </a:p>
        </p:txBody>
      </p:sp>
      <p:sp>
        <p:nvSpPr>
          <p:cNvPr id="50212" name="Line 36"/>
          <p:cNvSpPr>
            <a:spLocks noChangeShapeType="1"/>
          </p:cNvSpPr>
          <p:nvPr/>
        </p:nvSpPr>
        <p:spPr bwMode="auto">
          <a:xfrm flipH="1">
            <a:off x="3352800" y="6172200"/>
            <a:ext cx="304800" cy="457200"/>
          </a:xfrm>
          <a:prstGeom prst="line">
            <a:avLst/>
          </a:prstGeom>
          <a:noFill/>
          <a:ln w="9525">
            <a:solidFill>
              <a:schemeClr val="tx1"/>
            </a:solidFill>
            <a:round/>
            <a:headEnd/>
            <a:tailEnd/>
          </a:ln>
          <a:effectLst/>
        </p:spPr>
        <p:txBody>
          <a:bodyPr/>
          <a:lstStyle/>
          <a:p>
            <a:endParaRPr lang="en-US" dirty="0"/>
          </a:p>
        </p:txBody>
      </p:sp>
      <p:grpSp>
        <p:nvGrpSpPr>
          <p:cNvPr id="5" name="Group 46"/>
          <p:cNvGrpSpPr>
            <a:grpSpLocks/>
          </p:cNvGrpSpPr>
          <p:nvPr/>
        </p:nvGrpSpPr>
        <p:grpSpPr bwMode="auto">
          <a:xfrm>
            <a:off x="3352800" y="5105400"/>
            <a:ext cx="1219200" cy="1295400"/>
            <a:chOff x="2112" y="3264"/>
            <a:chExt cx="768" cy="816"/>
          </a:xfrm>
        </p:grpSpPr>
        <p:sp>
          <p:nvSpPr>
            <p:cNvPr id="50211" name="Line 35"/>
            <p:cNvSpPr>
              <a:spLocks noChangeShapeType="1"/>
            </p:cNvSpPr>
            <p:nvPr/>
          </p:nvSpPr>
          <p:spPr bwMode="auto">
            <a:xfrm flipH="1">
              <a:off x="2400" y="3504"/>
              <a:ext cx="144" cy="240"/>
            </a:xfrm>
            <a:prstGeom prst="line">
              <a:avLst/>
            </a:prstGeom>
            <a:noFill/>
            <a:ln w="9525">
              <a:solidFill>
                <a:schemeClr val="tx1"/>
              </a:solidFill>
              <a:round/>
              <a:headEnd/>
              <a:tailEnd/>
            </a:ln>
            <a:effectLst/>
          </p:spPr>
          <p:txBody>
            <a:bodyPr/>
            <a:lstStyle/>
            <a:p>
              <a:endParaRPr lang="en-US" dirty="0"/>
            </a:p>
          </p:txBody>
        </p:sp>
        <p:sp>
          <p:nvSpPr>
            <p:cNvPr id="50213" name="Rectangle 37"/>
            <p:cNvSpPr>
              <a:spLocks noChangeArrowheads="1"/>
            </p:cNvSpPr>
            <p:nvPr/>
          </p:nvSpPr>
          <p:spPr bwMode="auto">
            <a:xfrm>
              <a:off x="2112" y="3264"/>
              <a:ext cx="768" cy="816"/>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grpSp>
      <p:sp>
        <p:nvSpPr>
          <p:cNvPr id="50215" name="Line 39"/>
          <p:cNvSpPr>
            <a:spLocks noChangeShapeType="1"/>
          </p:cNvSpPr>
          <p:nvPr/>
        </p:nvSpPr>
        <p:spPr bwMode="auto">
          <a:xfrm flipV="1">
            <a:off x="4114800" y="4724400"/>
            <a:ext cx="457200" cy="685800"/>
          </a:xfrm>
          <a:prstGeom prst="line">
            <a:avLst/>
          </a:prstGeom>
          <a:noFill/>
          <a:ln w="9525">
            <a:solidFill>
              <a:schemeClr val="tx1"/>
            </a:solidFill>
            <a:round/>
            <a:headEnd/>
            <a:tailEnd/>
          </a:ln>
          <a:effectLst/>
        </p:spPr>
        <p:txBody>
          <a:bodyPr/>
          <a:lstStyle/>
          <a:p>
            <a:endParaRPr lang="en-US" dirty="0"/>
          </a:p>
        </p:txBody>
      </p:sp>
      <p:sp>
        <p:nvSpPr>
          <p:cNvPr id="50216" name="Line 40"/>
          <p:cNvSpPr>
            <a:spLocks noChangeShapeType="1"/>
          </p:cNvSpPr>
          <p:nvPr/>
        </p:nvSpPr>
        <p:spPr bwMode="auto">
          <a:xfrm flipH="1">
            <a:off x="5867400" y="5410200"/>
            <a:ext cx="381000" cy="685800"/>
          </a:xfrm>
          <a:prstGeom prst="line">
            <a:avLst/>
          </a:prstGeom>
          <a:noFill/>
          <a:ln w="9525">
            <a:solidFill>
              <a:schemeClr val="tx1"/>
            </a:solidFill>
            <a:round/>
            <a:headEnd/>
            <a:tailEnd/>
          </a:ln>
          <a:effectLst/>
        </p:spPr>
        <p:txBody>
          <a:bodyPr/>
          <a:lstStyle/>
          <a:p>
            <a:endParaRPr lang="en-US" dirty="0"/>
          </a:p>
        </p:txBody>
      </p:sp>
      <p:sp>
        <p:nvSpPr>
          <p:cNvPr id="50217" name="Rectangle 41"/>
          <p:cNvSpPr>
            <a:spLocks noChangeArrowheads="1"/>
          </p:cNvSpPr>
          <p:nvPr/>
        </p:nvSpPr>
        <p:spPr bwMode="auto">
          <a:xfrm>
            <a:off x="5486400" y="5105400"/>
            <a:ext cx="1219200" cy="1295400"/>
          </a:xfrm>
          <a:prstGeom prst="rect">
            <a:avLst/>
          </a:prstGeom>
          <a:noFill/>
          <a:ln w="9525">
            <a:solidFill>
              <a:srgbClr val="FF0000"/>
            </a:solidFill>
            <a:miter lim="800000"/>
            <a:headEnd/>
            <a:tailEnd/>
          </a:ln>
          <a:effectLst/>
        </p:spPr>
        <p:txBody>
          <a:bodyPr wrap="none" anchor="ctr"/>
          <a:lstStyle/>
          <a:p>
            <a:pPr algn="ct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228600"/>
            <a:ext cx="7899400" cy="838200"/>
          </a:xfrm>
        </p:spPr>
        <p:txBody>
          <a:bodyPr/>
          <a:lstStyle/>
          <a:p>
            <a:pPr algn="ctr"/>
            <a:r>
              <a:rPr lang="en-US" sz="4400" b="1" dirty="0">
                <a:latin typeface="Times New Roman" pitchFamily="18" charset="0"/>
              </a:rPr>
              <a:t>Minutia Match</a:t>
            </a:r>
            <a:endParaRPr lang="en-US" dirty="0"/>
          </a:p>
        </p:txBody>
      </p:sp>
      <p:sp>
        <p:nvSpPr>
          <p:cNvPr id="23" name="Slide Number Placeholder 5"/>
          <p:cNvSpPr>
            <a:spLocks noGrp="1"/>
          </p:cNvSpPr>
          <p:nvPr>
            <p:ph type="sldNum" sz="quarter" idx="12"/>
          </p:nvPr>
        </p:nvSpPr>
        <p:spPr/>
        <p:txBody>
          <a:bodyPr>
            <a:normAutofit/>
          </a:bodyPr>
          <a:lstStyle/>
          <a:p>
            <a:fld id="{D1250438-65E5-4B40-A45B-4E2993B4FF05}" type="slidenum">
              <a:rPr lang="en-US"/>
              <a:pPr/>
              <a:t>15</a:t>
            </a:fld>
            <a:endParaRPr lang="en-US" dirty="0"/>
          </a:p>
        </p:txBody>
      </p:sp>
      <p:sp>
        <p:nvSpPr>
          <p:cNvPr id="25" name="TextBox 24"/>
          <p:cNvSpPr txBox="1"/>
          <p:nvPr/>
        </p:nvSpPr>
        <p:spPr>
          <a:xfrm>
            <a:off x="1066800" y="1600200"/>
            <a:ext cx="6781800" cy="4339650"/>
          </a:xfrm>
          <a:prstGeom prst="rect">
            <a:avLst/>
          </a:prstGeom>
          <a:noFill/>
        </p:spPr>
        <p:txBody>
          <a:bodyPr wrap="square" rtlCol="0">
            <a:spAutoFit/>
          </a:bodyPr>
          <a:lstStyle/>
          <a:p>
            <a:pPr>
              <a:buFont typeface="Wingdings" pitchFamily="2" charset="2"/>
              <a:buChar char="Ø"/>
            </a:pPr>
            <a:r>
              <a:rPr lang="en-US" sz="2800" dirty="0" smtClean="0"/>
              <a:t> Given two set of minutia of two fingerprint images, the minutia match algorithm determines whether the two minutia sets are from the same finger or not.</a:t>
            </a:r>
          </a:p>
          <a:p>
            <a:endParaRPr lang="en-US" sz="2800" dirty="0" smtClean="0"/>
          </a:p>
          <a:p>
            <a:pPr>
              <a:buFont typeface="Wingdings" pitchFamily="2" charset="2"/>
              <a:buChar char="Ø"/>
            </a:pPr>
            <a:r>
              <a:rPr lang="en-US" sz="2800" dirty="0" smtClean="0"/>
              <a:t> It </a:t>
            </a:r>
            <a:r>
              <a:rPr lang="en-US" sz="2800" dirty="0"/>
              <a:t>includes two consecutive </a:t>
            </a:r>
            <a:r>
              <a:rPr lang="en-US" sz="2800" dirty="0" smtClean="0"/>
              <a:t>stages:</a:t>
            </a:r>
          </a:p>
          <a:p>
            <a:endParaRPr lang="en-US" sz="2800" dirty="0" smtClean="0"/>
          </a:p>
          <a:p>
            <a:pPr lvl="1">
              <a:buFont typeface="Wingdings" pitchFamily="2" charset="2"/>
              <a:buChar char="§"/>
            </a:pPr>
            <a:r>
              <a:rPr lang="en-US" sz="2800" dirty="0" smtClean="0"/>
              <a:t>     Alignment stage.</a:t>
            </a:r>
          </a:p>
          <a:p>
            <a:pPr lvl="1">
              <a:buFont typeface="Wingdings" pitchFamily="2" charset="2"/>
              <a:buChar char="§"/>
            </a:pPr>
            <a:r>
              <a:rPr lang="en-US" sz="2800" dirty="0"/>
              <a:t> </a:t>
            </a:r>
            <a:r>
              <a:rPr lang="en-US" sz="2800" dirty="0" smtClean="0"/>
              <a:t>    Match </a:t>
            </a:r>
            <a:r>
              <a:rPr lang="en-US" sz="2800" dirty="0"/>
              <a:t>stage</a:t>
            </a:r>
            <a:r>
              <a:rPr lang="en-US" sz="2800" dirty="0" smtClean="0"/>
              <a:t>.</a:t>
            </a:r>
            <a:r>
              <a:rPr lang="en-US" sz="2800" b="1" dirty="0" smtClean="0">
                <a:latin typeface="Tahoma" pitchFamily="34" charset="0"/>
              </a:rPr>
              <a:t>         </a:t>
            </a:r>
            <a:endParaRPr lang="en-US" sz="2800"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p:cNvSpPr>
            <a:spLocks noGrp="1" noChangeArrowheads="1"/>
          </p:cNvSpPr>
          <p:nvPr>
            <p:ph type="title"/>
          </p:nvPr>
        </p:nvSpPr>
        <p:spPr>
          <a:xfrm>
            <a:off x="457200" y="0"/>
            <a:ext cx="8229600" cy="1143000"/>
          </a:xfrm>
          <a:noFill/>
          <a:ln/>
        </p:spPr>
        <p:txBody>
          <a:bodyPr>
            <a:normAutofit/>
          </a:bodyPr>
          <a:lstStyle/>
          <a:p>
            <a:pPr algn="ctr"/>
            <a:r>
              <a:rPr lang="en-US" sz="4400" b="1" dirty="0">
                <a:latin typeface="Times New Roman" pitchFamily="18" charset="0"/>
              </a:rPr>
              <a:t>Minutia Match</a:t>
            </a:r>
            <a:endParaRPr lang="en-US" dirty="0"/>
          </a:p>
        </p:txBody>
      </p:sp>
      <p:sp>
        <p:nvSpPr>
          <p:cNvPr id="21" name="Slide Number Placeholder 5"/>
          <p:cNvSpPr>
            <a:spLocks noGrp="1"/>
          </p:cNvSpPr>
          <p:nvPr>
            <p:ph type="sldNum" sz="quarter" idx="12"/>
          </p:nvPr>
        </p:nvSpPr>
        <p:spPr/>
        <p:txBody>
          <a:bodyPr>
            <a:normAutofit/>
          </a:bodyPr>
          <a:lstStyle/>
          <a:p>
            <a:fld id="{EE7458E6-6C41-417C-AEB1-90D03B30A3A7}" type="slidenum">
              <a:rPr lang="en-US"/>
              <a:pPr/>
              <a:t>16</a:t>
            </a:fld>
            <a:endParaRPr lang="en-US" dirty="0"/>
          </a:p>
        </p:txBody>
      </p:sp>
      <p:sp>
        <p:nvSpPr>
          <p:cNvPr id="28675" name="Rectangle 3"/>
          <p:cNvSpPr>
            <a:spLocks noChangeArrowheads="1"/>
          </p:cNvSpPr>
          <p:nvPr/>
        </p:nvSpPr>
        <p:spPr bwMode="auto">
          <a:xfrm>
            <a:off x="762000" y="1828800"/>
            <a:ext cx="6584950" cy="579438"/>
          </a:xfrm>
          <a:prstGeom prst="rect">
            <a:avLst/>
          </a:prstGeom>
          <a:noFill/>
          <a:ln w="9525">
            <a:noFill/>
            <a:miter lim="800000"/>
            <a:headEnd/>
            <a:tailEnd/>
          </a:ln>
          <a:effectLst/>
        </p:spPr>
        <p:txBody>
          <a:bodyPr wrap="none">
            <a:spAutoFit/>
          </a:bodyPr>
          <a:lstStyle/>
          <a:p>
            <a:pPr>
              <a:spcBef>
                <a:spcPct val="20000"/>
              </a:spcBef>
              <a:buClr>
                <a:schemeClr val="accent2"/>
              </a:buClr>
              <a:buFont typeface="Monotype Sorts" pitchFamily="2" charset="2"/>
              <a:buChar char="z"/>
            </a:pPr>
            <a:r>
              <a:rPr lang="en-US" sz="3200" dirty="0">
                <a:latin typeface="Tahoma" pitchFamily="34" charset="0"/>
              </a:rPr>
              <a:t>Alignment – based Algorithm :	</a:t>
            </a:r>
          </a:p>
        </p:txBody>
      </p:sp>
      <p:sp>
        <p:nvSpPr>
          <p:cNvPr id="28687" name="Text Box 15"/>
          <p:cNvSpPr txBox="1">
            <a:spLocks noChangeArrowheads="1"/>
          </p:cNvSpPr>
          <p:nvPr/>
        </p:nvSpPr>
        <p:spPr bwMode="auto">
          <a:xfrm>
            <a:off x="2973388" y="3048000"/>
            <a:ext cx="809625" cy="457200"/>
          </a:xfrm>
          <a:prstGeom prst="rect">
            <a:avLst/>
          </a:prstGeom>
          <a:noFill/>
          <a:ln w="9525">
            <a:noFill/>
            <a:miter lim="800000"/>
            <a:headEnd/>
            <a:tailEnd/>
          </a:ln>
          <a:effectLst/>
        </p:spPr>
        <p:txBody>
          <a:bodyPr wrap="none">
            <a:spAutoFit/>
          </a:bodyPr>
          <a:lstStyle/>
          <a:p>
            <a:r>
              <a:rPr lang="en-US" dirty="0"/>
              <a:t>ridge</a:t>
            </a:r>
          </a:p>
        </p:txBody>
      </p:sp>
      <p:sp>
        <p:nvSpPr>
          <p:cNvPr id="28688" name="Text Box 16"/>
          <p:cNvSpPr txBox="1">
            <a:spLocks noChangeArrowheads="1"/>
          </p:cNvSpPr>
          <p:nvPr/>
        </p:nvSpPr>
        <p:spPr bwMode="auto">
          <a:xfrm>
            <a:off x="228600" y="4495800"/>
            <a:ext cx="1147763" cy="457200"/>
          </a:xfrm>
          <a:prstGeom prst="rect">
            <a:avLst/>
          </a:prstGeom>
          <a:noFill/>
          <a:ln w="9525">
            <a:noFill/>
            <a:miter lim="800000"/>
            <a:headEnd/>
            <a:tailEnd/>
          </a:ln>
          <a:effectLst/>
        </p:spPr>
        <p:txBody>
          <a:bodyPr wrap="none">
            <a:spAutoFit/>
          </a:bodyPr>
          <a:lstStyle/>
          <a:p>
            <a:r>
              <a:rPr lang="en-US" dirty="0"/>
              <a:t>Minutia</a:t>
            </a:r>
          </a:p>
        </p:txBody>
      </p:sp>
      <p:grpSp>
        <p:nvGrpSpPr>
          <p:cNvPr id="28690" name="Group 18"/>
          <p:cNvGrpSpPr>
            <a:grpSpLocks/>
          </p:cNvGrpSpPr>
          <p:nvPr/>
        </p:nvGrpSpPr>
        <p:grpSpPr bwMode="auto">
          <a:xfrm>
            <a:off x="1295400" y="3276600"/>
            <a:ext cx="3352800" cy="1371600"/>
            <a:chOff x="2640" y="2016"/>
            <a:chExt cx="2304" cy="864"/>
          </a:xfrm>
        </p:grpSpPr>
        <p:sp>
          <p:nvSpPr>
            <p:cNvPr id="28691" name="Freeform 19"/>
            <p:cNvSpPr>
              <a:spLocks/>
            </p:cNvSpPr>
            <p:nvPr/>
          </p:nvSpPr>
          <p:spPr bwMode="auto">
            <a:xfrm>
              <a:off x="2640" y="2160"/>
              <a:ext cx="1824" cy="704"/>
            </a:xfrm>
            <a:custGeom>
              <a:avLst/>
              <a:gdLst/>
              <a:ahLst/>
              <a:cxnLst>
                <a:cxn ang="0">
                  <a:pos x="0" y="704"/>
                </a:cxn>
                <a:cxn ang="0">
                  <a:pos x="1056" y="32"/>
                </a:cxn>
                <a:cxn ang="0">
                  <a:pos x="1824" y="512"/>
                </a:cxn>
              </a:cxnLst>
              <a:rect l="0" t="0" r="r" b="b"/>
              <a:pathLst>
                <a:path w="1824" h="704">
                  <a:moveTo>
                    <a:pt x="0" y="704"/>
                  </a:moveTo>
                  <a:cubicBezTo>
                    <a:pt x="376" y="384"/>
                    <a:pt x="752" y="64"/>
                    <a:pt x="1056" y="32"/>
                  </a:cubicBezTo>
                  <a:cubicBezTo>
                    <a:pt x="1360" y="0"/>
                    <a:pt x="1688" y="424"/>
                    <a:pt x="1824" y="512"/>
                  </a:cubicBezTo>
                </a:path>
              </a:pathLst>
            </a:custGeom>
            <a:noFill/>
            <a:ln w="9525">
              <a:solidFill>
                <a:schemeClr val="tx1"/>
              </a:solidFill>
              <a:round/>
              <a:headEnd/>
              <a:tailEnd/>
            </a:ln>
            <a:effectLst/>
          </p:spPr>
          <p:txBody>
            <a:bodyPr/>
            <a:lstStyle/>
            <a:p>
              <a:endParaRPr lang="en-US" dirty="0"/>
            </a:p>
          </p:txBody>
        </p:sp>
        <p:sp>
          <p:nvSpPr>
            <p:cNvPr id="28692" name="Line 20"/>
            <p:cNvSpPr>
              <a:spLocks noChangeShapeType="1"/>
            </p:cNvSpPr>
            <p:nvPr/>
          </p:nvSpPr>
          <p:spPr bwMode="auto">
            <a:xfrm>
              <a:off x="2640" y="2880"/>
              <a:ext cx="2304" cy="0"/>
            </a:xfrm>
            <a:prstGeom prst="line">
              <a:avLst/>
            </a:prstGeom>
            <a:noFill/>
            <a:ln w="9525">
              <a:solidFill>
                <a:schemeClr val="tx1"/>
              </a:solidFill>
              <a:round/>
              <a:headEnd/>
              <a:tailEnd type="triangle" w="med" len="med"/>
            </a:ln>
            <a:effectLst/>
          </p:spPr>
          <p:txBody>
            <a:bodyPr/>
            <a:lstStyle/>
            <a:p>
              <a:endParaRPr lang="en-US" dirty="0"/>
            </a:p>
          </p:txBody>
        </p:sp>
        <p:sp>
          <p:nvSpPr>
            <p:cNvPr id="28693" name="Line 21"/>
            <p:cNvSpPr>
              <a:spLocks noChangeShapeType="1"/>
            </p:cNvSpPr>
            <p:nvPr/>
          </p:nvSpPr>
          <p:spPr bwMode="auto">
            <a:xfrm flipV="1">
              <a:off x="2640" y="2016"/>
              <a:ext cx="0" cy="864"/>
            </a:xfrm>
            <a:prstGeom prst="line">
              <a:avLst/>
            </a:prstGeom>
            <a:noFill/>
            <a:ln w="9525">
              <a:solidFill>
                <a:schemeClr val="tx1"/>
              </a:solidFill>
              <a:round/>
              <a:headEnd/>
              <a:tailEnd type="triangle" w="med" len="med"/>
            </a:ln>
            <a:effectLst/>
          </p:spPr>
          <p:txBody>
            <a:bodyPr/>
            <a:lstStyle/>
            <a:p>
              <a:endParaRPr lang="en-US" dirty="0"/>
            </a:p>
          </p:txBody>
        </p:sp>
      </p:grpSp>
      <p:sp>
        <p:nvSpPr>
          <p:cNvPr id="28700" name="Oval 28"/>
          <p:cNvSpPr>
            <a:spLocks noChangeArrowheads="1"/>
          </p:cNvSpPr>
          <p:nvPr/>
        </p:nvSpPr>
        <p:spPr bwMode="auto">
          <a:xfrm>
            <a:off x="1258888" y="4530725"/>
            <a:ext cx="150812" cy="2286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28701" name="Text Box 29"/>
          <p:cNvSpPr txBox="1">
            <a:spLocks noChangeArrowheads="1"/>
          </p:cNvSpPr>
          <p:nvPr/>
        </p:nvSpPr>
        <p:spPr bwMode="auto">
          <a:xfrm>
            <a:off x="1143000" y="4835525"/>
            <a:ext cx="3810000" cy="336550"/>
          </a:xfrm>
          <a:prstGeom prst="rect">
            <a:avLst/>
          </a:prstGeom>
          <a:noFill/>
          <a:ln w="9525">
            <a:noFill/>
            <a:miter lim="800000"/>
            <a:headEnd/>
            <a:tailEnd/>
          </a:ln>
          <a:effectLst/>
        </p:spPr>
        <p:txBody>
          <a:bodyPr>
            <a:spAutoFit/>
          </a:bodyPr>
          <a:lstStyle/>
          <a:p>
            <a:r>
              <a:rPr lang="en-US" sz="1600" dirty="0"/>
              <a:t>x0 x1 x2 x3 x4 x5 x6                                  x</a:t>
            </a:r>
          </a:p>
        </p:txBody>
      </p:sp>
      <p:sp>
        <p:nvSpPr>
          <p:cNvPr id="28702" name="Text Box 30"/>
          <p:cNvSpPr txBox="1">
            <a:spLocks noChangeArrowheads="1"/>
          </p:cNvSpPr>
          <p:nvPr/>
        </p:nvSpPr>
        <p:spPr bwMode="auto">
          <a:xfrm>
            <a:off x="1019175" y="3235325"/>
            <a:ext cx="285750" cy="336550"/>
          </a:xfrm>
          <a:prstGeom prst="rect">
            <a:avLst/>
          </a:prstGeom>
          <a:noFill/>
          <a:ln w="9525">
            <a:noFill/>
            <a:miter lim="800000"/>
            <a:headEnd/>
            <a:tailEnd/>
          </a:ln>
          <a:effectLst/>
        </p:spPr>
        <p:txBody>
          <a:bodyPr wrap="none">
            <a:spAutoFit/>
          </a:bodyPr>
          <a:lstStyle/>
          <a:p>
            <a:r>
              <a:rPr lang="en-US" sz="1600" dirty="0"/>
              <a:t>y</a:t>
            </a:r>
          </a:p>
        </p:txBody>
      </p:sp>
      <p:sp>
        <p:nvSpPr>
          <p:cNvPr id="28703" name="Text Box 31"/>
          <p:cNvSpPr txBox="1">
            <a:spLocks noChangeArrowheads="1"/>
          </p:cNvSpPr>
          <p:nvPr/>
        </p:nvSpPr>
        <p:spPr bwMode="auto">
          <a:xfrm>
            <a:off x="5105400" y="2590800"/>
            <a:ext cx="3883025" cy="1187450"/>
          </a:xfrm>
          <a:prstGeom prst="rect">
            <a:avLst/>
          </a:prstGeom>
          <a:noFill/>
          <a:ln w="9525">
            <a:noFill/>
            <a:miter lim="800000"/>
            <a:headEnd/>
            <a:tailEnd/>
          </a:ln>
          <a:effectLst/>
        </p:spPr>
        <p:txBody>
          <a:bodyPr wrap="none">
            <a:spAutoFit/>
          </a:bodyPr>
          <a:lstStyle/>
          <a:p>
            <a:r>
              <a:rPr lang="en-US" b="1" dirty="0"/>
              <a:t>Ridge information</a:t>
            </a:r>
            <a:r>
              <a:rPr lang="en-US" dirty="0"/>
              <a:t> is used to </a:t>
            </a:r>
            <a:br>
              <a:rPr lang="en-US" dirty="0"/>
            </a:br>
            <a:r>
              <a:rPr lang="en-US" dirty="0"/>
              <a:t>determine the goodness of a</a:t>
            </a:r>
            <a:br>
              <a:rPr lang="en-US" dirty="0"/>
            </a:br>
            <a:r>
              <a:rPr lang="en-US" dirty="0"/>
              <a:t>reference Minutia pair</a:t>
            </a:r>
          </a:p>
        </p:txBody>
      </p:sp>
      <p:sp>
        <p:nvSpPr>
          <p:cNvPr id="28704" name="Line 32"/>
          <p:cNvSpPr>
            <a:spLocks noChangeShapeType="1"/>
          </p:cNvSpPr>
          <p:nvPr/>
        </p:nvSpPr>
        <p:spPr bwMode="auto">
          <a:xfrm flipV="1">
            <a:off x="1371600" y="2667000"/>
            <a:ext cx="1295400" cy="1905000"/>
          </a:xfrm>
          <a:prstGeom prst="line">
            <a:avLst/>
          </a:prstGeom>
          <a:noFill/>
          <a:ln w="9525">
            <a:solidFill>
              <a:schemeClr val="tx1"/>
            </a:solidFill>
            <a:round/>
            <a:headEnd/>
            <a:tailEnd type="triangle" w="med" len="med"/>
          </a:ln>
          <a:effectLst/>
        </p:spPr>
        <p:txBody>
          <a:bodyPr/>
          <a:lstStyle/>
          <a:p>
            <a:endParaRPr lang="en-US" dirty="0"/>
          </a:p>
        </p:txBody>
      </p:sp>
      <p:sp>
        <p:nvSpPr>
          <p:cNvPr id="28705" name="Text Box 33"/>
          <p:cNvSpPr txBox="1">
            <a:spLocks noChangeArrowheads="1"/>
          </p:cNvSpPr>
          <p:nvPr/>
        </p:nvSpPr>
        <p:spPr bwMode="auto">
          <a:xfrm>
            <a:off x="2727325" y="2479675"/>
            <a:ext cx="2087431" cy="461665"/>
          </a:xfrm>
          <a:prstGeom prst="rect">
            <a:avLst/>
          </a:prstGeom>
          <a:noFill/>
          <a:ln w="9525">
            <a:noFill/>
            <a:miter lim="800000"/>
            <a:headEnd/>
            <a:tailEnd/>
          </a:ln>
          <a:effectLst/>
        </p:spPr>
        <p:txBody>
          <a:bodyPr wrap="none">
            <a:spAutoFit/>
          </a:bodyPr>
          <a:lstStyle/>
          <a:p>
            <a:r>
              <a:rPr lang="en-US" dirty="0" smtClean="0"/>
              <a:t>Ridge direction</a:t>
            </a:r>
            <a:endParaRPr lang="en-US" dirty="0"/>
          </a:p>
        </p:txBody>
      </p:sp>
      <p:sp>
        <p:nvSpPr>
          <p:cNvPr id="28706" name="Line 34"/>
          <p:cNvSpPr>
            <a:spLocks noChangeShapeType="1"/>
          </p:cNvSpPr>
          <p:nvPr/>
        </p:nvSpPr>
        <p:spPr bwMode="auto">
          <a:xfrm>
            <a:off x="1600200" y="4191000"/>
            <a:ext cx="76200" cy="76200"/>
          </a:xfrm>
          <a:prstGeom prst="line">
            <a:avLst/>
          </a:prstGeom>
          <a:noFill/>
          <a:ln w="9525">
            <a:solidFill>
              <a:schemeClr val="tx1"/>
            </a:solidFill>
            <a:round/>
            <a:headEnd/>
            <a:tailEnd/>
          </a:ln>
          <a:effectLst/>
        </p:spPr>
        <p:txBody>
          <a:bodyPr/>
          <a:lstStyle/>
          <a:p>
            <a:endParaRPr lang="en-US"/>
          </a:p>
        </p:txBody>
      </p:sp>
      <p:sp>
        <p:nvSpPr>
          <p:cNvPr id="28707" name="Line 35"/>
          <p:cNvSpPr>
            <a:spLocks noChangeShapeType="1"/>
          </p:cNvSpPr>
          <p:nvPr/>
        </p:nvSpPr>
        <p:spPr bwMode="auto">
          <a:xfrm>
            <a:off x="1752600" y="4038600"/>
            <a:ext cx="76200" cy="76200"/>
          </a:xfrm>
          <a:prstGeom prst="line">
            <a:avLst/>
          </a:prstGeom>
          <a:noFill/>
          <a:ln w="9525">
            <a:solidFill>
              <a:schemeClr val="tx1"/>
            </a:solidFill>
            <a:round/>
            <a:headEnd/>
            <a:tailEnd/>
          </a:ln>
          <a:effectLst/>
        </p:spPr>
        <p:txBody>
          <a:bodyPr/>
          <a:lstStyle/>
          <a:p>
            <a:endParaRPr lang="en-US"/>
          </a:p>
        </p:txBody>
      </p:sp>
      <p:sp>
        <p:nvSpPr>
          <p:cNvPr id="28708" name="Line 36"/>
          <p:cNvSpPr>
            <a:spLocks noChangeShapeType="1"/>
          </p:cNvSpPr>
          <p:nvPr/>
        </p:nvSpPr>
        <p:spPr bwMode="auto">
          <a:xfrm>
            <a:off x="1828800" y="3886200"/>
            <a:ext cx="152400" cy="152400"/>
          </a:xfrm>
          <a:prstGeom prst="line">
            <a:avLst/>
          </a:prstGeom>
          <a:noFill/>
          <a:ln w="9525">
            <a:solidFill>
              <a:schemeClr val="tx1"/>
            </a:solidFill>
            <a:round/>
            <a:headEnd/>
            <a:tailEnd/>
          </a:ln>
          <a:effectLst/>
        </p:spPr>
        <p:txBody>
          <a:bodyPr/>
          <a:lstStyle/>
          <a:p>
            <a:endParaRPr lang="en-US"/>
          </a:p>
        </p:txBody>
      </p:sp>
      <p:sp>
        <p:nvSpPr>
          <p:cNvPr id="28710" name="Line 38"/>
          <p:cNvSpPr>
            <a:spLocks noChangeShapeType="1"/>
          </p:cNvSpPr>
          <p:nvPr/>
        </p:nvSpPr>
        <p:spPr bwMode="auto">
          <a:xfrm>
            <a:off x="1905000" y="3733800"/>
            <a:ext cx="228600" cy="228600"/>
          </a:xfrm>
          <a:prstGeom prst="line">
            <a:avLst/>
          </a:prstGeom>
          <a:noFill/>
          <a:ln w="9525">
            <a:solidFill>
              <a:schemeClr val="tx1"/>
            </a:solidFill>
            <a:round/>
            <a:headEnd/>
            <a:tailEnd/>
          </a:ln>
          <a:effectLst/>
        </p:spPr>
        <p:txBody>
          <a:bodyPr/>
          <a:lstStyle/>
          <a:p>
            <a:endParaRPr lang="en-US"/>
          </a:p>
        </p:txBody>
      </p:sp>
      <p:sp>
        <p:nvSpPr>
          <p:cNvPr id="28713" name="Text Box 41"/>
          <p:cNvSpPr txBox="1">
            <a:spLocks noChangeArrowheads="1"/>
          </p:cNvSpPr>
          <p:nvPr/>
        </p:nvSpPr>
        <p:spPr bwMode="auto">
          <a:xfrm>
            <a:off x="5165725" y="4003675"/>
            <a:ext cx="3812262" cy="1938992"/>
          </a:xfrm>
          <a:prstGeom prst="rect">
            <a:avLst/>
          </a:prstGeom>
          <a:noFill/>
          <a:ln w="9525">
            <a:noFill/>
            <a:miter lim="800000"/>
            <a:headEnd/>
            <a:tailEnd/>
          </a:ln>
          <a:effectLst/>
        </p:spPr>
        <p:txBody>
          <a:bodyPr wrap="none">
            <a:spAutoFit/>
          </a:bodyPr>
          <a:lstStyle/>
          <a:p>
            <a:r>
              <a:rPr lang="en-US" dirty="0"/>
              <a:t>If two ridge are matched well</a:t>
            </a:r>
            <a:br>
              <a:rPr lang="en-US" dirty="0"/>
            </a:br>
            <a:r>
              <a:rPr lang="en-US" dirty="0"/>
              <a:t>Continue use the </a:t>
            </a:r>
            <a:endParaRPr lang="en-US" b="1" dirty="0"/>
          </a:p>
          <a:p>
            <a:r>
              <a:rPr lang="en-US" b="1" dirty="0"/>
              <a:t>Relax Box Match</a:t>
            </a:r>
            <a:r>
              <a:rPr lang="en-US" dirty="0"/>
              <a:t>  Or</a:t>
            </a:r>
          </a:p>
          <a:p>
            <a:r>
              <a:rPr lang="en-US" dirty="0"/>
              <a:t>Use </a:t>
            </a:r>
          </a:p>
          <a:p>
            <a:r>
              <a:rPr lang="en-US" b="1" dirty="0"/>
              <a:t>String </a:t>
            </a:r>
            <a:r>
              <a:rPr lang="en-US" b="1" dirty="0" smtClean="0"/>
              <a:t>Match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xfrm>
            <a:off x="381000" y="0"/>
            <a:ext cx="8229600" cy="1143000"/>
          </a:xfrm>
          <a:noFill/>
          <a:ln/>
        </p:spPr>
        <p:txBody>
          <a:bodyPr>
            <a:normAutofit/>
          </a:bodyPr>
          <a:lstStyle/>
          <a:p>
            <a:pPr algn="ctr"/>
            <a:r>
              <a:rPr lang="en-US" sz="4400" b="1" dirty="0" smtClean="0">
                <a:latin typeface="Times New Roman" pitchFamily="18" charset="0"/>
              </a:rPr>
              <a:t>Minutia </a:t>
            </a:r>
            <a:r>
              <a:rPr lang="en-US" sz="4400" b="1" dirty="0">
                <a:latin typeface="Times New Roman" pitchFamily="18" charset="0"/>
              </a:rPr>
              <a:t>Match</a:t>
            </a:r>
            <a:endParaRPr lang="en-US" dirty="0"/>
          </a:p>
        </p:txBody>
      </p:sp>
      <p:sp>
        <p:nvSpPr>
          <p:cNvPr id="16" name="Slide Number Placeholder 5"/>
          <p:cNvSpPr>
            <a:spLocks noGrp="1"/>
          </p:cNvSpPr>
          <p:nvPr>
            <p:ph type="sldNum" sz="quarter" idx="12"/>
          </p:nvPr>
        </p:nvSpPr>
        <p:spPr/>
        <p:txBody>
          <a:bodyPr>
            <a:normAutofit/>
          </a:bodyPr>
          <a:lstStyle/>
          <a:p>
            <a:fld id="{6C1ACADD-496A-46F2-B425-DAB6CF13C999}" type="slidenum">
              <a:rPr lang="en-US"/>
              <a:pPr/>
              <a:t>17</a:t>
            </a:fld>
            <a:endParaRPr lang="en-US"/>
          </a:p>
        </p:txBody>
      </p:sp>
      <p:sp>
        <p:nvSpPr>
          <p:cNvPr id="53250" name="Rectangle 2"/>
          <p:cNvSpPr>
            <a:spLocks noChangeArrowheads="1"/>
          </p:cNvSpPr>
          <p:nvPr/>
        </p:nvSpPr>
        <p:spPr bwMode="auto">
          <a:xfrm>
            <a:off x="762000" y="1828800"/>
            <a:ext cx="6584950" cy="579438"/>
          </a:xfrm>
          <a:prstGeom prst="rect">
            <a:avLst/>
          </a:prstGeom>
          <a:noFill/>
          <a:ln w="9525">
            <a:noFill/>
            <a:miter lim="800000"/>
            <a:headEnd/>
            <a:tailEnd/>
          </a:ln>
          <a:effectLst/>
        </p:spPr>
        <p:txBody>
          <a:bodyPr wrap="none">
            <a:spAutoFit/>
          </a:bodyPr>
          <a:lstStyle/>
          <a:p>
            <a:pPr>
              <a:spcBef>
                <a:spcPct val="20000"/>
              </a:spcBef>
              <a:buClr>
                <a:schemeClr val="accent2"/>
              </a:buClr>
              <a:buFont typeface="Monotype Sorts" pitchFamily="2" charset="2"/>
              <a:buChar char="z"/>
            </a:pPr>
            <a:r>
              <a:rPr lang="en-US" sz="3200">
                <a:latin typeface="Tahoma" pitchFamily="34" charset="0"/>
              </a:rPr>
              <a:t>Simple Relax Match Algorithm :	</a:t>
            </a:r>
          </a:p>
        </p:txBody>
      </p:sp>
      <p:sp>
        <p:nvSpPr>
          <p:cNvPr id="53268" name="Rectangle 20"/>
          <p:cNvSpPr>
            <a:spLocks noChangeArrowheads="1"/>
          </p:cNvSpPr>
          <p:nvPr/>
        </p:nvSpPr>
        <p:spPr bwMode="auto">
          <a:xfrm>
            <a:off x="1676400" y="2895600"/>
            <a:ext cx="1295400" cy="1066800"/>
          </a:xfrm>
          <a:prstGeom prst="rect">
            <a:avLst/>
          </a:prstGeom>
          <a:noFill/>
          <a:ln w="9525">
            <a:solidFill>
              <a:schemeClr val="tx1"/>
            </a:solidFill>
            <a:miter lim="800000"/>
            <a:headEnd/>
            <a:tailEnd/>
          </a:ln>
          <a:effectLst/>
        </p:spPr>
        <p:txBody>
          <a:bodyPr wrap="none" anchor="ctr"/>
          <a:lstStyle/>
          <a:p>
            <a:endParaRPr lang="en-US"/>
          </a:p>
        </p:txBody>
      </p:sp>
      <p:sp>
        <p:nvSpPr>
          <p:cNvPr id="53269" name="Oval 21"/>
          <p:cNvSpPr>
            <a:spLocks noChangeArrowheads="1"/>
          </p:cNvSpPr>
          <p:nvPr/>
        </p:nvSpPr>
        <p:spPr bwMode="auto">
          <a:xfrm>
            <a:off x="2286000" y="3352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270" name="Oval 22"/>
          <p:cNvSpPr>
            <a:spLocks noChangeArrowheads="1"/>
          </p:cNvSpPr>
          <p:nvPr/>
        </p:nvSpPr>
        <p:spPr bwMode="auto">
          <a:xfrm>
            <a:off x="1295400" y="5257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271" name="Oval 23"/>
          <p:cNvSpPr>
            <a:spLocks noChangeArrowheads="1"/>
          </p:cNvSpPr>
          <p:nvPr/>
        </p:nvSpPr>
        <p:spPr bwMode="auto">
          <a:xfrm>
            <a:off x="2667000" y="3657600"/>
            <a:ext cx="152400" cy="152400"/>
          </a:xfrm>
          <a:prstGeom prst="ellipse">
            <a:avLst/>
          </a:prstGeom>
          <a:solidFill>
            <a:srgbClr val="0066FF"/>
          </a:solidFill>
          <a:ln w="9525">
            <a:solidFill>
              <a:schemeClr val="tx1"/>
            </a:solidFill>
            <a:round/>
            <a:headEnd/>
            <a:tailEnd/>
          </a:ln>
          <a:effectLst/>
        </p:spPr>
        <p:txBody>
          <a:bodyPr wrap="none" anchor="ctr"/>
          <a:lstStyle/>
          <a:p>
            <a:endParaRPr lang="en-US"/>
          </a:p>
        </p:txBody>
      </p:sp>
      <p:sp>
        <p:nvSpPr>
          <p:cNvPr id="53272" name="Line 24"/>
          <p:cNvSpPr>
            <a:spLocks noChangeShapeType="1"/>
          </p:cNvSpPr>
          <p:nvPr/>
        </p:nvSpPr>
        <p:spPr bwMode="auto">
          <a:xfrm flipH="1">
            <a:off x="1371600" y="3429000"/>
            <a:ext cx="990600" cy="1905000"/>
          </a:xfrm>
          <a:prstGeom prst="line">
            <a:avLst/>
          </a:prstGeom>
          <a:noFill/>
          <a:ln w="9525">
            <a:solidFill>
              <a:schemeClr val="tx1"/>
            </a:solidFill>
            <a:round/>
            <a:headEnd/>
            <a:tailEnd/>
          </a:ln>
          <a:effectLst/>
        </p:spPr>
        <p:txBody>
          <a:bodyPr/>
          <a:lstStyle/>
          <a:p>
            <a:endParaRPr lang="en-US"/>
          </a:p>
        </p:txBody>
      </p:sp>
      <p:sp>
        <p:nvSpPr>
          <p:cNvPr id="53273" name="Line 25"/>
          <p:cNvSpPr>
            <a:spLocks noChangeShapeType="1"/>
          </p:cNvSpPr>
          <p:nvPr/>
        </p:nvSpPr>
        <p:spPr bwMode="auto">
          <a:xfrm flipH="1">
            <a:off x="1371600" y="3733800"/>
            <a:ext cx="1371600" cy="1600200"/>
          </a:xfrm>
          <a:prstGeom prst="line">
            <a:avLst/>
          </a:prstGeom>
          <a:noFill/>
          <a:ln w="9525">
            <a:solidFill>
              <a:schemeClr val="tx1"/>
            </a:solidFill>
            <a:round/>
            <a:headEnd/>
            <a:tailEnd/>
          </a:ln>
          <a:effectLst/>
        </p:spPr>
        <p:txBody>
          <a:bodyPr/>
          <a:lstStyle/>
          <a:p>
            <a:endParaRPr lang="en-US"/>
          </a:p>
        </p:txBody>
      </p:sp>
      <p:sp>
        <p:nvSpPr>
          <p:cNvPr id="53274" name="Line 26"/>
          <p:cNvSpPr>
            <a:spLocks noChangeShapeType="1"/>
          </p:cNvSpPr>
          <p:nvPr/>
        </p:nvSpPr>
        <p:spPr bwMode="auto">
          <a:xfrm flipH="1" flipV="1">
            <a:off x="2133600" y="30480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53275" name="Line 27"/>
          <p:cNvSpPr>
            <a:spLocks noChangeShapeType="1"/>
          </p:cNvSpPr>
          <p:nvPr/>
        </p:nvSpPr>
        <p:spPr bwMode="auto">
          <a:xfrm flipH="1" flipV="1">
            <a:off x="2590800" y="33528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53276" name="Line 28"/>
          <p:cNvSpPr>
            <a:spLocks noChangeShapeType="1"/>
          </p:cNvSpPr>
          <p:nvPr/>
        </p:nvSpPr>
        <p:spPr bwMode="auto">
          <a:xfrm>
            <a:off x="1371600" y="5334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53277" name="Line 29"/>
          <p:cNvSpPr>
            <a:spLocks noChangeShapeType="1"/>
          </p:cNvSpPr>
          <p:nvPr/>
        </p:nvSpPr>
        <p:spPr bwMode="auto">
          <a:xfrm>
            <a:off x="1371600" y="5334000"/>
            <a:ext cx="0" cy="1143000"/>
          </a:xfrm>
          <a:prstGeom prst="line">
            <a:avLst/>
          </a:prstGeom>
          <a:noFill/>
          <a:ln w="9525">
            <a:solidFill>
              <a:schemeClr val="tx1"/>
            </a:solidFill>
            <a:round/>
            <a:headEnd/>
            <a:tailEnd type="triangle" w="med" len="med"/>
          </a:ln>
          <a:effectLst/>
        </p:spPr>
        <p:txBody>
          <a:bodyPr/>
          <a:lstStyle/>
          <a:p>
            <a:endParaRPr lang="en-US"/>
          </a:p>
        </p:txBody>
      </p:sp>
      <p:sp>
        <p:nvSpPr>
          <p:cNvPr id="53278" name="Text Box 30"/>
          <p:cNvSpPr txBox="1">
            <a:spLocks noChangeArrowheads="1"/>
          </p:cNvSpPr>
          <p:nvPr/>
        </p:nvSpPr>
        <p:spPr bwMode="auto">
          <a:xfrm>
            <a:off x="3124200" y="2590800"/>
            <a:ext cx="5868285" cy="3354765"/>
          </a:xfrm>
          <a:prstGeom prst="rect">
            <a:avLst/>
          </a:prstGeom>
          <a:noFill/>
          <a:ln w="9525">
            <a:noFill/>
            <a:miter lim="800000"/>
            <a:headEnd/>
            <a:tailEnd/>
          </a:ln>
          <a:effectLst/>
        </p:spPr>
        <p:txBody>
          <a:bodyPr wrap="square">
            <a:spAutoFit/>
          </a:bodyPr>
          <a:lstStyle/>
          <a:p>
            <a:r>
              <a:rPr lang="en-US" dirty="0"/>
              <a:t>For any two minutia from different image,</a:t>
            </a:r>
            <a:br>
              <a:rPr lang="en-US" dirty="0"/>
            </a:br>
            <a:r>
              <a:rPr lang="en-US" dirty="0"/>
              <a:t>If They are in a box with small length</a:t>
            </a:r>
            <a:br>
              <a:rPr lang="en-US" dirty="0"/>
            </a:br>
            <a:r>
              <a:rPr lang="en-US" dirty="0"/>
              <a:t>And their direction has large consistence</a:t>
            </a:r>
          </a:p>
          <a:p>
            <a:endParaRPr lang="en-US" dirty="0"/>
          </a:p>
          <a:p>
            <a:r>
              <a:rPr lang="en-US" dirty="0"/>
              <a:t>They are Matched Minutia</a:t>
            </a:r>
          </a:p>
          <a:p>
            <a:endParaRPr lang="en-US" dirty="0"/>
          </a:p>
          <a:p>
            <a:r>
              <a:rPr lang="en-US" dirty="0"/>
              <a:t>Match Score </a:t>
            </a:r>
            <a:r>
              <a:rPr lang="en-US" dirty="0" smtClean="0"/>
              <a:t>=     </a:t>
            </a:r>
            <a:r>
              <a:rPr lang="en-US" sz="2000" dirty="0" smtClean="0"/>
              <a:t>Num(Matched </a:t>
            </a:r>
            <a:r>
              <a:rPr lang="en-US" sz="2000" dirty="0"/>
              <a:t>Minutia)</a:t>
            </a:r>
          </a:p>
          <a:p>
            <a:r>
              <a:rPr lang="en-US" sz="2000" dirty="0"/>
              <a:t> </a:t>
            </a:r>
            <a:r>
              <a:rPr lang="en-US" sz="2000" dirty="0" smtClean="0"/>
              <a:t>                     Max(Num </a:t>
            </a:r>
            <a:r>
              <a:rPr lang="en-US" sz="2000" dirty="0"/>
              <a:t>Of  Minutia (image1,image2));</a:t>
            </a:r>
          </a:p>
          <a:p>
            <a:endParaRPr lang="en-US" dirty="0"/>
          </a:p>
        </p:txBody>
      </p:sp>
      <p:sp>
        <p:nvSpPr>
          <p:cNvPr id="53279" name="Line 31"/>
          <p:cNvSpPr>
            <a:spLocks noChangeShapeType="1"/>
          </p:cNvSpPr>
          <p:nvPr/>
        </p:nvSpPr>
        <p:spPr bwMode="auto">
          <a:xfrm>
            <a:off x="4495800" y="5181600"/>
            <a:ext cx="46482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18</a:t>
            </a:fld>
            <a:endParaRPr lang="en-US"/>
          </a:p>
        </p:txBody>
      </p:sp>
      <p:sp>
        <p:nvSpPr>
          <p:cNvPr id="17" name="Slide Number Placeholder 5"/>
          <p:cNvSpPr txBox="1">
            <a:spLocks/>
          </p:cNvSpPr>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6CBE3456-D1A1-45AA-968F-B01F14945541}"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18</a:t>
            </a:fld>
            <a:endParaRPr kumimoji="0" lang="en-US" sz="1400" b="0" i="0" u="none" strike="noStrike" kern="1200" cap="none" spc="0" normalizeH="0" baseline="0" noProof="0" smtClean="0">
              <a:ln>
                <a:noFill/>
              </a:ln>
              <a:solidFill>
                <a:schemeClr val="bg2"/>
              </a:solidFill>
              <a:effectLst/>
              <a:uLnTx/>
              <a:uFillTx/>
              <a:latin typeface="Arial" charset="0"/>
              <a:ea typeface="+mn-ea"/>
              <a:cs typeface="+mn-cs"/>
            </a:endParaRPr>
          </a:p>
        </p:txBody>
      </p:sp>
      <p:sp>
        <p:nvSpPr>
          <p:cNvPr id="18" name="Rectangle 2"/>
          <p:cNvSpPr txBox="1">
            <a:spLocks noChangeArrowheads="1"/>
          </p:cNvSpPr>
          <p:nvPr/>
        </p:nvSpPr>
        <p:spPr bwMode="auto">
          <a:xfrm>
            <a:off x="457200" y="1885950"/>
            <a:ext cx="8178800" cy="4514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r>
              <a:rPr kumimoji="0" lang="en-US" sz="3200" b="0" i="0" u="none" strike="noStrike" kern="0" cap="none" spc="0" normalizeH="0" baseline="0" noProof="0" smtClean="0">
                <a:ln>
                  <a:noFill/>
                </a:ln>
                <a:solidFill>
                  <a:schemeClr val="tx1"/>
                </a:solidFill>
                <a:effectLst/>
                <a:uLnTx/>
                <a:uFillTx/>
                <a:latin typeface="+mn-lt"/>
                <a:ea typeface="+mn-ea"/>
                <a:cs typeface="+mn-cs"/>
              </a:rPr>
              <a:t> Introduction – Topics about Fingerprint</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9" name="Rectangle 3"/>
          <p:cNvSpPr>
            <a:spLocks noChangeArrowheads="1"/>
          </p:cNvSpPr>
          <p:nvPr/>
        </p:nvSpPr>
        <p:spPr bwMode="auto">
          <a:xfrm>
            <a:off x="762000" y="533400"/>
            <a:ext cx="7899400" cy="1143000"/>
          </a:xfrm>
          <a:prstGeom prst="rect">
            <a:avLst/>
          </a:prstGeom>
          <a:noFill/>
          <a:ln w="9525">
            <a:noFill/>
            <a:miter lim="800000"/>
            <a:headEnd/>
            <a:tailEnd/>
          </a:ln>
        </p:spPr>
        <p:txBody>
          <a:bodyPr anchor="b"/>
          <a:lstStyle/>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endParaRPr kumimoji="1" lang="en-US" sz="4400" b="1" dirty="0" smtClean="0">
              <a:solidFill>
                <a:schemeClr val="tx2"/>
              </a:solidFill>
            </a:endParaRPr>
          </a:p>
          <a:p>
            <a:pPr algn="ctr"/>
            <a:r>
              <a:rPr kumimoji="1" lang="en-US" sz="4400" b="1" dirty="0" smtClean="0">
                <a:solidFill>
                  <a:schemeClr val="tx2"/>
                </a:solidFill>
              </a:rPr>
              <a:t>Fingerprint </a:t>
            </a:r>
            <a:r>
              <a:rPr kumimoji="1" lang="en-US" sz="4400" b="1" dirty="0">
                <a:solidFill>
                  <a:schemeClr val="tx2"/>
                </a:solidFill>
              </a:rPr>
              <a:t>Classification by SOM</a:t>
            </a:r>
            <a:r>
              <a:rPr lang="en-US" sz="4000" dirty="0">
                <a:solidFill>
                  <a:schemeClr val="tx2"/>
                </a:solidFill>
                <a:latin typeface="Arial Black" pitchFamily="34" charset="0"/>
              </a:rPr>
              <a:t> </a:t>
            </a:r>
          </a:p>
        </p:txBody>
      </p:sp>
      <p:sp>
        <p:nvSpPr>
          <p:cNvPr id="20" name="Rectangle 4"/>
          <p:cNvSpPr>
            <a:spLocks noChangeArrowheads="1"/>
          </p:cNvSpPr>
          <p:nvPr/>
        </p:nvSpPr>
        <p:spPr bwMode="auto">
          <a:xfrm>
            <a:off x="2362200" y="2819400"/>
            <a:ext cx="2667000" cy="609600"/>
          </a:xfrm>
          <a:prstGeom prst="rect">
            <a:avLst/>
          </a:prstGeom>
          <a:noFill/>
          <a:ln w="9525">
            <a:solidFill>
              <a:schemeClr val="tx1"/>
            </a:solidFill>
            <a:miter lim="800000"/>
            <a:headEnd/>
            <a:tailEnd/>
          </a:ln>
          <a:effectLst/>
        </p:spPr>
        <p:txBody>
          <a:bodyPr wrap="none" anchor="ctr"/>
          <a:lstStyle/>
          <a:p>
            <a:endParaRPr lang="en-US"/>
          </a:p>
        </p:txBody>
      </p:sp>
      <p:sp>
        <p:nvSpPr>
          <p:cNvPr id="21" name="Text Box 5"/>
          <p:cNvSpPr txBox="1">
            <a:spLocks noChangeArrowheads="1"/>
          </p:cNvSpPr>
          <p:nvPr/>
        </p:nvSpPr>
        <p:spPr bwMode="auto">
          <a:xfrm>
            <a:off x="2422525" y="2928938"/>
            <a:ext cx="2646363" cy="457200"/>
          </a:xfrm>
          <a:prstGeom prst="rect">
            <a:avLst/>
          </a:prstGeom>
          <a:noFill/>
          <a:ln w="9525">
            <a:noFill/>
            <a:miter lim="800000"/>
            <a:headEnd/>
            <a:tailEnd/>
          </a:ln>
          <a:effectLst/>
        </p:spPr>
        <p:txBody>
          <a:bodyPr wrap="none">
            <a:spAutoFit/>
          </a:bodyPr>
          <a:lstStyle/>
          <a:p>
            <a:r>
              <a:rPr lang="en-US" dirty="0">
                <a:latin typeface="Tahoma" pitchFamily="34" charset="0"/>
              </a:rPr>
              <a:t>Fingerprint Sensor</a:t>
            </a:r>
          </a:p>
        </p:txBody>
      </p:sp>
      <p:sp>
        <p:nvSpPr>
          <p:cNvPr id="22" name="Rectangle 6"/>
          <p:cNvSpPr>
            <a:spLocks noChangeArrowheads="1"/>
          </p:cNvSpPr>
          <p:nvPr/>
        </p:nvSpPr>
        <p:spPr bwMode="auto">
          <a:xfrm>
            <a:off x="2362200" y="3733800"/>
            <a:ext cx="2667000" cy="1371600"/>
          </a:xfrm>
          <a:prstGeom prst="rect">
            <a:avLst/>
          </a:prstGeom>
          <a:noFill/>
          <a:ln w="9525">
            <a:solidFill>
              <a:schemeClr val="tx1"/>
            </a:solidFill>
            <a:miter lim="800000"/>
            <a:headEnd/>
            <a:tailEnd/>
          </a:ln>
          <a:effectLst/>
        </p:spPr>
        <p:txBody>
          <a:bodyPr wrap="none" anchor="ctr"/>
          <a:lstStyle/>
          <a:p>
            <a:pPr algn="ctr"/>
            <a:r>
              <a:rPr lang="en-US" dirty="0">
                <a:latin typeface="Tahoma" pitchFamily="34" charset="0"/>
              </a:rPr>
              <a:t>Fingerprint Image </a:t>
            </a:r>
          </a:p>
          <a:p>
            <a:pPr algn="ctr"/>
            <a:r>
              <a:rPr lang="en-US" dirty="0">
                <a:latin typeface="Tahoma" pitchFamily="34" charset="0"/>
              </a:rPr>
              <a:t>Preprocessing</a:t>
            </a:r>
          </a:p>
        </p:txBody>
      </p:sp>
      <p:sp>
        <p:nvSpPr>
          <p:cNvPr id="23" name="Rectangle 8"/>
          <p:cNvSpPr>
            <a:spLocks noChangeArrowheads="1"/>
          </p:cNvSpPr>
          <p:nvPr/>
        </p:nvSpPr>
        <p:spPr bwMode="auto">
          <a:xfrm>
            <a:off x="2362200" y="5257800"/>
            <a:ext cx="2667000" cy="1371600"/>
          </a:xfrm>
          <a:prstGeom prst="rect">
            <a:avLst/>
          </a:prstGeom>
          <a:noFill/>
          <a:ln w="9525">
            <a:solidFill>
              <a:schemeClr val="tx1"/>
            </a:solidFill>
            <a:miter lim="800000"/>
            <a:headEnd/>
            <a:tailEnd/>
          </a:ln>
          <a:effectLst/>
        </p:spPr>
        <p:txBody>
          <a:bodyPr wrap="none" anchor="ctr"/>
          <a:lstStyle/>
          <a:p>
            <a:pPr algn="ctr"/>
            <a:r>
              <a:rPr lang="en-US" dirty="0">
                <a:latin typeface="Tahoma" pitchFamily="34" charset="0"/>
              </a:rPr>
              <a:t>Fingerprint </a:t>
            </a:r>
          </a:p>
          <a:p>
            <a:pPr algn="ctr"/>
            <a:r>
              <a:rPr lang="en-US" dirty="0">
                <a:latin typeface="Tahoma" pitchFamily="34" charset="0"/>
              </a:rPr>
              <a:t>Matching</a:t>
            </a:r>
          </a:p>
        </p:txBody>
      </p:sp>
      <p:sp>
        <p:nvSpPr>
          <p:cNvPr id="24" name="Rectangle 9"/>
          <p:cNvSpPr>
            <a:spLocks noChangeArrowheads="1"/>
          </p:cNvSpPr>
          <p:nvPr/>
        </p:nvSpPr>
        <p:spPr bwMode="auto">
          <a:xfrm>
            <a:off x="304800" y="4267200"/>
            <a:ext cx="1752600" cy="2362200"/>
          </a:xfrm>
          <a:prstGeom prst="rect">
            <a:avLst/>
          </a:prstGeom>
          <a:noFill/>
          <a:ln w="9525">
            <a:solidFill>
              <a:schemeClr val="tx1"/>
            </a:solidFill>
            <a:miter lim="800000"/>
            <a:headEnd/>
            <a:tailEnd/>
          </a:ln>
          <a:effectLst/>
        </p:spPr>
        <p:txBody>
          <a:bodyPr wrap="none" anchor="ctr"/>
          <a:lstStyle/>
          <a:p>
            <a:pPr algn="ctr"/>
            <a:r>
              <a:rPr lang="en-US" dirty="0">
                <a:latin typeface="Tahoma" pitchFamily="34" charset="0"/>
              </a:rPr>
              <a:t>Fingerprint</a:t>
            </a:r>
          </a:p>
          <a:p>
            <a:pPr algn="ctr"/>
            <a:r>
              <a:rPr lang="en-US" dirty="0">
                <a:latin typeface="Tahoma" pitchFamily="34" charset="0"/>
              </a:rPr>
              <a:t> Image </a:t>
            </a:r>
          </a:p>
          <a:p>
            <a:pPr algn="ctr"/>
            <a:r>
              <a:rPr lang="en-US" dirty="0">
                <a:latin typeface="Tahoma" pitchFamily="34" charset="0"/>
              </a:rPr>
              <a:t>Compression</a:t>
            </a:r>
          </a:p>
        </p:txBody>
      </p:sp>
      <p:sp>
        <p:nvSpPr>
          <p:cNvPr id="25" name="Rectangle 11"/>
          <p:cNvSpPr>
            <a:spLocks noChangeArrowheads="1"/>
          </p:cNvSpPr>
          <p:nvPr/>
        </p:nvSpPr>
        <p:spPr bwMode="auto">
          <a:xfrm>
            <a:off x="5638800" y="4114800"/>
            <a:ext cx="2667000" cy="2514600"/>
          </a:xfrm>
          <a:prstGeom prst="rect">
            <a:avLst/>
          </a:prstGeom>
          <a:noFill/>
          <a:ln w="9525">
            <a:solidFill>
              <a:schemeClr val="accent2"/>
            </a:solidFill>
            <a:miter lim="800000"/>
            <a:headEnd/>
            <a:tailEnd/>
          </a:ln>
          <a:effectLst/>
        </p:spPr>
        <p:txBody>
          <a:bodyPr wrap="none" anchor="ctr"/>
          <a:lstStyle/>
          <a:p>
            <a:pPr algn="ctr"/>
            <a:r>
              <a:rPr lang="en-US" b="1" dirty="0">
                <a:latin typeface="Tahoma" pitchFamily="34" charset="0"/>
              </a:rPr>
              <a:t>Fingerprint </a:t>
            </a:r>
          </a:p>
          <a:p>
            <a:pPr algn="ctr"/>
            <a:r>
              <a:rPr lang="en-US" b="1" dirty="0">
                <a:latin typeface="Tahoma" pitchFamily="34" charset="0"/>
              </a:rPr>
              <a:t>Classification</a:t>
            </a:r>
          </a:p>
        </p:txBody>
      </p:sp>
      <p:sp>
        <p:nvSpPr>
          <p:cNvPr id="26" name="Rectangle 12"/>
          <p:cNvSpPr>
            <a:spLocks noChangeArrowheads="1"/>
          </p:cNvSpPr>
          <p:nvPr/>
        </p:nvSpPr>
        <p:spPr bwMode="auto">
          <a:xfrm>
            <a:off x="2209800" y="3657600"/>
            <a:ext cx="3048000" cy="3048000"/>
          </a:xfrm>
          <a:prstGeom prst="rect">
            <a:avLst/>
          </a:prstGeom>
          <a:noFill/>
          <a:ln w="9525">
            <a:solidFill>
              <a:schemeClr val="accent1"/>
            </a:solidFill>
            <a:miter lim="800000"/>
            <a:headEnd/>
            <a:tailEnd/>
          </a:ln>
          <a:effectLst/>
        </p:spPr>
        <p:txBody>
          <a:bodyPr wrap="none" anchor="ctr"/>
          <a:lstStyle/>
          <a:p>
            <a:endParaRPr lang="en-US"/>
          </a:p>
        </p:txBody>
      </p:sp>
      <p:sp>
        <p:nvSpPr>
          <p:cNvPr id="27" name="Line 13"/>
          <p:cNvSpPr>
            <a:spLocks noChangeShapeType="1"/>
          </p:cNvSpPr>
          <p:nvPr/>
        </p:nvSpPr>
        <p:spPr bwMode="auto">
          <a:xfrm>
            <a:off x="5029200" y="4267200"/>
            <a:ext cx="609600" cy="0"/>
          </a:xfrm>
          <a:prstGeom prst="line">
            <a:avLst/>
          </a:prstGeom>
          <a:noFill/>
          <a:ln w="9525">
            <a:solidFill>
              <a:schemeClr val="tx1"/>
            </a:solidFill>
            <a:round/>
            <a:headEnd/>
            <a:tailEnd type="triangle" w="med" len="med"/>
          </a:ln>
          <a:effectLst/>
        </p:spPr>
        <p:txBody>
          <a:bodyPr/>
          <a:lstStyle/>
          <a:p>
            <a:endParaRPr lang="en-US"/>
          </a:p>
        </p:txBody>
      </p:sp>
      <p:sp>
        <p:nvSpPr>
          <p:cNvPr id="28" name="Line 14"/>
          <p:cNvSpPr>
            <a:spLocks noChangeShapeType="1"/>
          </p:cNvSpPr>
          <p:nvPr/>
        </p:nvSpPr>
        <p:spPr bwMode="auto">
          <a:xfrm flipH="1">
            <a:off x="2057400" y="4343400"/>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19</a:t>
            </a:fld>
            <a:endParaRPr lang="en-US"/>
          </a:p>
        </p:txBody>
      </p:sp>
      <p:sp>
        <p:nvSpPr>
          <p:cNvPr id="5" name="TextBox 4"/>
          <p:cNvSpPr txBox="1"/>
          <p:nvPr/>
        </p:nvSpPr>
        <p:spPr>
          <a:xfrm>
            <a:off x="838200" y="0"/>
            <a:ext cx="7086600" cy="1446550"/>
          </a:xfrm>
          <a:prstGeom prst="rect">
            <a:avLst/>
          </a:prstGeom>
          <a:noFill/>
        </p:spPr>
        <p:txBody>
          <a:bodyPr wrap="square" rtlCol="0">
            <a:spAutoFit/>
          </a:bodyPr>
          <a:lstStyle/>
          <a:p>
            <a:r>
              <a:rPr lang="en-US" sz="4400" b="1" dirty="0" smtClean="0">
                <a:solidFill>
                  <a:schemeClr val="tx2"/>
                </a:solidFill>
              </a:rPr>
              <a:t>SOM Algorithm &amp; Implementation details</a:t>
            </a:r>
            <a:endParaRPr lang="en-US" sz="4400" b="1" dirty="0">
              <a:solidFill>
                <a:schemeClr val="tx2"/>
              </a:solidFill>
            </a:endParaRPr>
          </a:p>
        </p:txBody>
      </p:sp>
      <p:sp>
        <p:nvSpPr>
          <p:cNvPr id="6" name="TextBox 5"/>
          <p:cNvSpPr txBox="1"/>
          <p:nvPr/>
        </p:nvSpPr>
        <p:spPr>
          <a:xfrm>
            <a:off x="685800" y="1752601"/>
            <a:ext cx="8077200" cy="8710077"/>
          </a:xfrm>
          <a:prstGeom prst="rect">
            <a:avLst/>
          </a:prstGeom>
          <a:noFill/>
        </p:spPr>
        <p:txBody>
          <a:bodyPr wrap="square" rtlCol="0">
            <a:spAutoFit/>
          </a:bodyPr>
          <a:lstStyle/>
          <a:p>
            <a:pPr marL="457200" indent="-457200">
              <a:buAutoNum type="alphaUcPeriod"/>
            </a:pPr>
            <a:r>
              <a:rPr lang="en-US" sz="3200" b="1" dirty="0" smtClean="0"/>
              <a:t>Feature vector Generation</a:t>
            </a:r>
          </a:p>
          <a:p>
            <a:pPr marL="457200" indent="-457200"/>
            <a:endParaRPr lang="en-US" b="1" dirty="0" smtClean="0"/>
          </a:p>
          <a:p>
            <a:pPr marL="457200" indent="-457200">
              <a:buFont typeface="Wingdings" pitchFamily="2" charset="2"/>
              <a:buChar char="§"/>
            </a:pPr>
            <a:r>
              <a:rPr lang="en-US" dirty="0" smtClean="0"/>
              <a:t>A 256-dimension feature vector for each fingerprint image is generated.</a:t>
            </a:r>
          </a:p>
          <a:p>
            <a:pPr marL="457200" indent="-457200">
              <a:buFont typeface="Wingdings" pitchFamily="2" charset="2"/>
              <a:buChar char="§"/>
            </a:pPr>
            <a:r>
              <a:rPr lang="en-US" dirty="0" smtClean="0"/>
              <a:t>The feature vector generation stage is an important part for keeping the accuracy of the classification system.</a:t>
            </a:r>
          </a:p>
          <a:p>
            <a:pPr marL="457200" indent="-457200">
              <a:buFont typeface="Wingdings" pitchFamily="2" charset="2"/>
              <a:buChar char="§"/>
            </a:pPr>
            <a:r>
              <a:rPr lang="en-US" dirty="0" smtClean="0"/>
              <a:t>The four stages are: </a:t>
            </a:r>
          </a:p>
          <a:p>
            <a:pPr marL="457200" indent="-457200"/>
            <a:r>
              <a:rPr lang="en-US" dirty="0" smtClean="0"/>
              <a:t>              1)Block Direction Estimation </a:t>
            </a:r>
          </a:p>
          <a:p>
            <a:pPr marL="457200" indent="-457200"/>
            <a:r>
              <a:rPr lang="en-US" dirty="0"/>
              <a:t> </a:t>
            </a:r>
            <a:r>
              <a:rPr lang="en-US" dirty="0" smtClean="0"/>
              <a:t>             2)Segmentation</a:t>
            </a:r>
          </a:p>
          <a:p>
            <a:pPr marL="457200" indent="-457200"/>
            <a:r>
              <a:rPr lang="en-US" dirty="0" smtClean="0"/>
              <a:t>              3)Core </a:t>
            </a:r>
            <a:r>
              <a:rPr lang="en-US" dirty="0"/>
              <a:t>point </a:t>
            </a:r>
            <a:r>
              <a:rPr lang="en-US" dirty="0" smtClean="0"/>
              <a:t>detection </a:t>
            </a:r>
          </a:p>
          <a:p>
            <a:pPr marL="457200" indent="-457200"/>
            <a:r>
              <a:rPr lang="en-US" dirty="0" smtClean="0"/>
              <a:t>              4)Regulate </a:t>
            </a:r>
            <a:r>
              <a:rPr lang="en-US" dirty="0"/>
              <a:t>the feature vector</a:t>
            </a:r>
          </a:p>
          <a:p>
            <a:pPr marL="457200" indent="-457200"/>
            <a:endParaRPr lang="en-US" dirty="0"/>
          </a:p>
          <a:p>
            <a:pPr marL="457200" indent="-457200"/>
            <a:endParaRPr lang="en-US" b="1" dirty="0"/>
          </a:p>
          <a:p>
            <a:pPr marL="457200" lvl="0" indent="-457200"/>
            <a:endParaRPr lang="en-US" b="1" dirty="0" smtClean="0"/>
          </a:p>
          <a:p>
            <a:pPr marL="457200" lvl="0" indent="-457200"/>
            <a:endParaRPr lang="en-US" b="1"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smtClean="0"/>
          </a:p>
          <a:p>
            <a:pPr marL="457200" indent="-457200"/>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lstStyle/>
          <a:p>
            <a:r>
              <a:rPr lang="en-US" b="1" dirty="0" smtClean="0"/>
              <a:t>Problem Statement</a:t>
            </a:r>
            <a:endParaRPr lang="en-US" b="1" dirty="0"/>
          </a:p>
        </p:txBody>
      </p:sp>
      <p:sp>
        <p:nvSpPr>
          <p:cNvPr id="3" name="Content Placeholder 2"/>
          <p:cNvSpPr>
            <a:spLocks noGrp="1"/>
          </p:cNvSpPr>
          <p:nvPr>
            <p:ph idx="1"/>
          </p:nvPr>
        </p:nvSpPr>
        <p:spPr/>
        <p:txBody>
          <a:bodyPr>
            <a:normAutofit/>
          </a:bodyPr>
          <a:lstStyle/>
          <a:p>
            <a:r>
              <a:rPr lang="en-US" sz="3200" dirty="0" smtClean="0"/>
              <a:t>To design an efficient Fingerprint Recognition System by using Minutiae Extraction</a:t>
            </a:r>
            <a:r>
              <a:rPr lang="en-US" sz="3200" dirty="0" smtClean="0"/>
              <a:t>.</a:t>
            </a:r>
            <a:endParaRPr lang="en-US" sz="3200" smtClean="0"/>
          </a:p>
          <a:p>
            <a:pPr>
              <a:buNone/>
            </a:pPr>
            <a:endParaRPr lang="en-US" sz="3200" dirty="0" smtClean="0"/>
          </a:p>
          <a:p>
            <a:r>
              <a:rPr lang="en-US" sz="3200" dirty="0" smtClean="0"/>
              <a:t>Perform Classification of fingerprints in the database using Artificial Neural Networks, i.e. Self-Organization Maps (SOM). </a:t>
            </a:r>
            <a:endParaRPr lang="en-US" sz="3200" dirty="0"/>
          </a:p>
        </p:txBody>
      </p:sp>
      <p:sp>
        <p:nvSpPr>
          <p:cNvPr id="4" name="Slide Number Placeholder 3"/>
          <p:cNvSpPr>
            <a:spLocks noGrp="1"/>
          </p:cNvSpPr>
          <p:nvPr>
            <p:ph type="sldNum" sz="quarter" idx="12"/>
          </p:nvPr>
        </p:nvSpPr>
        <p:spPr/>
        <p:txBody>
          <a:bodyPr/>
          <a:lstStyle/>
          <a:p>
            <a:fld id="{27262F7B-4948-479B-9A38-BB01C230CD4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20</a:t>
            </a:fld>
            <a:endParaRPr lang="en-US"/>
          </a:p>
        </p:txBody>
      </p:sp>
      <p:sp>
        <p:nvSpPr>
          <p:cNvPr id="5" name="Slide Number Placeholder 5"/>
          <p:cNvSpPr txBox="1">
            <a:spLocks/>
          </p:cNvSpPr>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BD2F6D7E-BDE8-483F-A76E-CF8A6ED5AF8A}"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20</a:t>
            </a:fld>
            <a:endParaRPr kumimoji="0" lang="en-US" sz="1400" b="0" i="0" u="none" strike="noStrike" kern="1200" cap="none" spc="0" normalizeH="0" baseline="0" noProof="0" smtClean="0">
              <a:ln>
                <a:noFill/>
              </a:ln>
              <a:solidFill>
                <a:schemeClr val="bg2"/>
              </a:solidFill>
              <a:effectLst/>
              <a:uLnTx/>
              <a:uFillTx/>
              <a:latin typeface="Arial" charset="0"/>
              <a:ea typeface="+mn-ea"/>
              <a:cs typeface="+mn-cs"/>
            </a:endParaRPr>
          </a:p>
        </p:txBody>
      </p:sp>
      <p:sp>
        <p:nvSpPr>
          <p:cNvPr id="6" name="Rectangle 3"/>
          <p:cNvSpPr>
            <a:spLocks noChangeArrowheads="1"/>
          </p:cNvSpPr>
          <p:nvPr/>
        </p:nvSpPr>
        <p:spPr bwMode="auto">
          <a:xfrm>
            <a:off x="762000" y="381000"/>
            <a:ext cx="7899400" cy="1143000"/>
          </a:xfrm>
          <a:prstGeom prst="rect">
            <a:avLst/>
          </a:prstGeom>
          <a:noFill/>
          <a:ln w="9525">
            <a:noFill/>
            <a:miter lim="800000"/>
            <a:headEnd/>
            <a:tailEnd/>
          </a:ln>
        </p:spPr>
        <p:txBody>
          <a:bodyPr anchor="b"/>
          <a:lstStyle/>
          <a:p>
            <a:pPr algn="ctr"/>
            <a:r>
              <a:rPr kumimoji="1" lang="en-US" sz="4400" b="1" dirty="0">
                <a:solidFill>
                  <a:schemeClr val="tx2"/>
                </a:solidFill>
              </a:rPr>
              <a:t> How to </a:t>
            </a:r>
            <a:r>
              <a:rPr lang="en-US" sz="4400" b="1" dirty="0">
                <a:solidFill>
                  <a:schemeClr val="tx2"/>
                </a:solidFill>
              </a:rPr>
              <a:t>Classify Fingerprints by </a:t>
            </a:r>
            <a:r>
              <a:rPr kumimoji="1" lang="en-US" sz="4400" b="1" dirty="0">
                <a:solidFill>
                  <a:schemeClr val="tx2"/>
                </a:solidFill>
              </a:rPr>
              <a:t>SOM</a:t>
            </a:r>
          </a:p>
        </p:txBody>
      </p:sp>
      <p:sp>
        <p:nvSpPr>
          <p:cNvPr id="7" name="Rectangle 39"/>
          <p:cNvSpPr>
            <a:spLocks noChangeArrowheads="1"/>
          </p:cNvSpPr>
          <p:nvPr/>
        </p:nvSpPr>
        <p:spPr bwMode="auto">
          <a:xfrm>
            <a:off x="457200" y="1828800"/>
            <a:ext cx="3740150" cy="579438"/>
          </a:xfrm>
          <a:prstGeom prst="rect">
            <a:avLst/>
          </a:prstGeom>
          <a:noFill/>
          <a:ln w="9525">
            <a:noFill/>
            <a:miter lim="800000"/>
            <a:headEnd/>
            <a:tailEnd/>
          </a:ln>
          <a:effectLst/>
        </p:spPr>
        <p:txBody>
          <a:bodyPr wrap="none">
            <a:spAutoFit/>
          </a:bodyPr>
          <a:lstStyle/>
          <a:p>
            <a:r>
              <a:rPr lang="en-US" sz="3200">
                <a:latin typeface="Tahoma" pitchFamily="34" charset="0"/>
              </a:rPr>
              <a:t> Introduction - SOM</a:t>
            </a:r>
          </a:p>
        </p:txBody>
      </p:sp>
      <p:sp>
        <p:nvSpPr>
          <p:cNvPr id="8" name="Oval 40"/>
          <p:cNvSpPr>
            <a:spLocks noChangeArrowheads="1"/>
          </p:cNvSpPr>
          <p:nvPr/>
        </p:nvSpPr>
        <p:spPr bwMode="auto">
          <a:xfrm>
            <a:off x="4343400" y="29718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1</a:t>
            </a:r>
          </a:p>
        </p:txBody>
      </p:sp>
      <p:sp>
        <p:nvSpPr>
          <p:cNvPr id="9" name="Oval 41"/>
          <p:cNvSpPr>
            <a:spLocks noChangeArrowheads="1"/>
          </p:cNvSpPr>
          <p:nvPr/>
        </p:nvSpPr>
        <p:spPr bwMode="auto">
          <a:xfrm>
            <a:off x="5334000" y="5029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4</a:t>
            </a:r>
          </a:p>
        </p:txBody>
      </p:sp>
      <p:sp>
        <p:nvSpPr>
          <p:cNvPr id="10" name="Oval 42"/>
          <p:cNvSpPr>
            <a:spLocks noChangeArrowheads="1"/>
          </p:cNvSpPr>
          <p:nvPr/>
        </p:nvSpPr>
        <p:spPr bwMode="auto">
          <a:xfrm>
            <a:off x="4343400" y="4038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2</a:t>
            </a:r>
          </a:p>
        </p:txBody>
      </p:sp>
      <p:sp>
        <p:nvSpPr>
          <p:cNvPr id="11" name="Oval 43"/>
          <p:cNvSpPr>
            <a:spLocks noChangeArrowheads="1"/>
          </p:cNvSpPr>
          <p:nvPr/>
        </p:nvSpPr>
        <p:spPr bwMode="auto">
          <a:xfrm>
            <a:off x="5410200" y="3657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3</a:t>
            </a:r>
          </a:p>
        </p:txBody>
      </p:sp>
      <p:sp>
        <p:nvSpPr>
          <p:cNvPr id="12" name="Rectangle 44"/>
          <p:cNvSpPr>
            <a:spLocks noChangeArrowheads="1"/>
          </p:cNvSpPr>
          <p:nvPr/>
        </p:nvSpPr>
        <p:spPr bwMode="auto">
          <a:xfrm>
            <a:off x="1828800" y="2743200"/>
            <a:ext cx="457200" cy="3429000"/>
          </a:xfrm>
          <a:prstGeom prst="rect">
            <a:avLst/>
          </a:prstGeom>
          <a:noFill/>
          <a:ln w="9525">
            <a:solidFill>
              <a:schemeClr val="tx1"/>
            </a:solidFill>
            <a:miter lim="800000"/>
            <a:headEnd/>
            <a:tailEnd/>
          </a:ln>
          <a:effectLst/>
        </p:spPr>
        <p:txBody>
          <a:bodyPr wrap="none" anchor="ctr"/>
          <a:lstStyle/>
          <a:p>
            <a:endParaRPr lang="en-US"/>
          </a:p>
        </p:txBody>
      </p:sp>
      <p:sp>
        <p:nvSpPr>
          <p:cNvPr id="13" name="Line 45"/>
          <p:cNvSpPr>
            <a:spLocks noChangeShapeType="1"/>
          </p:cNvSpPr>
          <p:nvPr/>
        </p:nvSpPr>
        <p:spPr bwMode="auto">
          <a:xfrm>
            <a:off x="1828800" y="3810000"/>
            <a:ext cx="457200" cy="0"/>
          </a:xfrm>
          <a:prstGeom prst="line">
            <a:avLst/>
          </a:prstGeom>
          <a:noFill/>
          <a:ln w="9525">
            <a:solidFill>
              <a:schemeClr val="tx1"/>
            </a:solidFill>
            <a:round/>
            <a:headEnd/>
            <a:tailEnd/>
          </a:ln>
          <a:effectLst/>
        </p:spPr>
        <p:txBody>
          <a:bodyPr/>
          <a:lstStyle/>
          <a:p>
            <a:endParaRPr lang="en-US"/>
          </a:p>
        </p:txBody>
      </p:sp>
      <p:sp>
        <p:nvSpPr>
          <p:cNvPr id="14" name="Line 46"/>
          <p:cNvSpPr>
            <a:spLocks noChangeShapeType="1"/>
          </p:cNvSpPr>
          <p:nvPr/>
        </p:nvSpPr>
        <p:spPr bwMode="auto">
          <a:xfrm>
            <a:off x="1828800" y="5181600"/>
            <a:ext cx="457200" cy="0"/>
          </a:xfrm>
          <a:prstGeom prst="line">
            <a:avLst/>
          </a:prstGeom>
          <a:noFill/>
          <a:ln w="9525">
            <a:solidFill>
              <a:schemeClr val="tx1"/>
            </a:solidFill>
            <a:round/>
            <a:headEnd/>
            <a:tailEnd/>
          </a:ln>
          <a:effectLst/>
        </p:spPr>
        <p:txBody>
          <a:bodyPr/>
          <a:lstStyle/>
          <a:p>
            <a:endParaRPr lang="en-US"/>
          </a:p>
        </p:txBody>
      </p:sp>
      <p:sp>
        <p:nvSpPr>
          <p:cNvPr id="15" name="Line 47"/>
          <p:cNvSpPr>
            <a:spLocks noChangeShapeType="1"/>
          </p:cNvSpPr>
          <p:nvPr/>
        </p:nvSpPr>
        <p:spPr bwMode="auto">
          <a:xfrm>
            <a:off x="2286000" y="2971800"/>
            <a:ext cx="2057400" cy="152400"/>
          </a:xfrm>
          <a:prstGeom prst="line">
            <a:avLst/>
          </a:prstGeom>
          <a:noFill/>
          <a:ln w="9525">
            <a:solidFill>
              <a:srgbClr val="FF0000"/>
            </a:solidFill>
            <a:round/>
            <a:headEnd/>
            <a:tailEnd/>
          </a:ln>
          <a:effectLst/>
        </p:spPr>
        <p:txBody>
          <a:bodyPr/>
          <a:lstStyle/>
          <a:p>
            <a:endParaRPr lang="en-US"/>
          </a:p>
        </p:txBody>
      </p:sp>
      <p:sp>
        <p:nvSpPr>
          <p:cNvPr id="16" name="Line 48"/>
          <p:cNvSpPr>
            <a:spLocks noChangeShapeType="1"/>
          </p:cNvSpPr>
          <p:nvPr/>
        </p:nvSpPr>
        <p:spPr bwMode="auto">
          <a:xfrm>
            <a:off x="2286000" y="2971800"/>
            <a:ext cx="3200400" cy="914400"/>
          </a:xfrm>
          <a:prstGeom prst="line">
            <a:avLst/>
          </a:prstGeom>
          <a:noFill/>
          <a:ln w="9525">
            <a:solidFill>
              <a:srgbClr val="FF0000"/>
            </a:solidFill>
            <a:round/>
            <a:headEnd/>
            <a:tailEnd/>
          </a:ln>
          <a:effectLst/>
        </p:spPr>
        <p:txBody>
          <a:bodyPr/>
          <a:lstStyle/>
          <a:p>
            <a:endParaRPr lang="en-US"/>
          </a:p>
        </p:txBody>
      </p:sp>
      <p:sp>
        <p:nvSpPr>
          <p:cNvPr id="17" name="Line 49"/>
          <p:cNvSpPr>
            <a:spLocks noChangeShapeType="1"/>
          </p:cNvSpPr>
          <p:nvPr/>
        </p:nvSpPr>
        <p:spPr bwMode="auto">
          <a:xfrm>
            <a:off x="2286000" y="2971800"/>
            <a:ext cx="2057400" cy="1295400"/>
          </a:xfrm>
          <a:prstGeom prst="line">
            <a:avLst/>
          </a:prstGeom>
          <a:noFill/>
          <a:ln w="9525">
            <a:solidFill>
              <a:srgbClr val="FF0000"/>
            </a:solidFill>
            <a:round/>
            <a:headEnd/>
            <a:tailEnd/>
          </a:ln>
          <a:effectLst/>
        </p:spPr>
        <p:txBody>
          <a:bodyPr/>
          <a:lstStyle/>
          <a:p>
            <a:endParaRPr lang="en-US"/>
          </a:p>
        </p:txBody>
      </p:sp>
      <p:sp>
        <p:nvSpPr>
          <p:cNvPr id="18" name="Line 51"/>
          <p:cNvSpPr>
            <a:spLocks noChangeShapeType="1"/>
          </p:cNvSpPr>
          <p:nvPr/>
        </p:nvSpPr>
        <p:spPr bwMode="auto">
          <a:xfrm>
            <a:off x="2286000" y="2971800"/>
            <a:ext cx="3048000" cy="2362200"/>
          </a:xfrm>
          <a:prstGeom prst="line">
            <a:avLst/>
          </a:prstGeom>
          <a:noFill/>
          <a:ln w="9525">
            <a:solidFill>
              <a:srgbClr val="FF0000"/>
            </a:solidFill>
            <a:round/>
            <a:headEnd/>
            <a:tailEnd/>
          </a:ln>
          <a:effectLst/>
        </p:spPr>
        <p:txBody>
          <a:bodyPr/>
          <a:lstStyle/>
          <a:p>
            <a:endParaRPr lang="en-US"/>
          </a:p>
        </p:txBody>
      </p:sp>
      <p:sp>
        <p:nvSpPr>
          <p:cNvPr id="19" name="Text Box 52"/>
          <p:cNvSpPr txBox="1">
            <a:spLocks noChangeArrowheads="1"/>
          </p:cNvSpPr>
          <p:nvPr/>
        </p:nvSpPr>
        <p:spPr bwMode="auto">
          <a:xfrm>
            <a:off x="533400" y="2743200"/>
            <a:ext cx="557213" cy="3378200"/>
          </a:xfrm>
          <a:prstGeom prst="rect">
            <a:avLst/>
          </a:prstGeom>
          <a:noFill/>
          <a:ln w="9525">
            <a:noFill/>
            <a:miter lim="800000"/>
            <a:headEnd/>
            <a:tailEnd/>
          </a:ln>
          <a:effectLst/>
        </p:spPr>
        <p:txBody>
          <a:bodyPr wrap="none">
            <a:spAutoFit/>
          </a:bodyPr>
          <a:lstStyle/>
          <a:p>
            <a:r>
              <a:rPr lang="en-US"/>
              <a:t>X1</a:t>
            </a:r>
          </a:p>
          <a:p>
            <a:endParaRPr lang="en-US"/>
          </a:p>
          <a:p>
            <a:endParaRPr lang="en-US"/>
          </a:p>
          <a:p>
            <a:endParaRPr lang="en-US"/>
          </a:p>
          <a:p>
            <a:r>
              <a:rPr lang="en-US"/>
              <a:t>X2</a:t>
            </a:r>
          </a:p>
          <a:p>
            <a:endParaRPr lang="en-US"/>
          </a:p>
          <a:p>
            <a:endParaRPr lang="en-US"/>
          </a:p>
          <a:p>
            <a:endParaRPr lang="en-US"/>
          </a:p>
          <a:p>
            <a:r>
              <a:rPr lang="en-US"/>
              <a:t>X3</a:t>
            </a:r>
          </a:p>
        </p:txBody>
      </p:sp>
      <p:sp>
        <p:nvSpPr>
          <p:cNvPr id="20" name="Text Box 53"/>
          <p:cNvSpPr txBox="1">
            <a:spLocks noChangeArrowheads="1"/>
          </p:cNvSpPr>
          <p:nvPr/>
        </p:nvSpPr>
        <p:spPr bwMode="auto">
          <a:xfrm>
            <a:off x="212725" y="6186488"/>
            <a:ext cx="3441700" cy="396875"/>
          </a:xfrm>
          <a:prstGeom prst="rect">
            <a:avLst/>
          </a:prstGeom>
          <a:noFill/>
          <a:ln w="9525">
            <a:noFill/>
            <a:miter lim="800000"/>
            <a:headEnd/>
            <a:tailEnd/>
          </a:ln>
          <a:effectLst/>
        </p:spPr>
        <p:txBody>
          <a:bodyPr wrap="none">
            <a:spAutoFit/>
          </a:bodyPr>
          <a:lstStyle/>
          <a:p>
            <a:r>
              <a:rPr lang="en-US" sz="2000"/>
              <a:t>An Input vector X = {x1,x2,x3}</a:t>
            </a:r>
          </a:p>
        </p:txBody>
      </p:sp>
      <p:sp>
        <p:nvSpPr>
          <p:cNvPr id="21" name="Text Box 61"/>
          <p:cNvSpPr txBox="1">
            <a:spLocks noChangeArrowheads="1"/>
          </p:cNvSpPr>
          <p:nvPr/>
        </p:nvSpPr>
        <p:spPr bwMode="auto">
          <a:xfrm>
            <a:off x="2743200" y="2743200"/>
            <a:ext cx="533400" cy="336550"/>
          </a:xfrm>
          <a:prstGeom prst="rect">
            <a:avLst/>
          </a:prstGeom>
          <a:noFill/>
          <a:ln w="9525">
            <a:noFill/>
            <a:miter lim="800000"/>
            <a:headEnd/>
            <a:tailEnd/>
          </a:ln>
          <a:effectLst/>
        </p:spPr>
        <p:txBody>
          <a:bodyPr wrap="none">
            <a:spAutoFit/>
          </a:bodyPr>
          <a:lstStyle/>
          <a:p>
            <a:r>
              <a:rPr lang="en-US" sz="1600"/>
              <a:t>w11</a:t>
            </a:r>
          </a:p>
        </p:txBody>
      </p:sp>
      <p:sp>
        <p:nvSpPr>
          <p:cNvPr id="22" name="Text Box 62"/>
          <p:cNvSpPr txBox="1">
            <a:spLocks noChangeArrowheads="1"/>
          </p:cNvSpPr>
          <p:nvPr/>
        </p:nvSpPr>
        <p:spPr bwMode="auto">
          <a:xfrm>
            <a:off x="3200400" y="3016250"/>
            <a:ext cx="593725" cy="336550"/>
          </a:xfrm>
          <a:prstGeom prst="rect">
            <a:avLst/>
          </a:prstGeom>
          <a:noFill/>
          <a:ln w="9525">
            <a:noFill/>
            <a:miter lim="800000"/>
            <a:headEnd/>
            <a:tailEnd/>
          </a:ln>
          <a:effectLst/>
        </p:spPr>
        <p:txBody>
          <a:bodyPr>
            <a:spAutoFit/>
          </a:bodyPr>
          <a:lstStyle/>
          <a:p>
            <a:r>
              <a:rPr lang="en-US" sz="1600"/>
              <a:t>w13</a:t>
            </a:r>
          </a:p>
        </p:txBody>
      </p:sp>
      <p:sp>
        <p:nvSpPr>
          <p:cNvPr id="23" name="Text Box 63"/>
          <p:cNvSpPr txBox="1">
            <a:spLocks noChangeArrowheads="1"/>
          </p:cNvSpPr>
          <p:nvPr/>
        </p:nvSpPr>
        <p:spPr bwMode="auto">
          <a:xfrm>
            <a:off x="3200400" y="3352800"/>
            <a:ext cx="533400" cy="336550"/>
          </a:xfrm>
          <a:prstGeom prst="rect">
            <a:avLst/>
          </a:prstGeom>
          <a:noFill/>
          <a:ln w="9525">
            <a:noFill/>
            <a:miter lim="800000"/>
            <a:headEnd/>
            <a:tailEnd/>
          </a:ln>
          <a:effectLst/>
        </p:spPr>
        <p:txBody>
          <a:bodyPr wrap="none">
            <a:spAutoFit/>
          </a:bodyPr>
          <a:lstStyle/>
          <a:p>
            <a:r>
              <a:rPr lang="en-US" sz="1600"/>
              <a:t>w12</a:t>
            </a:r>
          </a:p>
        </p:txBody>
      </p:sp>
      <p:sp>
        <p:nvSpPr>
          <p:cNvPr id="24" name="Text Box 64"/>
          <p:cNvSpPr txBox="1">
            <a:spLocks noChangeArrowheads="1"/>
          </p:cNvSpPr>
          <p:nvPr/>
        </p:nvSpPr>
        <p:spPr bwMode="auto">
          <a:xfrm>
            <a:off x="2514600" y="3429000"/>
            <a:ext cx="533400" cy="336550"/>
          </a:xfrm>
          <a:prstGeom prst="rect">
            <a:avLst/>
          </a:prstGeom>
          <a:noFill/>
          <a:ln w="9525">
            <a:noFill/>
            <a:miter lim="800000"/>
            <a:headEnd/>
            <a:tailEnd/>
          </a:ln>
          <a:effectLst/>
        </p:spPr>
        <p:txBody>
          <a:bodyPr wrap="none">
            <a:spAutoFit/>
          </a:bodyPr>
          <a:lstStyle/>
          <a:p>
            <a:r>
              <a:rPr lang="en-US" sz="1600"/>
              <a:t>w14</a:t>
            </a:r>
          </a:p>
        </p:txBody>
      </p:sp>
      <p:sp>
        <p:nvSpPr>
          <p:cNvPr id="25" name="Line 65"/>
          <p:cNvSpPr>
            <a:spLocks noChangeShapeType="1"/>
          </p:cNvSpPr>
          <p:nvPr/>
        </p:nvSpPr>
        <p:spPr bwMode="auto">
          <a:xfrm flipV="1">
            <a:off x="2286000" y="3429000"/>
            <a:ext cx="2133600" cy="1143000"/>
          </a:xfrm>
          <a:prstGeom prst="line">
            <a:avLst/>
          </a:prstGeom>
          <a:noFill/>
          <a:ln w="19050">
            <a:solidFill>
              <a:srgbClr val="0000FF"/>
            </a:solidFill>
            <a:prstDash val="sysDot"/>
            <a:round/>
            <a:headEnd/>
            <a:tailEnd/>
          </a:ln>
          <a:effectLst/>
        </p:spPr>
        <p:txBody>
          <a:bodyPr/>
          <a:lstStyle/>
          <a:p>
            <a:endParaRPr lang="en-US"/>
          </a:p>
        </p:txBody>
      </p:sp>
      <p:sp>
        <p:nvSpPr>
          <p:cNvPr id="26" name="Line 66"/>
          <p:cNvSpPr>
            <a:spLocks noChangeShapeType="1"/>
          </p:cNvSpPr>
          <p:nvPr/>
        </p:nvSpPr>
        <p:spPr bwMode="auto">
          <a:xfrm flipV="1">
            <a:off x="2286000" y="3733800"/>
            <a:ext cx="3200400" cy="838200"/>
          </a:xfrm>
          <a:prstGeom prst="line">
            <a:avLst/>
          </a:prstGeom>
          <a:noFill/>
          <a:ln w="19050">
            <a:solidFill>
              <a:srgbClr val="0000FF"/>
            </a:solidFill>
            <a:prstDash val="sysDot"/>
            <a:round/>
            <a:headEnd/>
            <a:tailEnd/>
          </a:ln>
          <a:effectLst/>
        </p:spPr>
        <p:txBody>
          <a:bodyPr/>
          <a:lstStyle/>
          <a:p>
            <a:endParaRPr lang="en-US"/>
          </a:p>
        </p:txBody>
      </p:sp>
      <p:sp>
        <p:nvSpPr>
          <p:cNvPr id="27" name="Line 67"/>
          <p:cNvSpPr>
            <a:spLocks noChangeShapeType="1"/>
          </p:cNvSpPr>
          <p:nvPr/>
        </p:nvSpPr>
        <p:spPr bwMode="auto">
          <a:xfrm flipV="1">
            <a:off x="2286000" y="4419600"/>
            <a:ext cx="2057400" cy="152400"/>
          </a:xfrm>
          <a:prstGeom prst="line">
            <a:avLst/>
          </a:prstGeom>
          <a:noFill/>
          <a:ln w="19050">
            <a:solidFill>
              <a:srgbClr val="0000FF"/>
            </a:solidFill>
            <a:prstDash val="sysDot"/>
            <a:round/>
            <a:headEnd/>
            <a:tailEnd/>
          </a:ln>
          <a:effectLst/>
        </p:spPr>
        <p:txBody>
          <a:bodyPr/>
          <a:lstStyle/>
          <a:p>
            <a:endParaRPr lang="en-US"/>
          </a:p>
        </p:txBody>
      </p:sp>
      <p:sp>
        <p:nvSpPr>
          <p:cNvPr id="28" name="Line 68"/>
          <p:cNvSpPr>
            <a:spLocks noChangeShapeType="1"/>
          </p:cNvSpPr>
          <p:nvPr/>
        </p:nvSpPr>
        <p:spPr bwMode="auto">
          <a:xfrm>
            <a:off x="2286000" y="4572000"/>
            <a:ext cx="3048000" cy="762000"/>
          </a:xfrm>
          <a:prstGeom prst="line">
            <a:avLst/>
          </a:prstGeom>
          <a:noFill/>
          <a:ln w="19050">
            <a:solidFill>
              <a:srgbClr val="0000FF"/>
            </a:solidFill>
            <a:prstDash val="sysDot"/>
            <a:round/>
            <a:headEnd/>
            <a:tailEnd/>
          </a:ln>
          <a:effectLst/>
        </p:spPr>
        <p:txBody>
          <a:bodyPr/>
          <a:lstStyle/>
          <a:p>
            <a:endParaRPr lang="en-US"/>
          </a:p>
        </p:txBody>
      </p:sp>
      <p:sp>
        <p:nvSpPr>
          <p:cNvPr id="29" name="Line 69"/>
          <p:cNvSpPr>
            <a:spLocks noChangeShapeType="1"/>
          </p:cNvSpPr>
          <p:nvPr/>
        </p:nvSpPr>
        <p:spPr bwMode="auto">
          <a:xfrm flipH="1">
            <a:off x="2286000" y="3429000"/>
            <a:ext cx="2133600" cy="2286000"/>
          </a:xfrm>
          <a:prstGeom prst="line">
            <a:avLst/>
          </a:prstGeom>
          <a:noFill/>
          <a:ln w="22225">
            <a:solidFill>
              <a:srgbClr val="00FF00"/>
            </a:solidFill>
            <a:prstDash val="dash"/>
            <a:round/>
            <a:headEnd/>
            <a:tailEnd/>
          </a:ln>
          <a:effectLst/>
        </p:spPr>
        <p:txBody>
          <a:bodyPr/>
          <a:lstStyle/>
          <a:p>
            <a:endParaRPr lang="en-US"/>
          </a:p>
        </p:txBody>
      </p:sp>
      <p:sp>
        <p:nvSpPr>
          <p:cNvPr id="30" name="Line 70"/>
          <p:cNvSpPr>
            <a:spLocks noChangeShapeType="1"/>
          </p:cNvSpPr>
          <p:nvPr/>
        </p:nvSpPr>
        <p:spPr bwMode="auto">
          <a:xfrm flipV="1">
            <a:off x="2362200" y="5334000"/>
            <a:ext cx="2971800" cy="381000"/>
          </a:xfrm>
          <a:prstGeom prst="line">
            <a:avLst/>
          </a:prstGeom>
          <a:noFill/>
          <a:ln w="22225">
            <a:solidFill>
              <a:srgbClr val="00FF00"/>
            </a:solidFill>
            <a:prstDash val="dash"/>
            <a:round/>
            <a:headEnd/>
            <a:tailEnd/>
          </a:ln>
          <a:effectLst/>
        </p:spPr>
        <p:txBody>
          <a:bodyPr/>
          <a:lstStyle/>
          <a:p>
            <a:endParaRPr lang="en-US"/>
          </a:p>
        </p:txBody>
      </p:sp>
      <p:sp>
        <p:nvSpPr>
          <p:cNvPr id="31" name="Line 71"/>
          <p:cNvSpPr>
            <a:spLocks noChangeShapeType="1"/>
          </p:cNvSpPr>
          <p:nvPr/>
        </p:nvSpPr>
        <p:spPr bwMode="auto">
          <a:xfrm flipV="1">
            <a:off x="2286000" y="4495800"/>
            <a:ext cx="2133600" cy="1219200"/>
          </a:xfrm>
          <a:prstGeom prst="line">
            <a:avLst/>
          </a:prstGeom>
          <a:noFill/>
          <a:ln w="22225">
            <a:solidFill>
              <a:srgbClr val="00FF00"/>
            </a:solidFill>
            <a:prstDash val="dash"/>
            <a:round/>
            <a:headEnd/>
            <a:tailEnd/>
          </a:ln>
          <a:effectLst/>
        </p:spPr>
        <p:txBody>
          <a:bodyPr/>
          <a:lstStyle/>
          <a:p>
            <a:endParaRPr lang="en-US"/>
          </a:p>
        </p:txBody>
      </p:sp>
      <p:sp>
        <p:nvSpPr>
          <p:cNvPr id="32" name="Line 72"/>
          <p:cNvSpPr>
            <a:spLocks noChangeShapeType="1"/>
          </p:cNvSpPr>
          <p:nvPr/>
        </p:nvSpPr>
        <p:spPr bwMode="auto">
          <a:xfrm flipV="1">
            <a:off x="2286000" y="4191000"/>
            <a:ext cx="3352800" cy="1524000"/>
          </a:xfrm>
          <a:prstGeom prst="line">
            <a:avLst/>
          </a:prstGeom>
          <a:noFill/>
          <a:ln w="22225">
            <a:solidFill>
              <a:srgbClr val="00FF00"/>
            </a:solidFill>
            <a:prstDash val="dash"/>
            <a:round/>
            <a:headEnd/>
            <a:tailEnd/>
          </a:ln>
          <a:effectLst/>
        </p:spPr>
        <p:txBody>
          <a:bodyPr/>
          <a:lstStyle/>
          <a:p>
            <a:endParaRPr lang="en-US"/>
          </a:p>
        </p:txBody>
      </p:sp>
      <p:sp>
        <p:nvSpPr>
          <p:cNvPr id="33" name="Text Box 73"/>
          <p:cNvSpPr txBox="1">
            <a:spLocks noChangeArrowheads="1"/>
          </p:cNvSpPr>
          <p:nvPr/>
        </p:nvSpPr>
        <p:spPr bwMode="auto">
          <a:xfrm>
            <a:off x="4724400" y="5715000"/>
            <a:ext cx="1455738" cy="457200"/>
          </a:xfrm>
          <a:prstGeom prst="rect">
            <a:avLst/>
          </a:prstGeom>
          <a:noFill/>
          <a:ln w="9525">
            <a:noFill/>
            <a:miter lim="800000"/>
            <a:headEnd/>
            <a:tailEnd/>
          </a:ln>
          <a:effectLst/>
        </p:spPr>
        <p:txBody>
          <a:bodyPr wrap="none">
            <a:spAutoFit/>
          </a:bodyPr>
          <a:lstStyle/>
          <a:p>
            <a:r>
              <a:rPr lang="en-US"/>
              <a:t>2x2 SOM </a:t>
            </a:r>
          </a:p>
        </p:txBody>
      </p:sp>
      <p:sp>
        <p:nvSpPr>
          <p:cNvPr id="34" name="Line 74"/>
          <p:cNvSpPr>
            <a:spLocks noChangeShapeType="1"/>
          </p:cNvSpPr>
          <p:nvPr/>
        </p:nvSpPr>
        <p:spPr bwMode="auto">
          <a:xfrm>
            <a:off x="1066800" y="3048000"/>
            <a:ext cx="762000" cy="0"/>
          </a:xfrm>
          <a:prstGeom prst="line">
            <a:avLst/>
          </a:prstGeom>
          <a:noFill/>
          <a:ln w="9525">
            <a:solidFill>
              <a:schemeClr val="tx1"/>
            </a:solidFill>
            <a:round/>
            <a:headEnd/>
            <a:tailEnd type="triangle" w="med" len="med"/>
          </a:ln>
          <a:effectLst/>
        </p:spPr>
        <p:txBody>
          <a:bodyPr/>
          <a:lstStyle/>
          <a:p>
            <a:endParaRPr lang="en-US"/>
          </a:p>
        </p:txBody>
      </p:sp>
      <p:sp>
        <p:nvSpPr>
          <p:cNvPr id="35" name="Line 75"/>
          <p:cNvSpPr>
            <a:spLocks noChangeShapeType="1"/>
          </p:cNvSpPr>
          <p:nvPr/>
        </p:nvSpPr>
        <p:spPr bwMode="auto">
          <a:xfrm>
            <a:off x="990600" y="4419600"/>
            <a:ext cx="838200" cy="0"/>
          </a:xfrm>
          <a:prstGeom prst="line">
            <a:avLst/>
          </a:prstGeom>
          <a:noFill/>
          <a:ln w="9525">
            <a:solidFill>
              <a:schemeClr val="tx1"/>
            </a:solidFill>
            <a:round/>
            <a:headEnd/>
            <a:tailEnd type="triangle" w="med" len="med"/>
          </a:ln>
          <a:effectLst/>
        </p:spPr>
        <p:txBody>
          <a:bodyPr/>
          <a:lstStyle/>
          <a:p>
            <a:endParaRPr lang="en-US"/>
          </a:p>
        </p:txBody>
      </p:sp>
      <p:sp>
        <p:nvSpPr>
          <p:cNvPr id="36" name="Line 76"/>
          <p:cNvSpPr>
            <a:spLocks noChangeShapeType="1"/>
          </p:cNvSpPr>
          <p:nvPr/>
        </p:nvSpPr>
        <p:spPr bwMode="auto">
          <a:xfrm>
            <a:off x="1066800" y="5867400"/>
            <a:ext cx="7620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21</a:t>
            </a:fld>
            <a:endParaRPr lang="en-US"/>
          </a:p>
        </p:txBody>
      </p:sp>
      <p:sp>
        <p:nvSpPr>
          <p:cNvPr id="6" name="Slide Number Placeholder 5"/>
          <p:cNvSpPr txBox="1">
            <a:spLocks/>
          </p:cNvSpPr>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BE0DAC2F-EFDF-426F-8EBA-DE84521D73E7}"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21</a:t>
            </a:fld>
            <a:endParaRPr kumimoji="0" lang="en-US" sz="1400" b="0" i="0" u="none" strike="noStrike" kern="1200" cap="none" spc="0" normalizeH="0" baseline="0" noProof="0" smtClean="0">
              <a:ln>
                <a:noFill/>
              </a:ln>
              <a:solidFill>
                <a:schemeClr val="bg2"/>
              </a:solidFill>
              <a:effectLst/>
              <a:uLnTx/>
              <a:uFillTx/>
              <a:latin typeface="Arial" charset="0"/>
              <a:ea typeface="+mn-ea"/>
              <a:cs typeface="+mn-cs"/>
            </a:endParaRPr>
          </a:p>
        </p:txBody>
      </p:sp>
      <p:sp>
        <p:nvSpPr>
          <p:cNvPr id="7" name="Rectangle 2"/>
          <p:cNvSpPr>
            <a:spLocks noChangeArrowheads="1"/>
          </p:cNvSpPr>
          <p:nvPr/>
        </p:nvSpPr>
        <p:spPr bwMode="auto">
          <a:xfrm>
            <a:off x="762000" y="381000"/>
            <a:ext cx="7899400" cy="1143000"/>
          </a:xfrm>
          <a:prstGeom prst="rect">
            <a:avLst/>
          </a:prstGeom>
          <a:noFill/>
          <a:ln w="9525">
            <a:noFill/>
            <a:miter lim="800000"/>
            <a:headEnd/>
            <a:tailEnd/>
          </a:ln>
        </p:spPr>
        <p:txBody>
          <a:bodyPr anchor="b"/>
          <a:lstStyle/>
          <a:p>
            <a:pPr algn="ctr"/>
            <a:r>
              <a:rPr kumimoji="1" lang="en-US" sz="4400" b="1" dirty="0">
                <a:solidFill>
                  <a:schemeClr val="tx2"/>
                </a:solidFill>
              </a:rPr>
              <a:t> How to </a:t>
            </a:r>
            <a:r>
              <a:rPr lang="en-US" sz="4400" b="1" dirty="0">
                <a:solidFill>
                  <a:schemeClr val="tx2"/>
                </a:solidFill>
              </a:rPr>
              <a:t>Classify Fingerprints by </a:t>
            </a:r>
            <a:r>
              <a:rPr kumimoji="1" lang="en-US" sz="4400" b="1" dirty="0">
                <a:solidFill>
                  <a:schemeClr val="tx2"/>
                </a:solidFill>
              </a:rPr>
              <a:t>SOM</a:t>
            </a:r>
          </a:p>
        </p:txBody>
      </p:sp>
      <p:sp>
        <p:nvSpPr>
          <p:cNvPr id="8" name="Rectangle 3"/>
          <p:cNvSpPr>
            <a:spLocks noChangeArrowheads="1"/>
          </p:cNvSpPr>
          <p:nvPr/>
        </p:nvSpPr>
        <p:spPr bwMode="auto">
          <a:xfrm>
            <a:off x="457200" y="1828800"/>
            <a:ext cx="4435475" cy="579438"/>
          </a:xfrm>
          <a:prstGeom prst="rect">
            <a:avLst/>
          </a:prstGeom>
          <a:noFill/>
          <a:ln w="9525">
            <a:noFill/>
            <a:miter lim="800000"/>
            <a:headEnd/>
            <a:tailEnd/>
          </a:ln>
          <a:effectLst/>
        </p:spPr>
        <p:txBody>
          <a:bodyPr wrap="none">
            <a:spAutoFit/>
          </a:bodyPr>
          <a:lstStyle/>
          <a:p>
            <a:r>
              <a:rPr lang="en-US" sz="3200" dirty="0">
                <a:latin typeface="Tahoma" pitchFamily="34" charset="0"/>
              </a:rPr>
              <a:t>For a well-trained SOM:</a:t>
            </a:r>
          </a:p>
        </p:txBody>
      </p:sp>
      <p:sp>
        <p:nvSpPr>
          <p:cNvPr id="9" name="Oval 4"/>
          <p:cNvSpPr>
            <a:spLocks noChangeArrowheads="1"/>
          </p:cNvSpPr>
          <p:nvPr/>
        </p:nvSpPr>
        <p:spPr bwMode="auto">
          <a:xfrm>
            <a:off x="4343400" y="29718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dirty="0"/>
              <a:t>1</a:t>
            </a:r>
          </a:p>
        </p:txBody>
      </p:sp>
      <p:sp>
        <p:nvSpPr>
          <p:cNvPr id="10" name="Oval 5"/>
          <p:cNvSpPr>
            <a:spLocks noChangeArrowheads="1"/>
          </p:cNvSpPr>
          <p:nvPr/>
        </p:nvSpPr>
        <p:spPr bwMode="auto">
          <a:xfrm>
            <a:off x="5334000" y="50292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dirty="0"/>
              <a:t>4</a:t>
            </a:r>
          </a:p>
        </p:txBody>
      </p:sp>
      <p:sp>
        <p:nvSpPr>
          <p:cNvPr id="11" name="Oval 6"/>
          <p:cNvSpPr>
            <a:spLocks noChangeArrowheads="1"/>
          </p:cNvSpPr>
          <p:nvPr/>
        </p:nvSpPr>
        <p:spPr bwMode="auto">
          <a:xfrm>
            <a:off x="4343400" y="4038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a:t>2</a:t>
            </a:r>
          </a:p>
        </p:txBody>
      </p:sp>
      <p:sp>
        <p:nvSpPr>
          <p:cNvPr id="12" name="Oval 7"/>
          <p:cNvSpPr>
            <a:spLocks noChangeArrowheads="1"/>
          </p:cNvSpPr>
          <p:nvPr/>
        </p:nvSpPr>
        <p:spPr bwMode="auto">
          <a:xfrm>
            <a:off x="5410200" y="3657600"/>
            <a:ext cx="533400" cy="533400"/>
          </a:xfrm>
          <a:prstGeom prst="ellipse">
            <a:avLst/>
          </a:prstGeom>
          <a:solidFill>
            <a:srgbClr val="0066FF"/>
          </a:solidFill>
          <a:ln w="9525">
            <a:solidFill>
              <a:schemeClr val="tx1"/>
            </a:solidFill>
            <a:round/>
            <a:headEnd/>
            <a:tailEnd/>
          </a:ln>
          <a:effectLst/>
        </p:spPr>
        <p:txBody>
          <a:bodyPr wrap="none" anchor="ctr"/>
          <a:lstStyle/>
          <a:p>
            <a:pPr algn="ctr"/>
            <a:r>
              <a:rPr lang="en-US" dirty="0"/>
              <a:t>3</a:t>
            </a:r>
          </a:p>
        </p:txBody>
      </p:sp>
      <p:sp>
        <p:nvSpPr>
          <p:cNvPr id="13" name="Rectangle 8"/>
          <p:cNvSpPr>
            <a:spLocks noChangeArrowheads="1"/>
          </p:cNvSpPr>
          <p:nvPr/>
        </p:nvSpPr>
        <p:spPr bwMode="auto">
          <a:xfrm>
            <a:off x="1828800" y="2743200"/>
            <a:ext cx="457200" cy="3429000"/>
          </a:xfrm>
          <a:prstGeom prst="rect">
            <a:avLst/>
          </a:prstGeom>
          <a:noFill/>
          <a:ln w="9525">
            <a:solidFill>
              <a:schemeClr val="tx1"/>
            </a:solidFill>
            <a:miter lim="800000"/>
            <a:headEnd/>
            <a:tailEnd/>
          </a:ln>
          <a:effectLst/>
        </p:spPr>
        <p:txBody>
          <a:bodyPr wrap="none" anchor="ctr"/>
          <a:lstStyle/>
          <a:p>
            <a:endParaRPr lang="en-US"/>
          </a:p>
        </p:txBody>
      </p:sp>
      <p:sp>
        <p:nvSpPr>
          <p:cNvPr id="14" name="Line 9"/>
          <p:cNvSpPr>
            <a:spLocks noChangeShapeType="1"/>
          </p:cNvSpPr>
          <p:nvPr/>
        </p:nvSpPr>
        <p:spPr bwMode="auto">
          <a:xfrm>
            <a:off x="1828800" y="3810000"/>
            <a:ext cx="457200" cy="0"/>
          </a:xfrm>
          <a:prstGeom prst="line">
            <a:avLst/>
          </a:prstGeom>
          <a:noFill/>
          <a:ln w="9525">
            <a:solidFill>
              <a:schemeClr val="tx1"/>
            </a:solidFill>
            <a:round/>
            <a:headEnd/>
            <a:tailEnd/>
          </a:ln>
          <a:effectLst/>
        </p:spPr>
        <p:txBody>
          <a:bodyPr/>
          <a:lstStyle/>
          <a:p>
            <a:endParaRPr lang="en-US"/>
          </a:p>
        </p:txBody>
      </p:sp>
      <p:sp>
        <p:nvSpPr>
          <p:cNvPr id="15" name="Line 10"/>
          <p:cNvSpPr>
            <a:spLocks noChangeShapeType="1"/>
          </p:cNvSpPr>
          <p:nvPr/>
        </p:nvSpPr>
        <p:spPr bwMode="auto">
          <a:xfrm>
            <a:off x="1828800" y="5181600"/>
            <a:ext cx="457200" cy="0"/>
          </a:xfrm>
          <a:prstGeom prst="line">
            <a:avLst/>
          </a:prstGeom>
          <a:noFill/>
          <a:ln w="9525">
            <a:solidFill>
              <a:schemeClr val="tx1"/>
            </a:solidFill>
            <a:round/>
            <a:headEnd/>
            <a:tailEnd/>
          </a:ln>
          <a:effectLst/>
        </p:spPr>
        <p:txBody>
          <a:bodyPr/>
          <a:lstStyle/>
          <a:p>
            <a:endParaRPr lang="en-US"/>
          </a:p>
        </p:txBody>
      </p:sp>
      <p:sp>
        <p:nvSpPr>
          <p:cNvPr id="16" name="Line 11"/>
          <p:cNvSpPr>
            <a:spLocks noChangeShapeType="1"/>
          </p:cNvSpPr>
          <p:nvPr/>
        </p:nvSpPr>
        <p:spPr bwMode="auto">
          <a:xfrm>
            <a:off x="2286000" y="2971800"/>
            <a:ext cx="2057400" cy="152400"/>
          </a:xfrm>
          <a:prstGeom prst="line">
            <a:avLst/>
          </a:prstGeom>
          <a:noFill/>
          <a:ln w="9525">
            <a:solidFill>
              <a:srgbClr val="FF0000"/>
            </a:solidFill>
            <a:round/>
            <a:headEnd/>
            <a:tailEnd/>
          </a:ln>
          <a:effectLst/>
        </p:spPr>
        <p:txBody>
          <a:bodyPr/>
          <a:lstStyle/>
          <a:p>
            <a:endParaRPr lang="en-US"/>
          </a:p>
        </p:txBody>
      </p:sp>
      <p:sp>
        <p:nvSpPr>
          <p:cNvPr id="17" name="Line 12"/>
          <p:cNvSpPr>
            <a:spLocks noChangeShapeType="1"/>
          </p:cNvSpPr>
          <p:nvPr/>
        </p:nvSpPr>
        <p:spPr bwMode="auto">
          <a:xfrm>
            <a:off x="2286000" y="2971800"/>
            <a:ext cx="3200400" cy="914400"/>
          </a:xfrm>
          <a:prstGeom prst="line">
            <a:avLst/>
          </a:prstGeom>
          <a:noFill/>
          <a:ln w="9525">
            <a:solidFill>
              <a:srgbClr val="FF0000"/>
            </a:solidFill>
            <a:round/>
            <a:headEnd/>
            <a:tailEnd/>
          </a:ln>
          <a:effectLst/>
        </p:spPr>
        <p:txBody>
          <a:bodyPr/>
          <a:lstStyle/>
          <a:p>
            <a:endParaRPr lang="en-US"/>
          </a:p>
        </p:txBody>
      </p:sp>
      <p:sp>
        <p:nvSpPr>
          <p:cNvPr id="18" name="Line 13"/>
          <p:cNvSpPr>
            <a:spLocks noChangeShapeType="1"/>
          </p:cNvSpPr>
          <p:nvPr/>
        </p:nvSpPr>
        <p:spPr bwMode="auto">
          <a:xfrm>
            <a:off x="2286000" y="2971800"/>
            <a:ext cx="2057400" cy="1295400"/>
          </a:xfrm>
          <a:prstGeom prst="line">
            <a:avLst/>
          </a:prstGeom>
          <a:noFill/>
          <a:ln w="9525">
            <a:solidFill>
              <a:srgbClr val="FF0000"/>
            </a:solidFill>
            <a:round/>
            <a:headEnd/>
            <a:tailEnd/>
          </a:ln>
          <a:effectLst/>
        </p:spPr>
        <p:txBody>
          <a:bodyPr/>
          <a:lstStyle/>
          <a:p>
            <a:endParaRPr lang="en-US"/>
          </a:p>
        </p:txBody>
      </p:sp>
      <p:sp>
        <p:nvSpPr>
          <p:cNvPr id="19" name="Line 14"/>
          <p:cNvSpPr>
            <a:spLocks noChangeShapeType="1"/>
          </p:cNvSpPr>
          <p:nvPr/>
        </p:nvSpPr>
        <p:spPr bwMode="auto">
          <a:xfrm>
            <a:off x="2286000" y="2971800"/>
            <a:ext cx="3048000" cy="2362200"/>
          </a:xfrm>
          <a:prstGeom prst="line">
            <a:avLst/>
          </a:prstGeom>
          <a:noFill/>
          <a:ln w="9525">
            <a:solidFill>
              <a:srgbClr val="FF0000"/>
            </a:solidFill>
            <a:round/>
            <a:headEnd/>
            <a:tailEnd/>
          </a:ln>
          <a:effectLst/>
        </p:spPr>
        <p:txBody>
          <a:bodyPr/>
          <a:lstStyle/>
          <a:p>
            <a:endParaRPr lang="en-US"/>
          </a:p>
        </p:txBody>
      </p:sp>
      <p:sp>
        <p:nvSpPr>
          <p:cNvPr id="20" name="Text Box 15"/>
          <p:cNvSpPr txBox="1">
            <a:spLocks noChangeArrowheads="1"/>
          </p:cNvSpPr>
          <p:nvPr/>
        </p:nvSpPr>
        <p:spPr bwMode="auto">
          <a:xfrm>
            <a:off x="533400" y="2743200"/>
            <a:ext cx="557213" cy="3378200"/>
          </a:xfrm>
          <a:prstGeom prst="rect">
            <a:avLst/>
          </a:prstGeom>
          <a:noFill/>
          <a:ln w="9525">
            <a:noFill/>
            <a:miter lim="800000"/>
            <a:headEnd/>
            <a:tailEnd/>
          </a:ln>
          <a:effectLst/>
        </p:spPr>
        <p:txBody>
          <a:bodyPr wrap="none">
            <a:spAutoFit/>
          </a:bodyPr>
          <a:lstStyle/>
          <a:p>
            <a:r>
              <a:rPr lang="en-US"/>
              <a:t>X1</a:t>
            </a:r>
          </a:p>
          <a:p>
            <a:endParaRPr lang="en-US"/>
          </a:p>
          <a:p>
            <a:endParaRPr lang="en-US"/>
          </a:p>
          <a:p>
            <a:endParaRPr lang="en-US"/>
          </a:p>
          <a:p>
            <a:r>
              <a:rPr lang="en-US"/>
              <a:t>X2</a:t>
            </a:r>
          </a:p>
          <a:p>
            <a:endParaRPr lang="en-US"/>
          </a:p>
          <a:p>
            <a:endParaRPr lang="en-US"/>
          </a:p>
          <a:p>
            <a:endParaRPr lang="en-US"/>
          </a:p>
          <a:p>
            <a:r>
              <a:rPr lang="en-US"/>
              <a:t>X3</a:t>
            </a:r>
          </a:p>
        </p:txBody>
      </p:sp>
      <p:sp>
        <p:nvSpPr>
          <p:cNvPr id="21" name="Text Box 16"/>
          <p:cNvSpPr txBox="1">
            <a:spLocks noChangeArrowheads="1"/>
          </p:cNvSpPr>
          <p:nvPr/>
        </p:nvSpPr>
        <p:spPr bwMode="auto">
          <a:xfrm>
            <a:off x="212725" y="6186488"/>
            <a:ext cx="3441700" cy="396875"/>
          </a:xfrm>
          <a:prstGeom prst="rect">
            <a:avLst/>
          </a:prstGeom>
          <a:noFill/>
          <a:ln w="9525">
            <a:noFill/>
            <a:miter lim="800000"/>
            <a:headEnd/>
            <a:tailEnd/>
          </a:ln>
          <a:effectLst/>
        </p:spPr>
        <p:txBody>
          <a:bodyPr wrap="none">
            <a:spAutoFit/>
          </a:bodyPr>
          <a:lstStyle/>
          <a:p>
            <a:r>
              <a:rPr lang="en-US" sz="2000"/>
              <a:t>An Input vector X = {x1,x2,x3}</a:t>
            </a:r>
          </a:p>
        </p:txBody>
      </p:sp>
      <p:sp>
        <p:nvSpPr>
          <p:cNvPr id="22" name="Text Box 17"/>
          <p:cNvSpPr txBox="1">
            <a:spLocks noChangeArrowheads="1"/>
          </p:cNvSpPr>
          <p:nvPr/>
        </p:nvSpPr>
        <p:spPr bwMode="auto">
          <a:xfrm>
            <a:off x="2743200" y="2743200"/>
            <a:ext cx="533400" cy="336550"/>
          </a:xfrm>
          <a:prstGeom prst="rect">
            <a:avLst/>
          </a:prstGeom>
          <a:noFill/>
          <a:ln w="9525">
            <a:noFill/>
            <a:miter lim="800000"/>
            <a:headEnd/>
            <a:tailEnd/>
          </a:ln>
          <a:effectLst/>
        </p:spPr>
        <p:txBody>
          <a:bodyPr wrap="none">
            <a:spAutoFit/>
          </a:bodyPr>
          <a:lstStyle/>
          <a:p>
            <a:r>
              <a:rPr lang="en-US" sz="1600"/>
              <a:t>w11</a:t>
            </a:r>
          </a:p>
        </p:txBody>
      </p:sp>
      <p:sp>
        <p:nvSpPr>
          <p:cNvPr id="23" name="Text Box 18"/>
          <p:cNvSpPr txBox="1">
            <a:spLocks noChangeArrowheads="1"/>
          </p:cNvSpPr>
          <p:nvPr/>
        </p:nvSpPr>
        <p:spPr bwMode="auto">
          <a:xfrm>
            <a:off x="3200400" y="3016250"/>
            <a:ext cx="593725" cy="336550"/>
          </a:xfrm>
          <a:prstGeom prst="rect">
            <a:avLst/>
          </a:prstGeom>
          <a:noFill/>
          <a:ln w="9525">
            <a:noFill/>
            <a:miter lim="800000"/>
            <a:headEnd/>
            <a:tailEnd/>
          </a:ln>
          <a:effectLst/>
        </p:spPr>
        <p:txBody>
          <a:bodyPr>
            <a:spAutoFit/>
          </a:bodyPr>
          <a:lstStyle/>
          <a:p>
            <a:r>
              <a:rPr lang="en-US" sz="1600"/>
              <a:t>w13</a:t>
            </a:r>
          </a:p>
        </p:txBody>
      </p:sp>
      <p:sp>
        <p:nvSpPr>
          <p:cNvPr id="24" name="Text Box 19"/>
          <p:cNvSpPr txBox="1">
            <a:spLocks noChangeArrowheads="1"/>
          </p:cNvSpPr>
          <p:nvPr/>
        </p:nvSpPr>
        <p:spPr bwMode="auto">
          <a:xfrm>
            <a:off x="3200400" y="3352800"/>
            <a:ext cx="533400" cy="336550"/>
          </a:xfrm>
          <a:prstGeom prst="rect">
            <a:avLst/>
          </a:prstGeom>
          <a:noFill/>
          <a:ln w="9525">
            <a:noFill/>
            <a:miter lim="800000"/>
            <a:headEnd/>
            <a:tailEnd/>
          </a:ln>
          <a:effectLst/>
        </p:spPr>
        <p:txBody>
          <a:bodyPr wrap="none">
            <a:spAutoFit/>
          </a:bodyPr>
          <a:lstStyle/>
          <a:p>
            <a:r>
              <a:rPr lang="en-US" sz="1600"/>
              <a:t>w12</a:t>
            </a:r>
          </a:p>
        </p:txBody>
      </p:sp>
      <p:sp>
        <p:nvSpPr>
          <p:cNvPr id="25" name="Text Box 20"/>
          <p:cNvSpPr txBox="1">
            <a:spLocks noChangeArrowheads="1"/>
          </p:cNvSpPr>
          <p:nvPr/>
        </p:nvSpPr>
        <p:spPr bwMode="auto">
          <a:xfrm>
            <a:off x="2514600" y="3429000"/>
            <a:ext cx="533400" cy="336550"/>
          </a:xfrm>
          <a:prstGeom prst="rect">
            <a:avLst/>
          </a:prstGeom>
          <a:noFill/>
          <a:ln w="9525">
            <a:noFill/>
            <a:miter lim="800000"/>
            <a:headEnd/>
            <a:tailEnd/>
          </a:ln>
          <a:effectLst/>
        </p:spPr>
        <p:txBody>
          <a:bodyPr wrap="none">
            <a:spAutoFit/>
          </a:bodyPr>
          <a:lstStyle/>
          <a:p>
            <a:r>
              <a:rPr lang="en-US" sz="1600"/>
              <a:t>w14</a:t>
            </a:r>
          </a:p>
        </p:txBody>
      </p:sp>
      <p:sp>
        <p:nvSpPr>
          <p:cNvPr id="26" name="Line 21"/>
          <p:cNvSpPr>
            <a:spLocks noChangeShapeType="1"/>
          </p:cNvSpPr>
          <p:nvPr/>
        </p:nvSpPr>
        <p:spPr bwMode="auto">
          <a:xfrm flipV="1">
            <a:off x="2286000" y="3429000"/>
            <a:ext cx="2133600" cy="1143000"/>
          </a:xfrm>
          <a:prstGeom prst="line">
            <a:avLst/>
          </a:prstGeom>
          <a:noFill/>
          <a:ln w="19050">
            <a:solidFill>
              <a:srgbClr val="0000FF"/>
            </a:solidFill>
            <a:prstDash val="sysDot"/>
            <a:round/>
            <a:headEnd/>
            <a:tailEnd/>
          </a:ln>
          <a:effectLst/>
        </p:spPr>
        <p:txBody>
          <a:bodyPr/>
          <a:lstStyle/>
          <a:p>
            <a:endParaRPr lang="en-US"/>
          </a:p>
        </p:txBody>
      </p:sp>
      <p:sp>
        <p:nvSpPr>
          <p:cNvPr id="27" name="Line 22"/>
          <p:cNvSpPr>
            <a:spLocks noChangeShapeType="1"/>
          </p:cNvSpPr>
          <p:nvPr/>
        </p:nvSpPr>
        <p:spPr bwMode="auto">
          <a:xfrm flipV="1">
            <a:off x="2286000" y="3733800"/>
            <a:ext cx="3200400" cy="838200"/>
          </a:xfrm>
          <a:prstGeom prst="line">
            <a:avLst/>
          </a:prstGeom>
          <a:noFill/>
          <a:ln w="19050">
            <a:solidFill>
              <a:srgbClr val="0000FF"/>
            </a:solidFill>
            <a:prstDash val="sysDot"/>
            <a:round/>
            <a:headEnd/>
            <a:tailEnd/>
          </a:ln>
          <a:effectLst/>
        </p:spPr>
        <p:txBody>
          <a:bodyPr/>
          <a:lstStyle/>
          <a:p>
            <a:endParaRPr lang="en-US"/>
          </a:p>
        </p:txBody>
      </p:sp>
      <p:sp>
        <p:nvSpPr>
          <p:cNvPr id="28" name="Line 23"/>
          <p:cNvSpPr>
            <a:spLocks noChangeShapeType="1"/>
          </p:cNvSpPr>
          <p:nvPr/>
        </p:nvSpPr>
        <p:spPr bwMode="auto">
          <a:xfrm flipV="1">
            <a:off x="2286000" y="4419600"/>
            <a:ext cx="2057400" cy="152400"/>
          </a:xfrm>
          <a:prstGeom prst="line">
            <a:avLst/>
          </a:prstGeom>
          <a:noFill/>
          <a:ln w="19050">
            <a:solidFill>
              <a:srgbClr val="0000FF"/>
            </a:solidFill>
            <a:prstDash val="sysDot"/>
            <a:round/>
            <a:headEnd/>
            <a:tailEnd/>
          </a:ln>
          <a:effectLst/>
        </p:spPr>
        <p:txBody>
          <a:bodyPr/>
          <a:lstStyle/>
          <a:p>
            <a:endParaRPr lang="en-US"/>
          </a:p>
        </p:txBody>
      </p:sp>
      <p:sp>
        <p:nvSpPr>
          <p:cNvPr id="29" name="Line 24"/>
          <p:cNvSpPr>
            <a:spLocks noChangeShapeType="1"/>
          </p:cNvSpPr>
          <p:nvPr/>
        </p:nvSpPr>
        <p:spPr bwMode="auto">
          <a:xfrm>
            <a:off x="2286000" y="4572000"/>
            <a:ext cx="3048000" cy="762000"/>
          </a:xfrm>
          <a:prstGeom prst="line">
            <a:avLst/>
          </a:prstGeom>
          <a:noFill/>
          <a:ln w="19050">
            <a:solidFill>
              <a:srgbClr val="0000FF"/>
            </a:solidFill>
            <a:prstDash val="sysDot"/>
            <a:round/>
            <a:headEnd/>
            <a:tailEnd/>
          </a:ln>
          <a:effectLst/>
        </p:spPr>
        <p:txBody>
          <a:bodyPr/>
          <a:lstStyle/>
          <a:p>
            <a:endParaRPr lang="en-US"/>
          </a:p>
        </p:txBody>
      </p:sp>
      <p:sp>
        <p:nvSpPr>
          <p:cNvPr id="30" name="Line 25"/>
          <p:cNvSpPr>
            <a:spLocks noChangeShapeType="1"/>
          </p:cNvSpPr>
          <p:nvPr/>
        </p:nvSpPr>
        <p:spPr bwMode="auto">
          <a:xfrm flipH="1">
            <a:off x="2286000" y="3429000"/>
            <a:ext cx="2133600" cy="2286000"/>
          </a:xfrm>
          <a:prstGeom prst="line">
            <a:avLst/>
          </a:prstGeom>
          <a:noFill/>
          <a:ln w="22225">
            <a:solidFill>
              <a:srgbClr val="00FF00"/>
            </a:solidFill>
            <a:prstDash val="dash"/>
            <a:round/>
            <a:headEnd/>
            <a:tailEnd/>
          </a:ln>
          <a:effectLst/>
        </p:spPr>
        <p:txBody>
          <a:bodyPr/>
          <a:lstStyle/>
          <a:p>
            <a:endParaRPr lang="en-US"/>
          </a:p>
        </p:txBody>
      </p:sp>
      <p:sp>
        <p:nvSpPr>
          <p:cNvPr id="31" name="Line 26"/>
          <p:cNvSpPr>
            <a:spLocks noChangeShapeType="1"/>
          </p:cNvSpPr>
          <p:nvPr/>
        </p:nvSpPr>
        <p:spPr bwMode="auto">
          <a:xfrm flipV="1">
            <a:off x="2362200" y="5334000"/>
            <a:ext cx="2971800" cy="381000"/>
          </a:xfrm>
          <a:prstGeom prst="line">
            <a:avLst/>
          </a:prstGeom>
          <a:noFill/>
          <a:ln w="22225">
            <a:solidFill>
              <a:srgbClr val="00FF00"/>
            </a:solidFill>
            <a:prstDash val="dash"/>
            <a:round/>
            <a:headEnd/>
            <a:tailEnd/>
          </a:ln>
          <a:effectLst/>
        </p:spPr>
        <p:txBody>
          <a:bodyPr/>
          <a:lstStyle/>
          <a:p>
            <a:endParaRPr lang="en-US"/>
          </a:p>
        </p:txBody>
      </p:sp>
      <p:sp>
        <p:nvSpPr>
          <p:cNvPr id="32" name="Line 27"/>
          <p:cNvSpPr>
            <a:spLocks noChangeShapeType="1"/>
          </p:cNvSpPr>
          <p:nvPr/>
        </p:nvSpPr>
        <p:spPr bwMode="auto">
          <a:xfrm flipV="1">
            <a:off x="2286000" y="4495800"/>
            <a:ext cx="2133600" cy="1219200"/>
          </a:xfrm>
          <a:prstGeom prst="line">
            <a:avLst/>
          </a:prstGeom>
          <a:noFill/>
          <a:ln w="22225">
            <a:solidFill>
              <a:srgbClr val="00FF00"/>
            </a:solidFill>
            <a:prstDash val="dash"/>
            <a:round/>
            <a:headEnd/>
            <a:tailEnd/>
          </a:ln>
          <a:effectLst/>
        </p:spPr>
        <p:txBody>
          <a:bodyPr/>
          <a:lstStyle/>
          <a:p>
            <a:endParaRPr lang="en-US"/>
          </a:p>
        </p:txBody>
      </p:sp>
      <p:sp>
        <p:nvSpPr>
          <p:cNvPr id="33" name="Line 28"/>
          <p:cNvSpPr>
            <a:spLocks noChangeShapeType="1"/>
          </p:cNvSpPr>
          <p:nvPr/>
        </p:nvSpPr>
        <p:spPr bwMode="auto">
          <a:xfrm flipV="1">
            <a:off x="2286000" y="4191000"/>
            <a:ext cx="3352800" cy="1524000"/>
          </a:xfrm>
          <a:prstGeom prst="line">
            <a:avLst/>
          </a:prstGeom>
          <a:noFill/>
          <a:ln w="22225">
            <a:solidFill>
              <a:srgbClr val="00FF00"/>
            </a:solidFill>
            <a:prstDash val="dash"/>
            <a:round/>
            <a:headEnd/>
            <a:tailEnd/>
          </a:ln>
          <a:effectLst/>
        </p:spPr>
        <p:txBody>
          <a:bodyPr/>
          <a:lstStyle/>
          <a:p>
            <a:endParaRPr lang="en-US"/>
          </a:p>
        </p:txBody>
      </p:sp>
      <p:sp>
        <p:nvSpPr>
          <p:cNvPr id="34" name="Text Box 29"/>
          <p:cNvSpPr txBox="1">
            <a:spLocks noChangeArrowheads="1"/>
          </p:cNvSpPr>
          <p:nvPr/>
        </p:nvSpPr>
        <p:spPr bwMode="auto">
          <a:xfrm>
            <a:off x="4724400" y="5715000"/>
            <a:ext cx="1455738" cy="457200"/>
          </a:xfrm>
          <a:prstGeom prst="rect">
            <a:avLst/>
          </a:prstGeom>
          <a:noFill/>
          <a:ln w="9525">
            <a:noFill/>
            <a:miter lim="800000"/>
            <a:headEnd/>
            <a:tailEnd/>
          </a:ln>
          <a:effectLst/>
        </p:spPr>
        <p:txBody>
          <a:bodyPr wrap="none">
            <a:spAutoFit/>
          </a:bodyPr>
          <a:lstStyle/>
          <a:p>
            <a:r>
              <a:rPr lang="en-US"/>
              <a:t>2x2 SOM </a:t>
            </a:r>
          </a:p>
        </p:txBody>
      </p:sp>
      <p:sp>
        <p:nvSpPr>
          <p:cNvPr id="35" name="Line 30"/>
          <p:cNvSpPr>
            <a:spLocks noChangeShapeType="1"/>
          </p:cNvSpPr>
          <p:nvPr/>
        </p:nvSpPr>
        <p:spPr bwMode="auto">
          <a:xfrm>
            <a:off x="1066800" y="3048000"/>
            <a:ext cx="762000" cy="0"/>
          </a:xfrm>
          <a:prstGeom prst="line">
            <a:avLst/>
          </a:prstGeom>
          <a:noFill/>
          <a:ln w="9525">
            <a:solidFill>
              <a:schemeClr val="tx1"/>
            </a:solidFill>
            <a:round/>
            <a:headEnd/>
            <a:tailEnd type="triangle" w="med" len="med"/>
          </a:ln>
          <a:effectLst/>
        </p:spPr>
        <p:txBody>
          <a:bodyPr/>
          <a:lstStyle/>
          <a:p>
            <a:endParaRPr lang="en-US"/>
          </a:p>
        </p:txBody>
      </p:sp>
      <p:sp>
        <p:nvSpPr>
          <p:cNvPr id="36" name="Line 31"/>
          <p:cNvSpPr>
            <a:spLocks noChangeShapeType="1"/>
          </p:cNvSpPr>
          <p:nvPr/>
        </p:nvSpPr>
        <p:spPr bwMode="auto">
          <a:xfrm>
            <a:off x="990600" y="4419600"/>
            <a:ext cx="838200" cy="0"/>
          </a:xfrm>
          <a:prstGeom prst="line">
            <a:avLst/>
          </a:prstGeom>
          <a:noFill/>
          <a:ln w="9525">
            <a:solidFill>
              <a:schemeClr val="tx1"/>
            </a:solidFill>
            <a:round/>
            <a:headEnd/>
            <a:tailEnd type="triangle" w="med" len="med"/>
          </a:ln>
          <a:effectLst/>
        </p:spPr>
        <p:txBody>
          <a:bodyPr/>
          <a:lstStyle/>
          <a:p>
            <a:endParaRPr lang="en-US"/>
          </a:p>
        </p:txBody>
      </p:sp>
      <p:sp>
        <p:nvSpPr>
          <p:cNvPr id="37" name="Line 32"/>
          <p:cNvSpPr>
            <a:spLocks noChangeShapeType="1"/>
          </p:cNvSpPr>
          <p:nvPr/>
        </p:nvSpPr>
        <p:spPr bwMode="auto">
          <a:xfrm>
            <a:off x="1066800" y="5867400"/>
            <a:ext cx="762000" cy="0"/>
          </a:xfrm>
          <a:prstGeom prst="line">
            <a:avLst/>
          </a:prstGeom>
          <a:noFill/>
          <a:ln w="9525">
            <a:solidFill>
              <a:schemeClr val="tx1"/>
            </a:solidFill>
            <a:round/>
            <a:headEnd/>
            <a:tailEnd type="triangle" w="med" len="med"/>
          </a:ln>
          <a:effectLst/>
        </p:spPr>
        <p:txBody>
          <a:bodyPr/>
          <a:lstStyle/>
          <a:p>
            <a:endParaRPr lang="en-US"/>
          </a:p>
        </p:txBody>
      </p:sp>
      <p:sp>
        <p:nvSpPr>
          <p:cNvPr id="38" name="Text Box 33"/>
          <p:cNvSpPr txBox="1">
            <a:spLocks noChangeArrowheads="1"/>
          </p:cNvSpPr>
          <p:nvPr/>
        </p:nvSpPr>
        <p:spPr bwMode="auto">
          <a:xfrm>
            <a:off x="5867400" y="3124200"/>
            <a:ext cx="1985963" cy="457200"/>
          </a:xfrm>
          <a:prstGeom prst="rect">
            <a:avLst/>
          </a:prstGeom>
          <a:noFill/>
          <a:ln w="9525">
            <a:noFill/>
            <a:miter lim="800000"/>
            <a:headEnd/>
            <a:tailEnd/>
          </a:ln>
          <a:effectLst/>
        </p:spPr>
        <p:txBody>
          <a:bodyPr wrap="none">
            <a:spAutoFit/>
          </a:bodyPr>
          <a:lstStyle/>
          <a:p>
            <a:r>
              <a:rPr lang="en-US"/>
              <a:t>Winning Node</a:t>
            </a:r>
          </a:p>
        </p:txBody>
      </p:sp>
      <p:sp>
        <p:nvSpPr>
          <p:cNvPr id="39" name="Line 34"/>
          <p:cNvSpPr>
            <a:spLocks noChangeShapeType="1"/>
          </p:cNvSpPr>
          <p:nvPr/>
        </p:nvSpPr>
        <p:spPr bwMode="auto">
          <a:xfrm flipH="1">
            <a:off x="5867400" y="3505200"/>
            <a:ext cx="152400" cy="152400"/>
          </a:xfrm>
          <a:prstGeom prst="line">
            <a:avLst/>
          </a:prstGeom>
          <a:noFill/>
          <a:ln w="9525">
            <a:solidFill>
              <a:schemeClr val="tx1"/>
            </a:solidFill>
            <a:round/>
            <a:headEnd/>
            <a:tailEnd type="triangle" w="med" len="med"/>
          </a:ln>
          <a:effectLst/>
        </p:spPr>
        <p:txBody>
          <a:bodyPr/>
          <a:lstStyle/>
          <a:p>
            <a:endParaRPr lang="en-US"/>
          </a:p>
        </p:txBody>
      </p:sp>
      <p:sp>
        <p:nvSpPr>
          <p:cNvPr id="40" name="Text Box 35"/>
          <p:cNvSpPr txBox="1">
            <a:spLocks noChangeArrowheads="1"/>
          </p:cNvSpPr>
          <p:nvPr/>
        </p:nvSpPr>
        <p:spPr bwMode="auto">
          <a:xfrm>
            <a:off x="6172200" y="3886200"/>
            <a:ext cx="2759075" cy="822325"/>
          </a:xfrm>
          <a:prstGeom prst="rect">
            <a:avLst/>
          </a:prstGeom>
          <a:noFill/>
          <a:ln w="9525">
            <a:noFill/>
            <a:miter lim="800000"/>
            <a:headEnd/>
            <a:tailEnd/>
          </a:ln>
          <a:effectLst/>
        </p:spPr>
        <p:txBody>
          <a:bodyPr wrap="none">
            <a:spAutoFit/>
          </a:bodyPr>
          <a:lstStyle/>
          <a:p>
            <a:r>
              <a:rPr lang="en-US" b="1"/>
              <a:t>So the Input vector </a:t>
            </a:r>
            <a:br>
              <a:rPr lang="en-US" b="1"/>
            </a:br>
            <a:r>
              <a:rPr lang="en-US" b="1"/>
              <a:t>X is class 3 </a:t>
            </a:r>
            <a:r>
              <a:rPr lang="en-US"/>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22</a:t>
            </a:fld>
            <a:endParaRPr lang="en-US"/>
          </a:p>
        </p:txBody>
      </p:sp>
      <p:sp>
        <p:nvSpPr>
          <p:cNvPr id="5" name="Slide Number Placeholder 5"/>
          <p:cNvSpPr txBox="1">
            <a:spLocks/>
          </p:cNvSpPr>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0CE115F3-D93A-4CF8-AE23-9B0EF67DCD19}"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22</a:t>
            </a:fld>
            <a:endParaRPr kumimoji="0" lang="en-US" sz="1400" b="0" i="0" u="none" strike="noStrike" kern="1200" cap="none" spc="0" normalizeH="0" baseline="0" noProof="0" smtClean="0">
              <a:ln>
                <a:noFill/>
              </a:ln>
              <a:solidFill>
                <a:schemeClr val="bg2"/>
              </a:solidFill>
              <a:effectLst/>
              <a:uLnTx/>
              <a:uFillTx/>
              <a:latin typeface="Arial" charset="0"/>
              <a:ea typeface="+mn-ea"/>
              <a:cs typeface="+mn-cs"/>
            </a:endParaRPr>
          </a:p>
        </p:txBody>
      </p:sp>
      <p:sp>
        <p:nvSpPr>
          <p:cNvPr id="6" name="Rectangle 2"/>
          <p:cNvSpPr>
            <a:spLocks noChangeArrowheads="1"/>
          </p:cNvSpPr>
          <p:nvPr/>
        </p:nvSpPr>
        <p:spPr bwMode="auto">
          <a:xfrm>
            <a:off x="609600" y="228600"/>
            <a:ext cx="7899400" cy="914400"/>
          </a:xfrm>
          <a:prstGeom prst="rect">
            <a:avLst/>
          </a:prstGeom>
          <a:noFill/>
          <a:ln w="9525">
            <a:noFill/>
            <a:miter lim="800000"/>
            <a:headEnd/>
            <a:tailEnd/>
          </a:ln>
        </p:spPr>
        <p:txBody>
          <a:bodyPr anchor="b"/>
          <a:lstStyle/>
          <a:p>
            <a:pPr algn="ctr"/>
            <a:r>
              <a:rPr kumimoji="1" lang="en-US" sz="4400" b="1" dirty="0">
                <a:solidFill>
                  <a:schemeClr val="tx2"/>
                </a:solidFill>
              </a:rPr>
              <a:t> </a:t>
            </a:r>
            <a:r>
              <a:rPr kumimoji="1" lang="en-US" sz="4400" b="1" dirty="0" smtClean="0">
                <a:solidFill>
                  <a:schemeClr val="tx2"/>
                </a:solidFill>
              </a:rPr>
              <a:t>Segmentation</a:t>
            </a:r>
            <a:endParaRPr kumimoji="1" lang="en-US" sz="4400" b="1" dirty="0">
              <a:solidFill>
                <a:schemeClr val="tx2"/>
              </a:solidFill>
            </a:endParaRPr>
          </a:p>
        </p:txBody>
      </p:sp>
      <p:sp>
        <p:nvSpPr>
          <p:cNvPr id="7" name="Text Box 36"/>
          <p:cNvSpPr txBox="1">
            <a:spLocks noChangeArrowheads="1"/>
          </p:cNvSpPr>
          <p:nvPr/>
        </p:nvSpPr>
        <p:spPr bwMode="auto">
          <a:xfrm>
            <a:off x="838200" y="1752600"/>
            <a:ext cx="6646863" cy="1552575"/>
          </a:xfrm>
          <a:prstGeom prst="rect">
            <a:avLst/>
          </a:prstGeom>
          <a:noFill/>
          <a:ln w="9525">
            <a:noFill/>
            <a:miter lim="800000"/>
            <a:headEnd/>
            <a:tailEnd/>
          </a:ln>
          <a:effectLst/>
        </p:spPr>
        <p:txBody>
          <a:bodyPr wrap="none">
            <a:spAutoFit/>
          </a:bodyPr>
          <a:lstStyle/>
          <a:p>
            <a:r>
              <a:rPr lang="en-US" dirty="0"/>
              <a:t>The Feature Vector of a Fingerprint X:</a:t>
            </a:r>
          </a:p>
          <a:p>
            <a:r>
              <a:rPr lang="en-US" dirty="0"/>
              <a:t>	1. X has dimension 1 x 256: {x1,x2,….x256}</a:t>
            </a:r>
          </a:p>
          <a:p>
            <a:r>
              <a:rPr lang="en-US" dirty="0"/>
              <a:t>	2. It is the directional Map</a:t>
            </a:r>
          </a:p>
          <a:p>
            <a:r>
              <a:rPr lang="en-US" dirty="0"/>
              <a:t>	</a:t>
            </a:r>
          </a:p>
        </p:txBody>
      </p:sp>
      <p:pic>
        <p:nvPicPr>
          <p:cNvPr id="8" name="Picture 37" descr="D:\502\direction.jpg"/>
          <p:cNvPicPr>
            <a:picLocks noChangeAspect="1" noChangeArrowheads="1"/>
          </p:cNvPicPr>
          <p:nvPr/>
        </p:nvPicPr>
        <p:blipFill>
          <a:blip r:embed="rId2"/>
          <a:srcRect/>
          <a:stretch>
            <a:fillRect/>
          </a:stretch>
        </p:blipFill>
        <p:spPr bwMode="auto">
          <a:xfrm>
            <a:off x="1600200" y="3124200"/>
            <a:ext cx="5762625" cy="3186113"/>
          </a:xfrm>
          <a:prstGeom prst="rect">
            <a:avLst/>
          </a:prstGeom>
          <a:noFill/>
        </p:spPr>
      </p:pic>
      <p:sp>
        <p:nvSpPr>
          <p:cNvPr id="9" name="Rectangle 38"/>
          <p:cNvSpPr>
            <a:spLocks noChangeArrowheads="1"/>
          </p:cNvSpPr>
          <p:nvPr/>
        </p:nvSpPr>
        <p:spPr bwMode="auto">
          <a:xfrm>
            <a:off x="2514600" y="4114800"/>
            <a:ext cx="1600200" cy="1600200"/>
          </a:xfrm>
          <a:prstGeom prst="rect">
            <a:avLst/>
          </a:prstGeom>
          <a:noFill/>
          <a:ln w="9525">
            <a:solidFill>
              <a:schemeClr val="accent1"/>
            </a:solidFill>
            <a:miter lim="800000"/>
            <a:headEnd/>
            <a:tailEnd/>
          </a:ln>
          <a:effectLst/>
        </p:spPr>
        <p:txBody>
          <a:bodyPr wrap="none" anchor="ctr"/>
          <a:lstStyle/>
          <a:p>
            <a:endParaRPr lang="en-US"/>
          </a:p>
        </p:txBody>
      </p:sp>
      <p:sp>
        <p:nvSpPr>
          <p:cNvPr id="10" name="Rectangle 39"/>
          <p:cNvSpPr>
            <a:spLocks noChangeArrowheads="1"/>
          </p:cNvSpPr>
          <p:nvPr/>
        </p:nvSpPr>
        <p:spPr bwMode="auto">
          <a:xfrm>
            <a:off x="5410200" y="4114800"/>
            <a:ext cx="1600200" cy="1600200"/>
          </a:xfrm>
          <a:prstGeom prst="rect">
            <a:avLst/>
          </a:prstGeom>
          <a:noFill/>
          <a:ln w="9525">
            <a:solidFill>
              <a:schemeClr val="accent1"/>
            </a:solidFill>
            <a:miter lim="800000"/>
            <a:headEnd/>
            <a:tailEnd/>
          </a:ln>
          <a:effectLst/>
        </p:spPr>
        <p:txBody>
          <a:bodyPr wrap="none" anchor="ctr"/>
          <a:lstStyle/>
          <a:p>
            <a:endParaRPr lang="en-US"/>
          </a:p>
        </p:txBody>
      </p:sp>
      <p:grpSp>
        <p:nvGrpSpPr>
          <p:cNvPr id="11" name="Group 47"/>
          <p:cNvGrpSpPr>
            <a:grpSpLocks/>
          </p:cNvGrpSpPr>
          <p:nvPr/>
        </p:nvGrpSpPr>
        <p:grpSpPr bwMode="auto">
          <a:xfrm>
            <a:off x="2514600" y="4343400"/>
            <a:ext cx="1600200" cy="1143000"/>
            <a:chOff x="1584" y="2736"/>
            <a:chExt cx="1008" cy="720"/>
          </a:xfrm>
        </p:grpSpPr>
        <p:sp>
          <p:nvSpPr>
            <p:cNvPr id="12" name="Line 40"/>
            <p:cNvSpPr>
              <a:spLocks noChangeShapeType="1"/>
            </p:cNvSpPr>
            <p:nvPr/>
          </p:nvSpPr>
          <p:spPr bwMode="auto">
            <a:xfrm>
              <a:off x="1584" y="2736"/>
              <a:ext cx="1008" cy="0"/>
            </a:xfrm>
            <a:prstGeom prst="line">
              <a:avLst/>
            </a:prstGeom>
            <a:noFill/>
            <a:ln w="9525">
              <a:solidFill>
                <a:srgbClr val="FF6600"/>
              </a:solidFill>
              <a:round/>
              <a:headEnd/>
              <a:tailEnd/>
            </a:ln>
            <a:effectLst/>
          </p:spPr>
          <p:txBody>
            <a:bodyPr/>
            <a:lstStyle/>
            <a:p>
              <a:endParaRPr lang="en-US"/>
            </a:p>
          </p:txBody>
        </p:sp>
        <p:sp>
          <p:nvSpPr>
            <p:cNvPr id="13" name="Line 41"/>
            <p:cNvSpPr>
              <a:spLocks noChangeShapeType="1"/>
            </p:cNvSpPr>
            <p:nvPr/>
          </p:nvSpPr>
          <p:spPr bwMode="auto">
            <a:xfrm>
              <a:off x="1584" y="2880"/>
              <a:ext cx="1008" cy="0"/>
            </a:xfrm>
            <a:prstGeom prst="line">
              <a:avLst/>
            </a:prstGeom>
            <a:noFill/>
            <a:ln w="9525">
              <a:solidFill>
                <a:srgbClr val="FF6600"/>
              </a:solidFill>
              <a:round/>
              <a:headEnd/>
              <a:tailEnd/>
            </a:ln>
            <a:effectLst/>
          </p:spPr>
          <p:txBody>
            <a:bodyPr/>
            <a:lstStyle/>
            <a:p>
              <a:endParaRPr lang="en-US"/>
            </a:p>
          </p:txBody>
        </p:sp>
        <p:sp>
          <p:nvSpPr>
            <p:cNvPr id="14" name="Line 43"/>
            <p:cNvSpPr>
              <a:spLocks noChangeShapeType="1"/>
            </p:cNvSpPr>
            <p:nvPr/>
          </p:nvSpPr>
          <p:spPr bwMode="auto">
            <a:xfrm>
              <a:off x="1584" y="3024"/>
              <a:ext cx="1008" cy="0"/>
            </a:xfrm>
            <a:prstGeom prst="line">
              <a:avLst/>
            </a:prstGeom>
            <a:noFill/>
            <a:ln w="9525">
              <a:solidFill>
                <a:srgbClr val="FF6600"/>
              </a:solidFill>
              <a:round/>
              <a:headEnd/>
              <a:tailEnd/>
            </a:ln>
            <a:effectLst/>
          </p:spPr>
          <p:txBody>
            <a:bodyPr/>
            <a:lstStyle/>
            <a:p>
              <a:endParaRPr lang="en-US"/>
            </a:p>
          </p:txBody>
        </p:sp>
        <p:sp>
          <p:nvSpPr>
            <p:cNvPr id="15" name="Line 44"/>
            <p:cNvSpPr>
              <a:spLocks noChangeShapeType="1"/>
            </p:cNvSpPr>
            <p:nvPr/>
          </p:nvSpPr>
          <p:spPr bwMode="auto">
            <a:xfrm>
              <a:off x="1584" y="3168"/>
              <a:ext cx="1008" cy="0"/>
            </a:xfrm>
            <a:prstGeom prst="line">
              <a:avLst/>
            </a:prstGeom>
            <a:noFill/>
            <a:ln w="9525">
              <a:solidFill>
                <a:srgbClr val="FF6600"/>
              </a:solidFill>
              <a:round/>
              <a:headEnd/>
              <a:tailEnd/>
            </a:ln>
            <a:effectLst/>
          </p:spPr>
          <p:txBody>
            <a:bodyPr/>
            <a:lstStyle/>
            <a:p>
              <a:endParaRPr lang="en-US"/>
            </a:p>
          </p:txBody>
        </p:sp>
        <p:sp>
          <p:nvSpPr>
            <p:cNvPr id="16" name="Line 45"/>
            <p:cNvSpPr>
              <a:spLocks noChangeShapeType="1"/>
            </p:cNvSpPr>
            <p:nvPr/>
          </p:nvSpPr>
          <p:spPr bwMode="auto">
            <a:xfrm>
              <a:off x="1584" y="3312"/>
              <a:ext cx="1008" cy="0"/>
            </a:xfrm>
            <a:prstGeom prst="line">
              <a:avLst/>
            </a:prstGeom>
            <a:noFill/>
            <a:ln w="9525">
              <a:solidFill>
                <a:srgbClr val="FF6600"/>
              </a:solidFill>
              <a:round/>
              <a:headEnd/>
              <a:tailEnd/>
            </a:ln>
            <a:effectLst/>
          </p:spPr>
          <p:txBody>
            <a:bodyPr/>
            <a:lstStyle/>
            <a:p>
              <a:endParaRPr lang="en-US"/>
            </a:p>
          </p:txBody>
        </p:sp>
        <p:sp>
          <p:nvSpPr>
            <p:cNvPr id="17" name="Line 46"/>
            <p:cNvSpPr>
              <a:spLocks noChangeShapeType="1"/>
            </p:cNvSpPr>
            <p:nvPr/>
          </p:nvSpPr>
          <p:spPr bwMode="auto">
            <a:xfrm>
              <a:off x="1584" y="3456"/>
              <a:ext cx="1008" cy="0"/>
            </a:xfrm>
            <a:prstGeom prst="line">
              <a:avLst/>
            </a:prstGeom>
            <a:noFill/>
            <a:ln w="9525">
              <a:solidFill>
                <a:srgbClr val="FF6600"/>
              </a:solidFill>
              <a:round/>
              <a:headEnd/>
              <a:tailEnd/>
            </a:ln>
            <a:effectLst/>
          </p:spPr>
          <p:txBody>
            <a:bodyPr/>
            <a:lstStyle/>
            <a:p>
              <a:endParaRPr lang="en-US"/>
            </a:p>
          </p:txBody>
        </p:sp>
      </p:grpSp>
      <p:grpSp>
        <p:nvGrpSpPr>
          <p:cNvPr id="18" name="Group 48"/>
          <p:cNvGrpSpPr>
            <a:grpSpLocks/>
          </p:cNvGrpSpPr>
          <p:nvPr/>
        </p:nvGrpSpPr>
        <p:grpSpPr bwMode="auto">
          <a:xfrm rot="5376595">
            <a:off x="2514600" y="4343400"/>
            <a:ext cx="1600200" cy="1143000"/>
            <a:chOff x="1584" y="2736"/>
            <a:chExt cx="1008" cy="720"/>
          </a:xfrm>
        </p:grpSpPr>
        <p:sp>
          <p:nvSpPr>
            <p:cNvPr id="19" name="Line 49"/>
            <p:cNvSpPr>
              <a:spLocks noChangeShapeType="1"/>
            </p:cNvSpPr>
            <p:nvPr/>
          </p:nvSpPr>
          <p:spPr bwMode="auto">
            <a:xfrm>
              <a:off x="1584" y="2736"/>
              <a:ext cx="1008" cy="0"/>
            </a:xfrm>
            <a:prstGeom prst="line">
              <a:avLst/>
            </a:prstGeom>
            <a:noFill/>
            <a:ln w="9525">
              <a:solidFill>
                <a:srgbClr val="FF6600"/>
              </a:solidFill>
              <a:round/>
              <a:headEnd/>
              <a:tailEnd/>
            </a:ln>
            <a:effectLst/>
          </p:spPr>
          <p:txBody>
            <a:bodyPr/>
            <a:lstStyle/>
            <a:p>
              <a:endParaRPr lang="en-US"/>
            </a:p>
          </p:txBody>
        </p:sp>
        <p:sp>
          <p:nvSpPr>
            <p:cNvPr id="20" name="Line 50"/>
            <p:cNvSpPr>
              <a:spLocks noChangeShapeType="1"/>
            </p:cNvSpPr>
            <p:nvPr/>
          </p:nvSpPr>
          <p:spPr bwMode="auto">
            <a:xfrm>
              <a:off x="1584" y="2880"/>
              <a:ext cx="1008" cy="0"/>
            </a:xfrm>
            <a:prstGeom prst="line">
              <a:avLst/>
            </a:prstGeom>
            <a:noFill/>
            <a:ln w="9525">
              <a:solidFill>
                <a:srgbClr val="FF6600"/>
              </a:solidFill>
              <a:round/>
              <a:headEnd/>
              <a:tailEnd/>
            </a:ln>
            <a:effectLst/>
          </p:spPr>
          <p:txBody>
            <a:bodyPr/>
            <a:lstStyle/>
            <a:p>
              <a:endParaRPr lang="en-US"/>
            </a:p>
          </p:txBody>
        </p:sp>
        <p:sp>
          <p:nvSpPr>
            <p:cNvPr id="21" name="Line 51"/>
            <p:cNvSpPr>
              <a:spLocks noChangeShapeType="1"/>
            </p:cNvSpPr>
            <p:nvPr/>
          </p:nvSpPr>
          <p:spPr bwMode="auto">
            <a:xfrm>
              <a:off x="1584" y="3024"/>
              <a:ext cx="1008" cy="0"/>
            </a:xfrm>
            <a:prstGeom prst="line">
              <a:avLst/>
            </a:prstGeom>
            <a:noFill/>
            <a:ln w="9525">
              <a:solidFill>
                <a:srgbClr val="FF6600"/>
              </a:solidFill>
              <a:round/>
              <a:headEnd/>
              <a:tailEnd/>
            </a:ln>
            <a:effectLst/>
          </p:spPr>
          <p:txBody>
            <a:bodyPr/>
            <a:lstStyle/>
            <a:p>
              <a:endParaRPr lang="en-US"/>
            </a:p>
          </p:txBody>
        </p:sp>
        <p:sp>
          <p:nvSpPr>
            <p:cNvPr id="22" name="Line 52"/>
            <p:cNvSpPr>
              <a:spLocks noChangeShapeType="1"/>
            </p:cNvSpPr>
            <p:nvPr/>
          </p:nvSpPr>
          <p:spPr bwMode="auto">
            <a:xfrm>
              <a:off x="1584" y="3168"/>
              <a:ext cx="1008" cy="0"/>
            </a:xfrm>
            <a:prstGeom prst="line">
              <a:avLst/>
            </a:prstGeom>
            <a:noFill/>
            <a:ln w="9525">
              <a:solidFill>
                <a:srgbClr val="FF6600"/>
              </a:solidFill>
              <a:round/>
              <a:headEnd/>
              <a:tailEnd/>
            </a:ln>
            <a:effectLst/>
          </p:spPr>
          <p:txBody>
            <a:bodyPr/>
            <a:lstStyle/>
            <a:p>
              <a:endParaRPr lang="en-US"/>
            </a:p>
          </p:txBody>
        </p:sp>
        <p:sp>
          <p:nvSpPr>
            <p:cNvPr id="23" name="Line 53"/>
            <p:cNvSpPr>
              <a:spLocks noChangeShapeType="1"/>
            </p:cNvSpPr>
            <p:nvPr/>
          </p:nvSpPr>
          <p:spPr bwMode="auto">
            <a:xfrm>
              <a:off x="1584" y="3312"/>
              <a:ext cx="1008" cy="0"/>
            </a:xfrm>
            <a:prstGeom prst="line">
              <a:avLst/>
            </a:prstGeom>
            <a:noFill/>
            <a:ln w="9525">
              <a:solidFill>
                <a:srgbClr val="FF6600"/>
              </a:solidFill>
              <a:round/>
              <a:headEnd/>
              <a:tailEnd/>
            </a:ln>
            <a:effectLst/>
          </p:spPr>
          <p:txBody>
            <a:bodyPr/>
            <a:lstStyle/>
            <a:p>
              <a:endParaRPr lang="en-US"/>
            </a:p>
          </p:txBody>
        </p:sp>
        <p:sp>
          <p:nvSpPr>
            <p:cNvPr id="24" name="Line 54"/>
            <p:cNvSpPr>
              <a:spLocks noChangeShapeType="1"/>
            </p:cNvSpPr>
            <p:nvPr/>
          </p:nvSpPr>
          <p:spPr bwMode="auto">
            <a:xfrm>
              <a:off x="1584" y="3456"/>
              <a:ext cx="1008" cy="0"/>
            </a:xfrm>
            <a:prstGeom prst="line">
              <a:avLst/>
            </a:prstGeom>
            <a:noFill/>
            <a:ln w="9525">
              <a:solidFill>
                <a:srgbClr val="FF6600"/>
              </a:solidFill>
              <a:round/>
              <a:headEnd/>
              <a:tailEnd/>
            </a:ln>
            <a:effectLst/>
          </p:spPr>
          <p:txBody>
            <a:bodyPr/>
            <a:lstStyle/>
            <a:p>
              <a:endParaRPr lang="en-US"/>
            </a:p>
          </p:txBody>
        </p:sp>
      </p:grpSp>
      <p:grpSp>
        <p:nvGrpSpPr>
          <p:cNvPr id="25" name="Group 55"/>
          <p:cNvGrpSpPr>
            <a:grpSpLocks/>
          </p:cNvGrpSpPr>
          <p:nvPr/>
        </p:nvGrpSpPr>
        <p:grpSpPr bwMode="auto">
          <a:xfrm>
            <a:off x="5410200" y="4343400"/>
            <a:ext cx="1600200" cy="1143000"/>
            <a:chOff x="1584" y="2736"/>
            <a:chExt cx="1008" cy="720"/>
          </a:xfrm>
        </p:grpSpPr>
        <p:sp>
          <p:nvSpPr>
            <p:cNvPr id="26" name="Line 56"/>
            <p:cNvSpPr>
              <a:spLocks noChangeShapeType="1"/>
            </p:cNvSpPr>
            <p:nvPr/>
          </p:nvSpPr>
          <p:spPr bwMode="auto">
            <a:xfrm>
              <a:off x="1584" y="2736"/>
              <a:ext cx="1008" cy="0"/>
            </a:xfrm>
            <a:prstGeom prst="line">
              <a:avLst/>
            </a:prstGeom>
            <a:noFill/>
            <a:ln w="9525">
              <a:solidFill>
                <a:srgbClr val="FF6600"/>
              </a:solidFill>
              <a:round/>
              <a:headEnd/>
              <a:tailEnd/>
            </a:ln>
            <a:effectLst/>
          </p:spPr>
          <p:txBody>
            <a:bodyPr/>
            <a:lstStyle/>
            <a:p>
              <a:endParaRPr lang="en-US"/>
            </a:p>
          </p:txBody>
        </p:sp>
        <p:sp>
          <p:nvSpPr>
            <p:cNvPr id="27" name="Line 57"/>
            <p:cNvSpPr>
              <a:spLocks noChangeShapeType="1"/>
            </p:cNvSpPr>
            <p:nvPr/>
          </p:nvSpPr>
          <p:spPr bwMode="auto">
            <a:xfrm>
              <a:off x="1584" y="2880"/>
              <a:ext cx="1008" cy="0"/>
            </a:xfrm>
            <a:prstGeom prst="line">
              <a:avLst/>
            </a:prstGeom>
            <a:noFill/>
            <a:ln w="9525">
              <a:solidFill>
                <a:srgbClr val="FF6600"/>
              </a:solidFill>
              <a:round/>
              <a:headEnd/>
              <a:tailEnd/>
            </a:ln>
            <a:effectLst/>
          </p:spPr>
          <p:txBody>
            <a:bodyPr/>
            <a:lstStyle/>
            <a:p>
              <a:endParaRPr lang="en-US"/>
            </a:p>
          </p:txBody>
        </p:sp>
        <p:sp>
          <p:nvSpPr>
            <p:cNvPr id="28" name="Line 58"/>
            <p:cNvSpPr>
              <a:spLocks noChangeShapeType="1"/>
            </p:cNvSpPr>
            <p:nvPr/>
          </p:nvSpPr>
          <p:spPr bwMode="auto">
            <a:xfrm>
              <a:off x="1584" y="3024"/>
              <a:ext cx="1008" cy="0"/>
            </a:xfrm>
            <a:prstGeom prst="line">
              <a:avLst/>
            </a:prstGeom>
            <a:noFill/>
            <a:ln w="9525">
              <a:solidFill>
                <a:srgbClr val="FF6600"/>
              </a:solidFill>
              <a:round/>
              <a:headEnd/>
              <a:tailEnd/>
            </a:ln>
            <a:effectLst/>
          </p:spPr>
          <p:txBody>
            <a:bodyPr/>
            <a:lstStyle/>
            <a:p>
              <a:endParaRPr lang="en-US"/>
            </a:p>
          </p:txBody>
        </p:sp>
        <p:sp>
          <p:nvSpPr>
            <p:cNvPr id="29" name="Line 59"/>
            <p:cNvSpPr>
              <a:spLocks noChangeShapeType="1"/>
            </p:cNvSpPr>
            <p:nvPr/>
          </p:nvSpPr>
          <p:spPr bwMode="auto">
            <a:xfrm>
              <a:off x="1584" y="3168"/>
              <a:ext cx="1008" cy="0"/>
            </a:xfrm>
            <a:prstGeom prst="line">
              <a:avLst/>
            </a:prstGeom>
            <a:noFill/>
            <a:ln w="9525">
              <a:solidFill>
                <a:srgbClr val="FF6600"/>
              </a:solidFill>
              <a:round/>
              <a:headEnd/>
              <a:tailEnd/>
            </a:ln>
            <a:effectLst/>
          </p:spPr>
          <p:txBody>
            <a:bodyPr/>
            <a:lstStyle/>
            <a:p>
              <a:endParaRPr lang="en-US"/>
            </a:p>
          </p:txBody>
        </p:sp>
        <p:sp>
          <p:nvSpPr>
            <p:cNvPr id="30" name="Line 60"/>
            <p:cNvSpPr>
              <a:spLocks noChangeShapeType="1"/>
            </p:cNvSpPr>
            <p:nvPr/>
          </p:nvSpPr>
          <p:spPr bwMode="auto">
            <a:xfrm>
              <a:off x="1584" y="3312"/>
              <a:ext cx="1008" cy="0"/>
            </a:xfrm>
            <a:prstGeom prst="line">
              <a:avLst/>
            </a:prstGeom>
            <a:noFill/>
            <a:ln w="9525">
              <a:solidFill>
                <a:srgbClr val="FF6600"/>
              </a:solidFill>
              <a:round/>
              <a:headEnd/>
              <a:tailEnd/>
            </a:ln>
            <a:effectLst/>
          </p:spPr>
          <p:txBody>
            <a:bodyPr/>
            <a:lstStyle/>
            <a:p>
              <a:endParaRPr lang="en-US"/>
            </a:p>
          </p:txBody>
        </p:sp>
        <p:sp>
          <p:nvSpPr>
            <p:cNvPr id="31" name="Line 61"/>
            <p:cNvSpPr>
              <a:spLocks noChangeShapeType="1"/>
            </p:cNvSpPr>
            <p:nvPr/>
          </p:nvSpPr>
          <p:spPr bwMode="auto">
            <a:xfrm>
              <a:off x="1584" y="3456"/>
              <a:ext cx="1008" cy="0"/>
            </a:xfrm>
            <a:prstGeom prst="line">
              <a:avLst/>
            </a:prstGeom>
            <a:noFill/>
            <a:ln w="9525">
              <a:solidFill>
                <a:srgbClr val="FF6600"/>
              </a:solidFill>
              <a:round/>
              <a:headEnd/>
              <a:tailEnd/>
            </a:ln>
            <a:effectLst/>
          </p:spPr>
          <p:txBody>
            <a:bodyPr/>
            <a:lstStyle/>
            <a:p>
              <a:endParaRPr lang="en-US"/>
            </a:p>
          </p:txBody>
        </p:sp>
      </p:grpSp>
      <p:grpSp>
        <p:nvGrpSpPr>
          <p:cNvPr id="32" name="Group 62"/>
          <p:cNvGrpSpPr>
            <a:grpSpLocks/>
          </p:cNvGrpSpPr>
          <p:nvPr/>
        </p:nvGrpSpPr>
        <p:grpSpPr bwMode="auto">
          <a:xfrm rot="5376595">
            <a:off x="5410200" y="4343400"/>
            <a:ext cx="1600200" cy="1143000"/>
            <a:chOff x="1584" y="2736"/>
            <a:chExt cx="1008" cy="720"/>
          </a:xfrm>
        </p:grpSpPr>
        <p:sp>
          <p:nvSpPr>
            <p:cNvPr id="33" name="Line 63"/>
            <p:cNvSpPr>
              <a:spLocks noChangeShapeType="1"/>
            </p:cNvSpPr>
            <p:nvPr/>
          </p:nvSpPr>
          <p:spPr bwMode="auto">
            <a:xfrm>
              <a:off x="1584" y="2736"/>
              <a:ext cx="1008" cy="0"/>
            </a:xfrm>
            <a:prstGeom prst="line">
              <a:avLst/>
            </a:prstGeom>
            <a:noFill/>
            <a:ln w="9525">
              <a:solidFill>
                <a:srgbClr val="FF6600"/>
              </a:solidFill>
              <a:round/>
              <a:headEnd/>
              <a:tailEnd/>
            </a:ln>
            <a:effectLst/>
          </p:spPr>
          <p:txBody>
            <a:bodyPr/>
            <a:lstStyle/>
            <a:p>
              <a:endParaRPr lang="en-US"/>
            </a:p>
          </p:txBody>
        </p:sp>
        <p:sp>
          <p:nvSpPr>
            <p:cNvPr id="34" name="Line 64"/>
            <p:cNvSpPr>
              <a:spLocks noChangeShapeType="1"/>
            </p:cNvSpPr>
            <p:nvPr/>
          </p:nvSpPr>
          <p:spPr bwMode="auto">
            <a:xfrm>
              <a:off x="1584" y="2880"/>
              <a:ext cx="1008" cy="0"/>
            </a:xfrm>
            <a:prstGeom prst="line">
              <a:avLst/>
            </a:prstGeom>
            <a:noFill/>
            <a:ln w="9525">
              <a:solidFill>
                <a:srgbClr val="FF6600"/>
              </a:solidFill>
              <a:round/>
              <a:headEnd/>
              <a:tailEnd/>
            </a:ln>
            <a:effectLst/>
          </p:spPr>
          <p:txBody>
            <a:bodyPr/>
            <a:lstStyle/>
            <a:p>
              <a:endParaRPr lang="en-US"/>
            </a:p>
          </p:txBody>
        </p:sp>
        <p:sp>
          <p:nvSpPr>
            <p:cNvPr id="35" name="Line 65"/>
            <p:cNvSpPr>
              <a:spLocks noChangeShapeType="1"/>
            </p:cNvSpPr>
            <p:nvPr/>
          </p:nvSpPr>
          <p:spPr bwMode="auto">
            <a:xfrm>
              <a:off x="1584" y="3024"/>
              <a:ext cx="1008" cy="0"/>
            </a:xfrm>
            <a:prstGeom prst="line">
              <a:avLst/>
            </a:prstGeom>
            <a:noFill/>
            <a:ln w="9525">
              <a:solidFill>
                <a:srgbClr val="FF6600"/>
              </a:solidFill>
              <a:round/>
              <a:headEnd/>
              <a:tailEnd/>
            </a:ln>
            <a:effectLst/>
          </p:spPr>
          <p:txBody>
            <a:bodyPr/>
            <a:lstStyle/>
            <a:p>
              <a:endParaRPr lang="en-US"/>
            </a:p>
          </p:txBody>
        </p:sp>
        <p:sp>
          <p:nvSpPr>
            <p:cNvPr id="36" name="Line 66"/>
            <p:cNvSpPr>
              <a:spLocks noChangeShapeType="1"/>
            </p:cNvSpPr>
            <p:nvPr/>
          </p:nvSpPr>
          <p:spPr bwMode="auto">
            <a:xfrm>
              <a:off x="1584" y="3168"/>
              <a:ext cx="1008" cy="0"/>
            </a:xfrm>
            <a:prstGeom prst="line">
              <a:avLst/>
            </a:prstGeom>
            <a:noFill/>
            <a:ln w="9525">
              <a:solidFill>
                <a:srgbClr val="FF6600"/>
              </a:solidFill>
              <a:round/>
              <a:headEnd/>
              <a:tailEnd/>
            </a:ln>
            <a:effectLst/>
          </p:spPr>
          <p:txBody>
            <a:bodyPr/>
            <a:lstStyle/>
            <a:p>
              <a:endParaRPr lang="en-US"/>
            </a:p>
          </p:txBody>
        </p:sp>
        <p:sp>
          <p:nvSpPr>
            <p:cNvPr id="37" name="Line 67"/>
            <p:cNvSpPr>
              <a:spLocks noChangeShapeType="1"/>
            </p:cNvSpPr>
            <p:nvPr/>
          </p:nvSpPr>
          <p:spPr bwMode="auto">
            <a:xfrm>
              <a:off x="1584" y="3312"/>
              <a:ext cx="1008" cy="0"/>
            </a:xfrm>
            <a:prstGeom prst="line">
              <a:avLst/>
            </a:prstGeom>
            <a:noFill/>
            <a:ln w="9525">
              <a:solidFill>
                <a:srgbClr val="FF6600"/>
              </a:solidFill>
              <a:round/>
              <a:headEnd/>
              <a:tailEnd/>
            </a:ln>
            <a:effectLst/>
          </p:spPr>
          <p:txBody>
            <a:bodyPr/>
            <a:lstStyle/>
            <a:p>
              <a:endParaRPr lang="en-US"/>
            </a:p>
          </p:txBody>
        </p:sp>
        <p:sp>
          <p:nvSpPr>
            <p:cNvPr id="38" name="Line 68"/>
            <p:cNvSpPr>
              <a:spLocks noChangeShapeType="1"/>
            </p:cNvSpPr>
            <p:nvPr/>
          </p:nvSpPr>
          <p:spPr bwMode="auto">
            <a:xfrm>
              <a:off x="1584" y="3456"/>
              <a:ext cx="1008" cy="0"/>
            </a:xfrm>
            <a:prstGeom prst="line">
              <a:avLst/>
            </a:prstGeom>
            <a:noFill/>
            <a:ln w="9525">
              <a:solidFill>
                <a:srgbClr val="FF6600"/>
              </a:solidFill>
              <a:round/>
              <a:headEnd/>
              <a:tailEnd/>
            </a:ln>
            <a:effectLst/>
          </p:spPr>
          <p:txBody>
            <a:bodyPr/>
            <a:lstStyle/>
            <a:p>
              <a:endParaRPr lang="en-US"/>
            </a:p>
          </p:txBody>
        </p:sp>
      </p:grpSp>
      <p:sp>
        <p:nvSpPr>
          <p:cNvPr id="39" name="TextBox 38"/>
          <p:cNvSpPr txBox="1"/>
          <p:nvPr/>
        </p:nvSpPr>
        <p:spPr>
          <a:xfrm>
            <a:off x="1219200" y="6324600"/>
            <a:ext cx="6629400" cy="400110"/>
          </a:xfrm>
          <a:prstGeom prst="rect">
            <a:avLst/>
          </a:prstGeom>
          <a:noFill/>
        </p:spPr>
        <p:txBody>
          <a:bodyPr wrap="square" rtlCol="0">
            <a:spAutoFit/>
          </a:bodyPr>
          <a:lstStyle/>
          <a:p>
            <a:pPr algn="ctr"/>
            <a:r>
              <a:rPr lang="en-US" sz="2000" dirty="0" smtClean="0"/>
              <a:t>Extract Fingerprint region   Extract Effective Region</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A821C6AD-7EDE-4DFE-8C31-A8EECDE5D8B8}" type="slidenum">
              <a:rPr lang="en-US"/>
              <a:pPr/>
              <a:t>23</a:t>
            </a:fld>
            <a:endParaRPr lang="en-US"/>
          </a:p>
        </p:txBody>
      </p:sp>
      <p:sp>
        <p:nvSpPr>
          <p:cNvPr id="103427" name="Rectangle 3"/>
          <p:cNvSpPr>
            <a:spLocks noChangeArrowheads="1"/>
          </p:cNvSpPr>
          <p:nvPr/>
        </p:nvSpPr>
        <p:spPr bwMode="auto">
          <a:xfrm>
            <a:off x="0" y="685800"/>
            <a:ext cx="9144000" cy="838200"/>
          </a:xfrm>
          <a:prstGeom prst="rect">
            <a:avLst/>
          </a:prstGeom>
          <a:noFill/>
          <a:ln w="9525">
            <a:noFill/>
            <a:miter lim="800000"/>
            <a:headEnd/>
            <a:tailEnd/>
          </a:ln>
        </p:spPr>
        <p:txBody>
          <a:bodyPr anchor="b"/>
          <a:lstStyle/>
          <a:p>
            <a:pPr algn="ctr"/>
            <a:r>
              <a:rPr kumimoji="1" lang="en-US" sz="4400" b="1" dirty="0">
                <a:solidFill>
                  <a:schemeClr val="tx2"/>
                </a:solidFill>
              </a:rPr>
              <a:t>Locating Fingerprint Core </a:t>
            </a:r>
          </a:p>
        </p:txBody>
      </p:sp>
      <p:sp>
        <p:nvSpPr>
          <p:cNvPr id="103428" name="Text Box 4"/>
          <p:cNvSpPr txBox="1">
            <a:spLocks noChangeArrowheads="1"/>
          </p:cNvSpPr>
          <p:nvPr/>
        </p:nvSpPr>
        <p:spPr bwMode="auto">
          <a:xfrm>
            <a:off x="838200" y="1905000"/>
            <a:ext cx="1098550" cy="457200"/>
          </a:xfrm>
          <a:prstGeom prst="rect">
            <a:avLst/>
          </a:prstGeom>
          <a:noFill/>
          <a:ln w="9525">
            <a:noFill/>
            <a:miter lim="800000"/>
            <a:headEnd/>
            <a:tailEnd/>
          </a:ln>
          <a:effectLst/>
        </p:spPr>
        <p:txBody>
          <a:bodyPr wrap="none">
            <a:spAutoFit/>
          </a:bodyPr>
          <a:lstStyle/>
          <a:p>
            <a:r>
              <a:rPr lang="en-US"/>
              <a:t>	</a:t>
            </a:r>
          </a:p>
        </p:txBody>
      </p:sp>
      <p:pic>
        <p:nvPicPr>
          <p:cNvPr id="103462" name="Picture 38" descr="D:\502\core.jpg"/>
          <p:cNvPicPr>
            <a:picLocks noChangeAspect="1" noChangeArrowheads="1"/>
          </p:cNvPicPr>
          <p:nvPr/>
        </p:nvPicPr>
        <p:blipFill>
          <a:blip r:embed="rId2"/>
          <a:srcRect/>
          <a:stretch>
            <a:fillRect/>
          </a:stretch>
        </p:blipFill>
        <p:spPr bwMode="auto">
          <a:xfrm>
            <a:off x="381000" y="2209800"/>
            <a:ext cx="3811465" cy="3886200"/>
          </a:xfrm>
          <a:prstGeom prst="rect">
            <a:avLst/>
          </a:prstGeom>
          <a:noFill/>
        </p:spPr>
      </p:pic>
      <p:sp>
        <p:nvSpPr>
          <p:cNvPr id="103463" name="Text Box 39"/>
          <p:cNvSpPr txBox="1">
            <a:spLocks noChangeArrowheads="1"/>
          </p:cNvSpPr>
          <p:nvPr/>
        </p:nvSpPr>
        <p:spPr bwMode="auto">
          <a:xfrm>
            <a:off x="4419600" y="4876800"/>
            <a:ext cx="3392275" cy="830997"/>
          </a:xfrm>
          <a:prstGeom prst="rect">
            <a:avLst/>
          </a:prstGeom>
          <a:noFill/>
          <a:ln w="9525">
            <a:noFill/>
            <a:miter lim="800000"/>
            <a:headEnd/>
            <a:tailEnd/>
          </a:ln>
          <a:effectLst/>
        </p:spPr>
        <p:txBody>
          <a:bodyPr wrap="none">
            <a:spAutoFit/>
          </a:bodyPr>
          <a:lstStyle/>
          <a:p>
            <a:pPr>
              <a:buFont typeface="Arial" pitchFamily="34" charset="0"/>
              <a:buChar char="•"/>
            </a:pPr>
            <a:r>
              <a:rPr lang="en-US" dirty="0" smtClean="0"/>
              <a:t> 90</a:t>
            </a:r>
            <a:r>
              <a:rPr lang="en-US" dirty="0"/>
              <a:t>% fingerprints centers</a:t>
            </a:r>
          </a:p>
          <a:p>
            <a:r>
              <a:rPr lang="en-US" dirty="0"/>
              <a:t>are </a:t>
            </a:r>
            <a:r>
              <a:rPr lang="en-US" dirty="0" smtClean="0"/>
              <a:t>located correctly</a:t>
            </a:r>
            <a:endParaRPr lang="en-US" dirty="0"/>
          </a:p>
        </p:txBody>
      </p:sp>
      <p:sp>
        <p:nvSpPr>
          <p:cNvPr id="7" name="TextBox 6"/>
          <p:cNvSpPr txBox="1"/>
          <p:nvPr/>
        </p:nvSpPr>
        <p:spPr>
          <a:xfrm>
            <a:off x="4343400" y="2286000"/>
            <a:ext cx="4648200" cy="2308324"/>
          </a:xfrm>
          <a:prstGeom prst="rect">
            <a:avLst/>
          </a:prstGeom>
          <a:noFill/>
        </p:spPr>
        <p:txBody>
          <a:bodyPr wrap="square" rtlCol="0">
            <a:spAutoFit/>
          </a:bodyPr>
          <a:lstStyle/>
          <a:p>
            <a:pPr>
              <a:buFont typeface="Arial" pitchFamily="34" charset="0"/>
              <a:buChar char="•"/>
            </a:pPr>
            <a:r>
              <a:rPr lang="en-US" dirty="0" smtClean="0"/>
              <a:t> The region with a largest value in center, which also continuously connects with a largest neighborhood area before the value reduces to a threshold, is used to locate the core.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95ABF82B-BE4D-4805-8046-215E0A404581}" type="slidenum">
              <a:rPr lang="en-US"/>
              <a:pPr/>
              <a:t>24</a:t>
            </a:fld>
            <a:endParaRPr lang="en-US"/>
          </a:p>
        </p:txBody>
      </p:sp>
      <p:sp>
        <p:nvSpPr>
          <p:cNvPr id="105474" name="Rectangle 2"/>
          <p:cNvSpPr>
            <a:spLocks noChangeArrowheads="1"/>
          </p:cNvSpPr>
          <p:nvPr/>
        </p:nvSpPr>
        <p:spPr bwMode="auto">
          <a:xfrm>
            <a:off x="-152400" y="228600"/>
            <a:ext cx="9144000" cy="1143000"/>
          </a:xfrm>
          <a:prstGeom prst="rect">
            <a:avLst/>
          </a:prstGeom>
          <a:noFill/>
          <a:ln w="9525">
            <a:noFill/>
            <a:miter lim="800000"/>
            <a:headEnd/>
            <a:tailEnd/>
          </a:ln>
        </p:spPr>
        <p:txBody>
          <a:bodyPr anchor="b"/>
          <a:lstStyle/>
          <a:p>
            <a:pPr algn="ctr"/>
            <a:endParaRPr kumimoji="1" lang="en-US" sz="4400" b="1">
              <a:solidFill>
                <a:schemeClr val="tx2"/>
              </a:solidFill>
            </a:endParaRPr>
          </a:p>
        </p:txBody>
      </p:sp>
      <p:sp>
        <p:nvSpPr>
          <p:cNvPr id="105475" name="Text Box 3"/>
          <p:cNvSpPr txBox="1">
            <a:spLocks noChangeArrowheads="1"/>
          </p:cNvSpPr>
          <p:nvPr/>
        </p:nvSpPr>
        <p:spPr bwMode="auto">
          <a:xfrm>
            <a:off x="838200" y="1905000"/>
            <a:ext cx="1098550" cy="457200"/>
          </a:xfrm>
          <a:prstGeom prst="rect">
            <a:avLst/>
          </a:prstGeom>
          <a:noFill/>
          <a:ln w="9525">
            <a:noFill/>
            <a:miter lim="800000"/>
            <a:headEnd/>
            <a:tailEnd/>
          </a:ln>
          <a:effectLst/>
        </p:spPr>
        <p:txBody>
          <a:bodyPr wrap="none">
            <a:spAutoFit/>
          </a:bodyPr>
          <a:lstStyle/>
          <a:p>
            <a:r>
              <a:rPr lang="en-US"/>
              <a:t>	</a:t>
            </a:r>
          </a:p>
        </p:txBody>
      </p:sp>
      <p:sp>
        <p:nvSpPr>
          <p:cNvPr id="105477" name="Text Box 5"/>
          <p:cNvSpPr txBox="1">
            <a:spLocks noChangeArrowheads="1"/>
          </p:cNvSpPr>
          <p:nvPr/>
        </p:nvSpPr>
        <p:spPr bwMode="auto">
          <a:xfrm>
            <a:off x="4800600" y="1795463"/>
            <a:ext cx="4454525" cy="3785652"/>
          </a:xfrm>
          <a:prstGeom prst="rect">
            <a:avLst/>
          </a:prstGeom>
          <a:noFill/>
          <a:ln w="9525">
            <a:noFill/>
            <a:miter lim="800000"/>
            <a:headEnd/>
            <a:tailEnd/>
          </a:ln>
          <a:effectLst/>
        </p:spPr>
        <p:txBody>
          <a:bodyPr wrap="square">
            <a:spAutoFit/>
          </a:bodyPr>
          <a:lstStyle/>
          <a:p>
            <a:r>
              <a:rPr lang="en-US" sz="3200" dirty="0">
                <a:latin typeface="Tahoma" pitchFamily="34" charset="0"/>
              </a:rPr>
              <a:t>Uncertainty Value: </a:t>
            </a:r>
          </a:p>
          <a:p>
            <a:r>
              <a:rPr lang="en-US" sz="3200" dirty="0">
                <a:latin typeface="Tahoma" pitchFamily="34" charset="0"/>
              </a:rPr>
              <a:t>[0, 1] </a:t>
            </a:r>
          </a:p>
          <a:p>
            <a:endParaRPr lang="en-US" sz="3200" dirty="0">
              <a:latin typeface="Tahoma" pitchFamily="34" charset="0"/>
            </a:endParaRPr>
          </a:p>
          <a:p>
            <a:r>
              <a:rPr lang="en-US" dirty="0" smtClean="0"/>
              <a:t>1.Directions </a:t>
            </a:r>
            <a:r>
              <a:rPr lang="en-US" dirty="0"/>
              <a:t>in the good-quality </a:t>
            </a:r>
            <a:br>
              <a:rPr lang="en-US" dirty="0"/>
            </a:br>
            <a:r>
              <a:rPr lang="en-US" dirty="0"/>
              <a:t>region has good certainty;</a:t>
            </a:r>
          </a:p>
          <a:p>
            <a:endParaRPr lang="en-US" dirty="0"/>
          </a:p>
          <a:p>
            <a:r>
              <a:rPr lang="en-US" dirty="0" smtClean="0"/>
              <a:t>2.In </a:t>
            </a:r>
            <a:r>
              <a:rPr lang="en-US" dirty="0"/>
              <a:t>the Left figure:</a:t>
            </a:r>
          </a:p>
          <a:p>
            <a:pPr>
              <a:buFont typeface="Arial" pitchFamily="34" charset="0"/>
              <a:buChar char="•"/>
            </a:pPr>
            <a:r>
              <a:rPr lang="en-US" dirty="0" smtClean="0"/>
              <a:t> Larger </a:t>
            </a:r>
            <a:r>
              <a:rPr lang="en-US" dirty="0"/>
              <a:t>certainty</a:t>
            </a:r>
          </a:p>
          <a:p>
            <a:pPr>
              <a:buFont typeface="Arial" pitchFamily="34" charset="0"/>
              <a:buChar char="•"/>
            </a:pPr>
            <a:r>
              <a:rPr lang="en-US" dirty="0"/>
              <a:t> </a:t>
            </a:r>
            <a:r>
              <a:rPr lang="en-US" dirty="0" smtClean="0"/>
              <a:t>Longer </a:t>
            </a:r>
            <a:r>
              <a:rPr lang="en-US" dirty="0"/>
              <a:t>amplitude</a:t>
            </a:r>
          </a:p>
        </p:txBody>
      </p:sp>
      <p:pic>
        <p:nvPicPr>
          <p:cNvPr id="105478" name="Picture 6" descr="D:\502\uncertainty.jpg"/>
          <p:cNvPicPr>
            <a:picLocks noChangeAspect="1" noChangeArrowheads="1"/>
          </p:cNvPicPr>
          <p:nvPr/>
        </p:nvPicPr>
        <p:blipFill>
          <a:blip r:embed="rId2"/>
          <a:srcRect/>
          <a:stretch>
            <a:fillRect/>
          </a:stretch>
        </p:blipFill>
        <p:spPr bwMode="auto">
          <a:xfrm>
            <a:off x="762000" y="1828800"/>
            <a:ext cx="3733800" cy="4732986"/>
          </a:xfrm>
          <a:prstGeom prst="rect">
            <a:avLst/>
          </a:prstGeom>
          <a:noFill/>
        </p:spPr>
      </p:pic>
      <p:sp>
        <p:nvSpPr>
          <p:cNvPr id="7" name="TextBox 6"/>
          <p:cNvSpPr txBox="1"/>
          <p:nvPr/>
        </p:nvSpPr>
        <p:spPr>
          <a:xfrm>
            <a:off x="914400" y="609600"/>
            <a:ext cx="7467600" cy="769441"/>
          </a:xfrm>
          <a:prstGeom prst="rect">
            <a:avLst/>
          </a:prstGeom>
          <a:noFill/>
        </p:spPr>
        <p:txBody>
          <a:bodyPr wrap="square" rtlCol="0">
            <a:spAutoFit/>
          </a:bodyPr>
          <a:lstStyle/>
          <a:p>
            <a:pPr algn="ctr"/>
            <a:r>
              <a:rPr lang="en-US" sz="4400" b="1" dirty="0" smtClean="0">
                <a:solidFill>
                  <a:schemeClr val="tx2"/>
                </a:solidFill>
              </a:rPr>
              <a:t>Regulate the Feature Vector</a:t>
            </a:r>
            <a:endParaRPr lang="en-US" sz="4400"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25</a:t>
            </a:fld>
            <a:endParaRPr lang="en-US"/>
          </a:p>
        </p:txBody>
      </p:sp>
      <p:sp>
        <p:nvSpPr>
          <p:cNvPr id="5" name="Slide Number Placeholder 5"/>
          <p:cNvSpPr txBox="1">
            <a:spLocks/>
          </p:cNvSpPr>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C084E612-1200-44C5-99ED-4A329C35EB8A}"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25</a:t>
            </a:fld>
            <a:endParaRPr kumimoji="0" lang="en-US" sz="1400" b="0" i="0" u="none" strike="noStrike" kern="1200" cap="none" spc="0" normalizeH="0" baseline="0" noProof="0" smtClean="0">
              <a:ln>
                <a:noFill/>
              </a:ln>
              <a:solidFill>
                <a:schemeClr val="bg2"/>
              </a:solidFill>
              <a:effectLst/>
              <a:uLnTx/>
              <a:uFillTx/>
              <a:latin typeface="Arial" charset="0"/>
              <a:ea typeface="+mn-ea"/>
              <a:cs typeface="+mn-cs"/>
            </a:endParaRPr>
          </a:p>
        </p:txBody>
      </p:sp>
      <p:sp>
        <p:nvSpPr>
          <p:cNvPr id="6" name="Rectangle 2"/>
          <p:cNvSpPr>
            <a:spLocks noChangeArrowheads="1"/>
          </p:cNvSpPr>
          <p:nvPr/>
        </p:nvSpPr>
        <p:spPr bwMode="auto">
          <a:xfrm>
            <a:off x="-152400" y="228600"/>
            <a:ext cx="9144000" cy="1143000"/>
          </a:xfrm>
          <a:prstGeom prst="rect">
            <a:avLst/>
          </a:prstGeom>
          <a:noFill/>
          <a:ln w="9525">
            <a:noFill/>
            <a:miter lim="800000"/>
            <a:headEnd/>
            <a:tailEnd/>
          </a:ln>
        </p:spPr>
        <p:txBody>
          <a:bodyPr anchor="b"/>
          <a:lstStyle/>
          <a:p>
            <a:pPr algn="ctr"/>
            <a:endParaRPr kumimoji="1" lang="en-US" sz="4400" b="1">
              <a:solidFill>
                <a:schemeClr val="tx2"/>
              </a:solidFill>
            </a:endParaRPr>
          </a:p>
        </p:txBody>
      </p:sp>
      <p:sp>
        <p:nvSpPr>
          <p:cNvPr id="7" name="Text Box 3"/>
          <p:cNvSpPr txBox="1">
            <a:spLocks noChangeArrowheads="1"/>
          </p:cNvSpPr>
          <p:nvPr/>
        </p:nvSpPr>
        <p:spPr bwMode="auto">
          <a:xfrm>
            <a:off x="838200" y="1905000"/>
            <a:ext cx="1098550" cy="457200"/>
          </a:xfrm>
          <a:prstGeom prst="rect">
            <a:avLst/>
          </a:prstGeom>
          <a:noFill/>
          <a:ln w="9525">
            <a:noFill/>
            <a:miter lim="800000"/>
            <a:headEnd/>
            <a:tailEnd/>
          </a:ln>
          <a:effectLst/>
        </p:spPr>
        <p:txBody>
          <a:bodyPr wrap="none">
            <a:spAutoFit/>
          </a:bodyPr>
          <a:lstStyle/>
          <a:p>
            <a:r>
              <a:rPr lang="en-US"/>
              <a:t>	</a:t>
            </a:r>
          </a:p>
        </p:txBody>
      </p:sp>
      <p:sp>
        <p:nvSpPr>
          <p:cNvPr id="9" name="Text Box 7"/>
          <p:cNvSpPr txBox="1">
            <a:spLocks noChangeArrowheads="1"/>
          </p:cNvSpPr>
          <p:nvPr/>
        </p:nvSpPr>
        <p:spPr bwMode="auto">
          <a:xfrm>
            <a:off x="228600" y="2286000"/>
            <a:ext cx="8736687" cy="4154984"/>
          </a:xfrm>
          <a:prstGeom prst="rect">
            <a:avLst/>
          </a:prstGeom>
          <a:noFill/>
          <a:ln w="9525">
            <a:noFill/>
            <a:miter lim="800000"/>
            <a:headEnd/>
            <a:tailEnd/>
          </a:ln>
          <a:effectLst/>
        </p:spPr>
        <p:txBody>
          <a:bodyPr wrap="square">
            <a:spAutoFit/>
          </a:bodyPr>
          <a:lstStyle/>
          <a:p>
            <a:pPr marL="457200" indent="-457200">
              <a:buFontTx/>
              <a:buAutoNum type="arabicPeriod"/>
            </a:pPr>
            <a:endParaRPr lang="en-US" dirty="0" smtClean="0"/>
          </a:p>
          <a:p>
            <a:pPr marL="457200" indent="-457200">
              <a:buFontTx/>
              <a:buAutoNum type="arabicPeriod"/>
            </a:pPr>
            <a:endParaRPr lang="en-US" dirty="0"/>
          </a:p>
          <a:p>
            <a:pPr marL="457200" indent="-457200">
              <a:buFontTx/>
              <a:buAutoNum type="arabicPeriod"/>
            </a:pPr>
            <a:r>
              <a:rPr lang="en-US" dirty="0" smtClean="0"/>
              <a:t>Construct </a:t>
            </a:r>
            <a:r>
              <a:rPr lang="en-US" dirty="0"/>
              <a:t>a </a:t>
            </a:r>
            <a:r>
              <a:rPr lang="en-US" dirty="0" err="1"/>
              <a:t>MxM</a:t>
            </a:r>
            <a:r>
              <a:rPr lang="en-US" dirty="0"/>
              <a:t> SOM, initialize all the weights</a:t>
            </a:r>
          </a:p>
          <a:p>
            <a:pPr marL="457200" indent="-457200">
              <a:buFontTx/>
              <a:buAutoNum type="arabicPeriod"/>
            </a:pPr>
            <a:r>
              <a:rPr lang="en-US" dirty="0"/>
              <a:t>Input a fingerprint vector: {x1,x2,….x256}</a:t>
            </a:r>
          </a:p>
          <a:p>
            <a:pPr marL="457200" indent="-457200">
              <a:buFontTx/>
              <a:buAutoNum type="arabicPeriod"/>
            </a:pPr>
            <a:r>
              <a:rPr lang="en-US" dirty="0"/>
              <a:t>Find the winning node </a:t>
            </a:r>
            <a:r>
              <a:rPr lang="en-US" dirty="0" err="1"/>
              <a:t>dmin</a:t>
            </a:r>
            <a:r>
              <a:rPr lang="en-US" dirty="0"/>
              <a:t> where: </a:t>
            </a:r>
            <a:r>
              <a:rPr lang="en-US" dirty="0" err="1"/>
              <a:t>Dmin</a:t>
            </a:r>
            <a:r>
              <a:rPr lang="en-US" dirty="0"/>
              <a:t>  = min{||x-w||}</a:t>
            </a:r>
          </a:p>
          <a:p>
            <a:pPr marL="457200" indent="-457200">
              <a:buFontTx/>
              <a:buAutoNum type="arabicPeriod"/>
            </a:pPr>
            <a:r>
              <a:rPr lang="en-US" dirty="0"/>
              <a:t>Update the weight vectors:</a:t>
            </a:r>
          </a:p>
          <a:p>
            <a:pPr marL="914400" lvl="1" indent="-457200"/>
            <a:endParaRPr lang="en-US" dirty="0"/>
          </a:p>
          <a:p>
            <a:pPr marL="914400" lvl="1" indent="-457200"/>
            <a:r>
              <a:rPr lang="en-US" dirty="0"/>
              <a:t>W(new) =W(old) + Alpha*N*[x-w]</a:t>
            </a:r>
          </a:p>
          <a:p>
            <a:pPr marL="457200" indent="-457200"/>
            <a:r>
              <a:rPr lang="en-US" dirty="0"/>
              <a:t>	Where N is the neighborhood function corresponding to the SOM</a:t>
            </a:r>
            <a:br>
              <a:rPr lang="en-US" dirty="0"/>
            </a:br>
            <a:r>
              <a:rPr lang="en-US" dirty="0"/>
              <a:t>node topology</a:t>
            </a:r>
          </a:p>
          <a:p>
            <a:pPr marL="457200" indent="-457200"/>
            <a:r>
              <a:rPr lang="en-US" dirty="0"/>
              <a:t>5. Repeat 2-4 till Update is not significant</a:t>
            </a:r>
          </a:p>
        </p:txBody>
      </p:sp>
      <p:sp>
        <p:nvSpPr>
          <p:cNvPr id="12" name="Text Box 6"/>
          <p:cNvSpPr txBox="1">
            <a:spLocks noChangeArrowheads="1"/>
          </p:cNvSpPr>
          <p:nvPr/>
        </p:nvSpPr>
        <p:spPr bwMode="auto">
          <a:xfrm>
            <a:off x="457200" y="2362200"/>
            <a:ext cx="5197475" cy="457200"/>
          </a:xfrm>
          <a:prstGeom prst="rect">
            <a:avLst/>
          </a:prstGeom>
          <a:noFill/>
          <a:ln w="9525">
            <a:noFill/>
            <a:miter lim="800000"/>
            <a:headEnd/>
            <a:tailEnd/>
          </a:ln>
          <a:effectLst/>
        </p:spPr>
        <p:txBody>
          <a:bodyPr>
            <a:spAutoFit/>
          </a:bodyPr>
          <a:lstStyle/>
          <a:p>
            <a:r>
              <a:rPr lang="en-US" b="1" dirty="0"/>
              <a:t>Training Algorithm1:  Original SOM</a:t>
            </a:r>
          </a:p>
        </p:txBody>
      </p:sp>
      <p:sp>
        <p:nvSpPr>
          <p:cNvPr id="13" name="Rectangle 12"/>
          <p:cNvSpPr/>
          <p:nvPr/>
        </p:nvSpPr>
        <p:spPr>
          <a:xfrm>
            <a:off x="533400" y="1676400"/>
            <a:ext cx="5513048" cy="523220"/>
          </a:xfrm>
          <a:prstGeom prst="rect">
            <a:avLst/>
          </a:prstGeom>
        </p:spPr>
        <p:txBody>
          <a:bodyPr wrap="none">
            <a:spAutoFit/>
          </a:bodyPr>
          <a:lstStyle/>
          <a:p>
            <a:r>
              <a:rPr lang="en-US" sz="2800" b="1" dirty="0" smtClean="0"/>
              <a:t>B.  SOM </a:t>
            </a:r>
            <a:r>
              <a:rPr lang="en-US" sz="2800" b="1" dirty="0"/>
              <a:t>construction and training</a:t>
            </a:r>
            <a:endParaRPr lang="en-US" sz="2800" dirty="0"/>
          </a:p>
        </p:txBody>
      </p:sp>
      <p:sp>
        <p:nvSpPr>
          <p:cNvPr id="14" name="TextBox 13"/>
          <p:cNvSpPr txBox="1"/>
          <p:nvPr/>
        </p:nvSpPr>
        <p:spPr>
          <a:xfrm>
            <a:off x="457200" y="152400"/>
            <a:ext cx="8382000" cy="1200329"/>
          </a:xfrm>
          <a:prstGeom prst="rect">
            <a:avLst/>
          </a:prstGeom>
          <a:noFill/>
        </p:spPr>
        <p:txBody>
          <a:bodyPr wrap="square" rtlCol="0">
            <a:spAutoFit/>
          </a:bodyPr>
          <a:lstStyle/>
          <a:p>
            <a:r>
              <a:rPr lang="en-US" sz="3600" b="1" dirty="0" smtClean="0">
                <a:solidFill>
                  <a:schemeClr val="tx2"/>
                </a:solidFill>
              </a:rPr>
              <a:t>SOM Algorithm &amp; </a:t>
            </a:r>
          </a:p>
          <a:p>
            <a:r>
              <a:rPr lang="en-US" sz="3600" b="1" dirty="0" smtClean="0">
                <a:solidFill>
                  <a:schemeClr val="tx2"/>
                </a:solidFill>
              </a:rPr>
              <a:t>Implementation details</a:t>
            </a:r>
            <a:endParaRPr lang="en-US" sz="3600" b="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26</a:t>
            </a:fld>
            <a:endParaRPr lang="en-US" dirty="0"/>
          </a:p>
        </p:txBody>
      </p:sp>
      <p:sp>
        <p:nvSpPr>
          <p:cNvPr id="5" name="Text Box 5"/>
          <p:cNvSpPr txBox="1">
            <a:spLocks noChangeArrowheads="1"/>
          </p:cNvSpPr>
          <p:nvPr/>
        </p:nvSpPr>
        <p:spPr bwMode="auto">
          <a:xfrm>
            <a:off x="228600" y="2133600"/>
            <a:ext cx="8736687" cy="4524315"/>
          </a:xfrm>
          <a:prstGeom prst="rect">
            <a:avLst/>
          </a:prstGeom>
          <a:noFill/>
          <a:ln w="9525">
            <a:noFill/>
            <a:miter lim="800000"/>
            <a:headEnd/>
            <a:tailEnd/>
          </a:ln>
          <a:effectLst/>
        </p:spPr>
        <p:txBody>
          <a:bodyPr wrap="none">
            <a:spAutoFit/>
          </a:bodyPr>
          <a:lstStyle/>
          <a:p>
            <a:pPr marL="457200" indent="-457200"/>
            <a:r>
              <a:rPr lang="en-US" dirty="0"/>
              <a:t>Note: Each fingerprint is associated with a certainty vector </a:t>
            </a:r>
            <a:r>
              <a:rPr lang="en-US" dirty="0" smtClean="0"/>
              <a:t>C</a:t>
            </a:r>
          </a:p>
          <a:p>
            <a:pPr marL="457200" indent="-457200"/>
            <a:endParaRPr lang="en-US" dirty="0"/>
          </a:p>
          <a:p>
            <a:pPr marL="457200" indent="-457200">
              <a:buFontTx/>
              <a:buAutoNum type="arabicPeriod"/>
            </a:pPr>
            <a:r>
              <a:rPr lang="en-US" dirty="0" smtClean="0"/>
              <a:t>Construct </a:t>
            </a:r>
            <a:r>
              <a:rPr lang="en-US" dirty="0"/>
              <a:t>a </a:t>
            </a:r>
            <a:r>
              <a:rPr lang="en-US" dirty="0" err="1"/>
              <a:t>MxM</a:t>
            </a:r>
            <a:r>
              <a:rPr lang="en-US" dirty="0"/>
              <a:t> SOM, initialize all weights</a:t>
            </a:r>
          </a:p>
          <a:p>
            <a:pPr marL="457200" indent="-457200">
              <a:buFontTx/>
              <a:buAutoNum type="arabicPeriod"/>
            </a:pPr>
            <a:r>
              <a:rPr lang="en-US" dirty="0"/>
              <a:t>Input a fingerprint vector: </a:t>
            </a:r>
            <a:br>
              <a:rPr lang="en-US" dirty="0"/>
            </a:br>
            <a:r>
              <a:rPr lang="en-US" dirty="0"/>
              <a:t> </a:t>
            </a:r>
            <a:r>
              <a:rPr lang="en-US" dirty="0">
                <a:solidFill>
                  <a:srgbClr val="FF0000"/>
                </a:solidFill>
              </a:rPr>
              <a:t>X{x1,x2,….x256} = C*X + (1-C)*</a:t>
            </a:r>
            <a:r>
              <a:rPr lang="en-US" dirty="0" err="1">
                <a:solidFill>
                  <a:srgbClr val="FF0000"/>
                </a:solidFill>
              </a:rPr>
              <a:t>X</a:t>
            </a:r>
            <a:r>
              <a:rPr lang="en-US" baseline="-25000" dirty="0" err="1">
                <a:solidFill>
                  <a:srgbClr val="FF0000"/>
                </a:solidFill>
              </a:rPr>
              <a:t>avg</a:t>
            </a:r>
            <a:r>
              <a:rPr lang="en-US" dirty="0">
                <a:solidFill>
                  <a:srgbClr val="FF0000"/>
                </a:solidFill>
              </a:rPr>
              <a:t>;</a:t>
            </a:r>
          </a:p>
          <a:p>
            <a:pPr marL="457200" indent="-457200">
              <a:buFontTx/>
              <a:buAutoNum type="arabicPeriod"/>
            </a:pPr>
            <a:r>
              <a:rPr lang="en-US" dirty="0"/>
              <a:t>Find the winning node </a:t>
            </a:r>
            <a:r>
              <a:rPr lang="en-US" dirty="0" err="1"/>
              <a:t>dmin</a:t>
            </a:r>
            <a:r>
              <a:rPr lang="en-US" dirty="0"/>
              <a:t> where: </a:t>
            </a:r>
            <a:r>
              <a:rPr lang="en-US" dirty="0" err="1"/>
              <a:t>Dmin</a:t>
            </a:r>
            <a:r>
              <a:rPr lang="en-US" dirty="0"/>
              <a:t>  = min{||x-w||}</a:t>
            </a:r>
          </a:p>
          <a:p>
            <a:pPr marL="457200" indent="-457200">
              <a:buFontTx/>
              <a:buAutoNum type="arabicPeriod"/>
            </a:pPr>
            <a:r>
              <a:rPr lang="en-US" dirty="0"/>
              <a:t>Update the weight vectors:</a:t>
            </a:r>
          </a:p>
          <a:p>
            <a:pPr marL="914400" lvl="1" indent="-457200"/>
            <a:endParaRPr lang="en-US" dirty="0"/>
          </a:p>
          <a:p>
            <a:pPr marL="914400" lvl="1" indent="-457200"/>
            <a:r>
              <a:rPr lang="en-US" dirty="0"/>
              <a:t>W(new) =W(old) + Alpha*N*[x-w] </a:t>
            </a:r>
            <a:r>
              <a:rPr lang="en-US" dirty="0">
                <a:solidFill>
                  <a:srgbClr val="FF0000"/>
                </a:solidFill>
              </a:rPr>
              <a:t>* C</a:t>
            </a:r>
          </a:p>
          <a:p>
            <a:pPr marL="457200" indent="-457200"/>
            <a:r>
              <a:rPr lang="en-US" dirty="0"/>
              <a:t>	Where N is the neighborhood function corresponding to the SOM</a:t>
            </a:r>
            <a:br>
              <a:rPr lang="en-US" dirty="0"/>
            </a:br>
            <a:r>
              <a:rPr lang="en-US" dirty="0"/>
              <a:t>node topology</a:t>
            </a:r>
          </a:p>
          <a:p>
            <a:pPr marL="457200" indent="-457200"/>
            <a:r>
              <a:rPr lang="en-US" dirty="0"/>
              <a:t>5. Repeat 2-4 till Update is not significant</a:t>
            </a:r>
          </a:p>
        </p:txBody>
      </p:sp>
      <p:sp>
        <p:nvSpPr>
          <p:cNvPr id="6" name="TextBox 5"/>
          <p:cNvSpPr txBox="1"/>
          <p:nvPr/>
        </p:nvSpPr>
        <p:spPr>
          <a:xfrm>
            <a:off x="457200" y="381000"/>
            <a:ext cx="7086600" cy="1200329"/>
          </a:xfrm>
          <a:prstGeom prst="rect">
            <a:avLst/>
          </a:prstGeom>
          <a:noFill/>
        </p:spPr>
        <p:txBody>
          <a:bodyPr wrap="square" rtlCol="0">
            <a:spAutoFit/>
          </a:bodyPr>
          <a:lstStyle/>
          <a:p>
            <a:r>
              <a:rPr lang="en-US" sz="3600" b="1" dirty="0" smtClean="0">
                <a:solidFill>
                  <a:schemeClr val="tx2"/>
                </a:solidFill>
              </a:rPr>
              <a:t>SOM Algorithm &amp; </a:t>
            </a:r>
          </a:p>
          <a:p>
            <a:r>
              <a:rPr lang="en-US" sz="3600" b="1" dirty="0" smtClean="0">
                <a:solidFill>
                  <a:schemeClr val="tx2"/>
                </a:solidFill>
              </a:rPr>
              <a:t>Implementation details</a:t>
            </a:r>
            <a:endParaRPr lang="en-US" sz="3600" b="1" dirty="0">
              <a:solidFill>
                <a:schemeClr val="tx2"/>
              </a:solidFill>
            </a:endParaRPr>
          </a:p>
        </p:txBody>
      </p:sp>
      <p:sp>
        <p:nvSpPr>
          <p:cNvPr id="7" name="TextBox 6"/>
          <p:cNvSpPr txBox="1"/>
          <p:nvPr/>
        </p:nvSpPr>
        <p:spPr>
          <a:xfrm>
            <a:off x="-381000" y="1676400"/>
            <a:ext cx="7010400" cy="461665"/>
          </a:xfrm>
          <a:prstGeom prst="rect">
            <a:avLst/>
          </a:prstGeom>
          <a:noFill/>
        </p:spPr>
        <p:txBody>
          <a:bodyPr wrap="square" rtlCol="0">
            <a:spAutoFit/>
          </a:bodyPr>
          <a:lstStyle/>
          <a:p>
            <a:r>
              <a:rPr lang="en-US" dirty="0" smtClean="0"/>
              <a:t>            </a:t>
            </a:r>
            <a:r>
              <a:rPr lang="en-US" b="1" dirty="0" smtClean="0"/>
              <a:t>Training Algorithm2:  Modified SOM</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Conventional System &amp; </a:t>
            </a:r>
            <a:br>
              <a:rPr lang="en-US" b="1" dirty="0" smtClean="0"/>
            </a:br>
            <a:r>
              <a:rPr lang="en-US" b="1" dirty="0" smtClean="0"/>
              <a:t>Proposed System</a:t>
            </a:r>
            <a:endParaRPr lang="en-US" b="1" dirty="0"/>
          </a:p>
        </p:txBody>
      </p:sp>
      <p:sp>
        <p:nvSpPr>
          <p:cNvPr id="3" name="Content Placeholder 2"/>
          <p:cNvSpPr>
            <a:spLocks noGrp="1"/>
          </p:cNvSpPr>
          <p:nvPr>
            <p:ph idx="1"/>
          </p:nvPr>
        </p:nvSpPr>
        <p:spPr>
          <a:xfrm>
            <a:off x="457200" y="2057400"/>
            <a:ext cx="8229600" cy="4389120"/>
          </a:xfrm>
        </p:spPr>
        <p:txBody>
          <a:bodyPr>
            <a:normAutofit/>
          </a:bodyPr>
          <a:lstStyle/>
          <a:p>
            <a:pPr>
              <a:buNone/>
            </a:pPr>
            <a:r>
              <a:rPr lang="en-US" sz="3200" b="1" dirty="0" smtClean="0"/>
              <a:t>  Classic Approach – The Henry System</a:t>
            </a:r>
          </a:p>
          <a:p>
            <a:r>
              <a:rPr lang="en-US" dirty="0" smtClean="0"/>
              <a:t>The goal of classic fingerprint classification system is to assign a working formula to a set of fingerprints, which will enable the set of prints to be classified or located in a file.</a:t>
            </a:r>
          </a:p>
          <a:p>
            <a:r>
              <a:rPr lang="en-US" dirty="0" smtClean="0"/>
              <a:t>Henry system is one of such method which makes use of the complete set of 10 fingerprint patterns of both hands to classify a person.</a:t>
            </a:r>
            <a:endParaRPr lang="en-US" dirty="0"/>
          </a:p>
        </p:txBody>
      </p:sp>
      <p:sp>
        <p:nvSpPr>
          <p:cNvPr id="4" name="Slide Number Placeholder 3"/>
          <p:cNvSpPr>
            <a:spLocks noGrp="1"/>
          </p:cNvSpPr>
          <p:nvPr>
            <p:ph type="sldNum" sz="quarter" idx="12"/>
          </p:nvPr>
        </p:nvSpPr>
        <p:spPr/>
        <p:txBody>
          <a:bodyPr/>
          <a:lstStyle/>
          <a:p>
            <a:fld id="{27262F7B-4948-479B-9A38-BB01C230CD4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algn="ctr"/>
            <a:r>
              <a:rPr lang="en-US" b="1" dirty="0" smtClean="0"/>
              <a:t>Conventional System &amp; </a:t>
            </a:r>
            <a:br>
              <a:rPr lang="en-US" b="1" dirty="0" smtClean="0"/>
            </a:br>
            <a:r>
              <a:rPr lang="en-US" b="1" dirty="0" smtClean="0"/>
              <a:t>Proposed System</a:t>
            </a:r>
            <a:endParaRPr lang="en-US" b="1" dirty="0"/>
          </a:p>
        </p:txBody>
      </p:sp>
      <p:sp>
        <p:nvSpPr>
          <p:cNvPr id="3" name="Content Placeholder 2"/>
          <p:cNvSpPr>
            <a:spLocks noGrp="1"/>
          </p:cNvSpPr>
          <p:nvPr>
            <p:ph idx="1"/>
          </p:nvPr>
        </p:nvSpPr>
        <p:spPr>
          <a:xfrm>
            <a:off x="381000" y="2590800"/>
            <a:ext cx="8229600" cy="3627120"/>
          </a:xfrm>
        </p:spPr>
        <p:txBody>
          <a:bodyPr>
            <a:normAutofit/>
          </a:bodyPr>
          <a:lstStyle/>
          <a:p>
            <a:r>
              <a:rPr lang="en-US" sz="2800" dirty="0" smtClean="0"/>
              <a:t>We propose Fingerprint classification by using self-organization map (SOM).</a:t>
            </a:r>
          </a:p>
          <a:p>
            <a:r>
              <a:rPr lang="en-US" sz="2800" dirty="0" smtClean="0"/>
              <a:t>Both a conventional and a modified SOM algorithm are used to fulfill the task. Also different approaches from the literature for retrieving the feature vectors of fingerprints and for fully making use of the available SOM toolbox play a critical role to keep our classifier system efficient and robust.</a:t>
            </a:r>
            <a:endParaRPr lang="en-US" sz="2800" dirty="0"/>
          </a:p>
        </p:txBody>
      </p:sp>
      <p:sp>
        <p:nvSpPr>
          <p:cNvPr id="4" name="Slide Number Placeholder 3"/>
          <p:cNvSpPr>
            <a:spLocks noGrp="1"/>
          </p:cNvSpPr>
          <p:nvPr>
            <p:ph type="sldNum" sz="quarter" idx="12"/>
          </p:nvPr>
        </p:nvSpPr>
        <p:spPr/>
        <p:txBody>
          <a:bodyPr/>
          <a:lstStyle/>
          <a:p>
            <a:fld id="{27262F7B-4948-479B-9A38-BB01C230CD44}" type="slidenum">
              <a:rPr lang="en-US" smtClean="0"/>
              <a:pPr/>
              <a:t>28</a:t>
            </a:fld>
            <a:endParaRPr lang="en-US"/>
          </a:p>
        </p:txBody>
      </p:sp>
      <p:sp>
        <p:nvSpPr>
          <p:cNvPr id="5" name="TextBox 4"/>
          <p:cNvSpPr txBox="1"/>
          <p:nvPr/>
        </p:nvSpPr>
        <p:spPr>
          <a:xfrm>
            <a:off x="609600" y="1905000"/>
            <a:ext cx="3657600" cy="646331"/>
          </a:xfrm>
          <a:prstGeom prst="rect">
            <a:avLst/>
          </a:prstGeom>
          <a:noFill/>
        </p:spPr>
        <p:txBody>
          <a:bodyPr wrap="square" rtlCol="0">
            <a:spAutoFit/>
          </a:bodyPr>
          <a:lstStyle/>
          <a:p>
            <a:r>
              <a:rPr lang="en-US" sz="3600" b="1" dirty="0" smtClean="0"/>
              <a:t>Proposed System</a:t>
            </a:r>
            <a:endParaRPr lang="en-US" sz="36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accent2"/>
                </a:solidFill>
              </a:rPr>
              <a:t>                            </a:t>
            </a:r>
            <a:br>
              <a:rPr lang="en-US" sz="2400" dirty="0" smtClean="0">
                <a:solidFill>
                  <a:schemeClr val="accent2"/>
                </a:solidFill>
              </a:rPr>
            </a:br>
            <a:r>
              <a:rPr lang="en-US" sz="2400" dirty="0" smtClean="0">
                <a:solidFill>
                  <a:schemeClr val="accent2"/>
                </a:solidFill>
              </a:rPr>
              <a:t/>
            </a:r>
            <a:br>
              <a:rPr lang="en-US" sz="2400" dirty="0" smtClean="0">
                <a:solidFill>
                  <a:schemeClr val="accent2"/>
                </a:solidFill>
              </a:rPr>
            </a:br>
            <a:r>
              <a:rPr lang="en-US" sz="4000" dirty="0" smtClean="0">
                <a:solidFill>
                  <a:schemeClr val="accent2"/>
                </a:solidFill>
              </a:rPr>
              <a:t>Results</a:t>
            </a:r>
            <a:r>
              <a:rPr lang="en-US" sz="2400" dirty="0" smtClean="0">
                <a:solidFill>
                  <a:schemeClr val="accent2"/>
                </a:solidFill>
              </a:rPr>
              <a:t/>
            </a:r>
            <a:br>
              <a:rPr lang="en-US" sz="2400" dirty="0" smtClean="0">
                <a:solidFill>
                  <a:schemeClr val="accent2"/>
                </a:solidFill>
              </a:rPr>
            </a:br>
            <a:r>
              <a:rPr lang="en-US" sz="2400" dirty="0" smtClean="0">
                <a:solidFill>
                  <a:schemeClr val="accent2"/>
                </a:solidFill>
              </a:rPr>
              <a:t>                            Search%</a:t>
            </a:r>
            <a:r>
              <a:rPr lang="en-US" sz="2400" dirty="0" smtClean="0"/>
              <a:t> column : percentage searched in </a:t>
            </a:r>
            <a:r>
              <a:rPr lang="en-US" sz="2400" dirty="0" err="1" smtClean="0"/>
              <a:t>DataA</a:t>
            </a:r>
            <a:r>
              <a:rPr lang="en-US" sz="2400" dirty="0" smtClean="0"/>
              <a:t/>
            </a:r>
            <a:br>
              <a:rPr lang="en-US" sz="2400" dirty="0" smtClean="0"/>
            </a:br>
            <a:r>
              <a:rPr lang="en-US" sz="2400" dirty="0" smtClean="0"/>
              <a:t>                            </a:t>
            </a:r>
            <a:r>
              <a:rPr lang="en-US" sz="2400" dirty="0" smtClean="0">
                <a:solidFill>
                  <a:srgbClr val="0066FF"/>
                </a:solidFill>
              </a:rPr>
              <a:t>Recognition%</a:t>
            </a:r>
            <a:r>
              <a:rPr lang="en-US" sz="2400" dirty="0" smtClean="0"/>
              <a:t> Column: percentage found for </a:t>
            </a:r>
            <a:r>
              <a:rPr lang="en-US" sz="2400" dirty="0" err="1" smtClean="0"/>
              <a:t>DataB</a:t>
            </a:r>
            <a:endParaRPr lang="en-US" sz="2400" dirty="0"/>
          </a:p>
        </p:txBody>
      </p:sp>
      <p:sp>
        <p:nvSpPr>
          <p:cNvPr id="4" name="Slide Number Placeholder 3"/>
          <p:cNvSpPr>
            <a:spLocks noGrp="1"/>
          </p:cNvSpPr>
          <p:nvPr>
            <p:ph type="sldNum" sz="quarter" idx="12"/>
          </p:nvPr>
        </p:nvSpPr>
        <p:spPr/>
        <p:txBody>
          <a:bodyPr/>
          <a:lstStyle/>
          <a:p>
            <a:fld id="{27262F7B-4948-479B-9A38-BB01C230CD44}" type="slidenum">
              <a:rPr lang="en-US" smtClean="0"/>
              <a:pPr/>
              <a:t>29</a:t>
            </a:fld>
            <a:endParaRPr lang="en-US"/>
          </a:p>
        </p:txBody>
      </p:sp>
      <p:grpSp>
        <p:nvGrpSpPr>
          <p:cNvPr id="5" name="Group 497"/>
          <p:cNvGrpSpPr>
            <a:grpSpLocks noGrp="1"/>
          </p:cNvGrpSpPr>
          <p:nvPr>
            <p:ph idx="1"/>
          </p:nvPr>
        </p:nvGrpSpPr>
        <p:grpSpPr bwMode="auto">
          <a:xfrm>
            <a:off x="457200" y="1935163"/>
            <a:ext cx="8229600" cy="4389437"/>
            <a:chOff x="-3" y="-3"/>
            <a:chExt cx="4016" cy="9505"/>
          </a:xfrm>
        </p:grpSpPr>
        <p:grpSp>
          <p:nvGrpSpPr>
            <p:cNvPr id="6" name="Group 495"/>
            <p:cNvGrpSpPr>
              <a:grpSpLocks/>
            </p:cNvGrpSpPr>
            <p:nvPr/>
          </p:nvGrpSpPr>
          <p:grpSpPr bwMode="auto">
            <a:xfrm>
              <a:off x="0" y="0"/>
              <a:ext cx="4010" cy="9499"/>
              <a:chOff x="0" y="0"/>
              <a:chExt cx="4010" cy="9499"/>
            </a:xfrm>
          </p:grpSpPr>
          <p:grpSp>
            <p:nvGrpSpPr>
              <p:cNvPr id="8" name="Group 174"/>
              <p:cNvGrpSpPr>
                <a:grpSpLocks/>
              </p:cNvGrpSpPr>
              <p:nvPr/>
            </p:nvGrpSpPr>
            <p:grpSpPr bwMode="auto">
              <a:xfrm>
                <a:off x="0" y="0"/>
                <a:ext cx="546" cy="518"/>
                <a:chOff x="0" y="0"/>
                <a:chExt cx="546" cy="518"/>
              </a:xfrm>
            </p:grpSpPr>
            <p:sp>
              <p:nvSpPr>
                <p:cNvPr id="489" name="Rectangle 12"/>
                <p:cNvSpPr>
                  <a:spLocks noChangeArrowheads="1"/>
                </p:cNvSpPr>
                <p:nvPr/>
              </p:nvSpPr>
              <p:spPr bwMode="auto">
                <a:xfrm>
                  <a:off x="43" y="0"/>
                  <a:ext cx="460"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90" name="Rectangle 173"/>
                <p:cNvSpPr>
                  <a:spLocks noChangeArrowheads="1"/>
                </p:cNvSpPr>
                <p:nvPr/>
              </p:nvSpPr>
              <p:spPr bwMode="auto">
                <a:xfrm>
                  <a:off x="0" y="0"/>
                  <a:ext cx="546" cy="518"/>
                </a:xfrm>
                <a:prstGeom prst="rect">
                  <a:avLst/>
                </a:prstGeom>
                <a:noFill/>
                <a:ln w="7">
                  <a:solidFill>
                    <a:srgbClr val="A0A0A0"/>
                  </a:solidFill>
                  <a:miter lim="800000"/>
                  <a:headEnd/>
                  <a:tailEnd/>
                </a:ln>
                <a:effectLst/>
              </p:spPr>
              <p:txBody>
                <a:bodyPr/>
                <a:lstStyle/>
                <a:p>
                  <a:endParaRPr lang="en-US"/>
                </a:p>
              </p:txBody>
            </p:sp>
          </p:grpSp>
          <p:grpSp>
            <p:nvGrpSpPr>
              <p:cNvPr id="9" name="Group 176"/>
              <p:cNvGrpSpPr>
                <a:grpSpLocks/>
              </p:cNvGrpSpPr>
              <p:nvPr/>
            </p:nvGrpSpPr>
            <p:grpSpPr bwMode="auto">
              <a:xfrm>
                <a:off x="546" y="0"/>
                <a:ext cx="631" cy="518"/>
                <a:chOff x="546" y="0"/>
                <a:chExt cx="631" cy="518"/>
              </a:xfrm>
            </p:grpSpPr>
            <p:sp>
              <p:nvSpPr>
                <p:cNvPr id="487" name="Rectangle 13"/>
                <p:cNvSpPr>
                  <a:spLocks noChangeArrowheads="1"/>
                </p:cNvSpPr>
                <p:nvPr/>
              </p:nvSpPr>
              <p:spPr bwMode="auto">
                <a:xfrm>
                  <a:off x="589" y="0"/>
                  <a:ext cx="545" cy="518"/>
                </a:xfrm>
                <a:prstGeom prst="rect">
                  <a:avLst/>
                </a:prstGeom>
                <a:noFill/>
                <a:ln w="9525">
                  <a:noFill/>
                  <a:miter lim="800000"/>
                  <a:headEnd/>
                  <a:tailEnd/>
                </a:ln>
                <a:effectLst/>
              </p:spPr>
              <p:txBody>
                <a:bodyPr/>
                <a:lstStyle/>
                <a:p>
                  <a:r>
                    <a:rPr lang="en-US" altLang="zh-CN" sz="1200">
                      <a:ea typeface="宋体" pitchFamily="2" charset="-122"/>
                    </a:rPr>
                    <a:t>SEARCH%</a:t>
                  </a:r>
                </a:p>
                <a:p>
                  <a:endParaRPr lang="en-US" altLang="zh-CN">
                    <a:ea typeface="宋体" pitchFamily="2" charset="-122"/>
                  </a:endParaRPr>
                </a:p>
              </p:txBody>
            </p:sp>
            <p:sp>
              <p:nvSpPr>
                <p:cNvPr id="488" name="Rectangle 175"/>
                <p:cNvSpPr>
                  <a:spLocks noChangeArrowheads="1"/>
                </p:cNvSpPr>
                <p:nvPr/>
              </p:nvSpPr>
              <p:spPr bwMode="auto">
                <a:xfrm>
                  <a:off x="546" y="0"/>
                  <a:ext cx="631" cy="518"/>
                </a:xfrm>
                <a:prstGeom prst="rect">
                  <a:avLst/>
                </a:prstGeom>
                <a:noFill/>
                <a:ln w="7">
                  <a:solidFill>
                    <a:srgbClr val="A0A0A0"/>
                  </a:solidFill>
                  <a:miter lim="800000"/>
                  <a:headEnd/>
                  <a:tailEnd/>
                </a:ln>
                <a:effectLst/>
              </p:spPr>
              <p:txBody>
                <a:bodyPr/>
                <a:lstStyle/>
                <a:p>
                  <a:endParaRPr lang="en-US"/>
                </a:p>
              </p:txBody>
            </p:sp>
          </p:grpSp>
          <p:grpSp>
            <p:nvGrpSpPr>
              <p:cNvPr id="10" name="Group 178"/>
              <p:cNvGrpSpPr>
                <a:grpSpLocks/>
              </p:cNvGrpSpPr>
              <p:nvPr/>
            </p:nvGrpSpPr>
            <p:grpSpPr bwMode="auto">
              <a:xfrm>
                <a:off x="1177" y="0"/>
                <a:ext cx="555" cy="518"/>
                <a:chOff x="1177" y="0"/>
                <a:chExt cx="555" cy="518"/>
              </a:xfrm>
            </p:grpSpPr>
            <p:sp>
              <p:nvSpPr>
                <p:cNvPr id="485" name="Rectangle 14"/>
                <p:cNvSpPr>
                  <a:spLocks noChangeArrowheads="1"/>
                </p:cNvSpPr>
                <p:nvPr/>
              </p:nvSpPr>
              <p:spPr bwMode="auto">
                <a:xfrm>
                  <a:off x="1220" y="0"/>
                  <a:ext cx="469"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86" name="Rectangle 177"/>
                <p:cNvSpPr>
                  <a:spLocks noChangeArrowheads="1"/>
                </p:cNvSpPr>
                <p:nvPr/>
              </p:nvSpPr>
              <p:spPr bwMode="auto">
                <a:xfrm>
                  <a:off x="1177" y="0"/>
                  <a:ext cx="555" cy="518"/>
                </a:xfrm>
                <a:prstGeom prst="rect">
                  <a:avLst/>
                </a:prstGeom>
                <a:noFill/>
                <a:ln w="7">
                  <a:solidFill>
                    <a:srgbClr val="A0A0A0"/>
                  </a:solidFill>
                  <a:miter lim="800000"/>
                  <a:headEnd/>
                  <a:tailEnd/>
                </a:ln>
                <a:effectLst/>
              </p:spPr>
              <p:txBody>
                <a:bodyPr/>
                <a:lstStyle/>
                <a:p>
                  <a:endParaRPr lang="en-US"/>
                </a:p>
              </p:txBody>
            </p:sp>
          </p:grpSp>
          <p:grpSp>
            <p:nvGrpSpPr>
              <p:cNvPr id="11" name="Group 180"/>
              <p:cNvGrpSpPr>
                <a:grpSpLocks/>
              </p:cNvGrpSpPr>
              <p:nvPr/>
            </p:nvGrpSpPr>
            <p:grpSpPr bwMode="auto">
              <a:xfrm>
                <a:off x="1732" y="0"/>
                <a:ext cx="682" cy="518"/>
                <a:chOff x="1732" y="0"/>
                <a:chExt cx="682" cy="518"/>
              </a:xfrm>
            </p:grpSpPr>
            <p:sp>
              <p:nvSpPr>
                <p:cNvPr id="483" name="Rectangle 15"/>
                <p:cNvSpPr>
                  <a:spLocks noChangeArrowheads="1"/>
                </p:cNvSpPr>
                <p:nvPr/>
              </p:nvSpPr>
              <p:spPr bwMode="auto">
                <a:xfrm>
                  <a:off x="1775" y="97"/>
                  <a:ext cx="639" cy="421"/>
                </a:xfrm>
                <a:prstGeom prst="rect">
                  <a:avLst/>
                </a:prstGeom>
                <a:noFill/>
                <a:ln w="9525">
                  <a:noFill/>
                  <a:miter lim="800000"/>
                  <a:headEnd/>
                  <a:tailEnd/>
                </a:ln>
                <a:effectLst/>
              </p:spPr>
              <p:txBody>
                <a:bodyPr/>
                <a:lstStyle/>
                <a:p>
                  <a:r>
                    <a:rPr lang="en-US" altLang="zh-CN" sz="1000" dirty="0" smtClean="0">
                      <a:ea typeface="宋体" pitchFamily="2" charset="-122"/>
                    </a:rPr>
                    <a:t>RECOGNITION</a:t>
                  </a:r>
                  <a:endParaRPr lang="en-US" altLang="zh-CN" sz="1000" dirty="0">
                    <a:ea typeface="宋体" pitchFamily="2" charset="-122"/>
                  </a:endParaRPr>
                </a:p>
              </p:txBody>
            </p:sp>
            <p:sp>
              <p:nvSpPr>
                <p:cNvPr id="484" name="Rectangle 179"/>
                <p:cNvSpPr>
                  <a:spLocks noChangeArrowheads="1"/>
                </p:cNvSpPr>
                <p:nvPr/>
              </p:nvSpPr>
              <p:spPr bwMode="auto">
                <a:xfrm>
                  <a:off x="1732" y="0"/>
                  <a:ext cx="599" cy="518"/>
                </a:xfrm>
                <a:prstGeom prst="rect">
                  <a:avLst/>
                </a:prstGeom>
                <a:noFill/>
                <a:ln w="7">
                  <a:solidFill>
                    <a:srgbClr val="A0A0A0"/>
                  </a:solidFill>
                  <a:miter lim="800000"/>
                  <a:headEnd/>
                  <a:tailEnd/>
                </a:ln>
                <a:effectLst/>
              </p:spPr>
              <p:txBody>
                <a:bodyPr/>
                <a:lstStyle/>
                <a:p>
                  <a:endParaRPr lang="en-US"/>
                </a:p>
              </p:txBody>
            </p:sp>
          </p:grpSp>
          <p:sp>
            <p:nvSpPr>
              <p:cNvPr id="482" name="Rectangle 181"/>
              <p:cNvSpPr>
                <a:spLocks noChangeArrowheads="1"/>
              </p:cNvSpPr>
              <p:nvPr/>
            </p:nvSpPr>
            <p:spPr bwMode="auto">
              <a:xfrm>
                <a:off x="2331" y="0"/>
                <a:ext cx="561" cy="518"/>
              </a:xfrm>
              <a:prstGeom prst="rect">
                <a:avLst/>
              </a:prstGeom>
              <a:noFill/>
              <a:ln w="7">
                <a:solidFill>
                  <a:srgbClr val="A0A0A0"/>
                </a:solidFill>
                <a:miter lim="800000"/>
                <a:headEnd/>
                <a:tailEnd/>
              </a:ln>
              <a:effectLst/>
            </p:spPr>
            <p:txBody>
              <a:bodyPr/>
              <a:lstStyle/>
              <a:p>
                <a:endParaRPr lang="en-US"/>
              </a:p>
            </p:txBody>
          </p:sp>
          <p:grpSp>
            <p:nvGrpSpPr>
              <p:cNvPr id="13" name="Group 184"/>
              <p:cNvGrpSpPr>
                <a:grpSpLocks/>
              </p:cNvGrpSpPr>
              <p:nvPr/>
            </p:nvGrpSpPr>
            <p:grpSpPr bwMode="auto">
              <a:xfrm>
                <a:off x="2892" y="0"/>
                <a:ext cx="556" cy="518"/>
                <a:chOff x="2892" y="0"/>
                <a:chExt cx="556" cy="518"/>
              </a:xfrm>
            </p:grpSpPr>
            <p:sp>
              <p:nvSpPr>
                <p:cNvPr id="479" name="Rectangle 17"/>
                <p:cNvSpPr>
                  <a:spLocks noChangeArrowheads="1"/>
                </p:cNvSpPr>
                <p:nvPr/>
              </p:nvSpPr>
              <p:spPr bwMode="auto">
                <a:xfrm>
                  <a:off x="2935" y="0"/>
                  <a:ext cx="470"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80" name="Rectangle 183"/>
                <p:cNvSpPr>
                  <a:spLocks noChangeArrowheads="1"/>
                </p:cNvSpPr>
                <p:nvPr/>
              </p:nvSpPr>
              <p:spPr bwMode="auto">
                <a:xfrm>
                  <a:off x="2892" y="0"/>
                  <a:ext cx="556" cy="518"/>
                </a:xfrm>
                <a:prstGeom prst="rect">
                  <a:avLst/>
                </a:prstGeom>
                <a:noFill/>
                <a:ln w="7">
                  <a:solidFill>
                    <a:srgbClr val="A0A0A0"/>
                  </a:solidFill>
                  <a:miter lim="800000"/>
                  <a:headEnd/>
                  <a:tailEnd/>
                </a:ln>
                <a:effectLst/>
              </p:spPr>
              <p:txBody>
                <a:bodyPr/>
                <a:lstStyle/>
                <a:p>
                  <a:endParaRPr lang="en-US"/>
                </a:p>
              </p:txBody>
            </p:sp>
          </p:grpSp>
          <p:grpSp>
            <p:nvGrpSpPr>
              <p:cNvPr id="14" name="Group 186"/>
              <p:cNvGrpSpPr>
                <a:grpSpLocks/>
              </p:cNvGrpSpPr>
              <p:nvPr/>
            </p:nvGrpSpPr>
            <p:grpSpPr bwMode="auto">
              <a:xfrm>
                <a:off x="3448" y="0"/>
                <a:ext cx="562" cy="518"/>
                <a:chOff x="3448" y="0"/>
                <a:chExt cx="562" cy="518"/>
              </a:xfrm>
            </p:grpSpPr>
            <p:sp>
              <p:nvSpPr>
                <p:cNvPr id="477" name="Rectangle 18"/>
                <p:cNvSpPr>
                  <a:spLocks noChangeArrowheads="1"/>
                </p:cNvSpPr>
                <p:nvPr/>
              </p:nvSpPr>
              <p:spPr bwMode="auto">
                <a:xfrm>
                  <a:off x="3491" y="0"/>
                  <a:ext cx="476"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78" name="Rectangle 185"/>
                <p:cNvSpPr>
                  <a:spLocks noChangeArrowheads="1"/>
                </p:cNvSpPr>
                <p:nvPr/>
              </p:nvSpPr>
              <p:spPr bwMode="auto">
                <a:xfrm>
                  <a:off x="3448" y="0"/>
                  <a:ext cx="562" cy="518"/>
                </a:xfrm>
                <a:prstGeom prst="rect">
                  <a:avLst/>
                </a:prstGeom>
                <a:noFill/>
                <a:ln w="7">
                  <a:solidFill>
                    <a:srgbClr val="A0A0A0"/>
                  </a:solidFill>
                  <a:miter lim="800000"/>
                  <a:headEnd/>
                  <a:tailEnd/>
                </a:ln>
                <a:effectLst/>
              </p:spPr>
              <p:txBody>
                <a:bodyPr/>
                <a:lstStyle/>
                <a:p>
                  <a:endParaRPr lang="en-US"/>
                </a:p>
              </p:txBody>
            </p:sp>
          </p:grpSp>
          <p:grpSp>
            <p:nvGrpSpPr>
              <p:cNvPr id="15" name="Group 188"/>
              <p:cNvGrpSpPr>
                <a:grpSpLocks/>
              </p:cNvGrpSpPr>
              <p:nvPr/>
            </p:nvGrpSpPr>
            <p:grpSpPr bwMode="auto">
              <a:xfrm>
                <a:off x="0" y="518"/>
                <a:ext cx="546" cy="403"/>
                <a:chOff x="0" y="518"/>
                <a:chExt cx="546" cy="403"/>
              </a:xfrm>
            </p:grpSpPr>
            <p:sp>
              <p:nvSpPr>
                <p:cNvPr id="475" name="Rectangle 19"/>
                <p:cNvSpPr>
                  <a:spLocks noChangeArrowheads="1"/>
                </p:cNvSpPr>
                <p:nvPr/>
              </p:nvSpPr>
              <p:spPr bwMode="auto">
                <a:xfrm>
                  <a:off x="43" y="518"/>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76" name="Rectangle 187"/>
                <p:cNvSpPr>
                  <a:spLocks noChangeArrowheads="1"/>
                </p:cNvSpPr>
                <p:nvPr/>
              </p:nvSpPr>
              <p:spPr bwMode="auto">
                <a:xfrm>
                  <a:off x="0" y="518"/>
                  <a:ext cx="546" cy="403"/>
                </a:xfrm>
                <a:prstGeom prst="rect">
                  <a:avLst/>
                </a:prstGeom>
                <a:noFill/>
                <a:ln w="7">
                  <a:solidFill>
                    <a:srgbClr val="A0A0A0"/>
                  </a:solidFill>
                  <a:miter lim="800000"/>
                  <a:headEnd/>
                  <a:tailEnd/>
                </a:ln>
                <a:effectLst/>
              </p:spPr>
              <p:txBody>
                <a:bodyPr/>
                <a:lstStyle/>
                <a:p>
                  <a:endParaRPr lang="en-US"/>
                </a:p>
              </p:txBody>
            </p:sp>
          </p:grpSp>
          <p:grpSp>
            <p:nvGrpSpPr>
              <p:cNvPr id="16" name="Group 190"/>
              <p:cNvGrpSpPr>
                <a:grpSpLocks/>
              </p:cNvGrpSpPr>
              <p:nvPr/>
            </p:nvGrpSpPr>
            <p:grpSpPr bwMode="auto">
              <a:xfrm>
                <a:off x="546" y="518"/>
                <a:ext cx="631" cy="403"/>
                <a:chOff x="546" y="518"/>
                <a:chExt cx="631" cy="403"/>
              </a:xfrm>
            </p:grpSpPr>
            <p:sp>
              <p:nvSpPr>
                <p:cNvPr id="473" name="Rectangle 20"/>
                <p:cNvSpPr>
                  <a:spLocks noChangeArrowheads="1"/>
                </p:cNvSpPr>
                <p:nvPr/>
              </p:nvSpPr>
              <p:spPr bwMode="auto">
                <a:xfrm>
                  <a:off x="589" y="518"/>
                  <a:ext cx="54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74" name="Rectangle 189"/>
                <p:cNvSpPr>
                  <a:spLocks noChangeArrowheads="1"/>
                </p:cNvSpPr>
                <p:nvPr/>
              </p:nvSpPr>
              <p:spPr bwMode="auto">
                <a:xfrm>
                  <a:off x="546" y="518"/>
                  <a:ext cx="631" cy="403"/>
                </a:xfrm>
                <a:prstGeom prst="rect">
                  <a:avLst/>
                </a:prstGeom>
                <a:noFill/>
                <a:ln w="7">
                  <a:solidFill>
                    <a:srgbClr val="A0A0A0"/>
                  </a:solidFill>
                  <a:miter lim="800000"/>
                  <a:headEnd/>
                  <a:tailEnd/>
                </a:ln>
                <a:effectLst/>
              </p:spPr>
              <p:txBody>
                <a:bodyPr/>
                <a:lstStyle/>
                <a:p>
                  <a:endParaRPr lang="en-US"/>
                </a:p>
              </p:txBody>
            </p:sp>
          </p:grpSp>
          <p:grpSp>
            <p:nvGrpSpPr>
              <p:cNvPr id="17" name="Group 192"/>
              <p:cNvGrpSpPr>
                <a:grpSpLocks/>
              </p:cNvGrpSpPr>
              <p:nvPr/>
            </p:nvGrpSpPr>
            <p:grpSpPr bwMode="auto">
              <a:xfrm>
                <a:off x="1177" y="518"/>
                <a:ext cx="555" cy="403"/>
                <a:chOff x="1177" y="518"/>
                <a:chExt cx="555" cy="403"/>
              </a:xfrm>
            </p:grpSpPr>
            <p:sp>
              <p:nvSpPr>
                <p:cNvPr id="471" name="Rectangle 21"/>
                <p:cNvSpPr>
                  <a:spLocks noChangeArrowheads="1"/>
                </p:cNvSpPr>
                <p:nvPr/>
              </p:nvSpPr>
              <p:spPr bwMode="auto">
                <a:xfrm>
                  <a:off x="1220" y="518"/>
                  <a:ext cx="469" cy="403"/>
                </a:xfrm>
                <a:prstGeom prst="rect">
                  <a:avLst/>
                </a:prstGeom>
                <a:noFill/>
                <a:ln w="9525">
                  <a:noFill/>
                  <a:miter lim="800000"/>
                  <a:headEnd/>
                  <a:tailEnd/>
                </a:ln>
                <a:effectLst/>
              </p:spPr>
              <p:txBody>
                <a:bodyPr/>
                <a:lstStyle/>
                <a:p>
                  <a:r>
                    <a:rPr lang="en-US" altLang="zh-CN" sz="1200">
                      <a:solidFill>
                        <a:srgbClr val="FF0000"/>
                      </a:solidFill>
                      <a:ea typeface="宋体" pitchFamily="2" charset="-122"/>
                    </a:rPr>
                    <a:t>3x3</a:t>
                  </a:r>
                </a:p>
                <a:p>
                  <a:endParaRPr lang="en-US" altLang="zh-CN">
                    <a:ea typeface="宋体" pitchFamily="2" charset="-122"/>
                  </a:endParaRPr>
                </a:p>
              </p:txBody>
            </p:sp>
            <p:sp>
              <p:nvSpPr>
                <p:cNvPr id="472" name="Rectangle 191"/>
                <p:cNvSpPr>
                  <a:spLocks noChangeArrowheads="1"/>
                </p:cNvSpPr>
                <p:nvPr/>
              </p:nvSpPr>
              <p:spPr bwMode="auto">
                <a:xfrm>
                  <a:off x="1177" y="518"/>
                  <a:ext cx="555" cy="403"/>
                </a:xfrm>
                <a:prstGeom prst="rect">
                  <a:avLst/>
                </a:prstGeom>
                <a:noFill/>
                <a:ln w="7">
                  <a:solidFill>
                    <a:srgbClr val="A0A0A0"/>
                  </a:solidFill>
                  <a:miter lim="800000"/>
                  <a:headEnd/>
                  <a:tailEnd/>
                </a:ln>
                <a:effectLst/>
              </p:spPr>
              <p:txBody>
                <a:bodyPr/>
                <a:lstStyle/>
                <a:p>
                  <a:endParaRPr lang="en-US"/>
                </a:p>
              </p:txBody>
            </p:sp>
          </p:grpSp>
          <p:grpSp>
            <p:nvGrpSpPr>
              <p:cNvPr id="18" name="Group 194"/>
              <p:cNvGrpSpPr>
                <a:grpSpLocks/>
              </p:cNvGrpSpPr>
              <p:nvPr/>
            </p:nvGrpSpPr>
            <p:grpSpPr bwMode="auto">
              <a:xfrm>
                <a:off x="1732" y="518"/>
                <a:ext cx="599" cy="403"/>
                <a:chOff x="1732" y="518"/>
                <a:chExt cx="599" cy="403"/>
              </a:xfrm>
            </p:grpSpPr>
            <p:sp>
              <p:nvSpPr>
                <p:cNvPr id="469" name="Rectangle 22"/>
                <p:cNvSpPr>
                  <a:spLocks noChangeArrowheads="1"/>
                </p:cNvSpPr>
                <p:nvPr/>
              </p:nvSpPr>
              <p:spPr bwMode="auto">
                <a:xfrm>
                  <a:off x="1775" y="518"/>
                  <a:ext cx="513" cy="403"/>
                </a:xfrm>
                <a:prstGeom prst="rect">
                  <a:avLst/>
                </a:prstGeom>
                <a:noFill/>
                <a:ln w="9525">
                  <a:noFill/>
                  <a:miter lim="800000"/>
                  <a:headEnd/>
                  <a:tailEnd/>
                </a:ln>
                <a:effectLst/>
              </p:spPr>
              <p:txBody>
                <a:bodyPr/>
                <a:lstStyle/>
                <a:p>
                  <a:r>
                    <a:rPr lang="en-US" altLang="zh-CN" sz="1200">
                      <a:solidFill>
                        <a:srgbClr val="FF0000"/>
                      </a:solidFill>
                      <a:ea typeface="宋体" pitchFamily="2" charset="-122"/>
                    </a:rPr>
                    <a:t>4x4</a:t>
                  </a:r>
                </a:p>
                <a:p>
                  <a:endParaRPr lang="en-US" altLang="zh-CN">
                    <a:solidFill>
                      <a:srgbClr val="FF0000"/>
                    </a:solidFill>
                    <a:ea typeface="宋体" pitchFamily="2" charset="-122"/>
                  </a:endParaRPr>
                </a:p>
              </p:txBody>
            </p:sp>
            <p:sp>
              <p:nvSpPr>
                <p:cNvPr id="470" name="Rectangle 193"/>
                <p:cNvSpPr>
                  <a:spLocks noChangeArrowheads="1"/>
                </p:cNvSpPr>
                <p:nvPr/>
              </p:nvSpPr>
              <p:spPr bwMode="auto">
                <a:xfrm>
                  <a:off x="1732" y="518"/>
                  <a:ext cx="599" cy="403"/>
                </a:xfrm>
                <a:prstGeom prst="rect">
                  <a:avLst/>
                </a:prstGeom>
                <a:noFill/>
                <a:ln w="7">
                  <a:solidFill>
                    <a:srgbClr val="A0A0A0"/>
                  </a:solidFill>
                  <a:miter lim="800000"/>
                  <a:headEnd/>
                  <a:tailEnd/>
                </a:ln>
                <a:effectLst/>
              </p:spPr>
              <p:txBody>
                <a:bodyPr/>
                <a:lstStyle/>
                <a:p>
                  <a:endParaRPr lang="en-US"/>
                </a:p>
              </p:txBody>
            </p:sp>
          </p:grpSp>
          <p:grpSp>
            <p:nvGrpSpPr>
              <p:cNvPr id="19" name="Group 196"/>
              <p:cNvGrpSpPr>
                <a:grpSpLocks/>
              </p:cNvGrpSpPr>
              <p:nvPr/>
            </p:nvGrpSpPr>
            <p:grpSpPr bwMode="auto">
              <a:xfrm>
                <a:off x="2331" y="518"/>
                <a:ext cx="561" cy="403"/>
                <a:chOff x="2331" y="518"/>
                <a:chExt cx="561" cy="403"/>
              </a:xfrm>
            </p:grpSpPr>
            <p:sp>
              <p:nvSpPr>
                <p:cNvPr id="467" name="Rectangle 23"/>
                <p:cNvSpPr>
                  <a:spLocks noChangeArrowheads="1"/>
                </p:cNvSpPr>
                <p:nvPr/>
              </p:nvSpPr>
              <p:spPr bwMode="auto">
                <a:xfrm>
                  <a:off x="2374" y="518"/>
                  <a:ext cx="475" cy="403"/>
                </a:xfrm>
                <a:prstGeom prst="rect">
                  <a:avLst/>
                </a:prstGeom>
                <a:noFill/>
                <a:ln w="9525">
                  <a:noFill/>
                  <a:miter lim="800000"/>
                  <a:headEnd/>
                  <a:tailEnd/>
                </a:ln>
                <a:effectLst/>
              </p:spPr>
              <p:txBody>
                <a:bodyPr/>
                <a:lstStyle/>
                <a:p>
                  <a:r>
                    <a:rPr lang="en-US" altLang="zh-CN" sz="1200">
                      <a:solidFill>
                        <a:srgbClr val="FF0000"/>
                      </a:solidFill>
                      <a:ea typeface="宋体" pitchFamily="2" charset="-122"/>
                    </a:rPr>
                    <a:t>5x5</a:t>
                  </a:r>
                </a:p>
                <a:p>
                  <a:endParaRPr lang="en-US" altLang="zh-CN">
                    <a:solidFill>
                      <a:srgbClr val="FF0000"/>
                    </a:solidFill>
                    <a:ea typeface="宋体" pitchFamily="2" charset="-122"/>
                  </a:endParaRPr>
                </a:p>
              </p:txBody>
            </p:sp>
            <p:sp>
              <p:nvSpPr>
                <p:cNvPr id="468" name="Rectangle 195"/>
                <p:cNvSpPr>
                  <a:spLocks noChangeArrowheads="1"/>
                </p:cNvSpPr>
                <p:nvPr/>
              </p:nvSpPr>
              <p:spPr bwMode="auto">
                <a:xfrm>
                  <a:off x="2331" y="518"/>
                  <a:ext cx="561" cy="403"/>
                </a:xfrm>
                <a:prstGeom prst="rect">
                  <a:avLst/>
                </a:prstGeom>
                <a:noFill/>
                <a:ln w="7">
                  <a:solidFill>
                    <a:srgbClr val="A0A0A0"/>
                  </a:solidFill>
                  <a:miter lim="800000"/>
                  <a:headEnd/>
                  <a:tailEnd/>
                </a:ln>
                <a:effectLst/>
              </p:spPr>
              <p:txBody>
                <a:bodyPr/>
                <a:lstStyle/>
                <a:p>
                  <a:endParaRPr lang="en-US"/>
                </a:p>
              </p:txBody>
            </p:sp>
          </p:grpSp>
          <p:grpSp>
            <p:nvGrpSpPr>
              <p:cNvPr id="20" name="Group 198"/>
              <p:cNvGrpSpPr>
                <a:grpSpLocks/>
              </p:cNvGrpSpPr>
              <p:nvPr/>
            </p:nvGrpSpPr>
            <p:grpSpPr bwMode="auto">
              <a:xfrm>
                <a:off x="2892" y="518"/>
                <a:ext cx="556" cy="403"/>
                <a:chOff x="2892" y="518"/>
                <a:chExt cx="556" cy="403"/>
              </a:xfrm>
            </p:grpSpPr>
            <p:sp>
              <p:nvSpPr>
                <p:cNvPr id="465" name="Rectangle 24"/>
                <p:cNvSpPr>
                  <a:spLocks noChangeArrowheads="1"/>
                </p:cNvSpPr>
                <p:nvPr/>
              </p:nvSpPr>
              <p:spPr bwMode="auto">
                <a:xfrm>
                  <a:off x="2935" y="518"/>
                  <a:ext cx="470" cy="403"/>
                </a:xfrm>
                <a:prstGeom prst="rect">
                  <a:avLst/>
                </a:prstGeom>
                <a:noFill/>
                <a:ln w="9525">
                  <a:noFill/>
                  <a:miter lim="800000"/>
                  <a:headEnd/>
                  <a:tailEnd/>
                </a:ln>
                <a:effectLst/>
              </p:spPr>
              <p:txBody>
                <a:bodyPr/>
                <a:lstStyle/>
                <a:p>
                  <a:r>
                    <a:rPr lang="en-US" altLang="zh-CN" sz="1200">
                      <a:solidFill>
                        <a:srgbClr val="FF0000"/>
                      </a:solidFill>
                      <a:ea typeface="宋体" pitchFamily="2" charset="-122"/>
                    </a:rPr>
                    <a:t>8x8</a:t>
                  </a:r>
                </a:p>
                <a:p>
                  <a:endParaRPr lang="en-US" altLang="zh-CN">
                    <a:ea typeface="宋体" pitchFamily="2" charset="-122"/>
                  </a:endParaRPr>
                </a:p>
              </p:txBody>
            </p:sp>
            <p:sp>
              <p:nvSpPr>
                <p:cNvPr id="466" name="Rectangle 197"/>
                <p:cNvSpPr>
                  <a:spLocks noChangeArrowheads="1"/>
                </p:cNvSpPr>
                <p:nvPr/>
              </p:nvSpPr>
              <p:spPr bwMode="auto">
                <a:xfrm>
                  <a:off x="2892" y="518"/>
                  <a:ext cx="556" cy="403"/>
                </a:xfrm>
                <a:prstGeom prst="rect">
                  <a:avLst/>
                </a:prstGeom>
                <a:noFill/>
                <a:ln w="7">
                  <a:solidFill>
                    <a:srgbClr val="A0A0A0"/>
                  </a:solidFill>
                  <a:miter lim="800000"/>
                  <a:headEnd/>
                  <a:tailEnd/>
                </a:ln>
                <a:effectLst/>
              </p:spPr>
              <p:txBody>
                <a:bodyPr/>
                <a:lstStyle/>
                <a:p>
                  <a:endParaRPr lang="en-US"/>
                </a:p>
              </p:txBody>
            </p:sp>
          </p:grpSp>
          <p:grpSp>
            <p:nvGrpSpPr>
              <p:cNvPr id="21" name="Group 200"/>
              <p:cNvGrpSpPr>
                <a:grpSpLocks/>
              </p:cNvGrpSpPr>
              <p:nvPr/>
            </p:nvGrpSpPr>
            <p:grpSpPr bwMode="auto">
              <a:xfrm>
                <a:off x="3448" y="518"/>
                <a:ext cx="562" cy="403"/>
                <a:chOff x="3448" y="518"/>
                <a:chExt cx="562" cy="403"/>
              </a:xfrm>
            </p:grpSpPr>
            <p:sp>
              <p:nvSpPr>
                <p:cNvPr id="463" name="Rectangle 25"/>
                <p:cNvSpPr>
                  <a:spLocks noChangeArrowheads="1"/>
                </p:cNvSpPr>
                <p:nvPr/>
              </p:nvSpPr>
              <p:spPr bwMode="auto">
                <a:xfrm>
                  <a:off x="3491" y="518"/>
                  <a:ext cx="476" cy="403"/>
                </a:xfrm>
                <a:prstGeom prst="rect">
                  <a:avLst/>
                </a:prstGeom>
                <a:noFill/>
                <a:ln w="9525">
                  <a:noFill/>
                  <a:miter lim="800000"/>
                  <a:headEnd/>
                  <a:tailEnd/>
                </a:ln>
                <a:effectLst/>
              </p:spPr>
              <p:txBody>
                <a:bodyPr/>
                <a:lstStyle/>
                <a:p>
                  <a:r>
                    <a:rPr lang="en-US" altLang="zh-CN" sz="1200">
                      <a:solidFill>
                        <a:srgbClr val="FF0000"/>
                      </a:solidFill>
                      <a:ea typeface="宋体" pitchFamily="2" charset="-122"/>
                    </a:rPr>
                    <a:t>10x10</a:t>
                  </a:r>
                </a:p>
                <a:p>
                  <a:endParaRPr lang="en-US" altLang="zh-CN">
                    <a:solidFill>
                      <a:srgbClr val="FF0000"/>
                    </a:solidFill>
                    <a:ea typeface="宋体" pitchFamily="2" charset="-122"/>
                  </a:endParaRPr>
                </a:p>
              </p:txBody>
            </p:sp>
            <p:sp>
              <p:nvSpPr>
                <p:cNvPr id="464" name="Rectangle 199"/>
                <p:cNvSpPr>
                  <a:spLocks noChangeArrowheads="1"/>
                </p:cNvSpPr>
                <p:nvPr/>
              </p:nvSpPr>
              <p:spPr bwMode="auto">
                <a:xfrm>
                  <a:off x="3448" y="518"/>
                  <a:ext cx="562" cy="403"/>
                </a:xfrm>
                <a:prstGeom prst="rect">
                  <a:avLst/>
                </a:prstGeom>
                <a:noFill/>
                <a:ln w="7">
                  <a:solidFill>
                    <a:srgbClr val="A0A0A0"/>
                  </a:solidFill>
                  <a:miter lim="800000"/>
                  <a:headEnd/>
                  <a:tailEnd/>
                </a:ln>
                <a:effectLst/>
              </p:spPr>
              <p:txBody>
                <a:bodyPr/>
                <a:lstStyle/>
                <a:p>
                  <a:endParaRPr lang="en-US"/>
                </a:p>
              </p:txBody>
            </p:sp>
          </p:grpSp>
          <p:grpSp>
            <p:nvGrpSpPr>
              <p:cNvPr id="22" name="Group 202"/>
              <p:cNvGrpSpPr>
                <a:grpSpLocks/>
              </p:cNvGrpSpPr>
              <p:nvPr/>
            </p:nvGrpSpPr>
            <p:grpSpPr bwMode="auto">
              <a:xfrm>
                <a:off x="0" y="921"/>
                <a:ext cx="546" cy="403"/>
                <a:chOff x="0" y="921"/>
                <a:chExt cx="546" cy="403"/>
              </a:xfrm>
            </p:grpSpPr>
            <p:sp>
              <p:nvSpPr>
                <p:cNvPr id="461" name="Rectangle 26"/>
                <p:cNvSpPr>
                  <a:spLocks noChangeArrowheads="1"/>
                </p:cNvSpPr>
                <p:nvPr/>
              </p:nvSpPr>
              <p:spPr bwMode="auto">
                <a:xfrm>
                  <a:off x="43" y="921"/>
                  <a:ext cx="460" cy="403"/>
                </a:xfrm>
                <a:prstGeom prst="rect">
                  <a:avLst/>
                </a:prstGeom>
                <a:noFill/>
                <a:ln w="9525">
                  <a:noFill/>
                  <a:miter lim="800000"/>
                  <a:headEnd/>
                  <a:tailEnd/>
                </a:ln>
                <a:effectLst/>
              </p:spPr>
              <p:txBody>
                <a:bodyPr/>
                <a:lstStyle/>
                <a:p>
                  <a:r>
                    <a:rPr lang="en-US" altLang="zh-CN" sz="1200">
                      <a:ea typeface="宋体" pitchFamily="2" charset="-122"/>
                    </a:rPr>
                    <a:t>M</a:t>
                  </a:r>
                </a:p>
                <a:p>
                  <a:endParaRPr lang="en-US" altLang="zh-CN">
                    <a:ea typeface="宋体" pitchFamily="2" charset="-122"/>
                  </a:endParaRPr>
                </a:p>
              </p:txBody>
            </p:sp>
            <p:sp>
              <p:nvSpPr>
                <p:cNvPr id="462" name="Rectangle 201"/>
                <p:cNvSpPr>
                  <a:spLocks noChangeArrowheads="1"/>
                </p:cNvSpPr>
                <p:nvPr/>
              </p:nvSpPr>
              <p:spPr bwMode="auto">
                <a:xfrm>
                  <a:off x="0" y="921"/>
                  <a:ext cx="546" cy="403"/>
                </a:xfrm>
                <a:prstGeom prst="rect">
                  <a:avLst/>
                </a:prstGeom>
                <a:noFill/>
                <a:ln w="7">
                  <a:solidFill>
                    <a:srgbClr val="A0A0A0"/>
                  </a:solidFill>
                  <a:miter lim="800000"/>
                  <a:headEnd/>
                  <a:tailEnd/>
                </a:ln>
                <a:effectLst/>
              </p:spPr>
              <p:txBody>
                <a:bodyPr/>
                <a:lstStyle/>
                <a:p>
                  <a:endParaRPr lang="en-US"/>
                </a:p>
              </p:txBody>
            </p:sp>
          </p:grpSp>
          <p:grpSp>
            <p:nvGrpSpPr>
              <p:cNvPr id="23" name="Group 204"/>
              <p:cNvGrpSpPr>
                <a:grpSpLocks/>
              </p:cNvGrpSpPr>
              <p:nvPr/>
            </p:nvGrpSpPr>
            <p:grpSpPr bwMode="auto">
              <a:xfrm>
                <a:off x="546" y="921"/>
                <a:ext cx="631" cy="403"/>
                <a:chOff x="546" y="921"/>
                <a:chExt cx="631" cy="403"/>
              </a:xfrm>
            </p:grpSpPr>
            <p:sp>
              <p:nvSpPr>
                <p:cNvPr id="459" name="Rectangle 27"/>
                <p:cNvSpPr>
                  <a:spLocks noChangeArrowheads="1"/>
                </p:cNvSpPr>
                <p:nvPr/>
              </p:nvSpPr>
              <p:spPr bwMode="auto">
                <a:xfrm>
                  <a:off x="589" y="921"/>
                  <a:ext cx="545" cy="403"/>
                </a:xfrm>
                <a:prstGeom prst="rect">
                  <a:avLst/>
                </a:prstGeom>
                <a:noFill/>
                <a:ln w="9525">
                  <a:noFill/>
                  <a:miter lim="800000"/>
                  <a:headEnd/>
                  <a:tailEnd/>
                </a:ln>
                <a:effectLst/>
              </p:spPr>
              <p:txBody>
                <a:bodyPr/>
                <a:lstStyle/>
                <a:p>
                  <a:r>
                    <a:rPr lang="en-US" altLang="zh-CN" sz="1200">
                      <a:ea typeface="宋体" pitchFamily="2" charset="-122"/>
                    </a:rPr>
                    <a:t>10</a:t>
                  </a:r>
                </a:p>
                <a:p>
                  <a:endParaRPr lang="en-US" altLang="zh-CN">
                    <a:ea typeface="宋体" pitchFamily="2" charset="-122"/>
                  </a:endParaRPr>
                </a:p>
              </p:txBody>
            </p:sp>
            <p:sp>
              <p:nvSpPr>
                <p:cNvPr id="460" name="Rectangle 203"/>
                <p:cNvSpPr>
                  <a:spLocks noChangeArrowheads="1"/>
                </p:cNvSpPr>
                <p:nvPr/>
              </p:nvSpPr>
              <p:spPr bwMode="auto">
                <a:xfrm>
                  <a:off x="546" y="921"/>
                  <a:ext cx="631" cy="403"/>
                </a:xfrm>
                <a:prstGeom prst="rect">
                  <a:avLst/>
                </a:prstGeom>
                <a:noFill/>
                <a:ln w="7">
                  <a:solidFill>
                    <a:srgbClr val="A0A0A0"/>
                  </a:solidFill>
                  <a:miter lim="800000"/>
                  <a:headEnd/>
                  <a:tailEnd/>
                </a:ln>
                <a:effectLst/>
              </p:spPr>
              <p:txBody>
                <a:bodyPr/>
                <a:lstStyle/>
                <a:p>
                  <a:endParaRPr lang="en-US"/>
                </a:p>
              </p:txBody>
            </p:sp>
          </p:grpSp>
          <p:grpSp>
            <p:nvGrpSpPr>
              <p:cNvPr id="24" name="Group 206"/>
              <p:cNvGrpSpPr>
                <a:grpSpLocks/>
              </p:cNvGrpSpPr>
              <p:nvPr/>
            </p:nvGrpSpPr>
            <p:grpSpPr bwMode="auto">
              <a:xfrm>
                <a:off x="1177" y="921"/>
                <a:ext cx="555" cy="403"/>
                <a:chOff x="1177" y="921"/>
                <a:chExt cx="555" cy="403"/>
              </a:xfrm>
            </p:grpSpPr>
            <p:sp>
              <p:nvSpPr>
                <p:cNvPr id="457" name="Rectangle 28"/>
                <p:cNvSpPr>
                  <a:spLocks noChangeArrowheads="1"/>
                </p:cNvSpPr>
                <p:nvPr/>
              </p:nvSpPr>
              <p:spPr bwMode="auto">
                <a:xfrm>
                  <a:off x="1220" y="921"/>
                  <a:ext cx="469" cy="403"/>
                </a:xfrm>
                <a:prstGeom prst="rect">
                  <a:avLst/>
                </a:prstGeom>
                <a:noFill/>
                <a:ln w="9525">
                  <a:noFill/>
                  <a:miter lim="800000"/>
                  <a:headEnd/>
                  <a:tailEnd/>
                </a:ln>
                <a:effectLst/>
              </p:spPr>
              <p:txBody>
                <a:bodyPr/>
                <a:lstStyle/>
                <a:p>
                  <a:r>
                    <a:rPr lang="en-US" altLang="zh-CN" sz="1200">
                      <a:ea typeface="宋体" pitchFamily="2" charset="-122"/>
                    </a:rPr>
                    <a:t>12.1    </a:t>
                  </a:r>
                </a:p>
                <a:p>
                  <a:endParaRPr lang="en-US" altLang="zh-CN">
                    <a:ea typeface="宋体" pitchFamily="2" charset="-122"/>
                  </a:endParaRPr>
                </a:p>
              </p:txBody>
            </p:sp>
            <p:sp>
              <p:nvSpPr>
                <p:cNvPr id="458" name="Rectangle 205"/>
                <p:cNvSpPr>
                  <a:spLocks noChangeArrowheads="1"/>
                </p:cNvSpPr>
                <p:nvPr/>
              </p:nvSpPr>
              <p:spPr bwMode="auto">
                <a:xfrm>
                  <a:off x="1177" y="921"/>
                  <a:ext cx="555" cy="403"/>
                </a:xfrm>
                <a:prstGeom prst="rect">
                  <a:avLst/>
                </a:prstGeom>
                <a:noFill/>
                <a:ln w="7">
                  <a:solidFill>
                    <a:srgbClr val="A0A0A0"/>
                  </a:solidFill>
                  <a:miter lim="800000"/>
                  <a:headEnd/>
                  <a:tailEnd/>
                </a:ln>
                <a:effectLst/>
              </p:spPr>
              <p:txBody>
                <a:bodyPr/>
                <a:lstStyle/>
                <a:p>
                  <a:endParaRPr lang="en-US"/>
                </a:p>
              </p:txBody>
            </p:sp>
          </p:grpSp>
          <p:grpSp>
            <p:nvGrpSpPr>
              <p:cNvPr id="25" name="Group 208"/>
              <p:cNvGrpSpPr>
                <a:grpSpLocks/>
              </p:cNvGrpSpPr>
              <p:nvPr/>
            </p:nvGrpSpPr>
            <p:grpSpPr bwMode="auto">
              <a:xfrm>
                <a:off x="1732" y="921"/>
                <a:ext cx="599" cy="403"/>
                <a:chOff x="1732" y="921"/>
                <a:chExt cx="599" cy="403"/>
              </a:xfrm>
            </p:grpSpPr>
            <p:sp>
              <p:nvSpPr>
                <p:cNvPr id="455" name="Rectangle 29"/>
                <p:cNvSpPr>
                  <a:spLocks noChangeArrowheads="1"/>
                </p:cNvSpPr>
                <p:nvPr/>
              </p:nvSpPr>
              <p:spPr bwMode="auto">
                <a:xfrm>
                  <a:off x="1775" y="921"/>
                  <a:ext cx="513" cy="403"/>
                </a:xfrm>
                <a:prstGeom prst="rect">
                  <a:avLst/>
                </a:prstGeom>
                <a:noFill/>
                <a:ln w="9525">
                  <a:noFill/>
                  <a:miter lim="800000"/>
                  <a:headEnd/>
                  <a:tailEnd/>
                </a:ln>
                <a:effectLst/>
              </p:spPr>
              <p:txBody>
                <a:bodyPr/>
                <a:lstStyle/>
                <a:p>
                  <a:r>
                    <a:rPr lang="en-US" altLang="zh-CN" sz="1200">
                      <a:ea typeface="宋体" pitchFamily="2" charset="-122"/>
                    </a:rPr>
                    <a:t>18.8    </a:t>
                  </a:r>
                </a:p>
                <a:p>
                  <a:endParaRPr lang="en-US" altLang="zh-CN">
                    <a:ea typeface="宋体" pitchFamily="2" charset="-122"/>
                  </a:endParaRPr>
                </a:p>
              </p:txBody>
            </p:sp>
            <p:sp>
              <p:nvSpPr>
                <p:cNvPr id="456" name="Rectangle 207"/>
                <p:cNvSpPr>
                  <a:spLocks noChangeArrowheads="1"/>
                </p:cNvSpPr>
                <p:nvPr/>
              </p:nvSpPr>
              <p:spPr bwMode="auto">
                <a:xfrm>
                  <a:off x="1732" y="921"/>
                  <a:ext cx="599" cy="403"/>
                </a:xfrm>
                <a:prstGeom prst="rect">
                  <a:avLst/>
                </a:prstGeom>
                <a:noFill/>
                <a:ln w="7">
                  <a:solidFill>
                    <a:srgbClr val="A0A0A0"/>
                  </a:solidFill>
                  <a:miter lim="800000"/>
                  <a:headEnd/>
                  <a:tailEnd/>
                </a:ln>
                <a:effectLst/>
              </p:spPr>
              <p:txBody>
                <a:bodyPr/>
                <a:lstStyle/>
                <a:p>
                  <a:endParaRPr lang="en-US"/>
                </a:p>
              </p:txBody>
            </p:sp>
          </p:grpSp>
          <p:grpSp>
            <p:nvGrpSpPr>
              <p:cNvPr id="26" name="Group 210"/>
              <p:cNvGrpSpPr>
                <a:grpSpLocks/>
              </p:cNvGrpSpPr>
              <p:nvPr/>
            </p:nvGrpSpPr>
            <p:grpSpPr bwMode="auto">
              <a:xfrm>
                <a:off x="2331" y="921"/>
                <a:ext cx="561" cy="403"/>
                <a:chOff x="2331" y="921"/>
                <a:chExt cx="561" cy="403"/>
              </a:xfrm>
            </p:grpSpPr>
            <p:sp>
              <p:nvSpPr>
                <p:cNvPr id="453" name="Rectangle 30"/>
                <p:cNvSpPr>
                  <a:spLocks noChangeArrowheads="1"/>
                </p:cNvSpPr>
                <p:nvPr/>
              </p:nvSpPr>
              <p:spPr bwMode="auto">
                <a:xfrm>
                  <a:off x="2374" y="921"/>
                  <a:ext cx="475" cy="403"/>
                </a:xfrm>
                <a:prstGeom prst="rect">
                  <a:avLst/>
                </a:prstGeom>
                <a:noFill/>
                <a:ln w="9525">
                  <a:noFill/>
                  <a:miter lim="800000"/>
                  <a:headEnd/>
                  <a:tailEnd/>
                </a:ln>
                <a:effectLst/>
              </p:spPr>
              <p:txBody>
                <a:bodyPr/>
                <a:lstStyle/>
                <a:p>
                  <a:r>
                    <a:rPr lang="en-US" altLang="zh-CN" sz="1200">
                      <a:ea typeface="宋体" pitchFamily="2" charset="-122"/>
                    </a:rPr>
                    <a:t>28.8    </a:t>
                  </a:r>
                </a:p>
                <a:p>
                  <a:endParaRPr lang="en-US" altLang="zh-CN">
                    <a:ea typeface="宋体" pitchFamily="2" charset="-122"/>
                  </a:endParaRPr>
                </a:p>
              </p:txBody>
            </p:sp>
            <p:sp>
              <p:nvSpPr>
                <p:cNvPr id="454" name="Rectangle 209"/>
                <p:cNvSpPr>
                  <a:spLocks noChangeArrowheads="1"/>
                </p:cNvSpPr>
                <p:nvPr/>
              </p:nvSpPr>
              <p:spPr bwMode="auto">
                <a:xfrm>
                  <a:off x="2331" y="921"/>
                  <a:ext cx="561" cy="403"/>
                </a:xfrm>
                <a:prstGeom prst="rect">
                  <a:avLst/>
                </a:prstGeom>
                <a:noFill/>
                <a:ln w="7">
                  <a:solidFill>
                    <a:srgbClr val="A0A0A0"/>
                  </a:solidFill>
                  <a:miter lim="800000"/>
                  <a:headEnd/>
                  <a:tailEnd/>
                </a:ln>
                <a:effectLst/>
              </p:spPr>
              <p:txBody>
                <a:bodyPr/>
                <a:lstStyle/>
                <a:p>
                  <a:endParaRPr lang="en-US"/>
                </a:p>
              </p:txBody>
            </p:sp>
          </p:grpSp>
          <p:grpSp>
            <p:nvGrpSpPr>
              <p:cNvPr id="27" name="Group 212"/>
              <p:cNvGrpSpPr>
                <a:grpSpLocks/>
              </p:cNvGrpSpPr>
              <p:nvPr/>
            </p:nvGrpSpPr>
            <p:grpSpPr bwMode="auto">
              <a:xfrm>
                <a:off x="2892" y="921"/>
                <a:ext cx="556" cy="403"/>
                <a:chOff x="2892" y="921"/>
                <a:chExt cx="556" cy="403"/>
              </a:xfrm>
            </p:grpSpPr>
            <p:sp>
              <p:nvSpPr>
                <p:cNvPr id="451" name="Rectangle 31"/>
                <p:cNvSpPr>
                  <a:spLocks noChangeArrowheads="1"/>
                </p:cNvSpPr>
                <p:nvPr/>
              </p:nvSpPr>
              <p:spPr bwMode="auto">
                <a:xfrm>
                  <a:off x="2935" y="921"/>
                  <a:ext cx="470" cy="403"/>
                </a:xfrm>
                <a:prstGeom prst="rect">
                  <a:avLst/>
                </a:prstGeom>
                <a:noFill/>
                <a:ln w="9525">
                  <a:noFill/>
                  <a:miter lim="800000"/>
                  <a:headEnd/>
                  <a:tailEnd/>
                </a:ln>
                <a:effectLst/>
              </p:spPr>
              <p:txBody>
                <a:bodyPr/>
                <a:lstStyle/>
                <a:p>
                  <a:r>
                    <a:rPr lang="en-US" altLang="zh-CN" sz="1200">
                      <a:ea typeface="宋体" pitchFamily="2" charset="-122"/>
                    </a:rPr>
                    <a:t>91.8    </a:t>
                  </a:r>
                </a:p>
                <a:p>
                  <a:endParaRPr lang="en-US" altLang="zh-CN">
                    <a:ea typeface="宋体" pitchFamily="2" charset="-122"/>
                  </a:endParaRPr>
                </a:p>
              </p:txBody>
            </p:sp>
            <p:sp>
              <p:nvSpPr>
                <p:cNvPr id="452" name="Rectangle 211"/>
                <p:cNvSpPr>
                  <a:spLocks noChangeArrowheads="1"/>
                </p:cNvSpPr>
                <p:nvPr/>
              </p:nvSpPr>
              <p:spPr bwMode="auto">
                <a:xfrm>
                  <a:off x="2892" y="921"/>
                  <a:ext cx="556" cy="403"/>
                </a:xfrm>
                <a:prstGeom prst="rect">
                  <a:avLst/>
                </a:prstGeom>
                <a:noFill/>
                <a:ln w="7">
                  <a:solidFill>
                    <a:srgbClr val="A0A0A0"/>
                  </a:solidFill>
                  <a:miter lim="800000"/>
                  <a:headEnd/>
                  <a:tailEnd/>
                </a:ln>
                <a:effectLst/>
              </p:spPr>
              <p:txBody>
                <a:bodyPr/>
                <a:lstStyle/>
                <a:p>
                  <a:endParaRPr lang="en-US"/>
                </a:p>
              </p:txBody>
            </p:sp>
          </p:grpSp>
          <p:grpSp>
            <p:nvGrpSpPr>
              <p:cNvPr id="28" name="Group 214"/>
              <p:cNvGrpSpPr>
                <a:grpSpLocks/>
              </p:cNvGrpSpPr>
              <p:nvPr/>
            </p:nvGrpSpPr>
            <p:grpSpPr bwMode="auto">
              <a:xfrm>
                <a:off x="3448" y="921"/>
                <a:ext cx="562" cy="403"/>
                <a:chOff x="3448" y="921"/>
                <a:chExt cx="562" cy="403"/>
              </a:xfrm>
            </p:grpSpPr>
            <p:sp>
              <p:nvSpPr>
                <p:cNvPr id="449" name="Rectangle 32"/>
                <p:cNvSpPr>
                  <a:spLocks noChangeArrowheads="1"/>
                </p:cNvSpPr>
                <p:nvPr/>
              </p:nvSpPr>
              <p:spPr bwMode="auto">
                <a:xfrm>
                  <a:off x="3491" y="921"/>
                  <a:ext cx="476"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450" name="Rectangle 213"/>
                <p:cNvSpPr>
                  <a:spLocks noChangeArrowheads="1"/>
                </p:cNvSpPr>
                <p:nvPr/>
              </p:nvSpPr>
              <p:spPr bwMode="auto">
                <a:xfrm>
                  <a:off x="3448" y="921"/>
                  <a:ext cx="562" cy="403"/>
                </a:xfrm>
                <a:prstGeom prst="rect">
                  <a:avLst/>
                </a:prstGeom>
                <a:noFill/>
                <a:ln w="7">
                  <a:solidFill>
                    <a:srgbClr val="A0A0A0"/>
                  </a:solidFill>
                  <a:miter lim="800000"/>
                  <a:headEnd/>
                  <a:tailEnd/>
                </a:ln>
                <a:effectLst/>
              </p:spPr>
              <p:txBody>
                <a:bodyPr/>
                <a:lstStyle/>
                <a:p>
                  <a:endParaRPr lang="en-US"/>
                </a:p>
              </p:txBody>
            </p:sp>
          </p:grpSp>
          <p:grpSp>
            <p:nvGrpSpPr>
              <p:cNvPr id="29" name="Group 216"/>
              <p:cNvGrpSpPr>
                <a:grpSpLocks/>
              </p:cNvGrpSpPr>
              <p:nvPr/>
            </p:nvGrpSpPr>
            <p:grpSpPr bwMode="auto">
              <a:xfrm>
                <a:off x="0" y="1324"/>
                <a:ext cx="546" cy="403"/>
                <a:chOff x="0" y="1324"/>
                <a:chExt cx="546" cy="403"/>
              </a:xfrm>
            </p:grpSpPr>
            <p:sp>
              <p:nvSpPr>
                <p:cNvPr id="447" name="Rectangle 33"/>
                <p:cNvSpPr>
                  <a:spLocks noChangeArrowheads="1"/>
                </p:cNvSpPr>
                <p:nvPr/>
              </p:nvSpPr>
              <p:spPr bwMode="auto">
                <a:xfrm>
                  <a:off x="43" y="1324"/>
                  <a:ext cx="460" cy="403"/>
                </a:xfrm>
                <a:prstGeom prst="rect">
                  <a:avLst/>
                </a:prstGeom>
                <a:noFill/>
                <a:ln w="9525">
                  <a:noFill/>
                  <a:miter lim="800000"/>
                  <a:headEnd/>
                  <a:tailEnd/>
                </a:ln>
                <a:effectLst/>
              </p:spPr>
              <p:txBody>
                <a:bodyPr/>
                <a:lstStyle/>
                <a:p>
                  <a:r>
                    <a:rPr lang="en-US" altLang="zh-CN" sz="1200">
                      <a:ea typeface="宋体" pitchFamily="2" charset="-122"/>
                    </a:rPr>
                    <a:t>S</a:t>
                  </a:r>
                </a:p>
                <a:p>
                  <a:endParaRPr lang="en-US" altLang="zh-CN">
                    <a:ea typeface="宋体" pitchFamily="2" charset="-122"/>
                  </a:endParaRPr>
                </a:p>
              </p:txBody>
            </p:sp>
            <p:sp>
              <p:nvSpPr>
                <p:cNvPr id="448" name="Rectangle 215"/>
                <p:cNvSpPr>
                  <a:spLocks noChangeArrowheads="1"/>
                </p:cNvSpPr>
                <p:nvPr/>
              </p:nvSpPr>
              <p:spPr bwMode="auto">
                <a:xfrm>
                  <a:off x="0" y="1324"/>
                  <a:ext cx="546" cy="403"/>
                </a:xfrm>
                <a:prstGeom prst="rect">
                  <a:avLst/>
                </a:prstGeom>
                <a:noFill/>
                <a:ln w="7">
                  <a:solidFill>
                    <a:srgbClr val="A0A0A0"/>
                  </a:solidFill>
                  <a:miter lim="800000"/>
                  <a:headEnd/>
                  <a:tailEnd/>
                </a:ln>
                <a:effectLst/>
              </p:spPr>
              <p:txBody>
                <a:bodyPr/>
                <a:lstStyle/>
                <a:p>
                  <a:endParaRPr lang="en-US"/>
                </a:p>
              </p:txBody>
            </p:sp>
          </p:grpSp>
          <p:grpSp>
            <p:nvGrpSpPr>
              <p:cNvPr id="30" name="Group 218"/>
              <p:cNvGrpSpPr>
                <a:grpSpLocks/>
              </p:cNvGrpSpPr>
              <p:nvPr/>
            </p:nvGrpSpPr>
            <p:grpSpPr bwMode="auto">
              <a:xfrm>
                <a:off x="546" y="1324"/>
                <a:ext cx="631" cy="403"/>
                <a:chOff x="546" y="1324"/>
                <a:chExt cx="631" cy="403"/>
              </a:xfrm>
            </p:grpSpPr>
            <p:sp>
              <p:nvSpPr>
                <p:cNvPr id="445" name="Rectangle 34"/>
                <p:cNvSpPr>
                  <a:spLocks noChangeArrowheads="1"/>
                </p:cNvSpPr>
                <p:nvPr/>
              </p:nvSpPr>
              <p:spPr bwMode="auto">
                <a:xfrm>
                  <a:off x="589" y="1324"/>
                  <a:ext cx="545" cy="403"/>
                </a:xfrm>
                <a:prstGeom prst="rect">
                  <a:avLst/>
                </a:prstGeom>
                <a:noFill/>
                <a:ln w="9525">
                  <a:noFill/>
                  <a:miter lim="800000"/>
                  <a:headEnd/>
                  <a:tailEnd/>
                </a:ln>
                <a:effectLst/>
              </p:spPr>
              <p:txBody>
                <a:bodyPr/>
                <a:lstStyle/>
                <a:p>
                  <a:r>
                    <a:rPr lang="en-US" altLang="zh-CN" sz="1200">
                      <a:ea typeface="宋体" pitchFamily="2" charset="-122"/>
                    </a:rPr>
                    <a:t>20</a:t>
                  </a:r>
                </a:p>
                <a:p>
                  <a:endParaRPr lang="en-US" altLang="zh-CN">
                    <a:ea typeface="宋体" pitchFamily="2" charset="-122"/>
                  </a:endParaRPr>
                </a:p>
              </p:txBody>
            </p:sp>
            <p:sp>
              <p:nvSpPr>
                <p:cNvPr id="446" name="Rectangle 217"/>
                <p:cNvSpPr>
                  <a:spLocks noChangeArrowheads="1"/>
                </p:cNvSpPr>
                <p:nvPr/>
              </p:nvSpPr>
              <p:spPr bwMode="auto">
                <a:xfrm>
                  <a:off x="546" y="1324"/>
                  <a:ext cx="631" cy="403"/>
                </a:xfrm>
                <a:prstGeom prst="rect">
                  <a:avLst/>
                </a:prstGeom>
                <a:noFill/>
                <a:ln w="7">
                  <a:solidFill>
                    <a:srgbClr val="A0A0A0"/>
                  </a:solidFill>
                  <a:miter lim="800000"/>
                  <a:headEnd/>
                  <a:tailEnd/>
                </a:ln>
                <a:effectLst/>
              </p:spPr>
              <p:txBody>
                <a:bodyPr/>
                <a:lstStyle/>
                <a:p>
                  <a:endParaRPr lang="en-US"/>
                </a:p>
              </p:txBody>
            </p:sp>
          </p:grpSp>
          <p:grpSp>
            <p:nvGrpSpPr>
              <p:cNvPr id="31" name="Group 220"/>
              <p:cNvGrpSpPr>
                <a:grpSpLocks/>
              </p:cNvGrpSpPr>
              <p:nvPr/>
            </p:nvGrpSpPr>
            <p:grpSpPr bwMode="auto">
              <a:xfrm>
                <a:off x="1177" y="1324"/>
                <a:ext cx="555" cy="403"/>
                <a:chOff x="1177" y="1324"/>
                <a:chExt cx="555" cy="403"/>
              </a:xfrm>
            </p:grpSpPr>
            <p:sp>
              <p:nvSpPr>
                <p:cNvPr id="443" name="Rectangle 35"/>
                <p:cNvSpPr>
                  <a:spLocks noChangeArrowheads="1"/>
                </p:cNvSpPr>
                <p:nvPr/>
              </p:nvSpPr>
              <p:spPr bwMode="auto">
                <a:xfrm>
                  <a:off x="1220" y="1324"/>
                  <a:ext cx="469" cy="403"/>
                </a:xfrm>
                <a:prstGeom prst="rect">
                  <a:avLst/>
                </a:prstGeom>
                <a:noFill/>
                <a:ln w="9525">
                  <a:noFill/>
                  <a:miter lim="800000"/>
                  <a:headEnd/>
                  <a:tailEnd/>
                </a:ln>
                <a:effectLst/>
              </p:spPr>
              <p:txBody>
                <a:bodyPr/>
                <a:lstStyle/>
                <a:p>
                  <a:r>
                    <a:rPr lang="en-US" altLang="zh-CN" sz="1200">
                      <a:ea typeface="宋体" pitchFamily="2" charset="-122"/>
                    </a:rPr>
                    <a:t>26.0</a:t>
                  </a:r>
                </a:p>
                <a:p>
                  <a:endParaRPr lang="en-US" altLang="zh-CN">
                    <a:ea typeface="宋体" pitchFamily="2" charset="-122"/>
                  </a:endParaRPr>
                </a:p>
              </p:txBody>
            </p:sp>
            <p:sp>
              <p:nvSpPr>
                <p:cNvPr id="444" name="Rectangle 219"/>
                <p:cNvSpPr>
                  <a:spLocks noChangeArrowheads="1"/>
                </p:cNvSpPr>
                <p:nvPr/>
              </p:nvSpPr>
              <p:spPr bwMode="auto">
                <a:xfrm>
                  <a:off x="1177" y="1324"/>
                  <a:ext cx="555" cy="403"/>
                </a:xfrm>
                <a:prstGeom prst="rect">
                  <a:avLst/>
                </a:prstGeom>
                <a:noFill/>
                <a:ln w="7">
                  <a:solidFill>
                    <a:srgbClr val="A0A0A0"/>
                  </a:solidFill>
                  <a:miter lim="800000"/>
                  <a:headEnd/>
                  <a:tailEnd/>
                </a:ln>
                <a:effectLst/>
              </p:spPr>
              <p:txBody>
                <a:bodyPr/>
                <a:lstStyle/>
                <a:p>
                  <a:endParaRPr lang="en-US"/>
                </a:p>
              </p:txBody>
            </p:sp>
          </p:grpSp>
          <p:grpSp>
            <p:nvGrpSpPr>
              <p:cNvPr id="32" name="Group 222"/>
              <p:cNvGrpSpPr>
                <a:grpSpLocks/>
              </p:cNvGrpSpPr>
              <p:nvPr/>
            </p:nvGrpSpPr>
            <p:grpSpPr bwMode="auto">
              <a:xfrm>
                <a:off x="1732" y="1324"/>
                <a:ext cx="599" cy="403"/>
                <a:chOff x="1732" y="1324"/>
                <a:chExt cx="599" cy="403"/>
              </a:xfrm>
            </p:grpSpPr>
            <p:sp>
              <p:nvSpPr>
                <p:cNvPr id="441" name="Rectangle 36"/>
                <p:cNvSpPr>
                  <a:spLocks noChangeArrowheads="1"/>
                </p:cNvSpPr>
                <p:nvPr/>
              </p:nvSpPr>
              <p:spPr bwMode="auto">
                <a:xfrm>
                  <a:off x="1775" y="1324"/>
                  <a:ext cx="513" cy="403"/>
                </a:xfrm>
                <a:prstGeom prst="rect">
                  <a:avLst/>
                </a:prstGeom>
                <a:noFill/>
                <a:ln w="9525">
                  <a:noFill/>
                  <a:miter lim="800000"/>
                  <a:headEnd/>
                  <a:tailEnd/>
                </a:ln>
                <a:effectLst/>
              </p:spPr>
              <p:txBody>
                <a:bodyPr/>
                <a:lstStyle/>
                <a:p>
                  <a:r>
                    <a:rPr lang="en-US" altLang="zh-CN" sz="1200">
                      <a:ea typeface="宋体" pitchFamily="2" charset="-122"/>
                    </a:rPr>
                    <a:t>38.7</a:t>
                  </a:r>
                </a:p>
                <a:p>
                  <a:endParaRPr lang="en-US" altLang="zh-CN">
                    <a:ea typeface="宋体" pitchFamily="2" charset="-122"/>
                  </a:endParaRPr>
                </a:p>
              </p:txBody>
            </p:sp>
            <p:sp>
              <p:nvSpPr>
                <p:cNvPr id="442" name="Rectangle 221"/>
                <p:cNvSpPr>
                  <a:spLocks noChangeArrowheads="1"/>
                </p:cNvSpPr>
                <p:nvPr/>
              </p:nvSpPr>
              <p:spPr bwMode="auto">
                <a:xfrm>
                  <a:off x="1732" y="1324"/>
                  <a:ext cx="599" cy="403"/>
                </a:xfrm>
                <a:prstGeom prst="rect">
                  <a:avLst/>
                </a:prstGeom>
                <a:noFill/>
                <a:ln w="7">
                  <a:solidFill>
                    <a:srgbClr val="A0A0A0"/>
                  </a:solidFill>
                  <a:miter lim="800000"/>
                  <a:headEnd/>
                  <a:tailEnd/>
                </a:ln>
                <a:effectLst/>
              </p:spPr>
              <p:txBody>
                <a:bodyPr/>
                <a:lstStyle/>
                <a:p>
                  <a:endParaRPr lang="en-US"/>
                </a:p>
              </p:txBody>
            </p:sp>
          </p:grpSp>
          <p:grpSp>
            <p:nvGrpSpPr>
              <p:cNvPr id="33" name="Group 224"/>
              <p:cNvGrpSpPr>
                <a:grpSpLocks/>
              </p:cNvGrpSpPr>
              <p:nvPr/>
            </p:nvGrpSpPr>
            <p:grpSpPr bwMode="auto">
              <a:xfrm>
                <a:off x="2331" y="1324"/>
                <a:ext cx="561" cy="403"/>
                <a:chOff x="2331" y="1324"/>
                <a:chExt cx="561" cy="403"/>
              </a:xfrm>
            </p:grpSpPr>
            <p:sp>
              <p:nvSpPr>
                <p:cNvPr id="439" name="Rectangle 37"/>
                <p:cNvSpPr>
                  <a:spLocks noChangeArrowheads="1"/>
                </p:cNvSpPr>
                <p:nvPr/>
              </p:nvSpPr>
              <p:spPr bwMode="auto">
                <a:xfrm>
                  <a:off x="2374" y="1324"/>
                  <a:ext cx="475" cy="403"/>
                </a:xfrm>
                <a:prstGeom prst="rect">
                  <a:avLst/>
                </a:prstGeom>
                <a:noFill/>
                <a:ln w="9525">
                  <a:noFill/>
                  <a:miter lim="800000"/>
                  <a:headEnd/>
                  <a:tailEnd/>
                </a:ln>
                <a:effectLst/>
              </p:spPr>
              <p:txBody>
                <a:bodyPr/>
                <a:lstStyle/>
                <a:p>
                  <a:r>
                    <a:rPr lang="en-US" altLang="zh-CN" sz="1200">
                      <a:ea typeface="宋体" pitchFamily="2" charset="-122"/>
                    </a:rPr>
                    <a:t>54.0</a:t>
                  </a:r>
                </a:p>
                <a:p>
                  <a:endParaRPr lang="en-US" altLang="zh-CN">
                    <a:ea typeface="宋体" pitchFamily="2" charset="-122"/>
                  </a:endParaRPr>
                </a:p>
              </p:txBody>
            </p:sp>
            <p:sp>
              <p:nvSpPr>
                <p:cNvPr id="440" name="Rectangle 223"/>
                <p:cNvSpPr>
                  <a:spLocks noChangeArrowheads="1"/>
                </p:cNvSpPr>
                <p:nvPr/>
              </p:nvSpPr>
              <p:spPr bwMode="auto">
                <a:xfrm>
                  <a:off x="2331" y="1324"/>
                  <a:ext cx="561" cy="403"/>
                </a:xfrm>
                <a:prstGeom prst="rect">
                  <a:avLst/>
                </a:prstGeom>
                <a:noFill/>
                <a:ln w="7">
                  <a:solidFill>
                    <a:srgbClr val="A0A0A0"/>
                  </a:solidFill>
                  <a:miter lim="800000"/>
                  <a:headEnd/>
                  <a:tailEnd/>
                </a:ln>
                <a:effectLst/>
              </p:spPr>
              <p:txBody>
                <a:bodyPr/>
                <a:lstStyle/>
                <a:p>
                  <a:endParaRPr lang="en-US"/>
                </a:p>
              </p:txBody>
            </p:sp>
          </p:grpSp>
          <p:grpSp>
            <p:nvGrpSpPr>
              <p:cNvPr id="34" name="Group 226"/>
              <p:cNvGrpSpPr>
                <a:grpSpLocks/>
              </p:cNvGrpSpPr>
              <p:nvPr/>
            </p:nvGrpSpPr>
            <p:grpSpPr bwMode="auto">
              <a:xfrm>
                <a:off x="2892" y="1324"/>
                <a:ext cx="556" cy="403"/>
                <a:chOff x="2892" y="1324"/>
                <a:chExt cx="556" cy="403"/>
              </a:xfrm>
            </p:grpSpPr>
            <p:sp>
              <p:nvSpPr>
                <p:cNvPr id="437" name="Rectangle 38"/>
                <p:cNvSpPr>
                  <a:spLocks noChangeArrowheads="1"/>
                </p:cNvSpPr>
                <p:nvPr/>
              </p:nvSpPr>
              <p:spPr bwMode="auto">
                <a:xfrm>
                  <a:off x="2935" y="1324"/>
                  <a:ext cx="470"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438" name="Rectangle 225"/>
                <p:cNvSpPr>
                  <a:spLocks noChangeArrowheads="1"/>
                </p:cNvSpPr>
                <p:nvPr/>
              </p:nvSpPr>
              <p:spPr bwMode="auto">
                <a:xfrm>
                  <a:off x="2892" y="1324"/>
                  <a:ext cx="556" cy="403"/>
                </a:xfrm>
                <a:prstGeom prst="rect">
                  <a:avLst/>
                </a:prstGeom>
                <a:noFill/>
                <a:ln w="7">
                  <a:solidFill>
                    <a:srgbClr val="A0A0A0"/>
                  </a:solidFill>
                  <a:miter lim="800000"/>
                  <a:headEnd/>
                  <a:tailEnd/>
                </a:ln>
                <a:effectLst/>
              </p:spPr>
              <p:txBody>
                <a:bodyPr/>
                <a:lstStyle/>
                <a:p>
                  <a:endParaRPr lang="en-US"/>
                </a:p>
              </p:txBody>
            </p:sp>
          </p:grpSp>
          <p:grpSp>
            <p:nvGrpSpPr>
              <p:cNvPr id="35" name="Group 228"/>
              <p:cNvGrpSpPr>
                <a:grpSpLocks/>
              </p:cNvGrpSpPr>
              <p:nvPr/>
            </p:nvGrpSpPr>
            <p:grpSpPr bwMode="auto">
              <a:xfrm>
                <a:off x="3448" y="1324"/>
                <a:ext cx="562" cy="403"/>
                <a:chOff x="3448" y="1324"/>
                <a:chExt cx="562" cy="403"/>
              </a:xfrm>
            </p:grpSpPr>
            <p:sp>
              <p:nvSpPr>
                <p:cNvPr id="435" name="Rectangle 39"/>
                <p:cNvSpPr>
                  <a:spLocks noChangeArrowheads="1"/>
                </p:cNvSpPr>
                <p:nvPr/>
              </p:nvSpPr>
              <p:spPr bwMode="auto">
                <a:xfrm>
                  <a:off x="3491" y="1324"/>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36" name="Rectangle 227"/>
                <p:cNvSpPr>
                  <a:spLocks noChangeArrowheads="1"/>
                </p:cNvSpPr>
                <p:nvPr/>
              </p:nvSpPr>
              <p:spPr bwMode="auto">
                <a:xfrm>
                  <a:off x="3448" y="1324"/>
                  <a:ext cx="562" cy="403"/>
                </a:xfrm>
                <a:prstGeom prst="rect">
                  <a:avLst/>
                </a:prstGeom>
                <a:noFill/>
                <a:ln w="7">
                  <a:solidFill>
                    <a:srgbClr val="A0A0A0"/>
                  </a:solidFill>
                  <a:miter lim="800000"/>
                  <a:headEnd/>
                  <a:tailEnd/>
                </a:ln>
                <a:effectLst/>
              </p:spPr>
              <p:txBody>
                <a:bodyPr/>
                <a:lstStyle/>
                <a:p>
                  <a:endParaRPr lang="en-US"/>
                </a:p>
              </p:txBody>
            </p:sp>
          </p:grpSp>
          <p:grpSp>
            <p:nvGrpSpPr>
              <p:cNvPr id="36" name="Group 230"/>
              <p:cNvGrpSpPr>
                <a:grpSpLocks/>
              </p:cNvGrpSpPr>
              <p:nvPr/>
            </p:nvGrpSpPr>
            <p:grpSpPr bwMode="auto">
              <a:xfrm>
                <a:off x="0" y="1727"/>
                <a:ext cx="546" cy="403"/>
                <a:chOff x="0" y="1727"/>
                <a:chExt cx="546" cy="403"/>
              </a:xfrm>
            </p:grpSpPr>
            <p:sp>
              <p:nvSpPr>
                <p:cNvPr id="433" name="Rectangle 40"/>
                <p:cNvSpPr>
                  <a:spLocks noChangeArrowheads="1"/>
                </p:cNvSpPr>
                <p:nvPr/>
              </p:nvSpPr>
              <p:spPr bwMode="auto">
                <a:xfrm>
                  <a:off x="43" y="1727"/>
                  <a:ext cx="460" cy="403"/>
                </a:xfrm>
                <a:prstGeom prst="rect">
                  <a:avLst/>
                </a:prstGeom>
                <a:noFill/>
                <a:ln w="9525">
                  <a:noFill/>
                  <a:miter lim="800000"/>
                  <a:headEnd/>
                  <a:tailEnd/>
                </a:ln>
                <a:effectLst/>
              </p:spPr>
              <p:txBody>
                <a:bodyPr/>
                <a:lstStyle/>
                <a:p>
                  <a:r>
                    <a:rPr lang="en-US" altLang="zh-CN" sz="1200">
                      <a:ea typeface="宋体" pitchFamily="2" charset="-122"/>
                    </a:rPr>
                    <a:t>O</a:t>
                  </a:r>
                </a:p>
                <a:p>
                  <a:endParaRPr lang="en-US" altLang="zh-CN">
                    <a:ea typeface="宋体" pitchFamily="2" charset="-122"/>
                  </a:endParaRPr>
                </a:p>
              </p:txBody>
            </p:sp>
            <p:sp>
              <p:nvSpPr>
                <p:cNvPr id="434" name="Rectangle 229"/>
                <p:cNvSpPr>
                  <a:spLocks noChangeArrowheads="1"/>
                </p:cNvSpPr>
                <p:nvPr/>
              </p:nvSpPr>
              <p:spPr bwMode="auto">
                <a:xfrm>
                  <a:off x="0" y="1727"/>
                  <a:ext cx="546" cy="403"/>
                </a:xfrm>
                <a:prstGeom prst="rect">
                  <a:avLst/>
                </a:prstGeom>
                <a:noFill/>
                <a:ln w="7">
                  <a:solidFill>
                    <a:srgbClr val="A0A0A0"/>
                  </a:solidFill>
                  <a:miter lim="800000"/>
                  <a:headEnd/>
                  <a:tailEnd/>
                </a:ln>
                <a:effectLst/>
              </p:spPr>
              <p:txBody>
                <a:bodyPr/>
                <a:lstStyle/>
                <a:p>
                  <a:endParaRPr lang="en-US"/>
                </a:p>
              </p:txBody>
            </p:sp>
          </p:grpSp>
          <p:grpSp>
            <p:nvGrpSpPr>
              <p:cNvPr id="37" name="Group 232"/>
              <p:cNvGrpSpPr>
                <a:grpSpLocks/>
              </p:cNvGrpSpPr>
              <p:nvPr/>
            </p:nvGrpSpPr>
            <p:grpSpPr bwMode="auto">
              <a:xfrm>
                <a:off x="546" y="1727"/>
                <a:ext cx="631" cy="403"/>
                <a:chOff x="546" y="1727"/>
                <a:chExt cx="631" cy="403"/>
              </a:xfrm>
            </p:grpSpPr>
            <p:sp>
              <p:nvSpPr>
                <p:cNvPr id="431" name="Rectangle 41"/>
                <p:cNvSpPr>
                  <a:spLocks noChangeArrowheads="1"/>
                </p:cNvSpPr>
                <p:nvPr/>
              </p:nvSpPr>
              <p:spPr bwMode="auto">
                <a:xfrm>
                  <a:off x="589" y="1727"/>
                  <a:ext cx="545" cy="403"/>
                </a:xfrm>
                <a:prstGeom prst="rect">
                  <a:avLst/>
                </a:prstGeom>
                <a:noFill/>
                <a:ln w="9525">
                  <a:noFill/>
                  <a:miter lim="800000"/>
                  <a:headEnd/>
                  <a:tailEnd/>
                </a:ln>
                <a:effectLst/>
              </p:spPr>
              <p:txBody>
                <a:bodyPr/>
                <a:lstStyle/>
                <a:p>
                  <a:r>
                    <a:rPr lang="en-US" altLang="zh-CN" sz="1200">
                      <a:ea typeface="宋体" pitchFamily="2" charset="-122"/>
                    </a:rPr>
                    <a:t>30</a:t>
                  </a:r>
                </a:p>
                <a:p>
                  <a:endParaRPr lang="en-US" altLang="zh-CN">
                    <a:ea typeface="宋体" pitchFamily="2" charset="-122"/>
                  </a:endParaRPr>
                </a:p>
              </p:txBody>
            </p:sp>
            <p:sp>
              <p:nvSpPr>
                <p:cNvPr id="432" name="Rectangle 231"/>
                <p:cNvSpPr>
                  <a:spLocks noChangeArrowheads="1"/>
                </p:cNvSpPr>
                <p:nvPr/>
              </p:nvSpPr>
              <p:spPr bwMode="auto">
                <a:xfrm>
                  <a:off x="546" y="1727"/>
                  <a:ext cx="631" cy="403"/>
                </a:xfrm>
                <a:prstGeom prst="rect">
                  <a:avLst/>
                </a:prstGeom>
                <a:noFill/>
                <a:ln w="7">
                  <a:solidFill>
                    <a:srgbClr val="A0A0A0"/>
                  </a:solidFill>
                  <a:miter lim="800000"/>
                  <a:headEnd/>
                  <a:tailEnd/>
                </a:ln>
                <a:effectLst/>
              </p:spPr>
              <p:txBody>
                <a:bodyPr/>
                <a:lstStyle/>
                <a:p>
                  <a:endParaRPr lang="en-US"/>
                </a:p>
              </p:txBody>
            </p:sp>
          </p:grpSp>
          <p:grpSp>
            <p:nvGrpSpPr>
              <p:cNvPr id="38" name="Group 234"/>
              <p:cNvGrpSpPr>
                <a:grpSpLocks/>
              </p:cNvGrpSpPr>
              <p:nvPr/>
            </p:nvGrpSpPr>
            <p:grpSpPr bwMode="auto">
              <a:xfrm>
                <a:off x="1177" y="1727"/>
                <a:ext cx="555" cy="403"/>
                <a:chOff x="1177" y="1727"/>
                <a:chExt cx="555" cy="403"/>
              </a:xfrm>
            </p:grpSpPr>
            <p:sp>
              <p:nvSpPr>
                <p:cNvPr id="429" name="Rectangle 42"/>
                <p:cNvSpPr>
                  <a:spLocks noChangeArrowheads="1"/>
                </p:cNvSpPr>
                <p:nvPr/>
              </p:nvSpPr>
              <p:spPr bwMode="auto">
                <a:xfrm>
                  <a:off x="1220" y="1727"/>
                  <a:ext cx="469" cy="403"/>
                </a:xfrm>
                <a:prstGeom prst="rect">
                  <a:avLst/>
                </a:prstGeom>
                <a:noFill/>
                <a:ln w="9525">
                  <a:noFill/>
                  <a:miter lim="800000"/>
                  <a:headEnd/>
                  <a:tailEnd/>
                </a:ln>
                <a:effectLst/>
              </p:spPr>
              <p:txBody>
                <a:bodyPr/>
                <a:lstStyle/>
                <a:p>
                  <a:r>
                    <a:rPr lang="en-US" altLang="zh-CN" sz="1200">
                      <a:ea typeface="宋体" pitchFamily="2" charset="-122"/>
                    </a:rPr>
                    <a:t>40.1</a:t>
                  </a:r>
                </a:p>
                <a:p>
                  <a:endParaRPr lang="en-US" altLang="zh-CN">
                    <a:ea typeface="宋体" pitchFamily="2" charset="-122"/>
                  </a:endParaRPr>
                </a:p>
              </p:txBody>
            </p:sp>
            <p:sp>
              <p:nvSpPr>
                <p:cNvPr id="430" name="Rectangle 233"/>
                <p:cNvSpPr>
                  <a:spLocks noChangeArrowheads="1"/>
                </p:cNvSpPr>
                <p:nvPr/>
              </p:nvSpPr>
              <p:spPr bwMode="auto">
                <a:xfrm>
                  <a:off x="1177" y="1727"/>
                  <a:ext cx="555" cy="403"/>
                </a:xfrm>
                <a:prstGeom prst="rect">
                  <a:avLst/>
                </a:prstGeom>
                <a:noFill/>
                <a:ln w="7">
                  <a:solidFill>
                    <a:srgbClr val="A0A0A0"/>
                  </a:solidFill>
                  <a:miter lim="800000"/>
                  <a:headEnd/>
                  <a:tailEnd/>
                </a:ln>
                <a:effectLst/>
              </p:spPr>
              <p:txBody>
                <a:bodyPr/>
                <a:lstStyle/>
                <a:p>
                  <a:endParaRPr lang="en-US"/>
                </a:p>
              </p:txBody>
            </p:sp>
          </p:grpSp>
          <p:grpSp>
            <p:nvGrpSpPr>
              <p:cNvPr id="39" name="Group 236"/>
              <p:cNvGrpSpPr>
                <a:grpSpLocks/>
              </p:cNvGrpSpPr>
              <p:nvPr/>
            </p:nvGrpSpPr>
            <p:grpSpPr bwMode="auto">
              <a:xfrm>
                <a:off x="1732" y="1727"/>
                <a:ext cx="599" cy="403"/>
                <a:chOff x="1732" y="1727"/>
                <a:chExt cx="599" cy="403"/>
              </a:xfrm>
            </p:grpSpPr>
            <p:sp>
              <p:nvSpPr>
                <p:cNvPr id="427" name="Rectangle 43"/>
                <p:cNvSpPr>
                  <a:spLocks noChangeArrowheads="1"/>
                </p:cNvSpPr>
                <p:nvPr/>
              </p:nvSpPr>
              <p:spPr bwMode="auto">
                <a:xfrm>
                  <a:off x="1775" y="1727"/>
                  <a:ext cx="513" cy="403"/>
                </a:xfrm>
                <a:prstGeom prst="rect">
                  <a:avLst/>
                </a:prstGeom>
                <a:noFill/>
                <a:ln w="9525">
                  <a:noFill/>
                  <a:miter lim="800000"/>
                  <a:headEnd/>
                  <a:tailEnd/>
                </a:ln>
                <a:effectLst/>
              </p:spPr>
              <p:txBody>
                <a:bodyPr/>
                <a:lstStyle/>
                <a:p>
                  <a:r>
                    <a:rPr lang="en-US" altLang="zh-CN" sz="1200">
                      <a:ea typeface="宋体" pitchFamily="2" charset="-122"/>
                    </a:rPr>
                    <a:t>61.3</a:t>
                  </a:r>
                </a:p>
                <a:p>
                  <a:endParaRPr lang="en-US" altLang="zh-CN">
                    <a:ea typeface="宋体" pitchFamily="2" charset="-122"/>
                  </a:endParaRPr>
                </a:p>
              </p:txBody>
            </p:sp>
            <p:sp>
              <p:nvSpPr>
                <p:cNvPr id="428" name="Rectangle 235"/>
                <p:cNvSpPr>
                  <a:spLocks noChangeArrowheads="1"/>
                </p:cNvSpPr>
                <p:nvPr/>
              </p:nvSpPr>
              <p:spPr bwMode="auto">
                <a:xfrm>
                  <a:off x="1732" y="1727"/>
                  <a:ext cx="599" cy="403"/>
                </a:xfrm>
                <a:prstGeom prst="rect">
                  <a:avLst/>
                </a:prstGeom>
                <a:noFill/>
                <a:ln w="7">
                  <a:solidFill>
                    <a:srgbClr val="A0A0A0"/>
                  </a:solidFill>
                  <a:miter lim="800000"/>
                  <a:headEnd/>
                  <a:tailEnd/>
                </a:ln>
                <a:effectLst/>
              </p:spPr>
              <p:txBody>
                <a:bodyPr/>
                <a:lstStyle/>
                <a:p>
                  <a:endParaRPr lang="en-US"/>
                </a:p>
              </p:txBody>
            </p:sp>
          </p:grpSp>
          <p:grpSp>
            <p:nvGrpSpPr>
              <p:cNvPr id="40" name="Group 238"/>
              <p:cNvGrpSpPr>
                <a:grpSpLocks/>
              </p:cNvGrpSpPr>
              <p:nvPr/>
            </p:nvGrpSpPr>
            <p:grpSpPr bwMode="auto">
              <a:xfrm>
                <a:off x="2331" y="1727"/>
                <a:ext cx="561" cy="403"/>
                <a:chOff x="2331" y="1727"/>
                <a:chExt cx="561" cy="403"/>
              </a:xfrm>
            </p:grpSpPr>
            <p:sp>
              <p:nvSpPr>
                <p:cNvPr id="425" name="Rectangle 44"/>
                <p:cNvSpPr>
                  <a:spLocks noChangeArrowheads="1"/>
                </p:cNvSpPr>
                <p:nvPr/>
              </p:nvSpPr>
              <p:spPr bwMode="auto">
                <a:xfrm>
                  <a:off x="2374" y="1727"/>
                  <a:ext cx="475" cy="403"/>
                </a:xfrm>
                <a:prstGeom prst="rect">
                  <a:avLst/>
                </a:prstGeom>
                <a:noFill/>
                <a:ln w="9525">
                  <a:noFill/>
                  <a:miter lim="800000"/>
                  <a:headEnd/>
                  <a:tailEnd/>
                </a:ln>
                <a:effectLst/>
              </p:spPr>
              <p:txBody>
                <a:bodyPr/>
                <a:lstStyle/>
                <a:p>
                  <a:r>
                    <a:rPr lang="en-US" altLang="zh-CN" sz="1200">
                      <a:ea typeface="宋体" pitchFamily="2" charset="-122"/>
                    </a:rPr>
                    <a:t>80.5</a:t>
                  </a:r>
                </a:p>
                <a:p>
                  <a:endParaRPr lang="en-US" altLang="zh-CN">
                    <a:ea typeface="宋体" pitchFamily="2" charset="-122"/>
                  </a:endParaRPr>
                </a:p>
              </p:txBody>
            </p:sp>
            <p:sp>
              <p:nvSpPr>
                <p:cNvPr id="426" name="Rectangle 237"/>
                <p:cNvSpPr>
                  <a:spLocks noChangeArrowheads="1"/>
                </p:cNvSpPr>
                <p:nvPr/>
              </p:nvSpPr>
              <p:spPr bwMode="auto">
                <a:xfrm>
                  <a:off x="2331" y="1727"/>
                  <a:ext cx="561" cy="403"/>
                </a:xfrm>
                <a:prstGeom prst="rect">
                  <a:avLst/>
                </a:prstGeom>
                <a:noFill/>
                <a:ln w="7">
                  <a:solidFill>
                    <a:srgbClr val="A0A0A0"/>
                  </a:solidFill>
                  <a:miter lim="800000"/>
                  <a:headEnd/>
                  <a:tailEnd/>
                </a:ln>
                <a:effectLst/>
              </p:spPr>
              <p:txBody>
                <a:bodyPr/>
                <a:lstStyle/>
                <a:p>
                  <a:endParaRPr lang="en-US"/>
                </a:p>
              </p:txBody>
            </p:sp>
          </p:grpSp>
          <p:grpSp>
            <p:nvGrpSpPr>
              <p:cNvPr id="41" name="Group 240"/>
              <p:cNvGrpSpPr>
                <a:grpSpLocks/>
              </p:cNvGrpSpPr>
              <p:nvPr/>
            </p:nvGrpSpPr>
            <p:grpSpPr bwMode="auto">
              <a:xfrm>
                <a:off x="2892" y="1727"/>
                <a:ext cx="556" cy="403"/>
                <a:chOff x="2892" y="1727"/>
                <a:chExt cx="556" cy="403"/>
              </a:xfrm>
            </p:grpSpPr>
            <p:sp>
              <p:nvSpPr>
                <p:cNvPr id="423" name="Rectangle 45"/>
                <p:cNvSpPr>
                  <a:spLocks noChangeArrowheads="1"/>
                </p:cNvSpPr>
                <p:nvPr/>
              </p:nvSpPr>
              <p:spPr bwMode="auto">
                <a:xfrm>
                  <a:off x="2935" y="1727"/>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24" name="Rectangle 239"/>
                <p:cNvSpPr>
                  <a:spLocks noChangeArrowheads="1"/>
                </p:cNvSpPr>
                <p:nvPr/>
              </p:nvSpPr>
              <p:spPr bwMode="auto">
                <a:xfrm>
                  <a:off x="2892" y="1727"/>
                  <a:ext cx="556" cy="403"/>
                </a:xfrm>
                <a:prstGeom prst="rect">
                  <a:avLst/>
                </a:prstGeom>
                <a:noFill/>
                <a:ln w="7">
                  <a:solidFill>
                    <a:srgbClr val="A0A0A0"/>
                  </a:solidFill>
                  <a:miter lim="800000"/>
                  <a:headEnd/>
                  <a:tailEnd/>
                </a:ln>
                <a:effectLst/>
              </p:spPr>
              <p:txBody>
                <a:bodyPr/>
                <a:lstStyle/>
                <a:p>
                  <a:endParaRPr lang="en-US"/>
                </a:p>
              </p:txBody>
            </p:sp>
          </p:grpSp>
          <p:grpSp>
            <p:nvGrpSpPr>
              <p:cNvPr id="42" name="Group 242"/>
              <p:cNvGrpSpPr>
                <a:grpSpLocks/>
              </p:cNvGrpSpPr>
              <p:nvPr/>
            </p:nvGrpSpPr>
            <p:grpSpPr bwMode="auto">
              <a:xfrm>
                <a:off x="3448" y="1727"/>
                <a:ext cx="562" cy="403"/>
                <a:chOff x="3448" y="1727"/>
                <a:chExt cx="562" cy="403"/>
              </a:xfrm>
            </p:grpSpPr>
            <p:sp>
              <p:nvSpPr>
                <p:cNvPr id="421" name="Rectangle 46"/>
                <p:cNvSpPr>
                  <a:spLocks noChangeArrowheads="1"/>
                </p:cNvSpPr>
                <p:nvPr/>
              </p:nvSpPr>
              <p:spPr bwMode="auto">
                <a:xfrm>
                  <a:off x="3491" y="1727"/>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22" name="Rectangle 241"/>
                <p:cNvSpPr>
                  <a:spLocks noChangeArrowheads="1"/>
                </p:cNvSpPr>
                <p:nvPr/>
              </p:nvSpPr>
              <p:spPr bwMode="auto">
                <a:xfrm>
                  <a:off x="3448" y="1727"/>
                  <a:ext cx="562" cy="403"/>
                </a:xfrm>
                <a:prstGeom prst="rect">
                  <a:avLst/>
                </a:prstGeom>
                <a:noFill/>
                <a:ln w="7">
                  <a:solidFill>
                    <a:srgbClr val="A0A0A0"/>
                  </a:solidFill>
                  <a:miter lim="800000"/>
                  <a:headEnd/>
                  <a:tailEnd/>
                </a:ln>
                <a:effectLst/>
              </p:spPr>
              <p:txBody>
                <a:bodyPr/>
                <a:lstStyle/>
                <a:p>
                  <a:endParaRPr lang="en-US"/>
                </a:p>
              </p:txBody>
            </p:sp>
          </p:grpSp>
          <p:grpSp>
            <p:nvGrpSpPr>
              <p:cNvPr id="43" name="Group 244"/>
              <p:cNvGrpSpPr>
                <a:grpSpLocks/>
              </p:cNvGrpSpPr>
              <p:nvPr/>
            </p:nvGrpSpPr>
            <p:grpSpPr bwMode="auto">
              <a:xfrm>
                <a:off x="0" y="2130"/>
                <a:ext cx="546" cy="403"/>
                <a:chOff x="0" y="2130"/>
                <a:chExt cx="546" cy="403"/>
              </a:xfrm>
            </p:grpSpPr>
            <p:sp>
              <p:nvSpPr>
                <p:cNvPr id="419" name="Rectangle 47"/>
                <p:cNvSpPr>
                  <a:spLocks noChangeArrowheads="1"/>
                </p:cNvSpPr>
                <p:nvPr/>
              </p:nvSpPr>
              <p:spPr bwMode="auto">
                <a:xfrm>
                  <a:off x="43" y="2130"/>
                  <a:ext cx="460" cy="403"/>
                </a:xfrm>
                <a:prstGeom prst="rect">
                  <a:avLst/>
                </a:prstGeom>
                <a:noFill/>
                <a:ln w="9525">
                  <a:noFill/>
                  <a:miter lim="800000"/>
                  <a:headEnd/>
                  <a:tailEnd/>
                </a:ln>
                <a:effectLst/>
              </p:spPr>
              <p:txBody>
                <a:bodyPr/>
                <a:lstStyle/>
                <a:p>
                  <a:r>
                    <a:rPr lang="en-US" altLang="zh-CN" sz="1200">
                      <a:ea typeface="宋体" pitchFamily="2" charset="-122"/>
                    </a:rPr>
                    <a:t>M</a:t>
                  </a:r>
                </a:p>
                <a:p>
                  <a:endParaRPr lang="en-US" altLang="zh-CN">
                    <a:ea typeface="宋体" pitchFamily="2" charset="-122"/>
                  </a:endParaRPr>
                </a:p>
              </p:txBody>
            </p:sp>
            <p:sp>
              <p:nvSpPr>
                <p:cNvPr id="420" name="Rectangle 243"/>
                <p:cNvSpPr>
                  <a:spLocks noChangeArrowheads="1"/>
                </p:cNvSpPr>
                <p:nvPr/>
              </p:nvSpPr>
              <p:spPr bwMode="auto">
                <a:xfrm>
                  <a:off x="0" y="2130"/>
                  <a:ext cx="546" cy="403"/>
                </a:xfrm>
                <a:prstGeom prst="rect">
                  <a:avLst/>
                </a:prstGeom>
                <a:noFill/>
                <a:ln w="7">
                  <a:solidFill>
                    <a:srgbClr val="A0A0A0"/>
                  </a:solidFill>
                  <a:miter lim="800000"/>
                  <a:headEnd/>
                  <a:tailEnd/>
                </a:ln>
                <a:effectLst/>
              </p:spPr>
              <p:txBody>
                <a:bodyPr/>
                <a:lstStyle/>
                <a:p>
                  <a:endParaRPr lang="en-US"/>
                </a:p>
              </p:txBody>
            </p:sp>
          </p:grpSp>
          <p:grpSp>
            <p:nvGrpSpPr>
              <p:cNvPr id="44" name="Group 246"/>
              <p:cNvGrpSpPr>
                <a:grpSpLocks/>
              </p:cNvGrpSpPr>
              <p:nvPr/>
            </p:nvGrpSpPr>
            <p:grpSpPr bwMode="auto">
              <a:xfrm>
                <a:off x="546" y="2130"/>
                <a:ext cx="631" cy="403"/>
                <a:chOff x="546" y="2130"/>
                <a:chExt cx="631" cy="403"/>
              </a:xfrm>
            </p:grpSpPr>
            <p:sp>
              <p:nvSpPr>
                <p:cNvPr id="417" name="Rectangle 48"/>
                <p:cNvSpPr>
                  <a:spLocks noChangeArrowheads="1"/>
                </p:cNvSpPr>
                <p:nvPr/>
              </p:nvSpPr>
              <p:spPr bwMode="auto">
                <a:xfrm>
                  <a:off x="589" y="2130"/>
                  <a:ext cx="545" cy="403"/>
                </a:xfrm>
                <a:prstGeom prst="rect">
                  <a:avLst/>
                </a:prstGeom>
                <a:noFill/>
                <a:ln w="9525">
                  <a:noFill/>
                  <a:miter lim="800000"/>
                  <a:headEnd/>
                  <a:tailEnd/>
                </a:ln>
                <a:effectLst/>
              </p:spPr>
              <p:txBody>
                <a:bodyPr/>
                <a:lstStyle/>
                <a:p>
                  <a:r>
                    <a:rPr lang="en-US" altLang="zh-CN" sz="1200">
                      <a:ea typeface="宋体" pitchFamily="2" charset="-122"/>
                    </a:rPr>
                    <a:t>40</a:t>
                  </a:r>
                </a:p>
                <a:p>
                  <a:endParaRPr lang="en-US" altLang="zh-CN">
                    <a:ea typeface="宋体" pitchFamily="2" charset="-122"/>
                  </a:endParaRPr>
                </a:p>
              </p:txBody>
            </p:sp>
            <p:sp>
              <p:nvSpPr>
                <p:cNvPr id="418" name="Rectangle 245"/>
                <p:cNvSpPr>
                  <a:spLocks noChangeArrowheads="1"/>
                </p:cNvSpPr>
                <p:nvPr/>
              </p:nvSpPr>
              <p:spPr bwMode="auto">
                <a:xfrm>
                  <a:off x="546" y="2130"/>
                  <a:ext cx="631" cy="403"/>
                </a:xfrm>
                <a:prstGeom prst="rect">
                  <a:avLst/>
                </a:prstGeom>
                <a:noFill/>
                <a:ln w="7">
                  <a:solidFill>
                    <a:srgbClr val="A0A0A0"/>
                  </a:solidFill>
                  <a:miter lim="800000"/>
                  <a:headEnd/>
                  <a:tailEnd/>
                </a:ln>
                <a:effectLst/>
              </p:spPr>
              <p:txBody>
                <a:bodyPr/>
                <a:lstStyle/>
                <a:p>
                  <a:endParaRPr lang="en-US"/>
                </a:p>
              </p:txBody>
            </p:sp>
          </p:grpSp>
          <p:grpSp>
            <p:nvGrpSpPr>
              <p:cNvPr id="45" name="Group 248"/>
              <p:cNvGrpSpPr>
                <a:grpSpLocks/>
              </p:cNvGrpSpPr>
              <p:nvPr/>
            </p:nvGrpSpPr>
            <p:grpSpPr bwMode="auto">
              <a:xfrm>
                <a:off x="1177" y="2130"/>
                <a:ext cx="555" cy="403"/>
                <a:chOff x="1177" y="2130"/>
                <a:chExt cx="555" cy="403"/>
              </a:xfrm>
            </p:grpSpPr>
            <p:sp>
              <p:nvSpPr>
                <p:cNvPr id="415" name="Rectangle 49"/>
                <p:cNvSpPr>
                  <a:spLocks noChangeArrowheads="1"/>
                </p:cNvSpPr>
                <p:nvPr/>
              </p:nvSpPr>
              <p:spPr bwMode="auto">
                <a:xfrm>
                  <a:off x="1220" y="2130"/>
                  <a:ext cx="469" cy="403"/>
                </a:xfrm>
                <a:prstGeom prst="rect">
                  <a:avLst/>
                </a:prstGeom>
                <a:noFill/>
                <a:ln w="9525">
                  <a:noFill/>
                  <a:miter lim="800000"/>
                  <a:headEnd/>
                  <a:tailEnd/>
                </a:ln>
                <a:effectLst/>
              </p:spPr>
              <p:txBody>
                <a:bodyPr/>
                <a:lstStyle/>
                <a:p>
                  <a:r>
                    <a:rPr lang="en-US" altLang="zh-CN" sz="1200">
                      <a:ea typeface="宋体" pitchFamily="2" charset="-122"/>
                    </a:rPr>
                    <a:t>55.9</a:t>
                  </a:r>
                </a:p>
                <a:p>
                  <a:endParaRPr lang="en-US" altLang="zh-CN">
                    <a:ea typeface="宋体" pitchFamily="2" charset="-122"/>
                  </a:endParaRPr>
                </a:p>
              </p:txBody>
            </p:sp>
            <p:sp>
              <p:nvSpPr>
                <p:cNvPr id="416" name="Rectangle 247"/>
                <p:cNvSpPr>
                  <a:spLocks noChangeArrowheads="1"/>
                </p:cNvSpPr>
                <p:nvPr/>
              </p:nvSpPr>
              <p:spPr bwMode="auto">
                <a:xfrm>
                  <a:off x="1177" y="2130"/>
                  <a:ext cx="555" cy="403"/>
                </a:xfrm>
                <a:prstGeom prst="rect">
                  <a:avLst/>
                </a:prstGeom>
                <a:noFill/>
                <a:ln w="7">
                  <a:solidFill>
                    <a:srgbClr val="A0A0A0"/>
                  </a:solidFill>
                  <a:miter lim="800000"/>
                  <a:headEnd/>
                  <a:tailEnd/>
                </a:ln>
                <a:effectLst/>
              </p:spPr>
              <p:txBody>
                <a:bodyPr/>
                <a:lstStyle/>
                <a:p>
                  <a:endParaRPr lang="en-US"/>
                </a:p>
              </p:txBody>
            </p:sp>
          </p:grpSp>
          <p:grpSp>
            <p:nvGrpSpPr>
              <p:cNvPr id="46" name="Group 250"/>
              <p:cNvGrpSpPr>
                <a:grpSpLocks/>
              </p:cNvGrpSpPr>
              <p:nvPr/>
            </p:nvGrpSpPr>
            <p:grpSpPr bwMode="auto">
              <a:xfrm>
                <a:off x="1732" y="2130"/>
                <a:ext cx="599" cy="403"/>
                <a:chOff x="1732" y="2130"/>
                <a:chExt cx="599" cy="403"/>
              </a:xfrm>
            </p:grpSpPr>
            <p:sp>
              <p:nvSpPr>
                <p:cNvPr id="413" name="Rectangle 50"/>
                <p:cNvSpPr>
                  <a:spLocks noChangeArrowheads="1"/>
                </p:cNvSpPr>
                <p:nvPr/>
              </p:nvSpPr>
              <p:spPr bwMode="auto">
                <a:xfrm>
                  <a:off x="1775" y="2130"/>
                  <a:ext cx="513" cy="403"/>
                </a:xfrm>
                <a:prstGeom prst="rect">
                  <a:avLst/>
                </a:prstGeom>
                <a:noFill/>
                <a:ln w="9525">
                  <a:noFill/>
                  <a:miter lim="800000"/>
                  <a:headEnd/>
                  <a:tailEnd/>
                </a:ln>
                <a:effectLst/>
              </p:spPr>
              <p:txBody>
                <a:bodyPr/>
                <a:lstStyle/>
                <a:p>
                  <a:r>
                    <a:rPr lang="en-US" altLang="zh-CN" sz="1200">
                      <a:ea typeface="宋体" pitchFamily="2" charset="-122"/>
                    </a:rPr>
                    <a:t>86.6   </a:t>
                  </a:r>
                </a:p>
                <a:p>
                  <a:endParaRPr lang="en-US" altLang="zh-CN">
                    <a:ea typeface="宋体" pitchFamily="2" charset="-122"/>
                  </a:endParaRPr>
                </a:p>
              </p:txBody>
            </p:sp>
            <p:sp>
              <p:nvSpPr>
                <p:cNvPr id="414" name="Rectangle 249"/>
                <p:cNvSpPr>
                  <a:spLocks noChangeArrowheads="1"/>
                </p:cNvSpPr>
                <p:nvPr/>
              </p:nvSpPr>
              <p:spPr bwMode="auto">
                <a:xfrm>
                  <a:off x="1732" y="2130"/>
                  <a:ext cx="599" cy="403"/>
                </a:xfrm>
                <a:prstGeom prst="rect">
                  <a:avLst/>
                </a:prstGeom>
                <a:noFill/>
                <a:ln w="7">
                  <a:solidFill>
                    <a:srgbClr val="A0A0A0"/>
                  </a:solidFill>
                  <a:miter lim="800000"/>
                  <a:headEnd/>
                  <a:tailEnd/>
                </a:ln>
                <a:effectLst/>
              </p:spPr>
              <p:txBody>
                <a:bodyPr/>
                <a:lstStyle/>
                <a:p>
                  <a:endParaRPr lang="en-US"/>
                </a:p>
              </p:txBody>
            </p:sp>
          </p:grpSp>
          <p:grpSp>
            <p:nvGrpSpPr>
              <p:cNvPr id="47" name="Group 252"/>
              <p:cNvGrpSpPr>
                <a:grpSpLocks/>
              </p:cNvGrpSpPr>
              <p:nvPr/>
            </p:nvGrpSpPr>
            <p:grpSpPr bwMode="auto">
              <a:xfrm>
                <a:off x="2331" y="2130"/>
                <a:ext cx="561" cy="403"/>
                <a:chOff x="2331" y="2130"/>
                <a:chExt cx="561" cy="403"/>
              </a:xfrm>
            </p:grpSpPr>
            <p:sp>
              <p:nvSpPr>
                <p:cNvPr id="411" name="Rectangle 51"/>
                <p:cNvSpPr>
                  <a:spLocks noChangeArrowheads="1"/>
                </p:cNvSpPr>
                <p:nvPr/>
              </p:nvSpPr>
              <p:spPr bwMode="auto">
                <a:xfrm>
                  <a:off x="2374" y="2130"/>
                  <a:ext cx="475"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412" name="Rectangle 251"/>
                <p:cNvSpPr>
                  <a:spLocks noChangeArrowheads="1"/>
                </p:cNvSpPr>
                <p:nvPr/>
              </p:nvSpPr>
              <p:spPr bwMode="auto">
                <a:xfrm>
                  <a:off x="2331" y="2130"/>
                  <a:ext cx="561" cy="403"/>
                </a:xfrm>
                <a:prstGeom prst="rect">
                  <a:avLst/>
                </a:prstGeom>
                <a:noFill/>
                <a:ln w="7">
                  <a:solidFill>
                    <a:srgbClr val="A0A0A0"/>
                  </a:solidFill>
                  <a:miter lim="800000"/>
                  <a:headEnd/>
                  <a:tailEnd/>
                </a:ln>
                <a:effectLst/>
              </p:spPr>
              <p:txBody>
                <a:bodyPr/>
                <a:lstStyle/>
                <a:p>
                  <a:endParaRPr lang="en-US"/>
                </a:p>
              </p:txBody>
            </p:sp>
          </p:grpSp>
          <p:grpSp>
            <p:nvGrpSpPr>
              <p:cNvPr id="48" name="Group 254"/>
              <p:cNvGrpSpPr>
                <a:grpSpLocks/>
              </p:cNvGrpSpPr>
              <p:nvPr/>
            </p:nvGrpSpPr>
            <p:grpSpPr bwMode="auto">
              <a:xfrm>
                <a:off x="2892" y="2130"/>
                <a:ext cx="556" cy="403"/>
                <a:chOff x="2892" y="2130"/>
                <a:chExt cx="556" cy="403"/>
              </a:xfrm>
            </p:grpSpPr>
            <p:sp>
              <p:nvSpPr>
                <p:cNvPr id="409" name="Rectangle 52"/>
                <p:cNvSpPr>
                  <a:spLocks noChangeArrowheads="1"/>
                </p:cNvSpPr>
                <p:nvPr/>
              </p:nvSpPr>
              <p:spPr bwMode="auto">
                <a:xfrm>
                  <a:off x="2935" y="2130"/>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10" name="Rectangle 253"/>
                <p:cNvSpPr>
                  <a:spLocks noChangeArrowheads="1"/>
                </p:cNvSpPr>
                <p:nvPr/>
              </p:nvSpPr>
              <p:spPr bwMode="auto">
                <a:xfrm>
                  <a:off x="2892" y="2130"/>
                  <a:ext cx="556" cy="403"/>
                </a:xfrm>
                <a:prstGeom prst="rect">
                  <a:avLst/>
                </a:prstGeom>
                <a:noFill/>
                <a:ln w="7">
                  <a:solidFill>
                    <a:srgbClr val="A0A0A0"/>
                  </a:solidFill>
                  <a:miter lim="800000"/>
                  <a:headEnd/>
                  <a:tailEnd/>
                </a:ln>
                <a:effectLst/>
              </p:spPr>
              <p:txBody>
                <a:bodyPr/>
                <a:lstStyle/>
                <a:p>
                  <a:endParaRPr lang="en-US"/>
                </a:p>
              </p:txBody>
            </p:sp>
          </p:grpSp>
          <p:grpSp>
            <p:nvGrpSpPr>
              <p:cNvPr id="49" name="Group 256"/>
              <p:cNvGrpSpPr>
                <a:grpSpLocks/>
              </p:cNvGrpSpPr>
              <p:nvPr/>
            </p:nvGrpSpPr>
            <p:grpSpPr bwMode="auto">
              <a:xfrm>
                <a:off x="3448" y="2130"/>
                <a:ext cx="562" cy="403"/>
                <a:chOff x="3448" y="2130"/>
                <a:chExt cx="562" cy="403"/>
              </a:xfrm>
            </p:grpSpPr>
            <p:sp>
              <p:nvSpPr>
                <p:cNvPr id="407" name="Rectangle 53"/>
                <p:cNvSpPr>
                  <a:spLocks noChangeArrowheads="1"/>
                </p:cNvSpPr>
                <p:nvPr/>
              </p:nvSpPr>
              <p:spPr bwMode="auto">
                <a:xfrm>
                  <a:off x="3491" y="2130"/>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08" name="Rectangle 255"/>
                <p:cNvSpPr>
                  <a:spLocks noChangeArrowheads="1"/>
                </p:cNvSpPr>
                <p:nvPr/>
              </p:nvSpPr>
              <p:spPr bwMode="auto">
                <a:xfrm>
                  <a:off x="3448" y="2130"/>
                  <a:ext cx="562" cy="403"/>
                </a:xfrm>
                <a:prstGeom prst="rect">
                  <a:avLst/>
                </a:prstGeom>
                <a:noFill/>
                <a:ln w="7">
                  <a:solidFill>
                    <a:srgbClr val="A0A0A0"/>
                  </a:solidFill>
                  <a:miter lim="800000"/>
                  <a:headEnd/>
                  <a:tailEnd/>
                </a:ln>
                <a:effectLst/>
              </p:spPr>
              <p:txBody>
                <a:bodyPr/>
                <a:lstStyle/>
                <a:p>
                  <a:endParaRPr lang="en-US"/>
                </a:p>
              </p:txBody>
            </p:sp>
          </p:grpSp>
          <p:grpSp>
            <p:nvGrpSpPr>
              <p:cNvPr id="50" name="Group 258"/>
              <p:cNvGrpSpPr>
                <a:grpSpLocks/>
              </p:cNvGrpSpPr>
              <p:nvPr/>
            </p:nvGrpSpPr>
            <p:grpSpPr bwMode="auto">
              <a:xfrm>
                <a:off x="0" y="2533"/>
                <a:ext cx="546" cy="403"/>
                <a:chOff x="0" y="2533"/>
                <a:chExt cx="546" cy="403"/>
              </a:xfrm>
            </p:grpSpPr>
            <p:sp>
              <p:nvSpPr>
                <p:cNvPr id="405" name="Rectangle 54"/>
                <p:cNvSpPr>
                  <a:spLocks noChangeArrowheads="1"/>
                </p:cNvSpPr>
                <p:nvPr/>
              </p:nvSpPr>
              <p:spPr bwMode="auto">
                <a:xfrm>
                  <a:off x="43" y="2533"/>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406" name="Rectangle 257"/>
                <p:cNvSpPr>
                  <a:spLocks noChangeArrowheads="1"/>
                </p:cNvSpPr>
                <p:nvPr/>
              </p:nvSpPr>
              <p:spPr bwMode="auto">
                <a:xfrm>
                  <a:off x="0" y="2533"/>
                  <a:ext cx="546" cy="403"/>
                </a:xfrm>
                <a:prstGeom prst="rect">
                  <a:avLst/>
                </a:prstGeom>
                <a:noFill/>
                <a:ln w="7">
                  <a:solidFill>
                    <a:srgbClr val="A0A0A0"/>
                  </a:solidFill>
                  <a:miter lim="800000"/>
                  <a:headEnd/>
                  <a:tailEnd/>
                </a:ln>
                <a:effectLst/>
              </p:spPr>
              <p:txBody>
                <a:bodyPr/>
                <a:lstStyle/>
                <a:p>
                  <a:endParaRPr lang="en-US"/>
                </a:p>
              </p:txBody>
            </p:sp>
          </p:grpSp>
          <p:grpSp>
            <p:nvGrpSpPr>
              <p:cNvPr id="51" name="Group 260"/>
              <p:cNvGrpSpPr>
                <a:grpSpLocks/>
              </p:cNvGrpSpPr>
              <p:nvPr/>
            </p:nvGrpSpPr>
            <p:grpSpPr bwMode="auto">
              <a:xfrm>
                <a:off x="546" y="2533"/>
                <a:ext cx="631" cy="403"/>
                <a:chOff x="546" y="2533"/>
                <a:chExt cx="631" cy="403"/>
              </a:xfrm>
            </p:grpSpPr>
            <p:sp>
              <p:nvSpPr>
                <p:cNvPr id="403" name="Rectangle 55"/>
                <p:cNvSpPr>
                  <a:spLocks noChangeArrowheads="1"/>
                </p:cNvSpPr>
                <p:nvPr/>
              </p:nvSpPr>
              <p:spPr bwMode="auto">
                <a:xfrm>
                  <a:off x="589" y="2533"/>
                  <a:ext cx="545" cy="403"/>
                </a:xfrm>
                <a:prstGeom prst="rect">
                  <a:avLst/>
                </a:prstGeom>
                <a:noFill/>
                <a:ln w="9525">
                  <a:noFill/>
                  <a:miter lim="800000"/>
                  <a:headEnd/>
                  <a:tailEnd/>
                </a:ln>
                <a:effectLst/>
              </p:spPr>
              <p:txBody>
                <a:bodyPr/>
                <a:lstStyle/>
                <a:p>
                  <a:r>
                    <a:rPr lang="en-US" altLang="zh-CN" sz="1200">
                      <a:ea typeface="宋体" pitchFamily="2" charset="-122"/>
                    </a:rPr>
                    <a:t>50</a:t>
                  </a:r>
                </a:p>
                <a:p>
                  <a:endParaRPr lang="en-US" altLang="zh-CN">
                    <a:ea typeface="宋体" pitchFamily="2" charset="-122"/>
                  </a:endParaRPr>
                </a:p>
              </p:txBody>
            </p:sp>
            <p:sp>
              <p:nvSpPr>
                <p:cNvPr id="404" name="Rectangle 259"/>
                <p:cNvSpPr>
                  <a:spLocks noChangeArrowheads="1"/>
                </p:cNvSpPr>
                <p:nvPr/>
              </p:nvSpPr>
              <p:spPr bwMode="auto">
                <a:xfrm>
                  <a:off x="546" y="2533"/>
                  <a:ext cx="631" cy="403"/>
                </a:xfrm>
                <a:prstGeom prst="rect">
                  <a:avLst/>
                </a:prstGeom>
                <a:noFill/>
                <a:ln w="7">
                  <a:solidFill>
                    <a:srgbClr val="A0A0A0"/>
                  </a:solidFill>
                  <a:miter lim="800000"/>
                  <a:headEnd/>
                  <a:tailEnd/>
                </a:ln>
                <a:effectLst/>
              </p:spPr>
              <p:txBody>
                <a:bodyPr/>
                <a:lstStyle/>
                <a:p>
                  <a:endParaRPr lang="en-US"/>
                </a:p>
              </p:txBody>
            </p:sp>
          </p:grpSp>
          <p:grpSp>
            <p:nvGrpSpPr>
              <p:cNvPr id="52" name="Group 262"/>
              <p:cNvGrpSpPr>
                <a:grpSpLocks/>
              </p:cNvGrpSpPr>
              <p:nvPr/>
            </p:nvGrpSpPr>
            <p:grpSpPr bwMode="auto">
              <a:xfrm>
                <a:off x="1177" y="2533"/>
                <a:ext cx="555" cy="403"/>
                <a:chOff x="1177" y="2533"/>
                <a:chExt cx="555" cy="403"/>
              </a:xfrm>
            </p:grpSpPr>
            <p:sp>
              <p:nvSpPr>
                <p:cNvPr id="401" name="Rectangle 56"/>
                <p:cNvSpPr>
                  <a:spLocks noChangeArrowheads="1"/>
                </p:cNvSpPr>
                <p:nvPr/>
              </p:nvSpPr>
              <p:spPr bwMode="auto">
                <a:xfrm>
                  <a:off x="1220" y="2533"/>
                  <a:ext cx="469" cy="403"/>
                </a:xfrm>
                <a:prstGeom prst="rect">
                  <a:avLst/>
                </a:prstGeom>
                <a:noFill/>
                <a:ln w="9525">
                  <a:noFill/>
                  <a:miter lim="800000"/>
                  <a:headEnd/>
                  <a:tailEnd/>
                </a:ln>
                <a:effectLst/>
              </p:spPr>
              <p:txBody>
                <a:bodyPr/>
                <a:lstStyle/>
                <a:p>
                  <a:r>
                    <a:rPr lang="en-US" altLang="zh-CN" sz="1200">
                      <a:ea typeface="宋体" pitchFamily="2" charset="-122"/>
                    </a:rPr>
                    <a:t>71.9</a:t>
                  </a:r>
                </a:p>
                <a:p>
                  <a:endParaRPr lang="en-US" altLang="zh-CN">
                    <a:ea typeface="宋体" pitchFamily="2" charset="-122"/>
                  </a:endParaRPr>
                </a:p>
              </p:txBody>
            </p:sp>
            <p:sp>
              <p:nvSpPr>
                <p:cNvPr id="402" name="Rectangle 261"/>
                <p:cNvSpPr>
                  <a:spLocks noChangeArrowheads="1"/>
                </p:cNvSpPr>
                <p:nvPr/>
              </p:nvSpPr>
              <p:spPr bwMode="auto">
                <a:xfrm>
                  <a:off x="1177" y="2533"/>
                  <a:ext cx="555" cy="403"/>
                </a:xfrm>
                <a:prstGeom prst="rect">
                  <a:avLst/>
                </a:prstGeom>
                <a:noFill/>
                <a:ln w="7">
                  <a:solidFill>
                    <a:srgbClr val="A0A0A0"/>
                  </a:solidFill>
                  <a:miter lim="800000"/>
                  <a:headEnd/>
                  <a:tailEnd/>
                </a:ln>
                <a:effectLst/>
              </p:spPr>
              <p:txBody>
                <a:bodyPr/>
                <a:lstStyle/>
                <a:p>
                  <a:endParaRPr lang="en-US"/>
                </a:p>
              </p:txBody>
            </p:sp>
          </p:grpSp>
          <p:grpSp>
            <p:nvGrpSpPr>
              <p:cNvPr id="53" name="Group 264"/>
              <p:cNvGrpSpPr>
                <a:grpSpLocks/>
              </p:cNvGrpSpPr>
              <p:nvPr/>
            </p:nvGrpSpPr>
            <p:grpSpPr bwMode="auto">
              <a:xfrm>
                <a:off x="1732" y="2533"/>
                <a:ext cx="599" cy="403"/>
                <a:chOff x="1732" y="2533"/>
                <a:chExt cx="599" cy="403"/>
              </a:xfrm>
            </p:grpSpPr>
            <p:sp>
              <p:nvSpPr>
                <p:cNvPr id="399" name="Rectangle 57"/>
                <p:cNvSpPr>
                  <a:spLocks noChangeArrowheads="1"/>
                </p:cNvSpPr>
                <p:nvPr/>
              </p:nvSpPr>
              <p:spPr bwMode="auto">
                <a:xfrm>
                  <a:off x="1775" y="2533"/>
                  <a:ext cx="513"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400" name="Rectangle 263"/>
                <p:cNvSpPr>
                  <a:spLocks noChangeArrowheads="1"/>
                </p:cNvSpPr>
                <p:nvPr/>
              </p:nvSpPr>
              <p:spPr bwMode="auto">
                <a:xfrm>
                  <a:off x="1732" y="2533"/>
                  <a:ext cx="599" cy="403"/>
                </a:xfrm>
                <a:prstGeom prst="rect">
                  <a:avLst/>
                </a:prstGeom>
                <a:noFill/>
                <a:ln w="7">
                  <a:solidFill>
                    <a:srgbClr val="A0A0A0"/>
                  </a:solidFill>
                  <a:miter lim="800000"/>
                  <a:headEnd/>
                  <a:tailEnd/>
                </a:ln>
                <a:effectLst/>
              </p:spPr>
              <p:txBody>
                <a:bodyPr/>
                <a:lstStyle/>
                <a:p>
                  <a:endParaRPr lang="en-US"/>
                </a:p>
              </p:txBody>
            </p:sp>
          </p:grpSp>
          <p:grpSp>
            <p:nvGrpSpPr>
              <p:cNvPr id="54" name="Group 266"/>
              <p:cNvGrpSpPr>
                <a:grpSpLocks/>
              </p:cNvGrpSpPr>
              <p:nvPr/>
            </p:nvGrpSpPr>
            <p:grpSpPr bwMode="auto">
              <a:xfrm>
                <a:off x="2331" y="2533"/>
                <a:ext cx="561" cy="403"/>
                <a:chOff x="2331" y="2533"/>
                <a:chExt cx="561" cy="403"/>
              </a:xfrm>
            </p:grpSpPr>
            <p:sp>
              <p:nvSpPr>
                <p:cNvPr id="397" name="Rectangle 58"/>
                <p:cNvSpPr>
                  <a:spLocks noChangeArrowheads="1"/>
                </p:cNvSpPr>
                <p:nvPr/>
              </p:nvSpPr>
              <p:spPr bwMode="auto">
                <a:xfrm>
                  <a:off x="2374" y="2533"/>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98" name="Rectangle 265"/>
                <p:cNvSpPr>
                  <a:spLocks noChangeArrowheads="1"/>
                </p:cNvSpPr>
                <p:nvPr/>
              </p:nvSpPr>
              <p:spPr bwMode="auto">
                <a:xfrm>
                  <a:off x="2331" y="2533"/>
                  <a:ext cx="561" cy="403"/>
                </a:xfrm>
                <a:prstGeom prst="rect">
                  <a:avLst/>
                </a:prstGeom>
                <a:noFill/>
                <a:ln w="7">
                  <a:solidFill>
                    <a:srgbClr val="A0A0A0"/>
                  </a:solidFill>
                  <a:miter lim="800000"/>
                  <a:headEnd/>
                  <a:tailEnd/>
                </a:ln>
                <a:effectLst/>
              </p:spPr>
              <p:txBody>
                <a:bodyPr/>
                <a:lstStyle/>
                <a:p>
                  <a:endParaRPr lang="en-US"/>
                </a:p>
              </p:txBody>
            </p:sp>
          </p:grpSp>
          <p:grpSp>
            <p:nvGrpSpPr>
              <p:cNvPr id="55" name="Group 268"/>
              <p:cNvGrpSpPr>
                <a:grpSpLocks/>
              </p:cNvGrpSpPr>
              <p:nvPr/>
            </p:nvGrpSpPr>
            <p:grpSpPr bwMode="auto">
              <a:xfrm>
                <a:off x="2892" y="2533"/>
                <a:ext cx="556" cy="403"/>
                <a:chOff x="2892" y="2533"/>
                <a:chExt cx="556" cy="403"/>
              </a:xfrm>
            </p:grpSpPr>
            <p:sp>
              <p:nvSpPr>
                <p:cNvPr id="395" name="Rectangle 59"/>
                <p:cNvSpPr>
                  <a:spLocks noChangeArrowheads="1"/>
                </p:cNvSpPr>
                <p:nvPr/>
              </p:nvSpPr>
              <p:spPr bwMode="auto">
                <a:xfrm>
                  <a:off x="2935" y="2533"/>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96" name="Rectangle 267"/>
                <p:cNvSpPr>
                  <a:spLocks noChangeArrowheads="1"/>
                </p:cNvSpPr>
                <p:nvPr/>
              </p:nvSpPr>
              <p:spPr bwMode="auto">
                <a:xfrm>
                  <a:off x="2892" y="2533"/>
                  <a:ext cx="556" cy="403"/>
                </a:xfrm>
                <a:prstGeom prst="rect">
                  <a:avLst/>
                </a:prstGeom>
                <a:noFill/>
                <a:ln w="7">
                  <a:solidFill>
                    <a:srgbClr val="A0A0A0"/>
                  </a:solidFill>
                  <a:miter lim="800000"/>
                  <a:headEnd/>
                  <a:tailEnd/>
                </a:ln>
                <a:effectLst/>
              </p:spPr>
              <p:txBody>
                <a:bodyPr/>
                <a:lstStyle/>
                <a:p>
                  <a:endParaRPr lang="en-US"/>
                </a:p>
              </p:txBody>
            </p:sp>
          </p:grpSp>
          <p:grpSp>
            <p:nvGrpSpPr>
              <p:cNvPr id="56" name="Group 270"/>
              <p:cNvGrpSpPr>
                <a:grpSpLocks/>
              </p:cNvGrpSpPr>
              <p:nvPr/>
            </p:nvGrpSpPr>
            <p:grpSpPr bwMode="auto">
              <a:xfrm>
                <a:off x="3448" y="2533"/>
                <a:ext cx="562" cy="403"/>
                <a:chOff x="3448" y="2533"/>
                <a:chExt cx="562" cy="403"/>
              </a:xfrm>
            </p:grpSpPr>
            <p:sp>
              <p:nvSpPr>
                <p:cNvPr id="393" name="Rectangle 60"/>
                <p:cNvSpPr>
                  <a:spLocks noChangeArrowheads="1"/>
                </p:cNvSpPr>
                <p:nvPr/>
              </p:nvSpPr>
              <p:spPr bwMode="auto">
                <a:xfrm>
                  <a:off x="3491" y="2533"/>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94" name="Rectangle 269"/>
                <p:cNvSpPr>
                  <a:spLocks noChangeArrowheads="1"/>
                </p:cNvSpPr>
                <p:nvPr/>
              </p:nvSpPr>
              <p:spPr bwMode="auto">
                <a:xfrm>
                  <a:off x="3448" y="2533"/>
                  <a:ext cx="562" cy="403"/>
                </a:xfrm>
                <a:prstGeom prst="rect">
                  <a:avLst/>
                </a:prstGeom>
                <a:noFill/>
                <a:ln w="7">
                  <a:solidFill>
                    <a:srgbClr val="A0A0A0"/>
                  </a:solidFill>
                  <a:miter lim="800000"/>
                  <a:headEnd/>
                  <a:tailEnd/>
                </a:ln>
                <a:effectLst/>
              </p:spPr>
              <p:txBody>
                <a:bodyPr/>
                <a:lstStyle/>
                <a:p>
                  <a:endParaRPr lang="en-US"/>
                </a:p>
              </p:txBody>
            </p:sp>
          </p:grpSp>
          <p:grpSp>
            <p:nvGrpSpPr>
              <p:cNvPr id="57" name="Group 272"/>
              <p:cNvGrpSpPr>
                <a:grpSpLocks/>
              </p:cNvGrpSpPr>
              <p:nvPr/>
            </p:nvGrpSpPr>
            <p:grpSpPr bwMode="auto">
              <a:xfrm>
                <a:off x="0" y="2936"/>
                <a:ext cx="546" cy="403"/>
                <a:chOff x="0" y="2936"/>
                <a:chExt cx="546" cy="403"/>
              </a:xfrm>
            </p:grpSpPr>
            <p:sp>
              <p:nvSpPr>
                <p:cNvPr id="391" name="Rectangle 61"/>
                <p:cNvSpPr>
                  <a:spLocks noChangeArrowheads="1"/>
                </p:cNvSpPr>
                <p:nvPr/>
              </p:nvSpPr>
              <p:spPr bwMode="auto">
                <a:xfrm>
                  <a:off x="43" y="2936"/>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92" name="Rectangle 271"/>
                <p:cNvSpPr>
                  <a:spLocks noChangeArrowheads="1"/>
                </p:cNvSpPr>
                <p:nvPr/>
              </p:nvSpPr>
              <p:spPr bwMode="auto">
                <a:xfrm>
                  <a:off x="0" y="2936"/>
                  <a:ext cx="546" cy="403"/>
                </a:xfrm>
                <a:prstGeom prst="rect">
                  <a:avLst/>
                </a:prstGeom>
                <a:noFill/>
                <a:ln w="7">
                  <a:solidFill>
                    <a:srgbClr val="A0A0A0"/>
                  </a:solidFill>
                  <a:miter lim="800000"/>
                  <a:headEnd/>
                  <a:tailEnd/>
                </a:ln>
                <a:effectLst/>
              </p:spPr>
              <p:txBody>
                <a:bodyPr/>
                <a:lstStyle/>
                <a:p>
                  <a:endParaRPr lang="en-US"/>
                </a:p>
              </p:txBody>
            </p:sp>
          </p:grpSp>
          <p:grpSp>
            <p:nvGrpSpPr>
              <p:cNvPr id="58" name="Group 274"/>
              <p:cNvGrpSpPr>
                <a:grpSpLocks/>
              </p:cNvGrpSpPr>
              <p:nvPr/>
            </p:nvGrpSpPr>
            <p:grpSpPr bwMode="auto">
              <a:xfrm>
                <a:off x="546" y="2936"/>
                <a:ext cx="631" cy="403"/>
                <a:chOff x="546" y="2936"/>
                <a:chExt cx="631" cy="403"/>
              </a:xfrm>
            </p:grpSpPr>
            <p:sp>
              <p:nvSpPr>
                <p:cNvPr id="389" name="Rectangle 62"/>
                <p:cNvSpPr>
                  <a:spLocks noChangeArrowheads="1"/>
                </p:cNvSpPr>
                <p:nvPr/>
              </p:nvSpPr>
              <p:spPr bwMode="auto">
                <a:xfrm>
                  <a:off x="589" y="2936"/>
                  <a:ext cx="545" cy="403"/>
                </a:xfrm>
                <a:prstGeom prst="rect">
                  <a:avLst/>
                </a:prstGeom>
                <a:noFill/>
                <a:ln w="9525">
                  <a:noFill/>
                  <a:miter lim="800000"/>
                  <a:headEnd/>
                  <a:tailEnd/>
                </a:ln>
                <a:effectLst/>
              </p:spPr>
              <p:txBody>
                <a:bodyPr/>
                <a:lstStyle/>
                <a:p>
                  <a:r>
                    <a:rPr lang="en-US" altLang="zh-CN" sz="1200" dirty="0">
                      <a:ea typeface="宋体" pitchFamily="2" charset="-122"/>
                    </a:rPr>
                    <a:t>60</a:t>
                  </a:r>
                </a:p>
                <a:p>
                  <a:endParaRPr lang="en-US" altLang="zh-CN" dirty="0">
                    <a:ea typeface="宋体" pitchFamily="2" charset="-122"/>
                  </a:endParaRPr>
                </a:p>
              </p:txBody>
            </p:sp>
            <p:sp>
              <p:nvSpPr>
                <p:cNvPr id="390" name="Rectangle 273"/>
                <p:cNvSpPr>
                  <a:spLocks noChangeArrowheads="1"/>
                </p:cNvSpPr>
                <p:nvPr/>
              </p:nvSpPr>
              <p:spPr bwMode="auto">
                <a:xfrm>
                  <a:off x="546" y="2936"/>
                  <a:ext cx="631" cy="403"/>
                </a:xfrm>
                <a:prstGeom prst="rect">
                  <a:avLst/>
                </a:prstGeom>
                <a:noFill/>
                <a:ln w="7">
                  <a:solidFill>
                    <a:srgbClr val="A0A0A0"/>
                  </a:solidFill>
                  <a:miter lim="800000"/>
                  <a:headEnd/>
                  <a:tailEnd/>
                </a:ln>
                <a:effectLst/>
              </p:spPr>
              <p:txBody>
                <a:bodyPr/>
                <a:lstStyle/>
                <a:p>
                  <a:endParaRPr lang="en-US"/>
                </a:p>
              </p:txBody>
            </p:sp>
          </p:grpSp>
          <p:grpSp>
            <p:nvGrpSpPr>
              <p:cNvPr id="59" name="Group 276"/>
              <p:cNvGrpSpPr>
                <a:grpSpLocks/>
              </p:cNvGrpSpPr>
              <p:nvPr/>
            </p:nvGrpSpPr>
            <p:grpSpPr bwMode="auto">
              <a:xfrm>
                <a:off x="1177" y="2936"/>
                <a:ext cx="555" cy="403"/>
                <a:chOff x="1177" y="2936"/>
                <a:chExt cx="555" cy="403"/>
              </a:xfrm>
            </p:grpSpPr>
            <p:sp>
              <p:nvSpPr>
                <p:cNvPr id="387" name="Rectangle 63"/>
                <p:cNvSpPr>
                  <a:spLocks noChangeArrowheads="1"/>
                </p:cNvSpPr>
                <p:nvPr/>
              </p:nvSpPr>
              <p:spPr bwMode="auto">
                <a:xfrm>
                  <a:off x="1220" y="2936"/>
                  <a:ext cx="469" cy="403"/>
                </a:xfrm>
                <a:prstGeom prst="rect">
                  <a:avLst/>
                </a:prstGeom>
                <a:noFill/>
                <a:ln w="9525">
                  <a:noFill/>
                  <a:miter lim="800000"/>
                  <a:headEnd/>
                  <a:tailEnd/>
                </a:ln>
                <a:effectLst/>
              </p:spPr>
              <p:txBody>
                <a:bodyPr/>
                <a:lstStyle/>
                <a:p>
                  <a:r>
                    <a:rPr lang="en-US" altLang="zh-CN" sz="1200">
                      <a:ea typeface="宋体" pitchFamily="2" charset="-122"/>
                    </a:rPr>
                    <a:t>88.5</a:t>
                  </a:r>
                </a:p>
                <a:p>
                  <a:endParaRPr lang="en-US" altLang="zh-CN">
                    <a:ea typeface="宋体" pitchFamily="2" charset="-122"/>
                  </a:endParaRPr>
                </a:p>
              </p:txBody>
            </p:sp>
            <p:sp>
              <p:nvSpPr>
                <p:cNvPr id="388" name="Rectangle 275"/>
                <p:cNvSpPr>
                  <a:spLocks noChangeArrowheads="1"/>
                </p:cNvSpPr>
                <p:nvPr/>
              </p:nvSpPr>
              <p:spPr bwMode="auto">
                <a:xfrm>
                  <a:off x="1177" y="2936"/>
                  <a:ext cx="555" cy="403"/>
                </a:xfrm>
                <a:prstGeom prst="rect">
                  <a:avLst/>
                </a:prstGeom>
                <a:noFill/>
                <a:ln w="7">
                  <a:solidFill>
                    <a:srgbClr val="A0A0A0"/>
                  </a:solidFill>
                  <a:miter lim="800000"/>
                  <a:headEnd/>
                  <a:tailEnd/>
                </a:ln>
                <a:effectLst/>
              </p:spPr>
              <p:txBody>
                <a:bodyPr/>
                <a:lstStyle/>
                <a:p>
                  <a:endParaRPr lang="en-US"/>
                </a:p>
              </p:txBody>
            </p:sp>
          </p:grpSp>
          <p:grpSp>
            <p:nvGrpSpPr>
              <p:cNvPr id="60" name="Group 278"/>
              <p:cNvGrpSpPr>
                <a:grpSpLocks/>
              </p:cNvGrpSpPr>
              <p:nvPr/>
            </p:nvGrpSpPr>
            <p:grpSpPr bwMode="auto">
              <a:xfrm>
                <a:off x="1732" y="2936"/>
                <a:ext cx="599" cy="403"/>
                <a:chOff x="1732" y="2936"/>
                <a:chExt cx="599" cy="403"/>
              </a:xfrm>
            </p:grpSpPr>
            <p:sp>
              <p:nvSpPr>
                <p:cNvPr id="385" name="Rectangle 64"/>
                <p:cNvSpPr>
                  <a:spLocks noChangeArrowheads="1"/>
                </p:cNvSpPr>
                <p:nvPr/>
              </p:nvSpPr>
              <p:spPr bwMode="auto">
                <a:xfrm>
                  <a:off x="1775" y="2936"/>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86" name="Rectangle 277"/>
                <p:cNvSpPr>
                  <a:spLocks noChangeArrowheads="1"/>
                </p:cNvSpPr>
                <p:nvPr/>
              </p:nvSpPr>
              <p:spPr bwMode="auto">
                <a:xfrm>
                  <a:off x="1732" y="2936"/>
                  <a:ext cx="599" cy="403"/>
                </a:xfrm>
                <a:prstGeom prst="rect">
                  <a:avLst/>
                </a:prstGeom>
                <a:noFill/>
                <a:ln w="7">
                  <a:solidFill>
                    <a:srgbClr val="A0A0A0"/>
                  </a:solidFill>
                  <a:miter lim="800000"/>
                  <a:headEnd/>
                  <a:tailEnd/>
                </a:ln>
                <a:effectLst/>
              </p:spPr>
              <p:txBody>
                <a:bodyPr/>
                <a:lstStyle/>
                <a:p>
                  <a:endParaRPr lang="en-US"/>
                </a:p>
              </p:txBody>
            </p:sp>
          </p:grpSp>
          <p:grpSp>
            <p:nvGrpSpPr>
              <p:cNvPr id="61" name="Group 280"/>
              <p:cNvGrpSpPr>
                <a:grpSpLocks/>
              </p:cNvGrpSpPr>
              <p:nvPr/>
            </p:nvGrpSpPr>
            <p:grpSpPr bwMode="auto">
              <a:xfrm>
                <a:off x="2331" y="2936"/>
                <a:ext cx="561" cy="403"/>
                <a:chOff x="2331" y="2936"/>
                <a:chExt cx="561" cy="403"/>
              </a:xfrm>
            </p:grpSpPr>
            <p:sp>
              <p:nvSpPr>
                <p:cNvPr id="383" name="Rectangle 65"/>
                <p:cNvSpPr>
                  <a:spLocks noChangeArrowheads="1"/>
                </p:cNvSpPr>
                <p:nvPr/>
              </p:nvSpPr>
              <p:spPr bwMode="auto">
                <a:xfrm>
                  <a:off x="2374" y="2936"/>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84" name="Rectangle 279"/>
                <p:cNvSpPr>
                  <a:spLocks noChangeArrowheads="1"/>
                </p:cNvSpPr>
                <p:nvPr/>
              </p:nvSpPr>
              <p:spPr bwMode="auto">
                <a:xfrm>
                  <a:off x="2331" y="2936"/>
                  <a:ext cx="561" cy="403"/>
                </a:xfrm>
                <a:prstGeom prst="rect">
                  <a:avLst/>
                </a:prstGeom>
                <a:noFill/>
                <a:ln w="7">
                  <a:solidFill>
                    <a:srgbClr val="A0A0A0"/>
                  </a:solidFill>
                  <a:miter lim="800000"/>
                  <a:headEnd/>
                  <a:tailEnd/>
                </a:ln>
                <a:effectLst/>
              </p:spPr>
              <p:txBody>
                <a:bodyPr/>
                <a:lstStyle/>
                <a:p>
                  <a:endParaRPr lang="en-US"/>
                </a:p>
              </p:txBody>
            </p:sp>
          </p:grpSp>
          <p:grpSp>
            <p:nvGrpSpPr>
              <p:cNvPr id="62" name="Group 282"/>
              <p:cNvGrpSpPr>
                <a:grpSpLocks/>
              </p:cNvGrpSpPr>
              <p:nvPr/>
            </p:nvGrpSpPr>
            <p:grpSpPr bwMode="auto">
              <a:xfrm>
                <a:off x="2892" y="2936"/>
                <a:ext cx="556" cy="403"/>
                <a:chOff x="2892" y="2936"/>
                <a:chExt cx="556" cy="403"/>
              </a:xfrm>
            </p:grpSpPr>
            <p:sp>
              <p:nvSpPr>
                <p:cNvPr id="381" name="Rectangle 66"/>
                <p:cNvSpPr>
                  <a:spLocks noChangeArrowheads="1"/>
                </p:cNvSpPr>
                <p:nvPr/>
              </p:nvSpPr>
              <p:spPr bwMode="auto">
                <a:xfrm>
                  <a:off x="2935" y="2936"/>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82" name="Rectangle 281"/>
                <p:cNvSpPr>
                  <a:spLocks noChangeArrowheads="1"/>
                </p:cNvSpPr>
                <p:nvPr/>
              </p:nvSpPr>
              <p:spPr bwMode="auto">
                <a:xfrm>
                  <a:off x="2892" y="2936"/>
                  <a:ext cx="556" cy="403"/>
                </a:xfrm>
                <a:prstGeom prst="rect">
                  <a:avLst/>
                </a:prstGeom>
                <a:noFill/>
                <a:ln w="7">
                  <a:solidFill>
                    <a:srgbClr val="A0A0A0"/>
                  </a:solidFill>
                  <a:miter lim="800000"/>
                  <a:headEnd/>
                  <a:tailEnd/>
                </a:ln>
                <a:effectLst/>
              </p:spPr>
              <p:txBody>
                <a:bodyPr/>
                <a:lstStyle/>
                <a:p>
                  <a:endParaRPr lang="en-US"/>
                </a:p>
              </p:txBody>
            </p:sp>
          </p:grpSp>
          <p:grpSp>
            <p:nvGrpSpPr>
              <p:cNvPr id="63" name="Group 284"/>
              <p:cNvGrpSpPr>
                <a:grpSpLocks/>
              </p:cNvGrpSpPr>
              <p:nvPr/>
            </p:nvGrpSpPr>
            <p:grpSpPr bwMode="auto">
              <a:xfrm>
                <a:off x="3448" y="2936"/>
                <a:ext cx="562" cy="403"/>
                <a:chOff x="3448" y="2936"/>
                <a:chExt cx="562" cy="403"/>
              </a:xfrm>
            </p:grpSpPr>
            <p:sp>
              <p:nvSpPr>
                <p:cNvPr id="379" name="Rectangle 67"/>
                <p:cNvSpPr>
                  <a:spLocks noChangeArrowheads="1"/>
                </p:cNvSpPr>
                <p:nvPr/>
              </p:nvSpPr>
              <p:spPr bwMode="auto">
                <a:xfrm>
                  <a:off x="3491" y="2936"/>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80" name="Rectangle 283"/>
                <p:cNvSpPr>
                  <a:spLocks noChangeArrowheads="1"/>
                </p:cNvSpPr>
                <p:nvPr/>
              </p:nvSpPr>
              <p:spPr bwMode="auto">
                <a:xfrm>
                  <a:off x="3448" y="2936"/>
                  <a:ext cx="562" cy="403"/>
                </a:xfrm>
                <a:prstGeom prst="rect">
                  <a:avLst/>
                </a:prstGeom>
                <a:noFill/>
                <a:ln w="7">
                  <a:solidFill>
                    <a:srgbClr val="A0A0A0"/>
                  </a:solidFill>
                  <a:miter lim="800000"/>
                  <a:headEnd/>
                  <a:tailEnd/>
                </a:ln>
                <a:effectLst/>
              </p:spPr>
              <p:txBody>
                <a:bodyPr/>
                <a:lstStyle/>
                <a:p>
                  <a:endParaRPr lang="en-US"/>
                </a:p>
              </p:txBody>
            </p:sp>
          </p:grpSp>
          <p:grpSp>
            <p:nvGrpSpPr>
              <p:cNvPr id="64" name="Group 286"/>
              <p:cNvGrpSpPr>
                <a:grpSpLocks/>
              </p:cNvGrpSpPr>
              <p:nvPr/>
            </p:nvGrpSpPr>
            <p:grpSpPr bwMode="auto">
              <a:xfrm>
                <a:off x="0" y="3339"/>
                <a:ext cx="546" cy="403"/>
                <a:chOff x="0" y="3339"/>
                <a:chExt cx="546" cy="403"/>
              </a:xfrm>
            </p:grpSpPr>
            <p:sp>
              <p:nvSpPr>
                <p:cNvPr id="377" name="Rectangle 68"/>
                <p:cNvSpPr>
                  <a:spLocks noChangeArrowheads="1"/>
                </p:cNvSpPr>
                <p:nvPr/>
              </p:nvSpPr>
              <p:spPr bwMode="auto">
                <a:xfrm>
                  <a:off x="43" y="3339"/>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78" name="Rectangle 285"/>
                <p:cNvSpPr>
                  <a:spLocks noChangeArrowheads="1"/>
                </p:cNvSpPr>
                <p:nvPr/>
              </p:nvSpPr>
              <p:spPr bwMode="auto">
                <a:xfrm>
                  <a:off x="0" y="3339"/>
                  <a:ext cx="546" cy="403"/>
                </a:xfrm>
                <a:prstGeom prst="rect">
                  <a:avLst/>
                </a:prstGeom>
                <a:noFill/>
                <a:ln w="7">
                  <a:solidFill>
                    <a:srgbClr val="A0A0A0"/>
                  </a:solidFill>
                  <a:miter lim="800000"/>
                  <a:headEnd/>
                  <a:tailEnd/>
                </a:ln>
                <a:effectLst/>
              </p:spPr>
              <p:txBody>
                <a:bodyPr/>
                <a:lstStyle/>
                <a:p>
                  <a:endParaRPr lang="en-US"/>
                </a:p>
              </p:txBody>
            </p:sp>
          </p:grpSp>
          <p:grpSp>
            <p:nvGrpSpPr>
              <p:cNvPr id="65" name="Group 288"/>
              <p:cNvGrpSpPr>
                <a:grpSpLocks/>
              </p:cNvGrpSpPr>
              <p:nvPr/>
            </p:nvGrpSpPr>
            <p:grpSpPr bwMode="auto">
              <a:xfrm>
                <a:off x="546" y="3339"/>
                <a:ext cx="631" cy="403"/>
                <a:chOff x="546" y="3339"/>
                <a:chExt cx="631" cy="403"/>
              </a:xfrm>
            </p:grpSpPr>
            <p:sp>
              <p:nvSpPr>
                <p:cNvPr id="375" name="Rectangle 69"/>
                <p:cNvSpPr>
                  <a:spLocks noChangeArrowheads="1"/>
                </p:cNvSpPr>
                <p:nvPr/>
              </p:nvSpPr>
              <p:spPr bwMode="auto">
                <a:xfrm>
                  <a:off x="589" y="3339"/>
                  <a:ext cx="545" cy="403"/>
                </a:xfrm>
                <a:prstGeom prst="rect">
                  <a:avLst/>
                </a:prstGeom>
                <a:noFill/>
                <a:ln w="9525">
                  <a:noFill/>
                  <a:miter lim="800000"/>
                  <a:headEnd/>
                  <a:tailEnd/>
                </a:ln>
                <a:effectLst/>
              </p:spPr>
              <p:txBody>
                <a:bodyPr/>
                <a:lstStyle/>
                <a:p>
                  <a:r>
                    <a:rPr lang="en-US" altLang="zh-CN" sz="1200">
                      <a:ea typeface="宋体" pitchFamily="2" charset="-122"/>
                    </a:rPr>
                    <a:t>70</a:t>
                  </a:r>
                </a:p>
                <a:p>
                  <a:endParaRPr lang="en-US" altLang="zh-CN">
                    <a:ea typeface="宋体" pitchFamily="2" charset="-122"/>
                  </a:endParaRPr>
                </a:p>
              </p:txBody>
            </p:sp>
            <p:sp>
              <p:nvSpPr>
                <p:cNvPr id="376" name="Rectangle 287"/>
                <p:cNvSpPr>
                  <a:spLocks noChangeArrowheads="1"/>
                </p:cNvSpPr>
                <p:nvPr/>
              </p:nvSpPr>
              <p:spPr bwMode="auto">
                <a:xfrm>
                  <a:off x="546" y="3339"/>
                  <a:ext cx="631" cy="403"/>
                </a:xfrm>
                <a:prstGeom prst="rect">
                  <a:avLst/>
                </a:prstGeom>
                <a:noFill/>
                <a:ln w="7">
                  <a:solidFill>
                    <a:srgbClr val="A0A0A0"/>
                  </a:solidFill>
                  <a:miter lim="800000"/>
                  <a:headEnd/>
                  <a:tailEnd/>
                </a:ln>
                <a:effectLst/>
              </p:spPr>
              <p:txBody>
                <a:bodyPr/>
                <a:lstStyle/>
                <a:p>
                  <a:endParaRPr lang="en-US"/>
                </a:p>
              </p:txBody>
            </p:sp>
          </p:grpSp>
          <p:grpSp>
            <p:nvGrpSpPr>
              <p:cNvPr id="66" name="Group 290"/>
              <p:cNvGrpSpPr>
                <a:grpSpLocks/>
              </p:cNvGrpSpPr>
              <p:nvPr/>
            </p:nvGrpSpPr>
            <p:grpSpPr bwMode="auto">
              <a:xfrm>
                <a:off x="1177" y="3339"/>
                <a:ext cx="555" cy="403"/>
                <a:chOff x="1177" y="3339"/>
                <a:chExt cx="555" cy="403"/>
              </a:xfrm>
            </p:grpSpPr>
            <p:sp>
              <p:nvSpPr>
                <p:cNvPr id="373" name="Rectangle 70"/>
                <p:cNvSpPr>
                  <a:spLocks noChangeArrowheads="1"/>
                </p:cNvSpPr>
                <p:nvPr/>
              </p:nvSpPr>
              <p:spPr bwMode="auto">
                <a:xfrm>
                  <a:off x="1220" y="3339"/>
                  <a:ext cx="469"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374" name="Rectangle 289"/>
                <p:cNvSpPr>
                  <a:spLocks noChangeArrowheads="1"/>
                </p:cNvSpPr>
                <p:nvPr/>
              </p:nvSpPr>
              <p:spPr bwMode="auto">
                <a:xfrm>
                  <a:off x="1177" y="3339"/>
                  <a:ext cx="555" cy="403"/>
                </a:xfrm>
                <a:prstGeom prst="rect">
                  <a:avLst/>
                </a:prstGeom>
                <a:noFill/>
                <a:ln w="7">
                  <a:solidFill>
                    <a:srgbClr val="A0A0A0"/>
                  </a:solidFill>
                  <a:miter lim="800000"/>
                  <a:headEnd/>
                  <a:tailEnd/>
                </a:ln>
                <a:effectLst/>
              </p:spPr>
              <p:txBody>
                <a:bodyPr/>
                <a:lstStyle/>
                <a:p>
                  <a:endParaRPr lang="en-US"/>
                </a:p>
              </p:txBody>
            </p:sp>
          </p:grpSp>
          <p:grpSp>
            <p:nvGrpSpPr>
              <p:cNvPr id="67" name="Group 292"/>
              <p:cNvGrpSpPr>
                <a:grpSpLocks/>
              </p:cNvGrpSpPr>
              <p:nvPr/>
            </p:nvGrpSpPr>
            <p:grpSpPr bwMode="auto">
              <a:xfrm>
                <a:off x="1732" y="3339"/>
                <a:ext cx="599" cy="403"/>
                <a:chOff x="1732" y="3339"/>
                <a:chExt cx="599" cy="403"/>
              </a:xfrm>
            </p:grpSpPr>
            <p:sp>
              <p:nvSpPr>
                <p:cNvPr id="371" name="Rectangle 71"/>
                <p:cNvSpPr>
                  <a:spLocks noChangeArrowheads="1"/>
                </p:cNvSpPr>
                <p:nvPr/>
              </p:nvSpPr>
              <p:spPr bwMode="auto">
                <a:xfrm>
                  <a:off x="1775" y="3339"/>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72" name="Rectangle 291"/>
                <p:cNvSpPr>
                  <a:spLocks noChangeArrowheads="1"/>
                </p:cNvSpPr>
                <p:nvPr/>
              </p:nvSpPr>
              <p:spPr bwMode="auto">
                <a:xfrm>
                  <a:off x="1732" y="3339"/>
                  <a:ext cx="599" cy="403"/>
                </a:xfrm>
                <a:prstGeom prst="rect">
                  <a:avLst/>
                </a:prstGeom>
                <a:noFill/>
                <a:ln w="7">
                  <a:solidFill>
                    <a:srgbClr val="A0A0A0"/>
                  </a:solidFill>
                  <a:miter lim="800000"/>
                  <a:headEnd/>
                  <a:tailEnd/>
                </a:ln>
                <a:effectLst/>
              </p:spPr>
              <p:txBody>
                <a:bodyPr/>
                <a:lstStyle/>
                <a:p>
                  <a:endParaRPr lang="en-US"/>
                </a:p>
              </p:txBody>
            </p:sp>
          </p:grpSp>
          <p:grpSp>
            <p:nvGrpSpPr>
              <p:cNvPr id="68" name="Group 294"/>
              <p:cNvGrpSpPr>
                <a:grpSpLocks/>
              </p:cNvGrpSpPr>
              <p:nvPr/>
            </p:nvGrpSpPr>
            <p:grpSpPr bwMode="auto">
              <a:xfrm>
                <a:off x="2331" y="3339"/>
                <a:ext cx="561" cy="403"/>
                <a:chOff x="2331" y="3339"/>
                <a:chExt cx="561" cy="403"/>
              </a:xfrm>
            </p:grpSpPr>
            <p:sp>
              <p:nvSpPr>
                <p:cNvPr id="369" name="Rectangle 72"/>
                <p:cNvSpPr>
                  <a:spLocks noChangeArrowheads="1"/>
                </p:cNvSpPr>
                <p:nvPr/>
              </p:nvSpPr>
              <p:spPr bwMode="auto">
                <a:xfrm>
                  <a:off x="2374" y="3339"/>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70" name="Rectangle 293"/>
                <p:cNvSpPr>
                  <a:spLocks noChangeArrowheads="1"/>
                </p:cNvSpPr>
                <p:nvPr/>
              </p:nvSpPr>
              <p:spPr bwMode="auto">
                <a:xfrm>
                  <a:off x="2331" y="3339"/>
                  <a:ext cx="561" cy="403"/>
                </a:xfrm>
                <a:prstGeom prst="rect">
                  <a:avLst/>
                </a:prstGeom>
                <a:noFill/>
                <a:ln w="7">
                  <a:solidFill>
                    <a:srgbClr val="A0A0A0"/>
                  </a:solidFill>
                  <a:miter lim="800000"/>
                  <a:headEnd/>
                  <a:tailEnd/>
                </a:ln>
                <a:effectLst/>
              </p:spPr>
              <p:txBody>
                <a:bodyPr/>
                <a:lstStyle/>
                <a:p>
                  <a:endParaRPr lang="en-US"/>
                </a:p>
              </p:txBody>
            </p:sp>
          </p:grpSp>
          <p:grpSp>
            <p:nvGrpSpPr>
              <p:cNvPr id="69" name="Group 296"/>
              <p:cNvGrpSpPr>
                <a:grpSpLocks/>
              </p:cNvGrpSpPr>
              <p:nvPr/>
            </p:nvGrpSpPr>
            <p:grpSpPr bwMode="auto">
              <a:xfrm>
                <a:off x="2892" y="3339"/>
                <a:ext cx="556" cy="403"/>
                <a:chOff x="2892" y="3339"/>
                <a:chExt cx="556" cy="403"/>
              </a:xfrm>
            </p:grpSpPr>
            <p:sp>
              <p:nvSpPr>
                <p:cNvPr id="367" name="Rectangle 73"/>
                <p:cNvSpPr>
                  <a:spLocks noChangeArrowheads="1"/>
                </p:cNvSpPr>
                <p:nvPr/>
              </p:nvSpPr>
              <p:spPr bwMode="auto">
                <a:xfrm>
                  <a:off x="2935" y="3339"/>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68" name="Rectangle 295"/>
                <p:cNvSpPr>
                  <a:spLocks noChangeArrowheads="1"/>
                </p:cNvSpPr>
                <p:nvPr/>
              </p:nvSpPr>
              <p:spPr bwMode="auto">
                <a:xfrm>
                  <a:off x="2892" y="3339"/>
                  <a:ext cx="556" cy="403"/>
                </a:xfrm>
                <a:prstGeom prst="rect">
                  <a:avLst/>
                </a:prstGeom>
                <a:noFill/>
                <a:ln w="7">
                  <a:solidFill>
                    <a:srgbClr val="A0A0A0"/>
                  </a:solidFill>
                  <a:miter lim="800000"/>
                  <a:headEnd/>
                  <a:tailEnd/>
                </a:ln>
                <a:effectLst/>
              </p:spPr>
              <p:txBody>
                <a:bodyPr/>
                <a:lstStyle/>
                <a:p>
                  <a:endParaRPr lang="en-US"/>
                </a:p>
              </p:txBody>
            </p:sp>
          </p:grpSp>
          <p:grpSp>
            <p:nvGrpSpPr>
              <p:cNvPr id="70" name="Group 298"/>
              <p:cNvGrpSpPr>
                <a:grpSpLocks/>
              </p:cNvGrpSpPr>
              <p:nvPr/>
            </p:nvGrpSpPr>
            <p:grpSpPr bwMode="auto">
              <a:xfrm>
                <a:off x="3448" y="3339"/>
                <a:ext cx="562" cy="403"/>
                <a:chOff x="3448" y="3339"/>
                <a:chExt cx="562" cy="403"/>
              </a:xfrm>
            </p:grpSpPr>
            <p:sp>
              <p:nvSpPr>
                <p:cNvPr id="365" name="Rectangle 74"/>
                <p:cNvSpPr>
                  <a:spLocks noChangeArrowheads="1"/>
                </p:cNvSpPr>
                <p:nvPr/>
              </p:nvSpPr>
              <p:spPr bwMode="auto">
                <a:xfrm>
                  <a:off x="3491" y="3339"/>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66" name="Rectangle 297"/>
                <p:cNvSpPr>
                  <a:spLocks noChangeArrowheads="1"/>
                </p:cNvSpPr>
                <p:nvPr/>
              </p:nvSpPr>
              <p:spPr bwMode="auto">
                <a:xfrm>
                  <a:off x="3448" y="3339"/>
                  <a:ext cx="562" cy="403"/>
                </a:xfrm>
                <a:prstGeom prst="rect">
                  <a:avLst/>
                </a:prstGeom>
                <a:noFill/>
                <a:ln w="7">
                  <a:solidFill>
                    <a:srgbClr val="A0A0A0"/>
                  </a:solidFill>
                  <a:miter lim="800000"/>
                  <a:headEnd/>
                  <a:tailEnd/>
                </a:ln>
                <a:effectLst/>
              </p:spPr>
              <p:txBody>
                <a:bodyPr/>
                <a:lstStyle/>
                <a:p>
                  <a:endParaRPr lang="en-US"/>
                </a:p>
              </p:txBody>
            </p:sp>
          </p:grpSp>
          <p:grpSp>
            <p:nvGrpSpPr>
              <p:cNvPr id="71" name="Group 300"/>
              <p:cNvGrpSpPr>
                <a:grpSpLocks/>
              </p:cNvGrpSpPr>
              <p:nvPr/>
            </p:nvGrpSpPr>
            <p:grpSpPr bwMode="auto">
              <a:xfrm>
                <a:off x="0" y="3742"/>
                <a:ext cx="546" cy="403"/>
                <a:chOff x="0" y="3742"/>
                <a:chExt cx="546" cy="403"/>
              </a:xfrm>
            </p:grpSpPr>
            <p:sp>
              <p:nvSpPr>
                <p:cNvPr id="363" name="Rectangle 75"/>
                <p:cNvSpPr>
                  <a:spLocks noChangeArrowheads="1"/>
                </p:cNvSpPr>
                <p:nvPr/>
              </p:nvSpPr>
              <p:spPr bwMode="auto">
                <a:xfrm>
                  <a:off x="43" y="3742"/>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64" name="Rectangle 299"/>
                <p:cNvSpPr>
                  <a:spLocks noChangeArrowheads="1"/>
                </p:cNvSpPr>
                <p:nvPr/>
              </p:nvSpPr>
              <p:spPr bwMode="auto">
                <a:xfrm>
                  <a:off x="0" y="3742"/>
                  <a:ext cx="546" cy="403"/>
                </a:xfrm>
                <a:prstGeom prst="rect">
                  <a:avLst/>
                </a:prstGeom>
                <a:noFill/>
                <a:ln w="7">
                  <a:solidFill>
                    <a:srgbClr val="A0A0A0"/>
                  </a:solidFill>
                  <a:miter lim="800000"/>
                  <a:headEnd/>
                  <a:tailEnd/>
                </a:ln>
                <a:effectLst/>
              </p:spPr>
              <p:txBody>
                <a:bodyPr/>
                <a:lstStyle/>
                <a:p>
                  <a:endParaRPr lang="en-US"/>
                </a:p>
              </p:txBody>
            </p:sp>
          </p:grpSp>
          <p:grpSp>
            <p:nvGrpSpPr>
              <p:cNvPr id="72" name="Group 302"/>
              <p:cNvGrpSpPr>
                <a:grpSpLocks/>
              </p:cNvGrpSpPr>
              <p:nvPr/>
            </p:nvGrpSpPr>
            <p:grpSpPr bwMode="auto">
              <a:xfrm>
                <a:off x="546" y="3742"/>
                <a:ext cx="631" cy="403"/>
                <a:chOff x="546" y="3742"/>
                <a:chExt cx="631" cy="403"/>
              </a:xfrm>
            </p:grpSpPr>
            <p:sp>
              <p:nvSpPr>
                <p:cNvPr id="361" name="Rectangle 76"/>
                <p:cNvSpPr>
                  <a:spLocks noChangeArrowheads="1"/>
                </p:cNvSpPr>
                <p:nvPr/>
              </p:nvSpPr>
              <p:spPr bwMode="auto">
                <a:xfrm>
                  <a:off x="589" y="3742"/>
                  <a:ext cx="545" cy="403"/>
                </a:xfrm>
                <a:prstGeom prst="rect">
                  <a:avLst/>
                </a:prstGeom>
                <a:noFill/>
                <a:ln w="9525">
                  <a:noFill/>
                  <a:miter lim="800000"/>
                  <a:headEnd/>
                  <a:tailEnd/>
                </a:ln>
                <a:effectLst/>
              </p:spPr>
              <p:txBody>
                <a:bodyPr/>
                <a:lstStyle/>
                <a:p>
                  <a:r>
                    <a:rPr lang="en-US" altLang="zh-CN" sz="1200">
                      <a:ea typeface="宋体" pitchFamily="2" charset="-122"/>
                    </a:rPr>
                    <a:t>80</a:t>
                  </a:r>
                </a:p>
                <a:p>
                  <a:endParaRPr lang="en-US" altLang="zh-CN">
                    <a:ea typeface="宋体" pitchFamily="2" charset="-122"/>
                  </a:endParaRPr>
                </a:p>
              </p:txBody>
            </p:sp>
            <p:sp>
              <p:nvSpPr>
                <p:cNvPr id="362" name="Rectangle 301"/>
                <p:cNvSpPr>
                  <a:spLocks noChangeArrowheads="1"/>
                </p:cNvSpPr>
                <p:nvPr/>
              </p:nvSpPr>
              <p:spPr bwMode="auto">
                <a:xfrm>
                  <a:off x="546" y="3742"/>
                  <a:ext cx="631" cy="403"/>
                </a:xfrm>
                <a:prstGeom prst="rect">
                  <a:avLst/>
                </a:prstGeom>
                <a:noFill/>
                <a:ln w="7">
                  <a:solidFill>
                    <a:srgbClr val="A0A0A0"/>
                  </a:solidFill>
                  <a:miter lim="800000"/>
                  <a:headEnd/>
                  <a:tailEnd/>
                </a:ln>
                <a:effectLst/>
              </p:spPr>
              <p:txBody>
                <a:bodyPr/>
                <a:lstStyle/>
                <a:p>
                  <a:endParaRPr lang="en-US"/>
                </a:p>
              </p:txBody>
            </p:sp>
          </p:grpSp>
          <p:grpSp>
            <p:nvGrpSpPr>
              <p:cNvPr id="73" name="Group 304"/>
              <p:cNvGrpSpPr>
                <a:grpSpLocks/>
              </p:cNvGrpSpPr>
              <p:nvPr/>
            </p:nvGrpSpPr>
            <p:grpSpPr bwMode="auto">
              <a:xfrm>
                <a:off x="1177" y="3742"/>
                <a:ext cx="555" cy="403"/>
                <a:chOff x="1177" y="3742"/>
                <a:chExt cx="555" cy="403"/>
              </a:xfrm>
            </p:grpSpPr>
            <p:sp>
              <p:nvSpPr>
                <p:cNvPr id="359" name="Rectangle 77"/>
                <p:cNvSpPr>
                  <a:spLocks noChangeArrowheads="1"/>
                </p:cNvSpPr>
                <p:nvPr/>
              </p:nvSpPr>
              <p:spPr bwMode="auto">
                <a:xfrm>
                  <a:off x="1220" y="3742"/>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60" name="Rectangle 303"/>
                <p:cNvSpPr>
                  <a:spLocks noChangeArrowheads="1"/>
                </p:cNvSpPr>
                <p:nvPr/>
              </p:nvSpPr>
              <p:spPr bwMode="auto">
                <a:xfrm>
                  <a:off x="1177" y="3742"/>
                  <a:ext cx="555" cy="403"/>
                </a:xfrm>
                <a:prstGeom prst="rect">
                  <a:avLst/>
                </a:prstGeom>
                <a:noFill/>
                <a:ln w="7">
                  <a:solidFill>
                    <a:srgbClr val="A0A0A0"/>
                  </a:solidFill>
                  <a:miter lim="800000"/>
                  <a:headEnd/>
                  <a:tailEnd/>
                </a:ln>
                <a:effectLst/>
              </p:spPr>
              <p:txBody>
                <a:bodyPr/>
                <a:lstStyle/>
                <a:p>
                  <a:endParaRPr lang="en-US"/>
                </a:p>
              </p:txBody>
            </p:sp>
          </p:grpSp>
          <p:grpSp>
            <p:nvGrpSpPr>
              <p:cNvPr id="74" name="Group 306"/>
              <p:cNvGrpSpPr>
                <a:grpSpLocks/>
              </p:cNvGrpSpPr>
              <p:nvPr/>
            </p:nvGrpSpPr>
            <p:grpSpPr bwMode="auto">
              <a:xfrm>
                <a:off x="1732" y="3742"/>
                <a:ext cx="599" cy="403"/>
                <a:chOff x="1732" y="3742"/>
                <a:chExt cx="599" cy="403"/>
              </a:xfrm>
            </p:grpSpPr>
            <p:sp>
              <p:nvSpPr>
                <p:cNvPr id="357" name="Rectangle 78"/>
                <p:cNvSpPr>
                  <a:spLocks noChangeArrowheads="1"/>
                </p:cNvSpPr>
                <p:nvPr/>
              </p:nvSpPr>
              <p:spPr bwMode="auto">
                <a:xfrm>
                  <a:off x="1775" y="3742"/>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58" name="Rectangle 305"/>
                <p:cNvSpPr>
                  <a:spLocks noChangeArrowheads="1"/>
                </p:cNvSpPr>
                <p:nvPr/>
              </p:nvSpPr>
              <p:spPr bwMode="auto">
                <a:xfrm>
                  <a:off x="1732" y="3742"/>
                  <a:ext cx="599" cy="403"/>
                </a:xfrm>
                <a:prstGeom prst="rect">
                  <a:avLst/>
                </a:prstGeom>
                <a:noFill/>
                <a:ln w="7">
                  <a:solidFill>
                    <a:srgbClr val="A0A0A0"/>
                  </a:solidFill>
                  <a:miter lim="800000"/>
                  <a:headEnd/>
                  <a:tailEnd/>
                </a:ln>
                <a:effectLst/>
              </p:spPr>
              <p:txBody>
                <a:bodyPr/>
                <a:lstStyle/>
                <a:p>
                  <a:endParaRPr lang="en-US"/>
                </a:p>
              </p:txBody>
            </p:sp>
          </p:grpSp>
          <p:grpSp>
            <p:nvGrpSpPr>
              <p:cNvPr id="75" name="Group 308"/>
              <p:cNvGrpSpPr>
                <a:grpSpLocks/>
              </p:cNvGrpSpPr>
              <p:nvPr/>
            </p:nvGrpSpPr>
            <p:grpSpPr bwMode="auto">
              <a:xfrm>
                <a:off x="2331" y="3742"/>
                <a:ext cx="561" cy="403"/>
                <a:chOff x="2331" y="3742"/>
                <a:chExt cx="561" cy="403"/>
              </a:xfrm>
            </p:grpSpPr>
            <p:sp>
              <p:nvSpPr>
                <p:cNvPr id="355" name="Rectangle 79"/>
                <p:cNvSpPr>
                  <a:spLocks noChangeArrowheads="1"/>
                </p:cNvSpPr>
                <p:nvPr/>
              </p:nvSpPr>
              <p:spPr bwMode="auto">
                <a:xfrm>
                  <a:off x="2374" y="3742"/>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56" name="Rectangle 307"/>
                <p:cNvSpPr>
                  <a:spLocks noChangeArrowheads="1"/>
                </p:cNvSpPr>
                <p:nvPr/>
              </p:nvSpPr>
              <p:spPr bwMode="auto">
                <a:xfrm>
                  <a:off x="2331" y="3742"/>
                  <a:ext cx="561" cy="403"/>
                </a:xfrm>
                <a:prstGeom prst="rect">
                  <a:avLst/>
                </a:prstGeom>
                <a:noFill/>
                <a:ln w="7">
                  <a:solidFill>
                    <a:srgbClr val="A0A0A0"/>
                  </a:solidFill>
                  <a:miter lim="800000"/>
                  <a:headEnd/>
                  <a:tailEnd/>
                </a:ln>
                <a:effectLst/>
              </p:spPr>
              <p:txBody>
                <a:bodyPr/>
                <a:lstStyle/>
                <a:p>
                  <a:endParaRPr lang="en-US"/>
                </a:p>
              </p:txBody>
            </p:sp>
          </p:grpSp>
          <p:grpSp>
            <p:nvGrpSpPr>
              <p:cNvPr id="76" name="Group 310"/>
              <p:cNvGrpSpPr>
                <a:grpSpLocks/>
              </p:cNvGrpSpPr>
              <p:nvPr/>
            </p:nvGrpSpPr>
            <p:grpSpPr bwMode="auto">
              <a:xfrm>
                <a:off x="2892" y="3742"/>
                <a:ext cx="556" cy="403"/>
                <a:chOff x="2892" y="3742"/>
                <a:chExt cx="556" cy="403"/>
              </a:xfrm>
            </p:grpSpPr>
            <p:sp>
              <p:nvSpPr>
                <p:cNvPr id="353" name="Rectangle 80"/>
                <p:cNvSpPr>
                  <a:spLocks noChangeArrowheads="1"/>
                </p:cNvSpPr>
                <p:nvPr/>
              </p:nvSpPr>
              <p:spPr bwMode="auto">
                <a:xfrm>
                  <a:off x="2935" y="3742"/>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54" name="Rectangle 309"/>
                <p:cNvSpPr>
                  <a:spLocks noChangeArrowheads="1"/>
                </p:cNvSpPr>
                <p:nvPr/>
              </p:nvSpPr>
              <p:spPr bwMode="auto">
                <a:xfrm>
                  <a:off x="2892" y="3742"/>
                  <a:ext cx="556" cy="403"/>
                </a:xfrm>
                <a:prstGeom prst="rect">
                  <a:avLst/>
                </a:prstGeom>
                <a:noFill/>
                <a:ln w="7">
                  <a:solidFill>
                    <a:srgbClr val="A0A0A0"/>
                  </a:solidFill>
                  <a:miter lim="800000"/>
                  <a:headEnd/>
                  <a:tailEnd/>
                </a:ln>
                <a:effectLst/>
              </p:spPr>
              <p:txBody>
                <a:bodyPr/>
                <a:lstStyle/>
                <a:p>
                  <a:endParaRPr lang="en-US"/>
                </a:p>
              </p:txBody>
            </p:sp>
          </p:grpSp>
          <p:grpSp>
            <p:nvGrpSpPr>
              <p:cNvPr id="77" name="Group 312"/>
              <p:cNvGrpSpPr>
                <a:grpSpLocks/>
              </p:cNvGrpSpPr>
              <p:nvPr/>
            </p:nvGrpSpPr>
            <p:grpSpPr bwMode="auto">
              <a:xfrm>
                <a:off x="3448" y="3742"/>
                <a:ext cx="562" cy="403"/>
                <a:chOff x="3448" y="3742"/>
                <a:chExt cx="562" cy="403"/>
              </a:xfrm>
            </p:grpSpPr>
            <p:sp>
              <p:nvSpPr>
                <p:cNvPr id="351" name="Rectangle 81"/>
                <p:cNvSpPr>
                  <a:spLocks noChangeArrowheads="1"/>
                </p:cNvSpPr>
                <p:nvPr/>
              </p:nvSpPr>
              <p:spPr bwMode="auto">
                <a:xfrm>
                  <a:off x="3491" y="3742"/>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52" name="Rectangle 311"/>
                <p:cNvSpPr>
                  <a:spLocks noChangeArrowheads="1"/>
                </p:cNvSpPr>
                <p:nvPr/>
              </p:nvSpPr>
              <p:spPr bwMode="auto">
                <a:xfrm>
                  <a:off x="3448" y="3742"/>
                  <a:ext cx="562" cy="403"/>
                </a:xfrm>
                <a:prstGeom prst="rect">
                  <a:avLst/>
                </a:prstGeom>
                <a:noFill/>
                <a:ln w="7">
                  <a:solidFill>
                    <a:srgbClr val="A0A0A0"/>
                  </a:solidFill>
                  <a:miter lim="800000"/>
                  <a:headEnd/>
                  <a:tailEnd/>
                </a:ln>
                <a:effectLst/>
              </p:spPr>
              <p:txBody>
                <a:bodyPr/>
                <a:lstStyle/>
                <a:p>
                  <a:endParaRPr lang="en-US"/>
                </a:p>
              </p:txBody>
            </p:sp>
          </p:grpSp>
          <p:grpSp>
            <p:nvGrpSpPr>
              <p:cNvPr id="78" name="Group 314"/>
              <p:cNvGrpSpPr>
                <a:grpSpLocks/>
              </p:cNvGrpSpPr>
              <p:nvPr/>
            </p:nvGrpSpPr>
            <p:grpSpPr bwMode="auto">
              <a:xfrm>
                <a:off x="0" y="4145"/>
                <a:ext cx="546" cy="403"/>
                <a:chOff x="0" y="4145"/>
                <a:chExt cx="546" cy="403"/>
              </a:xfrm>
            </p:grpSpPr>
            <p:sp>
              <p:nvSpPr>
                <p:cNvPr id="349" name="Rectangle 82"/>
                <p:cNvSpPr>
                  <a:spLocks noChangeArrowheads="1"/>
                </p:cNvSpPr>
                <p:nvPr/>
              </p:nvSpPr>
              <p:spPr bwMode="auto">
                <a:xfrm>
                  <a:off x="43" y="4145"/>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50" name="Rectangle 313"/>
                <p:cNvSpPr>
                  <a:spLocks noChangeArrowheads="1"/>
                </p:cNvSpPr>
                <p:nvPr/>
              </p:nvSpPr>
              <p:spPr bwMode="auto">
                <a:xfrm>
                  <a:off x="0" y="4145"/>
                  <a:ext cx="546" cy="403"/>
                </a:xfrm>
                <a:prstGeom prst="rect">
                  <a:avLst/>
                </a:prstGeom>
                <a:noFill/>
                <a:ln w="7">
                  <a:solidFill>
                    <a:srgbClr val="A0A0A0"/>
                  </a:solidFill>
                  <a:miter lim="800000"/>
                  <a:headEnd/>
                  <a:tailEnd/>
                </a:ln>
                <a:effectLst/>
              </p:spPr>
              <p:txBody>
                <a:bodyPr/>
                <a:lstStyle/>
                <a:p>
                  <a:endParaRPr lang="en-US"/>
                </a:p>
              </p:txBody>
            </p:sp>
          </p:grpSp>
          <p:grpSp>
            <p:nvGrpSpPr>
              <p:cNvPr id="79" name="Group 316"/>
              <p:cNvGrpSpPr>
                <a:grpSpLocks/>
              </p:cNvGrpSpPr>
              <p:nvPr/>
            </p:nvGrpSpPr>
            <p:grpSpPr bwMode="auto">
              <a:xfrm>
                <a:off x="546" y="4145"/>
                <a:ext cx="631" cy="403"/>
                <a:chOff x="546" y="4145"/>
                <a:chExt cx="631" cy="403"/>
              </a:xfrm>
            </p:grpSpPr>
            <p:sp>
              <p:nvSpPr>
                <p:cNvPr id="347" name="Rectangle 83"/>
                <p:cNvSpPr>
                  <a:spLocks noChangeArrowheads="1"/>
                </p:cNvSpPr>
                <p:nvPr/>
              </p:nvSpPr>
              <p:spPr bwMode="auto">
                <a:xfrm>
                  <a:off x="589" y="4145"/>
                  <a:ext cx="545" cy="403"/>
                </a:xfrm>
                <a:prstGeom prst="rect">
                  <a:avLst/>
                </a:prstGeom>
                <a:noFill/>
                <a:ln w="9525">
                  <a:noFill/>
                  <a:miter lim="800000"/>
                  <a:headEnd/>
                  <a:tailEnd/>
                </a:ln>
                <a:effectLst/>
              </p:spPr>
              <p:txBody>
                <a:bodyPr/>
                <a:lstStyle/>
                <a:p>
                  <a:r>
                    <a:rPr lang="en-US" altLang="zh-CN" sz="1200">
                      <a:ea typeface="宋体" pitchFamily="2" charset="-122"/>
                    </a:rPr>
                    <a:t>90</a:t>
                  </a:r>
                </a:p>
                <a:p>
                  <a:endParaRPr lang="en-US" altLang="zh-CN">
                    <a:ea typeface="宋体" pitchFamily="2" charset="-122"/>
                  </a:endParaRPr>
                </a:p>
              </p:txBody>
            </p:sp>
            <p:sp>
              <p:nvSpPr>
                <p:cNvPr id="348" name="Rectangle 315"/>
                <p:cNvSpPr>
                  <a:spLocks noChangeArrowheads="1"/>
                </p:cNvSpPr>
                <p:nvPr/>
              </p:nvSpPr>
              <p:spPr bwMode="auto">
                <a:xfrm>
                  <a:off x="546" y="4145"/>
                  <a:ext cx="631" cy="403"/>
                </a:xfrm>
                <a:prstGeom prst="rect">
                  <a:avLst/>
                </a:prstGeom>
                <a:noFill/>
                <a:ln w="7">
                  <a:solidFill>
                    <a:srgbClr val="A0A0A0"/>
                  </a:solidFill>
                  <a:miter lim="800000"/>
                  <a:headEnd/>
                  <a:tailEnd/>
                </a:ln>
                <a:effectLst/>
              </p:spPr>
              <p:txBody>
                <a:bodyPr/>
                <a:lstStyle/>
                <a:p>
                  <a:endParaRPr lang="en-US"/>
                </a:p>
              </p:txBody>
            </p:sp>
          </p:grpSp>
          <p:grpSp>
            <p:nvGrpSpPr>
              <p:cNvPr id="80" name="Group 318"/>
              <p:cNvGrpSpPr>
                <a:grpSpLocks/>
              </p:cNvGrpSpPr>
              <p:nvPr/>
            </p:nvGrpSpPr>
            <p:grpSpPr bwMode="auto">
              <a:xfrm>
                <a:off x="1177" y="4145"/>
                <a:ext cx="555" cy="403"/>
                <a:chOff x="1177" y="4145"/>
                <a:chExt cx="555" cy="403"/>
              </a:xfrm>
            </p:grpSpPr>
            <p:sp>
              <p:nvSpPr>
                <p:cNvPr id="345" name="Rectangle 84"/>
                <p:cNvSpPr>
                  <a:spLocks noChangeArrowheads="1"/>
                </p:cNvSpPr>
                <p:nvPr/>
              </p:nvSpPr>
              <p:spPr bwMode="auto">
                <a:xfrm>
                  <a:off x="1220" y="4145"/>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46" name="Rectangle 317"/>
                <p:cNvSpPr>
                  <a:spLocks noChangeArrowheads="1"/>
                </p:cNvSpPr>
                <p:nvPr/>
              </p:nvSpPr>
              <p:spPr bwMode="auto">
                <a:xfrm>
                  <a:off x="1177" y="4145"/>
                  <a:ext cx="555" cy="403"/>
                </a:xfrm>
                <a:prstGeom prst="rect">
                  <a:avLst/>
                </a:prstGeom>
                <a:noFill/>
                <a:ln w="7">
                  <a:solidFill>
                    <a:srgbClr val="A0A0A0"/>
                  </a:solidFill>
                  <a:miter lim="800000"/>
                  <a:headEnd/>
                  <a:tailEnd/>
                </a:ln>
                <a:effectLst/>
              </p:spPr>
              <p:txBody>
                <a:bodyPr/>
                <a:lstStyle/>
                <a:p>
                  <a:endParaRPr lang="en-US"/>
                </a:p>
              </p:txBody>
            </p:sp>
          </p:grpSp>
          <p:grpSp>
            <p:nvGrpSpPr>
              <p:cNvPr id="81" name="Group 320"/>
              <p:cNvGrpSpPr>
                <a:grpSpLocks/>
              </p:cNvGrpSpPr>
              <p:nvPr/>
            </p:nvGrpSpPr>
            <p:grpSpPr bwMode="auto">
              <a:xfrm>
                <a:off x="1732" y="4145"/>
                <a:ext cx="599" cy="403"/>
                <a:chOff x="1732" y="4145"/>
                <a:chExt cx="599" cy="403"/>
              </a:xfrm>
            </p:grpSpPr>
            <p:sp>
              <p:nvSpPr>
                <p:cNvPr id="343" name="Rectangle 85"/>
                <p:cNvSpPr>
                  <a:spLocks noChangeArrowheads="1"/>
                </p:cNvSpPr>
                <p:nvPr/>
              </p:nvSpPr>
              <p:spPr bwMode="auto">
                <a:xfrm>
                  <a:off x="1775" y="4145"/>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44" name="Rectangle 319"/>
                <p:cNvSpPr>
                  <a:spLocks noChangeArrowheads="1"/>
                </p:cNvSpPr>
                <p:nvPr/>
              </p:nvSpPr>
              <p:spPr bwMode="auto">
                <a:xfrm>
                  <a:off x="1732" y="4145"/>
                  <a:ext cx="599" cy="403"/>
                </a:xfrm>
                <a:prstGeom prst="rect">
                  <a:avLst/>
                </a:prstGeom>
                <a:noFill/>
                <a:ln w="7">
                  <a:solidFill>
                    <a:srgbClr val="A0A0A0"/>
                  </a:solidFill>
                  <a:miter lim="800000"/>
                  <a:headEnd/>
                  <a:tailEnd/>
                </a:ln>
                <a:effectLst/>
              </p:spPr>
              <p:txBody>
                <a:bodyPr/>
                <a:lstStyle/>
                <a:p>
                  <a:endParaRPr lang="en-US"/>
                </a:p>
              </p:txBody>
            </p:sp>
          </p:grpSp>
          <p:grpSp>
            <p:nvGrpSpPr>
              <p:cNvPr id="82" name="Group 322"/>
              <p:cNvGrpSpPr>
                <a:grpSpLocks/>
              </p:cNvGrpSpPr>
              <p:nvPr/>
            </p:nvGrpSpPr>
            <p:grpSpPr bwMode="auto">
              <a:xfrm>
                <a:off x="2331" y="4145"/>
                <a:ext cx="561" cy="403"/>
                <a:chOff x="2331" y="4145"/>
                <a:chExt cx="561" cy="403"/>
              </a:xfrm>
            </p:grpSpPr>
            <p:sp>
              <p:nvSpPr>
                <p:cNvPr id="341" name="Rectangle 86"/>
                <p:cNvSpPr>
                  <a:spLocks noChangeArrowheads="1"/>
                </p:cNvSpPr>
                <p:nvPr/>
              </p:nvSpPr>
              <p:spPr bwMode="auto">
                <a:xfrm>
                  <a:off x="2374" y="4145"/>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42" name="Rectangle 321"/>
                <p:cNvSpPr>
                  <a:spLocks noChangeArrowheads="1"/>
                </p:cNvSpPr>
                <p:nvPr/>
              </p:nvSpPr>
              <p:spPr bwMode="auto">
                <a:xfrm>
                  <a:off x="2331" y="4145"/>
                  <a:ext cx="561" cy="403"/>
                </a:xfrm>
                <a:prstGeom prst="rect">
                  <a:avLst/>
                </a:prstGeom>
                <a:noFill/>
                <a:ln w="7">
                  <a:solidFill>
                    <a:srgbClr val="A0A0A0"/>
                  </a:solidFill>
                  <a:miter lim="800000"/>
                  <a:headEnd/>
                  <a:tailEnd/>
                </a:ln>
                <a:effectLst/>
              </p:spPr>
              <p:txBody>
                <a:bodyPr/>
                <a:lstStyle/>
                <a:p>
                  <a:endParaRPr lang="en-US"/>
                </a:p>
              </p:txBody>
            </p:sp>
          </p:grpSp>
          <p:grpSp>
            <p:nvGrpSpPr>
              <p:cNvPr id="83" name="Group 324"/>
              <p:cNvGrpSpPr>
                <a:grpSpLocks/>
              </p:cNvGrpSpPr>
              <p:nvPr/>
            </p:nvGrpSpPr>
            <p:grpSpPr bwMode="auto">
              <a:xfrm>
                <a:off x="2892" y="4145"/>
                <a:ext cx="556" cy="403"/>
                <a:chOff x="2892" y="4145"/>
                <a:chExt cx="556" cy="403"/>
              </a:xfrm>
            </p:grpSpPr>
            <p:sp>
              <p:nvSpPr>
                <p:cNvPr id="339" name="Rectangle 87"/>
                <p:cNvSpPr>
                  <a:spLocks noChangeArrowheads="1"/>
                </p:cNvSpPr>
                <p:nvPr/>
              </p:nvSpPr>
              <p:spPr bwMode="auto">
                <a:xfrm>
                  <a:off x="2935" y="4145"/>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40" name="Rectangle 323"/>
                <p:cNvSpPr>
                  <a:spLocks noChangeArrowheads="1"/>
                </p:cNvSpPr>
                <p:nvPr/>
              </p:nvSpPr>
              <p:spPr bwMode="auto">
                <a:xfrm>
                  <a:off x="2892" y="4145"/>
                  <a:ext cx="556" cy="403"/>
                </a:xfrm>
                <a:prstGeom prst="rect">
                  <a:avLst/>
                </a:prstGeom>
                <a:noFill/>
                <a:ln w="7">
                  <a:solidFill>
                    <a:srgbClr val="A0A0A0"/>
                  </a:solidFill>
                  <a:miter lim="800000"/>
                  <a:headEnd/>
                  <a:tailEnd/>
                </a:ln>
                <a:effectLst/>
              </p:spPr>
              <p:txBody>
                <a:bodyPr/>
                <a:lstStyle/>
                <a:p>
                  <a:endParaRPr lang="en-US"/>
                </a:p>
              </p:txBody>
            </p:sp>
          </p:grpSp>
          <p:grpSp>
            <p:nvGrpSpPr>
              <p:cNvPr id="84" name="Group 326"/>
              <p:cNvGrpSpPr>
                <a:grpSpLocks/>
              </p:cNvGrpSpPr>
              <p:nvPr/>
            </p:nvGrpSpPr>
            <p:grpSpPr bwMode="auto">
              <a:xfrm>
                <a:off x="3448" y="4145"/>
                <a:ext cx="562" cy="403"/>
                <a:chOff x="3448" y="4145"/>
                <a:chExt cx="562" cy="403"/>
              </a:xfrm>
            </p:grpSpPr>
            <p:sp>
              <p:nvSpPr>
                <p:cNvPr id="337" name="Rectangle 88"/>
                <p:cNvSpPr>
                  <a:spLocks noChangeArrowheads="1"/>
                </p:cNvSpPr>
                <p:nvPr/>
              </p:nvSpPr>
              <p:spPr bwMode="auto">
                <a:xfrm>
                  <a:off x="3491" y="4145"/>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38" name="Rectangle 325"/>
                <p:cNvSpPr>
                  <a:spLocks noChangeArrowheads="1"/>
                </p:cNvSpPr>
                <p:nvPr/>
              </p:nvSpPr>
              <p:spPr bwMode="auto">
                <a:xfrm>
                  <a:off x="3448" y="4145"/>
                  <a:ext cx="562" cy="403"/>
                </a:xfrm>
                <a:prstGeom prst="rect">
                  <a:avLst/>
                </a:prstGeom>
                <a:noFill/>
                <a:ln w="7">
                  <a:solidFill>
                    <a:srgbClr val="A0A0A0"/>
                  </a:solidFill>
                  <a:miter lim="800000"/>
                  <a:headEnd/>
                  <a:tailEnd/>
                </a:ln>
                <a:effectLst/>
              </p:spPr>
              <p:txBody>
                <a:bodyPr/>
                <a:lstStyle/>
                <a:p>
                  <a:endParaRPr lang="en-US"/>
                </a:p>
              </p:txBody>
            </p:sp>
          </p:grpSp>
          <p:grpSp>
            <p:nvGrpSpPr>
              <p:cNvPr id="85" name="Group 328"/>
              <p:cNvGrpSpPr>
                <a:grpSpLocks/>
              </p:cNvGrpSpPr>
              <p:nvPr/>
            </p:nvGrpSpPr>
            <p:grpSpPr bwMode="auto">
              <a:xfrm>
                <a:off x="0" y="4548"/>
                <a:ext cx="546" cy="518"/>
                <a:chOff x="0" y="4548"/>
                <a:chExt cx="546" cy="518"/>
              </a:xfrm>
            </p:grpSpPr>
            <p:sp>
              <p:nvSpPr>
                <p:cNvPr id="335" name="Rectangle 89"/>
                <p:cNvSpPr>
                  <a:spLocks noChangeArrowheads="1"/>
                </p:cNvSpPr>
                <p:nvPr/>
              </p:nvSpPr>
              <p:spPr bwMode="auto">
                <a:xfrm>
                  <a:off x="43" y="4548"/>
                  <a:ext cx="460"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36" name="Rectangle 327"/>
                <p:cNvSpPr>
                  <a:spLocks noChangeArrowheads="1"/>
                </p:cNvSpPr>
                <p:nvPr/>
              </p:nvSpPr>
              <p:spPr bwMode="auto">
                <a:xfrm>
                  <a:off x="0" y="4548"/>
                  <a:ext cx="546" cy="518"/>
                </a:xfrm>
                <a:prstGeom prst="rect">
                  <a:avLst/>
                </a:prstGeom>
                <a:noFill/>
                <a:ln w="7">
                  <a:solidFill>
                    <a:srgbClr val="A0A0A0"/>
                  </a:solidFill>
                  <a:miter lim="800000"/>
                  <a:headEnd/>
                  <a:tailEnd/>
                </a:ln>
                <a:effectLst/>
              </p:spPr>
              <p:txBody>
                <a:bodyPr/>
                <a:lstStyle/>
                <a:p>
                  <a:endParaRPr lang="en-US"/>
                </a:p>
              </p:txBody>
            </p:sp>
          </p:grpSp>
          <p:grpSp>
            <p:nvGrpSpPr>
              <p:cNvPr id="86" name="Group 330"/>
              <p:cNvGrpSpPr>
                <a:grpSpLocks/>
              </p:cNvGrpSpPr>
              <p:nvPr/>
            </p:nvGrpSpPr>
            <p:grpSpPr bwMode="auto">
              <a:xfrm>
                <a:off x="546" y="4548"/>
                <a:ext cx="631" cy="518"/>
                <a:chOff x="546" y="4548"/>
                <a:chExt cx="631" cy="518"/>
              </a:xfrm>
            </p:grpSpPr>
            <p:sp>
              <p:nvSpPr>
                <p:cNvPr id="333" name="Rectangle 90"/>
                <p:cNvSpPr>
                  <a:spLocks noChangeArrowheads="1"/>
                </p:cNvSpPr>
                <p:nvPr/>
              </p:nvSpPr>
              <p:spPr bwMode="auto">
                <a:xfrm>
                  <a:off x="589" y="4548"/>
                  <a:ext cx="545" cy="518"/>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334" name="Rectangle 329"/>
                <p:cNvSpPr>
                  <a:spLocks noChangeArrowheads="1"/>
                </p:cNvSpPr>
                <p:nvPr/>
              </p:nvSpPr>
              <p:spPr bwMode="auto">
                <a:xfrm>
                  <a:off x="546" y="4548"/>
                  <a:ext cx="631" cy="518"/>
                </a:xfrm>
                <a:prstGeom prst="rect">
                  <a:avLst/>
                </a:prstGeom>
                <a:noFill/>
                <a:ln w="7">
                  <a:solidFill>
                    <a:srgbClr val="A0A0A0"/>
                  </a:solidFill>
                  <a:miter lim="800000"/>
                  <a:headEnd/>
                  <a:tailEnd/>
                </a:ln>
                <a:effectLst/>
              </p:spPr>
              <p:txBody>
                <a:bodyPr/>
                <a:lstStyle/>
                <a:p>
                  <a:endParaRPr lang="en-US"/>
                </a:p>
              </p:txBody>
            </p:sp>
          </p:grpSp>
          <p:grpSp>
            <p:nvGrpSpPr>
              <p:cNvPr id="87" name="Group 332"/>
              <p:cNvGrpSpPr>
                <a:grpSpLocks/>
              </p:cNvGrpSpPr>
              <p:nvPr/>
            </p:nvGrpSpPr>
            <p:grpSpPr bwMode="auto">
              <a:xfrm>
                <a:off x="1177" y="4548"/>
                <a:ext cx="555" cy="518"/>
                <a:chOff x="1177" y="4548"/>
                <a:chExt cx="555" cy="518"/>
              </a:xfrm>
            </p:grpSpPr>
            <p:sp>
              <p:nvSpPr>
                <p:cNvPr id="331" name="Rectangle 91"/>
                <p:cNvSpPr>
                  <a:spLocks noChangeArrowheads="1"/>
                </p:cNvSpPr>
                <p:nvPr/>
              </p:nvSpPr>
              <p:spPr bwMode="auto">
                <a:xfrm>
                  <a:off x="1220" y="4548"/>
                  <a:ext cx="469"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32" name="Rectangle 331"/>
                <p:cNvSpPr>
                  <a:spLocks noChangeArrowheads="1"/>
                </p:cNvSpPr>
                <p:nvPr/>
              </p:nvSpPr>
              <p:spPr bwMode="auto">
                <a:xfrm>
                  <a:off x="1177" y="4548"/>
                  <a:ext cx="555" cy="518"/>
                </a:xfrm>
                <a:prstGeom prst="rect">
                  <a:avLst/>
                </a:prstGeom>
                <a:noFill/>
                <a:ln w="7">
                  <a:solidFill>
                    <a:srgbClr val="A0A0A0"/>
                  </a:solidFill>
                  <a:miter lim="800000"/>
                  <a:headEnd/>
                  <a:tailEnd/>
                </a:ln>
                <a:effectLst/>
              </p:spPr>
              <p:txBody>
                <a:bodyPr/>
                <a:lstStyle/>
                <a:p>
                  <a:endParaRPr lang="en-US"/>
                </a:p>
              </p:txBody>
            </p:sp>
          </p:grpSp>
          <p:grpSp>
            <p:nvGrpSpPr>
              <p:cNvPr id="88" name="Group 334"/>
              <p:cNvGrpSpPr>
                <a:grpSpLocks/>
              </p:cNvGrpSpPr>
              <p:nvPr/>
            </p:nvGrpSpPr>
            <p:grpSpPr bwMode="auto">
              <a:xfrm>
                <a:off x="1732" y="4548"/>
                <a:ext cx="599" cy="518"/>
                <a:chOff x="1732" y="4548"/>
                <a:chExt cx="599" cy="518"/>
              </a:xfrm>
            </p:grpSpPr>
            <p:sp>
              <p:nvSpPr>
                <p:cNvPr id="329" name="Rectangle 92"/>
                <p:cNvSpPr>
                  <a:spLocks noChangeArrowheads="1"/>
                </p:cNvSpPr>
                <p:nvPr/>
              </p:nvSpPr>
              <p:spPr bwMode="auto">
                <a:xfrm>
                  <a:off x="1775" y="4548"/>
                  <a:ext cx="513"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30" name="Rectangle 333"/>
                <p:cNvSpPr>
                  <a:spLocks noChangeArrowheads="1"/>
                </p:cNvSpPr>
                <p:nvPr/>
              </p:nvSpPr>
              <p:spPr bwMode="auto">
                <a:xfrm>
                  <a:off x="1732" y="4548"/>
                  <a:ext cx="599" cy="518"/>
                </a:xfrm>
                <a:prstGeom prst="rect">
                  <a:avLst/>
                </a:prstGeom>
                <a:noFill/>
                <a:ln w="7">
                  <a:solidFill>
                    <a:srgbClr val="A0A0A0"/>
                  </a:solidFill>
                  <a:miter lim="800000"/>
                  <a:headEnd/>
                  <a:tailEnd/>
                </a:ln>
                <a:effectLst/>
              </p:spPr>
              <p:txBody>
                <a:bodyPr/>
                <a:lstStyle/>
                <a:p>
                  <a:endParaRPr lang="en-US"/>
                </a:p>
              </p:txBody>
            </p:sp>
          </p:grpSp>
          <p:grpSp>
            <p:nvGrpSpPr>
              <p:cNvPr id="89" name="Group 336"/>
              <p:cNvGrpSpPr>
                <a:grpSpLocks/>
              </p:cNvGrpSpPr>
              <p:nvPr/>
            </p:nvGrpSpPr>
            <p:grpSpPr bwMode="auto">
              <a:xfrm>
                <a:off x="2331" y="4548"/>
                <a:ext cx="561" cy="518"/>
                <a:chOff x="2331" y="4548"/>
                <a:chExt cx="561" cy="518"/>
              </a:xfrm>
            </p:grpSpPr>
            <p:sp>
              <p:nvSpPr>
                <p:cNvPr id="327" name="Rectangle 93"/>
                <p:cNvSpPr>
                  <a:spLocks noChangeArrowheads="1"/>
                </p:cNvSpPr>
                <p:nvPr/>
              </p:nvSpPr>
              <p:spPr bwMode="auto">
                <a:xfrm>
                  <a:off x="2374" y="4548"/>
                  <a:ext cx="475"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28" name="Rectangle 335"/>
                <p:cNvSpPr>
                  <a:spLocks noChangeArrowheads="1"/>
                </p:cNvSpPr>
                <p:nvPr/>
              </p:nvSpPr>
              <p:spPr bwMode="auto">
                <a:xfrm>
                  <a:off x="2331" y="4548"/>
                  <a:ext cx="561" cy="518"/>
                </a:xfrm>
                <a:prstGeom prst="rect">
                  <a:avLst/>
                </a:prstGeom>
                <a:noFill/>
                <a:ln w="7">
                  <a:solidFill>
                    <a:srgbClr val="A0A0A0"/>
                  </a:solidFill>
                  <a:miter lim="800000"/>
                  <a:headEnd/>
                  <a:tailEnd/>
                </a:ln>
                <a:effectLst/>
              </p:spPr>
              <p:txBody>
                <a:bodyPr/>
                <a:lstStyle/>
                <a:p>
                  <a:endParaRPr lang="en-US"/>
                </a:p>
              </p:txBody>
            </p:sp>
          </p:grpSp>
          <p:grpSp>
            <p:nvGrpSpPr>
              <p:cNvPr id="90" name="Group 338"/>
              <p:cNvGrpSpPr>
                <a:grpSpLocks/>
              </p:cNvGrpSpPr>
              <p:nvPr/>
            </p:nvGrpSpPr>
            <p:grpSpPr bwMode="auto">
              <a:xfrm>
                <a:off x="2892" y="4548"/>
                <a:ext cx="556" cy="518"/>
                <a:chOff x="2892" y="4548"/>
                <a:chExt cx="556" cy="518"/>
              </a:xfrm>
            </p:grpSpPr>
            <p:sp>
              <p:nvSpPr>
                <p:cNvPr id="325" name="Rectangle 94"/>
                <p:cNvSpPr>
                  <a:spLocks noChangeArrowheads="1"/>
                </p:cNvSpPr>
                <p:nvPr/>
              </p:nvSpPr>
              <p:spPr bwMode="auto">
                <a:xfrm>
                  <a:off x="2935" y="4548"/>
                  <a:ext cx="470" cy="518"/>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26" name="Rectangle 337"/>
                <p:cNvSpPr>
                  <a:spLocks noChangeArrowheads="1"/>
                </p:cNvSpPr>
                <p:nvPr/>
              </p:nvSpPr>
              <p:spPr bwMode="auto">
                <a:xfrm>
                  <a:off x="2892" y="4548"/>
                  <a:ext cx="556" cy="518"/>
                </a:xfrm>
                <a:prstGeom prst="rect">
                  <a:avLst/>
                </a:prstGeom>
                <a:noFill/>
                <a:ln w="7">
                  <a:solidFill>
                    <a:srgbClr val="A0A0A0"/>
                  </a:solidFill>
                  <a:miter lim="800000"/>
                  <a:headEnd/>
                  <a:tailEnd/>
                </a:ln>
                <a:effectLst/>
              </p:spPr>
              <p:txBody>
                <a:bodyPr/>
                <a:lstStyle/>
                <a:p>
                  <a:endParaRPr lang="en-US"/>
                </a:p>
              </p:txBody>
            </p:sp>
          </p:grpSp>
          <p:grpSp>
            <p:nvGrpSpPr>
              <p:cNvPr id="91" name="Group 340"/>
              <p:cNvGrpSpPr>
                <a:grpSpLocks/>
              </p:cNvGrpSpPr>
              <p:nvPr/>
            </p:nvGrpSpPr>
            <p:grpSpPr bwMode="auto">
              <a:xfrm>
                <a:off x="3448" y="4548"/>
                <a:ext cx="562" cy="518"/>
                <a:chOff x="3448" y="4548"/>
                <a:chExt cx="562" cy="518"/>
              </a:xfrm>
            </p:grpSpPr>
            <p:sp>
              <p:nvSpPr>
                <p:cNvPr id="323" name="Rectangle 95"/>
                <p:cNvSpPr>
                  <a:spLocks noChangeArrowheads="1"/>
                </p:cNvSpPr>
                <p:nvPr/>
              </p:nvSpPr>
              <p:spPr bwMode="auto">
                <a:xfrm>
                  <a:off x="3491" y="4548"/>
                  <a:ext cx="476" cy="518"/>
                </a:xfrm>
                <a:prstGeom prst="rect">
                  <a:avLst/>
                </a:prstGeom>
                <a:noFill/>
                <a:ln w="9525">
                  <a:noFill/>
                  <a:miter lim="800000"/>
                  <a:headEnd/>
                  <a:tailEnd/>
                </a:ln>
                <a:effectLst/>
              </p:spPr>
              <p:txBody>
                <a:bodyPr/>
                <a:lstStyle/>
                <a:p>
                  <a:endParaRPr lang="en-US" altLang="zh-CN">
                    <a:ea typeface="宋体" pitchFamily="2" charset="-122"/>
                  </a:endParaRPr>
                </a:p>
              </p:txBody>
            </p:sp>
            <p:sp>
              <p:nvSpPr>
                <p:cNvPr id="324" name="Rectangle 339"/>
                <p:cNvSpPr>
                  <a:spLocks noChangeArrowheads="1"/>
                </p:cNvSpPr>
                <p:nvPr/>
              </p:nvSpPr>
              <p:spPr bwMode="auto">
                <a:xfrm>
                  <a:off x="3448" y="4548"/>
                  <a:ext cx="562" cy="518"/>
                </a:xfrm>
                <a:prstGeom prst="rect">
                  <a:avLst/>
                </a:prstGeom>
                <a:noFill/>
                <a:ln w="7">
                  <a:solidFill>
                    <a:srgbClr val="A0A0A0"/>
                  </a:solidFill>
                  <a:miter lim="800000"/>
                  <a:headEnd/>
                  <a:tailEnd/>
                </a:ln>
                <a:effectLst/>
              </p:spPr>
              <p:txBody>
                <a:bodyPr/>
                <a:lstStyle/>
                <a:p>
                  <a:endParaRPr lang="en-US"/>
                </a:p>
              </p:txBody>
            </p:sp>
          </p:grpSp>
          <p:grpSp>
            <p:nvGrpSpPr>
              <p:cNvPr id="92" name="Group 342"/>
              <p:cNvGrpSpPr>
                <a:grpSpLocks/>
              </p:cNvGrpSpPr>
              <p:nvPr/>
            </p:nvGrpSpPr>
            <p:grpSpPr bwMode="auto">
              <a:xfrm>
                <a:off x="0" y="5066"/>
                <a:ext cx="546" cy="403"/>
                <a:chOff x="0" y="5066"/>
                <a:chExt cx="546" cy="403"/>
              </a:xfrm>
            </p:grpSpPr>
            <p:sp>
              <p:nvSpPr>
                <p:cNvPr id="321" name="Rectangle 96"/>
                <p:cNvSpPr>
                  <a:spLocks noChangeArrowheads="1"/>
                </p:cNvSpPr>
                <p:nvPr/>
              </p:nvSpPr>
              <p:spPr bwMode="auto">
                <a:xfrm>
                  <a:off x="43" y="5066"/>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322" name="Rectangle 341"/>
                <p:cNvSpPr>
                  <a:spLocks noChangeArrowheads="1"/>
                </p:cNvSpPr>
                <p:nvPr/>
              </p:nvSpPr>
              <p:spPr bwMode="auto">
                <a:xfrm>
                  <a:off x="0" y="5066"/>
                  <a:ext cx="546" cy="403"/>
                </a:xfrm>
                <a:prstGeom prst="rect">
                  <a:avLst/>
                </a:prstGeom>
                <a:noFill/>
                <a:ln w="7">
                  <a:solidFill>
                    <a:srgbClr val="A0A0A0"/>
                  </a:solidFill>
                  <a:miter lim="800000"/>
                  <a:headEnd/>
                  <a:tailEnd/>
                </a:ln>
                <a:effectLst/>
              </p:spPr>
              <p:txBody>
                <a:bodyPr/>
                <a:lstStyle/>
                <a:p>
                  <a:endParaRPr lang="en-US"/>
                </a:p>
              </p:txBody>
            </p:sp>
          </p:grpSp>
          <p:grpSp>
            <p:nvGrpSpPr>
              <p:cNvPr id="93" name="Group 344"/>
              <p:cNvGrpSpPr>
                <a:grpSpLocks/>
              </p:cNvGrpSpPr>
              <p:nvPr/>
            </p:nvGrpSpPr>
            <p:grpSpPr bwMode="auto">
              <a:xfrm>
                <a:off x="546" y="5066"/>
                <a:ext cx="631" cy="403"/>
                <a:chOff x="546" y="5066"/>
                <a:chExt cx="631" cy="403"/>
              </a:xfrm>
            </p:grpSpPr>
            <p:sp>
              <p:nvSpPr>
                <p:cNvPr id="319" name="Rectangle 97"/>
                <p:cNvSpPr>
                  <a:spLocks noChangeArrowheads="1"/>
                </p:cNvSpPr>
                <p:nvPr/>
              </p:nvSpPr>
              <p:spPr bwMode="auto">
                <a:xfrm>
                  <a:off x="589" y="5066"/>
                  <a:ext cx="545" cy="403"/>
                </a:xfrm>
                <a:prstGeom prst="rect">
                  <a:avLst/>
                </a:prstGeom>
                <a:noFill/>
                <a:ln w="9525">
                  <a:noFill/>
                  <a:miter lim="800000"/>
                  <a:headEnd/>
                  <a:tailEnd/>
                </a:ln>
                <a:effectLst/>
              </p:spPr>
              <p:txBody>
                <a:bodyPr/>
                <a:lstStyle/>
                <a:p>
                  <a:r>
                    <a:rPr lang="en-US" altLang="zh-CN" sz="1200">
                      <a:ea typeface="宋体" pitchFamily="2" charset="-122"/>
                    </a:rPr>
                    <a:t>10</a:t>
                  </a:r>
                </a:p>
                <a:p>
                  <a:endParaRPr lang="en-US" altLang="zh-CN">
                    <a:ea typeface="宋体" pitchFamily="2" charset="-122"/>
                  </a:endParaRPr>
                </a:p>
              </p:txBody>
            </p:sp>
            <p:sp>
              <p:nvSpPr>
                <p:cNvPr id="320" name="Rectangle 343"/>
                <p:cNvSpPr>
                  <a:spLocks noChangeArrowheads="1"/>
                </p:cNvSpPr>
                <p:nvPr/>
              </p:nvSpPr>
              <p:spPr bwMode="auto">
                <a:xfrm>
                  <a:off x="546" y="5066"/>
                  <a:ext cx="631" cy="403"/>
                </a:xfrm>
                <a:prstGeom prst="rect">
                  <a:avLst/>
                </a:prstGeom>
                <a:noFill/>
                <a:ln w="7">
                  <a:solidFill>
                    <a:srgbClr val="A0A0A0"/>
                  </a:solidFill>
                  <a:miter lim="800000"/>
                  <a:headEnd/>
                  <a:tailEnd/>
                </a:ln>
                <a:effectLst/>
              </p:spPr>
              <p:txBody>
                <a:bodyPr/>
                <a:lstStyle/>
                <a:p>
                  <a:endParaRPr lang="en-US"/>
                </a:p>
              </p:txBody>
            </p:sp>
          </p:grpSp>
          <p:grpSp>
            <p:nvGrpSpPr>
              <p:cNvPr id="94" name="Group 346"/>
              <p:cNvGrpSpPr>
                <a:grpSpLocks/>
              </p:cNvGrpSpPr>
              <p:nvPr/>
            </p:nvGrpSpPr>
            <p:grpSpPr bwMode="auto">
              <a:xfrm>
                <a:off x="1177" y="5066"/>
                <a:ext cx="555" cy="403"/>
                <a:chOff x="1177" y="5066"/>
                <a:chExt cx="555" cy="403"/>
              </a:xfrm>
            </p:grpSpPr>
            <p:sp>
              <p:nvSpPr>
                <p:cNvPr id="317" name="Rectangle 98"/>
                <p:cNvSpPr>
                  <a:spLocks noChangeArrowheads="1"/>
                </p:cNvSpPr>
                <p:nvPr/>
              </p:nvSpPr>
              <p:spPr bwMode="auto">
                <a:xfrm>
                  <a:off x="1220" y="5066"/>
                  <a:ext cx="469" cy="403"/>
                </a:xfrm>
                <a:prstGeom prst="rect">
                  <a:avLst/>
                </a:prstGeom>
                <a:noFill/>
                <a:ln w="9525">
                  <a:noFill/>
                  <a:miter lim="800000"/>
                  <a:headEnd/>
                  <a:tailEnd/>
                </a:ln>
                <a:effectLst/>
              </p:spPr>
              <p:txBody>
                <a:bodyPr/>
                <a:lstStyle/>
                <a:p>
                  <a:r>
                    <a:rPr lang="en-US" altLang="zh-CN" sz="1200">
                      <a:ea typeface="宋体" pitchFamily="2" charset="-122"/>
                    </a:rPr>
                    <a:t>19.6    </a:t>
                  </a:r>
                </a:p>
                <a:p>
                  <a:endParaRPr lang="en-US" altLang="zh-CN">
                    <a:ea typeface="宋体" pitchFamily="2" charset="-122"/>
                  </a:endParaRPr>
                </a:p>
              </p:txBody>
            </p:sp>
            <p:sp>
              <p:nvSpPr>
                <p:cNvPr id="318" name="Rectangle 345"/>
                <p:cNvSpPr>
                  <a:spLocks noChangeArrowheads="1"/>
                </p:cNvSpPr>
                <p:nvPr/>
              </p:nvSpPr>
              <p:spPr bwMode="auto">
                <a:xfrm>
                  <a:off x="1177" y="5066"/>
                  <a:ext cx="555" cy="403"/>
                </a:xfrm>
                <a:prstGeom prst="rect">
                  <a:avLst/>
                </a:prstGeom>
                <a:noFill/>
                <a:ln w="7">
                  <a:solidFill>
                    <a:srgbClr val="A0A0A0"/>
                  </a:solidFill>
                  <a:miter lim="800000"/>
                  <a:headEnd/>
                  <a:tailEnd/>
                </a:ln>
                <a:effectLst/>
              </p:spPr>
              <p:txBody>
                <a:bodyPr/>
                <a:lstStyle/>
                <a:p>
                  <a:endParaRPr lang="en-US"/>
                </a:p>
              </p:txBody>
            </p:sp>
          </p:grpSp>
          <p:grpSp>
            <p:nvGrpSpPr>
              <p:cNvPr id="95" name="Group 348"/>
              <p:cNvGrpSpPr>
                <a:grpSpLocks/>
              </p:cNvGrpSpPr>
              <p:nvPr/>
            </p:nvGrpSpPr>
            <p:grpSpPr bwMode="auto">
              <a:xfrm>
                <a:off x="1732" y="5066"/>
                <a:ext cx="599" cy="403"/>
                <a:chOff x="1732" y="5066"/>
                <a:chExt cx="599" cy="403"/>
              </a:xfrm>
            </p:grpSpPr>
            <p:sp>
              <p:nvSpPr>
                <p:cNvPr id="315" name="Rectangle 99"/>
                <p:cNvSpPr>
                  <a:spLocks noChangeArrowheads="1"/>
                </p:cNvSpPr>
                <p:nvPr/>
              </p:nvSpPr>
              <p:spPr bwMode="auto">
                <a:xfrm>
                  <a:off x="1775" y="5066"/>
                  <a:ext cx="513" cy="403"/>
                </a:xfrm>
                <a:prstGeom prst="rect">
                  <a:avLst/>
                </a:prstGeom>
                <a:noFill/>
                <a:ln w="9525">
                  <a:noFill/>
                  <a:miter lim="800000"/>
                  <a:headEnd/>
                  <a:tailEnd/>
                </a:ln>
                <a:effectLst/>
              </p:spPr>
              <p:txBody>
                <a:bodyPr/>
                <a:lstStyle/>
                <a:p>
                  <a:r>
                    <a:rPr lang="en-US" altLang="zh-CN" sz="1200">
                      <a:ea typeface="宋体" pitchFamily="2" charset="-122"/>
                    </a:rPr>
                    <a:t>16.4        </a:t>
                  </a:r>
                </a:p>
                <a:p>
                  <a:endParaRPr lang="en-US" altLang="zh-CN">
                    <a:ea typeface="宋体" pitchFamily="2" charset="-122"/>
                  </a:endParaRPr>
                </a:p>
              </p:txBody>
            </p:sp>
            <p:sp>
              <p:nvSpPr>
                <p:cNvPr id="316" name="Rectangle 347"/>
                <p:cNvSpPr>
                  <a:spLocks noChangeArrowheads="1"/>
                </p:cNvSpPr>
                <p:nvPr/>
              </p:nvSpPr>
              <p:spPr bwMode="auto">
                <a:xfrm>
                  <a:off x="1732" y="5066"/>
                  <a:ext cx="599" cy="403"/>
                </a:xfrm>
                <a:prstGeom prst="rect">
                  <a:avLst/>
                </a:prstGeom>
                <a:noFill/>
                <a:ln w="7">
                  <a:solidFill>
                    <a:srgbClr val="A0A0A0"/>
                  </a:solidFill>
                  <a:miter lim="800000"/>
                  <a:headEnd/>
                  <a:tailEnd/>
                </a:ln>
                <a:effectLst/>
              </p:spPr>
              <p:txBody>
                <a:bodyPr/>
                <a:lstStyle/>
                <a:p>
                  <a:endParaRPr lang="en-US"/>
                </a:p>
              </p:txBody>
            </p:sp>
          </p:grpSp>
          <p:grpSp>
            <p:nvGrpSpPr>
              <p:cNvPr id="96" name="Group 350"/>
              <p:cNvGrpSpPr>
                <a:grpSpLocks/>
              </p:cNvGrpSpPr>
              <p:nvPr/>
            </p:nvGrpSpPr>
            <p:grpSpPr bwMode="auto">
              <a:xfrm>
                <a:off x="2331" y="5066"/>
                <a:ext cx="561" cy="403"/>
                <a:chOff x="2331" y="5066"/>
                <a:chExt cx="561" cy="403"/>
              </a:xfrm>
            </p:grpSpPr>
            <p:sp>
              <p:nvSpPr>
                <p:cNvPr id="313" name="Rectangle 100"/>
                <p:cNvSpPr>
                  <a:spLocks noChangeArrowheads="1"/>
                </p:cNvSpPr>
                <p:nvPr/>
              </p:nvSpPr>
              <p:spPr bwMode="auto">
                <a:xfrm>
                  <a:off x="2374" y="5066"/>
                  <a:ext cx="475" cy="403"/>
                </a:xfrm>
                <a:prstGeom prst="rect">
                  <a:avLst/>
                </a:prstGeom>
                <a:noFill/>
                <a:ln w="9525">
                  <a:noFill/>
                  <a:miter lim="800000"/>
                  <a:headEnd/>
                  <a:tailEnd/>
                </a:ln>
                <a:effectLst/>
              </p:spPr>
              <p:txBody>
                <a:bodyPr/>
                <a:lstStyle/>
                <a:p>
                  <a:r>
                    <a:rPr lang="en-US" altLang="zh-CN" sz="1200">
                      <a:ea typeface="宋体" pitchFamily="2" charset="-122"/>
                    </a:rPr>
                    <a:t>26.4</a:t>
                  </a:r>
                </a:p>
                <a:p>
                  <a:endParaRPr lang="en-US" altLang="zh-CN">
                    <a:ea typeface="宋体" pitchFamily="2" charset="-122"/>
                  </a:endParaRPr>
                </a:p>
              </p:txBody>
            </p:sp>
            <p:sp>
              <p:nvSpPr>
                <p:cNvPr id="314" name="Rectangle 349"/>
                <p:cNvSpPr>
                  <a:spLocks noChangeArrowheads="1"/>
                </p:cNvSpPr>
                <p:nvPr/>
              </p:nvSpPr>
              <p:spPr bwMode="auto">
                <a:xfrm>
                  <a:off x="2331" y="5066"/>
                  <a:ext cx="561" cy="403"/>
                </a:xfrm>
                <a:prstGeom prst="rect">
                  <a:avLst/>
                </a:prstGeom>
                <a:noFill/>
                <a:ln w="7">
                  <a:solidFill>
                    <a:srgbClr val="A0A0A0"/>
                  </a:solidFill>
                  <a:miter lim="800000"/>
                  <a:headEnd/>
                  <a:tailEnd/>
                </a:ln>
                <a:effectLst/>
              </p:spPr>
              <p:txBody>
                <a:bodyPr/>
                <a:lstStyle/>
                <a:p>
                  <a:endParaRPr lang="en-US"/>
                </a:p>
              </p:txBody>
            </p:sp>
          </p:grpSp>
          <p:grpSp>
            <p:nvGrpSpPr>
              <p:cNvPr id="97" name="Group 352"/>
              <p:cNvGrpSpPr>
                <a:grpSpLocks/>
              </p:cNvGrpSpPr>
              <p:nvPr/>
            </p:nvGrpSpPr>
            <p:grpSpPr bwMode="auto">
              <a:xfrm>
                <a:off x="2892" y="5066"/>
                <a:ext cx="556" cy="403"/>
                <a:chOff x="2892" y="5066"/>
                <a:chExt cx="556" cy="403"/>
              </a:xfrm>
            </p:grpSpPr>
            <p:sp>
              <p:nvSpPr>
                <p:cNvPr id="311" name="Rectangle 101"/>
                <p:cNvSpPr>
                  <a:spLocks noChangeArrowheads="1"/>
                </p:cNvSpPr>
                <p:nvPr/>
              </p:nvSpPr>
              <p:spPr bwMode="auto">
                <a:xfrm>
                  <a:off x="2935" y="5066"/>
                  <a:ext cx="470" cy="403"/>
                </a:xfrm>
                <a:prstGeom prst="rect">
                  <a:avLst/>
                </a:prstGeom>
                <a:noFill/>
                <a:ln w="9525">
                  <a:noFill/>
                  <a:miter lim="800000"/>
                  <a:headEnd/>
                  <a:tailEnd/>
                </a:ln>
                <a:effectLst/>
              </p:spPr>
              <p:txBody>
                <a:bodyPr/>
                <a:lstStyle/>
                <a:p>
                  <a:r>
                    <a:rPr lang="en-US" altLang="zh-CN" sz="1200">
                      <a:ea typeface="宋体" pitchFamily="2" charset="-122"/>
                    </a:rPr>
                    <a:t>40.0    </a:t>
                  </a:r>
                </a:p>
                <a:p>
                  <a:endParaRPr lang="en-US" altLang="zh-CN">
                    <a:ea typeface="宋体" pitchFamily="2" charset="-122"/>
                  </a:endParaRPr>
                </a:p>
              </p:txBody>
            </p:sp>
            <p:sp>
              <p:nvSpPr>
                <p:cNvPr id="312" name="Rectangle 351"/>
                <p:cNvSpPr>
                  <a:spLocks noChangeArrowheads="1"/>
                </p:cNvSpPr>
                <p:nvPr/>
              </p:nvSpPr>
              <p:spPr bwMode="auto">
                <a:xfrm>
                  <a:off x="2892" y="5066"/>
                  <a:ext cx="556" cy="403"/>
                </a:xfrm>
                <a:prstGeom prst="rect">
                  <a:avLst/>
                </a:prstGeom>
                <a:noFill/>
                <a:ln w="7">
                  <a:solidFill>
                    <a:srgbClr val="A0A0A0"/>
                  </a:solidFill>
                  <a:miter lim="800000"/>
                  <a:headEnd/>
                  <a:tailEnd/>
                </a:ln>
                <a:effectLst/>
              </p:spPr>
              <p:txBody>
                <a:bodyPr/>
                <a:lstStyle/>
                <a:p>
                  <a:endParaRPr lang="en-US"/>
                </a:p>
              </p:txBody>
            </p:sp>
          </p:grpSp>
          <p:grpSp>
            <p:nvGrpSpPr>
              <p:cNvPr id="98" name="Group 354"/>
              <p:cNvGrpSpPr>
                <a:grpSpLocks/>
              </p:cNvGrpSpPr>
              <p:nvPr/>
            </p:nvGrpSpPr>
            <p:grpSpPr bwMode="auto">
              <a:xfrm>
                <a:off x="3448" y="5066"/>
                <a:ext cx="562" cy="403"/>
                <a:chOff x="3448" y="5066"/>
                <a:chExt cx="562" cy="403"/>
              </a:xfrm>
            </p:grpSpPr>
            <p:sp>
              <p:nvSpPr>
                <p:cNvPr id="309" name="Rectangle 102"/>
                <p:cNvSpPr>
                  <a:spLocks noChangeArrowheads="1"/>
                </p:cNvSpPr>
                <p:nvPr/>
              </p:nvSpPr>
              <p:spPr bwMode="auto">
                <a:xfrm>
                  <a:off x="3491" y="5066"/>
                  <a:ext cx="476" cy="403"/>
                </a:xfrm>
                <a:prstGeom prst="rect">
                  <a:avLst/>
                </a:prstGeom>
                <a:noFill/>
                <a:ln w="9525">
                  <a:noFill/>
                  <a:miter lim="800000"/>
                  <a:headEnd/>
                  <a:tailEnd/>
                </a:ln>
                <a:effectLst/>
              </p:spPr>
              <p:txBody>
                <a:bodyPr/>
                <a:lstStyle/>
                <a:p>
                  <a:r>
                    <a:rPr lang="en-US" altLang="zh-CN" sz="1200">
                      <a:ea typeface="宋体" pitchFamily="2" charset="-122"/>
                    </a:rPr>
                    <a:t>62.7    </a:t>
                  </a:r>
                </a:p>
                <a:p>
                  <a:endParaRPr lang="en-US" altLang="zh-CN">
                    <a:ea typeface="宋体" pitchFamily="2" charset="-122"/>
                  </a:endParaRPr>
                </a:p>
              </p:txBody>
            </p:sp>
            <p:sp>
              <p:nvSpPr>
                <p:cNvPr id="310" name="Rectangle 353"/>
                <p:cNvSpPr>
                  <a:spLocks noChangeArrowheads="1"/>
                </p:cNvSpPr>
                <p:nvPr/>
              </p:nvSpPr>
              <p:spPr bwMode="auto">
                <a:xfrm>
                  <a:off x="3448" y="5066"/>
                  <a:ext cx="562" cy="403"/>
                </a:xfrm>
                <a:prstGeom prst="rect">
                  <a:avLst/>
                </a:prstGeom>
                <a:noFill/>
                <a:ln w="7">
                  <a:solidFill>
                    <a:srgbClr val="A0A0A0"/>
                  </a:solidFill>
                  <a:miter lim="800000"/>
                  <a:headEnd/>
                  <a:tailEnd/>
                </a:ln>
                <a:effectLst/>
              </p:spPr>
              <p:txBody>
                <a:bodyPr/>
                <a:lstStyle/>
                <a:p>
                  <a:endParaRPr lang="en-US"/>
                </a:p>
              </p:txBody>
            </p:sp>
          </p:grpSp>
          <p:grpSp>
            <p:nvGrpSpPr>
              <p:cNvPr id="99" name="Group 356"/>
              <p:cNvGrpSpPr>
                <a:grpSpLocks/>
              </p:cNvGrpSpPr>
              <p:nvPr/>
            </p:nvGrpSpPr>
            <p:grpSpPr bwMode="auto">
              <a:xfrm>
                <a:off x="0" y="5469"/>
                <a:ext cx="546" cy="403"/>
                <a:chOff x="0" y="5469"/>
                <a:chExt cx="546" cy="403"/>
              </a:xfrm>
            </p:grpSpPr>
            <p:sp>
              <p:nvSpPr>
                <p:cNvPr id="307" name="Rectangle 103"/>
                <p:cNvSpPr>
                  <a:spLocks noChangeArrowheads="1"/>
                </p:cNvSpPr>
                <p:nvPr/>
              </p:nvSpPr>
              <p:spPr bwMode="auto">
                <a:xfrm>
                  <a:off x="43" y="5469"/>
                  <a:ext cx="460" cy="403"/>
                </a:xfrm>
                <a:prstGeom prst="rect">
                  <a:avLst/>
                </a:prstGeom>
                <a:noFill/>
                <a:ln w="9525">
                  <a:noFill/>
                  <a:miter lim="800000"/>
                  <a:headEnd/>
                  <a:tailEnd/>
                </a:ln>
                <a:effectLst/>
              </p:spPr>
              <p:txBody>
                <a:bodyPr/>
                <a:lstStyle/>
                <a:p>
                  <a:r>
                    <a:rPr lang="en-US" altLang="zh-CN" sz="1200">
                      <a:ea typeface="宋体" pitchFamily="2" charset="-122"/>
                    </a:rPr>
                    <a:t>S</a:t>
                  </a:r>
                </a:p>
                <a:p>
                  <a:endParaRPr lang="en-US" altLang="zh-CN">
                    <a:ea typeface="宋体" pitchFamily="2" charset="-122"/>
                  </a:endParaRPr>
                </a:p>
              </p:txBody>
            </p:sp>
            <p:sp>
              <p:nvSpPr>
                <p:cNvPr id="308" name="Rectangle 355"/>
                <p:cNvSpPr>
                  <a:spLocks noChangeArrowheads="1"/>
                </p:cNvSpPr>
                <p:nvPr/>
              </p:nvSpPr>
              <p:spPr bwMode="auto">
                <a:xfrm>
                  <a:off x="0" y="5469"/>
                  <a:ext cx="546" cy="403"/>
                </a:xfrm>
                <a:prstGeom prst="rect">
                  <a:avLst/>
                </a:prstGeom>
                <a:noFill/>
                <a:ln w="7">
                  <a:solidFill>
                    <a:srgbClr val="A0A0A0"/>
                  </a:solidFill>
                  <a:miter lim="800000"/>
                  <a:headEnd/>
                  <a:tailEnd/>
                </a:ln>
                <a:effectLst/>
              </p:spPr>
              <p:txBody>
                <a:bodyPr/>
                <a:lstStyle/>
                <a:p>
                  <a:endParaRPr lang="en-US"/>
                </a:p>
              </p:txBody>
            </p:sp>
          </p:grpSp>
          <p:grpSp>
            <p:nvGrpSpPr>
              <p:cNvPr id="100" name="Group 358"/>
              <p:cNvGrpSpPr>
                <a:grpSpLocks/>
              </p:cNvGrpSpPr>
              <p:nvPr/>
            </p:nvGrpSpPr>
            <p:grpSpPr bwMode="auto">
              <a:xfrm>
                <a:off x="546" y="5469"/>
                <a:ext cx="631" cy="403"/>
                <a:chOff x="546" y="5469"/>
                <a:chExt cx="631" cy="403"/>
              </a:xfrm>
            </p:grpSpPr>
            <p:sp>
              <p:nvSpPr>
                <p:cNvPr id="305" name="Rectangle 104"/>
                <p:cNvSpPr>
                  <a:spLocks noChangeArrowheads="1"/>
                </p:cNvSpPr>
                <p:nvPr/>
              </p:nvSpPr>
              <p:spPr bwMode="auto">
                <a:xfrm>
                  <a:off x="589" y="5469"/>
                  <a:ext cx="545" cy="403"/>
                </a:xfrm>
                <a:prstGeom prst="rect">
                  <a:avLst/>
                </a:prstGeom>
                <a:noFill/>
                <a:ln w="9525">
                  <a:noFill/>
                  <a:miter lim="800000"/>
                  <a:headEnd/>
                  <a:tailEnd/>
                </a:ln>
                <a:effectLst/>
              </p:spPr>
              <p:txBody>
                <a:bodyPr/>
                <a:lstStyle/>
                <a:p>
                  <a:r>
                    <a:rPr lang="en-US" altLang="zh-CN" sz="1200">
                      <a:ea typeface="宋体" pitchFamily="2" charset="-122"/>
                    </a:rPr>
                    <a:t>20</a:t>
                  </a:r>
                </a:p>
                <a:p>
                  <a:endParaRPr lang="en-US" altLang="zh-CN">
                    <a:ea typeface="宋体" pitchFamily="2" charset="-122"/>
                  </a:endParaRPr>
                </a:p>
              </p:txBody>
            </p:sp>
            <p:sp>
              <p:nvSpPr>
                <p:cNvPr id="306" name="Rectangle 357"/>
                <p:cNvSpPr>
                  <a:spLocks noChangeArrowheads="1"/>
                </p:cNvSpPr>
                <p:nvPr/>
              </p:nvSpPr>
              <p:spPr bwMode="auto">
                <a:xfrm>
                  <a:off x="546" y="5469"/>
                  <a:ext cx="631" cy="403"/>
                </a:xfrm>
                <a:prstGeom prst="rect">
                  <a:avLst/>
                </a:prstGeom>
                <a:noFill/>
                <a:ln w="7">
                  <a:solidFill>
                    <a:srgbClr val="A0A0A0"/>
                  </a:solidFill>
                  <a:miter lim="800000"/>
                  <a:headEnd/>
                  <a:tailEnd/>
                </a:ln>
                <a:effectLst/>
              </p:spPr>
              <p:txBody>
                <a:bodyPr/>
                <a:lstStyle/>
                <a:p>
                  <a:endParaRPr lang="en-US"/>
                </a:p>
              </p:txBody>
            </p:sp>
          </p:grpSp>
          <p:grpSp>
            <p:nvGrpSpPr>
              <p:cNvPr id="101" name="Group 360"/>
              <p:cNvGrpSpPr>
                <a:grpSpLocks/>
              </p:cNvGrpSpPr>
              <p:nvPr/>
            </p:nvGrpSpPr>
            <p:grpSpPr bwMode="auto">
              <a:xfrm>
                <a:off x="1177" y="5469"/>
                <a:ext cx="555" cy="403"/>
                <a:chOff x="1177" y="5469"/>
                <a:chExt cx="555" cy="403"/>
              </a:xfrm>
            </p:grpSpPr>
            <p:sp>
              <p:nvSpPr>
                <p:cNvPr id="303" name="Rectangle 105"/>
                <p:cNvSpPr>
                  <a:spLocks noChangeArrowheads="1"/>
                </p:cNvSpPr>
                <p:nvPr/>
              </p:nvSpPr>
              <p:spPr bwMode="auto">
                <a:xfrm>
                  <a:off x="1220" y="5469"/>
                  <a:ext cx="469" cy="403"/>
                </a:xfrm>
                <a:prstGeom prst="rect">
                  <a:avLst/>
                </a:prstGeom>
                <a:noFill/>
                <a:ln w="9525">
                  <a:noFill/>
                  <a:miter lim="800000"/>
                  <a:headEnd/>
                  <a:tailEnd/>
                </a:ln>
                <a:effectLst/>
              </p:spPr>
              <p:txBody>
                <a:bodyPr/>
                <a:lstStyle/>
                <a:p>
                  <a:r>
                    <a:rPr lang="en-US" altLang="zh-CN" sz="1200">
                      <a:ea typeface="宋体" pitchFamily="2" charset="-122"/>
                    </a:rPr>
                    <a:t>39.6</a:t>
                  </a:r>
                </a:p>
                <a:p>
                  <a:endParaRPr lang="en-US" altLang="zh-CN">
                    <a:ea typeface="宋体" pitchFamily="2" charset="-122"/>
                  </a:endParaRPr>
                </a:p>
              </p:txBody>
            </p:sp>
            <p:sp>
              <p:nvSpPr>
                <p:cNvPr id="304" name="Rectangle 359"/>
                <p:cNvSpPr>
                  <a:spLocks noChangeArrowheads="1"/>
                </p:cNvSpPr>
                <p:nvPr/>
              </p:nvSpPr>
              <p:spPr bwMode="auto">
                <a:xfrm>
                  <a:off x="1177" y="5469"/>
                  <a:ext cx="555" cy="403"/>
                </a:xfrm>
                <a:prstGeom prst="rect">
                  <a:avLst/>
                </a:prstGeom>
                <a:noFill/>
                <a:ln w="7">
                  <a:solidFill>
                    <a:srgbClr val="A0A0A0"/>
                  </a:solidFill>
                  <a:miter lim="800000"/>
                  <a:headEnd/>
                  <a:tailEnd/>
                </a:ln>
                <a:effectLst/>
              </p:spPr>
              <p:txBody>
                <a:bodyPr/>
                <a:lstStyle/>
                <a:p>
                  <a:endParaRPr lang="en-US"/>
                </a:p>
              </p:txBody>
            </p:sp>
          </p:grpSp>
          <p:grpSp>
            <p:nvGrpSpPr>
              <p:cNvPr id="102" name="Group 362"/>
              <p:cNvGrpSpPr>
                <a:grpSpLocks/>
              </p:cNvGrpSpPr>
              <p:nvPr/>
            </p:nvGrpSpPr>
            <p:grpSpPr bwMode="auto">
              <a:xfrm>
                <a:off x="1732" y="5469"/>
                <a:ext cx="599" cy="403"/>
                <a:chOff x="1732" y="5469"/>
                <a:chExt cx="599" cy="403"/>
              </a:xfrm>
            </p:grpSpPr>
            <p:sp>
              <p:nvSpPr>
                <p:cNvPr id="301" name="Rectangle 106"/>
                <p:cNvSpPr>
                  <a:spLocks noChangeArrowheads="1"/>
                </p:cNvSpPr>
                <p:nvPr/>
              </p:nvSpPr>
              <p:spPr bwMode="auto">
                <a:xfrm>
                  <a:off x="1775" y="5469"/>
                  <a:ext cx="513" cy="403"/>
                </a:xfrm>
                <a:prstGeom prst="rect">
                  <a:avLst/>
                </a:prstGeom>
                <a:noFill/>
                <a:ln w="9525">
                  <a:noFill/>
                  <a:miter lim="800000"/>
                  <a:headEnd/>
                  <a:tailEnd/>
                </a:ln>
                <a:effectLst/>
              </p:spPr>
              <p:txBody>
                <a:bodyPr/>
                <a:lstStyle/>
                <a:p>
                  <a:r>
                    <a:rPr lang="en-US" altLang="zh-CN" sz="1200">
                      <a:ea typeface="宋体" pitchFamily="2" charset="-122"/>
                    </a:rPr>
                    <a:t>38.1</a:t>
                  </a:r>
                </a:p>
                <a:p>
                  <a:endParaRPr lang="en-US" altLang="zh-CN">
                    <a:ea typeface="宋体" pitchFamily="2" charset="-122"/>
                  </a:endParaRPr>
                </a:p>
              </p:txBody>
            </p:sp>
            <p:sp>
              <p:nvSpPr>
                <p:cNvPr id="302" name="Rectangle 361"/>
                <p:cNvSpPr>
                  <a:spLocks noChangeArrowheads="1"/>
                </p:cNvSpPr>
                <p:nvPr/>
              </p:nvSpPr>
              <p:spPr bwMode="auto">
                <a:xfrm>
                  <a:off x="1732" y="5469"/>
                  <a:ext cx="599" cy="403"/>
                </a:xfrm>
                <a:prstGeom prst="rect">
                  <a:avLst/>
                </a:prstGeom>
                <a:noFill/>
                <a:ln w="7">
                  <a:solidFill>
                    <a:srgbClr val="A0A0A0"/>
                  </a:solidFill>
                  <a:miter lim="800000"/>
                  <a:headEnd/>
                  <a:tailEnd/>
                </a:ln>
                <a:effectLst/>
              </p:spPr>
              <p:txBody>
                <a:bodyPr/>
                <a:lstStyle/>
                <a:p>
                  <a:endParaRPr lang="en-US"/>
                </a:p>
              </p:txBody>
            </p:sp>
          </p:grpSp>
          <p:grpSp>
            <p:nvGrpSpPr>
              <p:cNvPr id="103" name="Group 364"/>
              <p:cNvGrpSpPr>
                <a:grpSpLocks/>
              </p:cNvGrpSpPr>
              <p:nvPr/>
            </p:nvGrpSpPr>
            <p:grpSpPr bwMode="auto">
              <a:xfrm>
                <a:off x="2331" y="5469"/>
                <a:ext cx="561" cy="403"/>
                <a:chOff x="2331" y="5469"/>
                <a:chExt cx="561" cy="403"/>
              </a:xfrm>
            </p:grpSpPr>
            <p:sp>
              <p:nvSpPr>
                <p:cNvPr id="299" name="Rectangle 107"/>
                <p:cNvSpPr>
                  <a:spLocks noChangeArrowheads="1"/>
                </p:cNvSpPr>
                <p:nvPr/>
              </p:nvSpPr>
              <p:spPr bwMode="auto">
                <a:xfrm>
                  <a:off x="2374" y="5469"/>
                  <a:ext cx="475" cy="403"/>
                </a:xfrm>
                <a:prstGeom prst="rect">
                  <a:avLst/>
                </a:prstGeom>
                <a:noFill/>
                <a:ln w="9525">
                  <a:noFill/>
                  <a:miter lim="800000"/>
                  <a:headEnd/>
                  <a:tailEnd/>
                </a:ln>
                <a:effectLst/>
              </p:spPr>
              <p:txBody>
                <a:bodyPr/>
                <a:lstStyle/>
                <a:p>
                  <a:r>
                    <a:rPr lang="en-US" altLang="zh-CN" sz="1200">
                      <a:ea typeface="宋体" pitchFamily="2" charset="-122"/>
                    </a:rPr>
                    <a:t>53.1</a:t>
                  </a:r>
                </a:p>
                <a:p>
                  <a:endParaRPr lang="en-US" altLang="zh-CN">
                    <a:ea typeface="宋体" pitchFamily="2" charset="-122"/>
                  </a:endParaRPr>
                </a:p>
              </p:txBody>
            </p:sp>
            <p:sp>
              <p:nvSpPr>
                <p:cNvPr id="300" name="Rectangle 363"/>
                <p:cNvSpPr>
                  <a:spLocks noChangeArrowheads="1"/>
                </p:cNvSpPr>
                <p:nvPr/>
              </p:nvSpPr>
              <p:spPr bwMode="auto">
                <a:xfrm>
                  <a:off x="2331" y="5469"/>
                  <a:ext cx="561" cy="403"/>
                </a:xfrm>
                <a:prstGeom prst="rect">
                  <a:avLst/>
                </a:prstGeom>
                <a:noFill/>
                <a:ln w="7">
                  <a:solidFill>
                    <a:srgbClr val="A0A0A0"/>
                  </a:solidFill>
                  <a:miter lim="800000"/>
                  <a:headEnd/>
                  <a:tailEnd/>
                </a:ln>
                <a:effectLst/>
              </p:spPr>
              <p:txBody>
                <a:bodyPr/>
                <a:lstStyle/>
                <a:p>
                  <a:endParaRPr lang="en-US"/>
                </a:p>
              </p:txBody>
            </p:sp>
          </p:grpSp>
          <p:grpSp>
            <p:nvGrpSpPr>
              <p:cNvPr id="104" name="Group 366"/>
              <p:cNvGrpSpPr>
                <a:grpSpLocks/>
              </p:cNvGrpSpPr>
              <p:nvPr/>
            </p:nvGrpSpPr>
            <p:grpSpPr bwMode="auto">
              <a:xfrm>
                <a:off x="2892" y="5469"/>
                <a:ext cx="556" cy="403"/>
                <a:chOff x="2892" y="5469"/>
                <a:chExt cx="556" cy="403"/>
              </a:xfrm>
            </p:grpSpPr>
            <p:sp>
              <p:nvSpPr>
                <p:cNvPr id="297" name="Rectangle 108"/>
                <p:cNvSpPr>
                  <a:spLocks noChangeArrowheads="1"/>
                </p:cNvSpPr>
                <p:nvPr/>
              </p:nvSpPr>
              <p:spPr bwMode="auto">
                <a:xfrm>
                  <a:off x="2935" y="5469"/>
                  <a:ext cx="470"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298" name="Rectangle 365"/>
                <p:cNvSpPr>
                  <a:spLocks noChangeArrowheads="1"/>
                </p:cNvSpPr>
                <p:nvPr/>
              </p:nvSpPr>
              <p:spPr bwMode="auto">
                <a:xfrm>
                  <a:off x="2892" y="5469"/>
                  <a:ext cx="556" cy="403"/>
                </a:xfrm>
                <a:prstGeom prst="rect">
                  <a:avLst/>
                </a:prstGeom>
                <a:noFill/>
                <a:ln w="7">
                  <a:solidFill>
                    <a:srgbClr val="A0A0A0"/>
                  </a:solidFill>
                  <a:miter lim="800000"/>
                  <a:headEnd/>
                  <a:tailEnd/>
                </a:ln>
                <a:effectLst/>
              </p:spPr>
              <p:txBody>
                <a:bodyPr/>
                <a:lstStyle/>
                <a:p>
                  <a:endParaRPr lang="en-US"/>
                </a:p>
              </p:txBody>
            </p:sp>
          </p:grpSp>
          <p:grpSp>
            <p:nvGrpSpPr>
              <p:cNvPr id="105" name="Group 368"/>
              <p:cNvGrpSpPr>
                <a:grpSpLocks/>
              </p:cNvGrpSpPr>
              <p:nvPr/>
            </p:nvGrpSpPr>
            <p:grpSpPr bwMode="auto">
              <a:xfrm>
                <a:off x="3448" y="5469"/>
                <a:ext cx="562" cy="403"/>
                <a:chOff x="3448" y="5469"/>
                <a:chExt cx="562" cy="403"/>
              </a:xfrm>
            </p:grpSpPr>
            <p:sp>
              <p:nvSpPr>
                <p:cNvPr id="295" name="Rectangle 109"/>
                <p:cNvSpPr>
                  <a:spLocks noChangeArrowheads="1"/>
                </p:cNvSpPr>
                <p:nvPr/>
              </p:nvSpPr>
              <p:spPr bwMode="auto">
                <a:xfrm>
                  <a:off x="3491" y="5469"/>
                  <a:ext cx="476"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296" name="Rectangle 367"/>
                <p:cNvSpPr>
                  <a:spLocks noChangeArrowheads="1"/>
                </p:cNvSpPr>
                <p:nvPr/>
              </p:nvSpPr>
              <p:spPr bwMode="auto">
                <a:xfrm>
                  <a:off x="3448" y="5469"/>
                  <a:ext cx="562" cy="403"/>
                </a:xfrm>
                <a:prstGeom prst="rect">
                  <a:avLst/>
                </a:prstGeom>
                <a:noFill/>
                <a:ln w="7">
                  <a:solidFill>
                    <a:srgbClr val="A0A0A0"/>
                  </a:solidFill>
                  <a:miter lim="800000"/>
                  <a:headEnd/>
                  <a:tailEnd/>
                </a:ln>
                <a:effectLst/>
              </p:spPr>
              <p:txBody>
                <a:bodyPr/>
                <a:lstStyle/>
                <a:p>
                  <a:endParaRPr lang="en-US"/>
                </a:p>
              </p:txBody>
            </p:sp>
          </p:grpSp>
          <p:grpSp>
            <p:nvGrpSpPr>
              <p:cNvPr id="106" name="Group 370"/>
              <p:cNvGrpSpPr>
                <a:grpSpLocks/>
              </p:cNvGrpSpPr>
              <p:nvPr/>
            </p:nvGrpSpPr>
            <p:grpSpPr bwMode="auto">
              <a:xfrm>
                <a:off x="0" y="5872"/>
                <a:ext cx="546" cy="403"/>
                <a:chOff x="0" y="5872"/>
                <a:chExt cx="546" cy="403"/>
              </a:xfrm>
            </p:grpSpPr>
            <p:sp>
              <p:nvSpPr>
                <p:cNvPr id="293" name="Rectangle 110"/>
                <p:cNvSpPr>
                  <a:spLocks noChangeArrowheads="1"/>
                </p:cNvSpPr>
                <p:nvPr/>
              </p:nvSpPr>
              <p:spPr bwMode="auto">
                <a:xfrm>
                  <a:off x="43" y="5872"/>
                  <a:ext cx="460" cy="403"/>
                </a:xfrm>
                <a:prstGeom prst="rect">
                  <a:avLst/>
                </a:prstGeom>
                <a:noFill/>
                <a:ln w="9525">
                  <a:noFill/>
                  <a:miter lim="800000"/>
                  <a:headEnd/>
                  <a:tailEnd/>
                </a:ln>
                <a:effectLst/>
              </p:spPr>
              <p:txBody>
                <a:bodyPr/>
                <a:lstStyle/>
                <a:p>
                  <a:r>
                    <a:rPr lang="en-US" altLang="zh-CN" sz="1200">
                      <a:ea typeface="宋体" pitchFamily="2" charset="-122"/>
                    </a:rPr>
                    <a:t>O</a:t>
                  </a:r>
                </a:p>
                <a:p>
                  <a:endParaRPr lang="en-US" altLang="zh-CN">
                    <a:ea typeface="宋体" pitchFamily="2" charset="-122"/>
                  </a:endParaRPr>
                </a:p>
              </p:txBody>
            </p:sp>
            <p:sp>
              <p:nvSpPr>
                <p:cNvPr id="294" name="Rectangle 369"/>
                <p:cNvSpPr>
                  <a:spLocks noChangeArrowheads="1"/>
                </p:cNvSpPr>
                <p:nvPr/>
              </p:nvSpPr>
              <p:spPr bwMode="auto">
                <a:xfrm>
                  <a:off x="0" y="5872"/>
                  <a:ext cx="546" cy="403"/>
                </a:xfrm>
                <a:prstGeom prst="rect">
                  <a:avLst/>
                </a:prstGeom>
                <a:noFill/>
                <a:ln w="7">
                  <a:solidFill>
                    <a:srgbClr val="A0A0A0"/>
                  </a:solidFill>
                  <a:miter lim="800000"/>
                  <a:headEnd/>
                  <a:tailEnd/>
                </a:ln>
                <a:effectLst/>
              </p:spPr>
              <p:txBody>
                <a:bodyPr/>
                <a:lstStyle/>
                <a:p>
                  <a:endParaRPr lang="en-US"/>
                </a:p>
              </p:txBody>
            </p:sp>
          </p:grpSp>
          <p:grpSp>
            <p:nvGrpSpPr>
              <p:cNvPr id="107" name="Group 372"/>
              <p:cNvGrpSpPr>
                <a:grpSpLocks/>
              </p:cNvGrpSpPr>
              <p:nvPr/>
            </p:nvGrpSpPr>
            <p:grpSpPr bwMode="auto">
              <a:xfrm>
                <a:off x="546" y="5872"/>
                <a:ext cx="631" cy="403"/>
                <a:chOff x="546" y="5872"/>
                <a:chExt cx="631" cy="403"/>
              </a:xfrm>
            </p:grpSpPr>
            <p:sp>
              <p:nvSpPr>
                <p:cNvPr id="291" name="Rectangle 111"/>
                <p:cNvSpPr>
                  <a:spLocks noChangeArrowheads="1"/>
                </p:cNvSpPr>
                <p:nvPr/>
              </p:nvSpPr>
              <p:spPr bwMode="auto">
                <a:xfrm>
                  <a:off x="589" y="5872"/>
                  <a:ext cx="545" cy="403"/>
                </a:xfrm>
                <a:prstGeom prst="rect">
                  <a:avLst/>
                </a:prstGeom>
                <a:noFill/>
                <a:ln w="9525">
                  <a:noFill/>
                  <a:miter lim="800000"/>
                  <a:headEnd/>
                  <a:tailEnd/>
                </a:ln>
                <a:effectLst/>
              </p:spPr>
              <p:txBody>
                <a:bodyPr/>
                <a:lstStyle/>
                <a:p>
                  <a:r>
                    <a:rPr lang="en-US" altLang="zh-CN" sz="1200">
                      <a:ea typeface="宋体" pitchFamily="2" charset="-122"/>
                    </a:rPr>
                    <a:t>30</a:t>
                  </a:r>
                </a:p>
                <a:p>
                  <a:endParaRPr lang="en-US" altLang="zh-CN">
                    <a:ea typeface="宋体" pitchFamily="2" charset="-122"/>
                  </a:endParaRPr>
                </a:p>
              </p:txBody>
            </p:sp>
            <p:sp>
              <p:nvSpPr>
                <p:cNvPr id="292" name="Rectangle 371"/>
                <p:cNvSpPr>
                  <a:spLocks noChangeArrowheads="1"/>
                </p:cNvSpPr>
                <p:nvPr/>
              </p:nvSpPr>
              <p:spPr bwMode="auto">
                <a:xfrm>
                  <a:off x="546" y="5872"/>
                  <a:ext cx="631" cy="403"/>
                </a:xfrm>
                <a:prstGeom prst="rect">
                  <a:avLst/>
                </a:prstGeom>
                <a:noFill/>
                <a:ln w="7">
                  <a:solidFill>
                    <a:srgbClr val="A0A0A0"/>
                  </a:solidFill>
                  <a:miter lim="800000"/>
                  <a:headEnd/>
                  <a:tailEnd/>
                </a:ln>
                <a:effectLst/>
              </p:spPr>
              <p:txBody>
                <a:bodyPr/>
                <a:lstStyle/>
                <a:p>
                  <a:endParaRPr lang="en-US"/>
                </a:p>
              </p:txBody>
            </p:sp>
          </p:grpSp>
          <p:grpSp>
            <p:nvGrpSpPr>
              <p:cNvPr id="108" name="Group 374"/>
              <p:cNvGrpSpPr>
                <a:grpSpLocks/>
              </p:cNvGrpSpPr>
              <p:nvPr/>
            </p:nvGrpSpPr>
            <p:grpSpPr bwMode="auto">
              <a:xfrm>
                <a:off x="1177" y="5872"/>
                <a:ext cx="555" cy="403"/>
                <a:chOff x="1177" y="5872"/>
                <a:chExt cx="555" cy="403"/>
              </a:xfrm>
            </p:grpSpPr>
            <p:sp>
              <p:nvSpPr>
                <p:cNvPr id="289" name="Rectangle 112"/>
                <p:cNvSpPr>
                  <a:spLocks noChangeArrowheads="1"/>
                </p:cNvSpPr>
                <p:nvPr/>
              </p:nvSpPr>
              <p:spPr bwMode="auto">
                <a:xfrm>
                  <a:off x="1220" y="5872"/>
                  <a:ext cx="469" cy="403"/>
                </a:xfrm>
                <a:prstGeom prst="rect">
                  <a:avLst/>
                </a:prstGeom>
                <a:noFill/>
                <a:ln w="9525">
                  <a:noFill/>
                  <a:miter lim="800000"/>
                  <a:headEnd/>
                  <a:tailEnd/>
                </a:ln>
                <a:effectLst/>
              </p:spPr>
              <p:txBody>
                <a:bodyPr/>
                <a:lstStyle/>
                <a:p>
                  <a:r>
                    <a:rPr lang="en-US" altLang="zh-CN" sz="1200">
                      <a:ea typeface="宋体" pitchFamily="2" charset="-122"/>
                    </a:rPr>
                    <a:t>57.3</a:t>
                  </a:r>
                </a:p>
                <a:p>
                  <a:endParaRPr lang="en-US" altLang="zh-CN">
                    <a:ea typeface="宋体" pitchFamily="2" charset="-122"/>
                  </a:endParaRPr>
                </a:p>
              </p:txBody>
            </p:sp>
            <p:sp>
              <p:nvSpPr>
                <p:cNvPr id="290" name="Rectangle 373"/>
                <p:cNvSpPr>
                  <a:spLocks noChangeArrowheads="1"/>
                </p:cNvSpPr>
                <p:nvPr/>
              </p:nvSpPr>
              <p:spPr bwMode="auto">
                <a:xfrm>
                  <a:off x="1177" y="5872"/>
                  <a:ext cx="555" cy="403"/>
                </a:xfrm>
                <a:prstGeom prst="rect">
                  <a:avLst/>
                </a:prstGeom>
                <a:noFill/>
                <a:ln w="7">
                  <a:solidFill>
                    <a:srgbClr val="A0A0A0"/>
                  </a:solidFill>
                  <a:miter lim="800000"/>
                  <a:headEnd/>
                  <a:tailEnd/>
                </a:ln>
                <a:effectLst/>
              </p:spPr>
              <p:txBody>
                <a:bodyPr/>
                <a:lstStyle/>
                <a:p>
                  <a:endParaRPr lang="en-US"/>
                </a:p>
              </p:txBody>
            </p:sp>
          </p:grpSp>
          <p:grpSp>
            <p:nvGrpSpPr>
              <p:cNvPr id="109" name="Group 376"/>
              <p:cNvGrpSpPr>
                <a:grpSpLocks/>
              </p:cNvGrpSpPr>
              <p:nvPr/>
            </p:nvGrpSpPr>
            <p:grpSpPr bwMode="auto">
              <a:xfrm>
                <a:off x="1732" y="5872"/>
                <a:ext cx="599" cy="403"/>
                <a:chOff x="1732" y="5872"/>
                <a:chExt cx="599" cy="403"/>
              </a:xfrm>
            </p:grpSpPr>
            <p:sp>
              <p:nvSpPr>
                <p:cNvPr id="287" name="Rectangle 113"/>
                <p:cNvSpPr>
                  <a:spLocks noChangeArrowheads="1"/>
                </p:cNvSpPr>
                <p:nvPr/>
              </p:nvSpPr>
              <p:spPr bwMode="auto">
                <a:xfrm>
                  <a:off x="1775" y="5872"/>
                  <a:ext cx="513" cy="403"/>
                </a:xfrm>
                <a:prstGeom prst="rect">
                  <a:avLst/>
                </a:prstGeom>
                <a:noFill/>
                <a:ln w="9525">
                  <a:noFill/>
                  <a:miter lim="800000"/>
                  <a:headEnd/>
                  <a:tailEnd/>
                </a:ln>
                <a:effectLst/>
              </p:spPr>
              <p:txBody>
                <a:bodyPr/>
                <a:lstStyle/>
                <a:p>
                  <a:r>
                    <a:rPr lang="en-US" altLang="zh-CN" sz="1200">
                      <a:ea typeface="宋体" pitchFamily="2" charset="-122"/>
                    </a:rPr>
                    <a:t>60.9</a:t>
                  </a:r>
                </a:p>
                <a:p>
                  <a:endParaRPr lang="en-US" altLang="zh-CN">
                    <a:ea typeface="宋体" pitchFamily="2" charset="-122"/>
                  </a:endParaRPr>
                </a:p>
              </p:txBody>
            </p:sp>
            <p:sp>
              <p:nvSpPr>
                <p:cNvPr id="288" name="Rectangle 375"/>
                <p:cNvSpPr>
                  <a:spLocks noChangeArrowheads="1"/>
                </p:cNvSpPr>
                <p:nvPr/>
              </p:nvSpPr>
              <p:spPr bwMode="auto">
                <a:xfrm>
                  <a:off x="1732" y="5872"/>
                  <a:ext cx="599" cy="403"/>
                </a:xfrm>
                <a:prstGeom prst="rect">
                  <a:avLst/>
                </a:prstGeom>
                <a:noFill/>
                <a:ln w="7">
                  <a:solidFill>
                    <a:srgbClr val="A0A0A0"/>
                  </a:solidFill>
                  <a:miter lim="800000"/>
                  <a:headEnd/>
                  <a:tailEnd/>
                </a:ln>
                <a:effectLst/>
              </p:spPr>
              <p:txBody>
                <a:bodyPr/>
                <a:lstStyle/>
                <a:p>
                  <a:endParaRPr lang="en-US"/>
                </a:p>
              </p:txBody>
            </p:sp>
          </p:grpSp>
          <p:grpSp>
            <p:nvGrpSpPr>
              <p:cNvPr id="110" name="Group 378"/>
              <p:cNvGrpSpPr>
                <a:grpSpLocks/>
              </p:cNvGrpSpPr>
              <p:nvPr/>
            </p:nvGrpSpPr>
            <p:grpSpPr bwMode="auto">
              <a:xfrm>
                <a:off x="2331" y="5872"/>
                <a:ext cx="561" cy="403"/>
                <a:chOff x="2331" y="5872"/>
                <a:chExt cx="561" cy="403"/>
              </a:xfrm>
            </p:grpSpPr>
            <p:sp>
              <p:nvSpPr>
                <p:cNvPr id="285" name="Rectangle 114"/>
                <p:cNvSpPr>
                  <a:spLocks noChangeArrowheads="1"/>
                </p:cNvSpPr>
                <p:nvPr/>
              </p:nvSpPr>
              <p:spPr bwMode="auto">
                <a:xfrm>
                  <a:off x="2374" y="5872"/>
                  <a:ext cx="475" cy="403"/>
                </a:xfrm>
                <a:prstGeom prst="rect">
                  <a:avLst/>
                </a:prstGeom>
                <a:noFill/>
                <a:ln w="9525">
                  <a:noFill/>
                  <a:miter lim="800000"/>
                  <a:headEnd/>
                  <a:tailEnd/>
                </a:ln>
                <a:effectLst/>
              </p:spPr>
              <p:txBody>
                <a:bodyPr/>
                <a:lstStyle/>
                <a:p>
                  <a:r>
                    <a:rPr lang="en-US" altLang="zh-CN" sz="1200">
                      <a:ea typeface="宋体" pitchFamily="2" charset="-122"/>
                    </a:rPr>
                    <a:t>82.5</a:t>
                  </a:r>
                </a:p>
                <a:p>
                  <a:endParaRPr lang="en-US" altLang="zh-CN">
                    <a:ea typeface="宋体" pitchFamily="2" charset="-122"/>
                  </a:endParaRPr>
                </a:p>
              </p:txBody>
            </p:sp>
            <p:sp>
              <p:nvSpPr>
                <p:cNvPr id="286" name="Rectangle 377"/>
                <p:cNvSpPr>
                  <a:spLocks noChangeArrowheads="1"/>
                </p:cNvSpPr>
                <p:nvPr/>
              </p:nvSpPr>
              <p:spPr bwMode="auto">
                <a:xfrm>
                  <a:off x="2331" y="5872"/>
                  <a:ext cx="561" cy="403"/>
                </a:xfrm>
                <a:prstGeom prst="rect">
                  <a:avLst/>
                </a:prstGeom>
                <a:noFill/>
                <a:ln w="7">
                  <a:solidFill>
                    <a:srgbClr val="A0A0A0"/>
                  </a:solidFill>
                  <a:miter lim="800000"/>
                  <a:headEnd/>
                  <a:tailEnd/>
                </a:ln>
                <a:effectLst/>
              </p:spPr>
              <p:txBody>
                <a:bodyPr/>
                <a:lstStyle/>
                <a:p>
                  <a:endParaRPr lang="en-US"/>
                </a:p>
              </p:txBody>
            </p:sp>
          </p:grpSp>
          <p:grpSp>
            <p:nvGrpSpPr>
              <p:cNvPr id="111" name="Group 380"/>
              <p:cNvGrpSpPr>
                <a:grpSpLocks/>
              </p:cNvGrpSpPr>
              <p:nvPr/>
            </p:nvGrpSpPr>
            <p:grpSpPr bwMode="auto">
              <a:xfrm>
                <a:off x="2892" y="5872"/>
                <a:ext cx="556" cy="403"/>
                <a:chOff x="2892" y="5872"/>
                <a:chExt cx="556" cy="403"/>
              </a:xfrm>
            </p:grpSpPr>
            <p:sp>
              <p:nvSpPr>
                <p:cNvPr id="283" name="Rectangle 115"/>
                <p:cNvSpPr>
                  <a:spLocks noChangeArrowheads="1"/>
                </p:cNvSpPr>
                <p:nvPr/>
              </p:nvSpPr>
              <p:spPr bwMode="auto">
                <a:xfrm>
                  <a:off x="2935" y="5872"/>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84" name="Rectangle 379"/>
                <p:cNvSpPr>
                  <a:spLocks noChangeArrowheads="1"/>
                </p:cNvSpPr>
                <p:nvPr/>
              </p:nvSpPr>
              <p:spPr bwMode="auto">
                <a:xfrm>
                  <a:off x="2892" y="5872"/>
                  <a:ext cx="556" cy="403"/>
                </a:xfrm>
                <a:prstGeom prst="rect">
                  <a:avLst/>
                </a:prstGeom>
                <a:noFill/>
                <a:ln w="7">
                  <a:solidFill>
                    <a:srgbClr val="A0A0A0"/>
                  </a:solidFill>
                  <a:miter lim="800000"/>
                  <a:headEnd/>
                  <a:tailEnd/>
                </a:ln>
                <a:effectLst/>
              </p:spPr>
              <p:txBody>
                <a:bodyPr/>
                <a:lstStyle/>
                <a:p>
                  <a:endParaRPr lang="en-US"/>
                </a:p>
              </p:txBody>
            </p:sp>
          </p:grpSp>
          <p:grpSp>
            <p:nvGrpSpPr>
              <p:cNvPr id="112" name="Group 382"/>
              <p:cNvGrpSpPr>
                <a:grpSpLocks/>
              </p:cNvGrpSpPr>
              <p:nvPr/>
            </p:nvGrpSpPr>
            <p:grpSpPr bwMode="auto">
              <a:xfrm>
                <a:off x="3448" y="5872"/>
                <a:ext cx="562" cy="403"/>
                <a:chOff x="3448" y="5872"/>
                <a:chExt cx="562" cy="403"/>
              </a:xfrm>
            </p:grpSpPr>
            <p:sp>
              <p:nvSpPr>
                <p:cNvPr id="281" name="Rectangle 116"/>
                <p:cNvSpPr>
                  <a:spLocks noChangeArrowheads="1"/>
                </p:cNvSpPr>
                <p:nvPr/>
              </p:nvSpPr>
              <p:spPr bwMode="auto">
                <a:xfrm>
                  <a:off x="3491" y="5872"/>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82" name="Rectangle 381"/>
                <p:cNvSpPr>
                  <a:spLocks noChangeArrowheads="1"/>
                </p:cNvSpPr>
                <p:nvPr/>
              </p:nvSpPr>
              <p:spPr bwMode="auto">
                <a:xfrm>
                  <a:off x="3448" y="5872"/>
                  <a:ext cx="562" cy="403"/>
                </a:xfrm>
                <a:prstGeom prst="rect">
                  <a:avLst/>
                </a:prstGeom>
                <a:noFill/>
                <a:ln w="7">
                  <a:solidFill>
                    <a:srgbClr val="A0A0A0"/>
                  </a:solidFill>
                  <a:miter lim="800000"/>
                  <a:headEnd/>
                  <a:tailEnd/>
                </a:ln>
                <a:effectLst/>
              </p:spPr>
              <p:txBody>
                <a:bodyPr/>
                <a:lstStyle/>
                <a:p>
                  <a:endParaRPr lang="en-US"/>
                </a:p>
              </p:txBody>
            </p:sp>
          </p:grpSp>
          <p:grpSp>
            <p:nvGrpSpPr>
              <p:cNvPr id="113" name="Group 384"/>
              <p:cNvGrpSpPr>
                <a:grpSpLocks/>
              </p:cNvGrpSpPr>
              <p:nvPr/>
            </p:nvGrpSpPr>
            <p:grpSpPr bwMode="auto">
              <a:xfrm>
                <a:off x="0" y="6275"/>
                <a:ext cx="546" cy="403"/>
                <a:chOff x="0" y="6275"/>
                <a:chExt cx="546" cy="403"/>
              </a:xfrm>
            </p:grpSpPr>
            <p:sp>
              <p:nvSpPr>
                <p:cNvPr id="279" name="Rectangle 117"/>
                <p:cNvSpPr>
                  <a:spLocks noChangeArrowheads="1"/>
                </p:cNvSpPr>
                <p:nvPr/>
              </p:nvSpPr>
              <p:spPr bwMode="auto">
                <a:xfrm>
                  <a:off x="43" y="6275"/>
                  <a:ext cx="460" cy="403"/>
                </a:xfrm>
                <a:prstGeom prst="rect">
                  <a:avLst/>
                </a:prstGeom>
                <a:noFill/>
                <a:ln w="9525">
                  <a:noFill/>
                  <a:miter lim="800000"/>
                  <a:headEnd/>
                  <a:tailEnd/>
                </a:ln>
                <a:effectLst/>
              </p:spPr>
              <p:txBody>
                <a:bodyPr/>
                <a:lstStyle/>
                <a:p>
                  <a:r>
                    <a:rPr lang="en-US" altLang="zh-CN" sz="1200">
                      <a:ea typeface="宋体" pitchFamily="2" charset="-122"/>
                    </a:rPr>
                    <a:t>M</a:t>
                  </a:r>
                </a:p>
                <a:p>
                  <a:endParaRPr lang="en-US" altLang="zh-CN">
                    <a:ea typeface="宋体" pitchFamily="2" charset="-122"/>
                  </a:endParaRPr>
                </a:p>
              </p:txBody>
            </p:sp>
            <p:sp>
              <p:nvSpPr>
                <p:cNvPr id="280" name="Rectangle 383"/>
                <p:cNvSpPr>
                  <a:spLocks noChangeArrowheads="1"/>
                </p:cNvSpPr>
                <p:nvPr/>
              </p:nvSpPr>
              <p:spPr bwMode="auto">
                <a:xfrm>
                  <a:off x="0" y="6275"/>
                  <a:ext cx="546" cy="403"/>
                </a:xfrm>
                <a:prstGeom prst="rect">
                  <a:avLst/>
                </a:prstGeom>
                <a:noFill/>
                <a:ln w="7">
                  <a:solidFill>
                    <a:srgbClr val="A0A0A0"/>
                  </a:solidFill>
                  <a:miter lim="800000"/>
                  <a:headEnd/>
                  <a:tailEnd/>
                </a:ln>
                <a:effectLst/>
              </p:spPr>
              <p:txBody>
                <a:bodyPr/>
                <a:lstStyle/>
                <a:p>
                  <a:endParaRPr lang="en-US"/>
                </a:p>
              </p:txBody>
            </p:sp>
          </p:grpSp>
          <p:grpSp>
            <p:nvGrpSpPr>
              <p:cNvPr id="114" name="Group 386"/>
              <p:cNvGrpSpPr>
                <a:grpSpLocks/>
              </p:cNvGrpSpPr>
              <p:nvPr/>
            </p:nvGrpSpPr>
            <p:grpSpPr bwMode="auto">
              <a:xfrm>
                <a:off x="546" y="6275"/>
                <a:ext cx="631" cy="403"/>
                <a:chOff x="546" y="6275"/>
                <a:chExt cx="631" cy="403"/>
              </a:xfrm>
            </p:grpSpPr>
            <p:sp>
              <p:nvSpPr>
                <p:cNvPr id="277" name="Rectangle 118"/>
                <p:cNvSpPr>
                  <a:spLocks noChangeArrowheads="1"/>
                </p:cNvSpPr>
                <p:nvPr/>
              </p:nvSpPr>
              <p:spPr bwMode="auto">
                <a:xfrm>
                  <a:off x="589" y="6275"/>
                  <a:ext cx="545" cy="403"/>
                </a:xfrm>
                <a:prstGeom prst="rect">
                  <a:avLst/>
                </a:prstGeom>
                <a:noFill/>
                <a:ln w="9525">
                  <a:noFill/>
                  <a:miter lim="800000"/>
                  <a:headEnd/>
                  <a:tailEnd/>
                </a:ln>
                <a:effectLst/>
              </p:spPr>
              <p:txBody>
                <a:bodyPr/>
                <a:lstStyle/>
                <a:p>
                  <a:r>
                    <a:rPr lang="en-US" altLang="zh-CN" sz="1200">
                      <a:ea typeface="宋体" pitchFamily="2" charset="-122"/>
                    </a:rPr>
                    <a:t>40</a:t>
                  </a:r>
                </a:p>
                <a:p>
                  <a:endParaRPr lang="en-US" altLang="zh-CN">
                    <a:ea typeface="宋体" pitchFamily="2" charset="-122"/>
                  </a:endParaRPr>
                </a:p>
              </p:txBody>
            </p:sp>
            <p:sp>
              <p:nvSpPr>
                <p:cNvPr id="278" name="Rectangle 385"/>
                <p:cNvSpPr>
                  <a:spLocks noChangeArrowheads="1"/>
                </p:cNvSpPr>
                <p:nvPr/>
              </p:nvSpPr>
              <p:spPr bwMode="auto">
                <a:xfrm>
                  <a:off x="546" y="6275"/>
                  <a:ext cx="631" cy="403"/>
                </a:xfrm>
                <a:prstGeom prst="rect">
                  <a:avLst/>
                </a:prstGeom>
                <a:noFill/>
                <a:ln w="7">
                  <a:solidFill>
                    <a:srgbClr val="A0A0A0"/>
                  </a:solidFill>
                  <a:miter lim="800000"/>
                  <a:headEnd/>
                  <a:tailEnd/>
                </a:ln>
                <a:effectLst/>
              </p:spPr>
              <p:txBody>
                <a:bodyPr/>
                <a:lstStyle/>
                <a:p>
                  <a:endParaRPr lang="en-US"/>
                </a:p>
              </p:txBody>
            </p:sp>
          </p:grpSp>
          <p:grpSp>
            <p:nvGrpSpPr>
              <p:cNvPr id="115" name="Group 388"/>
              <p:cNvGrpSpPr>
                <a:grpSpLocks/>
              </p:cNvGrpSpPr>
              <p:nvPr/>
            </p:nvGrpSpPr>
            <p:grpSpPr bwMode="auto">
              <a:xfrm>
                <a:off x="1177" y="6275"/>
                <a:ext cx="555" cy="403"/>
                <a:chOff x="1177" y="6275"/>
                <a:chExt cx="555" cy="403"/>
              </a:xfrm>
            </p:grpSpPr>
            <p:sp>
              <p:nvSpPr>
                <p:cNvPr id="275" name="Rectangle 119"/>
                <p:cNvSpPr>
                  <a:spLocks noChangeArrowheads="1"/>
                </p:cNvSpPr>
                <p:nvPr/>
              </p:nvSpPr>
              <p:spPr bwMode="auto">
                <a:xfrm>
                  <a:off x="1220" y="6275"/>
                  <a:ext cx="469" cy="403"/>
                </a:xfrm>
                <a:prstGeom prst="rect">
                  <a:avLst/>
                </a:prstGeom>
                <a:noFill/>
                <a:ln w="9525">
                  <a:noFill/>
                  <a:miter lim="800000"/>
                  <a:headEnd/>
                  <a:tailEnd/>
                </a:ln>
                <a:effectLst/>
              </p:spPr>
              <p:txBody>
                <a:bodyPr/>
                <a:lstStyle/>
                <a:p>
                  <a:r>
                    <a:rPr lang="en-US" altLang="zh-CN" sz="1200">
                      <a:ea typeface="宋体" pitchFamily="2" charset="-122"/>
                    </a:rPr>
                    <a:t>72.9</a:t>
                  </a:r>
                </a:p>
                <a:p>
                  <a:endParaRPr lang="en-US" altLang="zh-CN">
                    <a:ea typeface="宋体" pitchFamily="2" charset="-122"/>
                  </a:endParaRPr>
                </a:p>
              </p:txBody>
            </p:sp>
            <p:sp>
              <p:nvSpPr>
                <p:cNvPr id="276" name="Rectangle 387"/>
                <p:cNvSpPr>
                  <a:spLocks noChangeArrowheads="1"/>
                </p:cNvSpPr>
                <p:nvPr/>
              </p:nvSpPr>
              <p:spPr bwMode="auto">
                <a:xfrm>
                  <a:off x="1177" y="6275"/>
                  <a:ext cx="555" cy="403"/>
                </a:xfrm>
                <a:prstGeom prst="rect">
                  <a:avLst/>
                </a:prstGeom>
                <a:noFill/>
                <a:ln w="7">
                  <a:solidFill>
                    <a:srgbClr val="A0A0A0"/>
                  </a:solidFill>
                  <a:miter lim="800000"/>
                  <a:headEnd/>
                  <a:tailEnd/>
                </a:ln>
                <a:effectLst/>
              </p:spPr>
              <p:txBody>
                <a:bodyPr/>
                <a:lstStyle/>
                <a:p>
                  <a:endParaRPr lang="en-US"/>
                </a:p>
              </p:txBody>
            </p:sp>
          </p:grpSp>
          <p:grpSp>
            <p:nvGrpSpPr>
              <p:cNvPr id="116" name="Group 390"/>
              <p:cNvGrpSpPr>
                <a:grpSpLocks/>
              </p:cNvGrpSpPr>
              <p:nvPr/>
            </p:nvGrpSpPr>
            <p:grpSpPr bwMode="auto">
              <a:xfrm>
                <a:off x="1732" y="6275"/>
                <a:ext cx="599" cy="403"/>
                <a:chOff x="1732" y="6275"/>
                <a:chExt cx="599" cy="403"/>
              </a:xfrm>
            </p:grpSpPr>
            <p:sp>
              <p:nvSpPr>
                <p:cNvPr id="273" name="Rectangle 120"/>
                <p:cNvSpPr>
                  <a:spLocks noChangeArrowheads="1"/>
                </p:cNvSpPr>
                <p:nvPr/>
              </p:nvSpPr>
              <p:spPr bwMode="auto">
                <a:xfrm>
                  <a:off x="1775" y="6275"/>
                  <a:ext cx="513" cy="403"/>
                </a:xfrm>
                <a:prstGeom prst="rect">
                  <a:avLst/>
                </a:prstGeom>
                <a:noFill/>
                <a:ln w="9525">
                  <a:noFill/>
                  <a:miter lim="800000"/>
                  <a:headEnd/>
                  <a:tailEnd/>
                </a:ln>
                <a:effectLst/>
              </p:spPr>
              <p:txBody>
                <a:bodyPr/>
                <a:lstStyle/>
                <a:p>
                  <a:r>
                    <a:rPr lang="en-US" altLang="zh-CN" sz="1200">
                      <a:ea typeface="宋体" pitchFamily="2" charset="-122"/>
                    </a:rPr>
                    <a:t>84.8</a:t>
                  </a:r>
                </a:p>
                <a:p>
                  <a:endParaRPr lang="en-US" altLang="zh-CN">
                    <a:ea typeface="宋体" pitchFamily="2" charset="-122"/>
                  </a:endParaRPr>
                </a:p>
              </p:txBody>
            </p:sp>
            <p:sp>
              <p:nvSpPr>
                <p:cNvPr id="274" name="Rectangle 389"/>
                <p:cNvSpPr>
                  <a:spLocks noChangeArrowheads="1"/>
                </p:cNvSpPr>
                <p:nvPr/>
              </p:nvSpPr>
              <p:spPr bwMode="auto">
                <a:xfrm>
                  <a:off x="1732" y="6275"/>
                  <a:ext cx="599" cy="403"/>
                </a:xfrm>
                <a:prstGeom prst="rect">
                  <a:avLst/>
                </a:prstGeom>
                <a:noFill/>
                <a:ln w="7">
                  <a:solidFill>
                    <a:srgbClr val="A0A0A0"/>
                  </a:solidFill>
                  <a:miter lim="800000"/>
                  <a:headEnd/>
                  <a:tailEnd/>
                </a:ln>
                <a:effectLst/>
              </p:spPr>
              <p:txBody>
                <a:bodyPr/>
                <a:lstStyle/>
                <a:p>
                  <a:endParaRPr lang="en-US"/>
                </a:p>
              </p:txBody>
            </p:sp>
          </p:grpSp>
          <p:grpSp>
            <p:nvGrpSpPr>
              <p:cNvPr id="117" name="Group 392"/>
              <p:cNvGrpSpPr>
                <a:grpSpLocks/>
              </p:cNvGrpSpPr>
              <p:nvPr/>
            </p:nvGrpSpPr>
            <p:grpSpPr bwMode="auto">
              <a:xfrm>
                <a:off x="2331" y="6275"/>
                <a:ext cx="561" cy="403"/>
                <a:chOff x="2331" y="6275"/>
                <a:chExt cx="561" cy="403"/>
              </a:xfrm>
            </p:grpSpPr>
            <p:sp>
              <p:nvSpPr>
                <p:cNvPr id="271" name="Rectangle 121"/>
                <p:cNvSpPr>
                  <a:spLocks noChangeArrowheads="1"/>
                </p:cNvSpPr>
                <p:nvPr/>
              </p:nvSpPr>
              <p:spPr bwMode="auto">
                <a:xfrm>
                  <a:off x="2374" y="6275"/>
                  <a:ext cx="475"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272" name="Rectangle 391"/>
                <p:cNvSpPr>
                  <a:spLocks noChangeArrowheads="1"/>
                </p:cNvSpPr>
                <p:nvPr/>
              </p:nvSpPr>
              <p:spPr bwMode="auto">
                <a:xfrm>
                  <a:off x="2331" y="6275"/>
                  <a:ext cx="561" cy="403"/>
                </a:xfrm>
                <a:prstGeom prst="rect">
                  <a:avLst/>
                </a:prstGeom>
                <a:noFill/>
                <a:ln w="7">
                  <a:solidFill>
                    <a:srgbClr val="A0A0A0"/>
                  </a:solidFill>
                  <a:miter lim="800000"/>
                  <a:headEnd/>
                  <a:tailEnd/>
                </a:ln>
                <a:effectLst/>
              </p:spPr>
              <p:txBody>
                <a:bodyPr/>
                <a:lstStyle/>
                <a:p>
                  <a:endParaRPr lang="en-US"/>
                </a:p>
              </p:txBody>
            </p:sp>
          </p:grpSp>
          <p:grpSp>
            <p:nvGrpSpPr>
              <p:cNvPr id="118" name="Group 394"/>
              <p:cNvGrpSpPr>
                <a:grpSpLocks/>
              </p:cNvGrpSpPr>
              <p:nvPr/>
            </p:nvGrpSpPr>
            <p:grpSpPr bwMode="auto">
              <a:xfrm>
                <a:off x="2892" y="6275"/>
                <a:ext cx="556" cy="403"/>
                <a:chOff x="2892" y="6275"/>
                <a:chExt cx="556" cy="403"/>
              </a:xfrm>
            </p:grpSpPr>
            <p:sp>
              <p:nvSpPr>
                <p:cNvPr id="269" name="Rectangle 122"/>
                <p:cNvSpPr>
                  <a:spLocks noChangeArrowheads="1"/>
                </p:cNvSpPr>
                <p:nvPr/>
              </p:nvSpPr>
              <p:spPr bwMode="auto">
                <a:xfrm>
                  <a:off x="2935" y="6275"/>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70" name="Rectangle 393"/>
                <p:cNvSpPr>
                  <a:spLocks noChangeArrowheads="1"/>
                </p:cNvSpPr>
                <p:nvPr/>
              </p:nvSpPr>
              <p:spPr bwMode="auto">
                <a:xfrm>
                  <a:off x="2892" y="6275"/>
                  <a:ext cx="556" cy="403"/>
                </a:xfrm>
                <a:prstGeom prst="rect">
                  <a:avLst/>
                </a:prstGeom>
                <a:noFill/>
                <a:ln w="7">
                  <a:solidFill>
                    <a:srgbClr val="A0A0A0"/>
                  </a:solidFill>
                  <a:miter lim="800000"/>
                  <a:headEnd/>
                  <a:tailEnd/>
                </a:ln>
                <a:effectLst/>
              </p:spPr>
              <p:txBody>
                <a:bodyPr/>
                <a:lstStyle/>
                <a:p>
                  <a:endParaRPr lang="en-US"/>
                </a:p>
              </p:txBody>
            </p:sp>
          </p:grpSp>
          <p:grpSp>
            <p:nvGrpSpPr>
              <p:cNvPr id="119" name="Group 396"/>
              <p:cNvGrpSpPr>
                <a:grpSpLocks/>
              </p:cNvGrpSpPr>
              <p:nvPr/>
            </p:nvGrpSpPr>
            <p:grpSpPr bwMode="auto">
              <a:xfrm>
                <a:off x="3448" y="6275"/>
                <a:ext cx="562" cy="403"/>
                <a:chOff x="3448" y="6275"/>
                <a:chExt cx="562" cy="403"/>
              </a:xfrm>
            </p:grpSpPr>
            <p:sp>
              <p:nvSpPr>
                <p:cNvPr id="267" name="Rectangle 123"/>
                <p:cNvSpPr>
                  <a:spLocks noChangeArrowheads="1"/>
                </p:cNvSpPr>
                <p:nvPr/>
              </p:nvSpPr>
              <p:spPr bwMode="auto">
                <a:xfrm>
                  <a:off x="3491" y="6275"/>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68" name="Rectangle 395"/>
                <p:cNvSpPr>
                  <a:spLocks noChangeArrowheads="1"/>
                </p:cNvSpPr>
                <p:nvPr/>
              </p:nvSpPr>
              <p:spPr bwMode="auto">
                <a:xfrm>
                  <a:off x="3448" y="6275"/>
                  <a:ext cx="562" cy="403"/>
                </a:xfrm>
                <a:prstGeom prst="rect">
                  <a:avLst/>
                </a:prstGeom>
                <a:noFill/>
                <a:ln w="7">
                  <a:solidFill>
                    <a:srgbClr val="A0A0A0"/>
                  </a:solidFill>
                  <a:miter lim="800000"/>
                  <a:headEnd/>
                  <a:tailEnd/>
                </a:ln>
                <a:effectLst/>
              </p:spPr>
              <p:txBody>
                <a:bodyPr/>
                <a:lstStyle/>
                <a:p>
                  <a:endParaRPr lang="en-US"/>
                </a:p>
              </p:txBody>
            </p:sp>
          </p:grpSp>
          <p:grpSp>
            <p:nvGrpSpPr>
              <p:cNvPr id="120" name="Group 398"/>
              <p:cNvGrpSpPr>
                <a:grpSpLocks/>
              </p:cNvGrpSpPr>
              <p:nvPr/>
            </p:nvGrpSpPr>
            <p:grpSpPr bwMode="auto">
              <a:xfrm>
                <a:off x="0" y="6678"/>
                <a:ext cx="546" cy="403"/>
                <a:chOff x="0" y="6678"/>
                <a:chExt cx="546" cy="403"/>
              </a:xfrm>
            </p:grpSpPr>
            <p:sp>
              <p:nvSpPr>
                <p:cNvPr id="265" name="Rectangle 124"/>
                <p:cNvSpPr>
                  <a:spLocks noChangeArrowheads="1"/>
                </p:cNvSpPr>
                <p:nvPr/>
              </p:nvSpPr>
              <p:spPr bwMode="auto">
                <a:xfrm>
                  <a:off x="43" y="6678"/>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66" name="Rectangle 397"/>
                <p:cNvSpPr>
                  <a:spLocks noChangeArrowheads="1"/>
                </p:cNvSpPr>
                <p:nvPr/>
              </p:nvSpPr>
              <p:spPr bwMode="auto">
                <a:xfrm>
                  <a:off x="0" y="6678"/>
                  <a:ext cx="546" cy="403"/>
                </a:xfrm>
                <a:prstGeom prst="rect">
                  <a:avLst/>
                </a:prstGeom>
                <a:noFill/>
                <a:ln w="7">
                  <a:solidFill>
                    <a:srgbClr val="A0A0A0"/>
                  </a:solidFill>
                  <a:miter lim="800000"/>
                  <a:headEnd/>
                  <a:tailEnd/>
                </a:ln>
                <a:effectLst/>
              </p:spPr>
              <p:txBody>
                <a:bodyPr/>
                <a:lstStyle/>
                <a:p>
                  <a:endParaRPr lang="en-US"/>
                </a:p>
              </p:txBody>
            </p:sp>
          </p:grpSp>
          <p:grpSp>
            <p:nvGrpSpPr>
              <p:cNvPr id="121" name="Group 400"/>
              <p:cNvGrpSpPr>
                <a:grpSpLocks/>
              </p:cNvGrpSpPr>
              <p:nvPr/>
            </p:nvGrpSpPr>
            <p:grpSpPr bwMode="auto">
              <a:xfrm>
                <a:off x="546" y="6678"/>
                <a:ext cx="631" cy="403"/>
                <a:chOff x="546" y="6678"/>
                <a:chExt cx="631" cy="403"/>
              </a:xfrm>
            </p:grpSpPr>
            <p:sp>
              <p:nvSpPr>
                <p:cNvPr id="263" name="Rectangle 125"/>
                <p:cNvSpPr>
                  <a:spLocks noChangeArrowheads="1"/>
                </p:cNvSpPr>
                <p:nvPr/>
              </p:nvSpPr>
              <p:spPr bwMode="auto">
                <a:xfrm>
                  <a:off x="589" y="6678"/>
                  <a:ext cx="545" cy="403"/>
                </a:xfrm>
                <a:prstGeom prst="rect">
                  <a:avLst/>
                </a:prstGeom>
                <a:noFill/>
                <a:ln w="9525">
                  <a:noFill/>
                  <a:miter lim="800000"/>
                  <a:headEnd/>
                  <a:tailEnd/>
                </a:ln>
                <a:effectLst/>
              </p:spPr>
              <p:txBody>
                <a:bodyPr/>
                <a:lstStyle/>
                <a:p>
                  <a:r>
                    <a:rPr lang="en-US" altLang="zh-CN" sz="1200">
                      <a:ea typeface="宋体" pitchFamily="2" charset="-122"/>
                    </a:rPr>
                    <a:t>50</a:t>
                  </a:r>
                </a:p>
                <a:p>
                  <a:endParaRPr lang="en-US" altLang="zh-CN">
                    <a:ea typeface="宋体" pitchFamily="2" charset="-122"/>
                  </a:endParaRPr>
                </a:p>
              </p:txBody>
            </p:sp>
            <p:sp>
              <p:nvSpPr>
                <p:cNvPr id="264" name="Rectangle 399"/>
                <p:cNvSpPr>
                  <a:spLocks noChangeArrowheads="1"/>
                </p:cNvSpPr>
                <p:nvPr/>
              </p:nvSpPr>
              <p:spPr bwMode="auto">
                <a:xfrm>
                  <a:off x="546" y="6678"/>
                  <a:ext cx="631" cy="403"/>
                </a:xfrm>
                <a:prstGeom prst="rect">
                  <a:avLst/>
                </a:prstGeom>
                <a:noFill/>
                <a:ln w="7">
                  <a:solidFill>
                    <a:srgbClr val="A0A0A0"/>
                  </a:solidFill>
                  <a:miter lim="800000"/>
                  <a:headEnd/>
                  <a:tailEnd/>
                </a:ln>
                <a:effectLst/>
              </p:spPr>
              <p:txBody>
                <a:bodyPr/>
                <a:lstStyle/>
                <a:p>
                  <a:endParaRPr lang="en-US"/>
                </a:p>
              </p:txBody>
            </p:sp>
          </p:grpSp>
          <p:grpSp>
            <p:nvGrpSpPr>
              <p:cNvPr id="122" name="Group 402"/>
              <p:cNvGrpSpPr>
                <a:grpSpLocks/>
              </p:cNvGrpSpPr>
              <p:nvPr/>
            </p:nvGrpSpPr>
            <p:grpSpPr bwMode="auto">
              <a:xfrm>
                <a:off x="1177" y="6678"/>
                <a:ext cx="555" cy="403"/>
                <a:chOff x="1177" y="6678"/>
                <a:chExt cx="555" cy="403"/>
              </a:xfrm>
            </p:grpSpPr>
            <p:sp>
              <p:nvSpPr>
                <p:cNvPr id="261" name="Rectangle 126"/>
                <p:cNvSpPr>
                  <a:spLocks noChangeArrowheads="1"/>
                </p:cNvSpPr>
                <p:nvPr/>
              </p:nvSpPr>
              <p:spPr bwMode="auto">
                <a:xfrm>
                  <a:off x="1220" y="6678"/>
                  <a:ext cx="469" cy="403"/>
                </a:xfrm>
                <a:prstGeom prst="rect">
                  <a:avLst/>
                </a:prstGeom>
                <a:noFill/>
                <a:ln w="9525">
                  <a:noFill/>
                  <a:miter lim="800000"/>
                  <a:headEnd/>
                  <a:tailEnd/>
                </a:ln>
                <a:effectLst/>
              </p:spPr>
              <p:txBody>
                <a:bodyPr/>
                <a:lstStyle/>
                <a:p>
                  <a:r>
                    <a:rPr lang="en-US" altLang="zh-CN" sz="1200">
                      <a:ea typeface="宋体" pitchFamily="2" charset="-122"/>
                    </a:rPr>
                    <a:t>86.3</a:t>
                  </a:r>
                </a:p>
                <a:p>
                  <a:endParaRPr lang="en-US" altLang="zh-CN">
                    <a:ea typeface="宋体" pitchFamily="2" charset="-122"/>
                  </a:endParaRPr>
                </a:p>
              </p:txBody>
            </p:sp>
            <p:sp>
              <p:nvSpPr>
                <p:cNvPr id="262" name="Rectangle 401"/>
                <p:cNvSpPr>
                  <a:spLocks noChangeArrowheads="1"/>
                </p:cNvSpPr>
                <p:nvPr/>
              </p:nvSpPr>
              <p:spPr bwMode="auto">
                <a:xfrm>
                  <a:off x="1177" y="6678"/>
                  <a:ext cx="555" cy="403"/>
                </a:xfrm>
                <a:prstGeom prst="rect">
                  <a:avLst/>
                </a:prstGeom>
                <a:noFill/>
                <a:ln w="7">
                  <a:solidFill>
                    <a:srgbClr val="A0A0A0"/>
                  </a:solidFill>
                  <a:miter lim="800000"/>
                  <a:headEnd/>
                  <a:tailEnd/>
                </a:ln>
                <a:effectLst/>
              </p:spPr>
              <p:txBody>
                <a:bodyPr/>
                <a:lstStyle/>
                <a:p>
                  <a:endParaRPr lang="en-US"/>
                </a:p>
              </p:txBody>
            </p:sp>
          </p:grpSp>
          <p:grpSp>
            <p:nvGrpSpPr>
              <p:cNvPr id="123" name="Group 404"/>
              <p:cNvGrpSpPr>
                <a:grpSpLocks/>
              </p:cNvGrpSpPr>
              <p:nvPr/>
            </p:nvGrpSpPr>
            <p:grpSpPr bwMode="auto">
              <a:xfrm>
                <a:off x="1732" y="6678"/>
                <a:ext cx="599" cy="403"/>
                <a:chOff x="1732" y="6678"/>
                <a:chExt cx="599" cy="403"/>
              </a:xfrm>
            </p:grpSpPr>
            <p:sp>
              <p:nvSpPr>
                <p:cNvPr id="259" name="Rectangle 127"/>
                <p:cNvSpPr>
                  <a:spLocks noChangeArrowheads="1"/>
                </p:cNvSpPr>
                <p:nvPr/>
              </p:nvSpPr>
              <p:spPr bwMode="auto">
                <a:xfrm>
                  <a:off x="1775" y="6678"/>
                  <a:ext cx="513"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260" name="Rectangle 403"/>
                <p:cNvSpPr>
                  <a:spLocks noChangeArrowheads="1"/>
                </p:cNvSpPr>
                <p:nvPr/>
              </p:nvSpPr>
              <p:spPr bwMode="auto">
                <a:xfrm>
                  <a:off x="1732" y="6678"/>
                  <a:ext cx="599" cy="403"/>
                </a:xfrm>
                <a:prstGeom prst="rect">
                  <a:avLst/>
                </a:prstGeom>
                <a:noFill/>
                <a:ln w="7">
                  <a:solidFill>
                    <a:srgbClr val="A0A0A0"/>
                  </a:solidFill>
                  <a:miter lim="800000"/>
                  <a:headEnd/>
                  <a:tailEnd/>
                </a:ln>
                <a:effectLst/>
              </p:spPr>
              <p:txBody>
                <a:bodyPr/>
                <a:lstStyle/>
                <a:p>
                  <a:endParaRPr lang="en-US"/>
                </a:p>
              </p:txBody>
            </p:sp>
          </p:grpSp>
          <p:grpSp>
            <p:nvGrpSpPr>
              <p:cNvPr id="124" name="Group 406"/>
              <p:cNvGrpSpPr>
                <a:grpSpLocks/>
              </p:cNvGrpSpPr>
              <p:nvPr/>
            </p:nvGrpSpPr>
            <p:grpSpPr bwMode="auto">
              <a:xfrm>
                <a:off x="2331" y="6678"/>
                <a:ext cx="561" cy="403"/>
                <a:chOff x="2331" y="6678"/>
                <a:chExt cx="561" cy="403"/>
              </a:xfrm>
            </p:grpSpPr>
            <p:sp>
              <p:nvSpPr>
                <p:cNvPr id="257" name="Rectangle 128"/>
                <p:cNvSpPr>
                  <a:spLocks noChangeArrowheads="1"/>
                </p:cNvSpPr>
                <p:nvPr/>
              </p:nvSpPr>
              <p:spPr bwMode="auto">
                <a:xfrm>
                  <a:off x="2374" y="6678"/>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58" name="Rectangle 405"/>
                <p:cNvSpPr>
                  <a:spLocks noChangeArrowheads="1"/>
                </p:cNvSpPr>
                <p:nvPr/>
              </p:nvSpPr>
              <p:spPr bwMode="auto">
                <a:xfrm>
                  <a:off x="2331" y="6678"/>
                  <a:ext cx="561" cy="403"/>
                </a:xfrm>
                <a:prstGeom prst="rect">
                  <a:avLst/>
                </a:prstGeom>
                <a:noFill/>
                <a:ln w="7">
                  <a:solidFill>
                    <a:srgbClr val="A0A0A0"/>
                  </a:solidFill>
                  <a:miter lim="800000"/>
                  <a:headEnd/>
                  <a:tailEnd/>
                </a:ln>
                <a:effectLst/>
              </p:spPr>
              <p:txBody>
                <a:bodyPr/>
                <a:lstStyle/>
                <a:p>
                  <a:endParaRPr lang="en-US"/>
                </a:p>
              </p:txBody>
            </p:sp>
          </p:grpSp>
          <p:grpSp>
            <p:nvGrpSpPr>
              <p:cNvPr id="125" name="Group 408"/>
              <p:cNvGrpSpPr>
                <a:grpSpLocks/>
              </p:cNvGrpSpPr>
              <p:nvPr/>
            </p:nvGrpSpPr>
            <p:grpSpPr bwMode="auto">
              <a:xfrm>
                <a:off x="2892" y="6678"/>
                <a:ext cx="556" cy="403"/>
                <a:chOff x="2892" y="6678"/>
                <a:chExt cx="556" cy="403"/>
              </a:xfrm>
            </p:grpSpPr>
            <p:sp>
              <p:nvSpPr>
                <p:cNvPr id="255" name="Rectangle 129"/>
                <p:cNvSpPr>
                  <a:spLocks noChangeArrowheads="1"/>
                </p:cNvSpPr>
                <p:nvPr/>
              </p:nvSpPr>
              <p:spPr bwMode="auto">
                <a:xfrm>
                  <a:off x="2935" y="6678"/>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56" name="Rectangle 407"/>
                <p:cNvSpPr>
                  <a:spLocks noChangeArrowheads="1"/>
                </p:cNvSpPr>
                <p:nvPr/>
              </p:nvSpPr>
              <p:spPr bwMode="auto">
                <a:xfrm>
                  <a:off x="2892" y="6678"/>
                  <a:ext cx="556" cy="403"/>
                </a:xfrm>
                <a:prstGeom prst="rect">
                  <a:avLst/>
                </a:prstGeom>
                <a:noFill/>
                <a:ln w="7">
                  <a:solidFill>
                    <a:srgbClr val="A0A0A0"/>
                  </a:solidFill>
                  <a:miter lim="800000"/>
                  <a:headEnd/>
                  <a:tailEnd/>
                </a:ln>
                <a:effectLst/>
              </p:spPr>
              <p:txBody>
                <a:bodyPr/>
                <a:lstStyle/>
                <a:p>
                  <a:endParaRPr lang="en-US"/>
                </a:p>
              </p:txBody>
            </p:sp>
          </p:grpSp>
          <p:grpSp>
            <p:nvGrpSpPr>
              <p:cNvPr id="126" name="Group 410"/>
              <p:cNvGrpSpPr>
                <a:grpSpLocks/>
              </p:cNvGrpSpPr>
              <p:nvPr/>
            </p:nvGrpSpPr>
            <p:grpSpPr bwMode="auto">
              <a:xfrm>
                <a:off x="3448" y="6678"/>
                <a:ext cx="562" cy="403"/>
                <a:chOff x="3448" y="6678"/>
                <a:chExt cx="562" cy="403"/>
              </a:xfrm>
            </p:grpSpPr>
            <p:sp>
              <p:nvSpPr>
                <p:cNvPr id="253" name="Rectangle 130"/>
                <p:cNvSpPr>
                  <a:spLocks noChangeArrowheads="1"/>
                </p:cNvSpPr>
                <p:nvPr/>
              </p:nvSpPr>
              <p:spPr bwMode="auto">
                <a:xfrm>
                  <a:off x="3491" y="6678"/>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54" name="Rectangle 409"/>
                <p:cNvSpPr>
                  <a:spLocks noChangeArrowheads="1"/>
                </p:cNvSpPr>
                <p:nvPr/>
              </p:nvSpPr>
              <p:spPr bwMode="auto">
                <a:xfrm>
                  <a:off x="3448" y="6678"/>
                  <a:ext cx="562" cy="403"/>
                </a:xfrm>
                <a:prstGeom prst="rect">
                  <a:avLst/>
                </a:prstGeom>
                <a:noFill/>
                <a:ln w="7">
                  <a:solidFill>
                    <a:srgbClr val="A0A0A0"/>
                  </a:solidFill>
                  <a:miter lim="800000"/>
                  <a:headEnd/>
                  <a:tailEnd/>
                </a:ln>
                <a:effectLst/>
              </p:spPr>
              <p:txBody>
                <a:bodyPr/>
                <a:lstStyle/>
                <a:p>
                  <a:endParaRPr lang="en-US"/>
                </a:p>
              </p:txBody>
            </p:sp>
          </p:grpSp>
          <p:grpSp>
            <p:nvGrpSpPr>
              <p:cNvPr id="127" name="Group 412"/>
              <p:cNvGrpSpPr>
                <a:grpSpLocks/>
              </p:cNvGrpSpPr>
              <p:nvPr/>
            </p:nvGrpSpPr>
            <p:grpSpPr bwMode="auto">
              <a:xfrm>
                <a:off x="0" y="7081"/>
                <a:ext cx="546" cy="403"/>
                <a:chOff x="0" y="7081"/>
                <a:chExt cx="546" cy="403"/>
              </a:xfrm>
            </p:grpSpPr>
            <p:sp>
              <p:nvSpPr>
                <p:cNvPr id="251" name="Rectangle 131"/>
                <p:cNvSpPr>
                  <a:spLocks noChangeArrowheads="1"/>
                </p:cNvSpPr>
                <p:nvPr/>
              </p:nvSpPr>
              <p:spPr bwMode="auto">
                <a:xfrm>
                  <a:off x="43" y="7081"/>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52" name="Rectangle 411"/>
                <p:cNvSpPr>
                  <a:spLocks noChangeArrowheads="1"/>
                </p:cNvSpPr>
                <p:nvPr/>
              </p:nvSpPr>
              <p:spPr bwMode="auto">
                <a:xfrm>
                  <a:off x="0" y="7081"/>
                  <a:ext cx="546" cy="403"/>
                </a:xfrm>
                <a:prstGeom prst="rect">
                  <a:avLst/>
                </a:prstGeom>
                <a:noFill/>
                <a:ln w="7">
                  <a:solidFill>
                    <a:srgbClr val="A0A0A0"/>
                  </a:solidFill>
                  <a:miter lim="800000"/>
                  <a:headEnd/>
                  <a:tailEnd/>
                </a:ln>
                <a:effectLst/>
              </p:spPr>
              <p:txBody>
                <a:bodyPr/>
                <a:lstStyle/>
                <a:p>
                  <a:endParaRPr lang="en-US"/>
                </a:p>
              </p:txBody>
            </p:sp>
          </p:grpSp>
          <p:grpSp>
            <p:nvGrpSpPr>
              <p:cNvPr id="128" name="Group 414"/>
              <p:cNvGrpSpPr>
                <a:grpSpLocks/>
              </p:cNvGrpSpPr>
              <p:nvPr/>
            </p:nvGrpSpPr>
            <p:grpSpPr bwMode="auto">
              <a:xfrm>
                <a:off x="546" y="7081"/>
                <a:ext cx="631" cy="403"/>
                <a:chOff x="546" y="7081"/>
                <a:chExt cx="631" cy="403"/>
              </a:xfrm>
            </p:grpSpPr>
            <p:sp>
              <p:nvSpPr>
                <p:cNvPr id="249" name="Rectangle 132"/>
                <p:cNvSpPr>
                  <a:spLocks noChangeArrowheads="1"/>
                </p:cNvSpPr>
                <p:nvPr/>
              </p:nvSpPr>
              <p:spPr bwMode="auto">
                <a:xfrm>
                  <a:off x="589" y="7081"/>
                  <a:ext cx="545" cy="403"/>
                </a:xfrm>
                <a:prstGeom prst="rect">
                  <a:avLst/>
                </a:prstGeom>
                <a:noFill/>
                <a:ln w="9525">
                  <a:noFill/>
                  <a:miter lim="800000"/>
                  <a:headEnd/>
                  <a:tailEnd/>
                </a:ln>
                <a:effectLst/>
              </p:spPr>
              <p:txBody>
                <a:bodyPr/>
                <a:lstStyle/>
                <a:p>
                  <a:r>
                    <a:rPr lang="en-US" altLang="zh-CN" sz="1200">
                      <a:ea typeface="宋体" pitchFamily="2" charset="-122"/>
                    </a:rPr>
                    <a:t>60</a:t>
                  </a:r>
                </a:p>
                <a:p>
                  <a:endParaRPr lang="en-US" altLang="zh-CN">
                    <a:ea typeface="宋体" pitchFamily="2" charset="-122"/>
                  </a:endParaRPr>
                </a:p>
              </p:txBody>
            </p:sp>
            <p:sp>
              <p:nvSpPr>
                <p:cNvPr id="250" name="Rectangle 413"/>
                <p:cNvSpPr>
                  <a:spLocks noChangeArrowheads="1"/>
                </p:cNvSpPr>
                <p:nvPr/>
              </p:nvSpPr>
              <p:spPr bwMode="auto">
                <a:xfrm>
                  <a:off x="546" y="7081"/>
                  <a:ext cx="631" cy="403"/>
                </a:xfrm>
                <a:prstGeom prst="rect">
                  <a:avLst/>
                </a:prstGeom>
                <a:noFill/>
                <a:ln w="7">
                  <a:solidFill>
                    <a:srgbClr val="A0A0A0"/>
                  </a:solidFill>
                  <a:miter lim="800000"/>
                  <a:headEnd/>
                  <a:tailEnd/>
                </a:ln>
                <a:effectLst/>
              </p:spPr>
              <p:txBody>
                <a:bodyPr/>
                <a:lstStyle/>
                <a:p>
                  <a:endParaRPr lang="en-US"/>
                </a:p>
              </p:txBody>
            </p:sp>
          </p:grpSp>
          <p:grpSp>
            <p:nvGrpSpPr>
              <p:cNvPr id="129" name="Group 416"/>
              <p:cNvGrpSpPr>
                <a:grpSpLocks/>
              </p:cNvGrpSpPr>
              <p:nvPr/>
            </p:nvGrpSpPr>
            <p:grpSpPr bwMode="auto">
              <a:xfrm>
                <a:off x="1177" y="7081"/>
                <a:ext cx="555" cy="403"/>
                <a:chOff x="1177" y="7081"/>
                <a:chExt cx="555" cy="403"/>
              </a:xfrm>
            </p:grpSpPr>
            <p:sp>
              <p:nvSpPr>
                <p:cNvPr id="247" name="Rectangle 133"/>
                <p:cNvSpPr>
                  <a:spLocks noChangeArrowheads="1"/>
                </p:cNvSpPr>
                <p:nvPr/>
              </p:nvSpPr>
              <p:spPr bwMode="auto">
                <a:xfrm>
                  <a:off x="1220" y="7081"/>
                  <a:ext cx="469" cy="403"/>
                </a:xfrm>
                <a:prstGeom prst="rect">
                  <a:avLst/>
                </a:prstGeom>
                <a:noFill/>
                <a:ln w="9525">
                  <a:noFill/>
                  <a:miter lim="800000"/>
                  <a:headEnd/>
                  <a:tailEnd/>
                </a:ln>
                <a:effectLst/>
              </p:spPr>
              <p:txBody>
                <a:bodyPr/>
                <a:lstStyle/>
                <a:p>
                  <a:r>
                    <a:rPr lang="en-US" altLang="zh-CN" sz="1200">
                      <a:ea typeface="宋体" pitchFamily="2" charset="-122"/>
                    </a:rPr>
                    <a:t>97.5</a:t>
                  </a:r>
                </a:p>
                <a:p>
                  <a:endParaRPr lang="en-US" altLang="zh-CN">
                    <a:ea typeface="宋体" pitchFamily="2" charset="-122"/>
                  </a:endParaRPr>
                </a:p>
              </p:txBody>
            </p:sp>
            <p:sp>
              <p:nvSpPr>
                <p:cNvPr id="248" name="Rectangle 415"/>
                <p:cNvSpPr>
                  <a:spLocks noChangeArrowheads="1"/>
                </p:cNvSpPr>
                <p:nvPr/>
              </p:nvSpPr>
              <p:spPr bwMode="auto">
                <a:xfrm>
                  <a:off x="1177" y="7081"/>
                  <a:ext cx="555" cy="403"/>
                </a:xfrm>
                <a:prstGeom prst="rect">
                  <a:avLst/>
                </a:prstGeom>
                <a:noFill/>
                <a:ln w="7">
                  <a:solidFill>
                    <a:srgbClr val="A0A0A0"/>
                  </a:solidFill>
                  <a:miter lim="800000"/>
                  <a:headEnd/>
                  <a:tailEnd/>
                </a:ln>
                <a:effectLst/>
              </p:spPr>
              <p:txBody>
                <a:bodyPr/>
                <a:lstStyle/>
                <a:p>
                  <a:endParaRPr lang="en-US"/>
                </a:p>
              </p:txBody>
            </p:sp>
          </p:grpSp>
          <p:grpSp>
            <p:nvGrpSpPr>
              <p:cNvPr id="130" name="Group 418"/>
              <p:cNvGrpSpPr>
                <a:grpSpLocks/>
              </p:cNvGrpSpPr>
              <p:nvPr/>
            </p:nvGrpSpPr>
            <p:grpSpPr bwMode="auto">
              <a:xfrm>
                <a:off x="1732" y="7081"/>
                <a:ext cx="599" cy="403"/>
                <a:chOff x="1732" y="7081"/>
                <a:chExt cx="599" cy="403"/>
              </a:xfrm>
            </p:grpSpPr>
            <p:sp>
              <p:nvSpPr>
                <p:cNvPr id="245" name="Rectangle 134"/>
                <p:cNvSpPr>
                  <a:spLocks noChangeArrowheads="1"/>
                </p:cNvSpPr>
                <p:nvPr/>
              </p:nvSpPr>
              <p:spPr bwMode="auto">
                <a:xfrm>
                  <a:off x="1775" y="7081"/>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46" name="Rectangle 417"/>
                <p:cNvSpPr>
                  <a:spLocks noChangeArrowheads="1"/>
                </p:cNvSpPr>
                <p:nvPr/>
              </p:nvSpPr>
              <p:spPr bwMode="auto">
                <a:xfrm>
                  <a:off x="1732" y="7081"/>
                  <a:ext cx="599" cy="403"/>
                </a:xfrm>
                <a:prstGeom prst="rect">
                  <a:avLst/>
                </a:prstGeom>
                <a:noFill/>
                <a:ln w="7">
                  <a:solidFill>
                    <a:srgbClr val="A0A0A0"/>
                  </a:solidFill>
                  <a:miter lim="800000"/>
                  <a:headEnd/>
                  <a:tailEnd/>
                </a:ln>
                <a:effectLst/>
              </p:spPr>
              <p:txBody>
                <a:bodyPr/>
                <a:lstStyle/>
                <a:p>
                  <a:endParaRPr lang="en-US"/>
                </a:p>
              </p:txBody>
            </p:sp>
          </p:grpSp>
          <p:grpSp>
            <p:nvGrpSpPr>
              <p:cNvPr id="131" name="Group 420"/>
              <p:cNvGrpSpPr>
                <a:grpSpLocks/>
              </p:cNvGrpSpPr>
              <p:nvPr/>
            </p:nvGrpSpPr>
            <p:grpSpPr bwMode="auto">
              <a:xfrm>
                <a:off x="2331" y="7081"/>
                <a:ext cx="561" cy="403"/>
                <a:chOff x="2331" y="7081"/>
                <a:chExt cx="561" cy="403"/>
              </a:xfrm>
            </p:grpSpPr>
            <p:sp>
              <p:nvSpPr>
                <p:cNvPr id="243" name="Rectangle 135"/>
                <p:cNvSpPr>
                  <a:spLocks noChangeArrowheads="1"/>
                </p:cNvSpPr>
                <p:nvPr/>
              </p:nvSpPr>
              <p:spPr bwMode="auto">
                <a:xfrm>
                  <a:off x="2374" y="7081"/>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44" name="Rectangle 419"/>
                <p:cNvSpPr>
                  <a:spLocks noChangeArrowheads="1"/>
                </p:cNvSpPr>
                <p:nvPr/>
              </p:nvSpPr>
              <p:spPr bwMode="auto">
                <a:xfrm>
                  <a:off x="2331" y="7081"/>
                  <a:ext cx="561" cy="403"/>
                </a:xfrm>
                <a:prstGeom prst="rect">
                  <a:avLst/>
                </a:prstGeom>
                <a:noFill/>
                <a:ln w="7">
                  <a:solidFill>
                    <a:srgbClr val="A0A0A0"/>
                  </a:solidFill>
                  <a:miter lim="800000"/>
                  <a:headEnd/>
                  <a:tailEnd/>
                </a:ln>
                <a:effectLst/>
              </p:spPr>
              <p:txBody>
                <a:bodyPr/>
                <a:lstStyle/>
                <a:p>
                  <a:endParaRPr lang="en-US"/>
                </a:p>
              </p:txBody>
            </p:sp>
          </p:grpSp>
          <p:grpSp>
            <p:nvGrpSpPr>
              <p:cNvPr id="132" name="Group 422"/>
              <p:cNvGrpSpPr>
                <a:grpSpLocks/>
              </p:cNvGrpSpPr>
              <p:nvPr/>
            </p:nvGrpSpPr>
            <p:grpSpPr bwMode="auto">
              <a:xfrm>
                <a:off x="2892" y="7081"/>
                <a:ext cx="556" cy="403"/>
                <a:chOff x="2892" y="7081"/>
                <a:chExt cx="556" cy="403"/>
              </a:xfrm>
            </p:grpSpPr>
            <p:sp>
              <p:nvSpPr>
                <p:cNvPr id="241" name="Rectangle 136"/>
                <p:cNvSpPr>
                  <a:spLocks noChangeArrowheads="1"/>
                </p:cNvSpPr>
                <p:nvPr/>
              </p:nvSpPr>
              <p:spPr bwMode="auto">
                <a:xfrm>
                  <a:off x="2935" y="7081"/>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42" name="Rectangle 421"/>
                <p:cNvSpPr>
                  <a:spLocks noChangeArrowheads="1"/>
                </p:cNvSpPr>
                <p:nvPr/>
              </p:nvSpPr>
              <p:spPr bwMode="auto">
                <a:xfrm>
                  <a:off x="2892" y="7081"/>
                  <a:ext cx="556" cy="403"/>
                </a:xfrm>
                <a:prstGeom prst="rect">
                  <a:avLst/>
                </a:prstGeom>
                <a:noFill/>
                <a:ln w="7">
                  <a:solidFill>
                    <a:srgbClr val="A0A0A0"/>
                  </a:solidFill>
                  <a:miter lim="800000"/>
                  <a:headEnd/>
                  <a:tailEnd/>
                </a:ln>
                <a:effectLst/>
              </p:spPr>
              <p:txBody>
                <a:bodyPr/>
                <a:lstStyle/>
                <a:p>
                  <a:endParaRPr lang="en-US"/>
                </a:p>
              </p:txBody>
            </p:sp>
          </p:grpSp>
          <p:grpSp>
            <p:nvGrpSpPr>
              <p:cNvPr id="133" name="Group 424"/>
              <p:cNvGrpSpPr>
                <a:grpSpLocks/>
              </p:cNvGrpSpPr>
              <p:nvPr/>
            </p:nvGrpSpPr>
            <p:grpSpPr bwMode="auto">
              <a:xfrm>
                <a:off x="3448" y="7081"/>
                <a:ext cx="562" cy="403"/>
                <a:chOff x="3448" y="7081"/>
                <a:chExt cx="562" cy="403"/>
              </a:xfrm>
            </p:grpSpPr>
            <p:sp>
              <p:nvSpPr>
                <p:cNvPr id="239" name="Rectangle 137"/>
                <p:cNvSpPr>
                  <a:spLocks noChangeArrowheads="1"/>
                </p:cNvSpPr>
                <p:nvPr/>
              </p:nvSpPr>
              <p:spPr bwMode="auto">
                <a:xfrm>
                  <a:off x="3491" y="7081"/>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40" name="Rectangle 423"/>
                <p:cNvSpPr>
                  <a:spLocks noChangeArrowheads="1"/>
                </p:cNvSpPr>
                <p:nvPr/>
              </p:nvSpPr>
              <p:spPr bwMode="auto">
                <a:xfrm>
                  <a:off x="3448" y="7081"/>
                  <a:ext cx="562" cy="403"/>
                </a:xfrm>
                <a:prstGeom prst="rect">
                  <a:avLst/>
                </a:prstGeom>
                <a:noFill/>
                <a:ln w="7">
                  <a:solidFill>
                    <a:srgbClr val="A0A0A0"/>
                  </a:solidFill>
                  <a:miter lim="800000"/>
                  <a:headEnd/>
                  <a:tailEnd/>
                </a:ln>
                <a:effectLst/>
              </p:spPr>
              <p:txBody>
                <a:bodyPr/>
                <a:lstStyle/>
                <a:p>
                  <a:endParaRPr lang="en-US"/>
                </a:p>
              </p:txBody>
            </p:sp>
          </p:grpSp>
          <p:grpSp>
            <p:nvGrpSpPr>
              <p:cNvPr id="134" name="Group 426"/>
              <p:cNvGrpSpPr>
                <a:grpSpLocks/>
              </p:cNvGrpSpPr>
              <p:nvPr/>
            </p:nvGrpSpPr>
            <p:grpSpPr bwMode="auto">
              <a:xfrm>
                <a:off x="0" y="7484"/>
                <a:ext cx="546" cy="403"/>
                <a:chOff x="0" y="7484"/>
                <a:chExt cx="546" cy="403"/>
              </a:xfrm>
            </p:grpSpPr>
            <p:sp>
              <p:nvSpPr>
                <p:cNvPr id="237" name="Rectangle 138"/>
                <p:cNvSpPr>
                  <a:spLocks noChangeArrowheads="1"/>
                </p:cNvSpPr>
                <p:nvPr/>
              </p:nvSpPr>
              <p:spPr bwMode="auto">
                <a:xfrm>
                  <a:off x="43" y="7484"/>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38" name="Rectangle 425"/>
                <p:cNvSpPr>
                  <a:spLocks noChangeArrowheads="1"/>
                </p:cNvSpPr>
                <p:nvPr/>
              </p:nvSpPr>
              <p:spPr bwMode="auto">
                <a:xfrm>
                  <a:off x="0" y="7484"/>
                  <a:ext cx="546" cy="403"/>
                </a:xfrm>
                <a:prstGeom prst="rect">
                  <a:avLst/>
                </a:prstGeom>
                <a:noFill/>
                <a:ln w="7">
                  <a:solidFill>
                    <a:srgbClr val="A0A0A0"/>
                  </a:solidFill>
                  <a:miter lim="800000"/>
                  <a:headEnd/>
                  <a:tailEnd/>
                </a:ln>
                <a:effectLst/>
              </p:spPr>
              <p:txBody>
                <a:bodyPr/>
                <a:lstStyle/>
                <a:p>
                  <a:endParaRPr lang="en-US"/>
                </a:p>
              </p:txBody>
            </p:sp>
          </p:grpSp>
          <p:grpSp>
            <p:nvGrpSpPr>
              <p:cNvPr id="135" name="Group 428"/>
              <p:cNvGrpSpPr>
                <a:grpSpLocks/>
              </p:cNvGrpSpPr>
              <p:nvPr/>
            </p:nvGrpSpPr>
            <p:grpSpPr bwMode="auto">
              <a:xfrm>
                <a:off x="546" y="7484"/>
                <a:ext cx="631" cy="403"/>
                <a:chOff x="546" y="7484"/>
                <a:chExt cx="631" cy="403"/>
              </a:xfrm>
            </p:grpSpPr>
            <p:sp>
              <p:nvSpPr>
                <p:cNvPr id="235" name="Rectangle 139"/>
                <p:cNvSpPr>
                  <a:spLocks noChangeArrowheads="1"/>
                </p:cNvSpPr>
                <p:nvPr/>
              </p:nvSpPr>
              <p:spPr bwMode="auto">
                <a:xfrm>
                  <a:off x="589" y="7484"/>
                  <a:ext cx="545" cy="403"/>
                </a:xfrm>
                <a:prstGeom prst="rect">
                  <a:avLst/>
                </a:prstGeom>
                <a:noFill/>
                <a:ln w="9525">
                  <a:noFill/>
                  <a:miter lim="800000"/>
                  <a:headEnd/>
                  <a:tailEnd/>
                </a:ln>
                <a:effectLst/>
              </p:spPr>
              <p:txBody>
                <a:bodyPr/>
                <a:lstStyle/>
                <a:p>
                  <a:r>
                    <a:rPr lang="en-US" altLang="zh-CN" sz="1200">
                      <a:ea typeface="宋体" pitchFamily="2" charset="-122"/>
                    </a:rPr>
                    <a:t>70</a:t>
                  </a:r>
                </a:p>
                <a:p>
                  <a:endParaRPr lang="en-US" altLang="zh-CN">
                    <a:ea typeface="宋体" pitchFamily="2" charset="-122"/>
                  </a:endParaRPr>
                </a:p>
              </p:txBody>
            </p:sp>
            <p:sp>
              <p:nvSpPr>
                <p:cNvPr id="236" name="Rectangle 427"/>
                <p:cNvSpPr>
                  <a:spLocks noChangeArrowheads="1"/>
                </p:cNvSpPr>
                <p:nvPr/>
              </p:nvSpPr>
              <p:spPr bwMode="auto">
                <a:xfrm>
                  <a:off x="546" y="7484"/>
                  <a:ext cx="631" cy="403"/>
                </a:xfrm>
                <a:prstGeom prst="rect">
                  <a:avLst/>
                </a:prstGeom>
                <a:noFill/>
                <a:ln w="7">
                  <a:solidFill>
                    <a:srgbClr val="A0A0A0"/>
                  </a:solidFill>
                  <a:miter lim="800000"/>
                  <a:headEnd/>
                  <a:tailEnd/>
                </a:ln>
                <a:effectLst/>
              </p:spPr>
              <p:txBody>
                <a:bodyPr/>
                <a:lstStyle/>
                <a:p>
                  <a:endParaRPr lang="en-US"/>
                </a:p>
              </p:txBody>
            </p:sp>
          </p:grpSp>
          <p:grpSp>
            <p:nvGrpSpPr>
              <p:cNvPr id="136" name="Group 430"/>
              <p:cNvGrpSpPr>
                <a:grpSpLocks/>
              </p:cNvGrpSpPr>
              <p:nvPr/>
            </p:nvGrpSpPr>
            <p:grpSpPr bwMode="auto">
              <a:xfrm>
                <a:off x="1177" y="7484"/>
                <a:ext cx="555" cy="403"/>
                <a:chOff x="1177" y="7484"/>
                <a:chExt cx="555" cy="403"/>
              </a:xfrm>
            </p:grpSpPr>
            <p:sp>
              <p:nvSpPr>
                <p:cNvPr id="233" name="Rectangle 140"/>
                <p:cNvSpPr>
                  <a:spLocks noChangeArrowheads="1"/>
                </p:cNvSpPr>
                <p:nvPr/>
              </p:nvSpPr>
              <p:spPr bwMode="auto">
                <a:xfrm>
                  <a:off x="1220" y="7484"/>
                  <a:ext cx="469"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234" name="Rectangle 429"/>
                <p:cNvSpPr>
                  <a:spLocks noChangeArrowheads="1"/>
                </p:cNvSpPr>
                <p:nvPr/>
              </p:nvSpPr>
              <p:spPr bwMode="auto">
                <a:xfrm>
                  <a:off x="1177" y="7484"/>
                  <a:ext cx="555" cy="403"/>
                </a:xfrm>
                <a:prstGeom prst="rect">
                  <a:avLst/>
                </a:prstGeom>
                <a:noFill/>
                <a:ln w="7">
                  <a:solidFill>
                    <a:srgbClr val="A0A0A0"/>
                  </a:solidFill>
                  <a:miter lim="800000"/>
                  <a:headEnd/>
                  <a:tailEnd/>
                </a:ln>
                <a:effectLst/>
              </p:spPr>
              <p:txBody>
                <a:bodyPr/>
                <a:lstStyle/>
                <a:p>
                  <a:endParaRPr lang="en-US"/>
                </a:p>
              </p:txBody>
            </p:sp>
          </p:grpSp>
          <p:grpSp>
            <p:nvGrpSpPr>
              <p:cNvPr id="137" name="Group 432"/>
              <p:cNvGrpSpPr>
                <a:grpSpLocks/>
              </p:cNvGrpSpPr>
              <p:nvPr/>
            </p:nvGrpSpPr>
            <p:grpSpPr bwMode="auto">
              <a:xfrm>
                <a:off x="1732" y="7484"/>
                <a:ext cx="599" cy="403"/>
                <a:chOff x="1732" y="7484"/>
                <a:chExt cx="599" cy="403"/>
              </a:xfrm>
            </p:grpSpPr>
            <p:sp>
              <p:nvSpPr>
                <p:cNvPr id="231" name="Rectangle 141"/>
                <p:cNvSpPr>
                  <a:spLocks noChangeArrowheads="1"/>
                </p:cNvSpPr>
                <p:nvPr/>
              </p:nvSpPr>
              <p:spPr bwMode="auto">
                <a:xfrm>
                  <a:off x="1775" y="7484"/>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32" name="Rectangle 431"/>
                <p:cNvSpPr>
                  <a:spLocks noChangeArrowheads="1"/>
                </p:cNvSpPr>
                <p:nvPr/>
              </p:nvSpPr>
              <p:spPr bwMode="auto">
                <a:xfrm>
                  <a:off x="1732" y="7484"/>
                  <a:ext cx="599" cy="403"/>
                </a:xfrm>
                <a:prstGeom prst="rect">
                  <a:avLst/>
                </a:prstGeom>
                <a:noFill/>
                <a:ln w="7">
                  <a:solidFill>
                    <a:srgbClr val="A0A0A0"/>
                  </a:solidFill>
                  <a:miter lim="800000"/>
                  <a:headEnd/>
                  <a:tailEnd/>
                </a:ln>
                <a:effectLst/>
              </p:spPr>
              <p:txBody>
                <a:bodyPr/>
                <a:lstStyle/>
                <a:p>
                  <a:endParaRPr lang="en-US"/>
                </a:p>
              </p:txBody>
            </p:sp>
          </p:grpSp>
          <p:grpSp>
            <p:nvGrpSpPr>
              <p:cNvPr id="138" name="Group 434"/>
              <p:cNvGrpSpPr>
                <a:grpSpLocks/>
              </p:cNvGrpSpPr>
              <p:nvPr/>
            </p:nvGrpSpPr>
            <p:grpSpPr bwMode="auto">
              <a:xfrm>
                <a:off x="2331" y="7484"/>
                <a:ext cx="561" cy="403"/>
                <a:chOff x="2331" y="7484"/>
                <a:chExt cx="561" cy="403"/>
              </a:xfrm>
            </p:grpSpPr>
            <p:sp>
              <p:nvSpPr>
                <p:cNvPr id="229" name="Rectangle 142"/>
                <p:cNvSpPr>
                  <a:spLocks noChangeArrowheads="1"/>
                </p:cNvSpPr>
                <p:nvPr/>
              </p:nvSpPr>
              <p:spPr bwMode="auto">
                <a:xfrm>
                  <a:off x="2374" y="7484"/>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30" name="Rectangle 433"/>
                <p:cNvSpPr>
                  <a:spLocks noChangeArrowheads="1"/>
                </p:cNvSpPr>
                <p:nvPr/>
              </p:nvSpPr>
              <p:spPr bwMode="auto">
                <a:xfrm>
                  <a:off x="2331" y="7484"/>
                  <a:ext cx="561" cy="403"/>
                </a:xfrm>
                <a:prstGeom prst="rect">
                  <a:avLst/>
                </a:prstGeom>
                <a:noFill/>
                <a:ln w="7">
                  <a:solidFill>
                    <a:srgbClr val="A0A0A0"/>
                  </a:solidFill>
                  <a:miter lim="800000"/>
                  <a:headEnd/>
                  <a:tailEnd/>
                </a:ln>
                <a:effectLst/>
              </p:spPr>
              <p:txBody>
                <a:bodyPr/>
                <a:lstStyle/>
                <a:p>
                  <a:endParaRPr lang="en-US"/>
                </a:p>
              </p:txBody>
            </p:sp>
          </p:grpSp>
          <p:grpSp>
            <p:nvGrpSpPr>
              <p:cNvPr id="139" name="Group 436"/>
              <p:cNvGrpSpPr>
                <a:grpSpLocks/>
              </p:cNvGrpSpPr>
              <p:nvPr/>
            </p:nvGrpSpPr>
            <p:grpSpPr bwMode="auto">
              <a:xfrm>
                <a:off x="2892" y="7484"/>
                <a:ext cx="556" cy="403"/>
                <a:chOff x="2892" y="7484"/>
                <a:chExt cx="556" cy="403"/>
              </a:xfrm>
            </p:grpSpPr>
            <p:sp>
              <p:nvSpPr>
                <p:cNvPr id="227" name="Rectangle 143"/>
                <p:cNvSpPr>
                  <a:spLocks noChangeArrowheads="1"/>
                </p:cNvSpPr>
                <p:nvPr/>
              </p:nvSpPr>
              <p:spPr bwMode="auto">
                <a:xfrm>
                  <a:off x="2935" y="7484"/>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28" name="Rectangle 435"/>
                <p:cNvSpPr>
                  <a:spLocks noChangeArrowheads="1"/>
                </p:cNvSpPr>
                <p:nvPr/>
              </p:nvSpPr>
              <p:spPr bwMode="auto">
                <a:xfrm>
                  <a:off x="2892" y="7484"/>
                  <a:ext cx="556" cy="403"/>
                </a:xfrm>
                <a:prstGeom prst="rect">
                  <a:avLst/>
                </a:prstGeom>
                <a:noFill/>
                <a:ln w="7">
                  <a:solidFill>
                    <a:srgbClr val="A0A0A0"/>
                  </a:solidFill>
                  <a:miter lim="800000"/>
                  <a:headEnd/>
                  <a:tailEnd/>
                </a:ln>
                <a:effectLst/>
              </p:spPr>
              <p:txBody>
                <a:bodyPr/>
                <a:lstStyle/>
                <a:p>
                  <a:endParaRPr lang="en-US"/>
                </a:p>
              </p:txBody>
            </p:sp>
          </p:grpSp>
          <p:grpSp>
            <p:nvGrpSpPr>
              <p:cNvPr id="140" name="Group 438"/>
              <p:cNvGrpSpPr>
                <a:grpSpLocks/>
              </p:cNvGrpSpPr>
              <p:nvPr/>
            </p:nvGrpSpPr>
            <p:grpSpPr bwMode="auto">
              <a:xfrm>
                <a:off x="3448" y="7484"/>
                <a:ext cx="562" cy="403"/>
                <a:chOff x="3448" y="7484"/>
                <a:chExt cx="562" cy="403"/>
              </a:xfrm>
            </p:grpSpPr>
            <p:sp>
              <p:nvSpPr>
                <p:cNvPr id="225" name="Rectangle 144"/>
                <p:cNvSpPr>
                  <a:spLocks noChangeArrowheads="1"/>
                </p:cNvSpPr>
                <p:nvPr/>
              </p:nvSpPr>
              <p:spPr bwMode="auto">
                <a:xfrm>
                  <a:off x="3491" y="7484"/>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26" name="Rectangle 437"/>
                <p:cNvSpPr>
                  <a:spLocks noChangeArrowheads="1"/>
                </p:cNvSpPr>
                <p:nvPr/>
              </p:nvSpPr>
              <p:spPr bwMode="auto">
                <a:xfrm>
                  <a:off x="3448" y="7484"/>
                  <a:ext cx="562" cy="403"/>
                </a:xfrm>
                <a:prstGeom prst="rect">
                  <a:avLst/>
                </a:prstGeom>
                <a:noFill/>
                <a:ln w="7">
                  <a:solidFill>
                    <a:srgbClr val="A0A0A0"/>
                  </a:solidFill>
                  <a:miter lim="800000"/>
                  <a:headEnd/>
                  <a:tailEnd/>
                </a:ln>
                <a:effectLst/>
              </p:spPr>
              <p:txBody>
                <a:bodyPr/>
                <a:lstStyle/>
                <a:p>
                  <a:endParaRPr lang="en-US"/>
                </a:p>
              </p:txBody>
            </p:sp>
          </p:grpSp>
          <p:grpSp>
            <p:nvGrpSpPr>
              <p:cNvPr id="141" name="Group 440"/>
              <p:cNvGrpSpPr>
                <a:grpSpLocks/>
              </p:cNvGrpSpPr>
              <p:nvPr/>
            </p:nvGrpSpPr>
            <p:grpSpPr bwMode="auto">
              <a:xfrm>
                <a:off x="0" y="7887"/>
                <a:ext cx="546" cy="403"/>
                <a:chOff x="0" y="7887"/>
                <a:chExt cx="546" cy="403"/>
              </a:xfrm>
            </p:grpSpPr>
            <p:sp>
              <p:nvSpPr>
                <p:cNvPr id="223" name="Rectangle 145"/>
                <p:cNvSpPr>
                  <a:spLocks noChangeArrowheads="1"/>
                </p:cNvSpPr>
                <p:nvPr/>
              </p:nvSpPr>
              <p:spPr bwMode="auto">
                <a:xfrm>
                  <a:off x="43" y="7887"/>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24" name="Rectangle 439"/>
                <p:cNvSpPr>
                  <a:spLocks noChangeArrowheads="1"/>
                </p:cNvSpPr>
                <p:nvPr/>
              </p:nvSpPr>
              <p:spPr bwMode="auto">
                <a:xfrm>
                  <a:off x="0" y="7887"/>
                  <a:ext cx="546" cy="403"/>
                </a:xfrm>
                <a:prstGeom prst="rect">
                  <a:avLst/>
                </a:prstGeom>
                <a:noFill/>
                <a:ln w="7">
                  <a:solidFill>
                    <a:srgbClr val="A0A0A0"/>
                  </a:solidFill>
                  <a:miter lim="800000"/>
                  <a:headEnd/>
                  <a:tailEnd/>
                </a:ln>
                <a:effectLst/>
              </p:spPr>
              <p:txBody>
                <a:bodyPr/>
                <a:lstStyle/>
                <a:p>
                  <a:endParaRPr lang="en-US"/>
                </a:p>
              </p:txBody>
            </p:sp>
          </p:grpSp>
          <p:grpSp>
            <p:nvGrpSpPr>
              <p:cNvPr id="142" name="Group 442"/>
              <p:cNvGrpSpPr>
                <a:grpSpLocks/>
              </p:cNvGrpSpPr>
              <p:nvPr/>
            </p:nvGrpSpPr>
            <p:grpSpPr bwMode="auto">
              <a:xfrm>
                <a:off x="546" y="7887"/>
                <a:ext cx="631" cy="403"/>
                <a:chOff x="546" y="7887"/>
                <a:chExt cx="631" cy="403"/>
              </a:xfrm>
            </p:grpSpPr>
            <p:sp>
              <p:nvSpPr>
                <p:cNvPr id="221" name="Rectangle 146"/>
                <p:cNvSpPr>
                  <a:spLocks noChangeArrowheads="1"/>
                </p:cNvSpPr>
                <p:nvPr/>
              </p:nvSpPr>
              <p:spPr bwMode="auto">
                <a:xfrm>
                  <a:off x="589" y="7887"/>
                  <a:ext cx="545" cy="403"/>
                </a:xfrm>
                <a:prstGeom prst="rect">
                  <a:avLst/>
                </a:prstGeom>
                <a:noFill/>
                <a:ln w="9525">
                  <a:noFill/>
                  <a:miter lim="800000"/>
                  <a:headEnd/>
                  <a:tailEnd/>
                </a:ln>
                <a:effectLst/>
              </p:spPr>
              <p:txBody>
                <a:bodyPr/>
                <a:lstStyle/>
                <a:p>
                  <a:r>
                    <a:rPr lang="en-US" altLang="zh-CN" sz="1200">
                      <a:ea typeface="宋体" pitchFamily="2" charset="-122"/>
                    </a:rPr>
                    <a:t>80</a:t>
                  </a:r>
                </a:p>
                <a:p>
                  <a:endParaRPr lang="en-US" altLang="zh-CN">
                    <a:ea typeface="宋体" pitchFamily="2" charset="-122"/>
                  </a:endParaRPr>
                </a:p>
              </p:txBody>
            </p:sp>
            <p:sp>
              <p:nvSpPr>
                <p:cNvPr id="222" name="Rectangle 441"/>
                <p:cNvSpPr>
                  <a:spLocks noChangeArrowheads="1"/>
                </p:cNvSpPr>
                <p:nvPr/>
              </p:nvSpPr>
              <p:spPr bwMode="auto">
                <a:xfrm>
                  <a:off x="546" y="7887"/>
                  <a:ext cx="631" cy="403"/>
                </a:xfrm>
                <a:prstGeom prst="rect">
                  <a:avLst/>
                </a:prstGeom>
                <a:noFill/>
                <a:ln w="7">
                  <a:solidFill>
                    <a:srgbClr val="A0A0A0"/>
                  </a:solidFill>
                  <a:miter lim="800000"/>
                  <a:headEnd/>
                  <a:tailEnd/>
                </a:ln>
                <a:effectLst/>
              </p:spPr>
              <p:txBody>
                <a:bodyPr/>
                <a:lstStyle/>
                <a:p>
                  <a:endParaRPr lang="en-US"/>
                </a:p>
              </p:txBody>
            </p:sp>
          </p:grpSp>
          <p:grpSp>
            <p:nvGrpSpPr>
              <p:cNvPr id="143" name="Group 444"/>
              <p:cNvGrpSpPr>
                <a:grpSpLocks/>
              </p:cNvGrpSpPr>
              <p:nvPr/>
            </p:nvGrpSpPr>
            <p:grpSpPr bwMode="auto">
              <a:xfrm>
                <a:off x="1177" y="7887"/>
                <a:ext cx="555" cy="403"/>
                <a:chOff x="1177" y="7887"/>
                <a:chExt cx="555" cy="403"/>
              </a:xfrm>
            </p:grpSpPr>
            <p:sp>
              <p:nvSpPr>
                <p:cNvPr id="219" name="Rectangle 147"/>
                <p:cNvSpPr>
                  <a:spLocks noChangeArrowheads="1"/>
                </p:cNvSpPr>
                <p:nvPr/>
              </p:nvSpPr>
              <p:spPr bwMode="auto">
                <a:xfrm>
                  <a:off x="1220" y="7887"/>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20" name="Rectangle 443"/>
                <p:cNvSpPr>
                  <a:spLocks noChangeArrowheads="1"/>
                </p:cNvSpPr>
                <p:nvPr/>
              </p:nvSpPr>
              <p:spPr bwMode="auto">
                <a:xfrm>
                  <a:off x="1177" y="7887"/>
                  <a:ext cx="555" cy="403"/>
                </a:xfrm>
                <a:prstGeom prst="rect">
                  <a:avLst/>
                </a:prstGeom>
                <a:noFill/>
                <a:ln w="7">
                  <a:solidFill>
                    <a:srgbClr val="A0A0A0"/>
                  </a:solidFill>
                  <a:miter lim="800000"/>
                  <a:headEnd/>
                  <a:tailEnd/>
                </a:ln>
                <a:effectLst/>
              </p:spPr>
              <p:txBody>
                <a:bodyPr/>
                <a:lstStyle/>
                <a:p>
                  <a:endParaRPr lang="en-US"/>
                </a:p>
              </p:txBody>
            </p:sp>
          </p:grpSp>
          <p:grpSp>
            <p:nvGrpSpPr>
              <p:cNvPr id="144" name="Group 446"/>
              <p:cNvGrpSpPr>
                <a:grpSpLocks/>
              </p:cNvGrpSpPr>
              <p:nvPr/>
            </p:nvGrpSpPr>
            <p:grpSpPr bwMode="auto">
              <a:xfrm>
                <a:off x="1732" y="7887"/>
                <a:ext cx="599" cy="403"/>
                <a:chOff x="1732" y="7887"/>
                <a:chExt cx="599" cy="403"/>
              </a:xfrm>
            </p:grpSpPr>
            <p:sp>
              <p:nvSpPr>
                <p:cNvPr id="217" name="Rectangle 148"/>
                <p:cNvSpPr>
                  <a:spLocks noChangeArrowheads="1"/>
                </p:cNvSpPr>
                <p:nvPr/>
              </p:nvSpPr>
              <p:spPr bwMode="auto">
                <a:xfrm>
                  <a:off x="1775" y="7887"/>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18" name="Rectangle 445"/>
                <p:cNvSpPr>
                  <a:spLocks noChangeArrowheads="1"/>
                </p:cNvSpPr>
                <p:nvPr/>
              </p:nvSpPr>
              <p:spPr bwMode="auto">
                <a:xfrm>
                  <a:off x="1732" y="7887"/>
                  <a:ext cx="599" cy="403"/>
                </a:xfrm>
                <a:prstGeom prst="rect">
                  <a:avLst/>
                </a:prstGeom>
                <a:noFill/>
                <a:ln w="7">
                  <a:solidFill>
                    <a:srgbClr val="A0A0A0"/>
                  </a:solidFill>
                  <a:miter lim="800000"/>
                  <a:headEnd/>
                  <a:tailEnd/>
                </a:ln>
                <a:effectLst/>
              </p:spPr>
              <p:txBody>
                <a:bodyPr/>
                <a:lstStyle/>
                <a:p>
                  <a:endParaRPr lang="en-US"/>
                </a:p>
              </p:txBody>
            </p:sp>
          </p:grpSp>
          <p:grpSp>
            <p:nvGrpSpPr>
              <p:cNvPr id="145" name="Group 448"/>
              <p:cNvGrpSpPr>
                <a:grpSpLocks/>
              </p:cNvGrpSpPr>
              <p:nvPr/>
            </p:nvGrpSpPr>
            <p:grpSpPr bwMode="auto">
              <a:xfrm>
                <a:off x="2331" y="7887"/>
                <a:ext cx="561" cy="403"/>
                <a:chOff x="2331" y="7887"/>
                <a:chExt cx="561" cy="403"/>
              </a:xfrm>
            </p:grpSpPr>
            <p:sp>
              <p:nvSpPr>
                <p:cNvPr id="215" name="Rectangle 149"/>
                <p:cNvSpPr>
                  <a:spLocks noChangeArrowheads="1"/>
                </p:cNvSpPr>
                <p:nvPr/>
              </p:nvSpPr>
              <p:spPr bwMode="auto">
                <a:xfrm>
                  <a:off x="2374" y="7887"/>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16" name="Rectangle 447"/>
                <p:cNvSpPr>
                  <a:spLocks noChangeArrowheads="1"/>
                </p:cNvSpPr>
                <p:nvPr/>
              </p:nvSpPr>
              <p:spPr bwMode="auto">
                <a:xfrm>
                  <a:off x="2331" y="7887"/>
                  <a:ext cx="561" cy="403"/>
                </a:xfrm>
                <a:prstGeom prst="rect">
                  <a:avLst/>
                </a:prstGeom>
                <a:noFill/>
                <a:ln w="7">
                  <a:solidFill>
                    <a:srgbClr val="A0A0A0"/>
                  </a:solidFill>
                  <a:miter lim="800000"/>
                  <a:headEnd/>
                  <a:tailEnd/>
                </a:ln>
                <a:effectLst/>
              </p:spPr>
              <p:txBody>
                <a:bodyPr/>
                <a:lstStyle/>
                <a:p>
                  <a:endParaRPr lang="en-US"/>
                </a:p>
              </p:txBody>
            </p:sp>
          </p:grpSp>
          <p:grpSp>
            <p:nvGrpSpPr>
              <p:cNvPr id="146" name="Group 450"/>
              <p:cNvGrpSpPr>
                <a:grpSpLocks/>
              </p:cNvGrpSpPr>
              <p:nvPr/>
            </p:nvGrpSpPr>
            <p:grpSpPr bwMode="auto">
              <a:xfrm>
                <a:off x="2892" y="7887"/>
                <a:ext cx="556" cy="403"/>
                <a:chOff x="2892" y="7887"/>
                <a:chExt cx="556" cy="403"/>
              </a:xfrm>
            </p:grpSpPr>
            <p:sp>
              <p:nvSpPr>
                <p:cNvPr id="213" name="Rectangle 150"/>
                <p:cNvSpPr>
                  <a:spLocks noChangeArrowheads="1"/>
                </p:cNvSpPr>
                <p:nvPr/>
              </p:nvSpPr>
              <p:spPr bwMode="auto">
                <a:xfrm>
                  <a:off x="2935" y="7887"/>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14" name="Rectangle 449"/>
                <p:cNvSpPr>
                  <a:spLocks noChangeArrowheads="1"/>
                </p:cNvSpPr>
                <p:nvPr/>
              </p:nvSpPr>
              <p:spPr bwMode="auto">
                <a:xfrm>
                  <a:off x="2892" y="7887"/>
                  <a:ext cx="556" cy="403"/>
                </a:xfrm>
                <a:prstGeom prst="rect">
                  <a:avLst/>
                </a:prstGeom>
                <a:noFill/>
                <a:ln w="7">
                  <a:solidFill>
                    <a:srgbClr val="A0A0A0"/>
                  </a:solidFill>
                  <a:miter lim="800000"/>
                  <a:headEnd/>
                  <a:tailEnd/>
                </a:ln>
                <a:effectLst/>
              </p:spPr>
              <p:txBody>
                <a:bodyPr/>
                <a:lstStyle/>
                <a:p>
                  <a:endParaRPr lang="en-US"/>
                </a:p>
              </p:txBody>
            </p:sp>
          </p:grpSp>
          <p:grpSp>
            <p:nvGrpSpPr>
              <p:cNvPr id="147" name="Group 452"/>
              <p:cNvGrpSpPr>
                <a:grpSpLocks/>
              </p:cNvGrpSpPr>
              <p:nvPr/>
            </p:nvGrpSpPr>
            <p:grpSpPr bwMode="auto">
              <a:xfrm>
                <a:off x="3448" y="7887"/>
                <a:ext cx="562" cy="403"/>
                <a:chOff x="3448" y="7887"/>
                <a:chExt cx="562" cy="403"/>
              </a:xfrm>
            </p:grpSpPr>
            <p:sp>
              <p:nvSpPr>
                <p:cNvPr id="211" name="Rectangle 151"/>
                <p:cNvSpPr>
                  <a:spLocks noChangeArrowheads="1"/>
                </p:cNvSpPr>
                <p:nvPr/>
              </p:nvSpPr>
              <p:spPr bwMode="auto">
                <a:xfrm>
                  <a:off x="3491" y="7887"/>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12" name="Rectangle 451"/>
                <p:cNvSpPr>
                  <a:spLocks noChangeArrowheads="1"/>
                </p:cNvSpPr>
                <p:nvPr/>
              </p:nvSpPr>
              <p:spPr bwMode="auto">
                <a:xfrm>
                  <a:off x="3448" y="7887"/>
                  <a:ext cx="562" cy="403"/>
                </a:xfrm>
                <a:prstGeom prst="rect">
                  <a:avLst/>
                </a:prstGeom>
                <a:noFill/>
                <a:ln w="7">
                  <a:solidFill>
                    <a:srgbClr val="A0A0A0"/>
                  </a:solidFill>
                  <a:miter lim="800000"/>
                  <a:headEnd/>
                  <a:tailEnd/>
                </a:ln>
                <a:effectLst/>
              </p:spPr>
              <p:txBody>
                <a:bodyPr/>
                <a:lstStyle/>
                <a:p>
                  <a:endParaRPr lang="en-US"/>
                </a:p>
              </p:txBody>
            </p:sp>
          </p:grpSp>
          <p:grpSp>
            <p:nvGrpSpPr>
              <p:cNvPr id="148" name="Group 454"/>
              <p:cNvGrpSpPr>
                <a:grpSpLocks/>
              </p:cNvGrpSpPr>
              <p:nvPr/>
            </p:nvGrpSpPr>
            <p:grpSpPr bwMode="auto">
              <a:xfrm>
                <a:off x="0" y="8290"/>
                <a:ext cx="546" cy="403"/>
                <a:chOff x="0" y="8290"/>
                <a:chExt cx="546" cy="403"/>
              </a:xfrm>
            </p:grpSpPr>
            <p:sp>
              <p:nvSpPr>
                <p:cNvPr id="209" name="Rectangle 152"/>
                <p:cNvSpPr>
                  <a:spLocks noChangeArrowheads="1"/>
                </p:cNvSpPr>
                <p:nvPr/>
              </p:nvSpPr>
              <p:spPr bwMode="auto">
                <a:xfrm>
                  <a:off x="43" y="8290"/>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10" name="Rectangle 453"/>
                <p:cNvSpPr>
                  <a:spLocks noChangeArrowheads="1"/>
                </p:cNvSpPr>
                <p:nvPr/>
              </p:nvSpPr>
              <p:spPr bwMode="auto">
                <a:xfrm>
                  <a:off x="0" y="8290"/>
                  <a:ext cx="546" cy="403"/>
                </a:xfrm>
                <a:prstGeom prst="rect">
                  <a:avLst/>
                </a:prstGeom>
                <a:noFill/>
                <a:ln w="7">
                  <a:solidFill>
                    <a:srgbClr val="A0A0A0"/>
                  </a:solidFill>
                  <a:miter lim="800000"/>
                  <a:headEnd/>
                  <a:tailEnd/>
                </a:ln>
                <a:effectLst/>
              </p:spPr>
              <p:txBody>
                <a:bodyPr/>
                <a:lstStyle/>
                <a:p>
                  <a:endParaRPr lang="en-US"/>
                </a:p>
              </p:txBody>
            </p:sp>
          </p:grpSp>
          <p:grpSp>
            <p:nvGrpSpPr>
              <p:cNvPr id="149" name="Group 456"/>
              <p:cNvGrpSpPr>
                <a:grpSpLocks/>
              </p:cNvGrpSpPr>
              <p:nvPr/>
            </p:nvGrpSpPr>
            <p:grpSpPr bwMode="auto">
              <a:xfrm>
                <a:off x="546" y="8290"/>
                <a:ext cx="631" cy="403"/>
                <a:chOff x="546" y="8290"/>
                <a:chExt cx="631" cy="403"/>
              </a:xfrm>
            </p:grpSpPr>
            <p:sp>
              <p:nvSpPr>
                <p:cNvPr id="207" name="Rectangle 153"/>
                <p:cNvSpPr>
                  <a:spLocks noChangeArrowheads="1"/>
                </p:cNvSpPr>
                <p:nvPr/>
              </p:nvSpPr>
              <p:spPr bwMode="auto">
                <a:xfrm>
                  <a:off x="589" y="8290"/>
                  <a:ext cx="545" cy="403"/>
                </a:xfrm>
                <a:prstGeom prst="rect">
                  <a:avLst/>
                </a:prstGeom>
                <a:noFill/>
                <a:ln w="9525">
                  <a:noFill/>
                  <a:miter lim="800000"/>
                  <a:headEnd/>
                  <a:tailEnd/>
                </a:ln>
                <a:effectLst/>
              </p:spPr>
              <p:txBody>
                <a:bodyPr/>
                <a:lstStyle/>
                <a:p>
                  <a:r>
                    <a:rPr lang="en-US" altLang="zh-CN" sz="1200">
                      <a:ea typeface="宋体" pitchFamily="2" charset="-122"/>
                    </a:rPr>
                    <a:t>90</a:t>
                  </a:r>
                </a:p>
                <a:p>
                  <a:endParaRPr lang="en-US" altLang="zh-CN">
                    <a:ea typeface="宋体" pitchFamily="2" charset="-122"/>
                  </a:endParaRPr>
                </a:p>
              </p:txBody>
            </p:sp>
            <p:sp>
              <p:nvSpPr>
                <p:cNvPr id="208" name="Rectangle 455"/>
                <p:cNvSpPr>
                  <a:spLocks noChangeArrowheads="1"/>
                </p:cNvSpPr>
                <p:nvPr/>
              </p:nvSpPr>
              <p:spPr bwMode="auto">
                <a:xfrm>
                  <a:off x="546" y="8290"/>
                  <a:ext cx="631" cy="403"/>
                </a:xfrm>
                <a:prstGeom prst="rect">
                  <a:avLst/>
                </a:prstGeom>
                <a:noFill/>
                <a:ln w="7">
                  <a:solidFill>
                    <a:srgbClr val="A0A0A0"/>
                  </a:solidFill>
                  <a:miter lim="800000"/>
                  <a:headEnd/>
                  <a:tailEnd/>
                </a:ln>
                <a:effectLst/>
              </p:spPr>
              <p:txBody>
                <a:bodyPr/>
                <a:lstStyle/>
                <a:p>
                  <a:endParaRPr lang="en-US"/>
                </a:p>
              </p:txBody>
            </p:sp>
          </p:grpSp>
          <p:grpSp>
            <p:nvGrpSpPr>
              <p:cNvPr id="150" name="Group 458"/>
              <p:cNvGrpSpPr>
                <a:grpSpLocks/>
              </p:cNvGrpSpPr>
              <p:nvPr/>
            </p:nvGrpSpPr>
            <p:grpSpPr bwMode="auto">
              <a:xfrm>
                <a:off x="1177" y="8290"/>
                <a:ext cx="555" cy="403"/>
                <a:chOff x="1177" y="8290"/>
                <a:chExt cx="555" cy="403"/>
              </a:xfrm>
            </p:grpSpPr>
            <p:sp>
              <p:nvSpPr>
                <p:cNvPr id="205" name="Rectangle 154"/>
                <p:cNvSpPr>
                  <a:spLocks noChangeArrowheads="1"/>
                </p:cNvSpPr>
                <p:nvPr/>
              </p:nvSpPr>
              <p:spPr bwMode="auto">
                <a:xfrm>
                  <a:off x="1220" y="8290"/>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06" name="Rectangle 457"/>
                <p:cNvSpPr>
                  <a:spLocks noChangeArrowheads="1"/>
                </p:cNvSpPr>
                <p:nvPr/>
              </p:nvSpPr>
              <p:spPr bwMode="auto">
                <a:xfrm>
                  <a:off x="1177" y="8290"/>
                  <a:ext cx="555" cy="403"/>
                </a:xfrm>
                <a:prstGeom prst="rect">
                  <a:avLst/>
                </a:prstGeom>
                <a:noFill/>
                <a:ln w="7">
                  <a:solidFill>
                    <a:srgbClr val="A0A0A0"/>
                  </a:solidFill>
                  <a:miter lim="800000"/>
                  <a:headEnd/>
                  <a:tailEnd/>
                </a:ln>
                <a:effectLst/>
              </p:spPr>
              <p:txBody>
                <a:bodyPr/>
                <a:lstStyle/>
                <a:p>
                  <a:endParaRPr lang="en-US"/>
                </a:p>
              </p:txBody>
            </p:sp>
          </p:grpSp>
          <p:grpSp>
            <p:nvGrpSpPr>
              <p:cNvPr id="151" name="Group 460"/>
              <p:cNvGrpSpPr>
                <a:grpSpLocks/>
              </p:cNvGrpSpPr>
              <p:nvPr/>
            </p:nvGrpSpPr>
            <p:grpSpPr bwMode="auto">
              <a:xfrm>
                <a:off x="1732" y="8290"/>
                <a:ext cx="599" cy="403"/>
                <a:chOff x="1732" y="8290"/>
                <a:chExt cx="599" cy="403"/>
              </a:xfrm>
            </p:grpSpPr>
            <p:sp>
              <p:nvSpPr>
                <p:cNvPr id="203" name="Rectangle 155"/>
                <p:cNvSpPr>
                  <a:spLocks noChangeArrowheads="1"/>
                </p:cNvSpPr>
                <p:nvPr/>
              </p:nvSpPr>
              <p:spPr bwMode="auto">
                <a:xfrm>
                  <a:off x="1775" y="8290"/>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04" name="Rectangle 459"/>
                <p:cNvSpPr>
                  <a:spLocks noChangeArrowheads="1"/>
                </p:cNvSpPr>
                <p:nvPr/>
              </p:nvSpPr>
              <p:spPr bwMode="auto">
                <a:xfrm>
                  <a:off x="1732" y="8290"/>
                  <a:ext cx="599" cy="403"/>
                </a:xfrm>
                <a:prstGeom prst="rect">
                  <a:avLst/>
                </a:prstGeom>
                <a:noFill/>
                <a:ln w="7">
                  <a:solidFill>
                    <a:srgbClr val="A0A0A0"/>
                  </a:solidFill>
                  <a:miter lim="800000"/>
                  <a:headEnd/>
                  <a:tailEnd/>
                </a:ln>
                <a:effectLst/>
              </p:spPr>
              <p:txBody>
                <a:bodyPr/>
                <a:lstStyle/>
                <a:p>
                  <a:endParaRPr lang="en-US"/>
                </a:p>
              </p:txBody>
            </p:sp>
          </p:grpSp>
          <p:grpSp>
            <p:nvGrpSpPr>
              <p:cNvPr id="152" name="Group 462"/>
              <p:cNvGrpSpPr>
                <a:grpSpLocks/>
              </p:cNvGrpSpPr>
              <p:nvPr/>
            </p:nvGrpSpPr>
            <p:grpSpPr bwMode="auto">
              <a:xfrm>
                <a:off x="2331" y="8290"/>
                <a:ext cx="561" cy="403"/>
                <a:chOff x="2331" y="8290"/>
                <a:chExt cx="561" cy="403"/>
              </a:xfrm>
            </p:grpSpPr>
            <p:sp>
              <p:nvSpPr>
                <p:cNvPr id="201" name="Rectangle 156"/>
                <p:cNvSpPr>
                  <a:spLocks noChangeArrowheads="1"/>
                </p:cNvSpPr>
                <p:nvPr/>
              </p:nvSpPr>
              <p:spPr bwMode="auto">
                <a:xfrm>
                  <a:off x="2374" y="8290"/>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02" name="Rectangle 461"/>
                <p:cNvSpPr>
                  <a:spLocks noChangeArrowheads="1"/>
                </p:cNvSpPr>
                <p:nvPr/>
              </p:nvSpPr>
              <p:spPr bwMode="auto">
                <a:xfrm>
                  <a:off x="2331" y="8290"/>
                  <a:ext cx="561" cy="403"/>
                </a:xfrm>
                <a:prstGeom prst="rect">
                  <a:avLst/>
                </a:prstGeom>
                <a:noFill/>
                <a:ln w="7">
                  <a:solidFill>
                    <a:srgbClr val="A0A0A0"/>
                  </a:solidFill>
                  <a:miter lim="800000"/>
                  <a:headEnd/>
                  <a:tailEnd/>
                </a:ln>
                <a:effectLst/>
              </p:spPr>
              <p:txBody>
                <a:bodyPr/>
                <a:lstStyle/>
                <a:p>
                  <a:endParaRPr lang="en-US"/>
                </a:p>
              </p:txBody>
            </p:sp>
          </p:grpSp>
          <p:grpSp>
            <p:nvGrpSpPr>
              <p:cNvPr id="153" name="Group 464"/>
              <p:cNvGrpSpPr>
                <a:grpSpLocks/>
              </p:cNvGrpSpPr>
              <p:nvPr/>
            </p:nvGrpSpPr>
            <p:grpSpPr bwMode="auto">
              <a:xfrm>
                <a:off x="2892" y="8290"/>
                <a:ext cx="556" cy="403"/>
                <a:chOff x="2892" y="8290"/>
                <a:chExt cx="556" cy="403"/>
              </a:xfrm>
            </p:grpSpPr>
            <p:sp>
              <p:nvSpPr>
                <p:cNvPr id="199" name="Rectangle 157"/>
                <p:cNvSpPr>
                  <a:spLocks noChangeArrowheads="1"/>
                </p:cNvSpPr>
                <p:nvPr/>
              </p:nvSpPr>
              <p:spPr bwMode="auto">
                <a:xfrm>
                  <a:off x="2935" y="8290"/>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200" name="Rectangle 463"/>
                <p:cNvSpPr>
                  <a:spLocks noChangeArrowheads="1"/>
                </p:cNvSpPr>
                <p:nvPr/>
              </p:nvSpPr>
              <p:spPr bwMode="auto">
                <a:xfrm>
                  <a:off x="2892" y="8290"/>
                  <a:ext cx="556" cy="403"/>
                </a:xfrm>
                <a:prstGeom prst="rect">
                  <a:avLst/>
                </a:prstGeom>
                <a:noFill/>
                <a:ln w="7">
                  <a:solidFill>
                    <a:srgbClr val="A0A0A0"/>
                  </a:solidFill>
                  <a:miter lim="800000"/>
                  <a:headEnd/>
                  <a:tailEnd/>
                </a:ln>
                <a:effectLst/>
              </p:spPr>
              <p:txBody>
                <a:bodyPr/>
                <a:lstStyle/>
                <a:p>
                  <a:endParaRPr lang="en-US"/>
                </a:p>
              </p:txBody>
            </p:sp>
          </p:grpSp>
          <p:grpSp>
            <p:nvGrpSpPr>
              <p:cNvPr id="154" name="Group 466"/>
              <p:cNvGrpSpPr>
                <a:grpSpLocks/>
              </p:cNvGrpSpPr>
              <p:nvPr/>
            </p:nvGrpSpPr>
            <p:grpSpPr bwMode="auto">
              <a:xfrm>
                <a:off x="3448" y="8290"/>
                <a:ext cx="562" cy="403"/>
                <a:chOff x="3448" y="8290"/>
                <a:chExt cx="562" cy="403"/>
              </a:xfrm>
            </p:grpSpPr>
            <p:sp>
              <p:nvSpPr>
                <p:cNvPr id="197" name="Rectangle 158"/>
                <p:cNvSpPr>
                  <a:spLocks noChangeArrowheads="1"/>
                </p:cNvSpPr>
                <p:nvPr/>
              </p:nvSpPr>
              <p:spPr bwMode="auto">
                <a:xfrm>
                  <a:off x="3491" y="8290"/>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98" name="Rectangle 465"/>
                <p:cNvSpPr>
                  <a:spLocks noChangeArrowheads="1"/>
                </p:cNvSpPr>
                <p:nvPr/>
              </p:nvSpPr>
              <p:spPr bwMode="auto">
                <a:xfrm>
                  <a:off x="3448" y="8290"/>
                  <a:ext cx="562" cy="403"/>
                </a:xfrm>
                <a:prstGeom prst="rect">
                  <a:avLst/>
                </a:prstGeom>
                <a:noFill/>
                <a:ln w="7">
                  <a:solidFill>
                    <a:srgbClr val="A0A0A0"/>
                  </a:solidFill>
                  <a:miter lim="800000"/>
                  <a:headEnd/>
                  <a:tailEnd/>
                </a:ln>
                <a:effectLst/>
              </p:spPr>
              <p:txBody>
                <a:bodyPr/>
                <a:lstStyle/>
                <a:p>
                  <a:endParaRPr lang="en-US"/>
                </a:p>
              </p:txBody>
            </p:sp>
          </p:grpSp>
          <p:grpSp>
            <p:nvGrpSpPr>
              <p:cNvPr id="155" name="Group 468"/>
              <p:cNvGrpSpPr>
                <a:grpSpLocks/>
              </p:cNvGrpSpPr>
              <p:nvPr/>
            </p:nvGrpSpPr>
            <p:grpSpPr bwMode="auto">
              <a:xfrm>
                <a:off x="0" y="8693"/>
                <a:ext cx="546" cy="403"/>
                <a:chOff x="0" y="8693"/>
                <a:chExt cx="546" cy="403"/>
              </a:xfrm>
            </p:grpSpPr>
            <p:sp>
              <p:nvSpPr>
                <p:cNvPr id="195" name="Rectangle 159"/>
                <p:cNvSpPr>
                  <a:spLocks noChangeArrowheads="1"/>
                </p:cNvSpPr>
                <p:nvPr/>
              </p:nvSpPr>
              <p:spPr bwMode="auto">
                <a:xfrm>
                  <a:off x="43" y="8693"/>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96" name="Rectangle 467"/>
                <p:cNvSpPr>
                  <a:spLocks noChangeArrowheads="1"/>
                </p:cNvSpPr>
                <p:nvPr/>
              </p:nvSpPr>
              <p:spPr bwMode="auto">
                <a:xfrm>
                  <a:off x="0" y="8693"/>
                  <a:ext cx="546" cy="403"/>
                </a:xfrm>
                <a:prstGeom prst="rect">
                  <a:avLst/>
                </a:prstGeom>
                <a:noFill/>
                <a:ln w="7">
                  <a:solidFill>
                    <a:srgbClr val="A0A0A0"/>
                  </a:solidFill>
                  <a:miter lim="800000"/>
                  <a:headEnd/>
                  <a:tailEnd/>
                </a:ln>
                <a:effectLst/>
              </p:spPr>
              <p:txBody>
                <a:bodyPr/>
                <a:lstStyle/>
                <a:p>
                  <a:endParaRPr lang="en-US"/>
                </a:p>
              </p:txBody>
            </p:sp>
          </p:grpSp>
          <p:grpSp>
            <p:nvGrpSpPr>
              <p:cNvPr id="156" name="Group 470"/>
              <p:cNvGrpSpPr>
                <a:grpSpLocks/>
              </p:cNvGrpSpPr>
              <p:nvPr/>
            </p:nvGrpSpPr>
            <p:grpSpPr bwMode="auto">
              <a:xfrm>
                <a:off x="546" y="8693"/>
                <a:ext cx="631" cy="403"/>
                <a:chOff x="546" y="8693"/>
                <a:chExt cx="631" cy="403"/>
              </a:xfrm>
            </p:grpSpPr>
            <p:sp>
              <p:nvSpPr>
                <p:cNvPr id="193" name="Rectangle 160"/>
                <p:cNvSpPr>
                  <a:spLocks noChangeArrowheads="1"/>
                </p:cNvSpPr>
                <p:nvPr/>
              </p:nvSpPr>
              <p:spPr bwMode="auto">
                <a:xfrm>
                  <a:off x="589" y="8693"/>
                  <a:ext cx="545" cy="403"/>
                </a:xfrm>
                <a:prstGeom prst="rect">
                  <a:avLst/>
                </a:prstGeom>
                <a:noFill/>
                <a:ln w="9525">
                  <a:noFill/>
                  <a:miter lim="800000"/>
                  <a:headEnd/>
                  <a:tailEnd/>
                </a:ln>
                <a:effectLst/>
              </p:spPr>
              <p:txBody>
                <a:bodyPr/>
                <a:lstStyle/>
                <a:p>
                  <a:r>
                    <a:rPr lang="en-US" altLang="zh-CN" sz="1200">
                      <a:ea typeface="宋体" pitchFamily="2" charset="-122"/>
                    </a:rPr>
                    <a:t>100</a:t>
                  </a:r>
                </a:p>
                <a:p>
                  <a:endParaRPr lang="en-US" altLang="zh-CN">
                    <a:ea typeface="宋体" pitchFamily="2" charset="-122"/>
                  </a:endParaRPr>
                </a:p>
              </p:txBody>
            </p:sp>
            <p:sp>
              <p:nvSpPr>
                <p:cNvPr id="194" name="Rectangle 469"/>
                <p:cNvSpPr>
                  <a:spLocks noChangeArrowheads="1"/>
                </p:cNvSpPr>
                <p:nvPr/>
              </p:nvSpPr>
              <p:spPr bwMode="auto">
                <a:xfrm>
                  <a:off x="546" y="8693"/>
                  <a:ext cx="631" cy="403"/>
                </a:xfrm>
                <a:prstGeom prst="rect">
                  <a:avLst/>
                </a:prstGeom>
                <a:noFill/>
                <a:ln w="7">
                  <a:solidFill>
                    <a:srgbClr val="A0A0A0"/>
                  </a:solidFill>
                  <a:miter lim="800000"/>
                  <a:headEnd/>
                  <a:tailEnd/>
                </a:ln>
                <a:effectLst/>
              </p:spPr>
              <p:txBody>
                <a:bodyPr/>
                <a:lstStyle/>
                <a:p>
                  <a:endParaRPr lang="en-US"/>
                </a:p>
              </p:txBody>
            </p:sp>
          </p:grpSp>
          <p:grpSp>
            <p:nvGrpSpPr>
              <p:cNvPr id="157" name="Group 472"/>
              <p:cNvGrpSpPr>
                <a:grpSpLocks/>
              </p:cNvGrpSpPr>
              <p:nvPr/>
            </p:nvGrpSpPr>
            <p:grpSpPr bwMode="auto">
              <a:xfrm>
                <a:off x="1177" y="8693"/>
                <a:ext cx="555" cy="403"/>
                <a:chOff x="1177" y="8693"/>
                <a:chExt cx="555" cy="403"/>
              </a:xfrm>
            </p:grpSpPr>
            <p:sp>
              <p:nvSpPr>
                <p:cNvPr id="191" name="Rectangle 161"/>
                <p:cNvSpPr>
                  <a:spLocks noChangeArrowheads="1"/>
                </p:cNvSpPr>
                <p:nvPr/>
              </p:nvSpPr>
              <p:spPr bwMode="auto">
                <a:xfrm>
                  <a:off x="1220" y="8693"/>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92" name="Rectangle 471"/>
                <p:cNvSpPr>
                  <a:spLocks noChangeArrowheads="1"/>
                </p:cNvSpPr>
                <p:nvPr/>
              </p:nvSpPr>
              <p:spPr bwMode="auto">
                <a:xfrm>
                  <a:off x="1177" y="8693"/>
                  <a:ext cx="555" cy="403"/>
                </a:xfrm>
                <a:prstGeom prst="rect">
                  <a:avLst/>
                </a:prstGeom>
                <a:noFill/>
                <a:ln w="7">
                  <a:solidFill>
                    <a:srgbClr val="A0A0A0"/>
                  </a:solidFill>
                  <a:miter lim="800000"/>
                  <a:headEnd/>
                  <a:tailEnd/>
                </a:ln>
                <a:effectLst/>
              </p:spPr>
              <p:txBody>
                <a:bodyPr/>
                <a:lstStyle/>
                <a:p>
                  <a:endParaRPr lang="en-US"/>
                </a:p>
              </p:txBody>
            </p:sp>
          </p:grpSp>
          <p:grpSp>
            <p:nvGrpSpPr>
              <p:cNvPr id="158" name="Group 474"/>
              <p:cNvGrpSpPr>
                <a:grpSpLocks/>
              </p:cNvGrpSpPr>
              <p:nvPr/>
            </p:nvGrpSpPr>
            <p:grpSpPr bwMode="auto">
              <a:xfrm>
                <a:off x="1732" y="8693"/>
                <a:ext cx="599" cy="403"/>
                <a:chOff x="1732" y="8693"/>
                <a:chExt cx="599" cy="403"/>
              </a:xfrm>
            </p:grpSpPr>
            <p:sp>
              <p:nvSpPr>
                <p:cNvPr id="189" name="Rectangle 162"/>
                <p:cNvSpPr>
                  <a:spLocks noChangeArrowheads="1"/>
                </p:cNvSpPr>
                <p:nvPr/>
              </p:nvSpPr>
              <p:spPr bwMode="auto">
                <a:xfrm>
                  <a:off x="1775" y="8693"/>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90" name="Rectangle 473"/>
                <p:cNvSpPr>
                  <a:spLocks noChangeArrowheads="1"/>
                </p:cNvSpPr>
                <p:nvPr/>
              </p:nvSpPr>
              <p:spPr bwMode="auto">
                <a:xfrm>
                  <a:off x="1732" y="8693"/>
                  <a:ext cx="599" cy="403"/>
                </a:xfrm>
                <a:prstGeom prst="rect">
                  <a:avLst/>
                </a:prstGeom>
                <a:noFill/>
                <a:ln w="7">
                  <a:solidFill>
                    <a:srgbClr val="A0A0A0"/>
                  </a:solidFill>
                  <a:miter lim="800000"/>
                  <a:headEnd/>
                  <a:tailEnd/>
                </a:ln>
                <a:effectLst/>
              </p:spPr>
              <p:txBody>
                <a:bodyPr/>
                <a:lstStyle/>
                <a:p>
                  <a:endParaRPr lang="en-US"/>
                </a:p>
              </p:txBody>
            </p:sp>
          </p:grpSp>
          <p:grpSp>
            <p:nvGrpSpPr>
              <p:cNvPr id="159" name="Group 476"/>
              <p:cNvGrpSpPr>
                <a:grpSpLocks/>
              </p:cNvGrpSpPr>
              <p:nvPr/>
            </p:nvGrpSpPr>
            <p:grpSpPr bwMode="auto">
              <a:xfrm>
                <a:off x="2331" y="8693"/>
                <a:ext cx="561" cy="403"/>
                <a:chOff x="2331" y="8693"/>
                <a:chExt cx="561" cy="403"/>
              </a:xfrm>
            </p:grpSpPr>
            <p:sp>
              <p:nvSpPr>
                <p:cNvPr id="187" name="Rectangle 163"/>
                <p:cNvSpPr>
                  <a:spLocks noChangeArrowheads="1"/>
                </p:cNvSpPr>
                <p:nvPr/>
              </p:nvSpPr>
              <p:spPr bwMode="auto">
                <a:xfrm>
                  <a:off x="2374" y="8693"/>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88" name="Rectangle 475"/>
                <p:cNvSpPr>
                  <a:spLocks noChangeArrowheads="1"/>
                </p:cNvSpPr>
                <p:nvPr/>
              </p:nvSpPr>
              <p:spPr bwMode="auto">
                <a:xfrm>
                  <a:off x="2331" y="8693"/>
                  <a:ext cx="561" cy="403"/>
                </a:xfrm>
                <a:prstGeom prst="rect">
                  <a:avLst/>
                </a:prstGeom>
                <a:noFill/>
                <a:ln w="7">
                  <a:solidFill>
                    <a:srgbClr val="A0A0A0"/>
                  </a:solidFill>
                  <a:miter lim="800000"/>
                  <a:headEnd/>
                  <a:tailEnd/>
                </a:ln>
                <a:effectLst/>
              </p:spPr>
              <p:txBody>
                <a:bodyPr/>
                <a:lstStyle/>
                <a:p>
                  <a:endParaRPr lang="en-US"/>
                </a:p>
              </p:txBody>
            </p:sp>
          </p:grpSp>
          <p:grpSp>
            <p:nvGrpSpPr>
              <p:cNvPr id="160" name="Group 478"/>
              <p:cNvGrpSpPr>
                <a:grpSpLocks/>
              </p:cNvGrpSpPr>
              <p:nvPr/>
            </p:nvGrpSpPr>
            <p:grpSpPr bwMode="auto">
              <a:xfrm>
                <a:off x="2892" y="8693"/>
                <a:ext cx="556" cy="403"/>
                <a:chOff x="2892" y="8693"/>
                <a:chExt cx="556" cy="403"/>
              </a:xfrm>
            </p:grpSpPr>
            <p:sp>
              <p:nvSpPr>
                <p:cNvPr id="185" name="Rectangle 164"/>
                <p:cNvSpPr>
                  <a:spLocks noChangeArrowheads="1"/>
                </p:cNvSpPr>
                <p:nvPr/>
              </p:nvSpPr>
              <p:spPr bwMode="auto">
                <a:xfrm>
                  <a:off x="2935" y="8693"/>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86" name="Rectangle 477"/>
                <p:cNvSpPr>
                  <a:spLocks noChangeArrowheads="1"/>
                </p:cNvSpPr>
                <p:nvPr/>
              </p:nvSpPr>
              <p:spPr bwMode="auto">
                <a:xfrm>
                  <a:off x="2892" y="8693"/>
                  <a:ext cx="556" cy="403"/>
                </a:xfrm>
                <a:prstGeom prst="rect">
                  <a:avLst/>
                </a:prstGeom>
                <a:noFill/>
                <a:ln w="7">
                  <a:solidFill>
                    <a:srgbClr val="A0A0A0"/>
                  </a:solidFill>
                  <a:miter lim="800000"/>
                  <a:headEnd/>
                  <a:tailEnd/>
                </a:ln>
                <a:effectLst/>
              </p:spPr>
              <p:txBody>
                <a:bodyPr/>
                <a:lstStyle/>
                <a:p>
                  <a:endParaRPr lang="en-US"/>
                </a:p>
              </p:txBody>
            </p:sp>
          </p:grpSp>
          <p:grpSp>
            <p:nvGrpSpPr>
              <p:cNvPr id="161" name="Group 480"/>
              <p:cNvGrpSpPr>
                <a:grpSpLocks/>
              </p:cNvGrpSpPr>
              <p:nvPr/>
            </p:nvGrpSpPr>
            <p:grpSpPr bwMode="auto">
              <a:xfrm>
                <a:off x="3448" y="8693"/>
                <a:ext cx="562" cy="403"/>
                <a:chOff x="3448" y="8693"/>
                <a:chExt cx="562" cy="403"/>
              </a:xfrm>
            </p:grpSpPr>
            <p:sp>
              <p:nvSpPr>
                <p:cNvPr id="183" name="Rectangle 165"/>
                <p:cNvSpPr>
                  <a:spLocks noChangeArrowheads="1"/>
                </p:cNvSpPr>
                <p:nvPr/>
              </p:nvSpPr>
              <p:spPr bwMode="auto">
                <a:xfrm>
                  <a:off x="3491" y="8693"/>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84" name="Rectangle 479"/>
                <p:cNvSpPr>
                  <a:spLocks noChangeArrowheads="1"/>
                </p:cNvSpPr>
                <p:nvPr/>
              </p:nvSpPr>
              <p:spPr bwMode="auto">
                <a:xfrm>
                  <a:off x="3448" y="8693"/>
                  <a:ext cx="562" cy="403"/>
                </a:xfrm>
                <a:prstGeom prst="rect">
                  <a:avLst/>
                </a:prstGeom>
                <a:noFill/>
                <a:ln w="7">
                  <a:solidFill>
                    <a:srgbClr val="A0A0A0"/>
                  </a:solidFill>
                  <a:miter lim="800000"/>
                  <a:headEnd/>
                  <a:tailEnd/>
                </a:ln>
                <a:effectLst/>
              </p:spPr>
              <p:txBody>
                <a:bodyPr/>
                <a:lstStyle/>
                <a:p>
                  <a:endParaRPr lang="en-US"/>
                </a:p>
              </p:txBody>
            </p:sp>
          </p:grpSp>
          <p:grpSp>
            <p:nvGrpSpPr>
              <p:cNvPr id="162" name="Group 482"/>
              <p:cNvGrpSpPr>
                <a:grpSpLocks/>
              </p:cNvGrpSpPr>
              <p:nvPr/>
            </p:nvGrpSpPr>
            <p:grpSpPr bwMode="auto">
              <a:xfrm>
                <a:off x="0" y="9096"/>
                <a:ext cx="546" cy="403"/>
                <a:chOff x="0" y="9096"/>
                <a:chExt cx="546" cy="403"/>
              </a:xfrm>
            </p:grpSpPr>
            <p:sp>
              <p:nvSpPr>
                <p:cNvPr id="181" name="Rectangle 166"/>
                <p:cNvSpPr>
                  <a:spLocks noChangeArrowheads="1"/>
                </p:cNvSpPr>
                <p:nvPr/>
              </p:nvSpPr>
              <p:spPr bwMode="auto">
                <a:xfrm>
                  <a:off x="43" y="9096"/>
                  <a:ext cx="46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82" name="Rectangle 481"/>
                <p:cNvSpPr>
                  <a:spLocks noChangeArrowheads="1"/>
                </p:cNvSpPr>
                <p:nvPr/>
              </p:nvSpPr>
              <p:spPr bwMode="auto">
                <a:xfrm>
                  <a:off x="0" y="9096"/>
                  <a:ext cx="546" cy="403"/>
                </a:xfrm>
                <a:prstGeom prst="rect">
                  <a:avLst/>
                </a:prstGeom>
                <a:noFill/>
                <a:ln w="7">
                  <a:solidFill>
                    <a:srgbClr val="A0A0A0"/>
                  </a:solidFill>
                  <a:miter lim="800000"/>
                  <a:headEnd/>
                  <a:tailEnd/>
                </a:ln>
                <a:effectLst/>
              </p:spPr>
              <p:txBody>
                <a:bodyPr/>
                <a:lstStyle/>
                <a:p>
                  <a:endParaRPr lang="en-US"/>
                </a:p>
              </p:txBody>
            </p:sp>
          </p:grpSp>
          <p:grpSp>
            <p:nvGrpSpPr>
              <p:cNvPr id="163" name="Group 484"/>
              <p:cNvGrpSpPr>
                <a:grpSpLocks/>
              </p:cNvGrpSpPr>
              <p:nvPr/>
            </p:nvGrpSpPr>
            <p:grpSpPr bwMode="auto">
              <a:xfrm>
                <a:off x="546" y="9096"/>
                <a:ext cx="631" cy="403"/>
                <a:chOff x="546" y="9096"/>
                <a:chExt cx="631" cy="403"/>
              </a:xfrm>
            </p:grpSpPr>
            <p:sp>
              <p:nvSpPr>
                <p:cNvPr id="179" name="Rectangle 167"/>
                <p:cNvSpPr>
                  <a:spLocks noChangeArrowheads="1"/>
                </p:cNvSpPr>
                <p:nvPr/>
              </p:nvSpPr>
              <p:spPr bwMode="auto">
                <a:xfrm>
                  <a:off x="589" y="9096"/>
                  <a:ext cx="54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80" name="Rectangle 483"/>
                <p:cNvSpPr>
                  <a:spLocks noChangeArrowheads="1"/>
                </p:cNvSpPr>
                <p:nvPr/>
              </p:nvSpPr>
              <p:spPr bwMode="auto">
                <a:xfrm>
                  <a:off x="546" y="9096"/>
                  <a:ext cx="631" cy="403"/>
                </a:xfrm>
                <a:prstGeom prst="rect">
                  <a:avLst/>
                </a:prstGeom>
                <a:noFill/>
                <a:ln w="7">
                  <a:solidFill>
                    <a:srgbClr val="A0A0A0"/>
                  </a:solidFill>
                  <a:miter lim="800000"/>
                  <a:headEnd/>
                  <a:tailEnd/>
                </a:ln>
                <a:effectLst/>
              </p:spPr>
              <p:txBody>
                <a:bodyPr/>
                <a:lstStyle/>
                <a:p>
                  <a:endParaRPr lang="en-US"/>
                </a:p>
              </p:txBody>
            </p:sp>
          </p:grpSp>
          <p:grpSp>
            <p:nvGrpSpPr>
              <p:cNvPr id="164" name="Group 486"/>
              <p:cNvGrpSpPr>
                <a:grpSpLocks/>
              </p:cNvGrpSpPr>
              <p:nvPr/>
            </p:nvGrpSpPr>
            <p:grpSpPr bwMode="auto">
              <a:xfrm>
                <a:off x="1177" y="9096"/>
                <a:ext cx="555" cy="403"/>
                <a:chOff x="1177" y="9096"/>
                <a:chExt cx="555" cy="403"/>
              </a:xfrm>
            </p:grpSpPr>
            <p:sp>
              <p:nvSpPr>
                <p:cNvPr id="177" name="Rectangle 168"/>
                <p:cNvSpPr>
                  <a:spLocks noChangeArrowheads="1"/>
                </p:cNvSpPr>
                <p:nvPr/>
              </p:nvSpPr>
              <p:spPr bwMode="auto">
                <a:xfrm>
                  <a:off x="1220" y="9096"/>
                  <a:ext cx="469"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78" name="Rectangle 485"/>
                <p:cNvSpPr>
                  <a:spLocks noChangeArrowheads="1"/>
                </p:cNvSpPr>
                <p:nvPr/>
              </p:nvSpPr>
              <p:spPr bwMode="auto">
                <a:xfrm>
                  <a:off x="1177" y="9096"/>
                  <a:ext cx="555" cy="403"/>
                </a:xfrm>
                <a:prstGeom prst="rect">
                  <a:avLst/>
                </a:prstGeom>
                <a:noFill/>
                <a:ln w="7">
                  <a:solidFill>
                    <a:srgbClr val="A0A0A0"/>
                  </a:solidFill>
                  <a:miter lim="800000"/>
                  <a:headEnd/>
                  <a:tailEnd/>
                </a:ln>
                <a:effectLst/>
              </p:spPr>
              <p:txBody>
                <a:bodyPr/>
                <a:lstStyle/>
                <a:p>
                  <a:endParaRPr lang="en-US"/>
                </a:p>
              </p:txBody>
            </p:sp>
          </p:grpSp>
          <p:grpSp>
            <p:nvGrpSpPr>
              <p:cNvPr id="165" name="Group 488"/>
              <p:cNvGrpSpPr>
                <a:grpSpLocks/>
              </p:cNvGrpSpPr>
              <p:nvPr/>
            </p:nvGrpSpPr>
            <p:grpSpPr bwMode="auto">
              <a:xfrm>
                <a:off x="1732" y="9096"/>
                <a:ext cx="599" cy="403"/>
                <a:chOff x="1732" y="9096"/>
                <a:chExt cx="599" cy="403"/>
              </a:xfrm>
            </p:grpSpPr>
            <p:sp>
              <p:nvSpPr>
                <p:cNvPr id="175" name="Rectangle 169"/>
                <p:cNvSpPr>
                  <a:spLocks noChangeArrowheads="1"/>
                </p:cNvSpPr>
                <p:nvPr/>
              </p:nvSpPr>
              <p:spPr bwMode="auto">
                <a:xfrm>
                  <a:off x="1775" y="9096"/>
                  <a:ext cx="513"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76" name="Rectangle 487"/>
                <p:cNvSpPr>
                  <a:spLocks noChangeArrowheads="1"/>
                </p:cNvSpPr>
                <p:nvPr/>
              </p:nvSpPr>
              <p:spPr bwMode="auto">
                <a:xfrm>
                  <a:off x="1732" y="9096"/>
                  <a:ext cx="599" cy="403"/>
                </a:xfrm>
                <a:prstGeom prst="rect">
                  <a:avLst/>
                </a:prstGeom>
                <a:noFill/>
                <a:ln w="7">
                  <a:solidFill>
                    <a:srgbClr val="A0A0A0"/>
                  </a:solidFill>
                  <a:miter lim="800000"/>
                  <a:headEnd/>
                  <a:tailEnd/>
                </a:ln>
                <a:effectLst/>
              </p:spPr>
              <p:txBody>
                <a:bodyPr/>
                <a:lstStyle/>
                <a:p>
                  <a:endParaRPr lang="en-US"/>
                </a:p>
              </p:txBody>
            </p:sp>
          </p:grpSp>
          <p:grpSp>
            <p:nvGrpSpPr>
              <p:cNvPr id="166" name="Group 490"/>
              <p:cNvGrpSpPr>
                <a:grpSpLocks/>
              </p:cNvGrpSpPr>
              <p:nvPr/>
            </p:nvGrpSpPr>
            <p:grpSpPr bwMode="auto">
              <a:xfrm>
                <a:off x="2331" y="9096"/>
                <a:ext cx="561" cy="403"/>
                <a:chOff x="2331" y="9096"/>
                <a:chExt cx="561" cy="403"/>
              </a:xfrm>
            </p:grpSpPr>
            <p:sp>
              <p:nvSpPr>
                <p:cNvPr id="173" name="Rectangle 170"/>
                <p:cNvSpPr>
                  <a:spLocks noChangeArrowheads="1"/>
                </p:cNvSpPr>
                <p:nvPr/>
              </p:nvSpPr>
              <p:spPr bwMode="auto">
                <a:xfrm>
                  <a:off x="2374" y="9096"/>
                  <a:ext cx="475"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74" name="Rectangle 489"/>
                <p:cNvSpPr>
                  <a:spLocks noChangeArrowheads="1"/>
                </p:cNvSpPr>
                <p:nvPr/>
              </p:nvSpPr>
              <p:spPr bwMode="auto">
                <a:xfrm>
                  <a:off x="2331" y="9096"/>
                  <a:ext cx="561" cy="403"/>
                </a:xfrm>
                <a:prstGeom prst="rect">
                  <a:avLst/>
                </a:prstGeom>
                <a:noFill/>
                <a:ln w="7">
                  <a:solidFill>
                    <a:srgbClr val="A0A0A0"/>
                  </a:solidFill>
                  <a:miter lim="800000"/>
                  <a:headEnd/>
                  <a:tailEnd/>
                </a:ln>
                <a:effectLst/>
              </p:spPr>
              <p:txBody>
                <a:bodyPr/>
                <a:lstStyle/>
                <a:p>
                  <a:endParaRPr lang="en-US"/>
                </a:p>
              </p:txBody>
            </p:sp>
          </p:grpSp>
          <p:grpSp>
            <p:nvGrpSpPr>
              <p:cNvPr id="167" name="Group 492"/>
              <p:cNvGrpSpPr>
                <a:grpSpLocks/>
              </p:cNvGrpSpPr>
              <p:nvPr/>
            </p:nvGrpSpPr>
            <p:grpSpPr bwMode="auto">
              <a:xfrm>
                <a:off x="2892" y="9096"/>
                <a:ext cx="556" cy="403"/>
                <a:chOff x="2892" y="9096"/>
                <a:chExt cx="556" cy="403"/>
              </a:xfrm>
            </p:grpSpPr>
            <p:sp>
              <p:nvSpPr>
                <p:cNvPr id="171" name="Rectangle 171"/>
                <p:cNvSpPr>
                  <a:spLocks noChangeArrowheads="1"/>
                </p:cNvSpPr>
                <p:nvPr/>
              </p:nvSpPr>
              <p:spPr bwMode="auto">
                <a:xfrm>
                  <a:off x="2935" y="9096"/>
                  <a:ext cx="470"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72" name="Rectangle 491"/>
                <p:cNvSpPr>
                  <a:spLocks noChangeArrowheads="1"/>
                </p:cNvSpPr>
                <p:nvPr/>
              </p:nvSpPr>
              <p:spPr bwMode="auto">
                <a:xfrm>
                  <a:off x="2892" y="9096"/>
                  <a:ext cx="556" cy="403"/>
                </a:xfrm>
                <a:prstGeom prst="rect">
                  <a:avLst/>
                </a:prstGeom>
                <a:noFill/>
                <a:ln w="7">
                  <a:solidFill>
                    <a:srgbClr val="A0A0A0"/>
                  </a:solidFill>
                  <a:miter lim="800000"/>
                  <a:headEnd/>
                  <a:tailEnd/>
                </a:ln>
                <a:effectLst/>
              </p:spPr>
              <p:txBody>
                <a:bodyPr/>
                <a:lstStyle/>
                <a:p>
                  <a:endParaRPr lang="en-US"/>
                </a:p>
              </p:txBody>
            </p:sp>
          </p:grpSp>
          <p:grpSp>
            <p:nvGrpSpPr>
              <p:cNvPr id="168" name="Group 494"/>
              <p:cNvGrpSpPr>
                <a:grpSpLocks/>
              </p:cNvGrpSpPr>
              <p:nvPr/>
            </p:nvGrpSpPr>
            <p:grpSpPr bwMode="auto">
              <a:xfrm>
                <a:off x="3448" y="9096"/>
                <a:ext cx="562" cy="403"/>
                <a:chOff x="3448" y="9096"/>
                <a:chExt cx="562" cy="403"/>
              </a:xfrm>
            </p:grpSpPr>
            <p:sp>
              <p:nvSpPr>
                <p:cNvPr id="169" name="Rectangle 172"/>
                <p:cNvSpPr>
                  <a:spLocks noChangeArrowheads="1"/>
                </p:cNvSpPr>
                <p:nvPr/>
              </p:nvSpPr>
              <p:spPr bwMode="auto">
                <a:xfrm>
                  <a:off x="3491" y="9096"/>
                  <a:ext cx="476" cy="403"/>
                </a:xfrm>
                <a:prstGeom prst="rect">
                  <a:avLst/>
                </a:prstGeom>
                <a:noFill/>
                <a:ln w="9525">
                  <a:noFill/>
                  <a:miter lim="800000"/>
                  <a:headEnd/>
                  <a:tailEnd/>
                </a:ln>
                <a:effectLst/>
              </p:spPr>
              <p:txBody>
                <a:bodyPr/>
                <a:lstStyle/>
                <a:p>
                  <a:r>
                    <a:rPr lang="en-US" altLang="zh-CN" sz="1200">
                      <a:ea typeface="宋体" pitchFamily="2" charset="-122"/>
                    </a:rPr>
                    <a:t> </a:t>
                  </a:r>
                </a:p>
                <a:p>
                  <a:endParaRPr lang="en-US" altLang="zh-CN">
                    <a:ea typeface="宋体" pitchFamily="2" charset="-122"/>
                  </a:endParaRPr>
                </a:p>
              </p:txBody>
            </p:sp>
            <p:sp>
              <p:nvSpPr>
                <p:cNvPr id="170" name="Rectangle 493"/>
                <p:cNvSpPr>
                  <a:spLocks noChangeArrowheads="1"/>
                </p:cNvSpPr>
                <p:nvPr/>
              </p:nvSpPr>
              <p:spPr bwMode="auto">
                <a:xfrm>
                  <a:off x="3448" y="9096"/>
                  <a:ext cx="562" cy="403"/>
                </a:xfrm>
                <a:prstGeom prst="rect">
                  <a:avLst/>
                </a:prstGeom>
                <a:noFill/>
                <a:ln w="7">
                  <a:solidFill>
                    <a:srgbClr val="A0A0A0"/>
                  </a:solidFill>
                  <a:miter lim="800000"/>
                  <a:headEnd/>
                  <a:tailEnd/>
                </a:ln>
                <a:effectLst/>
              </p:spPr>
              <p:txBody>
                <a:bodyPr/>
                <a:lstStyle/>
                <a:p>
                  <a:endParaRPr lang="en-US"/>
                </a:p>
              </p:txBody>
            </p:sp>
          </p:grpSp>
        </p:grpSp>
        <p:sp>
          <p:nvSpPr>
            <p:cNvPr id="7" name="Rectangle 496"/>
            <p:cNvSpPr>
              <a:spLocks noChangeArrowheads="1"/>
            </p:cNvSpPr>
            <p:nvPr/>
          </p:nvSpPr>
          <p:spPr bwMode="auto">
            <a:xfrm>
              <a:off x="-3" y="-3"/>
              <a:ext cx="4016" cy="9505"/>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304800"/>
            <a:ext cx="7899400" cy="1143000"/>
          </a:xfrm>
        </p:spPr>
        <p:txBody>
          <a:bodyPr>
            <a:normAutofit/>
          </a:bodyPr>
          <a:lstStyle/>
          <a:p>
            <a:pPr algn="ctr"/>
            <a:r>
              <a:rPr lang="en-US" sz="4400" b="1" dirty="0">
                <a:latin typeface="Times New Roman" pitchFamily="18" charset="0"/>
              </a:rPr>
              <a:t>Fingerprint Recognition</a:t>
            </a:r>
            <a:endParaRPr lang="en-US" dirty="0"/>
          </a:p>
        </p:txBody>
      </p:sp>
      <p:sp>
        <p:nvSpPr>
          <p:cNvPr id="4099" name="Rectangle 3"/>
          <p:cNvSpPr>
            <a:spLocks noGrp="1" noChangeArrowheads="1"/>
          </p:cNvSpPr>
          <p:nvPr>
            <p:ph idx="1"/>
          </p:nvPr>
        </p:nvSpPr>
        <p:spPr>
          <a:xfrm>
            <a:off x="457200" y="1885950"/>
            <a:ext cx="8178800" cy="3676650"/>
          </a:xfrm>
        </p:spPr>
        <p:txBody>
          <a:bodyPr/>
          <a:lstStyle/>
          <a:p>
            <a:r>
              <a:rPr kumimoji="0" lang="en-US" dirty="0" smtClean="0"/>
              <a:t>Introduction:</a:t>
            </a:r>
          </a:p>
          <a:p>
            <a:pPr>
              <a:buFont typeface="Wingdings" pitchFamily="2" charset="2"/>
              <a:buChar char="Ø"/>
            </a:pPr>
            <a:r>
              <a:rPr kumimoji="0" lang="en-US" sz="2400" dirty="0"/>
              <a:t> </a:t>
            </a:r>
            <a:r>
              <a:rPr kumimoji="0" lang="en-US" sz="2400" b="1" dirty="0" smtClean="0"/>
              <a:t>What is Fingerprint?</a:t>
            </a:r>
          </a:p>
          <a:p>
            <a:pPr>
              <a:buFont typeface="Wingdings" pitchFamily="2" charset="2"/>
              <a:buChar char="§"/>
            </a:pPr>
            <a:r>
              <a:rPr lang="en-US" sz="1800" dirty="0" smtClean="0"/>
              <a:t>A </a:t>
            </a:r>
            <a:r>
              <a:rPr lang="en-US" sz="1800" dirty="0"/>
              <a:t>fingerprint is the feature pattern of one </a:t>
            </a:r>
            <a:r>
              <a:rPr lang="en-US" sz="1800" dirty="0" smtClean="0"/>
              <a:t>finger. </a:t>
            </a:r>
          </a:p>
          <a:p>
            <a:pPr>
              <a:buFont typeface="Wingdings" pitchFamily="2" charset="2"/>
              <a:buChar char="§"/>
            </a:pPr>
            <a:r>
              <a:rPr lang="en-US" sz="1800" dirty="0" smtClean="0"/>
              <a:t>It </a:t>
            </a:r>
            <a:r>
              <a:rPr lang="en-US" sz="1800" dirty="0"/>
              <a:t>is believed with strong evidences that each fingerprint is unique. Each person has his own fingerprints with the permanent uniqueness. </a:t>
            </a:r>
            <a:endParaRPr lang="en-US" sz="1800" dirty="0" smtClean="0"/>
          </a:p>
          <a:p>
            <a:pPr>
              <a:buFont typeface="Wingdings" pitchFamily="2" charset="2"/>
              <a:buChar char="§"/>
            </a:pPr>
            <a:r>
              <a:rPr lang="en-US" sz="1800" dirty="0" smtClean="0"/>
              <a:t>So </a:t>
            </a:r>
            <a:r>
              <a:rPr lang="en-US" sz="1800" dirty="0"/>
              <a:t>fingerprints have </a:t>
            </a:r>
            <a:r>
              <a:rPr lang="en-US" sz="1800" dirty="0" smtClean="0"/>
              <a:t>being used </a:t>
            </a:r>
            <a:r>
              <a:rPr lang="en-US" sz="1800" dirty="0"/>
              <a:t>for identification and forensic </a:t>
            </a:r>
            <a:r>
              <a:rPr lang="en-US" sz="1800" dirty="0" smtClean="0"/>
              <a:t>investigation</a:t>
            </a:r>
            <a:r>
              <a:rPr kumimoji="0" lang="en-US" sz="1800" dirty="0" smtClean="0"/>
              <a:t> for a long time.</a:t>
            </a:r>
            <a:endParaRPr kumimoji="0" lang="en-US" sz="2400" dirty="0" smtClean="0"/>
          </a:p>
          <a:p>
            <a:pPr>
              <a:buFont typeface="Wingdings" pitchFamily="2" charset="2"/>
              <a:buChar char="Ø"/>
            </a:pPr>
            <a:r>
              <a:rPr kumimoji="0" lang="en-US" sz="2400" b="1" dirty="0" smtClean="0"/>
              <a:t>Approaches for Fingerprint Recognition:</a:t>
            </a:r>
          </a:p>
          <a:p>
            <a:pPr>
              <a:buFont typeface="+mj-lt"/>
              <a:buAutoNum type="arabicPeriod"/>
            </a:pPr>
            <a:r>
              <a:rPr lang="en-US" sz="1800" dirty="0" smtClean="0"/>
              <a:t>Minutia-based</a:t>
            </a:r>
          </a:p>
          <a:p>
            <a:pPr>
              <a:buFont typeface="+mj-lt"/>
              <a:buAutoNum type="arabicPeriod"/>
            </a:pPr>
            <a:r>
              <a:rPr lang="en-US" sz="1800" dirty="0" smtClean="0"/>
              <a:t>Image-based</a:t>
            </a:r>
            <a:endParaRPr lang="en-US" sz="1800" dirty="0"/>
          </a:p>
        </p:txBody>
      </p:sp>
      <p:sp>
        <p:nvSpPr>
          <p:cNvPr id="4" name="Slide Number Placeholder 5"/>
          <p:cNvSpPr>
            <a:spLocks noGrp="1"/>
          </p:cNvSpPr>
          <p:nvPr>
            <p:ph type="sldNum" sz="quarter" idx="12"/>
          </p:nvPr>
        </p:nvSpPr>
        <p:spPr/>
        <p:txBody>
          <a:bodyPr>
            <a:normAutofit/>
          </a:bodyPr>
          <a:lstStyle/>
          <a:p>
            <a:fld id="{1B404D9C-05D6-472C-8D6E-B9F81E5DEE94}" type="slidenum">
              <a:rPr lang="en-US"/>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normAutofit/>
          </a:bodyPr>
          <a:lstStyle/>
          <a:p>
            <a:r>
              <a:rPr lang="en-US" sz="4400" b="1" dirty="0" smtClean="0">
                <a:latin typeface="Times New Roman" pitchFamily="18" charset="0"/>
                <a:cs typeface="Times New Roman" pitchFamily="18" charset="0"/>
              </a:rPr>
              <a:t>CONCLUSION</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389120"/>
          </a:xfrm>
        </p:spPr>
        <p:txBody>
          <a:bodyPr>
            <a:normAutofit/>
          </a:bodyPr>
          <a:lstStyle/>
          <a:p>
            <a:r>
              <a:rPr lang="en-US" sz="3200" dirty="0" smtClean="0"/>
              <a:t>Our project has combined many methods like segmentation using Morphological operations, minutia marking with special considering the triple branch counting, minutia unification by decomposing branch into three terminations in MATLAB which enhances the test results. </a:t>
            </a:r>
          </a:p>
        </p:txBody>
      </p:sp>
      <p:sp>
        <p:nvSpPr>
          <p:cNvPr id="4" name="Slide Number Placeholder 3"/>
          <p:cNvSpPr>
            <a:spLocks noGrp="1"/>
          </p:cNvSpPr>
          <p:nvPr>
            <p:ph type="sldNum" sz="quarter" idx="12"/>
          </p:nvPr>
        </p:nvSpPr>
        <p:spPr/>
        <p:txBody>
          <a:bodyPr/>
          <a:lstStyle/>
          <a:p>
            <a:fld id="{27262F7B-4948-479B-9A38-BB01C230CD4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14400"/>
          </a:xfrm>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5410200"/>
          </a:xfrm>
        </p:spPr>
        <p:txBody>
          <a:bodyPr>
            <a:normAutofit fontScale="55000" lnSpcReduction="20000"/>
          </a:bodyPr>
          <a:lstStyle/>
          <a:p>
            <a:r>
              <a:rPr lang="en-US" sz="3300" dirty="0" smtClean="0"/>
              <a:t>[1]  L. Hong., “</a:t>
            </a:r>
            <a:r>
              <a:rPr lang="en-US" sz="3300" i="1" dirty="0" smtClean="0"/>
              <a:t>Automatic Personal Identification Using Fingerprints</a:t>
            </a:r>
            <a:r>
              <a:rPr lang="en-US" sz="3300" dirty="0" smtClean="0"/>
              <a:t>”. PhD thesis, Michigan State University, 1998.</a:t>
            </a:r>
          </a:p>
          <a:p>
            <a:pPr>
              <a:buNone/>
            </a:pPr>
            <a:r>
              <a:rPr lang="en-US" sz="3300" dirty="0" smtClean="0"/>
              <a:t> </a:t>
            </a:r>
          </a:p>
          <a:p>
            <a:r>
              <a:rPr lang="en-US" sz="3300" dirty="0" smtClean="0"/>
              <a:t>[2]  SOM MATLAB Tool Box, http://www.cis.hut.fi/projects/somtoolbox/</a:t>
            </a:r>
          </a:p>
          <a:p>
            <a:pPr>
              <a:buNone/>
            </a:pPr>
            <a:r>
              <a:rPr lang="en-US" sz="3300" dirty="0" smtClean="0"/>
              <a:t> </a:t>
            </a:r>
          </a:p>
          <a:p>
            <a:r>
              <a:rPr lang="en-US" sz="3300" dirty="0" smtClean="0"/>
              <a:t>[3] L.C. Jain, U. Halici, I. Hayashi, S.B. Lee and S. Tsutsui, </a:t>
            </a:r>
            <a:r>
              <a:rPr lang="en-US" sz="3300" i="1" dirty="0" smtClean="0"/>
              <a:t>“Intelligent biometric techniques in fingerprint and face recognition”</a:t>
            </a:r>
            <a:r>
              <a:rPr lang="en-US" sz="3300" dirty="0" smtClean="0"/>
              <a:t>, 1999, the CRC Press.</a:t>
            </a:r>
          </a:p>
          <a:p>
            <a:pPr>
              <a:buNone/>
            </a:pPr>
            <a:r>
              <a:rPr lang="en-US" sz="3300" dirty="0" smtClean="0"/>
              <a:t> </a:t>
            </a:r>
          </a:p>
          <a:p>
            <a:r>
              <a:rPr lang="en-US" sz="3300" dirty="0" smtClean="0"/>
              <a:t>[4] Anil Jain, Sharath Pankanti, “Fingerprint Classification &amp; Matching”, Exploratory Computer vision Group, IBM T.J. Watson Research Center.</a:t>
            </a:r>
          </a:p>
          <a:p>
            <a:endParaRPr lang="en-US" sz="3300" dirty="0" smtClean="0"/>
          </a:p>
          <a:p>
            <a:r>
              <a:rPr lang="en-US" sz="3300" dirty="0" smtClean="0"/>
              <a:t>[5] Wikipedia, “Self- organizing Maps”, </a:t>
            </a:r>
            <a:r>
              <a:rPr lang="en-US" sz="3300" i="1" dirty="0" smtClean="0"/>
              <a:t>www.wikipedia.com/self_organising_maps/</a:t>
            </a:r>
          </a:p>
          <a:p>
            <a:endParaRPr lang="en-US" sz="3300" i="1" dirty="0" smtClean="0"/>
          </a:p>
          <a:p>
            <a:r>
              <a:rPr lang="en-US" sz="3300" dirty="0" smtClean="0"/>
              <a:t>[6]  L. Hong, Y. Wan, and Anil K. Jain, “</a:t>
            </a:r>
            <a:r>
              <a:rPr lang="en-US" sz="3300" i="1" dirty="0" smtClean="0"/>
              <a:t>Fingerprint Image Enhancement: Algorithm &amp; performance algorithm”</a:t>
            </a:r>
            <a:r>
              <a:rPr lang="en-US" sz="3300" dirty="0" smtClean="0"/>
              <a:t>. IEEE Transactions on Pattern Analysis &amp; Machine Intelligence, 20(8):777 {789}, May 1998.</a:t>
            </a:r>
          </a:p>
          <a:p>
            <a:pPr>
              <a:buNone/>
            </a:pPr>
            <a:r>
              <a:rPr lang="en-US" sz="3300" dirty="0" smtClean="0"/>
              <a:t> </a:t>
            </a:r>
          </a:p>
          <a:p>
            <a:r>
              <a:rPr lang="en-US" sz="3300" dirty="0" smtClean="0"/>
              <a:t>[7] Halici U., Ongun G. </a:t>
            </a:r>
            <a:r>
              <a:rPr lang="en-US" sz="3300" i="1" dirty="0" smtClean="0"/>
              <a:t>“Fingerprint Classification through Self Organization Maps Modified to Treat Uncertainties”</a:t>
            </a:r>
            <a:r>
              <a:rPr lang="en-US" sz="3300" dirty="0" smtClean="0"/>
              <a:t>, Proceedings of the IEEE, Vol84, No10, pp1497 1512, October 1996.</a:t>
            </a:r>
          </a:p>
          <a:p>
            <a:endParaRPr lang="en-US" dirty="0" smtClean="0"/>
          </a:p>
        </p:txBody>
      </p:sp>
      <p:sp>
        <p:nvSpPr>
          <p:cNvPr id="4" name="Slide Number Placeholder 3"/>
          <p:cNvSpPr>
            <a:spLocks noGrp="1"/>
          </p:cNvSpPr>
          <p:nvPr>
            <p:ph type="sldNum" sz="quarter" idx="12"/>
          </p:nvPr>
        </p:nvSpPr>
        <p:spPr/>
        <p:txBody>
          <a:bodyPr/>
          <a:lstStyle/>
          <a:p>
            <a:fld id="{27262F7B-4948-479B-9A38-BB01C230CD4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828800"/>
            <a:ext cx="6400800" cy="3048000"/>
          </a:xfrm>
        </p:spPr>
        <p:txBody>
          <a:bodyPr>
            <a:normAutofit lnSpcReduction="10000"/>
          </a:bodyPr>
          <a:lstStyle/>
          <a:p>
            <a:pPr algn="ctr">
              <a:buNone/>
            </a:pPr>
            <a:r>
              <a:rPr lang="en-US" dirty="0" smtClean="0"/>
              <a:t>   </a:t>
            </a:r>
            <a:r>
              <a:rPr lang="en-US" sz="10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p>
        </p:txBody>
      </p:sp>
      <p:sp>
        <p:nvSpPr>
          <p:cNvPr id="4" name="Slide Number Placeholder 3"/>
          <p:cNvSpPr>
            <a:spLocks noGrp="1"/>
          </p:cNvSpPr>
          <p:nvPr>
            <p:ph type="sldNum" sz="quarter" idx="12"/>
          </p:nvPr>
        </p:nvSpPr>
        <p:spPr/>
        <p:txBody>
          <a:bodyPr>
            <a:normAutofit/>
          </a:bodyPr>
          <a:lstStyle/>
          <a:p>
            <a:fld id="{27262F7B-4948-479B-9A38-BB01C230CD44}" type="slidenum">
              <a:rPr lang="en-US" smtClean="0"/>
              <a:pPr/>
              <a:t>32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04800"/>
            <a:ext cx="7899400" cy="1143000"/>
          </a:xfrm>
        </p:spPr>
        <p:txBody>
          <a:bodyPr>
            <a:normAutofit/>
          </a:bodyPr>
          <a:lstStyle/>
          <a:p>
            <a:pPr algn="ctr"/>
            <a:r>
              <a:rPr lang="en-US" sz="4400" b="1" dirty="0">
                <a:latin typeface="Times New Roman" pitchFamily="18" charset="0"/>
              </a:rPr>
              <a:t>Minutiae-Based Approach</a:t>
            </a:r>
            <a:r>
              <a:rPr kumimoji="0" lang="en-US" dirty="0"/>
              <a:t> </a:t>
            </a:r>
          </a:p>
        </p:txBody>
      </p:sp>
      <p:sp>
        <p:nvSpPr>
          <p:cNvPr id="15363" name="Rectangle 3"/>
          <p:cNvSpPr>
            <a:spLocks noGrp="1" noChangeArrowheads="1"/>
          </p:cNvSpPr>
          <p:nvPr>
            <p:ph idx="1"/>
          </p:nvPr>
        </p:nvSpPr>
        <p:spPr>
          <a:xfrm>
            <a:off x="457200" y="1676400"/>
            <a:ext cx="8178800" cy="4514850"/>
          </a:xfrm>
        </p:spPr>
        <p:txBody>
          <a:bodyPr/>
          <a:lstStyle/>
          <a:p>
            <a:pPr>
              <a:lnSpc>
                <a:spcPct val="90000"/>
              </a:lnSpc>
              <a:buNone/>
            </a:pPr>
            <a:r>
              <a:rPr kumimoji="0" lang="en-US" dirty="0"/>
              <a:t>	</a:t>
            </a:r>
          </a:p>
          <a:p>
            <a:pPr lvl="1">
              <a:lnSpc>
                <a:spcPct val="90000"/>
              </a:lnSpc>
              <a:buClr>
                <a:srgbClr val="000066"/>
              </a:buClr>
              <a:buFont typeface="Wingdings" pitchFamily="2" charset="2"/>
              <a:buChar char="Ø"/>
            </a:pPr>
            <a:r>
              <a:rPr kumimoji="0" lang="en-US" sz="3200" b="1" dirty="0"/>
              <a:t>Minutiae</a:t>
            </a:r>
          </a:p>
          <a:p>
            <a:pPr lvl="1">
              <a:lnSpc>
                <a:spcPct val="90000"/>
              </a:lnSpc>
              <a:buClr>
                <a:srgbClr val="000066"/>
              </a:buClr>
              <a:buFont typeface="Wingdings" pitchFamily="2" charset="2"/>
              <a:buNone/>
            </a:pPr>
            <a:r>
              <a:rPr kumimoji="0" lang="en-US" dirty="0"/>
              <a:t>  			</a:t>
            </a:r>
            <a:r>
              <a:rPr kumimoji="0" lang="en-US" sz="2400" b="1" dirty="0"/>
              <a:t>terminations       bifurcations </a:t>
            </a:r>
          </a:p>
          <a:p>
            <a:pPr lvl="1">
              <a:lnSpc>
                <a:spcPct val="90000"/>
              </a:lnSpc>
              <a:buClr>
                <a:srgbClr val="000066"/>
              </a:buClr>
              <a:buFont typeface="Wingdings" pitchFamily="2" charset="2"/>
              <a:buNone/>
            </a:pPr>
            <a:r>
              <a:rPr kumimoji="0" lang="en-US" sz="2400" dirty="0"/>
              <a:t>  </a:t>
            </a:r>
          </a:p>
          <a:p>
            <a:pPr lvl="1">
              <a:lnSpc>
                <a:spcPct val="90000"/>
              </a:lnSpc>
              <a:buClr>
                <a:srgbClr val="000066"/>
              </a:buClr>
              <a:buFont typeface="Wingdings" pitchFamily="2" charset="2"/>
              <a:buNone/>
            </a:pPr>
            <a:endParaRPr kumimoji="0" lang="en-US" dirty="0"/>
          </a:p>
          <a:p>
            <a:pPr lvl="1">
              <a:lnSpc>
                <a:spcPct val="90000"/>
              </a:lnSpc>
              <a:buClr>
                <a:srgbClr val="000066"/>
              </a:buClr>
              <a:buFont typeface="Wingdings" pitchFamily="2" charset="2"/>
              <a:buNone/>
            </a:pPr>
            <a:endParaRPr kumimoji="0" lang="en-US" dirty="0"/>
          </a:p>
          <a:p>
            <a:pPr lvl="1">
              <a:lnSpc>
                <a:spcPct val="90000"/>
              </a:lnSpc>
              <a:buClr>
                <a:srgbClr val="000066"/>
              </a:buClr>
              <a:buFont typeface="Wingdings" pitchFamily="2" charset="2"/>
              <a:buNone/>
            </a:pPr>
            <a:endParaRPr kumimoji="0" lang="en-US" dirty="0"/>
          </a:p>
          <a:p>
            <a:pPr lvl="1">
              <a:lnSpc>
                <a:spcPct val="90000"/>
              </a:lnSpc>
              <a:buClr>
                <a:srgbClr val="000066"/>
              </a:buClr>
              <a:buFont typeface="Wingdings" pitchFamily="2" charset="2"/>
              <a:buNone/>
            </a:pPr>
            <a:endParaRPr kumimoji="0" lang="en-US" dirty="0"/>
          </a:p>
          <a:p>
            <a:pPr lvl="1">
              <a:lnSpc>
                <a:spcPct val="90000"/>
              </a:lnSpc>
              <a:buClr>
                <a:srgbClr val="000066"/>
              </a:buClr>
              <a:buFont typeface="Wingdings" pitchFamily="2" charset="2"/>
              <a:buNone/>
            </a:pPr>
            <a:r>
              <a:rPr kumimoji="0" lang="en-US" dirty="0"/>
              <a:t>			 Ridge                 Valley </a:t>
            </a:r>
          </a:p>
          <a:p>
            <a:pPr lvl="1">
              <a:lnSpc>
                <a:spcPct val="90000"/>
              </a:lnSpc>
              <a:buClr>
                <a:srgbClr val="000066"/>
              </a:buClr>
              <a:buFont typeface="Wingdings" pitchFamily="2" charset="2"/>
              <a:buNone/>
            </a:pPr>
            <a:endParaRPr kumimoji="0" lang="en-US" dirty="0"/>
          </a:p>
          <a:p>
            <a:pPr lvl="1">
              <a:lnSpc>
                <a:spcPct val="90000"/>
              </a:lnSpc>
              <a:buClr>
                <a:srgbClr val="000066"/>
              </a:buClr>
              <a:buFont typeface="Wingdings" pitchFamily="2" charset="2"/>
              <a:buNone/>
            </a:pPr>
            <a:endParaRPr kumimoji="0" lang="en-US" dirty="0"/>
          </a:p>
        </p:txBody>
      </p:sp>
      <p:sp>
        <p:nvSpPr>
          <p:cNvPr id="9" name="Slide Number Placeholder 5"/>
          <p:cNvSpPr>
            <a:spLocks noGrp="1"/>
          </p:cNvSpPr>
          <p:nvPr>
            <p:ph type="sldNum" sz="quarter" idx="12"/>
          </p:nvPr>
        </p:nvSpPr>
        <p:spPr/>
        <p:txBody>
          <a:bodyPr>
            <a:normAutofit/>
          </a:bodyPr>
          <a:lstStyle/>
          <a:p>
            <a:fld id="{90A11692-1AAA-4FC0-9DAC-375941266F85}" type="slidenum">
              <a:rPr lang="en-US"/>
              <a:pPr/>
              <a:t>4</a:t>
            </a:fld>
            <a:endParaRPr lang="en-US" dirty="0"/>
          </a:p>
        </p:txBody>
      </p:sp>
      <p:pic>
        <p:nvPicPr>
          <p:cNvPr id="15364" name="Picture 4" descr="E:\Documents and Settings\Administrator\桌面\minutiae.gif"/>
          <p:cNvPicPr>
            <a:picLocks noChangeAspect="1" noChangeArrowheads="1"/>
          </p:cNvPicPr>
          <p:nvPr/>
        </p:nvPicPr>
        <p:blipFill>
          <a:blip r:embed="rId2"/>
          <a:srcRect/>
          <a:stretch>
            <a:fillRect/>
          </a:stretch>
        </p:blipFill>
        <p:spPr bwMode="auto">
          <a:xfrm>
            <a:off x="2209800" y="3124200"/>
            <a:ext cx="4953000" cy="2514600"/>
          </a:xfrm>
          <a:prstGeom prst="rect">
            <a:avLst/>
          </a:prstGeom>
          <a:noFill/>
        </p:spPr>
      </p:pic>
      <p:sp>
        <p:nvSpPr>
          <p:cNvPr id="15365" name="Line 5"/>
          <p:cNvSpPr>
            <a:spLocks noChangeShapeType="1"/>
          </p:cNvSpPr>
          <p:nvPr/>
        </p:nvSpPr>
        <p:spPr bwMode="auto">
          <a:xfrm>
            <a:off x="3581400" y="3124200"/>
            <a:ext cx="152400" cy="990600"/>
          </a:xfrm>
          <a:prstGeom prst="line">
            <a:avLst/>
          </a:prstGeom>
          <a:noFill/>
          <a:ln w="9525">
            <a:solidFill>
              <a:srgbClr val="FF0000"/>
            </a:solidFill>
            <a:round/>
            <a:headEnd/>
            <a:tailEnd type="triangle" w="med" len="med"/>
          </a:ln>
          <a:effectLst/>
        </p:spPr>
        <p:txBody>
          <a:bodyPr/>
          <a:lstStyle/>
          <a:p>
            <a:endParaRPr lang="en-US" dirty="0"/>
          </a:p>
        </p:txBody>
      </p:sp>
      <p:sp>
        <p:nvSpPr>
          <p:cNvPr id="15366" name="Line 6"/>
          <p:cNvSpPr>
            <a:spLocks noChangeShapeType="1"/>
          </p:cNvSpPr>
          <p:nvPr/>
        </p:nvSpPr>
        <p:spPr bwMode="auto">
          <a:xfrm flipV="1">
            <a:off x="2895600" y="4419600"/>
            <a:ext cx="228600" cy="990600"/>
          </a:xfrm>
          <a:prstGeom prst="line">
            <a:avLst/>
          </a:prstGeom>
          <a:noFill/>
          <a:ln w="9525">
            <a:solidFill>
              <a:srgbClr val="FF0000"/>
            </a:solidFill>
            <a:round/>
            <a:headEnd/>
            <a:tailEnd type="triangle" w="med" len="med"/>
          </a:ln>
          <a:effectLst/>
        </p:spPr>
        <p:txBody>
          <a:bodyPr/>
          <a:lstStyle/>
          <a:p>
            <a:endParaRPr lang="en-US" dirty="0"/>
          </a:p>
        </p:txBody>
      </p:sp>
      <p:sp>
        <p:nvSpPr>
          <p:cNvPr id="15367" name="Line 7"/>
          <p:cNvSpPr>
            <a:spLocks noChangeShapeType="1"/>
          </p:cNvSpPr>
          <p:nvPr/>
        </p:nvSpPr>
        <p:spPr bwMode="auto">
          <a:xfrm flipV="1">
            <a:off x="5562600" y="4800600"/>
            <a:ext cx="152400" cy="609600"/>
          </a:xfrm>
          <a:prstGeom prst="line">
            <a:avLst/>
          </a:prstGeom>
          <a:noFill/>
          <a:ln w="9525">
            <a:solidFill>
              <a:srgbClr val="FF0000"/>
            </a:solidFill>
            <a:round/>
            <a:headEnd/>
            <a:tailEnd type="triangle" w="med" len="med"/>
          </a:ln>
          <a:effectLst/>
        </p:spPr>
        <p:txBody>
          <a:bodyPr/>
          <a:lstStyle/>
          <a:p>
            <a:endParaRPr lang="en-US" dirty="0"/>
          </a:p>
        </p:txBody>
      </p:sp>
      <p:sp>
        <p:nvSpPr>
          <p:cNvPr id="15369" name="Line 9"/>
          <p:cNvSpPr>
            <a:spLocks noChangeShapeType="1"/>
          </p:cNvSpPr>
          <p:nvPr/>
        </p:nvSpPr>
        <p:spPr bwMode="auto">
          <a:xfrm>
            <a:off x="5410200" y="3200400"/>
            <a:ext cx="152400" cy="838200"/>
          </a:xfrm>
          <a:prstGeom prst="line">
            <a:avLst/>
          </a:prstGeom>
          <a:noFill/>
          <a:ln w="9525">
            <a:solidFill>
              <a:srgbClr val="FF0000"/>
            </a:solidFill>
            <a:round/>
            <a:headEnd/>
            <a:tailEnd type="triangle" w="med" len="med"/>
          </a:ln>
          <a:effectLst/>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990600" y="1676400"/>
            <a:ext cx="9144000" cy="533400"/>
          </a:xfrm>
        </p:spPr>
        <p:txBody>
          <a:bodyPr>
            <a:normAutofit/>
          </a:bodyPr>
          <a:lstStyle/>
          <a:p>
            <a:r>
              <a:rPr lang="en-US" sz="3200" dirty="0">
                <a:solidFill>
                  <a:schemeClr val="tx1"/>
                </a:solidFill>
                <a:latin typeface="Tahoma" pitchFamily="34" charset="0"/>
              </a:rPr>
              <a:t> Verification (AFAS) vs. Identification (AFIS)</a:t>
            </a:r>
          </a:p>
        </p:txBody>
      </p:sp>
      <p:sp>
        <p:nvSpPr>
          <p:cNvPr id="36" name="Slide Number Placeholder 5"/>
          <p:cNvSpPr>
            <a:spLocks noGrp="1"/>
          </p:cNvSpPr>
          <p:nvPr>
            <p:ph type="sldNum" sz="quarter" idx="12"/>
          </p:nvPr>
        </p:nvSpPr>
        <p:spPr/>
        <p:txBody>
          <a:bodyPr>
            <a:normAutofit/>
          </a:bodyPr>
          <a:lstStyle/>
          <a:p>
            <a:fld id="{3E5E6443-0005-4D58-A4D4-BA7D042FB5E6}" type="slidenum">
              <a:rPr lang="en-US"/>
              <a:pPr/>
              <a:t>5</a:t>
            </a:fld>
            <a:endParaRPr lang="en-US" dirty="0"/>
          </a:p>
        </p:txBody>
      </p:sp>
      <p:sp>
        <p:nvSpPr>
          <p:cNvPr id="38915" name="Rectangle 1027"/>
          <p:cNvSpPr>
            <a:spLocks noChangeArrowheads="1"/>
          </p:cNvSpPr>
          <p:nvPr/>
        </p:nvSpPr>
        <p:spPr bwMode="auto">
          <a:xfrm>
            <a:off x="381000" y="3962400"/>
            <a:ext cx="1219200" cy="2209800"/>
          </a:xfrm>
          <a:prstGeom prst="rect">
            <a:avLst/>
          </a:prstGeom>
          <a:noFill/>
          <a:ln w="9525">
            <a:solidFill>
              <a:schemeClr val="tx1"/>
            </a:solidFill>
            <a:miter lim="800000"/>
            <a:headEnd/>
            <a:tailEnd/>
          </a:ln>
          <a:effectLst/>
        </p:spPr>
        <p:txBody>
          <a:bodyPr wrap="none" anchor="ctr"/>
          <a:lstStyle/>
          <a:p>
            <a:endParaRPr lang="en-US" dirty="0"/>
          </a:p>
        </p:txBody>
      </p:sp>
      <p:sp>
        <p:nvSpPr>
          <p:cNvPr id="38916" name="Text Box 1028"/>
          <p:cNvSpPr txBox="1">
            <a:spLocks noChangeArrowheads="1"/>
          </p:cNvSpPr>
          <p:nvPr/>
        </p:nvSpPr>
        <p:spPr bwMode="auto">
          <a:xfrm>
            <a:off x="457200" y="4876800"/>
            <a:ext cx="1014413" cy="457200"/>
          </a:xfrm>
          <a:prstGeom prst="rect">
            <a:avLst/>
          </a:prstGeom>
          <a:noFill/>
          <a:ln w="9525">
            <a:noFill/>
            <a:miter lim="800000"/>
            <a:headEnd/>
            <a:tailEnd/>
          </a:ln>
          <a:effectLst/>
        </p:spPr>
        <p:txBody>
          <a:bodyPr>
            <a:spAutoFit/>
          </a:bodyPr>
          <a:lstStyle/>
          <a:p>
            <a:r>
              <a:rPr lang="en-US" dirty="0"/>
              <a:t>Sensor</a:t>
            </a:r>
          </a:p>
        </p:txBody>
      </p:sp>
      <p:sp>
        <p:nvSpPr>
          <p:cNvPr id="38917" name="Rectangle 1029"/>
          <p:cNvSpPr>
            <a:spLocks noChangeArrowheads="1"/>
          </p:cNvSpPr>
          <p:nvPr/>
        </p:nvSpPr>
        <p:spPr bwMode="auto">
          <a:xfrm>
            <a:off x="2590800" y="3962400"/>
            <a:ext cx="1828800" cy="1143000"/>
          </a:xfrm>
          <a:prstGeom prst="rect">
            <a:avLst/>
          </a:prstGeom>
          <a:noFill/>
          <a:ln w="9525">
            <a:solidFill>
              <a:schemeClr val="tx1"/>
            </a:solidFill>
            <a:miter lim="800000"/>
            <a:headEnd/>
            <a:tailEnd/>
          </a:ln>
          <a:effectLst/>
        </p:spPr>
        <p:txBody>
          <a:bodyPr wrap="none" anchor="ctr"/>
          <a:lstStyle/>
          <a:p>
            <a:endParaRPr lang="en-US" dirty="0"/>
          </a:p>
        </p:txBody>
      </p:sp>
      <p:sp>
        <p:nvSpPr>
          <p:cNvPr id="38918" name="Text Box 1030"/>
          <p:cNvSpPr txBox="1">
            <a:spLocks noChangeArrowheads="1"/>
          </p:cNvSpPr>
          <p:nvPr/>
        </p:nvSpPr>
        <p:spPr bwMode="auto">
          <a:xfrm>
            <a:off x="2819400" y="4114800"/>
            <a:ext cx="1316038" cy="822325"/>
          </a:xfrm>
          <a:prstGeom prst="rect">
            <a:avLst/>
          </a:prstGeom>
          <a:noFill/>
          <a:ln w="9525">
            <a:noFill/>
            <a:miter lim="800000"/>
            <a:headEnd/>
            <a:tailEnd/>
          </a:ln>
          <a:effectLst/>
        </p:spPr>
        <p:txBody>
          <a:bodyPr wrap="none">
            <a:spAutoFit/>
          </a:bodyPr>
          <a:lstStyle/>
          <a:p>
            <a:r>
              <a:rPr lang="en-US" dirty="0">
                <a:solidFill>
                  <a:srgbClr val="FF0000"/>
                </a:solidFill>
              </a:rPr>
              <a:t>Minutia</a:t>
            </a:r>
          </a:p>
          <a:p>
            <a:r>
              <a:rPr lang="en-US" dirty="0">
                <a:solidFill>
                  <a:srgbClr val="FF0000"/>
                </a:solidFill>
              </a:rPr>
              <a:t>Extractor</a:t>
            </a:r>
          </a:p>
        </p:txBody>
      </p:sp>
      <p:sp>
        <p:nvSpPr>
          <p:cNvPr id="38921" name="Rectangle 1033"/>
          <p:cNvSpPr>
            <a:spLocks noChangeArrowheads="1"/>
          </p:cNvSpPr>
          <p:nvPr/>
        </p:nvSpPr>
        <p:spPr bwMode="auto">
          <a:xfrm>
            <a:off x="5029200" y="3886200"/>
            <a:ext cx="1828800" cy="1143000"/>
          </a:xfrm>
          <a:prstGeom prst="rect">
            <a:avLst/>
          </a:prstGeom>
          <a:noFill/>
          <a:ln w="9525">
            <a:solidFill>
              <a:schemeClr val="tx1"/>
            </a:solidFill>
            <a:miter lim="800000"/>
            <a:headEnd/>
            <a:tailEnd/>
          </a:ln>
          <a:effectLst/>
        </p:spPr>
        <p:txBody>
          <a:bodyPr wrap="none" anchor="ctr"/>
          <a:lstStyle/>
          <a:p>
            <a:endParaRPr lang="en-US" dirty="0"/>
          </a:p>
        </p:txBody>
      </p:sp>
      <p:sp>
        <p:nvSpPr>
          <p:cNvPr id="38922" name="Text Box 1034"/>
          <p:cNvSpPr txBox="1">
            <a:spLocks noChangeArrowheads="1"/>
          </p:cNvSpPr>
          <p:nvPr/>
        </p:nvSpPr>
        <p:spPr bwMode="auto">
          <a:xfrm>
            <a:off x="5105400" y="4191000"/>
            <a:ext cx="1282700" cy="822325"/>
          </a:xfrm>
          <a:prstGeom prst="rect">
            <a:avLst/>
          </a:prstGeom>
          <a:noFill/>
          <a:ln w="9525">
            <a:noFill/>
            <a:miter lim="800000"/>
            <a:headEnd/>
            <a:tailEnd/>
          </a:ln>
          <a:effectLst/>
        </p:spPr>
        <p:txBody>
          <a:bodyPr wrap="none">
            <a:spAutoFit/>
          </a:bodyPr>
          <a:lstStyle/>
          <a:p>
            <a:r>
              <a:rPr lang="en-US" dirty="0">
                <a:solidFill>
                  <a:srgbClr val="FF0000"/>
                </a:solidFill>
              </a:rPr>
              <a:t>Minutiae</a:t>
            </a:r>
            <a:br>
              <a:rPr lang="en-US" dirty="0">
                <a:solidFill>
                  <a:srgbClr val="FF0000"/>
                </a:solidFill>
              </a:rPr>
            </a:br>
            <a:r>
              <a:rPr lang="en-US" dirty="0">
                <a:solidFill>
                  <a:srgbClr val="FF0000"/>
                </a:solidFill>
              </a:rPr>
              <a:t>Matcher</a:t>
            </a:r>
          </a:p>
        </p:txBody>
      </p:sp>
      <p:grpSp>
        <p:nvGrpSpPr>
          <p:cNvPr id="38925" name="Group 1037"/>
          <p:cNvGrpSpPr>
            <a:grpSpLocks/>
          </p:cNvGrpSpPr>
          <p:nvPr/>
        </p:nvGrpSpPr>
        <p:grpSpPr bwMode="auto">
          <a:xfrm rot="5335785" flipV="1">
            <a:off x="5486400" y="5181600"/>
            <a:ext cx="609600" cy="152400"/>
            <a:chOff x="1444" y="2212"/>
            <a:chExt cx="376" cy="136"/>
          </a:xfrm>
        </p:grpSpPr>
        <p:sp>
          <p:nvSpPr>
            <p:cNvPr id="38926" name="AutoShape 1038"/>
            <p:cNvSpPr>
              <a:spLocks noChangeArrowheads="1"/>
            </p:cNvSpPr>
            <p:nvPr/>
          </p:nvSpPr>
          <p:spPr bwMode="auto">
            <a:xfrm>
              <a:off x="1636" y="2212"/>
              <a:ext cx="184" cy="136"/>
            </a:xfrm>
            <a:prstGeom prst="rightArrow">
              <a:avLst>
                <a:gd name="adj1" fmla="val 50000"/>
                <a:gd name="adj2" fmla="val 67666"/>
              </a:avLst>
            </a:prstGeom>
            <a:solidFill>
              <a:schemeClr val="accent1"/>
            </a:solidFill>
            <a:ln w="12700">
              <a:solidFill>
                <a:schemeClr val="tx1"/>
              </a:solidFill>
              <a:miter lim="800000"/>
              <a:headEnd/>
              <a:tailEnd/>
            </a:ln>
            <a:effectLst/>
          </p:spPr>
          <p:txBody>
            <a:bodyPr wrap="none" anchor="ctr"/>
            <a:lstStyle/>
            <a:p>
              <a:endParaRPr lang="en-US" dirty="0"/>
            </a:p>
          </p:txBody>
        </p:sp>
        <p:sp>
          <p:nvSpPr>
            <p:cNvPr id="38927" name="AutoShape 1039"/>
            <p:cNvSpPr>
              <a:spLocks noChangeArrowheads="1"/>
            </p:cNvSpPr>
            <p:nvPr/>
          </p:nvSpPr>
          <p:spPr bwMode="auto">
            <a:xfrm>
              <a:off x="1444" y="2212"/>
              <a:ext cx="184" cy="136"/>
            </a:xfrm>
            <a:prstGeom prst="leftArrow">
              <a:avLst>
                <a:gd name="adj1" fmla="val 50000"/>
                <a:gd name="adj2" fmla="val 67628"/>
              </a:avLst>
            </a:prstGeom>
            <a:solidFill>
              <a:schemeClr val="accent1"/>
            </a:solidFill>
            <a:ln w="12700">
              <a:solidFill>
                <a:schemeClr val="tx1"/>
              </a:solidFill>
              <a:miter lim="800000"/>
              <a:headEnd/>
              <a:tailEnd/>
            </a:ln>
            <a:effectLst/>
          </p:spPr>
          <p:txBody>
            <a:bodyPr wrap="none" anchor="ctr"/>
            <a:lstStyle/>
            <a:p>
              <a:endParaRPr lang="en-US" dirty="0"/>
            </a:p>
          </p:txBody>
        </p:sp>
      </p:grpSp>
      <p:sp>
        <p:nvSpPr>
          <p:cNvPr id="38929" name="AutoShape 1041"/>
          <p:cNvSpPr>
            <a:spLocks noChangeArrowheads="1"/>
          </p:cNvSpPr>
          <p:nvPr/>
        </p:nvSpPr>
        <p:spPr bwMode="auto">
          <a:xfrm>
            <a:off x="1676400" y="4572000"/>
            <a:ext cx="838200" cy="152400"/>
          </a:xfrm>
          <a:prstGeom prst="rightArrow">
            <a:avLst>
              <a:gd name="adj1" fmla="val 50000"/>
              <a:gd name="adj2" fmla="val 137500"/>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38930" name="AutoShape 1042"/>
          <p:cNvSpPr>
            <a:spLocks noChangeArrowheads="1"/>
          </p:cNvSpPr>
          <p:nvPr/>
        </p:nvSpPr>
        <p:spPr bwMode="auto">
          <a:xfrm>
            <a:off x="4419600" y="4648200"/>
            <a:ext cx="533400" cy="152400"/>
          </a:xfrm>
          <a:prstGeom prst="rightArrow">
            <a:avLst>
              <a:gd name="adj1" fmla="val 50000"/>
              <a:gd name="adj2" fmla="val 87500"/>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38923" name="Rectangle 1035"/>
          <p:cNvSpPr>
            <a:spLocks noChangeArrowheads="1"/>
          </p:cNvSpPr>
          <p:nvPr/>
        </p:nvSpPr>
        <p:spPr bwMode="auto">
          <a:xfrm>
            <a:off x="5029200" y="5334000"/>
            <a:ext cx="1862138" cy="1143000"/>
          </a:xfrm>
          <a:prstGeom prst="rect">
            <a:avLst/>
          </a:prstGeom>
          <a:noFill/>
          <a:ln w="9525">
            <a:solidFill>
              <a:schemeClr val="tx1"/>
            </a:solidFill>
            <a:miter lim="800000"/>
            <a:headEnd/>
            <a:tailEnd/>
          </a:ln>
          <a:effectLst/>
        </p:spPr>
        <p:txBody>
          <a:bodyPr wrap="none" anchor="ctr"/>
          <a:lstStyle/>
          <a:p>
            <a:endParaRPr lang="en-US" dirty="0"/>
          </a:p>
        </p:txBody>
      </p:sp>
      <p:sp>
        <p:nvSpPr>
          <p:cNvPr id="38924" name="Text Box 1036"/>
          <p:cNvSpPr txBox="1">
            <a:spLocks noChangeArrowheads="1"/>
          </p:cNvSpPr>
          <p:nvPr/>
        </p:nvSpPr>
        <p:spPr bwMode="auto">
          <a:xfrm>
            <a:off x="5305425" y="5486400"/>
            <a:ext cx="1300163" cy="822325"/>
          </a:xfrm>
          <a:prstGeom prst="rect">
            <a:avLst/>
          </a:prstGeom>
          <a:noFill/>
          <a:ln w="9525">
            <a:noFill/>
            <a:miter lim="800000"/>
            <a:headEnd/>
            <a:tailEnd/>
          </a:ln>
          <a:effectLst/>
        </p:spPr>
        <p:txBody>
          <a:bodyPr wrap="none">
            <a:spAutoFit/>
          </a:bodyPr>
          <a:lstStyle/>
          <a:p>
            <a:r>
              <a:rPr lang="en-US" dirty="0"/>
              <a:t>System</a:t>
            </a:r>
          </a:p>
          <a:p>
            <a:r>
              <a:rPr lang="en-US" dirty="0"/>
              <a:t>Database</a:t>
            </a:r>
          </a:p>
        </p:txBody>
      </p:sp>
      <p:sp>
        <p:nvSpPr>
          <p:cNvPr id="38933" name="Rectangle 1045"/>
          <p:cNvSpPr>
            <a:spLocks noChangeArrowheads="1"/>
          </p:cNvSpPr>
          <p:nvPr/>
        </p:nvSpPr>
        <p:spPr bwMode="auto">
          <a:xfrm>
            <a:off x="2209800" y="457200"/>
            <a:ext cx="5136342" cy="769441"/>
          </a:xfrm>
          <a:prstGeom prst="rect">
            <a:avLst/>
          </a:prstGeom>
          <a:noFill/>
          <a:ln w="9525">
            <a:noFill/>
            <a:miter lim="800000"/>
            <a:headEnd/>
            <a:tailEnd/>
          </a:ln>
          <a:effectLst/>
        </p:spPr>
        <p:txBody>
          <a:bodyPr wrap="none">
            <a:spAutoFit/>
          </a:bodyPr>
          <a:lstStyle/>
          <a:p>
            <a:pPr>
              <a:spcBef>
                <a:spcPct val="20000"/>
              </a:spcBef>
              <a:buClr>
                <a:schemeClr val="accent2"/>
              </a:buClr>
              <a:buFont typeface="Monotype Sorts" pitchFamily="2" charset="2"/>
              <a:buNone/>
            </a:pPr>
            <a:r>
              <a:rPr lang="en-US" sz="4400" b="1" dirty="0">
                <a:solidFill>
                  <a:schemeClr val="tx2"/>
                </a:solidFill>
              </a:rPr>
              <a:t>System Level Design</a:t>
            </a:r>
          </a:p>
        </p:txBody>
      </p:sp>
      <p:sp>
        <p:nvSpPr>
          <p:cNvPr id="38934" name="Text Box 1046"/>
          <p:cNvSpPr txBox="1">
            <a:spLocks noChangeArrowheads="1"/>
          </p:cNvSpPr>
          <p:nvPr/>
        </p:nvSpPr>
        <p:spPr bwMode="auto">
          <a:xfrm>
            <a:off x="2743200" y="2819400"/>
            <a:ext cx="1300163" cy="1187450"/>
          </a:xfrm>
          <a:prstGeom prst="rect">
            <a:avLst/>
          </a:prstGeom>
          <a:noFill/>
          <a:ln w="9525">
            <a:noFill/>
            <a:miter lim="800000"/>
            <a:headEnd/>
            <a:tailEnd/>
          </a:ln>
          <a:effectLst/>
        </p:spPr>
        <p:txBody>
          <a:bodyPr wrap="none">
            <a:spAutoFit/>
          </a:bodyPr>
          <a:lstStyle/>
          <a:p>
            <a:r>
              <a:rPr lang="en-US" dirty="0"/>
              <a:t>System</a:t>
            </a:r>
          </a:p>
          <a:p>
            <a:r>
              <a:rPr lang="en-US" dirty="0"/>
              <a:t>Database</a:t>
            </a:r>
          </a:p>
          <a:p>
            <a:endParaRPr lang="en-US" dirty="0"/>
          </a:p>
        </p:txBody>
      </p:sp>
      <p:sp>
        <p:nvSpPr>
          <p:cNvPr id="38935" name="Rectangle 1047"/>
          <p:cNvSpPr>
            <a:spLocks noChangeArrowheads="1"/>
          </p:cNvSpPr>
          <p:nvPr/>
        </p:nvSpPr>
        <p:spPr bwMode="auto">
          <a:xfrm>
            <a:off x="2514600" y="2819400"/>
            <a:ext cx="1981200" cy="838200"/>
          </a:xfrm>
          <a:prstGeom prst="rect">
            <a:avLst/>
          </a:prstGeom>
          <a:noFill/>
          <a:ln w="9525">
            <a:solidFill>
              <a:schemeClr val="tx1"/>
            </a:solidFill>
            <a:miter lim="800000"/>
            <a:headEnd/>
            <a:tailEnd/>
          </a:ln>
          <a:effectLst/>
        </p:spPr>
        <p:txBody>
          <a:bodyPr wrap="none" anchor="ctr"/>
          <a:lstStyle/>
          <a:p>
            <a:endParaRPr lang="en-US" dirty="0"/>
          </a:p>
        </p:txBody>
      </p:sp>
      <p:sp>
        <p:nvSpPr>
          <p:cNvPr id="38947" name="Line 1059"/>
          <p:cNvSpPr>
            <a:spLocks noChangeShapeType="1"/>
          </p:cNvSpPr>
          <p:nvPr/>
        </p:nvSpPr>
        <p:spPr bwMode="auto">
          <a:xfrm>
            <a:off x="1905000" y="3810000"/>
            <a:ext cx="6477000" cy="0"/>
          </a:xfrm>
          <a:prstGeom prst="line">
            <a:avLst/>
          </a:prstGeom>
          <a:noFill/>
          <a:ln w="9525">
            <a:solidFill>
              <a:schemeClr val="tx1"/>
            </a:solidFill>
            <a:round/>
            <a:headEnd/>
            <a:tailEnd/>
          </a:ln>
          <a:effectLst/>
        </p:spPr>
        <p:txBody>
          <a:bodyPr/>
          <a:lstStyle/>
          <a:p>
            <a:endParaRPr lang="en-US" dirty="0"/>
          </a:p>
        </p:txBody>
      </p:sp>
      <p:sp>
        <p:nvSpPr>
          <p:cNvPr id="38950" name="AutoShape 1062"/>
          <p:cNvSpPr>
            <a:spLocks noChangeArrowheads="1"/>
          </p:cNvSpPr>
          <p:nvPr/>
        </p:nvSpPr>
        <p:spPr bwMode="auto">
          <a:xfrm>
            <a:off x="1752600" y="2438400"/>
            <a:ext cx="3200400" cy="152400"/>
          </a:xfrm>
          <a:prstGeom prst="rightArrow">
            <a:avLst>
              <a:gd name="adj1" fmla="val 50000"/>
              <a:gd name="adj2" fmla="val 525000"/>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38951" name="Rectangle 1063"/>
          <p:cNvSpPr>
            <a:spLocks noChangeArrowheads="1"/>
          </p:cNvSpPr>
          <p:nvPr/>
        </p:nvSpPr>
        <p:spPr bwMode="auto">
          <a:xfrm>
            <a:off x="5029200" y="2286000"/>
            <a:ext cx="1828800" cy="1143000"/>
          </a:xfrm>
          <a:prstGeom prst="rect">
            <a:avLst/>
          </a:prstGeom>
          <a:noFill/>
          <a:ln w="9525">
            <a:solidFill>
              <a:schemeClr val="tx1"/>
            </a:solidFill>
            <a:miter lim="800000"/>
            <a:headEnd/>
            <a:tailEnd/>
          </a:ln>
          <a:effectLst/>
        </p:spPr>
        <p:txBody>
          <a:bodyPr wrap="none" anchor="ctr"/>
          <a:lstStyle/>
          <a:p>
            <a:endParaRPr lang="en-US" dirty="0"/>
          </a:p>
        </p:txBody>
      </p:sp>
      <p:sp>
        <p:nvSpPr>
          <p:cNvPr id="38952" name="Text Box 1064"/>
          <p:cNvSpPr txBox="1">
            <a:spLocks noChangeArrowheads="1"/>
          </p:cNvSpPr>
          <p:nvPr/>
        </p:nvSpPr>
        <p:spPr bwMode="auto">
          <a:xfrm>
            <a:off x="5318125" y="2251075"/>
            <a:ext cx="1409700" cy="1187450"/>
          </a:xfrm>
          <a:prstGeom prst="rect">
            <a:avLst/>
          </a:prstGeom>
          <a:noFill/>
          <a:ln w="9525">
            <a:noFill/>
            <a:miter lim="800000"/>
            <a:headEnd/>
            <a:tailEnd/>
          </a:ln>
          <a:effectLst/>
        </p:spPr>
        <p:txBody>
          <a:bodyPr wrap="none">
            <a:spAutoFit/>
          </a:bodyPr>
          <a:lstStyle/>
          <a:p>
            <a:r>
              <a:rPr lang="en-US" dirty="0"/>
              <a:t>User’s </a:t>
            </a:r>
          </a:p>
          <a:p>
            <a:r>
              <a:rPr lang="en-US" dirty="0"/>
              <a:t>Magnetic </a:t>
            </a:r>
          </a:p>
          <a:p>
            <a:r>
              <a:rPr lang="en-US" dirty="0"/>
              <a:t>Card….</a:t>
            </a:r>
          </a:p>
        </p:txBody>
      </p:sp>
      <p:sp>
        <p:nvSpPr>
          <p:cNvPr id="38954" name="Oval 1066"/>
          <p:cNvSpPr>
            <a:spLocks noChangeArrowheads="1"/>
          </p:cNvSpPr>
          <p:nvPr/>
        </p:nvSpPr>
        <p:spPr bwMode="auto">
          <a:xfrm>
            <a:off x="228600" y="2438400"/>
            <a:ext cx="1524000" cy="762000"/>
          </a:xfrm>
          <a:prstGeom prst="ellipse">
            <a:avLst/>
          </a:prstGeom>
          <a:noFill/>
          <a:ln w="9525">
            <a:solidFill>
              <a:schemeClr val="tx1"/>
            </a:solidFill>
            <a:round/>
            <a:headEnd/>
            <a:tailEnd/>
          </a:ln>
          <a:effectLst/>
        </p:spPr>
        <p:txBody>
          <a:bodyPr wrap="none" anchor="ctr"/>
          <a:lstStyle/>
          <a:p>
            <a:endParaRPr lang="en-US" dirty="0"/>
          </a:p>
        </p:txBody>
      </p:sp>
      <p:sp>
        <p:nvSpPr>
          <p:cNvPr id="38955" name="Text Box 1067"/>
          <p:cNvSpPr txBox="1">
            <a:spLocks noChangeArrowheads="1"/>
          </p:cNvSpPr>
          <p:nvPr/>
        </p:nvSpPr>
        <p:spPr bwMode="auto">
          <a:xfrm>
            <a:off x="609600" y="2590800"/>
            <a:ext cx="760413" cy="457200"/>
          </a:xfrm>
          <a:prstGeom prst="rect">
            <a:avLst/>
          </a:prstGeom>
          <a:noFill/>
          <a:ln w="9525">
            <a:noFill/>
            <a:miter lim="800000"/>
            <a:headEnd/>
            <a:tailEnd/>
          </a:ln>
          <a:effectLst/>
        </p:spPr>
        <p:txBody>
          <a:bodyPr wrap="none">
            <a:spAutoFit/>
          </a:bodyPr>
          <a:lstStyle/>
          <a:p>
            <a:r>
              <a:rPr lang="en-US" dirty="0"/>
              <a:t>User</a:t>
            </a:r>
          </a:p>
        </p:txBody>
      </p:sp>
      <p:sp>
        <p:nvSpPr>
          <p:cNvPr id="38956" name="AutoShape 1068"/>
          <p:cNvSpPr>
            <a:spLocks noChangeArrowheads="1"/>
          </p:cNvSpPr>
          <p:nvPr/>
        </p:nvSpPr>
        <p:spPr bwMode="auto">
          <a:xfrm>
            <a:off x="1752600" y="2971800"/>
            <a:ext cx="685800" cy="152400"/>
          </a:xfrm>
          <a:prstGeom prst="rightArrow">
            <a:avLst>
              <a:gd name="adj1" fmla="val 50000"/>
              <a:gd name="adj2" fmla="val 112500"/>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38957" name="AutoShape 1069"/>
          <p:cNvSpPr>
            <a:spLocks noChangeArrowheads="1"/>
          </p:cNvSpPr>
          <p:nvPr/>
        </p:nvSpPr>
        <p:spPr bwMode="auto">
          <a:xfrm rot="5290232">
            <a:off x="532607" y="3504406"/>
            <a:ext cx="762000" cy="153987"/>
          </a:xfrm>
          <a:prstGeom prst="rightArrow">
            <a:avLst>
              <a:gd name="adj1" fmla="val 50000"/>
              <a:gd name="adj2" fmla="val 123712"/>
            </a:avLst>
          </a:prstGeom>
          <a:solidFill>
            <a:schemeClr val="accent1"/>
          </a:solidFill>
          <a:ln w="9525">
            <a:solidFill>
              <a:schemeClr val="tx1"/>
            </a:solidFill>
            <a:miter lim="800000"/>
            <a:headEnd/>
            <a:tailEnd/>
          </a:ln>
          <a:effectLst/>
        </p:spPr>
        <p:txBody>
          <a:bodyPr wrap="none" anchor="ctr"/>
          <a:lstStyle/>
          <a:p>
            <a:endParaRPr lang="en-US" dirty="0"/>
          </a:p>
        </p:txBody>
      </p:sp>
      <p:grpSp>
        <p:nvGrpSpPr>
          <p:cNvPr id="38961" name="Group 1073"/>
          <p:cNvGrpSpPr>
            <a:grpSpLocks/>
          </p:cNvGrpSpPr>
          <p:nvPr/>
        </p:nvGrpSpPr>
        <p:grpSpPr bwMode="auto">
          <a:xfrm rot="5335785" flipV="1">
            <a:off x="5486400" y="3581400"/>
            <a:ext cx="609600" cy="152400"/>
            <a:chOff x="1444" y="2212"/>
            <a:chExt cx="376" cy="136"/>
          </a:xfrm>
        </p:grpSpPr>
        <p:sp>
          <p:nvSpPr>
            <p:cNvPr id="38962" name="AutoShape 1074"/>
            <p:cNvSpPr>
              <a:spLocks noChangeArrowheads="1"/>
            </p:cNvSpPr>
            <p:nvPr/>
          </p:nvSpPr>
          <p:spPr bwMode="auto">
            <a:xfrm>
              <a:off x="1636" y="2212"/>
              <a:ext cx="184" cy="136"/>
            </a:xfrm>
            <a:prstGeom prst="rightArrow">
              <a:avLst>
                <a:gd name="adj1" fmla="val 50000"/>
                <a:gd name="adj2" fmla="val 67666"/>
              </a:avLst>
            </a:prstGeom>
            <a:solidFill>
              <a:schemeClr val="accent1"/>
            </a:solidFill>
            <a:ln w="12700">
              <a:solidFill>
                <a:schemeClr val="tx1"/>
              </a:solidFill>
              <a:miter lim="800000"/>
              <a:headEnd/>
              <a:tailEnd/>
            </a:ln>
            <a:effectLst/>
          </p:spPr>
          <p:txBody>
            <a:bodyPr wrap="none" anchor="ctr"/>
            <a:lstStyle/>
            <a:p>
              <a:endParaRPr lang="en-US" dirty="0"/>
            </a:p>
          </p:txBody>
        </p:sp>
        <p:sp>
          <p:nvSpPr>
            <p:cNvPr id="38963" name="AutoShape 1075"/>
            <p:cNvSpPr>
              <a:spLocks noChangeArrowheads="1"/>
            </p:cNvSpPr>
            <p:nvPr/>
          </p:nvSpPr>
          <p:spPr bwMode="auto">
            <a:xfrm>
              <a:off x="1444" y="2212"/>
              <a:ext cx="184" cy="136"/>
            </a:xfrm>
            <a:prstGeom prst="leftArrow">
              <a:avLst>
                <a:gd name="adj1" fmla="val 50000"/>
                <a:gd name="adj2" fmla="val 67628"/>
              </a:avLst>
            </a:prstGeom>
            <a:solidFill>
              <a:schemeClr val="accent1"/>
            </a:solidFill>
            <a:ln w="12700">
              <a:solidFill>
                <a:schemeClr val="tx1"/>
              </a:solidFill>
              <a:miter lim="800000"/>
              <a:headEnd/>
              <a:tailEnd/>
            </a:ln>
            <a:effectLst/>
          </p:spPr>
          <p:txBody>
            <a:bodyPr wrap="none" anchor="ctr"/>
            <a:lstStyle/>
            <a:p>
              <a:endParaRPr lang="en-US" dirty="0"/>
            </a:p>
          </p:txBody>
        </p:sp>
      </p:grpSp>
      <p:sp>
        <p:nvSpPr>
          <p:cNvPr id="38964" name="Text Box 1076"/>
          <p:cNvSpPr txBox="1">
            <a:spLocks noChangeArrowheads="1"/>
          </p:cNvSpPr>
          <p:nvPr/>
        </p:nvSpPr>
        <p:spPr bwMode="auto">
          <a:xfrm>
            <a:off x="6918325" y="4867275"/>
            <a:ext cx="2239963" cy="946150"/>
          </a:xfrm>
          <a:prstGeom prst="rect">
            <a:avLst/>
          </a:prstGeom>
          <a:noFill/>
          <a:ln w="9525">
            <a:noFill/>
            <a:miter lim="800000"/>
            <a:headEnd/>
            <a:tailEnd/>
          </a:ln>
          <a:effectLst/>
        </p:spPr>
        <p:txBody>
          <a:bodyPr wrap="none">
            <a:spAutoFit/>
          </a:bodyPr>
          <a:lstStyle/>
          <a:p>
            <a:r>
              <a:rPr lang="en-US" sz="2800" dirty="0"/>
              <a:t>1:m Match</a:t>
            </a:r>
          </a:p>
          <a:p>
            <a:r>
              <a:rPr lang="en-US" sz="2800" b="1" dirty="0"/>
              <a:t>Identification</a:t>
            </a:r>
          </a:p>
        </p:txBody>
      </p:sp>
      <p:sp>
        <p:nvSpPr>
          <p:cNvPr id="38965" name="Text Box 1077"/>
          <p:cNvSpPr txBox="1">
            <a:spLocks noChangeArrowheads="1"/>
          </p:cNvSpPr>
          <p:nvPr/>
        </p:nvSpPr>
        <p:spPr bwMode="auto">
          <a:xfrm>
            <a:off x="6934200" y="2921000"/>
            <a:ext cx="2000250" cy="946150"/>
          </a:xfrm>
          <a:prstGeom prst="rect">
            <a:avLst/>
          </a:prstGeom>
          <a:noFill/>
          <a:ln w="9525">
            <a:noFill/>
            <a:miter lim="800000"/>
            <a:headEnd/>
            <a:tailEnd/>
          </a:ln>
          <a:effectLst/>
        </p:spPr>
        <p:txBody>
          <a:bodyPr wrap="none">
            <a:spAutoFit/>
          </a:bodyPr>
          <a:lstStyle/>
          <a:p>
            <a:r>
              <a:rPr lang="en-US" sz="2800" dirty="0"/>
              <a:t>1:1 Match</a:t>
            </a:r>
            <a:br>
              <a:rPr lang="en-US" sz="2800" dirty="0"/>
            </a:br>
            <a:r>
              <a:rPr lang="en-US" sz="2800" b="1" dirty="0"/>
              <a:t>Verification</a:t>
            </a:r>
          </a:p>
        </p:txBody>
      </p:sp>
      <p:grpSp>
        <p:nvGrpSpPr>
          <p:cNvPr id="38966" name="Group 1078"/>
          <p:cNvGrpSpPr>
            <a:grpSpLocks/>
          </p:cNvGrpSpPr>
          <p:nvPr/>
        </p:nvGrpSpPr>
        <p:grpSpPr bwMode="auto">
          <a:xfrm rot="3048942" flipV="1">
            <a:off x="4495800" y="3657600"/>
            <a:ext cx="609600" cy="152400"/>
            <a:chOff x="1444" y="2212"/>
            <a:chExt cx="376" cy="136"/>
          </a:xfrm>
        </p:grpSpPr>
        <p:sp>
          <p:nvSpPr>
            <p:cNvPr id="38967" name="AutoShape 1079"/>
            <p:cNvSpPr>
              <a:spLocks noChangeArrowheads="1"/>
            </p:cNvSpPr>
            <p:nvPr/>
          </p:nvSpPr>
          <p:spPr bwMode="auto">
            <a:xfrm>
              <a:off x="1636" y="2212"/>
              <a:ext cx="184" cy="136"/>
            </a:xfrm>
            <a:prstGeom prst="rightArrow">
              <a:avLst>
                <a:gd name="adj1" fmla="val 50000"/>
                <a:gd name="adj2" fmla="val 67666"/>
              </a:avLst>
            </a:prstGeom>
            <a:solidFill>
              <a:schemeClr val="accent1"/>
            </a:solidFill>
            <a:ln w="12700">
              <a:solidFill>
                <a:schemeClr val="tx1"/>
              </a:solidFill>
              <a:miter lim="800000"/>
              <a:headEnd/>
              <a:tailEnd/>
            </a:ln>
            <a:effectLst/>
          </p:spPr>
          <p:txBody>
            <a:bodyPr wrap="none" anchor="ctr"/>
            <a:lstStyle/>
            <a:p>
              <a:endParaRPr lang="en-US" dirty="0"/>
            </a:p>
          </p:txBody>
        </p:sp>
        <p:sp>
          <p:nvSpPr>
            <p:cNvPr id="38968" name="AutoShape 1080"/>
            <p:cNvSpPr>
              <a:spLocks noChangeArrowheads="1"/>
            </p:cNvSpPr>
            <p:nvPr/>
          </p:nvSpPr>
          <p:spPr bwMode="auto">
            <a:xfrm>
              <a:off x="1444" y="2212"/>
              <a:ext cx="184" cy="136"/>
            </a:xfrm>
            <a:prstGeom prst="leftArrow">
              <a:avLst>
                <a:gd name="adj1" fmla="val 50000"/>
                <a:gd name="adj2" fmla="val 67628"/>
              </a:avLst>
            </a:prstGeom>
            <a:solidFill>
              <a:schemeClr val="accent1"/>
            </a:solidFill>
            <a:ln w="12700">
              <a:solidFill>
                <a:schemeClr val="tx1"/>
              </a:solidFill>
              <a:miter lim="800000"/>
              <a:headEnd/>
              <a:tailEnd/>
            </a:ln>
            <a:effectLst/>
          </p:spPr>
          <p:txBody>
            <a:bodyPr wrap="none" anchor="ctr"/>
            <a:lstStyle/>
            <a:p>
              <a:endParaRPr lang="en-US" dirty="0"/>
            </a:p>
          </p:txBody>
        </p:sp>
      </p:grpSp>
      <p:sp>
        <p:nvSpPr>
          <p:cNvPr id="38970" name="Text Box 1082"/>
          <p:cNvSpPr txBox="1">
            <a:spLocks noChangeArrowheads="1"/>
          </p:cNvSpPr>
          <p:nvPr/>
        </p:nvSpPr>
        <p:spPr bwMode="auto">
          <a:xfrm>
            <a:off x="1431925" y="3013075"/>
            <a:ext cx="1158875" cy="457200"/>
          </a:xfrm>
          <a:prstGeom prst="rect">
            <a:avLst/>
          </a:prstGeom>
          <a:noFill/>
          <a:ln w="9525">
            <a:noFill/>
            <a:miter lim="800000"/>
            <a:headEnd/>
            <a:tailEnd/>
          </a:ln>
          <a:effectLst/>
        </p:spPr>
        <p:txBody>
          <a:bodyPr wrap="none">
            <a:spAutoFit/>
          </a:bodyPr>
          <a:lstStyle/>
          <a:p>
            <a:r>
              <a:rPr lang="en-US" dirty="0"/>
              <a:t>User ID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0"/>
            <a:ext cx="7899400" cy="1143000"/>
          </a:xfrm>
        </p:spPr>
        <p:txBody>
          <a:bodyPr>
            <a:normAutofit/>
          </a:bodyPr>
          <a:lstStyle/>
          <a:p>
            <a:pPr algn="ctr"/>
            <a:r>
              <a:rPr lang="en-US" sz="4400" b="1" dirty="0">
                <a:latin typeface="Times New Roman" pitchFamily="18" charset="0"/>
              </a:rPr>
              <a:t>Algorithm Level Design</a:t>
            </a:r>
            <a:endParaRPr lang="en-US" dirty="0"/>
          </a:p>
        </p:txBody>
      </p:sp>
      <p:sp>
        <p:nvSpPr>
          <p:cNvPr id="16" name="Slide Number Placeholder 5"/>
          <p:cNvSpPr>
            <a:spLocks noGrp="1"/>
          </p:cNvSpPr>
          <p:nvPr>
            <p:ph type="sldNum" sz="quarter" idx="12"/>
          </p:nvPr>
        </p:nvSpPr>
        <p:spPr/>
        <p:txBody>
          <a:bodyPr>
            <a:normAutofit/>
          </a:bodyPr>
          <a:lstStyle/>
          <a:p>
            <a:fld id="{E9A58C97-790A-4D31-A6BA-0E2D88E129E8}" type="slidenum">
              <a:rPr lang="en-US"/>
              <a:pPr/>
              <a:t>6</a:t>
            </a:fld>
            <a:endParaRPr lang="en-US" dirty="0"/>
          </a:p>
        </p:txBody>
      </p:sp>
      <p:sp>
        <p:nvSpPr>
          <p:cNvPr id="20534" name="Text Box 54"/>
          <p:cNvSpPr txBox="1">
            <a:spLocks noChangeArrowheads="1"/>
          </p:cNvSpPr>
          <p:nvPr/>
        </p:nvSpPr>
        <p:spPr bwMode="auto">
          <a:xfrm>
            <a:off x="4724400" y="3276600"/>
            <a:ext cx="2226892" cy="707886"/>
          </a:xfrm>
          <a:prstGeom prst="rect">
            <a:avLst/>
          </a:prstGeom>
          <a:noFill/>
          <a:ln w="9525">
            <a:noFill/>
            <a:miter lim="800000"/>
            <a:headEnd/>
            <a:tailEnd/>
          </a:ln>
          <a:effectLst/>
        </p:spPr>
        <p:txBody>
          <a:bodyPr wrap="none">
            <a:spAutoFit/>
          </a:bodyPr>
          <a:lstStyle/>
          <a:p>
            <a:pPr>
              <a:buFontTx/>
              <a:buChar char="•"/>
            </a:pPr>
            <a:r>
              <a:rPr lang="en-US" sz="2000" dirty="0">
                <a:latin typeface="Arial" charset="0"/>
              </a:rPr>
              <a:t>Thinning</a:t>
            </a:r>
          </a:p>
          <a:p>
            <a:pPr>
              <a:buFontTx/>
              <a:buChar char="•"/>
            </a:pPr>
            <a:r>
              <a:rPr lang="en-US" sz="2000" dirty="0">
                <a:latin typeface="Arial" charset="0"/>
              </a:rPr>
              <a:t>Minutiae Marking</a:t>
            </a:r>
          </a:p>
        </p:txBody>
      </p:sp>
      <p:sp>
        <p:nvSpPr>
          <p:cNvPr id="20539" name="Text Box 59"/>
          <p:cNvSpPr txBox="1">
            <a:spLocks noChangeArrowheads="1"/>
          </p:cNvSpPr>
          <p:nvPr/>
        </p:nvSpPr>
        <p:spPr bwMode="auto">
          <a:xfrm>
            <a:off x="4724400" y="4267200"/>
            <a:ext cx="3033203" cy="400110"/>
          </a:xfrm>
          <a:prstGeom prst="rect">
            <a:avLst/>
          </a:prstGeom>
          <a:noFill/>
          <a:ln w="9525">
            <a:noFill/>
            <a:miter lim="800000"/>
            <a:headEnd/>
            <a:tailEnd/>
          </a:ln>
          <a:effectLst/>
        </p:spPr>
        <p:txBody>
          <a:bodyPr wrap="none">
            <a:spAutoFit/>
          </a:bodyPr>
          <a:lstStyle/>
          <a:p>
            <a:pPr>
              <a:buFontTx/>
              <a:buChar char="•"/>
            </a:pPr>
            <a:r>
              <a:rPr lang="en-US" sz="2000" dirty="0">
                <a:latin typeface="Arial" charset="0"/>
              </a:rPr>
              <a:t>Remove False Minutiae</a:t>
            </a:r>
            <a:r>
              <a:rPr lang="en-US" sz="2000" dirty="0"/>
              <a:t> </a:t>
            </a:r>
          </a:p>
        </p:txBody>
      </p:sp>
      <p:grpSp>
        <p:nvGrpSpPr>
          <p:cNvPr id="20559" name="Group 79"/>
          <p:cNvGrpSpPr>
            <a:grpSpLocks/>
          </p:cNvGrpSpPr>
          <p:nvPr/>
        </p:nvGrpSpPr>
        <p:grpSpPr bwMode="auto">
          <a:xfrm>
            <a:off x="609600" y="3352800"/>
            <a:ext cx="2971800" cy="542925"/>
            <a:chOff x="1526" y="2970"/>
            <a:chExt cx="1930" cy="342"/>
          </a:xfrm>
        </p:grpSpPr>
        <p:sp>
          <p:nvSpPr>
            <p:cNvPr id="20544" name="Text Box 64"/>
            <p:cNvSpPr txBox="1">
              <a:spLocks noChangeArrowheads="1"/>
            </p:cNvSpPr>
            <p:nvPr/>
          </p:nvSpPr>
          <p:spPr bwMode="auto">
            <a:xfrm>
              <a:off x="1526" y="2970"/>
              <a:ext cx="1548" cy="327"/>
            </a:xfrm>
            <a:prstGeom prst="rect">
              <a:avLst/>
            </a:prstGeom>
            <a:noFill/>
            <a:ln w="9525">
              <a:noFill/>
              <a:miter lim="800000"/>
              <a:headEnd/>
              <a:tailEnd/>
            </a:ln>
            <a:effectLst/>
          </p:spPr>
          <p:txBody>
            <a:bodyPr wrap="none">
              <a:spAutoFit/>
            </a:bodyPr>
            <a:lstStyle/>
            <a:p>
              <a:r>
                <a:rPr lang="en-US" sz="2800" dirty="0"/>
                <a:t>Minutia extraction</a:t>
              </a:r>
            </a:p>
          </p:txBody>
        </p:sp>
        <p:sp>
          <p:nvSpPr>
            <p:cNvPr id="20545" name="Rectangle 65"/>
            <p:cNvSpPr>
              <a:spLocks noChangeArrowheads="1"/>
            </p:cNvSpPr>
            <p:nvPr/>
          </p:nvSpPr>
          <p:spPr bwMode="auto">
            <a:xfrm>
              <a:off x="1536" y="3024"/>
              <a:ext cx="1920" cy="288"/>
            </a:xfrm>
            <a:prstGeom prst="rect">
              <a:avLst/>
            </a:prstGeom>
            <a:noFill/>
            <a:ln w="9525">
              <a:solidFill>
                <a:schemeClr val="tx1"/>
              </a:solidFill>
              <a:miter lim="800000"/>
              <a:headEnd/>
              <a:tailEnd/>
            </a:ln>
            <a:effectLst/>
          </p:spPr>
          <p:txBody>
            <a:bodyPr wrap="none" anchor="ctr"/>
            <a:lstStyle/>
            <a:p>
              <a:endParaRPr lang="en-US" dirty="0"/>
            </a:p>
          </p:txBody>
        </p:sp>
      </p:grpSp>
      <p:sp>
        <p:nvSpPr>
          <p:cNvPr id="20543" name="Text Box 63"/>
          <p:cNvSpPr txBox="1">
            <a:spLocks noChangeArrowheads="1"/>
          </p:cNvSpPr>
          <p:nvPr/>
        </p:nvSpPr>
        <p:spPr bwMode="auto">
          <a:xfrm>
            <a:off x="685800" y="2438400"/>
            <a:ext cx="3429000" cy="523220"/>
          </a:xfrm>
          <a:prstGeom prst="rect">
            <a:avLst/>
          </a:prstGeom>
          <a:noFill/>
          <a:ln w="9525">
            <a:noFill/>
            <a:miter lim="800000"/>
            <a:headEnd/>
            <a:tailEnd/>
          </a:ln>
          <a:effectLst/>
        </p:spPr>
        <p:txBody>
          <a:bodyPr wrap="square">
            <a:spAutoFit/>
          </a:bodyPr>
          <a:lstStyle/>
          <a:p>
            <a:r>
              <a:rPr lang="en-US" sz="2800" dirty="0"/>
              <a:t>Preprocessing</a:t>
            </a:r>
          </a:p>
        </p:txBody>
      </p:sp>
      <p:sp>
        <p:nvSpPr>
          <p:cNvPr id="20546" name="Rectangle 66"/>
          <p:cNvSpPr>
            <a:spLocks noChangeArrowheads="1"/>
          </p:cNvSpPr>
          <p:nvPr/>
        </p:nvSpPr>
        <p:spPr bwMode="auto">
          <a:xfrm>
            <a:off x="609600" y="2514600"/>
            <a:ext cx="2971800" cy="457200"/>
          </a:xfrm>
          <a:prstGeom prst="rect">
            <a:avLst/>
          </a:prstGeom>
          <a:noFill/>
          <a:ln w="9525">
            <a:solidFill>
              <a:schemeClr val="tx1"/>
            </a:solidFill>
            <a:miter lim="800000"/>
            <a:headEnd/>
            <a:tailEnd/>
          </a:ln>
          <a:effectLst/>
        </p:spPr>
        <p:txBody>
          <a:bodyPr wrap="none" anchor="ctr"/>
          <a:lstStyle/>
          <a:p>
            <a:endParaRPr lang="en-US" dirty="0"/>
          </a:p>
        </p:txBody>
      </p:sp>
      <p:sp>
        <p:nvSpPr>
          <p:cNvPr id="20557" name="Text Box 77"/>
          <p:cNvSpPr txBox="1">
            <a:spLocks noChangeArrowheads="1"/>
          </p:cNvSpPr>
          <p:nvPr/>
        </p:nvSpPr>
        <p:spPr bwMode="auto">
          <a:xfrm>
            <a:off x="4724400" y="2133601"/>
            <a:ext cx="2638864" cy="1015663"/>
          </a:xfrm>
          <a:prstGeom prst="rect">
            <a:avLst/>
          </a:prstGeom>
          <a:noFill/>
          <a:ln w="9525">
            <a:noFill/>
            <a:miter lim="800000"/>
            <a:headEnd/>
            <a:tailEnd/>
          </a:ln>
          <a:effectLst/>
        </p:spPr>
        <p:txBody>
          <a:bodyPr wrap="square">
            <a:spAutoFit/>
          </a:bodyPr>
          <a:lstStyle/>
          <a:p>
            <a:pPr>
              <a:buFontTx/>
              <a:buChar char="•"/>
            </a:pPr>
            <a:r>
              <a:rPr lang="en-US" sz="2000" dirty="0" smtClean="0">
                <a:latin typeface="Arial" charset="0"/>
              </a:rPr>
              <a:t>Image </a:t>
            </a:r>
            <a:r>
              <a:rPr lang="en-US" sz="2000" dirty="0">
                <a:latin typeface="Arial" charset="0"/>
              </a:rPr>
              <a:t>Enhancement</a:t>
            </a:r>
          </a:p>
          <a:p>
            <a:pPr>
              <a:buFontTx/>
              <a:buChar char="•"/>
            </a:pPr>
            <a:r>
              <a:rPr lang="en-US" sz="2000" dirty="0">
                <a:latin typeface="Arial" charset="0"/>
              </a:rPr>
              <a:t>Image </a:t>
            </a:r>
            <a:r>
              <a:rPr lang="en-US" sz="2000" dirty="0" smtClean="0">
                <a:latin typeface="Arial" charset="0"/>
              </a:rPr>
              <a:t>Binarization</a:t>
            </a:r>
          </a:p>
          <a:p>
            <a:pPr>
              <a:buFontTx/>
              <a:buChar char="•"/>
            </a:pPr>
            <a:r>
              <a:rPr lang="en-US" sz="2000" dirty="0" smtClean="0">
                <a:latin typeface="Arial" charset="0"/>
              </a:rPr>
              <a:t>Image Segmentation</a:t>
            </a:r>
          </a:p>
        </p:txBody>
      </p:sp>
      <p:grpSp>
        <p:nvGrpSpPr>
          <p:cNvPr id="20560" name="Group 80"/>
          <p:cNvGrpSpPr>
            <a:grpSpLocks/>
          </p:cNvGrpSpPr>
          <p:nvPr/>
        </p:nvGrpSpPr>
        <p:grpSpPr bwMode="auto">
          <a:xfrm>
            <a:off x="609601" y="4191000"/>
            <a:ext cx="2971799" cy="542925"/>
            <a:chOff x="1526" y="2970"/>
            <a:chExt cx="1930" cy="342"/>
          </a:xfrm>
        </p:grpSpPr>
        <p:sp>
          <p:nvSpPr>
            <p:cNvPr id="20561" name="Text Box 81"/>
            <p:cNvSpPr txBox="1">
              <a:spLocks noChangeArrowheads="1"/>
            </p:cNvSpPr>
            <p:nvPr/>
          </p:nvSpPr>
          <p:spPr bwMode="auto">
            <a:xfrm>
              <a:off x="1526" y="2970"/>
              <a:ext cx="1335" cy="327"/>
            </a:xfrm>
            <a:prstGeom prst="rect">
              <a:avLst/>
            </a:prstGeom>
            <a:noFill/>
            <a:ln w="9525">
              <a:noFill/>
              <a:miter lim="800000"/>
              <a:headEnd/>
              <a:tailEnd/>
            </a:ln>
            <a:effectLst/>
          </p:spPr>
          <p:txBody>
            <a:bodyPr wrap="none">
              <a:spAutoFit/>
            </a:bodyPr>
            <a:lstStyle/>
            <a:p>
              <a:r>
                <a:rPr lang="en-US" sz="2800" dirty="0"/>
                <a:t>Post-processing</a:t>
              </a:r>
            </a:p>
          </p:txBody>
        </p:sp>
        <p:sp>
          <p:nvSpPr>
            <p:cNvPr id="20562" name="Rectangle 82"/>
            <p:cNvSpPr>
              <a:spLocks noChangeArrowheads="1"/>
            </p:cNvSpPr>
            <p:nvPr/>
          </p:nvSpPr>
          <p:spPr bwMode="auto">
            <a:xfrm>
              <a:off x="1536" y="3024"/>
              <a:ext cx="1920" cy="288"/>
            </a:xfrm>
            <a:prstGeom prst="rect">
              <a:avLst/>
            </a:prstGeom>
            <a:noFill/>
            <a:ln w="9525">
              <a:solidFill>
                <a:schemeClr val="tx1"/>
              </a:solidFill>
              <a:miter lim="800000"/>
              <a:headEnd/>
              <a:tailEnd/>
            </a:ln>
            <a:effectLst/>
          </p:spPr>
          <p:txBody>
            <a:bodyPr wrap="none" anchor="ctr"/>
            <a:lstStyle/>
            <a:p>
              <a:endParaRPr lang="en-US" dirty="0"/>
            </a:p>
          </p:txBody>
        </p:sp>
      </p:grpSp>
      <p:sp>
        <p:nvSpPr>
          <p:cNvPr id="20567" name="Rectangle 87"/>
          <p:cNvSpPr>
            <a:spLocks noChangeArrowheads="1"/>
          </p:cNvSpPr>
          <p:nvPr/>
        </p:nvSpPr>
        <p:spPr bwMode="auto">
          <a:xfrm>
            <a:off x="304800" y="2209800"/>
            <a:ext cx="3886200" cy="2743200"/>
          </a:xfrm>
          <a:prstGeom prst="rect">
            <a:avLst/>
          </a:prstGeom>
          <a:noFill/>
          <a:ln w="9525">
            <a:solidFill>
              <a:schemeClr val="tx1"/>
            </a:solidFill>
            <a:miter lim="800000"/>
            <a:headEnd/>
            <a:tailEnd/>
          </a:ln>
          <a:effectLst/>
        </p:spPr>
        <p:txBody>
          <a:bodyPr wrap="none" anchor="ctr"/>
          <a:lstStyle/>
          <a:p>
            <a:endParaRPr lang="en-US" dirty="0"/>
          </a:p>
        </p:txBody>
      </p:sp>
      <p:sp>
        <p:nvSpPr>
          <p:cNvPr id="20568" name="Text Box 88"/>
          <p:cNvSpPr txBox="1">
            <a:spLocks noChangeArrowheads="1"/>
          </p:cNvSpPr>
          <p:nvPr/>
        </p:nvSpPr>
        <p:spPr bwMode="auto">
          <a:xfrm>
            <a:off x="228600" y="1676400"/>
            <a:ext cx="2704587" cy="461665"/>
          </a:xfrm>
          <a:prstGeom prst="rect">
            <a:avLst/>
          </a:prstGeom>
          <a:noFill/>
          <a:ln w="9525">
            <a:noFill/>
            <a:miter lim="800000"/>
            <a:headEnd/>
            <a:tailEnd/>
          </a:ln>
          <a:effectLst/>
        </p:spPr>
        <p:txBody>
          <a:bodyPr wrap="none">
            <a:spAutoFit/>
          </a:bodyPr>
          <a:lstStyle/>
          <a:p>
            <a:r>
              <a:rPr lang="en-US" b="1" dirty="0"/>
              <a:t>Minutia Extractor:</a:t>
            </a:r>
          </a:p>
        </p:txBody>
      </p:sp>
      <p:sp>
        <p:nvSpPr>
          <p:cNvPr id="18" name="Rectangle 17"/>
          <p:cNvSpPr/>
          <p:nvPr/>
        </p:nvSpPr>
        <p:spPr>
          <a:xfrm>
            <a:off x="304800" y="5638800"/>
            <a:ext cx="2286000" cy="707886"/>
          </a:xfrm>
          <a:prstGeom prst="rect">
            <a:avLst/>
          </a:prstGeom>
        </p:spPr>
        <p:txBody>
          <a:bodyPr wrap="square">
            <a:spAutoFit/>
          </a:bodyPr>
          <a:lstStyle/>
          <a:p>
            <a:pPr>
              <a:buFontTx/>
              <a:buChar char="•"/>
            </a:pPr>
            <a:r>
              <a:rPr lang="en-US" sz="2000" dirty="0" smtClean="0">
                <a:latin typeface="Arial" charset="0"/>
              </a:rPr>
              <a:t>Alignment Stage</a:t>
            </a:r>
          </a:p>
          <a:p>
            <a:pPr>
              <a:buFontTx/>
              <a:buChar char="•"/>
            </a:pPr>
            <a:r>
              <a:rPr lang="en-US" sz="2000" dirty="0" smtClean="0">
                <a:latin typeface="Arial" charset="0"/>
              </a:rPr>
              <a:t>Match Stage</a:t>
            </a:r>
            <a:endParaRPr lang="en-US" sz="2000" dirty="0">
              <a:latin typeface="Arial" charset="0"/>
            </a:endParaRPr>
          </a:p>
        </p:txBody>
      </p:sp>
      <p:sp>
        <p:nvSpPr>
          <p:cNvPr id="19" name="Text Box 19"/>
          <p:cNvSpPr txBox="1">
            <a:spLocks noChangeArrowheads="1"/>
          </p:cNvSpPr>
          <p:nvPr/>
        </p:nvSpPr>
        <p:spPr bwMode="auto">
          <a:xfrm>
            <a:off x="228600" y="5181600"/>
            <a:ext cx="2550698" cy="461665"/>
          </a:xfrm>
          <a:prstGeom prst="rect">
            <a:avLst/>
          </a:prstGeom>
          <a:noFill/>
          <a:ln w="9525">
            <a:noFill/>
            <a:miter lim="800000"/>
            <a:headEnd/>
            <a:tailEnd/>
          </a:ln>
          <a:effectLst/>
        </p:spPr>
        <p:txBody>
          <a:bodyPr wrap="none">
            <a:spAutoFit/>
          </a:bodyPr>
          <a:lstStyle/>
          <a:p>
            <a:r>
              <a:rPr lang="en-US" b="1" dirty="0"/>
              <a:t>Minutia Matcher: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0"/>
            <a:ext cx="8763000" cy="1143000"/>
          </a:xfrm>
        </p:spPr>
        <p:txBody>
          <a:bodyPr>
            <a:normAutofit/>
          </a:bodyPr>
          <a:lstStyle/>
          <a:p>
            <a:pPr algn="ctr"/>
            <a:r>
              <a:rPr lang="en-US" sz="4400" b="1" dirty="0">
                <a:solidFill>
                  <a:schemeClr val="accent1">
                    <a:lumMod val="75000"/>
                  </a:schemeClr>
                </a:solidFill>
                <a:latin typeface="Times New Roman" pitchFamily="18" charset="0"/>
              </a:rPr>
              <a:t>Fingerprint </a:t>
            </a:r>
            <a:r>
              <a:rPr kumimoji="0" lang="en-US" sz="4400" b="1" dirty="0">
                <a:solidFill>
                  <a:schemeClr val="accent1">
                    <a:lumMod val="75000"/>
                  </a:schemeClr>
                </a:solidFill>
                <a:latin typeface="Times New Roman" pitchFamily="18" charset="0"/>
              </a:rPr>
              <a:t>Image Enhancement</a:t>
            </a:r>
          </a:p>
        </p:txBody>
      </p:sp>
      <p:sp>
        <p:nvSpPr>
          <p:cNvPr id="4" name="Slide Number Placeholder 5"/>
          <p:cNvSpPr>
            <a:spLocks noGrp="1"/>
          </p:cNvSpPr>
          <p:nvPr>
            <p:ph type="sldNum" sz="quarter" idx="12"/>
          </p:nvPr>
        </p:nvSpPr>
        <p:spPr/>
        <p:txBody>
          <a:bodyPr>
            <a:normAutofit/>
          </a:bodyPr>
          <a:lstStyle/>
          <a:p>
            <a:fld id="{47B5AB98-257F-4B43-AF85-3BF2D498FAF1}" type="slidenum">
              <a:rPr lang="en-US"/>
              <a:pPr/>
              <a:t>7</a:t>
            </a:fld>
            <a:endParaRPr lang="en-US" dirty="0"/>
          </a:p>
        </p:txBody>
      </p:sp>
      <p:sp>
        <p:nvSpPr>
          <p:cNvPr id="76803" name="Rectangle 3"/>
          <p:cNvSpPr>
            <a:spLocks noChangeArrowheads="1"/>
          </p:cNvSpPr>
          <p:nvPr/>
        </p:nvSpPr>
        <p:spPr bwMode="auto">
          <a:xfrm>
            <a:off x="838200" y="1828800"/>
            <a:ext cx="7924800" cy="2923877"/>
          </a:xfrm>
          <a:prstGeom prst="rect">
            <a:avLst/>
          </a:prstGeom>
          <a:noFill/>
          <a:ln w="9525">
            <a:noFill/>
            <a:miter lim="800000"/>
            <a:headEnd/>
            <a:tailEnd/>
          </a:ln>
          <a:effectLst/>
        </p:spPr>
        <p:txBody>
          <a:bodyPr wrap="square">
            <a:spAutoFit/>
          </a:bodyPr>
          <a:lstStyle/>
          <a:p>
            <a:pPr lvl="1">
              <a:spcBef>
                <a:spcPct val="50000"/>
              </a:spcBef>
              <a:buClr>
                <a:srgbClr val="000066"/>
              </a:buClr>
              <a:buFont typeface="Wingdings" pitchFamily="2" charset="2"/>
              <a:buChar char="Ø"/>
            </a:pPr>
            <a:r>
              <a:rPr lang="en-US" sz="2800" dirty="0">
                <a:latin typeface="Tahoma" pitchFamily="34" charset="0"/>
              </a:rPr>
              <a:t> </a:t>
            </a:r>
            <a:r>
              <a:rPr lang="en-US" b="1" dirty="0">
                <a:latin typeface="Tahoma" pitchFamily="34" charset="0"/>
              </a:rPr>
              <a:t>Histogram </a:t>
            </a:r>
            <a:r>
              <a:rPr lang="en-US" b="1" dirty="0" smtClean="0">
                <a:latin typeface="Tahoma" pitchFamily="34" charset="0"/>
              </a:rPr>
              <a:t>Equalization</a:t>
            </a:r>
          </a:p>
          <a:p>
            <a:pPr lvl="1">
              <a:spcBef>
                <a:spcPct val="50000"/>
              </a:spcBef>
              <a:buClr>
                <a:srgbClr val="000066"/>
              </a:buClr>
            </a:pPr>
            <a:r>
              <a:rPr lang="en-US" dirty="0"/>
              <a:t>Histogram equalization is </a:t>
            </a:r>
            <a:r>
              <a:rPr lang="en-US" dirty="0" smtClean="0"/>
              <a:t>used to </a:t>
            </a:r>
            <a:r>
              <a:rPr lang="en-US" dirty="0"/>
              <a:t>expand the pixel value distribution of an image so as to increase the perceptional information. </a:t>
            </a:r>
            <a:endParaRPr lang="en-US" dirty="0" smtClean="0"/>
          </a:p>
          <a:p>
            <a:pPr lvl="1">
              <a:spcBef>
                <a:spcPct val="50000"/>
              </a:spcBef>
              <a:buClr>
                <a:srgbClr val="000066"/>
              </a:buClr>
            </a:pPr>
            <a:endParaRPr lang="en-US" dirty="0">
              <a:latin typeface="Tahoma" pitchFamily="34" charset="0"/>
            </a:endParaRPr>
          </a:p>
          <a:p>
            <a:pPr lvl="2">
              <a:spcBef>
                <a:spcPct val="50000"/>
              </a:spcBef>
              <a:buClr>
                <a:srgbClr val="0066FF"/>
              </a:buClr>
              <a:buFont typeface="Monotype Sorts" pitchFamily="2" charset="2"/>
              <a:buChar char="ò"/>
            </a:pPr>
            <a:endParaRPr lang="en-US" dirty="0">
              <a:latin typeface="Tahoma" pitchFamily="34" charset="0"/>
            </a:endParaRPr>
          </a:p>
        </p:txBody>
      </p:sp>
      <p:pic>
        <p:nvPicPr>
          <p:cNvPr id="5" name="Picture 4" descr="..\412\image\historigin.jpg"/>
          <p:cNvPicPr/>
          <p:nvPr/>
        </p:nvPicPr>
        <p:blipFill>
          <a:blip r:embed="rId2"/>
          <a:srcRect/>
          <a:stretch>
            <a:fillRect/>
          </a:stretch>
        </p:blipFill>
        <p:spPr bwMode="auto">
          <a:xfrm>
            <a:off x="1752600" y="3657600"/>
            <a:ext cx="2438400" cy="2209800"/>
          </a:xfrm>
          <a:prstGeom prst="rect">
            <a:avLst/>
          </a:prstGeom>
          <a:noFill/>
          <a:ln w="9525">
            <a:noFill/>
            <a:miter lim="800000"/>
            <a:headEnd/>
            <a:tailEnd/>
          </a:ln>
        </p:spPr>
      </p:pic>
      <p:pic>
        <p:nvPicPr>
          <p:cNvPr id="6" name="Picture 5" descr="..\412\image\aftereqHist.jpg"/>
          <p:cNvPicPr/>
          <p:nvPr/>
        </p:nvPicPr>
        <p:blipFill>
          <a:blip r:embed="rId3"/>
          <a:srcRect/>
          <a:stretch>
            <a:fillRect/>
          </a:stretch>
        </p:blipFill>
        <p:spPr bwMode="auto">
          <a:xfrm>
            <a:off x="4800600" y="3657600"/>
            <a:ext cx="2286000" cy="2209800"/>
          </a:xfrm>
          <a:prstGeom prst="rect">
            <a:avLst/>
          </a:prstGeom>
          <a:noFill/>
          <a:ln w="9525">
            <a:noFill/>
            <a:miter lim="800000"/>
            <a:headEnd/>
            <a:tailEnd/>
          </a:ln>
        </p:spPr>
      </p:pic>
      <p:sp>
        <p:nvSpPr>
          <p:cNvPr id="7" name="TextBox 6"/>
          <p:cNvSpPr txBox="1"/>
          <p:nvPr/>
        </p:nvSpPr>
        <p:spPr>
          <a:xfrm>
            <a:off x="2057400" y="6019800"/>
            <a:ext cx="1828800" cy="307777"/>
          </a:xfrm>
          <a:prstGeom prst="rect">
            <a:avLst/>
          </a:prstGeom>
          <a:noFill/>
        </p:spPr>
        <p:txBody>
          <a:bodyPr wrap="square" rtlCol="0">
            <a:spAutoFit/>
          </a:bodyPr>
          <a:lstStyle/>
          <a:p>
            <a:r>
              <a:rPr lang="en-US" sz="1400" dirty="0" smtClean="0"/>
              <a:t>The original histogram</a:t>
            </a:r>
            <a:endParaRPr lang="en-US" sz="1400" dirty="0"/>
          </a:p>
        </p:txBody>
      </p:sp>
      <p:sp>
        <p:nvSpPr>
          <p:cNvPr id="8" name="TextBox 7"/>
          <p:cNvSpPr txBox="1"/>
          <p:nvPr/>
        </p:nvSpPr>
        <p:spPr>
          <a:xfrm>
            <a:off x="4800600" y="6019800"/>
            <a:ext cx="2362200" cy="307777"/>
          </a:xfrm>
          <a:prstGeom prst="rect">
            <a:avLst/>
          </a:prstGeom>
          <a:noFill/>
        </p:spPr>
        <p:txBody>
          <a:bodyPr wrap="square" rtlCol="0">
            <a:spAutoFit/>
          </a:bodyPr>
          <a:lstStyle/>
          <a:p>
            <a:r>
              <a:rPr lang="en-US" sz="1400" dirty="0" smtClean="0"/>
              <a:t>Histogram after equalization</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0"/>
            <a:ext cx="8763000" cy="1143000"/>
          </a:xfrm>
        </p:spPr>
        <p:txBody>
          <a:bodyPr>
            <a:normAutofit/>
          </a:bodyPr>
          <a:lstStyle/>
          <a:p>
            <a:pPr algn="ctr"/>
            <a:r>
              <a:rPr lang="en-US" sz="4400" b="1" dirty="0">
                <a:solidFill>
                  <a:schemeClr val="accent1">
                    <a:lumMod val="75000"/>
                  </a:schemeClr>
                </a:solidFill>
                <a:latin typeface="Times New Roman" pitchFamily="18" charset="0"/>
              </a:rPr>
              <a:t>Fingerprint </a:t>
            </a:r>
            <a:r>
              <a:rPr kumimoji="0" lang="en-US" sz="4400" b="1" dirty="0">
                <a:solidFill>
                  <a:schemeClr val="accent1">
                    <a:lumMod val="75000"/>
                  </a:schemeClr>
                </a:solidFill>
                <a:latin typeface="Times New Roman" pitchFamily="18" charset="0"/>
              </a:rPr>
              <a:t>Image Enhancement</a:t>
            </a:r>
          </a:p>
        </p:txBody>
      </p:sp>
      <p:sp>
        <p:nvSpPr>
          <p:cNvPr id="5" name="Slide Number Placeholder 5"/>
          <p:cNvSpPr>
            <a:spLocks noGrp="1"/>
          </p:cNvSpPr>
          <p:nvPr>
            <p:ph type="sldNum" sz="quarter" idx="12"/>
          </p:nvPr>
        </p:nvSpPr>
        <p:spPr/>
        <p:txBody>
          <a:bodyPr>
            <a:normAutofit/>
          </a:bodyPr>
          <a:lstStyle/>
          <a:p>
            <a:fld id="{1FDEE9A8-6EF6-4270-A4E7-FFDEEE2452CE}" type="slidenum">
              <a:rPr lang="en-US"/>
              <a:pPr/>
              <a:t>8</a:t>
            </a:fld>
            <a:endParaRPr lang="en-US" dirty="0"/>
          </a:p>
        </p:txBody>
      </p:sp>
      <p:sp>
        <p:nvSpPr>
          <p:cNvPr id="77827" name="Rectangle 3"/>
          <p:cNvSpPr>
            <a:spLocks noChangeArrowheads="1"/>
          </p:cNvSpPr>
          <p:nvPr/>
        </p:nvSpPr>
        <p:spPr bwMode="auto">
          <a:xfrm>
            <a:off x="762000" y="1371600"/>
            <a:ext cx="7391400" cy="3139321"/>
          </a:xfrm>
          <a:prstGeom prst="rect">
            <a:avLst/>
          </a:prstGeom>
          <a:noFill/>
          <a:ln w="9525">
            <a:noFill/>
            <a:miter lim="800000"/>
            <a:headEnd/>
            <a:tailEnd/>
          </a:ln>
          <a:effectLst/>
        </p:spPr>
        <p:txBody>
          <a:bodyPr wrap="square">
            <a:spAutoFit/>
          </a:bodyPr>
          <a:lstStyle/>
          <a:p>
            <a:pPr lvl="4">
              <a:spcBef>
                <a:spcPct val="50000"/>
              </a:spcBef>
              <a:buFont typeface="Wingdings" pitchFamily="2" charset="2"/>
              <a:buChar char="Ø"/>
            </a:pPr>
            <a:r>
              <a:rPr lang="en-US" b="1" dirty="0" smtClean="0">
                <a:latin typeface="Tahoma" pitchFamily="34" charset="0"/>
              </a:rPr>
              <a:t> Fourier Transform</a:t>
            </a:r>
          </a:p>
          <a:p>
            <a:pPr lvl="4">
              <a:spcBef>
                <a:spcPct val="50000"/>
              </a:spcBef>
              <a:buFont typeface="Wingdings" pitchFamily="2" charset="2"/>
              <a:buChar char="Ø"/>
            </a:pPr>
            <a:endParaRPr lang="en-US" sz="800" b="1" dirty="0" smtClean="0">
              <a:latin typeface="Tahoma" pitchFamily="34" charset="0"/>
            </a:endParaRPr>
          </a:p>
          <a:p>
            <a:pPr lvl="4">
              <a:spcBef>
                <a:spcPct val="50000"/>
              </a:spcBef>
              <a:buFont typeface="Wingdings" pitchFamily="2" charset="2"/>
              <a:buChar char="Ø"/>
            </a:pPr>
            <a:endParaRPr lang="en-US" sz="800" b="1" dirty="0">
              <a:latin typeface="Tahoma" pitchFamily="34" charset="0"/>
            </a:endParaRPr>
          </a:p>
          <a:p>
            <a:r>
              <a:rPr lang="en-US" sz="1800" dirty="0" smtClean="0"/>
              <a:t>We </a:t>
            </a:r>
            <a:r>
              <a:rPr lang="en-US" sz="1800" dirty="0"/>
              <a:t>divide the image into small processing blocks (32 by 32 pixels) and perform the Fourier transform according to</a:t>
            </a:r>
            <a:r>
              <a:rPr lang="en-US" sz="1800" dirty="0" smtClean="0"/>
              <a:t>:</a:t>
            </a:r>
          </a:p>
          <a:p>
            <a:endParaRPr lang="en-US" sz="1600" dirty="0"/>
          </a:p>
          <a:p>
            <a:r>
              <a:rPr lang="en-US" sz="1600" dirty="0" smtClean="0"/>
              <a:t>                                                                     for u = 0, 1, 2, ..., 31 and v = 0, 1, 2, ..., 31.</a:t>
            </a:r>
            <a:endParaRPr lang="en-US" sz="1200" dirty="0" smtClean="0"/>
          </a:p>
          <a:p>
            <a:endParaRPr lang="en-US" sz="1600" dirty="0" smtClean="0"/>
          </a:p>
          <a:p>
            <a:r>
              <a:rPr lang="en-US" sz="1800" dirty="0" smtClean="0"/>
              <a:t>Get the enhanced block by,</a:t>
            </a:r>
          </a:p>
          <a:p>
            <a:endParaRPr lang="en-US" sz="1600" dirty="0"/>
          </a:p>
          <a:p>
            <a:r>
              <a:rPr lang="en-US" sz="1600" dirty="0"/>
              <a:t>    </a:t>
            </a:r>
          </a:p>
          <a:p>
            <a:endParaRPr lang="en-US" sz="1600" dirty="0" smtClean="0"/>
          </a:p>
        </p:txBody>
      </p:sp>
      <p:pic>
        <p:nvPicPr>
          <p:cNvPr id="77828" name="Picture 4" descr="S:\C9050056\HP\318HP\doc\demo\FT_enhance.gif"/>
          <p:cNvPicPr>
            <a:picLocks noChangeAspect="1" noChangeArrowheads="1"/>
          </p:cNvPicPr>
          <p:nvPr/>
        </p:nvPicPr>
        <p:blipFill>
          <a:blip r:embed="rId2"/>
          <a:srcRect/>
          <a:stretch>
            <a:fillRect/>
          </a:stretch>
        </p:blipFill>
        <p:spPr bwMode="auto">
          <a:xfrm>
            <a:off x="3352800" y="3352800"/>
            <a:ext cx="2438400" cy="407504"/>
          </a:xfrm>
          <a:prstGeom prst="rect">
            <a:avLst/>
          </a:prstGeom>
          <a:noFill/>
        </p:spPr>
      </p:pic>
      <p:pic>
        <p:nvPicPr>
          <p:cNvPr id="6" name="Picture 5" descr="..\412\image\afterFFTsmall.jpg"/>
          <p:cNvPicPr/>
          <p:nvPr/>
        </p:nvPicPr>
        <p:blipFill>
          <a:blip r:embed="rId3"/>
          <a:srcRect/>
          <a:stretch>
            <a:fillRect/>
          </a:stretch>
        </p:blipFill>
        <p:spPr bwMode="auto">
          <a:xfrm>
            <a:off x="2514600" y="3962400"/>
            <a:ext cx="4038600" cy="2070100"/>
          </a:xfrm>
          <a:prstGeom prst="rect">
            <a:avLst/>
          </a:prstGeom>
          <a:noFill/>
          <a:ln w="9525">
            <a:noFill/>
            <a:miter lim="800000"/>
            <a:headEnd/>
            <a:tailEnd/>
          </a:ln>
        </p:spPr>
      </p:pic>
      <p:sp>
        <p:nvSpPr>
          <p:cNvPr id="7" name="TextBox 6"/>
          <p:cNvSpPr txBox="1"/>
          <p:nvPr/>
        </p:nvSpPr>
        <p:spPr>
          <a:xfrm>
            <a:off x="2133600" y="6119336"/>
            <a:ext cx="4953000" cy="738664"/>
          </a:xfrm>
          <a:prstGeom prst="rect">
            <a:avLst/>
          </a:prstGeom>
          <a:noFill/>
        </p:spPr>
        <p:txBody>
          <a:bodyPr wrap="square" rtlCol="0">
            <a:spAutoFit/>
          </a:bodyPr>
          <a:lstStyle/>
          <a:p>
            <a:pPr algn="ctr"/>
            <a:r>
              <a:rPr lang="en-US" sz="1400" dirty="0"/>
              <a:t>Fingerprint enhancement by </a:t>
            </a:r>
            <a:r>
              <a:rPr lang="en-US" sz="1400" dirty="0" smtClean="0"/>
              <a:t>FFT</a:t>
            </a:r>
          </a:p>
          <a:p>
            <a:pPr algn="ctr"/>
            <a:r>
              <a:rPr lang="en-US" sz="1400" dirty="0" smtClean="0"/>
              <a:t>Enhanced </a:t>
            </a:r>
            <a:r>
              <a:rPr lang="en-US" sz="1400" dirty="0"/>
              <a:t>image (left), Original image (right)</a:t>
            </a:r>
          </a:p>
          <a:p>
            <a:endParaRPr lang="en-US" sz="1400" dirty="0"/>
          </a:p>
        </p:txBody>
      </p:sp>
      <p:pic>
        <p:nvPicPr>
          <p:cNvPr id="8" name="Picture 7" descr="http://ise0.stanford.edu/class/ee368a_proj01/dropbox/project22/finger/pre.ht8.gif"/>
          <p:cNvPicPr/>
          <p:nvPr/>
        </p:nvPicPr>
        <p:blipFill>
          <a:blip r:embed="rId4"/>
          <a:srcRect/>
          <a:stretch>
            <a:fillRect/>
          </a:stretch>
        </p:blipFill>
        <p:spPr bwMode="auto">
          <a:xfrm>
            <a:off x="838200" y="2743200"/>
            <a:ext cx="3352800" cy="58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EFC87A-865A-43EA-BF63-23DD42D745D4}" type="slidenum">
              <a:rPr lang="en-US"/>
              <a:pPr/>
              <a:t>9</a:t>
            </a:fld>
            <a:endParaRPr lang="en-US" dirty="0"/>
          </a:p>
        </p:txBody>
      </p:sp>
      <p:sp>
        <p:nvSpPr>
          <p:cNvPr id="45058" name="Rectangle 2"/>
          <p:cNvSpPr>
            <a:spLocks noChangeArrowheads="1"/>
          </p:cNvSpPr>
          <p:nvPr/>
        </p:nvSpPr>
        <p:spPr bwMode="auto">
          <a:xfrm>
            <a:off x="381000" y="0"/>
            <a:ext cx="8763000" cy="1143000"/>
          </a:xfrm>
          <a:prstGeom prst="rect">
            <a:avLst/>
          </a:prstGeom>
          <a:noFill/>
          <a:ln w="9525">
            <a:noFill/>
            <a:miter lim="800000"/>
            <a:headEnd/>
            <a:tailEnd/>
          </a:ln>
        </p:spPr>
        <p:txBody>
          <a:bodyPr anchor="b"/>
          <a:lstStyle/>
          <a:p>
            <a:pPr algn="ctr"/>
            <a:r>
              <a:rPr kumimoji="1" lang="en-US" sz="4400" b="1" dirty="0">
                <a:solidFill>
                  <a:schemeClr val="accent2">
                    <a:lumMod val="75000"/>
                  </a:schemeClr>
                </a:solidFill>
              </a:rPr>
              <a:t>Fingerprint </a:t>
            </a:r>
            <a:r>
              <a:rPr lang="en-US" sz="4400" b="1" dirty="0">
                <a:solidFill>
                  <a:schemeClr val="accent2">
                    <a:lumMod val="75000"/>
                  </a:schemeClr>
                </a:solidFill>
              </a:rPr>
              <a:t>Image Binarization</a:t>
            </a:r>
          </a:p>
        </p:txBody>
      </p:sp>
      <p:pic>
        <p:nvPicPr>
          <p:cNvPr id="5" name="Picture 4" descr="..\412\image\binarySmall.jpg"/>
          <p:cNvPicPr/>
          <p:nvPr/>
        </p:nvPicPr>
        <p:blipFill>
          <a:blip r:embed="rId2"/>
          <a:srcRect/>
          <a:stretch>
            <a:fillRect/>
          </a:stretch>
        </p:blipFill>
        <p:spPr bwMode="auto">
          <a:xfrm>
            <a:off x="1905000" y="3124200"/>
            <a:ext cx="5562600" cy="3035300"/>
          </a:xfrm>
          <a:prstGeom prst="rect">
            <a:avLst/>
          </a:prstGeom>
          <a:noFill/>
          <a:ln w="9525">
            <a:noFill/>
            <a:miter lim="800000"/>
            <a:headEnd/>
            <a:tailEnd/>
          </a:ln>
        </p:spPr>
      </p:pic>
      <p:sp>
        <p:nvSpPr>
          <p:cNvPr id="9" name="TextBox 8"/>
          <p:cNvSpPr txBox="1"/>
          <p:nvPr/>
        </p:nvSpPr>
        <p:spPr>
          <a:xfrm>
            <a:off x="1828800" y="6172200"/>
            <a:ext cx="5791200" cy="523220"/>
          </a:xfrm>
          <a:prstGeom prst="rect">
            <a:avLst/>
          </a:prstGeom>
          <a:noFill/>
        </p:spPr>
        <p:txBody>
          <a:bodyPr wrap="square" rtlCol="0">
            <a:spAutoFit/>
          </a:bodyPr>
          <a:lstStyle/>
          <a:p>
            <a:pPr algn="ctr"/>
            <a:r>
              <a:rPr lang="en-US" sz="1400" dirty="0"/>
              <a:t>Fingerprint image after adaptive binarization</a:t>
            </a:r>
            <a:br>
              <a:rPr lang="en-US" sz="1400" dirty="0"/>
            </a:br>
            <a:r>
              <a:rPr lang="en-US" sz="1400" dirty="0"/>
              <a:t>Binarized image(left), Enhanced gray image(right</a:t>
            </a:r>
            <a:r>
              <a:rPr lang="en-US" sz="1400" dirty="0" smtClean="0"/>
              <a:t>)</a:t>
            </a:r>
            <a:endParaRPr lang="en-US" dirty="0"/>
          </a:p>
        </p:txBody>
      </p:sp>
      <p:sp>
        <p:nvSpPr>
          <p:cNvPr id="10" name="TextBox 9"/>
          <p:cNvSpPr txBox="1"/>
          <p:nvPr/>
        </p:nvSpPr>
        <p:spPr>
          <a:xfrm>
            <a:off x="914400" y="1600200"/>
            <a:ext cx="7772400" cy="1477328"/>
          </a:xfrm>
          <a:prstGeom prst="rect">
            <a:avLst/>
          </a:prstGeom>
          <a:noFill/>
        </p:spPr>
        <p:txBody>
          <a:bodyPr wrap="square" rtlCol="0">
            <a:spAutoFit/>
          </a:bodyPr>
          <a:lstStyle/>
          <a:p>
            <a:pPr>
              <a:buFont typeface="Arial" pitchFamily="34" charset="0"/>
              <a:buChar char="•"/>
            </a:pPr>
            <a:r>
              <a:rPr lang="en-US" sz="1800" dirty="0" smtClean="0"/>
              <a:t> Fingerprint </a:t>
            </a:r>
            <a:r>
              <a:rPr lang="en-US" sz="1800" dirty="0"/>
              <a:t>Image Binarization is to transform the 8-bit Gray fingerprint image </a:t>
            </a:r>
            <a:r>
              <a:rPr lang="en-US" sz="1800" dirty="0" smtClean="0"/>
              <a:t>            to </a:t>
            </a:r>
            <a:r>
              <a:rPr lang="en-US" sz="1800" dirty="0"/>
              <a:t>a 1-bit image with 0-value for ridges and 1-value for furrows. </a:t>
            </a:r>
            <a:endParaRPr lang="en-US" sz="1800" dirty="0" smtClean="0"/>
          </a:p>
          <a:p>
            <a:pPr>
              <a:buFont typeface="Arial" pitchFamily="34" charset="0"/>
              <a:buChar char="•"/>
            </a:pPr>
            <a:endParaRPr lang="en-US" sz="1800" dirty="0" smtClean="0"/>
          </a:p>
          <a:p>
            <a:pPr>
              <a:buFont typeface="Arial" pitchFamily="34" charset="0"/>
              <a:buChar char="•"/>
            </a:pPr>
            <a:r>
              <a:rPr lang="en-US" sz="1800" dirty="0" smtClean="0"/>
              <a:t> After </a:t>
            </a:r>
            <a:r>
              <a:rPr lang="en-US" sz="1800" dirty="0"/>
              <a:t>the operation, ridges in the fingerprint are highlighted with black color </a:t>
            </a:r>
            <a:r>
              <a:rPr lang="en-US" sz="1800" dirty="0" smtClean="0"/>
              <a:t> while </a:t>
            </a:r>
            <a:r>
              <a:rPr lang="en-US" sz="1800" dirty="0"/>
              <a:t>furrows are white</a:t>
            </a:r>
            <a:r>
              <a:rPr lang="en-US" sz="1800" dirty="0" smtClean="0"/>
              <a:t>.</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2267</TotalTime>
  <Words>1235</Words>
  <Application>Microsoft PowerPoint</Application>
  <PresentationFormat>On-screen Show (4:3)</PresentationFormat>
  <Paragraphs>513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Slide 1</vt:lpstr>
      <vt:lpstr>Problem Statement</vt:lpstr>
      <vt:lpstr>Fingerprint Recognition</vt:lpstr>
      <vt:lpstr>Minutiae-Based Approach </vt:lpstr>
      <vt:lpstr> Verification (AFAS) vs. Identification (AFIS)</vt:lpstr>
      <vt:lpstr>Algorithm Level Design</vt:lpstr>
      <vt:lpstr>Fingerprint Image Enhancement</vt:lpstr>
      <vt:lpstr>Fingerprint Image Enhancement</vt:lpstr>
      <vt:lpstr>Slide 9</vt:lpstr>
      <vt:lpstr>Slide 10</vt:lpstr>
      <vt:lpstr>Fingerprint Image Segmentation</vt:lpstr>
      <vt:lpstr>Slide 12</vt:lpstr>
      <vt:lpstr>Minutia Extraction Stage - Minutia Marking</vt:lpstr>
      <vt:lpstr>Post-processing stage</vt:lpstr>
      <vt:lpstr>Minutia Match</vt:lpstr>
      <vt:lpstr>Minutia Match</vt:lpstr>
      <vt:lpstr>Minutia Match</vt:lpstr>
      <vt:lpstr>Slide 18</vt:lpstr>
      <vt:lpstr>Slide 19</vt:lpstr>
      <vt:lpstr>Slide 20</vt:lpstr>
      <vt:lpstr>Slide 21</vt:lpstr>
      <vt:lpstr>Slide 22</vt:lpstr>
      <vt:lpstr>Slide 23</vt:lpstr>
      <vt:lpstr>Slide 24</vt:lpstr>
      <vt:lpstr>Slide 25</vt:lpstr>
      <vt:lpstr>Slide 26</vt:lpstr>
      <vt:lpstr>Conventional System &amp;  Proposed System</vt:lpstr>
      <vt:lpstr>Conventional System &amp;  Proposed System</vt:lpstr>
      <vt:lpstr>                              Results                             Search% column : percentage searched in DataA                             Recognition% Column: percentage found for DataB</vt:lpstr>
      <vt:lpstr>CONCLUSION</vt:lpstr>
      <vt:lpstr>References</vt:lpstr>
      <vt:lpstr>Slide 32</vt:lpstr>
    </vt:vector>
  </TitlesOfParts>
  <Company>HKBU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3030  Pattern Recognition</dc:title>
  <dc:creator>CSD</dc:creator>
  <cp:lastModifiedBy>Vinod Bafna</cp:lastModifiedBy>
  <cp:revision>340</cp:revision>
  <cp:lastPrinted>2000-01-20T05:58:02Z</cp:lastPrinted>
  <dcterms:created xsi:type="dcterms:W3CDTF">2000-01-11T02:21:31Z</dcterms:created>
  <dcterms:modified xsi:type="dcterms:W3CDTF">2012-04-15T07:10:11Z</dcterms:modified>
</cp:coreProperties>
</file>