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9" r:id="rId2"/>
    <p:sldId id="260" r:id="rId3"/>
    <p:sldId id="265" r:id="rId4"/>
    <p:sldId id="261" r:id="rId5"/>
    <p:sldId id="262" r:id="rId6"/>
    <p:sldId id="264" r:id="rId7"/>
    <p:sldId id="266" r:id="rId8"/>
    <p:sldId id="295" r:id="rId9"/>
    <p:sldId id="296" r:id="rId10"/>
    <p:sldId id="297" r:id="rId11"/>
    <p:sldId id="300" r:id="rId12"/>
    <p:sldId id="263" r:id="rId13"/>
    <p:sldId id="267" r:id="rId14"/>
    <p:sldId id="268" r:id="rId15"/>
    <p:sldId id="269" r:id="rId16"/>
    <p:sldId id="270" r:id="rId17"/>
    <p:sldId id="271" r:id="rId18"/>
    <p:sldId id="273" r:id="rId19"/>
    <p:sldId id="298" r:id="rId20"/>
    <p:sldId id="299" r:id="rId21"/>
    <p:sldId id="272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4054" autoAdjust="0"/>
    <p:restoredTop sz="94660"/>
  </p:normalViewPr>
  <p:slideViewPr>
    <p:cSldViewPr snapToGrid="0">
      <p:cViewPr varScale="1">
        <p:scale>
          <a:sx n="88" d="100"/>
          <a:sy n="88" d="100"/>
        </p:scale>
        <p:origin x="-509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4715BB-8157-413F-857A-140AB7B4C07E}" type="datetimeFigureOut">
              <a:rPr lang="en-US" smtClean="0"/>
              <a:pPr/>
              <a:t>8/26/2019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1DA163-AB89-4397-B271-97E149A96BA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D7E81-77FB-425E-99DF-458DF9C73F39}" type="datetime1">
              <a:rPr lang="en-US" smtClean="0"/>
              <a:pPr/>
              <a:t>8/26/2019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1533A-DF34-4FAB-826A-06045049828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623198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51B65-0267-4C76-BFB8-7AFDF5C40D56}" type="datetime1">
              <a:rPr lang="en-US" smtClean="0"/>
              <a:pPr/>
              <a:t>8/26/2019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1533A-DF34-4FAB-826A-06045049828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836665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81FEB-05BE-4656-9CFD-2C70B04BF19A}" type="datetime1">
              <a:rPr lang="en-US" smtClean="0"/>
              <a:pPr/>
              <a:t>8/26/2019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1533A-DF34-4FAB-826A-06045049828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4596847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DEC09-AD4F-4957-B2CD-808B34A18256}" type="datetime1">
              <a:rPr lang="en-US" smtClean="0"/>
              <a:pPr/>
              <a:t>8/26/2019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1533A-DF34-4FAB-826A-06045049828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0538507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6DD89-3F59-4BDB-A6ED-A414B8F76D2F}" type="datetime1">
              <a:rPr lang="en-US" smtClean="0"/>
              <a:pPr/>
              <a:t>8/26/2019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1533A-DF34-4FAB-826A-06045049828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7592124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D955B-11D2-4E01-BA49-252D0C91E6A8}" type="datetime1">
              <a:rPr lang="en-US" smtClean="0"/>
              <a:pPr/>
              <a:t>8/26/2019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1533A-DF34-4FAB-826A-06045049828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8646800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D8F0B-CCB4-404A-9F91-81C832D14CB1}" type="datetime1">
              <a:rPr lang="en-US" smtClean="0"/>
              <a:pPr/>
              <a:t>8/26/2019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1533A-DF34-4FAB-826A-06045049828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7776258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61CC3-55B7-4D4B-A61D-A7471D5BA302}" type="datetime1">
              <a:rPr lang="en-US" smtClean="0"/>
              <a:pPr/>
              <a:t>8/26/2019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1533A-DF34-4FAB-826A-06045049828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1530984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3EE19-D708-4CD0-8800-9DF2299880E2}" type="datetime1">
              <a:rPr lang="en-US" smtClean="0"/>
              <a:pPr/>
              <a:t>8/26/2019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1533A-DF34-4FAB-826A-06045049828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044673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CC8AF-81CA-4D23-925B-437E19D3B50D}" type="datetime1">
              <a:rPr lang="en-US" smtClean="0"/>
              <a:pPr/>
              <a:t>8/26/2019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0741533A-DF34-4FAB-826A-06045049828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857815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343BF-7991-4F40-8C67-3225233C9140}" type="datetime1">
              <a:rPr lang="en-US" smtClean="0"/>
              <a:pPr/>
              <a:t>8/26/2019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1533A-DF34-4FAB-826A-06045049828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046926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EBB61-DC4D-4C7C-8473-CE7D0A74CCAE}" type="datetime1">
              <a:rPr lang="en-US" smtClean="0"/>
              <a:pPr/>
              <a:t>8/26/2019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1533A-DF34-4FAB-826A-06045049828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15466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04842-F257-4950-8975-241DACE47CCB}" type="datetime1">
              <a:rPr lang="en-US" smtClean="0"/>
              <a:pPr/>
              <a:t>8/26/2019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1533A-DF34-4FAB-826A-06045049828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951538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69A82-A9AE-47A4-9B96-6428BF9004B2}" type="datetime1">
              <a:rPr lang="en-US" smtClean="0"/>
              <a:pPr/>
              <a:t>8/26/2019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1533A-DF34-4FAB-826A-06045049828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474113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7A97F-8177-40F1-8139-F6F3A1AC83C5}" type="datetime1">
              <a:rPr lang="en-US" smtClean="0"/>
              <a:pPr/>
              <a:t>8/26/2019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1533A-DF34-4FAB-826A-06045049828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38705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64D2E-0C07-42AB-A8BA-DC90879C323A}" type="datetime1">
              <a:rPr lang="en-US" smtClean="0"/>
              <a:pPr/>
              <a:t>8/26/2019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1533A-DF34-4FAB-826A-06045049828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366664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FFB5B-3585-4665-894D-626A99E2305D}" type="datetime1">
              <a:rPr lang="en-US" smtClean="0"/>
              <a:pPr/>
              <a:t>8/26/2019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1533A-DF34-4FAB-826A-06045049828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118846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4844C3C-759C-4D86-B558-370B4F1E98F6}" type="datetime1">
              <a:rPr lang="en-US" smtClean="0"/>
              <a:pPr/>
              <a:t>8/26/2019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741533A-DF34-4FAB-826A-06045049828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82461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ciencedirect.com/science/journal/13191578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1044576"/>
            <a:ext cx="7772400" cy="1089025"/>
          </a:xfrm>
        </p:spPr>
        <p:txBody>
          <a:bodyPr>
            <a:normAutofit/>
          </a:bodyPr>
          <a:lstStyle/>
          <a:p>
            <a:r>
              <a:rPr lang="en-IN" sz="2800" dirty="0">
                <a:latin typeface="Arial Rounded MT Bold" panose="020F0704030504030204" pitchFamily="34" charset="0"/>
              </a:rPr>
              <a:t>Smart Pit Hole Detection Using IOT </a:t>
            </a:r>
            <a:r>
              <a:rPr lang="en-IN" sz="2800" dirty="0"/>
              <a:t/>
            </a:r>
            <a:br>
              <a:rPr lang="en-IN" sz="2800" dirty="0"/>
            </a:br>
            <a:endParaRPr lang="en-US" sz="2800" b="1" cap="small" dirty="0">
              <a:latin typeface="Book Antiqua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77735" y="3193577"/>
            <a:ext cx="2911151" cy="1856512"/>
          </a:xfrm>
        </p:spPr>
        <p:txBody>
          <a:bodyPr>
            <a:normAutofit fontScale="25000" lnSpcReduction="20000"/>
          </a:bodyPr>
          <a:lstStyle/>
          <a:p>
            <a:r>
              <a:rPr lang="en-IN" sz="4800" b="1" dirty="0">
                <a:latin typeface="Century Gothic" panose="020B0502020202020204" pitchFamily="34" charset="0"/>
              </a:rPr>
              <a:t>Submitted By</a:t>
            </a:r>
          </a:p>
          <a:p>
            <a:r>
              <a:rPr lang="en-IN" sz="4800" b="1" dirty="0">
                <a:latin typeface="Century Gothic" panose="020B0502020202020204" pitchFamily="34" charset="0"/>
              </a:rPr>
              <a:t>Nishi Mandhana(22)</a:t>
            </a:r>
          </a:p>
          <a:p>
            <a:r>
              <a:rPr lang="en-IN" sz="4800" b="1" dirty="0" err="1">
                <a:latin typeface="Century Gothic" panose="020B0502020202020204" pitchFamily="34" charset="0"/>
              </a:rPr>
              <a:t>Archana</a:t>
            </a:r>
            <a:r>
              <a:rPr lang="en-IN" sz="4800" b="1" dirty="0">
                <a:latin typeface="Century Gothic" panose="020B0502020202020204" pitchFamily="34" charset="0"/>
              </a:rPr>
              <a:t> </a:t>
            </a:r>
            <a:r>
              <a:rPr lang="en-IN" sz="4800" b="1" dirty="0" err="1">
                <a:latin typeface="Century Gothic" panose="020B0502020202020204" pitchFamily="34" charset="0"/>
              </a:rPr>
              <a:t>Sahu</a:t>
            </a:r>
            <a:r>
              <a:rPr lang="en-IN" sz="4800" b="1" dirty="0">
                <a:latin typeface="Century Gothic" panose="020B0502020202020204" pitchFamily="34" charset="0"/>
              </a:rPr>
              <a:t>(25)</a:t>
            </a:r>
          </a:p>
          <a:p>
            <a:r>
              <a:rPr lang="en-IN" sz="4800" b="1" dirty="0">
                <a:latin typeface="Century Gothic" panose="020B0502020202020204" pitchFamily="34" charset="0"/>
              </a:rPr>
              <a:t>Shambhu Ajwani(78)</a:t>
            </a:r>
          </a:p>
          <a:p>
            <a:r>
              <a:rPr lang="en-IN" sz="4800" b="1" dirty="0" err="1">
                <a:latin typeface="Century Gothic" panose="020B0502020202020204" pitchFamily="34" charset="0"/>
              </a:rPr>
              <a:t>Shrikant</a:t>
            </a:r>
            <a:r>
              <a:rPr lang="en-IN" sz="4800" b="1" dirty="0">
                <a:latin typeface="Century Gothic" panose="020B0502020202020204" pitchFamily="34" charset="0"/>
              </a:rPr>
              <a:t> </a:t>
            </a:r>
            <a:r>
              <a:rPr lang="en-IN" sz="4800" b="1" dirty="0" err="1">
                <a:latin typeface="Century Gothic" panose="020B0502020202020204" pitchFamily="34" charset="0"/>
              </a:rPr>
              <a:t>Rathi</a:t>
            </a:r>
            <a:r>
              <a:rPr lang="en-IN" sz="4800" b="1" dirty="0">
                <a:latin typeface="Century Gothic" panose="020B0502020202020204" pitchFamily="34" charset="0"/>
              </a:rPr>
              <a:t>(82)</a:t>
            </a:r>
          </a:p>
          <a:p>
            <a:r>
              <a:rPr lang="en-IN" sz="4800" b="1" dirty="0" err="1">
                <a:latin typeface="Century Gothic" panose="020B0502020202020204" pitchFamily="34" charset="0"/>
              </a:rPr>
              <a:t>Shubham</a:t>
            </a:r>
            <a:r>
              <a:rPr lang="en-IN" sz="4800" b="1" dirty="0">
                <a:latin typeface="Century Gothic" panose="020B0502020202020204" pitchFamily="34" charset="0"/>
              </a:rPr>
              <a:t> Reddy(83)</a:t>
            </a:r>
          </a:p>
          <a:p>
            <a:endParaRPr lang="en-US" sz="2000" dirty="0">
              <a:latin typeface="Book Antiqua" pitchFamily="18" charset="0"/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A28D6-1298-47B1-BDF9-82D186FB734D}" type="datetime1">
              <a:rPr lang="en-US" smtClean="0"/>
              <a:pPr/>
              <a:t>8/26/2019</a:t>
            </a:fld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524000" y="762000"/>
            <a:ext cx="9144000" cy="0"/>
          </a:xfrm>
          <a:prstGeom prst="line">
            <a:avLst/>
          </a:prstGeom>
          <a:ln w="15875" cmpd="sng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524000" y="6248400"/>
            <a:ext cx="9144000" cy="0"/>
          </a:xfrm>
          <a:prstGeom prst="line">
            <a:avLst/>
          </a:prstGeom>
          <a:ln w="15875" cmpd="sng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198914" y="772886"/>
            <a:ext cx="3200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Book Antiqua" pitchFamily="18" charset="0"/>
              </a:rPr>
              <a:t>Seminar on</a:t>
            </a: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6664036" y="3501008"/>
            <a:ext cx="3241964" cy="1296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000" b="1" dirty="0">
                <a:latin typeface="Century Gothic" panose="020B0502020202020204" pitchFamily="34" charset="0"/>
              </a:rPr>
              <a:t>Under the guidance of:</a:t>
            </a:r>
          </a:p>
          <a:p>
            <a:r>
              <a:rPr lang="fr-FR" sz="2000" b="1" dirty="0">
                <a:latin typeface="Century Gothic" panose="020B0502020202020204" pitchFamily="34" charset="0"/>
              </a:rPr>
              <a:t>Prof. D.R.Naidu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0700" y="220683"/>
            <a:ext cx="914400" cy="1104406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3048000" y="5648980"/>
            <a:ext cx="6934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cap="small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ook Antiqua" pitchFamily="18" charset="0"/>
              </a:rPr>
              <a:t>Shri</a:t>
            </a:r>
            <a:r>
              <a:rPr lang="en-US" sz="1600" b="1" cap="small" dirty="0">
                <a:solidFill>
                  <a:schemeClr val="tx1">
                    <a:lumMod val="95000"/>
                    <a:lumOff val="5000"/>
                  </a:schemeClr>
                </a:solidFill>
                <a:latin typeface="Book Antiqua" pitchFamily="18" charset="0"/>
              </a:rPr>
              <a:t> </a:t>
            </a:r>
            <a:r>
              <a:rPr lang="en-US" sz="1600" b="1" cap="small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ook Antiqua" pitchFamily="18" charset="0"/>
              </a:rPr>
              <a:t>Ramdeobaba</a:t>
            </a:r>
            <a:r>
              <a:rPr lang="en-US" sz="1600" b="1" cap="small" dirty="0">
                <a:solidFill>
                  <a:schemeClr val="tx1">
                    <a:lumMod val="95000"/>
                    <a:lumOff val="5000"/>
                  </a:schemeClr>
                </a:solidFill>
                <a:latin typeface="Book Antiqua" pitchFamily="18" charset="0"/>
              </a:rPr>
              <a:t> College of Engineering &amp; Management, Nagpur</a:t>
            </a:r>
          </a:p>
          <a:p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Book Antiqua" pitchFamily="18" charset="0"/>
              </a:rPr>
              <a:t>(An Autonomous College under RTM Nagpur University)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1533A-DF34-4FAB-826A-060450498286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068824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A18E58A-72FE-4D4C-88BF-AAF10DAC2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Accelerometer and others</a:t>
            </a:r>
            <a:endParaRPr lang="en-IN" dirty="0"/>
          </a:p>
        </p:txBody>
      </p:sp>
      <p:pic>
        <p:nvPicPr>
          <p:cNvPr id="4" name="Picture 2">
            <a:extLst>
              <a:ext uri="{FF2B5EF4-FFF2-40B4-BE49-F238E27FC236}">
                <a16:creationId xmlns="" xmlns:a16="http://schemas.microsoft.com/office/drawing/2014/main" id="{6037BEB3-BB8A-48B4-85FF-CA421785DAE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446" y="1886762"/>
            <a:ext cx="5834196" cy="424661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cc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7509" y="1871933"/>
            <a:ext cx="5197291" cy="4359788"/>
          </a:xfrm>
          <a:prstGeom prst="rect">
            <a:avLst/>
          </a:prstGeom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97A7F-7A4F-4322-8580-B35D2F72B895}" type="datetime1">
              <a:rPr lang="en-US" smtClean="0"/>
              <a:pPr/>
              <a:t>8/26/2019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1533A-DF34-4FAB-826A-060450498286}" type="slidenum">
              <a:rPr lang="en-IN" smtClean="0"/>
              <a:pPr/>
              <a:t>10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963316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8651" y="2488721"/>
            <a:ext cx="10018713" cy="1752599"/>
          </a:xfrm>
        </p:spPr>
        <p:txBody>
          <a:bodyPr>
            <a:normAutofit/>
          </a:bodyPr>
          <a:lstStyle/>
          <a:p>
            <a:r>
              <a:rPr lang="en-US" sz="4800" b="1" dirty="0" smtClean="0"/>
              <a:t>Working of device</a:t>
            </a:r>
            <a:endParaRPr lang="en-US" sz="4800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CC8AF-81CA-4D23-925B-437E19D3B50D}" type="datetime1">
              <a:rPr lang="en-US" smtClean="0"/>
              <a:pPr/>
              <a:t>8/26/2019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1533A-DF34-4FAB-826A-060450498286}" type="slidenum">
              <a:rPr lang="en-IN" smtClean="0"/>
              <a:pPr/>
              <a:t>11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3">
            <a:extLst>
              <a:ext uri="{FF2B5EF4-FFF2-40B4-BE49-F238E27FC236}">
                <a16:creationId xmlns="" xmlns:a16="http://schemas.microsoft.com/office/drawing/2014/main" id="{95B02E84-9A3F-4A3E-AFF3-22EAB3A1A5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2784" y="755741"/>
            <a:ext cx="7066626" cy="5174541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2A4A7-81DA-42C5-B1F8-C014197CB903}" type="datetime1">
              <a:rPr lang="en-US" smtClean="0"/>
              <a:pPr/>
              <a:t>8/26/2019</a:t>
            </a:fld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1533A-DF34-4FAB-826A-060450498286}" type="slidenum">
              <a:rPr lang="en-IN" smtClean="0"/>
              <a:pPr/>
              <a:t>12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590225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5E3962C-568C-4F15-99A8-E9285E761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Working of device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AA470EF-F05F-4AAD-A0E3-13EA71141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en-US" dirty="0">
              <a:latin typeface="Arial Rounded MT Bold" panose="020F070403050403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system comprises of an Accelerometer, GPS 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Receiver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Arduino Board, a server and a custom made mapping application.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accelerometer will produce values of X, 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Y, Z axes (coordinates).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GPS receiver provides the latitude and 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longitude coordinates.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Arduino Board is used as a communicating interface between the GPS and the accelerometer and a server which is used to receive the data and send it to the server for classification and storage.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The server, on receiving the coordinates of the irregularity, classifies them based on the severity and stores them in the database.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D7C2C-B148-4BB3-BC39-642F495FF1DE}" type="datetime1">
              <a:rPr lang="en-US" smtClean="0"/>
              <a:pPr/>
              <a:t>8/26/2019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1533A-DF34-4FAB-826A-060450498286}" type="slidenum">
              <a:rPr lang="en-IN" smtClean="0"/>
              <a:pPr/>
              <a:t>13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274831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6A42E80-82CC-431C-80EE-EC22EF13E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690DEFD-B294-44DA-9E38-955EEFA33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mapping application, which is custom made, is designed to accept the source and the destination and shows the presence of any irregularities on the path.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C2CFD-397F-4C8F-AD56-3846D7BC64C9}" type="datetime1">
              <a:rPr lang="en-US" smtClean="0"/>
              <a:pPr/>
              <a:t>8/26/2019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1533A-DF34-4FAB-826A-060450498286}" type="slidenum">
              <a:rPr lang="en-IN" smtClean="0"/>
              <a:pPr/>
              <a:t>14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7877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FA49077-1378-4D43-8F72-C4B68B9D2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8EBF98E-7553-42B0-AA4D-6D3A1AD9FA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The system consists of a device that is designed by integrating an accelerometer, GPS with help of an Arduino Board.</a:t>
            </a:r>
          </a:p>
          <a:p>
            <a:r>
              <a:rPr lang="en-US" dirty="0"/>
              <a:t>The accelerometer can be utilized to detect dynamic force like vibrations due to its high sensitivity to a very small change too. </a:t>
            </a:r>
          </a:p>
          <a:p>
            <a:r>
              <a:rPr lang="en-US" dirty="0"/>
              <a:t>This method is not only feasible but flexible i.e. can be used in any environment (on any vehicle) just by changing the </a:t>
            </a:r>
            <a:r>
              <a:rPr lang="en-IN" dirty="0"/>
              <a:t>sensitivity of the device.</a:t>
            </a:r>
          </a:p>
          <a:p>
            <a:r>
              <a:rPr lang="en-US" dirty="0"/>
              <a:t>The overall system is cost effective and highly reliable in terms of accuracy. </a:t>
            </a:r>
          </a:p>
          <a:p>
            <a:r>
              <a:rPr lang="en-US" dirty="0"/>
              <a:t>It forms an intelligent system which operates without any human intervention and reduces reliance on manual methods for maintenance of </a:t>
            </a:r>
            <a:r>
              <a:rPr lang="en-IN" dirty="0"/>
              <a:t>record and detection.</a:t>
            </a:r>
          </a:p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7E505-5188-4898-A94B-9A729DAF6194}" type="datetime1">
              <a:rPr lang="en-US" smtClean="0"/>
              <a:pPr/>
              <a:t>8/26/2019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1533A-DF34-4FAB-826A-060450498286}" type="slidenum">
              <a:rPr lang="en-IN" smtClean="0"/>
              <a:pPr/>
              <a:t>15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775972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1332428-BFA6-48FA-A6F5-56F5D7C39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6215604-984E-4B9E-BB0D-40C4FF4D05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Accelerometer in conjunction with GPS module is an innovative approach to design an efficient system to map all the damaged roads all across the globe.</a:t>
            </a:r>
          </a:p>
          <a:p>
            <a:r>
              <a:rPr lang="en-IN" dirty="0"/>
              <a:t>The coordinates, obtained when the vehicle </a:t>
            </a:r>
            <a:r>
              <a:rPr lang="en-US" dirty="0"/>
              <a:t>encounters a pothole, is sent to the server that uses an algorithm to classify the pothole based on its severity and stores it in the </a:t>
            </a:r>
            <a:r>
              <a:rPr lang="en-IN" dirty="0"/>
              <a:t>database.</a:t>
            </a:r>
          </a:p>
          <a:p>
            <a:r>
              <a:rPr lang="en-IN" dirty="0"/>
              <a:t>These </a:t>
            </a:r>
            <a:r>
              <a:rPr lang="en-US" dirty="0"/>
              <a:t>coordinates are used to display the locations and the severity of the potholes on </a:t>
            </a:r>
            <a:r>
              <a:rPr lang="en-IN" dirty="0"/>
              <a:t>the mapping application.</a:t>
            </a:r>
          </a:p>
          <a:p>
            <a:endParaRPr lang="en-US" dirty="0"/>
          </a:p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5CA27-7B1F-4E82-BCA1-E8B94E0DB760}" type="datetime1">
              <a:rPr lang="en-US" smtClean="0"/>
              <a:pPr/>
              <a:t>8/26/2019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1533A-DF34-4FAB-826A-060450498286}" type="slidenum">
              <a:rPr lang="en-IN" smtClean="0"/>
              <a:pPr/>
              <a:t>16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030541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221FF4C-62AF-483F-90C3-59D1F5C63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018713" cy="1752599"/>
          </a:xfrm>
        </p:spPr>
        <p:txBody>
          <a:bodyPr/>
          <a:lstStyle/>
          <a:p>
            <a:r>
              <a:rPr lang="en-US" dirty="0"/>
              <a:t>Test cases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7EA668E-832F-4531-9DAF-1D85344B23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test in a dry condition</a:t>
            </a:r>
          </a:p>
          <a:p>
            <a:r>
              <a:rPr lang="en-US" dirty="0"/>
              <a:t>To test in a vehicle</a:t>
            </a:r>
          </a:p>
          <a:p>
            <a:r>
              <a:rPr lang="en-US" dirty="0"/>
              <a:t>To calculate the distance between vehicle and pothole</a:t>
            </a:r>
          </a:p>
          <a:p>
            <a:r>
              <a:rPr lang="en-US" dirty="0"/>
              <a:t>To identify the location on map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4B638-D4AD-4264-B382-F29F5AEF3918}" type="datetime1">
              <a:rPr lang="en-US" smtClean="0"/>
              <a:pPr/>
              <a:t>8/26/2019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1533A-DF34-4FAB-826A-060450498286}" type="slidenum">
              <a:rPr lang="en-IN" smtClean="0"/>
              <a:pPr/>
              <a:t>17</a:t>
            </a:fld>
            <a:endParaRPr lang="en-IN"/>
          </a:p>
        </p:txBody>
      </p:sp>
      <p:pic>
        <p:nvPicPr>
          <p:cNvPr id="6" name="Content Placeholder 3">
            <a:extLst>
              <a:ext uri="{FF2B5EF4-FFF2-40B4-BE49-F238E27FC236}">
                <a16:creationId xmlns="" xmlns:a16="http://schemas.microsoft.com/office/drawing/2014/main" id="{5671F171-032A-44D6-8EB6-093210FF56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5570" y="1104181"/>
            <a:ext cx="5308845" cy="297602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075473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F665C9D-87DA-4EC5-AA0B-BE89DEE7B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02B1B29-519C-4BDB-A43A-15A22A86B8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Reducing the time invested by personnel in </a:t>
            </a:r>
            <a:r>
              <a:rPr lang="en-IN" dirty="0"/>
              <a:t>monitoring damaged roads.</a:t>
            </a:r>
          </a:p>
          <a:p>
            <a:r>
              <a:rPr lang="en-US" dirty="0"/>
              <a:t>Can be implemented in any vehicle without causing any change in the mechanism of the vehicle.</a:t>
            </a:r>
          </a:p>
          <a:p>
            <a:r>
              <a:rPr lang="en-US" dirty="0"/>
              <a:t>It can function effectively and efficiently in any </a:t>
            </a:r>
            <a:r>
              <a:rPr lang="en-IN" dirty="0"/>
              <a:t>weather condition.</a:t>
            </a:r>
          </a:p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E8E04-66A2-49BA-9409-1540F834D19B}" type="datetime1">
              <a:rPr lang="en-US" smtClean="0"/>
              <a:pPr/>
              <a:t>8/26/2019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1533A-DF34-4FAB-826A-060450498286}" type="slidenum">
              <a:rPr lang="en-IN" smtClean="0"/>
              <a:pPr/>
              <a:t>18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87064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Future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7057" y="2158040"/>
            <a:ext cx="10018713" cy="4329024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Reduce accidents</a:t>
            </a:r>
          </a:p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Provides Information to PWD so that they can know in advance and repair the pothole on time.</a:t>
            </a:r>
          </a:p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It can helps to know in advance which road or path to use.</a:t>
            </a:r>
          </a:p>
          <a:p>
            <a:r>
              <a:rPr lang="en-US" dirty="0" smtClean="0"/>
              <a:t>The sensors will be attached to vehicles and from vehicles the data’s obtained from sensors and the location obtained by the GPS are transferred to road transport authority by IOT .</a:t>
            </a:r>
          </a:p>
          <a:p>
            <a:r>
              <a:rPr lang="en-US" dirty="0" smtClean="0"/>
              <a:t> Using the data’s obtained more damaged area can be prioritized and damage control can be </a:t>
            </a:r>
            <a:r>
              <a:rPr lang="en-IN" dirty="0" smtClean="0"/>
              <a:t>reduced.</a:t>
            </a:r>
            <a:endParaRPr lang="en-US" sz="1400" dirty="0" smtClean="0">
              <a:latin typeface="Arial Black" panose="020B0A04020102020204" pitchFamily="34" charset="0"/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9B77F-CDAD-42AB-B9F3-3708F9816CA4}" type="datetime1">
              <a:rPr lang="en-US" smtClean="0"/>
              <a:pPr/>
              <a:t>8/26/2019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1533A-DF34-4FAB-826A-060450498286}" type="slidenum">
              <a:rPr lang="en-IN" smtClean="0"/>
              <a:pPr/>
              <a:t>19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AB2713F-1538-4A94-8F96-D20D8267A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5400" dirty="0">
                <a:latin typeface="Consolas" panose="020B0609020204030204" pitchFamily="49" charset="0"/>
              </a:rPr>
              <a:t>Outline</a:t>
            </a:r>
            <a:r>
              <a:rPr lang="en-US" cap="small" dirty="0">
                <a:latin typeface="Century Gothic" panose="020B0502020202020204" pitchFamily="34" charset="0"/>
              </a:rPr>
              <a:t/>
            </a:r>
            <a:br>
              <a:rPr lang="en-US" cap="small" dirty="0">
                <a:latin typeface="Century Gothic" panose="020B0502020202020204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3F0C2AD-0E7A-49B1-B0DC-A3DD70781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2400" dirty="0">
                <a:latin typeface="Arial Rounded MT Bold" panose="020F0704030504030204" pitchFamily="34" charset="0"/>
              </a:rPr>
              <a:t>Problem Definition</a:t>
            </a:r>
          </a:p>
          <a:p>
            <a:r>
              <a:rPr lang="en-US" sz="2400" dirty="0">
                <a:latin typeface="Arial Rounded MT Bold" panose="020F0704030504030204" pitchFamily="34" charset="0"/>
              </a:rPr>
              <a:t>Aim &amp; Objectives</a:t>
            </a:r>
          </a:p>
          <a:p>
            <a:r>
              <a:rPr lang="en-US" sz="2400" dirty="0">
                <a:latin typeface="Arial Rounded MT Bold" panose="020F0704030504030204" pitchFamily="34" charset="0"/>
              </a:rPr>
              <a:t>Motivation</a:t>
            </a:r>
          </a:p>
          <a:p>
            <a:r>
              <a:rPr lang="en-US" sz="2400" dirty="0">
                <a:latin typeface="Arial Rounded MT Bold" panose="020F0704030504030204" pitchFamily="34" charset="0"/>
              </a:rPr>
              <a:t>Hardware &amp; Software Requirements</a:t>
            </a:r>
          </a:p>
          <a:p>
            <a:r>
              <a:rPr lang="en-US" sz="2400" dirty="0">
                <a:latin typeface="Arial Rounded MT Bold" panose="020F0704030504030204" pitchFamily="34" charset="0"/>
              </a:rPr>
              <a:t>Modules </a:t>
            </a:r>
          </a:p>
          <a:p>
            <a:r>
              <a:rPr lang="en-US" sz="2400" dirty="0">
                <a:latin typeface="Arial Rounded MT Bold" panose="020F0704030504030204" pitchFamily="34" charset="0"/>
              </a:rPr>
              <a:t>Working </a:t>
            </a:r>
          </a:p>
          <a:p>
            <a:r>
              <a:rPr lang="en-US" sz="2400" dirty="0">
                <a:latin typeface="Arial Rounded MT Bold" panose="020F0704030504030204" pitchFamily="34" charset="0"/>
              </a:rPr>
              <a:t>Implementation</a:t>
            </a:r>
          </a:p>
          <a:p>
            <a:r>
              <a:rPr lang="en-US" sz="2400" dirty="0">
                <a:latin typeface="Arial Rounded MT Bold" panose="020F0704030504030204" pitchFamily="34" charset="0"/>
              </a:rPr>
              <a:t>Test case and working time</a:t>
            </a:r>
          </a:p>
          <a:p>
            <a:r>
              <a:rPr lang="en-US" sz="2400" dirty="0">
                <a:latin typeface="Arial Rounded MT Bold" panose="020F0704030504030204" pitchFamily="34" charset="0"/>
              </a:rPr>
              <a:t>Research Papers and References</a:t>
            </a:r>
          </a:p>
          <a:p>
            <a:endParaRPr lang="en-US" sz="2400" dirty="0">
              <a:latin typeface="Arial Rounded MT Bold" panose="020F0704030504030204" pitchFamily="34" charset="0"/>
            </a:endParaRPr>
          </a:p>
          <a:p>
            <a:endParaRPr lang="en-US" dirty="0">
              <a:latin typeface="Arial Rounded MT Bold" panose="020F0704030504030204" pitchFamily="34" charset="0"/>
            </a:endParaRPr>
          </a:p>
          <a:p>
            <a:endParaRPr lang="en-US" dirty="0">
              <a:latin typeface="Arial Rounded MT Bold" panose="020F0704030504030204" pitchFamily="34" charset="0"/>
            </a:endParaRPr>
          </a:p>
          <a:p>
            <a:endParaRPr lang="en-US" dirty="0">
              <a:latin typeface="Arial Rounded MT Bold" panose="020F0704030504030204" pitchFamily="34" charset="0"/>
            </a:endParaRPr>
          </a:p>
          <a:p>
            <a:endParaRPr lang="en-IN" dirty="0">
              <a:latin typeface="Arial Rounded MT Bold" panose="020F070403050403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3D0F5-0E20-45B2-83EB-CB25623E8927}" type="datetime1">
              <a:rPr lang="en-US" smtClean="0"/>
              <a:pPr/>
              <a:t>8/26/2019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1533A-DF34-4FAB-826A-060450498286}" type="slidenum">
              <a:rPr lang="en-IN" smtClean="0"/>
              <a:pPr/>
              <a:t>2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689485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297612"/>
            <a:ext cx="10018713" cy="1752599"/>
          </a:xfrm>
        </p:spPr>
        <p:txBody>
          <a:bodyPr/>
          <a:lstStyle/>
          <a:p>
            <a:r>
              <a:rPr lang="en-IN" dirty="0" smtClean="0"/>
              <a:t>References</a:t>
            </a:r>
            <a:br>
              <a:rPr lang="en-IN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751163"/>
            <a:ext cx="10018713" cy="4563374"/>
          </a:xfrm>
        </p:spPr>
        <p:txBody>
          <a:bodyPr>
            <a:normAutofit fontScale="70000" lnSpcReduction="20000"/>
          </a:bodyPr>
          <a:lstStyle/>
          <a:p>
            <a:r>
              <a:rPr lang="en-IN" sz="2300" b="1" dirty="0" smtClean="0"/>
              <a:t>#1. Pothole Detection: An Efficient Vision Based Method Using RGB </a:t>
            </a:r>
            <a:r>
              <a:rPr lang="en-IN" sz="2300" b="1" dirty="0" err="1" smtClean="0"/>
              <a:t>Color</a:t>
            </a:r>
            <a:r>
              <a:rPr lang="en-IN" sz="2300" b="1" dirty="0" smtClean="0"/>
              <a:t> Space Image Segmentation</a:t>
            </a:r>
            <a:r>
              <a:rPr lang="en-IN" sz="2300" dirty="0" smtClean="0"/>
              <a:t> </a:t>
            </a:r>
            <a:r>
              <a:rPr lang="en-IN" sz="2300" b="1" dirty="0" smtClean="0"/>
              <a:t>Conference Paper </a:t>
            </a:r>
            <a:r>
              <a:rPr lang="en-IN" sz="2300" dirty="0" smtClean="0"/>
              <a:t>· May 2017 </a:t>
            </a:r>
            <a:r>
              <a:rPr lang="en-IN" sz="2300" i="1" dirty="0" smtClean="0"/>
              <a:t>with</a:t>
            </a:r>
            <a:r>
              <a:rPr lang="en-IN" sz="2300" dirty="0" smtClean="0"/>
              <a:t> 3,032 Reads DOI: 10.23919/MIPRO.2017.7973589 Conference: The 40th International Convention on Information and Communication Technology, Electronics and </a:t>
            </a:r>
            <a:r>
              <a:rPr lang="en-IN" sz="2300" dirty="0" err="1" smtClean="0"/>
              <a:t>Microeletronics</a:t>
            </a:r>
            <a:r>
              <a:rPr lang="en-IN" sz="2300" dirty="0" smtClean="0"/>
              <a:t>, </a:t>
            </a:r>
            <a:r>
              <a:rPr lang="en-IN" sz="2300" dirty="0" err="1" smtClean="0"/>
              <a:t>Opatija</a:t>
            </a:r>
            <a:r>
              <a:rPr lang="en-IN" sz="2300" dirty="0" smtClean="0"/>
              <a:t>, Croatia</a:t>
            </a:r>
          </a:p>
          <a:p>
            <a:r>
              <a:rPr lang="en-IN" sz="2300" b="1" dirty="0" smtClean="0"/>
              <a:t>#2. A Real-Time Pothole Detection Approach for Intelligent Transportation System </a:t>
            </a:r>
            <a:r>
              <a:rPr lang="en-IN" sz="2300" dirty="0" smtClean="0"/>
              <a:t>Institute of Information Management,</a:t>
            </a:r>
            <a:r>
              <a:rPr lang="en-IN" sz="2300" baseline="30000" dirty="0" smtClean="0"/>
              <a:t> 2</a:t>
            </a:r>
            <a:r>
              <a:rPr lang="en-IN" sz="2300" dirty="0" smtClean="0"/>
              <a:t>Telecommunication Laboratories, </a:t>
            </a:r>
            <a:r>
              <a:rPr lang="en-IN" sz="2300" baseline="30000" dirty="0" smtClean="0"/>
              <a:t>3</a:t>
            </a:r>
            <a:r>
              <a:rPr lang="en-IN" sz="2300" dirty="0" smtClean="0"/>
              <a:t>Department of Information Management</a:t>
            </a:r>
          </a:p>
          <a:p>
            <a:r>
              <a:rPr lang="en-IN" sz="2300" b="1" dirty="0" smtClean="0"/>
              <a:t>#3.Convolutional neural networks based potholes detection using thermal imaging </a:t>
            </a:r>
            <a:r>
              <a:rPr lang="en-IN" sz="2300" b="1" u="sng" dirty="0" smtClean="0">
                <a:hlinkClick r:id="rId2" tooltip="Go to Journal of King Saud University - Computer and Information Sciences on ScienceDirect"/>
              </a:rPr>
              <a:t>Journal of King Saud University - Computer and Information Sciences</a:t>
            </a:r>
            <a:endParaRPr lang="en-IN" sz="2300" b="1" u="sng" dirty="0" smtClean="0"/>
          </a:p>
          <a:p>
            <a:r>
              <a:rPr lang="en-IN" sz="2300" b="1" dirty="0" smtClean="0"/>
              <a:t>#4. ANAUTOMATIC ROAD DISTRESS VISUAL INSPECTION SYSTEM USING AN ONBOARD IN-CAR CAMERA </a:t>
            </a:r>
            <a:r>
              <a:rPr lang="en-IN" sz="2300" dirty="0" smtClean="0"/>
              <a:t>(</a:t>
            </a:r>
            <a:r>
              <a:rPr lang="en-IN" sz="2300" dirty="0" err="1" smtClean="0"/>
              <a:t>Thitirat</a:t>
            </a:r>
            <a:r>
              <a:rPr lang="en-IN" sz="2300" dirty="0" smtClean="0"/>
              <a:t> </a:t>
            </a:r>
            <a:r>
              <a:rPr lang="en-IN" sz="2300" dirty="0" err="1" smtClean="0"/>
              <a:t>Sirborvornratanakul</a:t>
            </a:r>
            <a:r>
              <a:rPr lang="en-IN" sz="2300" dirty="0" smtClean="0"/>
              <a:t> Graduate School </a:t>
            </a:r>
            <a:r>
              <a:rPr lang="en-IN" sz="2300" dirty="0" err="1" smtClean="0"/>
              <a:t>os</a:t>
            </a:r>
            <a:r>
              <a:rPr lang="en-IN" sz="2300" dirty="0" smtClean="0"/>
              <a:t> Applied Statistics, National Institute of Development Administration (NIDA) , 118 Seri Thai Rd. </a:t>
            </a:r>
            <a:r>
              <a:rPr lang="en-IN" sz="2300" dirty="0" err="1" smtClean="0"/>
              <a:t>Bangkapi</a:t>
            </a:r>
            <a:r>
              <a:rPr lang="en-IN" sz="2300" dirty="0" smtClean="0"/>
              <a:t> ,Bangkok , Thailand)</a:t>
            </a:r>
          </a:p>
          <a:p>
            <a:r>
              <a:rPr lang="en-IN" sz="2600" b="1" dirty="0" smtClean="0"/>
              <a:t>#5. Image Based Pothole Detection System for ITS Service and Road Management System </a:t>
            </a:r>
            <a:r>
              <a:rPr lang="en-IN" sz="2600" dirty="0" smtClean="0"/>
              <a:t>(</a:t>
            </a:r>
            <a:r>
              <a:rPr lang="en-IN" sz="2600" dirty="0" err="1" smtClean="0"/>
              <a:t>Seung-Ki</a:t>
            </a:r>
            <a:r>
              <a:rPr lang="en-IN" sz="2600" dirty="0" smtClean="0"/>
              <a:t> Ryu,1 </a:t>
            </a:r>
            <a:r>
              <a:rPr lang="en-IN" sz="2600" dirty="0" err="1" smtClean="0"/>
              <a:t>Taehyeong</a:t>
            </a:r>
            <a:r>
              <a:rPr lang="en-IN" sz="2600" dirty="0" smtClean="0"/>
              <a:t> Kim,1 and Young-Ro Kim2 1Highway and Transportation Research Institute, Korea Institute of Civil Engineering and Building Technology, 283 </a:t>
            </a:r>
            <a:r>
              <a:rPr lang="en-IN" sz="2600" dirty="0" err="1" smtClean="0"/>
              <a:t>Goyangdae-ro</a:t>
            </a:r>
            <a:r>
              <a:rPr lang="en-IN" sz="2600" dirty="0" smtClean="0"/>
              <a:t> , </a:t>
            </a:r>
            <a:r>
              <a:rPr lang="en-IN" sz="2600" dirty="0" err="1" smtClean="0"/>
              <a:t>Ilsanseo-gu,goyang-si</a:t>
            </a:r>
            <a:r>
              <a:rPr lang="en-IN" sz="2600" dirty="0" smtClean="0"/>
              <a:t> 411-712, Republic of Korea 2Department of Computer Science and Information, </a:t>
            </a:r>
            <a:r>
              <a:rPr lang="en-IN" sz="2600" dirty="0" err="1" smtClean="0"/>
              <a:t>Myongji</a:t>
            </a:r>
            <a:r>
              <a:rPr lang="en-IN" sz="2600" dirty="0" smtClean="0"/>
              <a:t> College, Seoul 120-848,Republic of Korea)</a:t>
            </a:r>
          </a:p>
          <a:p>
            <a:endParaRPr lang="en-IN" dirty="0" smtClean="0"/>
          </a:p>
          <a:p>
            <a:endParaRPr lang="en-IN" b="1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2B95A-8550-44D4-9009-E87CECC64EEF}" type="datetime1">
              <a:rPr lang="en-US" smtClean="0"/>
              <a:pPr/>
              <a:t>8/26/2019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1533A-DF34-4FAB-826A-060450498286}" type="slidenum">
              <a:rPr lang="en-IN" smtClean="0"/>
              <a:pPr/>
              <a:t>20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AE9532C-8752-4810-89E4-854BDC761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DA5FC63-C354-4920-88F8-72706A9459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This will be an important tool to avoid accidents in the place where the risk of accident or injury is substantial.</a:t>
            </a:r>
          </a:p>
          <a:p>
            <a:r>
              <a:rPr lang="en-US" dirty="0"/>
              <a:t>Irregularities are more dangerous in low visibility conditions, such as night time, or foggy conditions, rain or snow. </a:t>
            </a:r>
          </a:p>
          <a:p>
            <a:r>
              <a:rPr lang="en-US" dirty="0"/>
              <a:t>It also provides a novel method to have a reliable database about the road conditions and accident prone areas and can be further used to </a:t>
            </a:r>
            <a:r>
              <a:rPr lang="en-IN" dirty="0"/>
              <a:t>upgrade infrastructure.</a:t>
            </a:r>
          </a:p>
          <a:p>
            <a:r>
              <a:rPr lang="en-US" dirty="0"/>
              <a:t>The project can be extended to enhance the suspension systems of low cost vehicles and increase the comfort of the driver.</a:t>
            </a:r>
            <a:endParaRPr lang="en-IN" dirty="0"/>
          </a:p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CC95F-DAE3-4AD4-9962-E3DECAF74ABA}" type="datetime1">
              <a:rPr lang="en-US" smtClean="0"/>
              <a:pPr/>
              <a:t>8/26/2019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1533A-DF34-4FAB-826A-060450498286}" type="slidenum">
              <a:rPr lang="en-IN" smtClean="0"/>
              <a:pPr/>
              <a:t>21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40470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546B437-06FD-4CA4-BD26-DF4209CF9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Aims &amp; Objectives</a:t>
            </a:r>
            <a:endParaRPr lang="en-IN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661EF4C-6BE8-40CA-B7B9-3ABF7718C0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IN" dirty="0">
                <a:latin typeface="Arial Rounded MT Bold" panose="020F0704030504030204" pitchFamily="34" charset="0"/>
              </a:rPr>
              <a:t>To   understand the basic  need  of  the  project   and  to alert  the vehicle drivers  that  there is a pothole on the road.</a:t>
            </a:r>
          </a:p>
          <a:p>
            <a:pPr lvl="0"/>
            <a:r>
              <a:rPr lang="en-IN" dirty="0">
                <a:latin typeface="Arial Rounded MT Bold" panose="020F0704030504030204" pitchFamily="34" charset="0"/>
              </a:rPr>
              <a:t>To   reduce  the  number of accidents  caused  due to pothole.</a:t>
            </a:r>
          </a:p>
          <a:p>
            <a:pPr lvl="0"/>
            <a:r>
              <a:rPr lang="en-IN" dirty="0">
                <a:latin typeface="Arial Rounded MT Bold" panose="020F0704030504030204" pitchFamily="34" charset="0"/>
              </a:rPr>
              <a:t>To thereby alert the user  that to change the direction.</a:t>
            </a:r>
          </a:p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66FE3-D711-4072-B0EB-02957BCE5A23}" type="datetime1">
              <a:rPr lang="en-US" smtClean="0"/>
              <a:pPr/>
              <a:t>8/26/2019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1533A-DF34-4FAB-826A-060450498286}" type="slidenum">
              <a:rPr lang="en-IN" smtClean="0"/>
              <a:pPr/>
              <a:t>3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040057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D009BFC-9940-498A-8A6E-B8D032307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Problem Definition</a:t>
            </a:r>
            <a:endParaRPr lang="en-IN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555DDFF-A9DB-4B35-AAC3-334BDFF1A7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243525"/>
          </a:xfrm>
        </p:spPr>
        <p:txBody>
          <a:bodyPr/>
          <a:lstStyle/>
          <a:p>
            <a:r>
              <a:rPr lang="en-US" sz="3200" dirty="0"/>
              <a:t>To design a device for an application using IOT that will detect a pothole on the road. </a:t>
            </a:r>
          </a:p>
          <a:p>
            <a:r>
              <a:rPr lang="en-US" sz="3200" dirty="0"/>
              <a:t>It will indicate pit by sending alert in the form of colored marks o map on mobile or PC to alert the user.</a:t>
            </a:r>
          </a:p>
          <a:p>
            <a:endParaRPr lang="en-IN" dirty="0">
              <a:latin typeface="Arial Rounded MT Bold" panose="020F070403050403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DEC80-7ED2-4EC0-A5CF-C945E8528DF1}" type="datetime1">
              <a:rPr lang="en-US" smtClean="0"/>
              <a:pPr/>
              <a:t>8/26/2019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1533A-DF34-4FAB-826A-060450498286}" type="slidenum">
              <a:rPr lang="en-IN" smtClean="0"/>
              <a:pPr/>
              <a:t>4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635036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EF30A22-A44A-4172-8CE9-B50249FDC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/>
              <a:t>Motivation</a:t>
            </a:r>
            <a:endParaRPr lang="en-IN" sz="4800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460D2AD-D21B-4073-A83C-43B6D20775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latin typeface="Arial Rounded MT Bold" panose="020F0704030504030204" pitchFamily="34" charset="0"/>
              </a:rPr>
              <a:t>We are going to develop a effective road surface monitoring system for automated pothole detection.</a:t>
            </a:r>
          </a:p>
          <a:p>
            <a:r>
              <a:rPr lang="en-US" dirty="0">
                <a:latin typeface="Arial Rounded MT Bold" panose="020F0704030504030204" pitchFamily="34" charset="0"/>
              </a:rPr>
              <a:t>This is a low cost solution for the road safety purpose.</a:t>
            </a:r>
          </a:p>
          <a:p>
            <a:r>
              <a:rPr lang="en-US" dirty="0">
                <a:latin typeface="Arial Rounded MT Bold" panose="020F0704030504030204" pitchFamily="34" charset="0"/>
              </a:rPr>
              <a:t>This will help to avoid accidents and can use to identify problem areas early.</a:t>
            </a:r>
          </a:p>
          <a:p>
            <a:r>
              <a:rPr lang="en-US" dirty="0">
                <a:latin typeface="Arial Rounded MT Bold" panose="020F0704030504030204" pitchFamily="34" charset="0"/>
              </a:rPr>
              <a:t>The authorities can be alerted to take preventive actions; preventive actions can save</a:t>
            </a:r>
          </a:p>
          <a:p>
            <a:r>
              <a:rPr lang="en-IN" dirty="0">
                <a:latin typeface="Arial Rounded MT Bold" panose="020F0704030504030204" pitchFamily="34" charset="0"/>
              </a:rPr>
              <a:t> Money</a:t>
            </a:r>
          </a:p>
          <a:p>
            <a:r>
              <a:rPr lang="en-IN" dirty="0">
                <a:latin typeface="Arial Rounded MT Bold" panose="020F0704030504030204" pitchFamily="34" charset="0"/>
              </a:rPr>
              <a:t> Notification to Users.</a:t>
            </a:r>
          </a:p>
          <a:p>
            <a:r>
              <a:rPr lang="en-US" dirty="0">
                <a:latin typeface="Arial Rounded MT Bold" panose="020F0704030504030204" pitchFamily="34" charset="0"/>
              </a:rPr>
              <a:t> Updating a per the latest road condition</a:t>
            </a:r>
            <a:endParaRPr lang="en-IN" dirty="0">
              <a:latin typeface="Arial Rounded MT Bold" panose="020F070403050403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90A15-E71B-4845-BB41-3393D655F9F7}" type="datetime1">
              <a:rPr lang="en-US" smtClean="0"/>
              <a:pPr/>
              <a:t>8/26/2019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1533A-DF34-4FAB-826A-060450498286}" type="slidenum">
              <a:rPr lang="en-IN" smtClean="0"/>
              <a:pPr/>
              <a:t>5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084747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1A8F4E6-B3A8-4C8A-9EE9-176406285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8047" y="271732"/>
            <a:ext cx="10018713" cy="1752599"/>
          </a:xfrm>
        </p:spPr>
        <p:txBody>
          <a:bodyPr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Requirements &amp; Resources</a:t>
            </a:r>
            <a:endParaRPr lang="en-IN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B9C069B-929C-4C2F-A801-D64E65117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000" b="1" dirty="0"/>
              <a:t>Arduino:- </a:t>
            </a:r>
            <a:r>
              <a:rPr lang="en-US" sz="2000" dirty="0"/>
              <a:t>A board used for reading inputs that uses IOT and programs the hardware.</a:t>
            </a:r>
          </a:p>
          <a:p>
            <a:r>
              <a:rPr lang="en-US" sz="2000" b="1" dirty="0" err="1"/>
              <a:t>Arduino</a:t>
            </a:r>
            <a:r>
              <a:rPr lang="en-US" sz="2000" b="1" dirty="0"/>
              <a:t> </a:t>
            </a:r>
            <a:r>
              <a:rPr lang="en-US" sz="2000" b="1" dirty="0" smtClean="0"/>
              <a:t>IDE</a:t>
            </a:r>
          </a:p>
          <a:p>
            <a:r>
              <a:rPr lang="en-US" sz="1800" b="1" dirty="0" smtClean="0"/>
              <a:t>Accelerometer</a:t>
            </a:r>
            <a:endParaRPr lang="en-US" sz="2000" b="1" dirty="0"/>
          </a:p>
          <a:p>
            <a:r>
              <a:rPr lang="en-US" sz="2000" b="1" dirty="0"/>
              <a:t>GSM module:-</a:t>
            </a:r>
            <a:r>
              <a:rPr lang="en-US" sz="2000" dirty="0"/>
              <a:t>A chip or circuit that will be used to establish communication between a mobile device or a computing machine and a </a:t>
            </a:r>
            <a:r>
              <a:rPr lang="en-US" sz="2000" b="1" dirty="0"/>
              <a:t>GSM</a:t>
            </a:r>
            <a:r>
              <a:rPr lang="en-US" sz="2000" dirty="0"/>
              <a:t> or GPRS system &amp; for locating coordinates on map.</a:t>
            </a:r>
          </a:p>
          <a:p>
            <a:r>
              <a:rPr lang="en-US" sz="2000" b="1" dirty="0"/>
              <a:t>Ultrasonic sensors:</a:t>
            </a:r>
            <a:r>
              <a:rPr lang="en-US" sz="2000" dirty="0"/>
              <a:t> For measuring distance at which objects are placed  </a:t>
            </a:r>
            <a:r>
              <a:rPr lang="en-US" sz="2000" dirty="0" err="1"/>
              <a:t>infront</a:t>
            </a:r>
            <a:r>
              <a:rPr lang="en-US" sz="2000" dirty="0"/>
              <a:t> of it.</a:t>
            </a:r>
          </a:p>
          <a:p>
            <a:r>
              <a:rPr lang="en-US" sz="2000" b="1" dirty="0"/>
              <a:t>LCD</a:t>
            </a:r>
            <a:r>
              <a:rPr lang="en-US" sz="2000" dirty="0"/>
              <a:t> :For displaying the parameters of ultrasonic and IR sensors. </a:t>
            </a:r>
          </a:p>
          <a:p>
            <a:r>
              <a:rPr lang="en-US" sz="2000" b="1" dirty="0"/>
              <a:t>Python/C language</a:t>
            </a:r>
            <a:r>
              <a:rPr lang="en-US" sz="2000" dirty="0"/>
              <a:t> - Writing code.</a:t>
            </a:r>
          </a:p>
          <a:p>
            <a:r>
              <a:rPr lang="en-US" sz="2400" dirty="0"/>
              <a:t>Server for storing database</a:t>
            </a:r>
          </a:p>
          <a:p>
            <a:endParaRPr lang="en-US" sz="2400" dirty="0"/>
          </a:p>
          <a:p>
            <a:endParaRPr lang="en-US" sz="2400" b="1" dirty="0"/>
          </a:p>
          <a:p>
            <a:endParaRPr lang="en-US" sz="2400" dirty="0"/>
          </a:p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F4657-D970-4894-BF70-F5ED3C11AAA7}" type="datetime1">
              <a:rPr lang="en-US" smtClean="0"/>
              <a:pPr/>
              <a:t>8/26/2019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1533A-DF34-4FAB-826A-060450498286}" type="slidenum">
              <a:rPr lang="en-IN" smtClean="0"/>
              <a:pPr/>
              <a:t>6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936350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B5A8273-DF06-43CB-901C-0D0F57C6E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Modules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C3F5E40-611A-43F5-960C-7C93F79760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project is divided into</a:t>
            </a:r>
          </a:p>
          <a:p>
            <a:r>
              <a:rPr lang="en-US" dirty="0"/>
              <a:t>Assembling</a:t>
            </a:r>
          </a:p>
          <a:p>
            <a:r>
              <a:rPr lang="en-US" dirty="0"/>
              <a:t>Code writing</a:t>
            </a:r>
          </a:p>
          <a:p>
            <a:r>
              <a:rPr lang="en-US" dirty="0"/>
              <a:t>Working</a:t>
            </a:r>
          </a:p>
          <a:p>
            <a:r>
              <a:rPr lang="en-US" dirty="0"/>
              <a:t>Test cases </a:t>
            </a:r>
          </a:p>
          <a:p>
            <a:r>
              <a:rPr lang="en-US" dirty="0"/>
              <a:t>Implementation</a:t>
            </a:r>
          </a:p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B0C40-2E62-4DC6-AD71-342EB2880377}" type="datetime1">
              <a:rPr lang="en-US" smtClean="0"/>
              <a:pPr/>
              <a:t>8/26/2019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1533A-DF34-4FAB-826A-060450498286}" type="slidenum">
              <a:rPr lang="en-IN" smtClean="0"/>
              <a:pPr/>
              <a:t>7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393379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Ultrasonic-Sensor How it Works">
            <a:extLst>
              <a:ext uri="{FF2B5EF4-FFF2-40B4-BE49-F238E27FC236}">
                <a16:creationId xmlns="" xmlns:a16="http://schemas.microsoft.com/office/drawing/2014/main" id="{AC8CD2C3-4CBB-4CF9-88F5-A3D0B848AE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0423" y="-152862"/>
            <a:ext cx="3190043" cy="291381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="" xmlns:a16="http://schemas.microsoft.com/office/drawing/2014/main" id="{AE9AAF2C-D076-444C-8188-43620DB928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43" y="1"/>
            <a:ext cx="5113815" cy="3429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="" xmlns:a16="http://schemas.microsoft.com/office/drawing/2014/main" id="{8A62E3C9-436D-4D80-865E-B7CBBEF468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4786" y="3638922"/>
            <a:ext cx="4006788" cy="276095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4F129-9C60-4CAF-B175-77E1177C5D3C}" type="datetime1">
              <a:rPr lang="en-US" smtClean="0"/>
              <a:pPr/>
              <a:t>8/26/2019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1533A-DF34-4FAB-826A-060450498286}" type="slidenum">
              <a:rPr lang="en-IN" smtClean="0"/>
              <a:pPr/>
              <a:t>8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746355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8906A1C-8809-4E6E-B171-5F73DD3E4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4915" y="245853"/>
            <a:ext cx="10018713" cy="1752599"/>
          </a:xfrm>
        </p:spPr>
        <p:txBody>
          <a:bodyPr/>
          <a:lstStyle/>
          <a:p>
            <a:r>
              <a:rPr lang="en-US" dirty="0"/>
              <a:t>Diagram of ide examples</a:t>
            </a:r>
            <a:endParaRPr lang="en-IN" dirty="0"/>
          </a:p>
        </p:txBody>
      </p:sp>
      <p:pic>
        <p:nvPicPr>
          <p:cNvPr id="4" name="Picture 2" descr="How to interface ADXL 335 with Arduino">
            <a:extLst>
              <a:ext uri="{FF2B5EF4-FFF2-40B4-BE49-F238E27FC236}">
                <a16:creationId xmlns="" xmlns:a16="http://schemas.microsoft.com/office/drawing/2014/main" id="{EF254709-EC45-4199-A476-25C7586AB43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5889" y="1690688"/>
            <a:ext cx="7252230" cy="435133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07CA5-36AF-4694-B7AD-B3C30F6AFC28}" type="datetime1">
              <a:rPr lang="en-US" smtClean="0"/>
              <a:pPr/>
              <a:t>8/26/2019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1533A-DF34-4FAB-826A-060450498286}" type="slidenum">
              <a:rPr lang="en-IN" smtClean="0"/>
              <a:pPr/>
              <a:t>9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494327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72</TotalTime>
  <Words>951</Words>
  <Application>Microsoft Office PowerPoint</Application>
  <PresentationFormat>Custom</PresentationFormat>
  <Paragraphs>147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Parallax</vt:lpstr>
      <vt:lpstr>Smart Pit Hole Detection Using IOT  </vt:lpstr>
      <vt:lpstr>Outline </vt:lpstr>
      <vt:lpstr>Aims &amp; Objectives</vt:lpstr>
      <vt:lpstr>Problem Definition</vt:lpstr>
      <vt:lpstr>Motivation</vt:lpstr>
      <vt:lpstr>Requirements &amp; Resources</vt:lpstr>
      <vt:lpstr>Modules </vt:lpstr>
      <vt:lpstr>Slide 8</vt:lpstr>
      <vt:lpstr>Diagram of ide examples</vt:lpstr>
      <vt:lpstr>Accelerometer and others</vt:lpstr>
      <vt:lpstr>Working of device</vt:lpstr>
      <vt:lpstr>Slide 12</vt:lpstr>
      <vt:lpstr>Working of device</vt:lpstr>
      <vt:lpstr>Slide 14</vt:lpstr>
      <vt:lpstr>Implementation</vt:lpstr>
      <vt:lpstr>Slide 16</vt:lpstr>
      <vt:lpstr>Test cases</vt:lpstr>
      <vt:lpstr>ADVANTAGES</vt:lpstr>
      <vt:lpstr>Future scope</vt:lpstr>
      <vt:lpstr>References 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Pit Hole Detection Using IOT</dc:title>
  <dc:creator>shamb</dc:creator>
  <cp:lastModifiedBy>Mandhana</cp:lastModifiedBy>
  <cp:revision>13</cp:revision>
  <dcterms:created xsi:type="dcterms:W3CDTF">2019-08-26T06:06:22Z</dcterms:created>
  <dcterms:modified xsi:type="dcterms:W3CDTF">2019-08-26T07:47:07Z</dcterms:modified>
</cp:coreProperties>
</file>