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sldIdLst>
    <p:sldId id="259" r:id="rId2"/>
    <p:sldId id="283" r:id="rId3"/>
    <p:sldId id="274" r:id="rId4"/>
    <p:sldId id="256" r:id="rId5"/>
    <p:sldId id="276" r:id="rId6"/>
    <p:sldId id="258" r:id="rId7"/>
    <p:sldId id="278" r:id="rId8"/>
    <p:sldId id="279" r:id="rId9"/>
    <p:sldId id="257" r:id="rId10"/>
    <p:sldId id="280" r:id="rId11"/>
    <p:sldId id="281" r:id="rId12"/>
    <p:sldId id="282" r:id="rId13"/>
    <p:sldId id="284" r:id="rId14"/>
    <p:sldId id="285" r:id="rId15"/>
    <p:sldId id="286" r:id="rId16"/>
    <p:sldId id="287" r:id="rId17"/>
    <p:sldId id="288" r:id="rId18"/>
    <p:sldId id="289" r:id="rId19"/>
    <p:sldId id="290" r:id="rId20"/>
    <p:sldId id="291" r:id="rId21"/>
    <p:sldId id="292" r:id="rId22"/>
    <p:sldId id="293" r:id="rId23"/>
    <p:sldId id="295" r:id="rId24"/>
    <p:sldId id="296" r:id="rId25"/>
    <p:sldId id="294" r:id="rId26"/>
    <p:sldId id="29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47"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517BCB-E673-4392-B026-FF671D5E52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DD396F3E-4678-4A32-B5C9-C8FA8153E9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8F16D326-A635-4C1F-A7E2-FA29D4774A56}"/>
              </a:ext>
            </a:extLst>
          </p:cNvPr>
          <p:cNvSpPr>
            <a:spLocks noGrp="1"/>
          </p:cNvSpPr>
          <p:nvPr>
            <p:ph type="dt" sz="half" idx="10"/>
          </p:nvPr>
        </p:nvSpPr>
        <p:spPr/>
        <p:txBody>
          <a:bodyPr/>
          <a:lstStyle/>
          <a:p>
            <a:fld id="{F9572D0E-10D9-4A20-9434-611699184DE9}" type="datetimeFigureOut">
              <a:rPr lang="en-IN" smtClean="0"/>
              <a:pPr/>
              <a:t>26-08-2019</a:t>
            </a:fld>
            <a:endParaRPr lang="en-IN"/>
          </a:p>
        </p:txBody>
      </p:sp>
      <p:sp>
        <p:nvSpPr>
          <p:cNvPr id="5" name="Footer Placeholder 4">
            <a:extLst>
              <a:ext uri="{FF2B5EF4-FFF2-40B4-BE49-F238E27FC236}">
                <a16:creationId xmlns="" xmlns:a16="http://schemas.microsoft.com/office/drawing/2014/main" id="{3B084745-7509-4886-B222-DE7F159FE9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8A9E747-CB6C-44FE-9DAA-14DD81EF47B8}"/>
              </a:ext>
            </a:extLst>
          </p:cNvPr>
          <p:cNvSpPr>
            <a:spLocks noGrp="1"/>
          </p:cNvSpPr>
          <p:nvPr>
            <p:ph type="sldNum" sz="quarter" idx="12"/>
          </p:nvPr>
        </p:nvSpPr>
        <p:spPr/>
        <p:txBody>
          <a:bodyPr/>
          <a:lstStyle/>
          <a:p>
            <a:fld id="{B0AE15EA-7AD7-4939-A971-4B4B8072B93F}" type="slidenum">
              <a:rPr lang="en-IN" smtClean="0"/>
              <a:pPr/>
              <a:t>‹#›</a:t>
            </a:fld>
            <a:endParaRPr lang="en-IN"/>
          </a:p>
        </p:txBody>
      </p:sp>
    </p:spTree>
    <p:extLst>
      <p:ext uri="{BB962C8B-B14F-4D97-AF65-F5344CB8AC3E}">
        <p14:creationId xmlns="" xmlns:p14="http://schemas.microsoft.com/office/powerpoint/2010/main" val="3005408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A84480-2F48-4387-B3F1-6F01DB5ADC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9CA89D13-D28C-412D-B84A-0157D1CCA5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F9E8AB8-74F0-4C34-8A39-4BD705182344}"/>
              </a:ext>
            </a:extLst>
          </p:cNvPr>
          <p:cNvSpPr>
            <a:spLocks noGrp="1"/>
          </p:cNvSpPr>
          <p:nvPr>
            <p:ph type="dt" sz="half" idx="10"/>
          </p:nvPr>
        </p:nvSpPr>
        <p:spPr/>
        <p:txBody>
          <a:bodyPr/>
          <a:lstStyle/>
          <a:p>
            <a:fld id="{F9572D0E-10D9-4A20-9434-611699184DE9}" type="datetimeFigureOut">
              <a:rPr lang="en-IN" smtClean="0"/>
              <a:pPr/>
              <a:t>26-08-2019</a:t>
            </a:fld>
            <a:endParaRPr lang="en-IN"/>
          </a:p>
        </p:txBody>
      </p:sp>
      <p:sp>
        <p:nvSpPr>
          <p:cNvPr id="5" name="Footer Placeholder 4">
            <a:extLst>
              <a:ext uri="{FF2B5EF4-FFF2-40B4-BE49-F238E27FC236}">
                <a16:creationId xmlns="" xmlns:a16="http://schemas.microsoft.com/office/drawing/2014/main" id="{F2FC40E9-3A39-4CA5-8532-4B069FFAAA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9299F00-6DD1-440A-9D80-79106FE2C914}"/>
              </a:ext>
            </a:extLst>
          </p:cNvPr>
          <p:cNvSpPr>
            <a:spLocks noGrp="1"/>
          </p:cNvSpPr>
          <p:nvPr>
            <p:ph type="sldNum" sz="quarter" idx="12"/>
          </p:nvPr>
        </p:nvSpPr>
        <p:spPr/>
        <p:txBody>
          <a:bodyPr/>
          <a:lstStyle/>
          <a:p>
            <a:fld id="{B0AE15EA-7AD7-4939-A971-4B4B8072B93F}" type="slidenum">
              <a:rPr lang="en-IN" smtClean="0"/>
              <a:pPr/>
              <a:t>‹#›</a:t>
            </a:fld>
            <a:endParaRPr lang="en-IN"/>
          </a:p>
        </p:txBody>
      </p:sp>
    </p:spTree>
    <p:extLst>
      <p:ext uri="{BB962C8B-B14F-4D97-AF65-F5344CB8AC3E}">
        <p14:creationId xmlns="" xmlns:p14="http://schemas.microsoft.com/office/powerpoint/2010/main" val="74205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1EB9F6D-07C2-4B7E-B845-CD6F28A5E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E15E7731-F2BB-4380-98AE-7A05C32545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D424C47-0275-4AA7-98D8-A8D3715BABD5}"/>
              </a:ext>
            </a:extLst>
          </p:cNvPr>
          <p:cNvSpPr>
            <a:spLocks noGrp="1"/>
          </p:cNvSpPr>
          <p:nvPr>
            <p:ph type="dt" sz="half" idx="10"/>
          </p:nvPr>
        </p:nvSpPr>
        <p:spPr/>
        <p:txBody>
          <a:bodyPr/>
          <a:lstStyle/>
          <a:p>
            <a:fld id="{F9572D0E-10D9-4A20-9434-611699184DE9}" type="datetimeFigureOut">
              <a:rPr lang="en-IN" smtClean="0"/>
              <a:pPr/>
              <a:t>26-08-2019</a:t>
            </a:fld>
            <a:endParaRPr lang="en-IN"/>
          </a:p>
        </p:txBody>
      </p:sp>
      <p:sp>
        <p:nvSpPr>
          <p:cNvPr id="5" name="Footer Placeholder 4">
            <a:extLst>
              <a:ext uri="{FF2B5EF4-FFF2-40B4-BE49-F238E27FC236}">
                <a16:creationId xmlns="" xmlns:a16="http://schemas.microsoft.com/office/drawing/2014/main" id="{C64926ED-33AE-4A7C-AA5F-0F11DF3835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18190AE-259F-4361-BDBC-3C8D350DA425}"/>
              </a:ext>
            </a:extLst>
          </p:cNvPr>
          <p:cNvSpPr>
            <a:spLocks noGrp="1"/>
          </p:cNvSpPr>
          <p:nvPr>
            <p:ph type="sldNum" sz="quarter" idx="12"/>
          </p:nvPr>
        </p:nvSpPr>
        <p:spPr/>
        <p:txBody>
          <a:bodyPr/>
          <a:lstStyle/>
          <a:p>
            <a:fld id="{B0AE15EA-7AD7-4939-A971-4B4B8072B93F}" type="slidenum">
              <a:rPr lang="en-IN" smtClean="0"/>
              <a:pPr/>
              <a:t>‹#›</a:t>
            </a:fld>
            <a:endParaRPr lang="en-IN"/>
          </a:p>
        </p:txBody>
      </p:sp>
    </p:spTree>
    <p:extLst>
      <p:ext uri="{BB962C8B-B14F-4D97-AF65-F5344CB8AC3E}">
        <p14:creationId xmlns="" xmlns:p14="http://schemas.microsoft.com/office/powerpoint/2010/main" val="264470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E47E0E-74F2-45FB-A80A-04CB93580F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DAC8C37-E4E8-42B4-BAE1-E992F63CE3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696030F-5E8D-4731-B1D0-21FBC15064D9}"/>
              </a:ext>
            </a:extLst>
          </p:cNvPr>
          <p:cNvSpPr>
            <a:spLocks noGrp="1"/>
          </p:cNvSpPr>
          <p:nvPr>
            <p:ph type="dt" sz="half" idx="10"/>
          </p:nvPr>
        </p:nvSpPr>
        <p:spPr/>
        <p:txBody>
          <a:bodyPr/>
          <a:lstStyle/>
          <a:p>
            <a:fld id="{F9572D0E-10D9-4A20-9434-611699184DE9}" type="datetimeFigureOut">
              <a:rPr lang="en-IN" smtClean="0"/>
              <a:pPr/>
              <a:t>26-08-2019</a:t>
            </a:fld>
            <a:endParaRPr lang="en-IN"/>
          </a:p>
        </p:txBody>
      </p:sp>
      <p:sp>
        <p:nvSpPr>
          <p:cNvPr id="5" name="Footer Placeholder 4">
            <a:extLst>
              <a:ext uri="{FF2B5EF4-FFF2-40B4-BE49-F238E27FC236}">
                <a16:creationId xmlns="" xmlns:a16="http://schemas.microsoft.com/office/drawing/2014/main" id="{4AE4D1F6-2885-43DD-B957-D3D93D438A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500058C-311E-4FC2-9462-356A7AA173F3}"/>
              </a:ext>
            </a:extLst>
          </p:cNvPr>
          <p:cNvSpPr>
            <a:spLocks noGrp="1"/>
          </p:cNvSpPr>
          <p:nvPr>
            <p:ph type="sldNum" sz="quarter" idx="12"/>
          </p:nvPr>
        </p:nvSpPr>
        <p:spPr/>
        <p:txBody>
          <a:bodyPr/>
          <a:lstStyle/>
          <a:p>
            <a:fld id="{B0AE15EA-7AD7-4939-A971-4B4B8072B93F}" type="slidenum">
              <a:rPr lang="en-IN" smtClean="0"/>
              <a:pPr/>
              <a:t>‹#›</a:t>
            </a:fld>
            <a:endParaRPr lang="en-IN"/>
          </a:p>
        </p:txBody>
      </p:sp>
    </p:spTree>
    <p:extLst>
      <p:ext uri="{BB962C8B-B14F-4D97-AF65-F5344CB8AC3E}">
        <p14:creationId xmlns="" xmlns:p14="http://schemas.microsoft.com/office/powerpoint/2010/main" val="288791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514C83-ABE2-4CD7-A414-7499609DD4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91FD36D-76CE-4865-9A2E-1E957D0F7B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6C160FE-D49B-4526-86FF-A8218435A382}"/>
              </a:ext>
            </a:extLst>
          </p:cNvPr>
          <p:cNvSpPr>
            <a:spLocks noGrp="1"/>
          </p:cNvSpPr>
          <p:nvPr>
            <p:ph type="dt" sz="half" idx="10"/>
          </p:nvPr>
        </p:nvSpPr>
        <p:spPr/>
        <p:txBody>
          <a:bodyPr/>
          <a:lstStyle/>
          <a:p>
            <a:fld id="{F9572D0E-10D9-4A20-9434-611699184DE9}" type="datetimeFigureOut">
              <a:rPr lang="en-IN" smtClean="0"/>
              <a:pPr/>
              <a:t>26-08-2019</a:t>
            </a:fld>
            <a:endParaRPr lang="en-IN"/>
          </a:p>
        </p:txBody>
      </p:sp>
      <p:sp>
        <p:nvSpPr>
          <p:cNvPr id="5" name="Footer Placeholder 4">
            <a:extLst>
              <a:ext uri="{FF2B5EF4-FFF2-40B4-BE49-F238E27FC236}">
                <a16:creationId xmlns="" xmlns:a16="http://schemas.microsoft.com/office/drawing/2014/main" id="{6F919EB6-71AD-4B14-A7F7-87C781BA4C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48E6FA9-207A-4214-A483-69DA4DC818DD}"/>
              </a:ext>
            </a:extLst>
          </p:cNvPr>
          <p:cNvSpPr>
            <a:spLocks noGrp="1"/>
          </p:cNvSpPr>
          <p:nvPr>
            <p:ph type="sldNum" sz="quarter" idx="12"/>
          </p:nvPr>
        </p:nvSpPr>
        <p:spPr/>
        <p:txBody>
          <a:bodyPr/>
          <a:lstStyle/>
          <a:p>
            <a:fld id="{B0AE15EA-7AD7-4939-A971-4B4B8072B93F}" type="slidenum">
              <a:rPr lang="en-IN" smtClean="0"/>
              <a:pPr/>
              <a:t>‹#›</a:t>
            </a:fld>
            <a:endParaRPr lang="en-IN"/>
          </a:p>
        </p:txBody>
      </p:sp>
    </p:spTree>
    <p:extLst>
      <p:ext uri="{BB962C8B-B14F-4D97-AF65-F5344CB8AC3E}">
        <p14:creationId xmlns="" xmlns:p14="http://schemas.microsoft.com/office/powerpoint/2010/main" val="2504321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5AE868-D1B9-4FAE-9A8B-8B8E522D11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960A19A-05DB-482F-9DD0-428BE2B54A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74344302-AAAE-421F-B0F2-33EF2A1289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56BB1B41-B051-481D-88CB-DD3C3D57B79C}"/>
              </a:ext>
            </a:extLst>
          </p:cNvPr>
          <p:cNvSpPr>
            <a:spLocks noGrp="1"/>
          </p:cNvSpPr>
          <p:nvPr>
            <p:ph type="dt" sz="half" idx="10"/>
          </p:nvPr>
        </p:nvSpPr>
        <p:spPr/>
        <p:txBody>
          <a:bodyPr/>
          <a:lstStyle/>
          <a:p>
            <a:fld id="{F9572D0E-10D9-4A20-9434-611699184DE9}" type="datetimeFigureOut">
              <a:rPr lang="en-IN" smtClean="0"/>
              <a:pPr/>
              <a:t>26-08-2019</a:t>
            </a:fld>
            <a:endParaRPr lang="en-IN"/>
          </a:p>
        </p:txBody>
      </p:sp>
      <p:sp>
        <p:nvSpPr>
          <p:cNvPr id="6" name="Footer Placeholder 5">
            <a:extLst>
              <a:ext uri="{FF2B5EF4-FFF2-40B4-BE49-F238E27FC236}">
                <a16:creationId xmlns="" xmlns:a16="http://schemas.microsoft.com/office/drawing/2014/main" id="{B1B5BF0A-32E4-4C4C-9300-30285135BF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CA29E356-2D0F-4C81-A37B-A10DCCB1E325}"/>
              </a:ext>
            </a:extLst>
          </p:cNvPr>
          <p:cNvSpPr>
            <a:spLocks noGrp="1"/>
          </p:cNvSpPr>
          <p:nvPr>
            <p:ph type="sldNum" sz="quarter" idx="12"/>
          </p:nvPr>
        </p:nvSpPr>
        <p:spPr/>
        <p:txBody>
          <a:bodyPr/>
          <a:lstStyle/>
          <a:p>
            <a:fld id="{B0AE15EA-7AD7-4939-A971-4B4B8072B93F}" type="slidenum">
              <a:rPr lang="en-IN" smtClean="0"/>
              <a:pPr/>
              <a:t>‹#›</a:t>
            </a:fld>
            <a:endParaRPr lang="en-IN"/>
          </a:p>
        </p:txBody>
      </p:sp>
    </p:spTree>
    <p:extLst>
      <p:ext uri="{BB962C8B-B14F-4D97-AF65-F5344CB8AC3E}">
        <p14:creationId xmlns="" xmlns:p14="http://schemas.microsoft.com/office/powerpoint/2010/main" val="3822391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5C302-ED48-4CA2-8889-C0C75A783E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369A238-7AD2-4DAB-9D9B-A16CD32D5D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626FF0C-A78F-409B-84C6-A990EF5787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95520BD7-5DFF-4BFF-9EEB-9DA5CC1917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142F051-07C7-4753-A743-C9132087D3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B404F116-EA93-4067-8C17-5610E38FE248}"/>
              </a:ext>
            </a:extLst>
          </p:cNvPr>
          <p:cNvSpPr>
            <a:spLocks noGrp="1"/>
          </p:cNvSpPr>
          <p:nvPr>
            <p:ph type="dt" sz="half" idx="10"/>
          </p:nvPr>
        </p:nvSpPr>
        <p:spPr/>
        <p:txBody>
          <a:bodyPr/>
          <a:lstStyle/>
          <a:p>
            <a:fld id="{F9572D0E-10D9-4A20-9434-611699184DE9}" type="datetimeFigureOut">
              <a:rPr lang="en-IN" smtClean="0"/>
              <a:pPr/>
              <a:t>26-08-2019</a:t>
            </a:fld>
            <a:endParaRPr lang="en-IN"/>
          </a:p>
        </p:txBody>
      </p:sp>
      <p:sp>
        <p:nvSpPr>
          <p:cNvPr id="8" name="Footer Placeholder 7">
            <a:extLst>
              <a:ext uri="{FF2B5EF4-FFF2-40B4-BE49-F238E27FC236}">
                <a16:creationId xmlns="" xmlns:a16="http://schemas.microsoft.com/office/drawing/2014/main" id="{C71658D6-19DD-4FA6-B50B-767F524D95E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773E3106-3124-470D-96AC-A3EAE1B2CA58}"/>
              </a:ext>
            </a:extLst>
          </p:cNvPr>
          <p:cNvSpPr>
            <a:spLocks noGrp="1"/>
          </p:cNvSpPr>
          <p:nvPr>
            <p:ph type="sldNum" sz="quarter" idx="12"/>
          </p:nvPr>
        </p:nvSpPr>
        <p:spPr/>
        <p:txBody>
          <a:bodyPr/>
          <a:lstStyle/>
          <a:p>
            <a:fld id="{B0AE15EA-7AD7-4939-A971-4B4B8072B93F}" type="slidenum">
              <a:rPr lang="en-IN" smtClean="0"/>
              <a:pPr/>
              <a:t>‹#›</a:t>
            </a:fld>
            <a:endParaRPr lang="en-IN"/>
          </a:p>
        </p:txBody>
      </p:sp>
    </p:spTree>
    <p:extLst>
      <p:ext uri="{BB962C8B-B14F-4D97-AF65-F5344CB8AC3E}">
        <p14:creationId xmlns="" xmlns:p14="http://schemas.microsoft.com/office/powerpoint/2010/main" val="1824214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9E762D-4E01-4B39-ABCF-EA6FEC7542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C7CC49AE-F922-45C7-AEE1-817CD9716D87}"/>
              </a:ext>
            </a:extLst>
          </p:cNvPr>
          <p:cNvSpPr>
            <a:spLocks noGrp="1"/>
          </p:cNvSpPr>
          <p:nvPr>
            <p:ph type="dt" sz="half" idx="10"/>
          </p:nvPr>
        </p:nvSpPr>
        <p:spPr/>
        <p:txBody>
          <a:bodyPr/>
          <a:lstStyle/>
          <a:p>
            <a:fld id="{F9572D0E-10D9-4A20-9434-611699184DE9}" type="datetimeFigureOut">
              <a:rPr lang="en-IN" smtClean="0"/>
              <a:pPr/>
              <a:t>26-08-2019</a:t>
            </a:fld>
            <a:endParaRPr lang="en-IN"/>
          </a:p>
        </p:txBody>
      </p:sp>
      <p:sp>
        <p:nvSpPr>
          <p:cNvPr id="4" name="Footer Placeholder 3">
            <a:extLst>
              <a:ext uri="{FF2B5EF4-FFF2-40B4-BE49-F238E27FC236}">
                <a16:creationId xmlns="" xmlns:a16="http://schemas.microsoft.com/office/drawing/2014/main" id="{CD04E5F4-7904-427F-84F5-CD4E0A8878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0FB514A4-C202-4CD3-AC55-D4CF1791D4DA}"/>
              </a:ext>
            </a:extLst>
          </p:cNvPr>
          <p:cNvSpPr>
            <a:spLocks noGrp="1"/>
          </p:cNvSpPr>
          <p:nvPr>
            <p:ph type="sldNum" sz="quarter" idx="12"/>
          </p:nvPr>
        </p:nvSpPr>
        <p:spPr/>
        <p:txBody>
          <a:bodyPr/>
          <a:lstStyle/>
          <a:p>
            <a:fld id="{B0AE15EA-7AD7-4939-A971-4B4B8072B93F}" type="slidenum">
              <a:rPr lang="en-IN" smtClean="0"/>
              <a:pPr/>
              <a:t>‹#›</a:t>
            </a:fld>
            <a:endParaRPr lang="en-IN"/>
          </a:p>
        </p:txBody>
      </p:sp>
    </p:spTree>
    <p:extLst>
      <p:ext uri="{BB962C8B-B14F-4D97-AF65-F5344CB8AC3E}">
        <p14:creationId xmlns="" xmlns:p14="http://schemas.microsoft.com/office/powerpoint/2010/main" val="4271389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2A47210-03D0-489F-9733-07A86906A51F}"/>
              </a:ext>
            </a:extLst>
          </p:cNvPr>
          <p:cNvSpPr>
            <a:spLocks noGrp="1"/>
          </p:cNvSpPr>
          <p:nvPr>
            <p:ph type="dt" sz="half" idx="10"/>
          </p:nvPr>
        </p:nvSpPr>
        <p:spPr/>
        <p:txBody>
          <a:bodyPr/>
          <a:lstStyle/>
          <a:p>
            <a:fld id="{F9572D0E-10D9-4A20-9434-611699184DE9}" type="datetimeFigureOut">
              <a:rPr lang="en-IN" smtClean="0"/>
              <a:pPr/>
              <a:t>26-08-2019</a:t>
            </a:fld>
            <a:endParaRPr lang="en-IN"/>
          </a:p>
        </p:txBody>
      </p:sp>
      <p:sp>
        <p:nvSpPr>
          <p:cNvPr id="3" name="Footer Placeholder 2">
            <a:extLst>
              <a:ext uri="{FF2B5EF4-FFF2-40B4-BE49-F238E27FC236}">
                <a16:creationId xmlns="" xmlns:a16="http://schemas.microsoft.com/office/drawing/2014/main" id="{FEDC51D8-6A18-4F1B-8A54-30C4F0BEB22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6047E7F4-004D-42D7-B1E3-90931BEEE50B}"/>
              </a:ext>
            </a:extLst>
          </p:cNvPr>
          <p:cNvSpPr>
            <a:spLocks noGrp="1"/>
          </p:cNvSpPr>
          <p:nvPr>
            <p:ph type="sldNum" sz="quarter" idx="12"/>
          </p:nvPr>
        </p:nvSpPr>
        <p:spPr/>
        <p:txBody>
          <a:bodyPr/>
          <a:lstStyle/>
          <a:p>
            <a:fld id="{B0AE15EA-7AD7-4939-A971-4B4B8072B93F}" type="slidenum">
              <a:rPr lang="en-IN" smtClean="0"/>
              <a:pPr/>
              <a:t>‹#›</a:t>
            </a:fld>
            <a:endParaRPr lang="en-IN"/>
          </a:p>
        </p:txBody>
      </p:sp>
    </p:spTree>
    <p:extLst>
      <p:ext uri="{BB962C8B-B14F-4D97-AF65-F5344CB8AC3E}">
        <p14:creationId xmlns="" xmlns:p14="http://schemas.microsoft.com/office/powerpoint/2010/main" val="782955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AD352A-1427-4B02-95E0-1D5038A19E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2A0F455-EF5F-4CA7-908D-BC5A0F23E4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AAE46017-F14F-4966-B573-DEAE4D78B3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396DEA9-9026-4893-8B6E-9B2330C2B42D}"/>
              </a:ext>
            </a:extLst>
          </p:cNvPr>
          <p:cNvSpPr>
            <a:spLocks noGrp="1"/>
          </p:cNvSpPr>
          <p:nvPr>
            <p:ph type="dt" sz="half" idx="10"/>
          </p:nvPr>
        </p:nvSpPr>
        <p:spPr/>
        <p:txBody>
          <a:bodyPr/>
          <a:lstStyle/>
          <a:p>
            <a:fld id="{F9572D0E-10D9-4A20-9434-611699184DE9}" type="datetimeFigureOut">
              <a:rPr lang="en-IN" smtClean="0"/>
              <a:pPr/>
              <a:t>26-08-2019</a:t>
            </a:fld>
            <a:endParaRPr lang="en-IN"/>
          </a:p>
        </p:txBody>
      </p:sp>
      <p:sp>
        <p:nvSpPr>
          <p:cNvPr id="6" name="Footer Placeholder 5">
            <a:extLst>
              <a:ext uri="{FF2B5EF4-FFF2-40B4-BE49-F238E27FC236}">
                <a16:creationId xmlns="" xmlns:a16="http://schemas.microsoft.com/office/drawing/2014/main" id="{D8447566-9797-4DAA-8903-2079B71B5A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370DF27-7E31-490D-B0F4-1D6F53C730C8}"/>
              </a:ext>
            </a:extLst>
          </p:cNvPr>
          <p:cNvSpPr>
            <a:spLocks noGrp="1"/>
          </p:cNvSpPr>
          <p:nvPr>
            <p:ph type="sldNum" sz="quarter" idx="12"/>
          </p:nvPr>
        </p:nvSpPr>
        <p:spPr/>
        <p:txBody>
          <a:bodyPr/>
          <a:lstStyle/>
          <a:p>
            <a:fld id="{B0AE15EA-7AD7-4939-A971-4B4B8072B93F}" type="slidenum">
              <a:rPr lang="en-IN" smtClean="0"/>
              <a:pPr/>
              <a:t>‹#›</a:t>
            </a:fld>
            <a:endParaRPr lang="en-IN"/>
          </a:p>
        </p:txBody>
      </p:sp>
    </p:spTree>
    <p:extLst>
      <p:ext uri="{BB962C8B-B14F-4D97-AF65-F5344CB8AC3E}">
        <p14:creationId xmlns="" xmlns:p14="http://schemas.microsoft.com/office/powerpoint/2010/main" val="1100627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C2F558-EE24-4FD0-98A8-0662B467F5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E68DE480-198B-44E6-81B9-4E9E9F0EA5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E3F0EC3D-2D86-4922-B17F-9AC621FC3D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20504E1-9BB7-40B2-9349-FFF6F7461A03}"/>
              </a:ext>
            </a:extLst>
          </p:cNvPr>
          <p:cNvSpPr>
            <a:spLocks noGrp="1"/>
          </p:cNvSpPr>
          <p:nvPr>
            <p:ph type="dt" sz="half" idx="10"/>
          </p:nvPr>
        </p:nvSpPr>
        <p:spPr/>
        <p:txBody>
          <a:bodyPr/>
          <a:lstStyle/>
          <a:p>
            <a:fld id="{F9572D0E-10D9-4A20-9434-611699184DE9}" type="datetimeFigureOut">
              <a:rPr lang="en-IN" smtClean="0"/>
              <a:pPr/>
              <a:t>26-08-2019</a:t>
            </a:fld>
            <a:endParaRPr lang="en-IN"/>
          </a:p>
        </p:txBody>
      </p:sp>
      <p:sp>
        <p:nvSpPr>
          <p:cNvPr id="6" name="Footer Placeholder 5">
            <a:extLst>
              <a:ext uri="{FF2B5EF4-FFF2-40B4-BE49-F238E27FC236}">
                <a16:creationId xmlns="" xmlns:a16="http://schemas.microsoft.com/office/drawing/2014/main" id="{D4B7ACBC-8FC7-4288-B14B-89A4076C88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95AD308B-0CDA-44F1-A5EA-E65AC02AA22F}"/>
              </a:ext>
            </a:extLst>
          </p:cNvPr>
          <p:cNvSpPr>
            <a:spLocks noGrp="1"/>
          </p:cNvSpPr>
          <p:nvPr>
            <p:ph type="sldNum" sz="quarter" idx="12"/>
          </p:nvPr>
        </p:nvSpPr>
        <p:spPr/>
        <p:txBody>
          <a:bodyPr/>
          <a:lstStyle/>
          <a:p>
            <a:fld id="{B0AE15EA-7AD7-4939-A971-4B4B8072B93F}" type="slidenum">
              <a:rPr lang="en-IN" smtClean="0"/>
              <a:pPr/>
              <a:t>‹#›</a:t>
            </a:fld>
            <a:endParaRPr lang="en-IN"/>
          </a:p>
        </p:txBody>
      </p:sp>
    </p:spTree>
    <p:extLst>
      <p:ext uri="{BB962C8B-B14F-4D97-AF65-F5344CB8AC3E}">
        <p14:creationId xmlns="" xmlns:p14="http://schemas.microsoft.com/office/powerpoint/2010/main" val="3035554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C64792E-3763-4E6B-A65B-747E07A7A8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10E22C7-A12F-40B1-BAB1-45389457B7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56291E0-6224-4393-BF1A-A56F892CAD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72D0E-10D9-4A20-9434-611699184DE9}" type="datetimeFigureOut">
              <a:rPr lang="en-IN" smtClean="0"/>
              <a:pPr/>
              <a:t>26-08-2019</a:t>
            </a:fld>
            <a:endParaRPr lang="en-IN"/>
          </a:p>
        </p:txBody>
      </p:sp>
      <p:sp>
        <p:nvSpPr>
          <p:cNvPr id="5" name="Footer Placeholder 4">
            <a:extLst>
              <a:ext uri="{FF2B5EF4-FFF2-40B4-BE49-F238E27FC236}">
                <a16:creationId xmlns="" xmlns:a16="http://schemas.microsoft.com/office/drawing/2014/main" id="{76E62F69-B839-4DAD-87DD-0ECAF1AB9C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2DFED6D4-8DFF-4065-AAD3-F30EC391BA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AE15EA-7AD7-4939-A971-4B4B8072B93F}" type="slidenum">
              <a:rPr lang="en-IN" smtClean="0"/>
              <a:pPr/>
              <a:t>‹#›</a:t>
            </a:fld>
            <a:endParaRPr lang="en-IN"/>
          </a:p>
        </p:txBody>
      </p:sp>
    </p:spTree>
    <p:extLst>
      <p:ext uri="{BB962C8B-B14F-4D97-AF65-F5344CB8AC3E}">
        <p14:creationId xmlns="" xmlns:p14="http://schemas.microsoft.com/office/powerpoint/2010/main" val="2906907237"/>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sciencedirect.com/science/journal/1319157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044576"/>
            <a:ext cx="7772400" cy="1089025"/>
          </a:xfrm>
        </p:spPr>
        <p:txBody>
          <a:bodyPr>
            <a:normAutofit/>
          </a:bodyPr>
          <a:lstStyle/>
          <a:p>
            <a:r>
              <a:rPr lang="en-IN" sz="2800" dirty="0"/>
              <a:t>Smart </a:t>
            </a:r>
            <a:r>
              <a:rPr lang="en-IN" sz="2800" dirty="0" smtClean="0"/>
              <a:t>Pot </a:t>
            </a:r>
            <a:r>
              <a:rPr lang="en-IN" sz="2800" dirty="0"/>
              <a:t>Hole Detection Using IOT </a:t>
            </a:r>
            <a:br>
              <a:rPr lang="en-IN" sz="2800" dirty="0"/>
            </a:br>
            <a:endParaRPr lang="en-US" sz="2800" b="1" cap="small" dirty="0">
              <a:latin typeface="Book Antiqua" pitchFamily="18" charset="0"/>
            </a:endParaRPr>
          </a:p>
        </p:txBody>
      </p:sp>
      <p:sp>
        <p:nvSpPr>
          <p:cNvPr id="3" name="Subtitle 2"/>
          <p:cNvSpPr>
            <a:spLocks noGrp="1"/>
          </p:cNvSpPr>
          <p:nvPr>
            <p:ph type="subTitle" idx="1"/>
          </p:nvPr>
        </p:nvSpPr>
        <p:spPr>
          <a:xfrm>
            <a:off x="2377735" y="3193577"/>
            <a:ext cx="2911151" cy="1856512"/>
          </a:xfrm>
        </p:spPr>
        <p:txBody>
          <a:bodyPr>
            <a:normAutofit fontScale="32500" lnSpcReduction="20000"/>
          </a:bodyPr>
          <a:lstStyle/>
          <a:p>
            <a:r>
              <a:rPr lang="en-IN" sz="4800" b="1" dirty="0">
                <a:latin typeface="Century Gothic" panose="020B0502020202020204" pitchFamily="34" charset="0"/>
              </a:rPr>
              <a:t>Submitted By</a:t>
            </a:r>
          </a:p>
          <a:p>
            <a:r>
              <a:rPr lang="en-IN" sz="4800" b="1" dirty="0">
                <a:latin typeface="Century Gothic" panose="020B0502020202020204" pitchFamily="34" charset="0"/>
              </a:rPr>
              <a:t>Nishi Mandhana(22)</a:t>
            </a:r>
          </a:p>
          <a:p>
            <a:r>
              <a:rPr lang="en-IN" sz="4800" b="1" dirty="0" err="1">
                <a:latin typeface="Century Gothic" panose="020B0502020202020204" pitchFamily="34" charset="0"/>
              </a:rPr>
              <a:t>Archana</a:t>
            </a:r>
            <a:r>
              <a:rPr lang="en-IN" sz="4800" b="1" dirty="0">
                <a:latin typeface="Century Gothic" panose="020B0502020202020204" pitchFamily="34" charset="0"/>
              </a:rPr>
              <a:t> </a:t>
            </a:r>
            <a:r>
              <a:rPr lang="en-IN" sz="4800" b="1" dirty="0" err="1">
                <a:latin typeface="Century Gothic" panose="020B0502020202020204" pitchFamily="34" charset="0"/>
              </a:rPr>
              <a:t>Sahu</a:t>
            </a:r>
            <a:r>
              <a:rPr lang="en-IN" sz="4800" b="1" dirty="0">
                <a:latin typeface="Century Gothic" panose="020B0502020202020204" pitchFamily="34" charset="0"/>
              </a:rPr>
              <a:t>(25)</a:t>
            </a:r>
          </a:p>
          <a:p>
            <a:r>
              <a:rPr lang="en-IN" sz="4800" b="1" dirty="0">
                <a:latin typeface="Century Gothic" panose="020B0502020202020204" pitchFamily="34" charset="0"/>
              </a:rPr>
              <a:t>Shambhu Ajwani(78)</a:t>
            </a:r>
          </a:p>
          <a:p>
            <a:r>
              <a:rPr lang="en-IN" sz="4800" b="1" dirty="0" err="1">
                <a:latin typeface="Century Gothic" panose="020B0502020202020204" pitchFamily="34" charset="0"/>
              </a:rPr>
              <a:t>Shrikant</a:t>
            </a:r>
            <a:r>
              <a:rPr lang="en-IN" sz="4800" b="1" dirty="0">
                <a:latin typeface="Century Gothic" panose="020B0502020202020204" pitchFamily="34" charset="0"/>
              </a:rPr>
              <a:t> </a:t>
            </a:r>
            <a:r>
              <a:rPr lang="en-IN" sz="4800" b="1" dirty="0" err="1">
                <a:latin typeface="Century Gothic" panose="020B0502020202020204" pitchFamily="34" charset="0"/>
              </a:rPr>
              <a:t>Rathi</a:t>
            </a:r>
            <a:r>
              <a:rPr lang="en-IN" sz="4800" b="1" dirty="0">
                <a:latin typeface="Century Gothic" panose="020B0502020202020204" pitchFamily="34" charset="0"/>
              </a:rPr>
              <a:t>(82)</a:t>
            </a:r>
          </a:p>
          <a:p>
            <a:r>
              <a:rPr lang="en-IN" sz="4800" b="1" dirty="0" err="1">
                <a:latin typeface="Century Gothic" panose="020B0502020202020204" pitchFamily="34" charset="0"/>
              </a:rPr>
              <a:t>Shubham</a:t>
            </a:r>
            <a:r>
              <a:rPr lang="en-IN" sz="4800" b="1" dirty="0">
                <a:latin typeface="Century Gothic" panose="020B0502020202020204" pitchFamily="34" charset="0"/>
              </a:rPr>
              <a:t> Reddy(83)</a:t>
            </a:r>
          </a:p>
          <a:p>
            <a:endParaRPr lang="en-US" sz="2000" dirty="0">
              <a:latin typeface="Book Antiqua" pitchFamily="18" charset="0"/>
            </a:endParaRPr>
          </a:p>
        </p:txBody>
      </p:sp>
      <p:sp>
        <p:nvSpPr>
          <p:cNvPr id="11" name="Date Placeholder 10"/>
          <p:cNvSpPr>
            <a:spLocks noGrp="1"/>
          </p:cNvSpPr>
          <p:nvPr>
            <p:ph type="dt" sz="half" idx="10"/>
          </p:nvPr>
        </p:nvSpPr>
        <p:spPr/>
        <p:txBody>
          <a:bodyPr/>
          <a:lstStyle/>
          <a:p>
            <a:fld id="{8DFBA316-3A6D-4835-8595-D04E6BEAE200}" type="datetime1">
              <a:rPr lang="en-US" smtClean="0"/>
              <a:pPr/>
              <a:t>8/26/2019</a:t>
            </a:fld>
            <a:endParaRPr lang="en-US" dirty="0"/>
          </a:p>
        </p:txBody>
      </p:sp>
      <p:cxnSp>
        <p:nvCxnSpPr>
          <p:cNvPr id="5" name="Straight Connector 4"/>
          <p:cNvCxnSpPr/>
          <p:nvPr/>
        </p:nvCxnSpPr>
        <p:spPr>
          <a:xfrm>
            <a:off x="1524000" y="762000"/>
            <a:ext cx="9144000" cy="0"/>
          </a:xfrm>
          <a:prstGeom prst="line">
            <a:avLst/>
          </a:prstGeom>
          <a:ln w="15875" cmpd="sng">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524000" y="6248400"/>
            <a:ext cx="9144000" cy="0"/>
          </a:xfrm>
          <a:prstGeom prst="line">
            <a:avLst/>
          </a:prstGeom>
          <a:ln w="15875" cmpd="sng">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198914" y="772886"/>
            <a:ext cx="3200400" cy="338554"/>
          </a:xfrm>
          <a:prstGeom prst="rect">
            <a:avLst/>
          </a:prstGeom>
          <a:noFill/>
        </p:spPr>
        <p:txBody>
          <a:bodyPr wrap="square" rtlCol="0">
            <a:spAutoFit/>
          </a:bodyPr>
          <a:lstStyle/>
          <a:p>
            <a:r>
              <a:rPr lang="en-US" sz="1600" dirty="0">
                <a:latin typeface="Book Antiqua" pitchFamily="18" charset="0"/>
              </a:rPr>
              <a:t>Seminar on</a:t>
            </a:r>
          </a:p>
        </p:txBody>
      </p:sp>
      <p:sp>
        <p:nvSpPr>
          <p:cNvPr id="8" name="Subtitle 2"/>
          <p:cNvSpPr txBox="1">
            <a:spLocks/>
          </p:cNvSpPr>
          <p:nvPr/>
        </p:nvSpPr>
        <p:spPr>
          <a:xfrm>
            <a:off x="6664036" y="3501008"/>
            <a:ext cx="3241964" cy="129614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IN" sz="2000" b="1" dirty="0">
                <a:latin typeface="Century Gothic" panose="020B0502020202020204" pitchFamily="34" charset="0"/>
              </a:rPr>
              <a:t>Under the guidance of:</a:t>
            </a:r>
          </a:p>
          <a:p>
            <a:r>
              <a:rPr lang="fr-FR" sz="2000" b="1" dirty="0">
                <a:latin typeface="Century Gothic" panose="020B0502020202020204" pitchFamily="34" charset="0"/>
              </a:rPr>
              <a:t>Prof. D.R.Naidu</a:t>
            </a:r>
          </a:p>
        </p:txBody>
      </p:sp>
      <p:pic>
        <p:nvPicPr>
          <p:cNvPr id="9" name="Picture 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920535" y="5143994"/>
            <a:ext cx="914400" cy="1104406"/>
          </a:xfrm>
          <a:prstGeom prst="rect">
            <a:avLst/>
          </a:prstGeom>
          <a:ln>
            <a:solidFill>
              <a:schemeClr val="accent6">
                <a:lumMod val="75000"/>
              </a:schemeClr>
            </a:solidFill>
          </a:ln>
        </p:spPr>
      </p:pic>
      <p:sp>
        <p:nvSpPr>
          <p:cNvPr id="10" name="TextBox 9"/>
          <p:cNvSpPr txBox="1"/>
          <p:nvPr/>
        </p:nvSpPr>
        <p:spPr>
          <a:xfrm>
            <a:off x="3048000" y="5648980"/>
            <a:ext cx="6934200" cy="523220"/>
          </a:xfrm>
          <a:prstGeom prst="rect">
            <a:avLst/>
          </a:prstGeom>
          <a:noFill/>
        </p:spPr>
        <p:txBody>
          <a:bodyPr wrap="square" rtlCol="0">
            <a:spAutoFit/>
          </a:bodyPr>
          <a:lstStyle/>
          <a:p>
            <a:r>
              <a:rPr lang="en-US" sz="1600" b="1" cap="small" dirty="0" err="1">
                <a:solidFill>
                  <a:srgbClr val="7030A0"/>
                </a:solidFill>
                <a:latin typeface="Book Antiqua" pitchFamily="18" charset="0"/>
              </a:rPr>
              <a:t>Shri</a:t>
            </a:r>
            <a:r>
              <a:rPr lang="en-US" sz="1600" b="1" cap="small" dirty="0">
                <a:solidFill>
                  <a:srgbClr val="7030A0"/>
                </a:solidFill>
                <a:latin typeface="Book Antiqua" pitchFamily="18" charset="0"/>
              </a:rPr>
              <a:t> </a:t>
            </a:r>
            <a:r>
              <a:rPr lang="en-US" sz="1600" b="1" cap="small" dirty="0" err="1">
                <a:solidFill>
                  <a:srgbClr val="7030A0"/>
                </a:solidFill>
                <a:latin typeface="Book Antiqua" pitchFamily="18" charset="0"/>
              </a:rPr>
              <a:t>Ramdeobaba</a:t>
            </a:r>
            <a:r>
              <a:rPr lang="en-US" sz="1600" b="1" cap="small" dirty="0">
                <a:solidFill>
                  <a:srgbClr val="7030A0"/>
                </a:solidFill>
                <a:latin typeface="Book Antiqua" pitchFamily="18" charset="0"/>
              </a:rPr>
              <a:t> College of Engineering &amp; Management, Nagpur</a:t>
            </a:r>
          </a:p>
          <a:p>
            <a:r>
              <a:rPr lang="en-US" sz="1200" dirty="0">
                <a:latin typeface="Book Antiqua" pitchFamily="18" charset="0"/>
              </a:rPr>
              <a:t>(An Autonomous College under RTM Nagpur University)</a:t>
            </a:r>
          </a:p>
        </p:txBody>
      </p:sp>
    </p:spTree>
    <p:extLst>
      <p:ext uri="{BB962C8B-B14F-4D97-AF65-F5344CB8AC3E}">
        <p14:creationId xmlns="" xmlns:p14="http://schemas.microsoft.com/office/powerpoint/2010/main" val="3068824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7217AD-380C-4FF7-A036-4D262BAB536D}"/>
              </a:ext>
            </a:extLst>
          </p:cNvPr>
          <p:cNvSpPr>
            <a:spLocks noGrp="1"/>
          </p:cNvSpPr>
          <p:nvPr>
            <p:ph type="title"/>
          </p:nvPr>
        </p:nvSpPr>
        <p:spPr/>
        <p:txBody>
          <a:bodyPr/>
          <a:lstStyle/>
          <a:p>
            <a:endParaRPr lang="en-IN"/>
          </a:p>
        </p:txBody>
      </p:sp>
      <p:pic>
        <p:nvPicPr>
          <p:cNvPr id="4" name="Content Placeholder 3">
            <a:extLst>
              <a:ext uri="{FF2B5EF4-FFF2-40B4-BE49-F238E27FC236}">
                <a16:creationId xmlns="" xmlns:a16="http://schemas.microsoft.com/office/drawing/2014/main" id="{5671F171-032A-44D6-8EB6-093210FF565B}"/>
              </a:ext>
            </a:extLst>
          </p:cNvPr>
          <p:cNvPicPr>
            <a:picLocks noGrp="1" noChangeAspect="1"/>
          </p:cNvPicPr>
          <p:nvPr>
            <p:ph idx="1"/>
          </p:nvPr>
        </p:nvPicPr>
        <p:blipFill>
          <a:blip r:embed="rId2"/>
          <a:stretch>
            <a:fillRect/>
          </a:stretch>
        </p:blipFill>
        <p:spPr>
          <a:xfrm>
            <a:off x="3346882" y="2370338"/>
            <a:ext cx="5308845" cy="2976023"/>
          </a:xfrm>
          <a:prstGeom prst="rect">
            <a:avLst/>
          </a:prstGeom>
        </p:spPr>
      </p:pic>
    </p:spTree>
    <p:extLst>
      <p:ext uri="{BB962C8B-B14F-4D97-AF65-F5344CB8AC3E}">
        <p14:creationId xmlns="" xmlns:p14="http://schemas.microsoft.com/office/powerpoint/2010/main" val="2332671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2D9720-C683-48F9-B607-B146E3561B0F}"/>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6E393EC3-AC29-41CE-A4AA-BDD83842F723}"/>
              </a:ext>
            </a:extLst>
          </p:cNvPr>
          <p:cNvSpPr>
            <a:spLocks noGrp="1"/>
          </p:cNvSpPr>
          <p:nvPr>
            <p:ph idx="1"/>
          </p:nvPr>
        </p:nvSpPr>
        <p:spPr/>
        <p:txBody>
          <a:bodyPr/>
          <a:lstStyle/>
          <a:p>
            <a:endParaRPr lang="en-IN" dirty="0"/>
          </a:p>
        </p:txBody>
      </p:sp>
      <p:pic>
        <p:nvPicPr>
          <p:cNvPr id="4" name="Picture 3">
            <a:extLst>
              <a:ext uri="{FF2B5EF4-FFF2-40B4-BE49-F238E27FC236}">
                <a16:creationId xmlns="" xmlns:a16="http://schemas.microsoft.com/office/drawing/2014/main" id="{9AB320F4-BAC2-4A00-AE2E-32743908D185}"/>
              </a:ext>
            </a:extLst>
          </p:cNvPr>
          <p:cNvPicPr>
            <a:picLocks noChangeAspect="1"/>
          </p:cNvPicPr>
          <p:nvPr/>
        </p:nvPicPr>
        <p:blipFill>
          <a:blip r:embed="rId2"/>
          <a:stretch>
            <a:fillRect/>
          </a:stretch>
        </p:blipFill>
        <p:spPr>
          <a:xfrm>
            <a:off x="1177325" y="2473616"/>
            <a:ext cx="4918675" cy="3403401"/>
          </a:xfrm>
          <a:prstGeom prst="rect">
            <a:avLst/>
          </a:prstGeom>
        </p:spPr>
      </p:pic>
    </p:spTree>
    <p:extLst>
      <p:ext uri="{BB962C8B-B14F-4D97-AF65-F5344CB8AC3E}">
        <p14:creationId xmlns="" xmlns:p14="http://schemas.microsoft.com/office/powerpoint/2010/main" val="4125561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82188237-B311-46A2-B602-6102AB39616B}"/>
              </a:ext>
            </a:extLst>
          </p:cNvPr>
          <p:cNvPicPr>
            <a:picLocks noChangeAspect="1"/>
          </p:cNvPicPr>
          <p:nvPr/>
        </p:nvPicPr>
        <p:blipFill>
          <a:blip r:embed="rId2"/>
          <a:stretch>
            <a:fillRect/>
          </a:stretch>
        </p:blipFill>
        <p:spPr>
          <a:xfrm>
            <a:off x="0" y="0"/>
            <a:ext cx="4660777" cy="2825934"/>
          </a:xfrm>
          <a:prstGeom prst="rect">
            <a:avLst/>
          </a:prstGeom>
        </p:spPr>
      </p:pic>
      <p:pic>
        <p:nvPicPr>
          <p:cNvPr id="3" name="Content Placeholder 3">
            <a:extLst>
              <a:ext uri="{FF2B5EF4-FFF2-40B4-BE49-F238E27FC236}">
                <a16:creationId xmlns="" xmlns:a16="http://schemas.microsoft.com/office/drawing/2014/main" id="{FE03F782-AEA9-4B21-BD19-FC93747F0547}"/>
              </a:ext>
            </a:extLst>
          </p:cNvPr>
          <p:cNvPicPr>
            <a:picLocks noChangeAspect="1"/>
          </p:cNvPicPr>
          <p:nvPr/>
        </p:nvPicPr>
        <p:blipFill>
          <a:blip r:embed="rId3"/>
          <a:stretch>
            <a:fillRect/>
          </a:stretch>
        </p:blipFill>
        <p:spPr>
          <a:xfrm>
            <a:off x="6379312" y="248574"/>
            <a:ext cx="5308845" cy="2976023"/>
          </a:xfrm>
          <a:prstGeom prst="rect">
            <a:avLst/>
          </a:prstGeom>
        </p:spPr>
      </p:pic>
      <p:pic>
        <p:nvPicPr>
          <p:cNvPr id="4" name="Picture 3">
            <a:extLst>
              <a:ext uri="{FF2B5EF4-FFF2-40B4-BE49-F238E27FC236}">
                <a16:creationId xmlns="" xmlns:a16="http://schemas.microsoft.com/office/drawing/2014/main" id="{0DF2A642-C592-4796-800D-1D073BBEF98B}"/>
              </a:ext>
            </a:extLst>
          </p:cNvPr>
          <p:cNvPicPr>
            <a:picLocks noChangeAspect="1"/>
          </p:cNvPicPr>
          <p:nvPr/>
        </p:nvPicPr>
        <p:blipFill>
          <a:blip r:embed="rId4"/>
          <a:stretch>
            <a:fillRect/>
          </a:stretch>
        </p:blipFill>
        <p:spPr>
          <a:xfrm>
            <a:off x="165271" y="2976023"/>
            <a:ext cx="4918675" cy="3403401"/>
          </a:xfrm>
          <a:prstGeom prst="rect">
            <a:avLst/>
          </a:prstGeom>
        </p:spPr>
      </p:pic>
    </p:spTree>
    <p:extLst>
      <p:ext uri="{BB962C8B-B14F-4D97-AF65-F5344CB8AC3E}">
        <p14:creationId xmlns="" xmlns:p14="http://schemas.microsoft.com/office/powerpoint/2010/main" val="630107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BFC672-C35F-40CC-BB13-0A50940C99D2}"/>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CDE203FF-1FAE-4366-AFC1-BAC91857D801}"/>
              </a:ext>
            </a:extLst>
          </p:cNvPr>
          <p:cNvSpPr>
            <a:spLocks noGrp="1"/>
          </p:cNvSpPr>
          <p:nvPr>
            <p:ph idx="1"/>
          </p:nvPr>
        </p:nvSpPr>
        <p:spPr/>
        <p:txBody>
          <a:bodyPr/>
          <a:lstStyle/>
          <a:p>
            <a:r>
              <a:rPr lang="en-US" dirty="0"/>
              <a:t>Hence it is important to collect information regarding these poor road conditions and distribute the same to other vehicles that in turn help reduce accidents caused due to potholes and humps.</a:t>
            </a:r>
            <a:endParaRPr lang="en-IN" dirty="0"/>
          </a:p>
        </p:txBody>
      </p:sp>
    </p:spTree>
    <p:extLst>
      <p:ext uri="{BB962C8B-B14F-4D97-AF65-F5344CB8AC3E}">
        <p14:creationId xmlns="" xmlns:p14="http://schemas.microsoft.com/office/powerpoint/2010/main" val="1880571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73783B-0AAD-44AB-BCF1-63484716752B}"/>
              </a:ext>
            </a:extLst>
          </p:cNvPr>
          <p:cNvSpPr>
            <a:spLocks noGrp="1"/>
          </p:cNvSpPr>
          <p:nvPr>
            <p:ph type="title"/>
          </p:nvPr>
        </p:nvSpPr>
        <p:spPr/>
        <p:txBody>
          <a:bodyPr/>
          <a:lstStyle/>
          <a:p>
            <a:r>
              <a:rPr lang="en-US" dirty="0"/>
              <a:t> Motivation</a:t>
            </a:r>
            <a:endParaRPr lang="en-IN" dirty="0"/>
          </a:p>
        </p:txBody>
      </p:sp>
      <p:sp>
        <p:nvSpPr>
          <p:cNvPr id="3" name="Content Placeholder 2">
            <a:extLst>
              <a:ext uri="{FF2B5EF4-FFF2-40B4-BE49-F238E27FC236}">
                <a16:creationId xmlns="" xmlns:a16="http://schemas.microsoft.com/office/drawing/2014/main" id="{F8FCE854-E515-4DB2-ACD9-B0072F4BD4B6}"/>
              </a:ext>
            </a:extLst>
          </p:cNvPr>
          <p:cNvSpPr>
            <a:spLocks noGrp="1"/>
          </p:cNvSpPr>
          <p:nvPr>
            <p:ph idx="1"/>
          </p:nvPr>
        </p:nvSpPr>
        <p:spPr/>
        <p:txBody>
          <a:bodyPr>
            <a:normAutofit fontScale="92500" lnSpcReduction="10000"/>
          </a:bodyPr>
          <a:lstStyle/>
          <a:p>
            <a:r>
              <a:rPr lang="en-US" dirty="0"/>
              <a:t> We are going to develop a effective road surface monitoring system for automated pothole detection.</a:t>
            </a:r>
          </a:p>
          <a:p>
            <a:r>
              <a:rPr lang="en-US" dirty="0"/>
              <a:t>This is a low cost solution for the road safety purpose.</a:t>
            </a:r>
          </a:p>
          <a:p>
            <a:r>
              <a:rPr lang="en-US" dirty="0"/>
              <a:t>This will help to avoid accidents and can use to identify problem areas early.</a:t>
            </a:r>
          </a:p>
          <a:p>
            <a:r>
              <a:rPr lang="en-US" dirty="0"/>
              <a:t>The authorities can be alerted to take preventive actions; preventive actions can save</a:t>
            </a:r>
          </a:p>
          <a:p>
            <a:r>
              <a:rPr lang="en-IN" dirty="0"/>
              <a:t> Money</a:t>
            </a:r>
          </a:p>
          <a:p>
            <a:r>
              <a:rPr lang="en-IN" dirty="0"/>
              <a:t> Notification to Users.</a:t>
            </a:r>
          </a:p>
          <a:p>
            <a:r>
              <a:rPr lang="en-US" dirty="0"/>
              <a:t> Updating a per the latest road condition</a:t>
            </a:r>
            <a:endParaRPr lang="en-IN" dirty="0"/>
          </a:p>
        </p:txBody>
      </p:sp>
    </p:spTree>
    <p:extLst>
      <p:ext uri="{BB962C8B-B14F-4D97-AF65-F5344CB8AC3E}">
        <p14:creationId xmlns="" xmlns:p14="http://schemas.microsoft.com/office/powerpoint/2010/main" val="2428821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EF62D5-918A-4E3F-9903-8DA3ABB93109}"/>
              </a:ext>
            </a:extLst>
          </p:cNvPr>
          <p:cNvSpPr>
            <a:spLocks noGrp="1"/>
          </p:cNvSpPr>
          <p:nvPr>
            <p:ph type="title"/>
          </p:nvPr>
        </p:nvSpPr>
        <p:spPr/>
        <p:txBody>
          <a:bodyPr/>
          <a:lstStyle/>
          <a:p>
            <a:endParaRPr lang="en-IN"/>
          </a:p>
        </p:txBody>
      </p:sp>
      <p:pic>
        <p:nvPicPr>
          <p:cNvPr id="4" name="Content Placeholder 3">
            <a:extLst>
              <a:ext uri="{FF2B5EF4-FFF2-40B4-BE49-F238E27FC236}">
                <a16:creationId xmlns="" xmlns:a16="http://schemas.microsoft.com/office/drawing/2014/main" id="{3F206BEB-DE18-4DCA-8D86-610D0CE9C54F}"/>
              </a:ext>
            </a:extLst>
          </p:cNvPr>
          <p:cNvPicPr>
            <a:picLocks noGrp="1" noChangeAspect="1"/>
          </p:cNvPicPr>
          <p:nvPr>
            <p:ph idx="1"/>
          </p:nvPr>
        </p:nvPicPr>
        <p:blipFill>
          <a:blip r:embed="rId2"/>
          <a:stretch>
            <a:fillRect/>
          </a:stretch>
        </p:blipFill>
        <p:spPr>
          <a:xfrm>
            <a:off x="745724" y="365125"/>
            <a:ext cx="6214369" cy="4587860"/>
          </a:xfrm>
          <a:prstGeom prst="rect">
            <a:avLst/>
          </a:prstGeom>
        </p:spPr>
      </p:pic>
    </p:spTree>
    <p:extLst>
      <p:ext uri="{BB962C8B-B14F-4D97-AF65-F5344CB8AC3E}">
        <p14:creationId xmlns="" xmlns:p14="http://schemas.microsoft.com/office/powerpoint/2010/main" val="1140792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B4ADC0-27F4-461A-ABFF-96B7D21EFC92}"/>
              </a:ext>
            </a:extLst>
          </p:cNvPr>
          <p:cNvSpPr>
            <a:spLocks noGrp="1"/>
          </p:cNvSpPr>
          <p:nvPr>
            <p:ph type="title"/>
          </p:nvPr>
        </p:nvSpPr>
        <p:spPr/>
        <p:txBody>
          <a:bodyPr/>
          <a:lstStyle/>
          <a:p>
            <a:r>
              <a:rPr lang="en-US" dirty="0"/>
              <a:t>Working of device</a:t>
            </a:r>
            <a:endParaRPr lang="en-IN" dirty="0"/>
          </a:p>
        </p:txBody>
      </p:sp>
      <p:sp>
        <p:nvSpPr>
          <p:cNvPr id="3" name="Content Placeholder 2">
            <a:extLst>
              <a:ext uri="{FF2B5EF4-FFF2-40B4-BE49-F238E27FC236}">
                <a16:creationId xmlns="" xmlns:a16="http://schemas.microsoft.com/office/drawing/2014/main" id="{5A1A5E93-CFEF-419E-938C-9188E8F32684}"/>
              </a:ext>
            </a:extLst>
          </p:cNvPr>
          <p:cNvSpPr>
            <a:spLocks noGrp="1"/>
          </p:cNvSpPr>
          <p:nvPr>
            <p:ph idx="1"/>
          </p:nvPr>
        </p:nvSpPr>
        <p:spPr/>
        <p:txBody>
          <a:bodyPr>
            <a:noAutofit/>
          </a:bodyPr>
          <a:lstStyle/>
          <a:p>
            <a:pPr marL="0" indent="0">
              <a:buNone/>
            </a:pPr>
            <a:r>
              <a:rPr lang="en-US"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*The system comprises of an Accelerometer, GPS    Receiver, Arduino Board, a    server and a custom made mapping application.</a:t>
            </a:r>
          </a:p>
          <a:p>
            <a:pPr marL="0" indent="0">
              <a:buNone/>
            </a:pPr>
            <a:r>
              <a:rPr lang="en-US" sz="1800" dirty="0">
                <a:latin typeface="Arial" panose="020B0604020202020204" pitchFamily="34" charset="0"/>
                <a:cs typeface="Arial" panose="020B0604020202020204" pitchFamily="34" charset="0"/>
              </a:rPr>
              <a:t>*  The accelerometer will produce values of X, </a:t>
            </a:r>
            <a:r>
              <a:rPr lang="en-IN" sz="1800" dirty="0">
                <a:latin typeface="Arial" panose="020B0604020202020204" pitchFamily="34" charset="0"/>
                <a:cs typeface="Arial" panose="020B0604020202020204" pitchFamily="34" charset="0"/>
              </a:rPr>
              <a:t>Y, Z axes (coordinates).</a:t>
            </a:r>
          </a:p>
          <a:p>
            <a:r>
              <a:rPr lang="en-US" sz="1800" dirty="0">
                <a:latin typeface="Arial" panose="020B0604020202020204" pitchFamily="34" charset="0"/>
                <a:cs typeface="Arial" panose="020B0604020202020204" pitchFamily="34" charset="0"/>
              </a:rPr>
              <a:t> The GPS receiver provides the latitude and </a:t>
            </a:r>
            <a:r>
              <a:rPr lang="en-IN" sz="1800" dirty="0">
                <a:latin typeface="Arial" panose="020B0604020202020204" pitchFamily="34" charset="0"/>
                <a:cs typeface="Arial" panose="020B0604020202020204" pitchFamily="34" charset="0"/>
              </a:rPr>
              <a:t>longitude coordinates.</a:t>
            </a:r>
          </a:p>
          <a:p>
            <a:r>
              <a:rPr lang="en-US" sz="1800" dirty="0">
                <a:latin typeface="Arial" panose="020B0604020202020204" pitchFamily="34" charset="0"/>
                <a:cs typeface="Arial" panose="020B0604020202020204" pitchFamily="34" charset="0"/>
              </a:rPr>
              <a:t>The Arduino Board is used as a communicating interface between the GPS and the accelerometer and a server which is used to receive the data and send it to the server for classification and storage.</a:t>
            </a:r>
          </a:p>
          <a:p>
            <a:r>
              <a:rPr lang="en-US" sz="1800" dirty="0">
                <a:latin typeface="Arial" panose="020B0604020202020204" pitchFamily="34" charset="0"/>
                <a:cs typeface="Arial" panose="020B0604020202020204" pitchFamily="34" charset="0"/>
              </a:rPr>
              <a:t> The server, on receiving the coordinates of the irregularity, classifies them based on the severity and stores them in the database.</a:t>
            </a:r>
          </a:p>
          <a:p>
            <a:r>
              <a:rPr lang="en-US" sz="1800" dirty="0">
                <a:latin typeface="Arial" panose="020B0604020202020204" pitchFamily="34" charset="0"/>
                <a:cs typeface="Arial" panose="020B0604020202020204" pitchFamily="34" charset="0"/>
              </a:rPr>
              <a:t>The mapping application, which is custom made, is designed to accept the source and the destination and shows the presence of any irregularities on the path.</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848569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DAE509E9-7987-4E1A-8D2A-A040935AD94A}"/>
              </a:ext>
            </a:extLst>
          </p:cNvPr>
          <p:cNvPicPr>
            <a:picLocks noChangeAspect="1"/>
          </p:cNvPicPr>
          <p:nvPr/>
        </p:nvPicPr>
        <p:blipFill>
          <a:blip r:embed="rId2"/>
          <a:stretch>
            <a:fillRect/>
          </a:stretch>
        </p:blipFill>
        <p:spPr>
          <a:xfrm>
            <a:off x="6954600" y="0"/>
            <a:ext cx="2554200" cy="2463800"/>
          </a:xfrm>
          <a:prstGeom prst="rect">
            <a:avLst/>
          </a:prstGeom>
        </p:spPr>
      </p:pic>
      <p:pic>
        <p:nvPicPr>
          <p:cNvPr id="3" name="Picture 2">
            <a:extLst>
              <a:ext uri="{FF2B5EF4-FFF2-40B4-BE49-F238E27FC236}">
                <a16:creationId xmlns="" xmlns:a16="http://schemas.microsoft.com/office/drawing/2014/main" id="{95C1F9A4-FFAD-45C2-B356-F18093413B0C}"/>
              </a:ext>
            </a:extLst>
          </p:cNvPr>
          <p:cNvPicPr>
            <a:picLocks noChangeAspect="1"/>
          </p:cNvPicPr>
          <p:nvPr/>
        </p:nvPicPr>
        <p:blipFill>
          <a:blip r:embed="rId3"/>
          <a:stretch>
            <a:fillRect/>
          </a:stretch>
        </p:blipFill>
        <p:spPr>
          <a:xfrm>
            <a:off x="9508800" y="0"/>
            <a:ext cx="2683200" cy="2683667"/>
          </a:xfrm>
          <a:prstGeom prst="rect">
            <a:avLst/>
          </a:prstGeom>
        </p:spPr>
      </p:pic>
    </p:spTree>
    <p:extLst>
      <p:ext uri="{BB962C8B-B14F-4D97-AF65-F5344CB8AC3E}">
        <p14:creationId xmlns="" xmlns:p14="http://schemas.microsoft.com/office/powerpoint/2010/main" val="2628777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6206E9-4155-4B3F-9574-ED6A108163BF}"/>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 xmlns:a16="http://schemas.microsoft.com/office/drawing/2014/main" id="{67169AC4-2665-4366-B647-F715844694E1}"/>
              </a:ext>
            </a:extLst>
          </p:cNvPr>
          <p:cNvSpPr>
            <a:spLocks noGrp="1"/>
          </p:cNvSpPr>
          <p:nvPr>
            <p:ph idx="1"/>
          </p:nvPr>
        </p:nvSpPr>
        <p:spPr/>
        <p:txBody>
          <a:bodyPr>
            <a:normAutofit lnSpcReduction="10000"/>
          </a:bodyPr>
          <a:lstStyle/>
          <a:p>
            <a:r>
              <a:rPr lang="en-US" dirty="0"/>
              <a:t>The system consists of a device that is designed by integrating an accelerometer, GPS with help of an Arduino Board.</a:t>
            </a:r>
          </a:p>
          <a:p>
            <a:r>
              <a:rPr lang="en-US" dirty="0"/>
              <a:t>The accelerometer can be utilized to detect dynamic force like vibrations due to its high sensitivity to a very small change too. This method is not only feasible but flexible i.e. can be used in any environment (on any vehicle) just by changing the </a:t>
            </a:r>
            <a:r>
              <a:rPr lang="en-IN" dirty="0"/>
              <a:t>sensitivity of the device.</a:t>
            </a:r>
          </a:p>
          <a:p>
            <a:r>
              <a:rPr lang="en-US" dirty="0"/>
              <a:t>The overall system is cost effective and highly reliable in terms of accuracy. It forms an intelligent system which operates without any human intervention and reduces reliance on manual methods for maintenance of </a:t>
            </a:r>
            <a:r>
              <a:rPr lang="en-IN" dirty="0"/>
              <a:t>record and detection.</a:t>
            </a:r>
          </a:p>
        </p:txBody>
      </p:sp>
    </p:spTree>
    <p:extLst>
      <p:ext uri="{BB962C8B-B14F-4D97-AF65-F5344CB8AC3E}">
        <p14:creationId xmlns="" xmlns:p14="http://schemas.microsoft.com/office/powerpoint/2010/main" val="2597542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931B0A-3F2A-4A36-8CB8-0BA2006BA9C0}"/>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3AF39F66-CABE-42C6-A546-B136B08D8C7D}"/>
              </a:ext>
            </a:extLst>
          </p:cNvPr>
          <p:cNvSpPr>
            <a:spLocks noGrp="1"/>
          </p:cNvSpPr>
          <p:nvPr>
            <p:ph idx="1"/>
          </p:nvPr>
        </p:nvSpPr>
        <p:spPr/>
        <p:txBody>
          <a:bodyPr/>
          <a:lstStyle/>
          <a:p>
            <a:r>
              <a:rPr lang="en-US" dirty="0"/>
              <a:t>Accelerometer in conjunction with GPS module is an innovative approach to design an efficient system to map all the damaged roads all across the globe.</a:t>
            </a:r>
          </a:p>
          <a:p>
            <a:r>
              <a:rPr lang="en-IN" dirty="0"/>
              <a:t>The coordinates, obtained when the vehicle </a:t>
            </a:r>
            <a:r>
              <a:rPr lang="en-US" dirty="0"/>
              <a:t>encounters a pothole, is sent to the server that uses an algorithm to classify the pothole based on its severity and stores it in the </a:t>
            </a:r>
            <a:r>
              <a:rPr lang="en-IN" dirty="0"/>
              <a:t>database.</a:t>
            </a:r>
          </a:p>
          <a:p>
            <a:r>
              <a:rPr lang="en-IN" dirty="0"/>
              <a:t>These </a:t>
            </a:r>
            <a:r>
              <a:rPr lang="en-US" dirty="0"/>
              <a:t>coordinates are used to display the locations and the severity of the potholes on </a:t>
            </a:r>
            <a:r>
              <a:rPr lang="en-IN" dirty="0"/>
              <a:t>the mapping application.</a:t>
            </a:r>
          </a:p>
        </p:txBody>
      </p:sp>
    </p:spTree>
    <p:extLst>
      <p:ext uri="{BB962C8B-B14F-4D97-AF65-F5344CB8AC3E}">
        <p14:creationId xmlns="" xmlns:p14="http://schemas.microsoft.com/office/powerpoint/2010/main" val="1012569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2331E9-01AA-484A-9E54-9FA9D65AD798}"/>
              </a:ext>
            </a:extLst>
          </p:cNvPr>
          <p:cNvSpPr>
            <a:spLocks noGrp="1"/>
          </p:cNvSpPr>
          <p:nvPr>
            <p:ph type="title"/>
          </p:nvPr>
        </p:nvSpPr>
        <p:spPr/>
        <p:txBody>
          <a:bodyPr/>
          <a:lstStyle/>
          <a:p>
            <a:r>
              <a:rPr lang="en-US" dirty="0"/>
              <a:t>Problems</a:t>
            </a:r>
            <a:endParaRPr lang="en-IN" dirty="0"/>
          </a:p>
        </p:txBody>
      </p:sp>
      <p:sp>
        <p:nvSpPr>
          <p:cNvPr id="3" name="Content Placeholder 2">
            <a:extLst>
              <a:ext uri="{FF2B5EF4-FFF2-40B4-BE49-F238E27FC236}">
                <a16:creationId xmlns="" xmlns:a16="http://schemas.microsoft.com/office/drawing/2014/main" id="{E9126946-FE66-4782-8F78-DADAC41377B2}"/>
              </a:ext>
            </a:extLst>
          </p:cNvPr>
          <p:cNvSpPr>
            <a:spLocks noGrp="1"/>
          </p:cNvSpPr>
          <p:nvPr>
            <p:ph idx="1"/>
          </p:nvPr>
        </p:nvSpPr>
        <p:spPr/>
        <p:txBody>
          <a:bodyPr>
            <a:normAutofit/>
          </a:bodyPr>
          <a:lstStyle/>
          <a:p>
            <a:r>
              <a:rPr lang="en-US" dirty="0"/>
              <a:t>Perceiving Pothole Profiles with Participatory Urban Vehicles”, Over the past few years, there has been a large increase in vehicle population. This increase in vehicle population has led to increasing road accidents and also traffic congestion. According to Global Road Safety Report, 2015 released by the World Health Organization</a:t>
            </a:r>
          </a:p>
          <a:p>
            <a:r>
              <a:rPr lang="en-IN" dirty="0"/>
              <a:t>(WHO), India accounts for </a:t>
            </a:r>
            <a:r>
              <a:rPr lang="en-US" dirty="0"/>
              <a:t>more than 200,000 deaths because of road accidents. These accidents can be due to over speeding, drunk and driving, jumping traffic signals and also due to humps, speed-breakers and potholes.</a:t>
            </a:r>
            <a:endParaRPr lang="en-IN" dirty="0"/>
          </a:p>
        </p:txBody>
      </p:sp>
    </p:spTree>
    <p:extLst>
      <p:ext uri="{BB962C8B-B14F-4D97-AF65-F5344CB8AC3E}">
        <p14:creationId xmlns="" xmlns:p14="http://schemas.microsoft.com/office/powerpoint/2010/main" val="3952534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4D7BBD-BF37-44D3-9DC0-FD2B928B705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 xmlns:a16="http://schemas.microsoft.com/office/drawing/2014/main" id="{81196EEB-1989-42E4-B4EC-A8D9D79E0CC6}"/>
              </a:ext>
            </a:extLst>
          </p:cNvPr>
          <p:cNvSpPr>
            <a:spLocks noGrp="1"/>
          </p:cNvSpPr>
          <p:nvPr>
            <p:ph idx="1"/>
          </p:nvPr>
        </p:nvSpPr>
        <p:spPr/>
        <p:txBody>
          <a:bodyPr>
            <a:normAutofit/>
          </a:bodyPr>
          <a:lstStyle/>
          <a:p>
            <a:r>
              <a:rPr lang="en-US" dirty="0"/>
              <a:t>This will be an important tool to avoid accidents in the place where the risk of accident or injury is substantial.</a:t>
            </a:r>
          </a:p>
          <a:p>
            <a:r>
              <a:rPr lang="en-US" dirty="0"/>
              <a:t>Irregularities are more dangerous in low visibility conditions, such as night time, or foggy conditions, rain or snow. It also provides a novel method to have a reliable database about the road conditions and accident prone areas and can be further used to </a:t>
            </a:r>
            <a:r>
              <a:rPr lang="en-IN" dirty="0"/>
              <a:t>upgrade infrastructure.</a:t>
            </a:r>
          </a:p>
          <a:p>
            <a:r>
              <a:rPr lang="en-US" dirty="0"/>
              <a:t>The project can be extended to enhance the suspension systems of low cost vehicles and increase the comfort of the driver.</a:t>
            </a:r>
            <a:endParaRPr lang="en-IN" dirty="0"/>
          </a:p>
        </p:txBody>
      </p:sp>
    </p:spTree>
    <p:extLst>
      <p:ext uri="{BB962C8B-B14F-4D97-AF65-F5344CB8AC3E}">
        <p14:creationId xmlns="" xmlns:p14="http://schemas.microsoft.com/office/powerpoint/2010/main" val="389775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B56D0E-634B-4C1D-B54C-476D8AC1D9EA}"/>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 xmlns:a16="http://schemas.microsoft.com/office/drawing/2014/main" id="{A2A2E350-A629-44BA-96EC-36B8A202315E}"/>
              </a:ext>
            </a:extLst>
          </p:cNvPr>
          <p:cNvSpPr>
            <a:spLocks noGrp="1"/>
          </p:cNvSpPr>
          <p:nvPr>
            <p:ph idx="1"/>
          </p:nvPr>
        </p:nvSpPr>
        <p:spPr/>
        <p:txBody>
          <a:bodyPr/>
          <a:lstStyle/>
          <a:p>
            <a:r>
              <a:rPr lang="en-US" dirty="0"/>
              <a:t>Reducing the time invested by personnel in </a:t>
            </a:r>
            <a:r>
              <a:rPr lang="en-IN" dirty="0"/>
              <a:t>monitoring damaged roads.</a:t>
            </a:r>
          </a:p>
          <a:p>
            <a:r>
              <a:rPr lang="en-US" dirty="0"/>
              <a:t>Can be implemented in any vehicle without causing any change in the mechanism of the vehicle.</a:t>
            </a:r>
          </a:p>
          <a:p>
            <a:r>
              <a:rPr lang="en-US" dirty="0"/>
              <a:t>It can function effectively and efficiently in any </a:t>
            </a:r>
            <a:r>
              <a:rPr lang="en-IN" dirty="0"/>
              <a:t>weather condition.</a:t>
            </a:r>
          </a:p>
        </p:txBody>
      </p:sp>
    </p:spTree>
    <p:extLst>
      <p:ext uri="{BB962C8B-B14F-4D97-AF65-F5344CB8AC3E}">
        <p14:creationId xmlns="" xmlns:p14="http://schemas.microsoft.com/office/powerpoint/2010/main" val="1014553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3329EA-A1D1-4307-A7BE-94288F342724}"/>
              </a:ext>
            </a:extLst>
          </p:cNvPr>
          <p:cNvSpPr>
            <a:spLocks noGrp="1"/>
          </p:cNvSpPr>
          <p:nvPr>
            <p:ph type="title"/>
          </p:nvPr>
        </p:nvSpPr>
        <p:spPr/>
        <p:txBody>
          <a:bodyPr/>
          <a:lstStyle/>
          <a:p>
            <a:r>
              <a:rPr lang="en-US" dirty="0"/>
              <a:t>Module contains</a:t>
            </a:r>
            <a:endParaRPr lang="en-IN" dirty="0"/>
          </a:p>
        </p:txBody>
      </p:sp>
      <p:sp>
        <p:nvSpPr>
          <p:cNvPr id="3" name="Content Placeholder 2">
            <a:extLst>
              <a:ext uri="{FF2B5EF4-FFF2-40B4-BE49-F238E27FC236}">
                <a16:creationId xmlns="" xmlns:a16="http://schemas.microsoft.com/office/drawing/2014/main" id="{E590B684-A1EB-4FD7-B652-F994736E5326}"/>
              </a:ext>
            </a:extLst>
          </p:cNvPr>
          <p:cNvSpPr>
            <a:spLocks noGrp="1"/>
          </p:cNvSpPr>
          <p:nvPr>
            <p:ph idx="1"/>
          </p:nvPr>
        </p:nvSpPr>
        <p:spPr/>
        <p:txBody>
          <a:bodyPr/>
          <a:lstStyle/>
          <a:p>
            <a:r>
              <a:rPr lang="en-US" dirty="0"/>
              <a:t>Assembly of components</a:t>
            </a:r>
          </a:p>
          <a:p>
            <a:r>
              <a:rPr lang="en-US" dirty="0"/>
              <a:t>Coding</a:t>
            </a:r>
          </a:p>
          <a:p>
            <a:r>
              <a:rPr lang="en-US" dirty="0" err="1"/>
              <a:t>Desing</a:t>
            </a:r>
            <a:r>
              <a:rPr lang="en-US" dirty="0"/>
              <a:t> the diagram</a:t>
            </a:r>
            <a:r>
              <a:rPr lang="en-IN" dirty="0"/>
              <a:t> and other</a:t>
            </a:r>
          </a:p>
          <a:p>
            <a:r>
              <a:rPr lang="en-IN" dirty="0"/>
              <a:t>Testing</a:t>
            </a:r>
          </a:p>
          <a:p>
            <a:endParaRPr lang="en-US" dirty="0"/>
          </a:p>
        </p:txBody>
      </p:sp>
    </p:spTree>
    <p:extLst>
      <p:ext uri="{BB962C8B-B14F-4D97-AF65-F5344CB8AC3E}">
        <p14:creationId xmlns="" xmlns:p14="http://schemas.microsoft.com/office/powerpoint/2010/main" val="2666021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Ultrasonic-Sensor How it Works">
            <a:extLst>
              <a:ext uri="{FF2B5EF4-FFF2-40B4-BE49-F238E27FC236}">
                <a16:creationId xmlns="" xmlns:a16="http://schemas.microsoft.com/office/drawing/2014/main" id="{AC8CD2C3-4CBB-4CF9-88F5-A3D0B848AED1}"/>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750423" y="-152862"/>
            <a:ext cx="3190043" cy="2913818"/>
          </a:xfrm>
          <a:prstGeom prst="rect">
            <a:avLst/>
          </a:prstGeom>
          <a:noFill/>
          <a:extLst>
            <a:ext uri="{909E8E84-426E-40DD-AFC4-6F175D3DCCD1}">
              <a14:hiddenFill xmlns="" xmlns:a14="http://schemas.microsoft.com/office/drawing/2010/main">
                <a:solidFill>
                  <a:srgbClr val="FFFFFF"/>
                </a:solidFill>
              </a14:hiddenFill>
            </a:ext>
          </a:extLst>
        </p:spPr>
      </p:pic>
      <p:pic>
        <p:nvPicPr>
          <p:cNvPr id="2052" name="Picture 4">
            <a:extLst>
              <a:ext uri="{FF2B5EF4-FFF2-40B4-BE49-F238E27FC236}">
                <a16:creationId xmlns="" xmlns:a16="http://schemas.microsoft.com/office/drawing/2014/main" id="{AE9AAF2C-D076-444C-8188-43620DB92885}"/>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50643" y="1"/>
            <a:ext cx="5113815" cy="3429000"/>
          </a:xfrm>
          <a:prstGeom prst="rect">
            <a:avLst/>
          </a:prstGeom>
          <a:noFill/>
          <a:extLst>
            <a:ext uri="{909E8E84-426E-40DD-AFC4-6F175D3DCCD1}">
              <a14:hiddenFill xmlns="" xmlns:a14="http://schemas.microsoft.com/office/drawing/2010/main">
                <a:solidFill>
                  <a:srgbClr val="FFFFFF"/>
                </a:solidFill>
              </a14:hiddenFill>
            </a:ext>
          </a:extLst>
        </p:spPr>
      </p:pic>
      <p:pic>
        <p:nvPicPr>
          <p:cNvPr id="2054" name="Picture 6">
            <a:extLst>
              <a:ext uri="{FF2B5EF4-FFF2-40B4-BE49-F238E27FC236}">
                <a16:creationId xmlns="" xmlns:a16="http://schemas.microsoft.com/office/drawing/2014/main" id="{8A62E3C9-436D-4D80-865E-B7CBBEF468A0}"/>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50643" y="3759692"/>
            <a:ext cx="4006788" cy="276095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46355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ow to interface ADXL 335 with Arduino">
            <a:extLst>
              <a:ext uri="{FF2B5EF4-FFF2-40B4-BE49-F238E27FC236}">
                <a16:creationId xmlns="" xmlns:a16="http://schemas.microsoft.com/office/drawing/2014/main" id="{0F6B4245-8BB9-4A2D-928F-5507A0D91821}"/>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60638" y="385069"/>
            <a:ext cx="9525000" cy="5715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26713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D7ACAE-8B7A-41AF-BF22-F5656BC1C602}"/>
              </a:ext>
            </a:extLst>
          </p:cNvPr>
          <p:cNvSpPr>
            <a:spLocks noGrp="1"/>
          </p:cNvSpPr>
          <p:nvPr>
            <p:ph type="title"/>
          </p:nvPr>
        </p:nvSpPr>
        <p:spPr/>
        <p:txBody>
          <a:bodyPr/>
          <a:lstStyle/>
          <a:p>
            <a:r>
              <a:rPr lang="en-US" dirty="0"/>
              <a:t>Test cases</a:t>
            </a:r>
            <a:endParaRPr lang="en-IN" dirty="0"/>
          </a:p>
        </p:txBody>
      </p:sp>
      <p:sp>
        <p:nvSpPr>
          <p:cNvPr id="3" name="Content Placeholder 2">
            <a:extLst>
              <a:ext uri="{FF2B5EF4-FFF2-40B4-BE49-F238E27FC236}">
                <a16:creationId xmlns="" xmlns:a16="http://schemas.microsoft.com/office/drawing/2014/main" id="{A42CB081-2752-4BC1-97BA-A8F40CBE77F0}"/>
              </a:ext>
            </a:extLst>
          </p:cNvPr>
          <p:cNvSpPr>
            <a:spLocks noGrp="1"/>
          </p:cNvSpPr>
          <p:nvPr>
            <p:ph idx="1"/>
          </p:nvPr>
        </p:nvSpPr>
        <p:spPr/>
        <p:txBody>
          <a:bodyPr/>
          <a:lstStyle/>
          <a:p>
            <a:r>
              <a:rPr lang="en-US" dirty="0"/>
              <a:t>To test in a dry condition</a:t>
            </a:r>
          </a:p>
          <a:p>
            <a:r>
              <a:rPr lang="en-US" dirty="0"/>
              <a:t>To test in a vehicle</a:t>
            </a:r>
          </a:p>
          <a:p>
            <a:r>
              <a:rPr lang="en-US" dirty="0"/>
              <a:t>To calculate the distance between vehicle and pothole</a:t>
            </a:r>
          </a:p>
          <a:p>
            <a:r>
              <a:rPr lang="en-US" dirty="0"/>
              <a:t>To identify the location on map</a:t>
            </a:r>
          </a:p>
          <a:p>
            <a:pPr marL="0" indent="0">
              <a:buNone/>
            </a:pPr>
            <a:r>
              <a:rPr lang="en-US" dirty="0"/>
              <a:t> </a:t>
            </a:r>
            <a:endParaRPr lang="en-IN" dirty="0"/>
          </a:p>
        </p:txBody>
      </p:sp>
    </p:spTree>
    <p:extLst>
      <p:ext uri="{BB962C8B-B14F-4D97-AF65-F5344CB8AC3E}">
        <p14:creationId xmlns="" xmlns:p14="http://schemas.microsoft.com/office/powerpoint/2010/main" val="2492443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 xmlns:a16="http://schemas.microsoft.com/office/drawing/2014/main" id="{EF2AF189-69C9-42B8-8E87-2108AF9B533E}"/>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5992427" cy="379964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81856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1524000" y="990600"/>
            <a:ext cx="9144000" cy="0"/>
          </a:xfrm>
          <a:prstGeom prst="line">
            <a:avLst/>
          </a:prstGeom>
          <a:ln w="15875" cmpd="sng">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524000" y="6346374"/>
            <a:ext cx="9144000" cy="0"/>
          </a:xfrm>
          <a:prstGeom prst="line">
            <a:avLst/>
          </a:prstGeom>
          <a:ln w="15875" cmpd="sng">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525000" y="6443247"/>
            <a:ext cx="685800" cy="307777"/>
          </a:xfrm>
          <a:prstGeom prst="rect">
            <a:avLst/>
          </a:prstGeom>
          <a:noFill/>
        </p:spPr>
        <p:txBody>
          <a:bodyPr wrap="square" rtlCol="0">
            <a:spAutoFit/>
          </a:bodyPr>
          <a:lstStyle/>
          <a:p>
            <a:pPr algn="r"/>
            <a:r>
              <a:rPr lang="en-US" sz="1400" cap="small" dirty="0">
                <a:latin typeface="Book Antiqua" pitchFamily="18" charset="0"/>
              </a:rPr>
              <a:t>-- </a:t>
            </a:r>
            <a:fld id="{EB1C8C0C-92DD-4590-A6E9-0903B9DD3149}" type="slidenum">
              <a:rPr lang="en-US" sz="1400" cap="small">
                <a:solidFill>
                  <a:srgbClr val="C00000"/>
                </a:solidFill>
                <a:latin typeface="Book Antiqua" pitchFamily="18" charset="0"/>
              </a:rPr>
              <a:pPr algn="r"/>
              <a:t>3</a:t>
            </a:fld>
            <a:r>
              <a:rPr lang="en-US" sz="1400" cap="small" dirty="0">
                <a:solidFill>
                  <a:srgbClr val="C00000"/>
                </a:solidFill>
                <a:latin typeface="Book Antiqua" pitchFamily="18" charset="0"/>
              </a:rPr>
              <a:t> </a:t>
            </a:r>
            <a:r>
              <a:rPr lang="en-US" sz="1400" cap="small" dirty="0">
                <a:latin typeface="Book Antiqua" pitchFamily="18" charset="0"/>
              </a:rPr>
              <a:t>--</a:t>
            </a:r>
            <a:endParaRPr lang="en-US" sz="1400" dirty="0">
              <a:latin typeface="Book Antiqua" pitchFamily="18" charset="0"/>
            </a:endParaRPr>
          </a:p>
        </p:txBody>
      </p:sp>
      <p:sp>
        <p:nvSpPr>
          <p:cNvPr id="14" name="Title 1"/>
          <p:cNvSpPr txBox="1">
            <a:spLocks/>
          </p:cNvSpPr>
          <p:nvPr/>
        </p:nvSpPr>
        <p:spPr>
          <a:xfrm>
            <a:off x="2209800" y="1"/>
            <a:ext cx="7239000" cy="990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800" dirty="0">
                <a:latin typeface="Century Gothic" panose="020B0502020202020204" pitchFamily="34" charset="0"/>
              </a:rPr>
              <a:t>Outline Of Presentation</a:t>
            </a:r>
            <a:endParaRPr lang="en-US" sz="2800" cap="small" dirty="0">
              <a:latin typeface="Century Gothic" panose="020B0502020202020204" pitchFamily="34" charset="0"/>
            </a:endParaRPr>
          </a:p>
        </p:txBody>
      </p:sp>
      <p:sp>
        <p:nvSpPr>
          <p:cNvPr id="11" name="Rectangle 1"/>
          <p:cNvSpPr>
            <a:spLocks noChangeArrowheads="1"/>
          </p:cNvSpPr>
          <p:nvPr/>
        </p:nvSpPr>
        <p:spPr bwMode="auto">
          <a:xfrm>
            <a:off x="2063552" y="4201955"/>
            <a:ext cx="9766572"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200">
                <a:solidFill>
                  <a:srgbClr val="555555"/>
                </a:solidFill>
                <a:latin typeface="Calibri" panose="020F0502020204030204" pitchFamily="34" charset="0"/>
                <a:ea typeface="Times New Roman" panose="02020603050405020304" pitchFamily="18" charset="0"/>
                <a:cs typeface="Times New Roman" panose="02020603050405020304" pitchFamily="18" charset="0"/>
              </a:rPr>
              <a:t> </a:t>
            </a:r>
            <a:endParaRPr lang="en-US" altLang="en-US" sz="800"/>
          </a:p>
          <a:p>
            <a:pPr eaLnBrk="0" fontAlgn="base" hangingPunct="0">
              <a:spcBef>
                <a:spcPct val="0"/>
              </a:spcBef>
              <a:spcAft>
                <a:spcPct val="0"/>
              </a:spcAft>
            </a:pPr>
            <a:r>
              <a:rPr lang="en-US" altLang="en-US" sz="1400">
                <a:solidFill>
                  <a:srgbClr val="555555"/>
                </a:solidFill>
                <a:latin typeface="Calibri" panose="020F0502020204030204" pitchFamily="34" charset="0"/>
                <a:ea typeface="Times New Roman" panose="02020603050405020304" pitchFamily="18" charset="0"/>
                <a:cs typeface="Times New Roman" panose="02020603050405020304" pitchFamily="18" charset="0"/>
              </a:rPr>
              <a:t> </a:t>
            </a:r>
            <a:endParaRPr lang="en-US" altLang="en-US">
              <a:latin typeface="Arial" panose="020B0604020202020204" pitchFamily="34" charset="0"/>
            </a:endParaRPr>
          </a:p>
        </p:txBody>
      </p:sp>
      <p:sp>
        <p:nvSpPr>
          <p:cNvPr id="13" name="Date Placeholder 12"/>
          <p:cNvSpPr>
            <a:spLocks noGrp="1"/>
          </p:cNvSpPr>
          <p:nvPr>
            <p:ph type="dt" sz="half" idx="10"/>
          </p:nvPr>
        </p:nvSpPr>
        <p:spPr/>
        <p:txBody>
          <a:bodyPr/>
          <a:lstStyle/>
          <a:p>
            <a:fld id="{240519BF-F5CD-4C79-AEAF-E886B4C6D3C2}" type="datetime1">
              <a:rPr lang="en-US" smtClean="0"/>
              <a:pPr/>
              <a:t>8/26/2019</a:t>
            </a:fld>
            <a:endParaRPr lang="en-US"/>
          </a:p>
        </p:txBody>
      </p:sp>
      <p:sp>
        <p:nvSpPr>
          <p:cNvPr id="16" name="TextBox 15"/>
          <p:cNvSpPr txBox="1"/>
          <p:nvPr/>
        </p:nvSpPr>
        <p:spPr>
          <a:xfrm>
            <a:off x="2166910" y="1214423"/>
            <a:ext cx="7858180" cy="5109091"/>
          </a:xfrm>
          <a:prstGeom prst="rect">
            <a:avLst/>
          </a:prstGeom>
          <a:noFill/>
        </p:spPr>
        <p:txBody>
          <a:bodyPr wrap="square" rtlCol="0">
            <a:spAutoFit/>
          </a:bodyPr>
          <a:lstStyle/>
          <a:p>
            <a:endParaRPr lang="en-IN" sz="2800" dirty="0"/>
          </a:p>
          <a:p>
            <a:pPr>
              <a:buFont typeface="Arial" pitchFamily="34" charset="0"/>
              <a:buChar char="•"/>
            </a:pPr>
            <a:r>
              <a:rPr lang="en-IN" sz="2800" dirty="0"/>
              <a:t>Problem Definition</a:t>
            </a:r>
          </a:p>
          <a:p>
            <a:pPr>
              <a:buFont typeface="Arial" pitchFamily="34" charset="0"/>
              <a:buChar char="•"/>
            </a:pPr>
            <a:r>
              <a:rPr lang="en-IN" sz="2800" dirty="0"/>
              <a:t>Motivation behind project</a:t>
            </a:r>
          </a:p>
          <a:p>
            <a:pPr>
              <a:buFont typeface="Arial" pitchFamily="34" charset="0"/>
              <a:buChar char="•"/>
            </a:pPr>
            <a:r>
              <a:rPr lang="en-IN" sz="2800" dirty="0"/>
              <a:t> Case studies and research paper on                  “Smart pit Hole Detection”</a:t>
            </a:r>
          </a:p>
          <a:p>
            <a:pPr>
              <a:buFont typeface="Arial" pitchFamily="34" charset="0"/>
              <a:buChar char="•"/>
            </a:pPr>
            <a:r>
              <a:rPr lang="en-IN" sz="2800" dirty="0"/>
              <a:t> Boon of project</a:t>
            </a:r>
          </a:p>
          <a:p>
            <a:pPr>
              <a:buFont typeface="Arial" pitchFamily="34" charset="0"/>
              <a:buChar char="•"/>
            </a:pPr>
            <a:r>
              <a:rPr lang="en-IN" sz="2800" dirty="0"/>
              <a:t> Hardware and software requirements </a:t>
            </a:r>
          </a:p>
          <a:p>
            <a:pPr>
              <a:buFont typeface="Arial" pitchFamily="34" charset="0"/>
              <a:buChar char="•"/>
            </a:pPr>
            <a:r>
              <a:rPr lang="en-IN" sz="2800" dirty="0"/>
              <a:t> Explanation of Algorithms use for implementation of Project</a:t>
            </a:r>
          </a:p>
          <a:p>
            <a:pPr>
              <a:buFont typeface="Arial" pitchFamily="34" charset="0"/>
              <a:buChar char="•"/>
            </a:pPr>
            <a:r>
              <a:rPr lang="en-IN" sz="2800" dirty="0"/>
              <a:t> Test case And Module demo</a:t>
            </a:r>
          </a:p>
          <a:p>
            <a:pPr>
              <a:buFont typeface="Arial" pitchFamily="34" charset="0"/>
              <a:buChar char="•"/>
            </a:pPr>
            <a:r>
              <a:rPr lang="en-IN" sz="2800" dirty="0"/>
              <a:t> Propose plan of work</a:t>
            </a:r>
          </a:p>
          <a:p>
            <a:pPr>
              <a:buFont typeface="Arial" pitchFamily="34" charset="0"/>
              <a:buChar char="•"/>
            </a:pPr>
            <a:endParaRPr lang="en-US" dirty="0"/>
          </a:p>
        </p:txBody>
      </p:sp>
    </p:spTree>
    <p:extLst>
      <p:ext uri="{BB962C8B-B14F-4D97-AF65-F5344CB8AC3E}">
        <p14:creationId xmlns="" xmlns:p14="http://schemas.microsoft.com/office/powerpoint/2010/main" val="265859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76201"/>
            <a:ext cx="7772400" cy="1470025"/>
          </a:xfrm>
        </p:spPr>
        <p:txBody>
          <a:bodyPr>
            <a:normAutofit/>
          </a:bodyPr>
          <a:lstStyle/>
          <a:p>
            <a:r>
              <a:rPr lang="en-US" sz="4400" dirty="0"/>
              <a:t>Pothole detection using </a:t>
            </a:r>
            <a:r>
              <a:rPr lang="en-US" sz="4400" dirty="0" err="1"/>
              <a:t>Arduino</a:t>
            </a:r>
            <a:r>
              <a:rPr lang="en-US" sz="4400" dirty="0"/>
              <a:t> and Internet of Things</a:t>
            </a:r>
          </a:p>
        </p:txBody>
      </p:sp>
      <p:sp>
        <p:nvSpPr>
          <p:cNvPr id="3" name="Subtitle 2"/>
          <p:cNvSpPr>
            <a:spLocks noGrp="1"/>
          </p:cNvSpPr>
          <p:nvPr>
            <p:ph type="subTitle" idx="1"/>
          </p:nvPr>
        </p:nvSpPr>
        <p:spPr>
          <a:xfrm>
            <a:off x="2590800" y="2667000"/>
            <a:ext cx="6400800" cy="1752600"/>
          </a:xfrm>
        </p:spPr>
        <p:txBody>
          <a:bodyPr>
            <a:noAutofit/>
          </a:bodyPr>
          <a:lstStyle/>
          <a:p>
            <a:r>
              <a:rPr lang="en-US" sz="2800" b="1" dirty="0"/>
              <a:t>Problem Definition:</a:t>
            </a:r>
          </a:p>
          <a:p>
            <a:r>
              <a:rPr lang="en-US" sz="2800" b="1" dirty="0"/>
              <a:t>To design a device for an application using IOT that will detect a pothole on the road. It will indicate pit by sending alert in the form of colored marks o map on mobile or PC to alert the user</a:t>
            </a:r>
            <a:r>
              <a:rPr lang="en-US" sz="2800" dirty="0"/>
              <a:t>.</a:t>
            </a:r>
          </a:p>
        </p:txBody>
      </p:sp>
    </p:spTree>
    <p:extLst>
      <p:ext uri="{BB962C8B-B14F-4D97-AF65-F5344CB8AC3E}">
        <p14:creationId xmlns="" xmlns:p14="http://schemas.microsoft.com/office/powerpoint/2010/main" val="3214873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1524000" y="990600"/>
            <a:ext cx="9144000" cy="0"/>
          </a:xfrm>
          <a:prstGeom prst="line">
            <a:avLst/>
          </a:prstGeom>
          <a:ln w="15875" cmpd="sng">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524000" y="6346374"/>
            <a:ext cx="9144000" cy="0"/>
          </a:xfrm>
          <a:prstGeom prst="line">
            <a:avLst/>
          </a:prstGeom>
          <a:ln w="15875" cmpd="sng">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525000" y="6443247"/>
            <a:ext cx="685800" cy="307777"/>
          </a:xfrm>
          <a:prstGeom prst="rect">
            <a:avLst/>
          </a:prstGeom>
          <a:noFill/>
        </p:spPr>
        <p:txBody>
          <a:bodyPr wrap="square" rtlCol="0">
            <a:spAutoFit/>
          </a:bodyPr>
          <a:lstStyle/>
          <a:p>
            <a:pPr algn="r"/>
            <a:r>
              <a:rPr lang="en-US" sz="1400" cap="small" dirty="0">
                <a:latin typeface="Book Antiqua" pitchFamily="18" charset="0"/>
              </a:rPr>
              <a:t>-- </a:t>
            </a:r>
            <a:fld id="{EB1C8C0C-92DD-4590-A6E9-0903B9DD3149}" type="slidenum">
              <a:rPr lang="en-US" sz="1400" cap="small">
                <a:solidFill>
                  <a:srgbClr val="C00000"/>
                </a:solidFill>
                <a:latin typeface="Book Antiqua" pitchFamily="18" charset="0"/>
              </a:rPr>
              <a:pPr algn="r"/>
              <a:t>5</a:t>
            </a:fld>
            <a:r>
              <a:rPr lang="en-US" sz="1400" cap="small" dirty="0">
                <a:solidFill>
                  <a:srgbClr val="C00000"/>
                </a:solidFill>
                <a:latin typeface="Book Antiqua" pitchFamily="18" charset="0"/>
              </a:rPr>
              <a:t> </a:t>
            </a:r>
            <a:r>
              <a:rPr lang="en-US" sz="1400" cap="small" dirty="0">
                <a:latin typeface="Book Antiqua" pitchFamily="18" charset="0"/>
              </a:rPr>
              <a:t>--</a:t>
            </a:r>
            <a:endParaRPr lang="en-US" sz="1400" dirty="0">
              <a:latin typeface="Book Antiqua" pitchFamily="18" charset="0"/>
            </a:endParaRPr>
          </a:p>
        </p:txBody>
      </p:sp>
      <p:sp>
        <p:nvSpPr>
          <p:cNvPr id="14" name="Title 1"/>
          <p:cNvSpPr txBox="1">
            <a:spLocks/>
          </p:cNvSpPr>
          <p:nvPr/>
        </p:nvSpPr>
        <p:spPr>
          <a:xfrm>
            <a:off x="2209800" y="1"/>
            <a:ext cx="7239000" cy="990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800" dirty="0">
                <a:latin typeface="Century Gothic" panose="020B0502020202020204" pitchFamily="34" charset="0"/>
              </a:rPr>
              <a:t>Proposed Plan of Work</a:t>
            </a:r>
            <a:endParaRPr lang="en-US" sz="2800" cap="small" dirty="0">
              <a:latin typeface="Century Gothic" panose="020B0502020202020204" pitchFamily="34" charset="0"/>
            </a:endParaRPr>
          </a:p>
        </p:txBody>
      </p:sp>
      <p:graphicFrame>
        <p:nvGraphicFramePr>
          <p:cNvPr id="10" name="Table 9"/>
          <p:cNvGraphicFramePr>
            <a:graphicFrameLocks noGrp="1"/>
          </p:cNvGraphicFramePr>
          <p:nvPr/>
        </p:nvGraphicFramePr>
        <p:xfrm>
          <a:off x="2063552" y="1403516"/>
          <a:ext cx="7920880" cy="4779324"/>
        </p:xfrm>
        <a:graphic>
          <a:graphicData uri="http://schemas.openxmlformats.org/drawingml/2006/table">
            <a:tbl>
              <a:tblPr firstRow="1" firstCol="1" bandRow="1">
                <a:tableStyleId>{5C22544A-7EE6-4342-B048-85BDC9FD1C3A}</a:tableStyleId>
              </a:tblPr>
              <a:tblGrid>
                <a:gridCol w="512035">
                  <a:extLst>
                    <a:ext uri="{9D8B030D-6E8A-4147-A177-3AD203B41FA5}">
                      <a16:colId xmlns="" xmlns:a16="http://schemas.microsoft.com/office/drawing/2014/main" val="714488362"/>
                    </a:ext>
                  </a:extLst>
                </a:gridCol>
                <a:gridCol w="4890464">
                  <a:extLst>
                    <a:ext uri="{9D8B030D-6E8A-4147-A177-3AD203B41FA5}">
                      <a16:colId xmlns="" xmlns:a16="http://schemas.microsoft.com/office/drawing/2014/main" val="82434351"/>
                    </a:ext>
                  </a:extLst>
                </a:gridCol>
                <a:gridCol w="2518381">
                  <a:extLst>
                    <a:ext uri="{9D8B030D-6E8A-4147-A177-3AD203B41FA5}">
                      <a16:colId xmlns="" xmlns:a16="http://schemas.microsoft.com/office/drawing/2014/main" val="154111024"/>
                    </a:ext>
                  </a:extLst>
                </a:gridCol>
              </a:tblGrid>
              <a:tr h="1283789">
                <a:tc>
                  <a:txBody>
                    <a:bodyPr/>
                    <a:lstStyle/>
                    <a:p>
                      <a:pPr algn="ctr">
                        <a:lnSpc>
                          <a:spcPts val="1680"/>
                        </a:lnSpc>
                        <a:spcAft>
                          <a:spcPts val="1950"/>
                        </a:spcAft>
                      </a:pPr>
                      <a:r>
                        <a:rPr lang="en-IN" sz="1200" dirty="0">
                          <a:effectLst/>
                        </a:rPr>
                        <a:t>Sr. 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28575" marB="28575"/>
                </a:tc>
                <a:tc>
                  <a:txBody>
                    <a:bodyPr/>
                    <a:lstStyle/>
                    <a:p>
                      <a:pPr algn="ctr">
                        <a:lnSpc>
                          <a:spcPts val="1680"/>
                        </a:lnSpc>
                        <a:spcAft>
                          <a:spcPts val="1950"/>
                        </a:spcAft>
                      </a:pPr>
                      <a:r>
                        <a:rPr lang="en-IN" sz="1200" dirty="0">
                          <a:effectLst/>
                        </a:rPr>
                        <a:t>PHASES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28575" marB="28575"/>
                </a:tc>
                <a:tc>
                  <a:txBody>
                    <a:bodyPr/>
                    <a:lstStyle/>
                    <a:p>
                      <a:pPr algn="ctr">
                        <a:lnSpc>
                          <a:spcPts val="1680"/>
                        </a:lnSpc>
                        <a:spcAft>
                          <a:spcPts val="1950"/>
                        </a:spcAft>
                      </a:pPr>
                      <a:r>
                        <a:rPr lang="en-IN" sz="1200">
                          <a:effectLst/>
                        </a:rPr>
                        <a:t>TIME DURATION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28575" marB="28575"/>
                </a:tc>
                <a:extLst>
                  <a:ext uri="{0D108BD9-81ED-4DB2-BD59-A6C34878D82A}">
                    <a16:rowId xmlns="" xmlns:a16="http://schemas.microsoft.com/office/drawing/2014/main" val="280254478"/>
                  </a:ext>
                </a:extLst>
              </a:tr>
              <a:tr h="699107">
                <a:tc>
                  <a:txBody>
                    <a:bodyPr/>
                    <a:lstStyle/>
                    <a:p>
                      <a:pPr algn="ctr">
                        <a:lnSpc>
                          <a:spcPts val="1680"/>
                        </a:lnSpc>
                        <a:spcAft>
                          <a:spcPts val="1950"/>
                        </a:spcAft>
                      </a:pPr>
                      <a:r>
                        <a:rPr lang="en-IN" sz="16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28575" marB="28575"/>
                </a:tc>
                <a:tc>
                  <a:txBody>
                    <a:bodyPr/>
                    <a:lstStyle/>
                    <a:p>
                      <a:pPr>
                        <a:lnSpc>
                          <a:spcPts val="1680"/>
                        </a:lnSpc>
                        <a:spcAft>
                          <a:spcPts val="1950"/>
                        </a:spcAft>
                      </a:pPr>
                      <a:r>
                        <a:rPr lang="en-IN" sz="1600" dirty="0">
                          <a:effectLst/>
                        </a:rPr>
                        <a:t>Software And</a:t>
                      </a:r>
                      <a:r>
                        <a:rPr lang="en-IN" sz="1600" baseline="0" dirty="0">
                          <a:effectLst/>
                        </a:rPr>
                        <a:t> Hardware</a:t>
                      </a:r>
                      <a:r>
                        <a:rPr lang="en-IN" sz="1600" dirty="0">
                          <a:effectLst/>
                        </a:rPr>
                        <a:t> Requirement Specification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28575" marB="28575"/>
                </a:tc>
                <a:tc>
                  <a:txBody>
                    <a:bodyPr/>
                    <a:lstStyle/>
                    <a:p>
                      <a:pPr algn="ctr">
                        <a:lnSpc>
                          <a:spcPts val="1680"/>
                        </a:lnSpc>
                        <a:spcAft>
                          <a:spcPts val="1950"/>
                        </a:spcAft>
                      </a:pPr>
                      <a:r>
                        <a:rPr lang="en-IN" sz="1600">
                          <a:effectLst/>
                        </a:rPr>
                        <a:t>2 weeks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28575" marB="28575"/>
                </a:tc>
                <a:extLst>
                  <a:ext uri="{0D108BD9-81ED-4DB2-BD59-A6C34878D82A}">
                    <a16:rowId xmlns="" xmlns:a16="http://schemas.microsoft.com/office/drawing/2014/main" val="2512331506"/>
                  </a:ext>
                </a:extLst>
              </a:tr>
              <a:tr h="699107">
                <a:tc>
                  <a:txBody>
                    <a:bodyPr/>
                    <a:lstStyle/>
                    <a:p>
                      <a:pPr algn="ctr">
                        <a:lnSpc>
                          <a:spcPts val="1680"/>
                        </a:lnSpc>
                        <a:spcAft>
                          <a:spcPts val="1950"/>
                        </a:spcAft>
                      </a:pPr>
                      <a:r>
                        <a:rPr lang="en-IN" sz="1600">
                          <a:effectLst/>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28575" marB="28575"/>
                </a:tc>
                <a:tc>
                  <a:txBody>
                    <a:bodyPr/>
                    <a:lstStyle/>
                    <a:p>
                      <a:pPr>
                        <a:lnSpc>
                          <a:spcPts val="1680"/>
                        </a:lnSpc>
                        <a:spcAft>
                          <a:spcPts val="1950"/>
                        </a:spcAft>
                      </a:pPr>
                      <a:r>
                        <a:rPr lang="en-IN" sz="1600" dirty="0">
                          <a:effectLst/>
                        </a:rPr>
                        <a:t>Device Design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28575" marB="28575"/>
                </a:tc>
                <a:tc>
                  <a:txBody>
                    <a:bodyPr/>
                    <a:lstStyle/>
                    <a:p>
                      <a:pPr algn="ctr">
                        <a:lnSpc>
                          <a:spcPts val="1680"/>
                        </a:lnSpc>
                        <a:spcAft>
                          <a:spcPts val="1950"/>
                        </a:spcAft>
                      </a:pPr>
                      <a:r>
                        <a:rPr lang="en-IN" sz="1600">
                          <a:effectLst/>
                        </a:rPr>
                        <a:t>3 weeks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28575" marB="28575"/>
                </a:tc>
                <a:extLst>
                  <a:ext uri="{0D108BD9-81ED-4DB2-BD59-A6C34878D82A}">
                    <a16:rowId xmlns="" xmlns:a16="http://schemas.microsoft.com/office/drawing/2014/main" val="889977770"/>
                  </a:ext>
                </a:extLst>
              </a:tr>
              <a:tr h="699107">
                <a:tc>
                  <a:txBody>
                    <a:bodyPr/>
                    <a:lstStyle/>
                    <a:p>
                      <a:pPr algn="ctr">
                        <a:lnSpc>
                          <a:spcPts val="1680"/>
                        </a:lnSpc>
                        <a:spcAft>
                          <a:spcPts val="1950"/>
                        </a:spcAft>
                      </a:pPr>
                      <a:r>
                        <a:rPr lang="en-IN" sz="1600">
                          <a:effectLst/>
                        </a:rPr>
                        <a:t>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28575" marB="28575"/>
                </a:tc>
                <a:tc>
                  <a:txBody>
                    <a:bodyPr/>
                    <a:lstStyle/>
                    <a:p>
                      <a:pPr>
                        <a:lnSpc>
                          <a:spcPts val="1680"/>
                        </a:lnSpc>
                        <a:spcAft>
                          <a:spcPts val="1950"/>
                        </a:spcAft>
                      </a:pPr>
                      <a:r>
                        <a:rPr lang="en-IN" sz="1600">
                          <a:effectLst/>
                        </a:rPr>
                        <a:t>Coding</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28575" marB="28575"/>
                </a:tc>
                <a:tc>
                  <a:txBody>
                    <a:bodyPr/>
                    <a:lstStyle/>
                    <a:p>
                      <a:pPr algn="ctr">
                        <a:lnSpc>
                          <a:spcPts val="1680"/>
                        </a:lnSpc>
                        <a:spcAft>
                          <a:spcPts val="1950"/>
                        </a:spcAft>
                      </a:pPr>
                      <a:r>
                        <a:rPr lang="en-IN" sz="1600">
                          <a:effectLst/>
                        </a:rPr>
                        <a:t>4 weeks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28575" marB="28575"/>
                </a:tc>
                <a:extLst>
                  <a:ext uri="{0D108BD9-81ED-4DB2-BD59-A6C34878D82A}">
                    <a16:rowId xmlns="" xmlns:a16="http://schemas.microsoft.com/office/drawing/2014/main" val="218701011"/>
                  </a:ext>
                </a:extLst>
              </a:tr>
              <a:tr h="699107">
                <a:tc>
                  <a:txBody>
                    <a:bodyPr/>
                    <a:lstStyle/>
                    <a:p>
                      <a:pPr algn="ctr">
                        <a:lnSpc>
                          <a:spcPts val="1680"/>
                        </a:lnSpc>
                        <a:spcAft>
                          <a:spcPts val="1950"/>
                        </a:spcAft>
                      </a:pPr>
                      <a:r>
                        <a:rPr lang="en-IN" sz="1600">
                          <a:effectLst/>
                        </a:rPr>
                        <a:t>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28575" marB="28575"/>
                </a:tc>
                <a:tc>
                  <a:txBody>
                    <a:bodyPr/>
                    <a:lstStyle/>
                    <a:p>
                      <a:pPr>
                        <a:lnSpc>
                          <a:spcPts val="1680"/>
                        </a:lnSpc>
                        <a:spcAft>
                          <a:spcPts val="1950"/>
                        </a:spcAft>
                      </a:pPr>
                      <a:r>
                        <a:rPr lang="en-IN" sz="1600">
                          <a:effectLst/>
                        </a:rPr>
                        <a:t>Implementation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28575" marB="28575"/>
                </a:tc>
                <a:tc>
                  <a:txBody>
                    <a:bodyPr/>
                    <a:lstStyle/>
                    <a:p>
                      <a:pPr algn="ctr">
                        <a:lnSpc>
                          <a:spcPts val="1680"/>
                        </a:lnSpc>
                        <a:spcAft>
                          <a:spcPts val="1950"/>
                        </a:spcAft>
                      </a:pPr>
                      <a:r>
                        <a:rPr lang="en-IN" sz="1600">
                          <a:effectLst/>
                        </a:rPr>
                        <a:t>5 weeks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28575" marB="28575"/>
                </a:tc>
                <a:extLst>
                  <a:ext uri="{0D108BD9-81ED-4DB2-BD59-A6C34878D82A}">
                    <a16:rowId xmlns="" xmlns:a16="http://schemas.microsoft.com/office/drawing/2014/main" val="1544191943"/>
                  </a:ext>
                </a:extLst>
              </a:tr>
              <a:tr h="699107">
                <a:tc>
                  <a:txBody>
                    <a:bodyPr/>
                    <a:lstStyle/>
                    <a:p>
                      <a:pPr algn="ctr">
                        <a:lnSpc>
                          <a:spcPts val="1680"/>
                        </a:lnSpc>
                        <a:spcAft>
                          <a:spcPts val="1950"/>
                        </a:spcAft>
                      </a:pPr>
                      <a:r>
                        <a:rPr lang="en-IN" sz="1600">
                          <a:effectLst/>
                        </a:rPr>
                        <a:t>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28575" marB="28575"/>
                </a:tc>
                <a:tc>
                  <a:txBody>
                    <a:bodyPr/>
                    <a:lstStyle/>
                    <a:p>
                      <a:pPr>
                        <a:lnSpc>
                          <a:spcPts val="1680"/>
                        </a:lnSpc>
                        <a:spcAft>
                          <a:spcPts val="1950"/>
                        </a:spcAft>
                      </a:pPr>
                      <a:r>
                        <a:rPr lang="en-IN" sz="1600" dirty="0">
                          <a:effectLst/>
                        </a:rPr>
                        <a:t>Testing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28575" marB="28575"/>
                </a:tc>
                <a:tc>
                  <a:txBody>
                    <a:bodyPr/>
                    <a:lstStyle/>
                    <a:p>
                      <a:pPr algn="ctr">
                        <a:lnSpc>
                          <a:spcPts val="1680"/>
                        </a:lnSpc>
                        <a:spcAft>
                          <a:spcPts val="1950"/>
                        </a:spcAft>
                      </a:pPr>
                      <a:r>
                        <a:rPr lang="en-IN" sz="1600" dirty="0">
                          <a:effectLst/>
                        </a:rPr>
                        <a:t>1 week</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28575" marB="28575"/>
                </a:tc>
                <a:extLst>
                  <a:ext uri="{0D108BD9-81ED-4DB2-BD59-A6C34878D82A}">
                    <a16:rowId xmlns="" xmlns:a16="http://schemas.microsoft.com/office/drawing/2014/main" val="1949709747"/>
                  </a:ext>
                </a:extLst>
              </a:tr>
            </a:tbl>
          </a:graphicData>
        </a:graphic>
      </p:graphicFrame>
      <p:sp>
        <p:nvSpPr>
          <p:cNvPr id="11" name="Rectangle 1"/>
          <p:cNvSpPr>
            <a:spLocks noChangeArrowheads="1"/>
          </p:cNvSpPr>
          <p:nvPr/>
        </p:nvSpPr>
        <p:spPr bwMode="auto">
          <a:xfrm>
            <a:off x="2063552" y="4201955"/>
            <a:ext cx="9766572"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200">
                <a:solidFill>
                  <a:srgbClr val="555555"/>
                </a:solidFill>
                <a:latin typeface="Calibri" panose="020F0502020204030204" pitchFamily="34" charset="0"/>
                <a:ea typeface="Times New Roman" panose="02020603050405020304" pitchFamily="18" charset="0"/>
                <a:cs typeface="Times New Roman" panose="02020603050405020304" pitchFamily="18" charset="0"/>
              </a:rPr>
              <a:t> </a:t>
            </a:r>
            <a:endParaRPr lang="en-US" altLang="en-US" sz="800"/>
          </a:p>
          <a:p>
            <a:pPr eaLnBrk="0" fontAlgn="base" hangingPunct="0">
              <a:spcBef>
                <a:spcPct val="0"/>
              </a:spcBef>
              <a:spcAft>
                <a:spcPct val="0"/>
              </a:spcAft>
            </a:pPr>
            <a:r>
              <a:rPr lang="en-US" altLang="en-US" sz="1400">
                <a:solidFill>
                  <a:srgbClr val="555555"/>
                </a:solidFill>
                <a:latin typeface="Calibri" panose="020F0502020204030204" pitchFamily="34" charset="0"/>
                <a:ea typeface="Times New Roman" panose="02020603050405020304" pitchFamily="18" charset="0"/>
                <a:cs typeface="Times New Roman" panose="02020603050405020304" pitchFamily="18" charset="0"/>
              </a:rPr>
              <a:t> </a:t>
            </a:r>
            <a:endParaRPr lang="en-US" altLang="en-US">
              <a:latin typeface="Arial" panose="020B0604020202020204" pitchFamily="34" charset="0"/>
            </a:endParaRPr>
          </a:p>
        </p:txBody>
      </p:sp>
      <p:sp>
        <p:nvSpPr>
          <p:cNvPr id="13" name="Date Placeholder 12"/>
          <p:cNvSpPr>
            <a:spLocks noGrp="1"/>
          </p:cNvSpPr>
          <p:nvPr>
            <p:ph type="dt" sz="half" idx="10"/>
          </p:nvPr>
        </p:nvSpPr>
        <p:spPr/>
        <p:txBody>
          <a:bodyPr/>
          <a:lstStyle/>
          <a:p>
            <a:fld id="{59A1B1C9-F1E2-4454-92DF-876B42BDECCC}" type="datetime1">
              <a:rPr lang="en-US" smtClean="0"/>
              <a:pPr/>
              <a:t>8/26/2019</a:t>
            </a:fld>
            <a:endParaRPr lang="en-US"/>
          </a:p>
        </p:txBody>
      </p:sp>
    </p:spTree>
    <p:extLst>
      <p:ext uri="{BB962C8B-B14F-4D97-AF65-F5344CB8AC3E}">
        <p14:creationId xmlns="" xmlns:p14="http://schemas.microsoft.com/office/powerpoint/2010/main" val="4135414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CDA837-1747-4883-88FB-FE7E316930B1}"/>
              </a:ext>
            </a:extLst>
          </p:cNvPr>
          <p:cNvSpPr>
            <a:spLocks noGrp="1"/>
          </p:cNvSpPr>
          <p:nvPr>
            <p:ph type="title"/>
          </p:nvPr>
        </p:nvSpPr>
        <p:spPr/>
        <p:txBody>
          <a:bodyPr>
            <a:normAutofit/>
          </a:bodyPr>
          <a:lstStyle/>
          <a:p>
            <a:pPr algn="ctr"/>
            <a:r>
              <a:rPr lang="en-IN" dirty="0"/>
              <a:t>References</a:t>
            </a:r>
            <a:br>
              <a:rPr lang="en-IN" dirty="0"/>
            </a:br>
            <a:endParaRPr lang="en-IN" dirty="0"/>
          </a:p>
        </p:txBody>
      </p:sp>
      <p:sp>
        <p:nvSpPr>
          <p:cNvPr id="3" name="Content Placeholder 2">
            <a:extLst>
              <a:ext uri="{FF2B5EF4-FFF2-40B4-BE49-F238E27FC236}">
                <a16:creationId xmlns="" xmlns:a16="http://schemas.microsoft.com/office/drawing/2014/main" id="{69B8EBAF-810C-4F6D-91B8-B4EF33856705}"/>
              </a:ext>
            </a:extLst>
          </p:cNvPr>
          <p:cNvSpPr>
            <a:spLocks noGrp="1"/>
          </p:cNvSpPr>
          <p:nvPr>
            <p:ph idx="1"/>
          </p:nvPr>
        </p:nvSpPr>
        <p:spPr/>
        <p:txBody>
          <a:bodyPr>
            <a:normAutofit/>
          </a:bodyPr>
          <a:lstStyle/>
          <a:p>
            <a:r>
              <a:rPr lang="en-IN" sz="1400" b="1" dirty="0"/>
              <a:t>#1. Pothole Detection: An Efficient Vision Based Method Using RGB </a:t>
            </a:r>
            <a:r>
              <a:rPr lang="en-IN" sz="1400" b="1" dirty="0" err="1"/>
              <a:t>Color</a:t>
            </a:r>
            <a:r>
              <a:rPr lang="en-IN" sz="1400" b="1" dirty="0"/>
              <a:t> Space Image Segmentation</a:t>
            </a:r>
            <a:r>
              <a:rPr lang="en-IN" sz="1400" dirty="0"/>
              <a:t> </a:t>
            </a:r>
            <a:r>
              <a:rPr lang="en-IN" sz="1400" b="1" dirty="0"/>
              <a:t>Conference Paper </a:t>
            </a:r>
            <a:r>
              <a:rPr lang="en-IN" sz="1400" dirty="0"/>
              <a:t>· May 2017 </a:t>
            </a:r>
            <a:r>
              <a:rPr lang="en-IN" sz="1400" i="1" dirty="0"/>
              <a:t>with</a:t>
            </a:r>
            <a:r>
              <a:rPr lang="en-IN" sz="1400" dirty="0"/>
              <a:t> 3,032 Reads DOI: 10.23919/MIPRO.2017.7973589 Conference: The 40th International Convention on Information and Communication Technology, Electronics and </a:t>
            </a:r>
            <a:r>
              <a:rPr lang="en-IN" sz="1400" dirty="0" err="1"/>
              <a:t>Microeletronics</a:t>
            </a:r>
            <a:r>
              <a:rPr lang="en-IN" sz="1400" dirty="0"/>
              <a:t>, </a:t>
            </a:r>
            <a:r>
              <a:rPr lang="en-IN" sz="1400" dirty="0" err="1"/>
              <a:t>Opatija</a:t>
            </a:r>
            <a:r>
              <a:rPr lang="en-IN" sz="1400" dirty="0"/>
              <a:t>, Croatia</a:t>
            </a:r>
          </a:p>
          <a:p>
            <a:r>
              <a:rPr lang="en-IN" sz="1400" b="1" dirty="0"/>
              <a:t>#2. A Real-Time Pothole Detection Approach for Intelligent Transportation System </a:t>
            </a:r>
            <a:r>
              <a:rPr lang="en-IN" sz="1400" dirty="0"/>
              <a:t>Institute of Information Management,</a:t>
            </a:r>
            <a:r>
              <a:rPr lang="en-IN" sz="1400" baseline="30000" dirty="0"/>
              <a:t> 2</a:t>
            </a:r>
            <a:r>
              <a:rPr lang="en-IN" sz="1400" dirty="0"/>
              <a:t>Telecommunication Laboratories, </a:t>
            </a:r>
            <a:r>
              <a:rPr lang="en-IN" sz="1400" baseline="30000" dirty="0"/>
              <a:t>3</a:t>
            </a:r>
            <a:r>
              <a:rPr lang="en-IN" sz="1400" dirty="0"/>
              <a:t>Department of Information Management</a:t>
            </a:r>
          </a:p>
          <a:p>
            <a:r>
              <a:rPr lang="en-IN" sz="1400" b="1" dirty="0"/>
              <a:t>#3.Convolutional neural networks based potholes detection using thermal imaging </a:t>
            </a:r>
            <a:r>
              <a:rPr lang="en-IN" sz="1400" b="1" u="sng" dirty="0">
                <a:hlinkClick r:id="rId2" tooltip="Go to Journal of King Saud University - Computer and Information Sciences on ScienceDirect"/>
              </a:rPr>
              <a:t>Journal of King Saud University - Computer and Information Sciences</a:t>
            </a:r>
            <a:endParaRPr lang="en-IN" sz="1400" b="1" u="sng" dirty="0"/>
          </a:p>
          <a:p>
            <a:r>
              <a:rPr lang="en-IN" sz="1400" b="1" dirty="0"/>
              <a:t>#4. ANAUTOMATIC ROAD DISTRESS VISUAL INSPECTION SYSTEM USING AN ONBOARD IN-CAR CAMERA </a:t>
            </a:r>
            <a:r>
              <a:rPr lang="en-IN" sz="1400" dirty="0"/>
              <a:t>(</a:t>
            </a:r>
            <a:r>
              <a:rPr lang="en-IN" sz="1400" dirty="0" err="1"/>
              <a:t>Thitirat</a:t>
            </a:r>
            <a:r>
              <a:rPr lang="en-IN" sz="1400" dirty="0"/>
              <a:t> </a:t>
            </a:r>
            <a:r>
              <a:rPr lang="en-IN" sz="1400" dirty="0" err="1"/>
              <a:t>Sirborvornratanakul</a:t>
            </a:r>
            <a:r>
              <a:rPr lang="en-IN" sz="1400" dirty="0"/>
              <a:t> Graduate School </a:t>
            </a:r>
            <a:r>
              <a:rPr lang="en-IN" sz="1400" dirty="0" err="1"/>
              <a:t>os</a:t>
            </a:r>
            <a:r>
              <a:rPr lang="en-IN" sz="1400" dirty="0"/>
              <a:t> Applied Statistics, National Institute of Development Administration (NIDA) , 118 Seri Thai Rd. Bangkapi ,Bangkok , Thailand)</a:t>
            </a:r>
          </a:p>
          <a:p>
            <a:r>
              <a:rPr lang="en-IN" sz="1500" b="1" dirty="0"/>
              <a:t>#5. Image Based Pothole Detection System for ITS Service and Road Management System </a:t>
            </a:r>
            <a:r>
              <a:rPr lang="en-IN" sz="1500" dirty="0"/>
              <a:t>(Seung-Ki Ryu,1 </a:t>
            </a:r>
            <a:r>
              <a:rPr lang="en-IN" sz="1500" dirty="0" err="1"/>
              <a:t>Taehyeong</a:t>
            </a:r>
            <a:r>
              <a:rPr lang="en-IN" sz="1500" dirty="0"/>
              <a:t> Kim,1 and Young-Ro Kim2 1Highway and Transportation Research Institute, Korea Institute of Civil Engineering and Building Technology, 283 </a:t>
            </a:r>
            <a:r>
              <a:rPr lang="en-IN" sz="1500" dirty="0" err="1"/>
              <a:t>Goyangdae-ro</a:t>
            </a:r>
            <a:r>
              <a:rPr lang="en-IN" sz="1500" dirty="0"/>
              <a:t> , </a:t>
            </a:r>
            <a:r>
              <a:rPr lang="en-IN" sz="1500" dirty="0" err="1"/>
              <a:t>Ilsanseo-gu,goyang-si</a:t>
            </a:r>
            <a:r>
              <a:rPr lang="en-IN" sz="1500" dirty="0"/>
              <a:t> 411-712, Republic of Korea 2Department of Computer Science and Information, </a:t>
            </a:r>
            <a:r>
              <a:rPr lang="en-IN" sz="1500" dirty="0" err="1"/>
              <a:t>Myongji</a:t>
            </a:r>
            <a:r>
              <a:rPr lang="en-IN" sz="1500" dirty="0"/>
              <a:t> College, Seoul 120-848,Republic of Korea)</a:t>
            </a:r>
          </a:p>
          <a:p>
            <a:endParaRPr lang="en-IN" sz="1400" dirty="0"/>
          </a:p>
          <a:p>
            <a:endParaRPr lang="en-IN" sz="1400" b="1" dirty="0"/>
          </a:p>
          <a:p>
            <a:pPr marL="0" indent="0">
              <a:buNone/>
            </a:pPr>
            <a:endParaRPr lang="en-IN" dirty="0"/>
          </a:p>
        </p:txBody>
      </p:sp>
    </p:spTree>
    <p:extLst>
      <p:ext uri="{BB962C8B-B14F-4D97-AF65-F5344CB8AC3E}">
        <p14:creationId xmlns="" xmlns:p14="http://schemas.microsoft.com/office/powerpoint/2010/main" val="2189767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TECHNOLOGIES</a:t>
            </a:r>
            <a:r>
              <a:rPr lang="en-US" dirty="0"/>
              <a:t>  </a:t>
            </a:r>
          </a:p>
        </p:txBody>
      </p:sp>
      <p:sp>
        <p:nvSpPr>
          <p:cNvPr id="3" name="Subtitle 2"/>
          <p:cNvSpPr>
            <a:spLocks noGrp="1"/>
          </p:cNvSpPr>
          <p:nvPr>
            <p:ph idx="1"/>
          </p:nvPr>
        </p:nvSpPr>
        <p:spPr/>
        <p:txBody>
          <a:bodyPr>
            <a:noAutofit/>
          </a:bodyPr>
          <a:lstStyle/>
          <a:p>
            <a:pPr>
              <a:buNone/>
            </a:pPr>
            <a:r>
              <a:rPr lang="en-US" sz="1800" b="1" dirty="0"/>
              <a:t>1)</a:t>
            </a:r>
            <a:r>
              <a:rPr lang="en-US" sz="1800" b="1" dirty="0" err="1"/>
              <a:t>Arduino</a:t>
            </a:r>
            <a:r>
              <a:rPr lang="en-US" sz="1800" b="1" dirty="0"/>
              <a:t>:- </a:t>
            </a:r>
            <a:r>
              <a:rPr lang="en-US" sz="1800" dirty="0"/>
              <a:t>A board used for reading inputs that uses IOT and </a:t>
            </a:r>
            <a:r>
              <a:rPr lang="en-US" sz="1800" dirty="0" err="1"/>
              <a:t>programmes</a:t>
            </a:r>
            <a:r>
              <a:rPr lang="en-US" sz="1800" dirty="0"/>
              <a:t> the hardware.</a:t>
            </a:r>
          </a:p>
          <a:p>
            <a:pPr>
              <a:buNone/>
            </a:pPr>
            <a:r>
              <a:rPr lang="en-US" sz="1800" dirty="0"/>
              <a:t>2) </a:t>
            </a:r>
            <a:r>
              <a:rPr lang="en-US" sz="1800" b="1" dirty="0" err="1"/>
              <a:t>Arduino</a:t>
            </a:r>
            <a:r>
              <a:rPr lang="en-US" sz="1800" b="1" dirty="0"/>
              <a:t> IDE</a:t>
            </a:r>
          </a:p>
          <a:p>
            <a:pPr lvl="0">
              <a:buNone/>
            </a:pPr>
            <a:r>
              <a:rPr lang="en-US" sz="1800" b="1" dirty="0"/>
              <a:t>  2)</a:t>
            </a:r>
            <a:r>
              <a:rPr lang="en-US" sz="1800" b="1" dirty="0" err="1"/>
              <a:t>Zigbee</a:t>
            </a:r>
            <a:r>
              <a:rPr lang="en-US" sz="1800" dirty="0"/>
              <a:t> : Connection purposes </a:t>
            </a:r>
          </a:p>
          <a:p>
            <a:pPr lvl="0">
              <a:buNone/>
            </a:pPr>
            <a:r>
              <a:rPr lang="en-US" sz="1800" dirty="0"/>
              <a:t> </a:t>
            </a:r>
            <a:r>
              <a:rPr lang="en-US" sz="1800" b="1" dirty="0"/>
              <a:t> 3)GSM module:-</a:t>
            </a:r>
            <a:r>
              <a:rPr lang="en-US" sz="1800" dirty="0"/>
              <a:t>A chip or circuit that will be used to establish communication between a mobile device or a computing machine and a </a:t>
            </a:r>
            <a:r>
              <a:rPr lang="en-US" sz="1800" b="1" dirty="0"/>
              <a:t>GSM</a:t>
            </a:r>
            <a:r>
              <a:rPr lang="en-US" sz="1800" dirty="0"/>
              <a:t> or GPRS system &amp; for locating coordinates on map. </a:t>
            </a:r>
          </a:p>
          <a:p>
            <a:pPr lvl="0">
              <a:buNone/>
            </a:pPr>
            <a:r>
              <a:rPr lang="en-US" sz="1800" b="1" dirty="0"/>
              <a:t>4)IR </a:t>
            </a:r>
            <a:r>
              <a:rPr lang="en-US" sz="1800" b="1" dirty="0" err="1"/>
              <a:t>sensors:</a:t>
            </a:r>
            <a:r>
              <a:rPr lang="en-US" sz="1800" dirty="0" err="1"/>
              <a:t>An</a:t>
            </a:r>
            <a:r>
              <a:rPr lang="en-US" sz="1800" dirty="0"/>
              <a:t> electronic instrument that is used to sense certain characteristics of its surroundings. It does this by either emitting or detecting </a:t>
            </a:r>
            <a:r>
              <a:rPr lang="en-US" sz="1800" b="1" dirty="0"/>
              <a:t>infrared</a:t>
            </a:r>
            <a:r>
              <a:rPr lang="en-US" sz="1800" dirty="0"/>
              <a:t> radiation</a:t>
            </a:r>
          </a:p>
          <a:p>
            <a:pPr>
              <a:buNone/>
            </a:pPr>
            <a:r>
              <a:rPr lang="en-US" sz="1800" b="1" dirty="0"/>
              <a:t> 5)Ultrasonic sensors:</a:t>
            </a:r>
            <a:r>
              <a:rPr lang="en-US" sz="1800" dirty="0"/>
              <a:t> For measuring distance at which objects are placed  </a:t>
            </a:r>
            <a:r>
              <a:rPr lang="en-US" sz="1800" dirty="0" err="1"/>
              <a:t>infront</a:t>
            </a:r>
            <a:r>
              <a:rPr lang="en-US" sz="1800" dirty="0"/>
              <a:t> of it.</a:t>
            </a:r>
          </a:p>
          <a:p>
            <a:pPr>
              <a:buNone/>
            </a:pPr>
            <a:r>
              <a:rPr lang="en-US" sz="1800" b="1" dirty="0"/>
              <a:t> 6)LCD</a:t>
            </a:r>
            <a:r>
              <a:rPr lang="en-US" sz="1800" dirty="0"/>
              <a:t> :For displaying the parameters of ultrasonic and IR sensors. </a:t>
            </a:r>
          </a:p>
          <a:p>
            <a:pPr lvl="0">
              <a:buNone/>
            </a:pPr>
            <a:r>
              <a:rPr lang="en-US" sz="1800" b="1" dirty="0"/>
              <a:t> 7)Max 232:-</a:t>
            </a:r>
            <a:r>
              <a:rPr lang="en-US" sz="1800" dirty="0"/>
              <a:t>An IC utilized for developing </a:t>
            </a:r>
            <a:r>
              <a:rPr lang="en-US" sz="1800" b="1" dirty="0"/>
              <a:t>serial communication</a:t>
            </a:r>
            <a:r>
              <a:rPr lang="en-US" sz="1800" dirty="0"/>
              <a:t> between Microcontrollers and also Personal Computers (PC).</a:t>
            </a:r>
            <a:endParaRPr lang="en-US" sz="1800" b="1" dirty="0"/>
          </a:p>
          <a:p>
            <a:pPr lvl="0">
              <a:buNone/>
            </a:pPr>
            <a:r>
              <a:rPr lang="en-US" sz="1800" b="1" dirty="0"/>
              <a:t>8)Python/C language</a:t>
            </a:r>
            <a:r>
              <a:rPr lang="en-US" sz="1800" dirty="0"/>
              <a:t> - Writing code.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C18BB42-2670-4FB4-A03C-1AF822FD6C63}"/>
              </a:ext>
            </a:extLst>
          </p:cNvPr>
          <p:cNvSpPr>
            <a:spLocks noGrp="1"/>
          </p:cNvSpPr>
          <p:nvPr>
            <p:ph type="title"/>
          </p:nvPr>
        </p:nvSpPr>
        <p:spPr/>
        <p:txBody>
          <a:bodyPr>
            <a:normAutofit/>
          </a:bodyPr>
          <a:lstStyle/>
          <a:p>
            <a:r>
              <a:rPr lang="en-US" sz="3600" dirty="0">
                <a:latin typeface="Arial Black" panose="020B0A04020102020204" pitchFamily="34" charset="0"/>
              </a:rPr>
              <a:t>FUTURE USE OF POTHOLE DETECTION</a:t>
            </a:r>
            <a:endParaRPr lang="en-IN" sz="3600" dirty="0">
              <a:latin typeface="Arial Black" panose="020B0A04020102020204" pitchFamily="34" charset="0"/>
            </a:endParaRPr>
          </a:p>
        </p:txBody>
      </p:sp>
      <p:sp>
        <p:nvSpPr>
          <p:cNvPr id="5" name="Content Placeholder 4">
            <a:extLst>
              <a:ext uri="{FF2B5EF4-FFF2-40B4-BE49-F238E27FC236}">
                <a16:creationId xmlns="" xmlns:a16="http://schemas.microsoft.com/office/drawing/2014/main" id="{740F385B-1EBC-4490-BB02-2EB162863766}"/>
              </a:ext>
            </a:extLst>
          </p:cNvPr>
          <p:cNvSpPr>
            <a:spLocks noGrp="1"/>
          </p:cNvSpPr>
          <p:nvPr>
            <p:ph idx="1"/>
          </p:nvPr>
        </p:nvSpPr>
        <p:spPr/>
        <p:txBody>
          <a:bodyPr>
            <a:normAutofit/>
          </a:bodyPr>
          <a:lstStyle/>
          <a:p>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Provides Information to PWD so that they can know in advance and repair the pothole on time.</a:t>
            </a:r>
          </a:p>
          <a:p>
            <a:r>
              <a:rPr lang="en-US" dirty="0">
                <a:latin typeface="Calibri" panose="020F0502020204030204" pitchFamily="34" charset="0"/>
                <a:cs typeface="Calibri" panose="020F0502020204030204" pitchFamily="34" charset="0"/>
              </a:rPr>
              <a:t>It can helps to know in advance which road or path to use.</a:t>
            </a:r>
          </a:p>
          <a:p>
            <a:r>
              <a:rPr lang="en-US" dirty="0"/>
              <a:t>The sensors will be attached to vehicles and from vehicles the data’s obtained from sensors and the location obtained by the GPS are transferred to road transport authority by IOT .</a:t>
            </a:r>
          </a:p>
          <a:p>
            <a:r>
              <a:rPr lang="en-US" dirty="0"/>
              <a:t> Using the data’s obtained more damaged area can be prioritized and damage control can be </a:t>
            </a:r>
            <a:r>
              <a:rPr lang="en-IN" dirty="0"/>
              <a:t>reduced.</a:t>
            </a:r>
            <a:endParaRPr lang="en-US" sz="1600" dirty="0">
              <a:latin typeface="Arial Black" panose="020B0A04020102020204" pitchFamily="34" charset="0"/>
            </a:endParaRPr>
          </a:p>
          <a:p>
            <a:endParaRPr lang="en-IN" sz="1600" dirty="0">
              <a:latin typeface="Arial Black" panose="020B0A04020102020204" pitchFamily="34" charset="0"/>
            </a:endParaRPr>
          </a:p>
        </p:txBody>
      </p:sp>
    </p:spTree>
    <p:extLst>
      <p:ext uri="{BB962C8B-B14F-4D97-AF65-F5344CB8AC3E}">
        <p14:creationId xmlns="" xmlns:p14="http://schemas.microsoft.com/office/powerpoint/2010/main" val="3591697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BE8270-2A22-434E-9732-F170A3A01C0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 xmlns:a16="http://schemas.microsoft.com/office/drawing/2014/main" id="{05983191-5ECC-42A0-B78E-40B7182EB48D}"/>
              </a:ext>
            </a:extLst>
          </p:cNvPr>
          <p:cNvSpPr>
            <a:spLocks noGrp="1"/>
          </p:cNvSpPr>
          <p:nvPr>
            <p:ph idx="1"/>
          </p:nvPr>
        </p:nvSpPr>
        <p:spPr/>
        <p:txBody>
          <a:bodyPr>
            <a:normAutofit/>
          </a:bodyPr>
          <a:lstStyle/>
          <a:p>
            <a:r>
              <a:rPr lang="en-US" dirty="0"/>
              <a:t>Pothole properties measurement make it easier and automatic while a vehicle passes through visual 2D recognition and 3D reconstruction  while a vehicle passes </a:t>
            </a:r>
            <a:r>
              <a:rPr lang="en-IN" dirty="0"/>
              <a:t>through a pothole.</a:t>
            </a:r>
          </a:p>
          <a:p>
            <a:r>
              <a:rPr lang="en-IN" dirty="0"/>
              <a:t>Can Avoid personnel check</a:t>
            </a:r>
          </a:p>
          <a:p>
            <a:r>
              <a:rPr lang="en-IN" dirty="0"/>
              <a:t>Affected Area gets recovered first</a:t>
            </a:r>
          </a:p>
          <a:p>
            <a:r>
              <a:rPr lang="en-IN" dirty="0"/>
              <a:t>Provides reliable database about accident prone areas</a:t>
            </a:r>
          </a:p>
          <a:p>
            <a:r>
              <a:rPr lang="en-IN" dirty="0"/>
              <a:t>Increase the comfort of the driver</a:t>
            </a:r>
          </a:p>
          <a:p>
            <a:r>
              <a:rPr lang="en-IN" dirty="0"/>
              <a:t>Can function efficiently in any weather condition.</a:t>
            </a:r>
          </a:p>
        </p:txBody>
      </p:sp>
    </p:spTree>
    <p:extLst>
      <p:ext uri="{BB962C8B-B14F-4D97-AF65-F5344CB8AC3E}">
        <p14:creationId xmlns="" xmlns:p14="http://schemas.microsoft.com/office/powerpoint/2010/main" val="4268959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264</TotalTime>
  <Words>1110</Words>
  <Application>Microsoft Office PowerPoint</Application>
  <PresentationFormat>Custom</PresentationFormat>
  <Paragraphs>127</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Smart Pot Hole Detection Using IOT  </vt:lpstr>
      <vt:lpstr>Problems</vt:lpstr>
      <vt:lpstr>Slide 3</vt:lpstr>
      <vt:lpstr>Pothole detection using Arduino and Internet of Things</vt:lpstr>
      <vt:lpstr>Slide 5</vt:lpstr>
      <vt:lpstr>References </vt:lpstr>
      <vt:lpstr>TECHNOLOGIES  </vt:lpstr>
      <vt:lpstr>FUTURE USE OF POTHOLE DETECTION</vt:lpstr>
      <vt:lpstr>Slide 9</vt:lpstr>
      <vt:lpstr>Slide 10</vt:lpstr>
      <vt:lpstr>Slide 11</vt:lpstr>
      <vt:lpstr>Slide 12</vt:lpstr>
      <vt:lpstr>Slide 13</vt:lpstr>
      <vt:lpstr> Motivation</vt:lpstr>
      <vt:lpstr>Slide 15</vt:lpstr>
      <vt:lpstr>Working of device</vt:lpstr>
      <vt:lpstr>Slide 17</vt:lpstr>
      <vt:lpstr>Implementation</vt:lpstr>
      <vt:lpstr>Slide 19</vt:lpstr>
      <vt:lpstr>CONCLUSION</vt:lpstr>
      <vt:lpstr>ADVANTAGES</vt:lpstr>
      <vt:lpstr>Module contains</vt:lpstr>
      <vt:lpstr>Slide 23</vt:lpstr>
      <vt:lpstr>Slide 24</vt:lpstr>
      <vt:lpstr>Test cases</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Pit Hole Detection Using IOT</dc:title>
  <dc:creator>Shambhu Ajwani</dc:creator>
  <cp:lastModifiedBy>Mandhana</cp:lastModifiedBy>
  <cp:revision>20</cp:revision>
  <dcterms:created xsi:type="dcterms:W3CDTF">2019-08-19T16:05:27Z</dcterms:created>
  <dcterms:modified xsi:type="dcterms:W3CDTF">2019-08-26T07:51:50Z</dcterms:modified>
</cp:coreProperties>
</file>