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9144000" cy="5143500" type="screen16x9"/>
  <p:notesSz cx="6858000" cy="9144000"/>
  <p:embeddedFontLst>
    <p:embeddedFont>
      <p:font typeface="Nunito" pitchFamily="2" charset="0"/>
      <p:regular r:id="rId37"/>
      <p:bold r:id="rId38"/>
      <p:italic r:id="rId39"/>
      <p:boldItalic r:id="rId40"/>
    </p:embeddedFont>
    <p:embeddedFont>
      <p:font typeface="Nunito ExtraBold" pitchFamily="2" charset="0"/>
      <p:bold r:id="rId41"/>
      <p:boldItalic r:id="rId42"/>
    </p:embeddedFont>
    <p:embeddedFont>
      <p:font typeface="Nunito SemiBold"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DB4B9D-845D-4C6E-8FCC-0F3C75B4D532}">
  <a:tblStyle styleId="{1EDB4B9D-845D-4C6E-8FCC-0F3C75B4D532}"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rgbClr val="5B9BD5">
              <a:alpha val="20000"/>
            </a:srgbClr>
          </a:solidFill>
        </a:fill>
      </a:tcStyle>
    </a:band1H>
    <a:band2H>
      <a:tcTxStyle b="off" i="off"/>
      <a:tcStyle>
        <a:tcBdr/>
      </a:tcStyle>
    </a:band2H>
    <a:band1V>
      <a:tcTxStyle b="off" i="off"/>
      <a:tcStyle>
        <a:tcBdr/>
        <a:fill>
          <a:solidFill>
            <a:srgbClr val="5B9BD5">
              <a:alpha val="20000"/>
            </a:srgb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3.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a Edwards" userId="1462019de27607f8" providerId="LiveId" clId="{12333B08-0188-48F8-B5EF-F823C6644722}"/>
    <pc:docChg chg="modSld">
      <pc:chgData name="Amanda Edwards" userId="1462019de27607f8" providerId="LiveId" clId="{12333B08-0188-48F8-B5EF-F823C6644722}" dt="2025-06-23T14:34:34.125" v="382" actId="20577"/>
      <pc:docMkLst>
        <pc:docMk/>
      </pc:docMkLst>
      <pc:sldChg chg="modSp mod">
        <pc:chgData name="Amanda Edwards" userId="1462019de27607f8" providerId="LiveId" clId="{12333B08-0188-48F8-B5EF-F823C6644722}" dt="2025-06-23T14:25:14.183" v="1" actId="1076"/>
        <pc:sldMkLst>
          <pc:docMk/>
          <pc:sldMk cId="0" sldId="262"/>
        </pc:sldMkLst>
        <pc:picChg chg="mod">
          <ac:chgData name="Amanda Edwards" userId="1462019de27607f8" providerId="LiveId" clId="{12333B08-0188-48F8-B5EF-F823C6644722}" dt="2025-06-23T14:25:14.183" v="1" actId="1076"/>
          <ac:picMkLst>
            <pc:docMk/>
            <pc:sldMk cId="0" sldId="262"/>
            <ac:picMk id="149" creationId="{00000000-0000-0000-0000-000000000000}"/>
          </ac:picMkLst>
        </pc:picChg>
      </pc:sldChg>
      <pc:sldChg chg="modSp mod">
        <pc:chgData name="Amanda Edwards" userId="1462019de27607f8" providerId="LiveId" clId="{12333B08-0188-48F8-B5EF-F823C6644722}" dt="2025-06-23T14:26:29.332" v="3" actId="208"/>
        <pc:sldMkLst>
          <pc:docMk/>
          <pc:sldMk cId="0" sldId="268"/>
        </pc:sldMkLst>
        <pc:picChg chg="mod">
          <ac:chgData name="Amanda Edwards" userId="1462019de27607f8" providerId="LiveId" clId="{12333B08-0188-48F8-B5EF-F823C6644722}" dt="2025-06-23T14:26:29.332" v="3" actId="208"/>
          <ac:picMkLst>
            <pc:docMk/>
            <pc:sldMk cId="0" sldId="268"/>
            <ac:picMk id="192" creationId="{00000000-0000-0000-0000-000000000000}"/>
          </ac:picMkLst>
        </pc:picChg>
      </pc:sldChg>
      <pc:sldChg chg="modSp mod">
        <pc:chgData name="Amanda Edwards" userId="1462019de27607f8" providerId="LiveId" clId="{12333B08-0188-48F8-B5EF-F823C6644722}" dt="2025-06-23T14:26:57.375" v="5" actId="1076"/>
        <pc:sldMkLst>
          <pc:docMk/>
          <pc:sldMk cId="0" sldId="273"/>
        </pc:sldMkLst>
        <pc:picChg chg="mod">
          <ac:chgData name="Amanda Edwards" userId="1462019de27607f8" providerId="LiveId" clId="{12333B08-0188-48F8-B5EF-F823C6644722}" dt="2025-06-23T14:26:57.375" v="5" actId="1076"/>
          <ac:picMkLst>
            <pc:docMk/>
            <pc:sldMk cId="0" sldId="273"/>
            <ac:picMk id="227" creationId="{00000000-0000-0000-0000-000000000000}"/>
          </ac:picMkLst>
        </pc:picChg>
        <pc:picChg chg="mod">
          <ac:chgData name="Amanda Edwards" userId="1462019de27607f8" providerId="LiveId" clId="{12333B08-0188-48F8-B5EF-F823C6644722}" dt="2025-06-23T14:26:50.099" v="4" actId="1076"/>
          <ac:picMkLst>
            <pc:docMk/>
            <pc:sldMk cId="0" sldId="273"/>
            <ac:picMk id="228" creationId="{00000000-0000-0000-0000-000000000000}"/>
          </ac:picMkLst>
        </pc:picChg>
      </pc:sldChg>
      <pc:sldChg chg="modSp mod">
        <pc:chgData name="Amanda Edwards" userId="1462019de27607f8" providerId="LiveId" clId="{12333B08-0188-48F8-B5EF-F823C6644722}" dt="2025-06-23T14:27:32.016" v="8" actId="1076"/>
        <pc:sldMkLst>
          <pc:docMk/>
          <pc:sldMk cId="0" sldId="278"/>
        </pc:sldMkLst>
        <pc:spChg chg="mod">
          <ac:chgData name="Amanda Edwards" userId="1462019de27607f8" providerId="LiveId" clId="{12333B08-0188-48F8-B5EF-F823C6644722}" dt="2025-06-23T14:27:26.218" v="7" actId="1076"/>
          <ac:spMkLst>
            <pc:docMk/>
            <pc:sldMk cId="0" sldId="278"/>
            <ac:spMk id="259" creationId="{00000000-0000-0000-0000-000000000000}"/>
          </ac:spMkLst>
        </pc:spChg>
        <pc:spChg chg="mod">
          <ac:chgData name="Amanda Edwards" userId="1462019de27607f8" providerId="LiveId" clId="{12333B08-0188-48F8-B5EF-F823C6644722}" dt="2025-06-23T14:27:32.016" v="8" actId="1076"/>
          <ac:spMkLst>
            <pc:docMk/>
            <pc:sldMk cId="0" sldId="278"/>
            <ac:spMk id="260" creationId="{00000000-0000-0000-0000-000000000000}"/>
          </ac:spMkLst>
        </pc:spChg>
      </pc:sldChg>
      <pc:sldChg chg="modSp mod">
        <pc:chgData name="Amanda Edwards" userId="1462019de27607f8" providerId="LiveId" clId="{12333B08-0188-48F8-B5EF-F823C6644722}" dt="2025-06-23T14:34:34.125" v="382" actId="20577"/>
        <pc:sldMkLst>
          <pc:docMk/>
          <pc:sldMk cId="0" sldId="282"/>
        </pc:sldMkLst>
        <pc:spChg chg="mod">
          <ac:chgData name="Amanda Edwards" userId="1462019de27607f8" providerId="LiveId" clId="{12333B08-0188-48F8-B5EF-F823C6644722}" dt="2025-06-23T14:34:34.125" v="382" actId="20577"/>
          <ac:spMkLst>
            <pc:docMk/>
            <pc:sldMk cId="0" sldId="282"/>
            <ac:spMk id="288" creationId="{00000000-0000-0000-0000-000000000000}"/>
          </ac:spMkLst>
        </pc:spChg>
        <pc:picChg chg="mod">
          <ac:chgData name="Amanda Edwards" userId="1462019de27607f8" providerId="LiveId" clId="{12333B08-0188-48F8-B5EF-F823C6644722}" dt="2025-06-23T14:34:12.268" v="375" actId="1076"/>
          <ac:picMkLst>
            <pc:docMk/>
            <pc:sldMk cId="0" sldId="282"/>
            <ac:picMk id="28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878d592ab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878d592ab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6a5fe55af0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6a5fe55af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6878d592a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6878d592a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6878d592ab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6878d592a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878d592ab_2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6878d592ab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878d592ab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878d592ab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878d592ab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878d592ab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6878d592ab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6878d592ab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6878d592ab_2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6878d592ab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6878d592ab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6878d592ab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6878d592ab_2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6878d592ab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6878d592ab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6878d592ab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694c8003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694c8003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694c80039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694c80039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69826aa1f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69826aa1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6a2dba920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6a2dba920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6a2dba920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6a2dba920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6a82908d03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6a82908d03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6a5fe55af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6a5fe55af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33</a:t>
            </a:fld>
            <a:endParaRPr sz="1200" b="0" i="0" u="none" strike="noStrike" cap="none">
              <a:solidFill>
                <a:schemeClr val="dk1"/>
              </a:solidFill>
              <a:latin typeface="Calibri"/>
              <a:ea typeface="Calibri"/>
              <a:cs typeface="Calibri"/>
              <a:sym typeface="Calibri"/>
            </a:endParaRPr>
          </a:p>
        </p:txBody>
      </p:sp>
      <p:sp>
        <p:nvSpPr>
          <p:cNvPr id="324" name="Google Shape;324;p11: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Arial"/>
                <a:ea typeface="Arial"/>
                <a:cs typeface="Arial"/>
                <a:sym typeface="Arial"/>
              </a:rPr>
              <a:t>| Proprietary content. ©Great Learning. All Rights Reserved. Unauthorized use or distribution prohibited</a:t>
            </a: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6a5fe55a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6a5fe55a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6a5fe55af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6a5fe55a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6a5fe55af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6a5fe55af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a5fe55af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a5fe55af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6" name="Google Shape;16;p2"/>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7"/>
        <p:cNvGrpSpPr/>
        <p:nvPr/>
      </p:nvGrpSpPr>
      <p:grpSpPr>
        <a:xfrm>
          <a:off x="0" y="0"/>
          <a:ext cx="0" cy="0"/>
          <a:chOff x="0" y="0"/>
          <a:chExt cx="0" cy="0"/>
        </a:xfrm>
      </p:grpSpPr>
      <p:sp>
        <p:nvSpPr>
          <p:cNvPr id="48" name="Google Shape;48;p11"/>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49" name="Google Shape;49;p11" descr="A close up of a logo&#10;&#10;Description automatically generated"/>
          <p:cNvPicPr preferRelativeResize="0"/>
          <p:nvPr/>
        </p:nvPicPr>
        <p:blipFill rotWithShape="1">
          <a:blip r:embed="rId2">
            <a:alphaModFix/>
          </a:blip>
          <a:srcRect l="42816" t="18358" r="37293" b="19149"/>
          <a:stretch/>
        </p:blipFill>
        <p:spPr>
          <a:xfrm>
            <a:off x="6052536" y="514443"/>
            <a:ext cx="2095112" cy="3703320"/>
          </a:xfrm>
          <a:prstGeom prst="rect">
            <a:avLst/>
          </a:prstGeom>
          <a:noFill/>
          <a:ln>
            <a:noFill/>
          </a:ln>
        </p:spPr>
      </p:pic>
      <p:sp>
        <p:nvSpPr>
          <p:cNvPr id="50" name="Google Shape;50;p11"/>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51" name="Google Shape;51;p11"/>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52" name="Google Shape;52;p11"/>
          <p:cNvPicPr preferRelativeResize="0"/>
          <p:nvPr/>
        </p:nvPicPr>
        <p:blipFill rotWithShape="1">
          <a:blip r:embed="rId3">
            <a:alphaModFix/>
          </a:blip>
          <a:srcRect/>
          <a:stretch/>
        </p:blipFill>
        <p:spPr>
          <a:xfrm>
            <a:off x="295874" y="683275"/>
            <a:ext cx="3757725" cy="8258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2"/>
        <p:cNvGrpSpPr/>
        <p:nvPr/>
      </p:nvGrpSpPr>
      <p:grpSpPr>
        <a:xfrm>
          <a:off x="0" y="0"/>
          <a:ext cx="0" cy="0"/>
          <a:chOff x="0" y="0"/>
          <a:chExt cx="0" cy="0"/>
        </a:xfrm>
      </p:grpSpPr>
      <p:sp>
        <p:nvSpPr>
          <p:cNvPr id="63" name="Google Shape;63;p1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64" name="Google Shape;64;p13" descr="A close up of a logo&#10;&#10;Description automatically generated"/>
          <p:cNvPicPr preferRelativeResize="0"/>
          <p:nvPr/>
        </p:nvPicPr>
        <p:blipFill rotWithShape="1">
          <a:blip r:embed="rId2">
            <a:alphaModFix/>
          </a:blip>
          <a:srcRect l="42816" t="18358" r="37293" b="19149"/>
          <a:stretch/>
        </p:blipFill>
        <p:spPr>
          <a:xfrm>
            <a:off x="6052536" y="514443"/>
            <a:ext cx="2095112" cy="3703320"/>
          </a:xfrm>
          <a:prstGeom prst="rect">
            <a:avLst/>
          </a:prstGeom>
          <a:noFill/>
          <a:ln>
            <a:noFill/>
          </a:ln>
        </p:spPr>
      </p:pic>
      <p:sp>
        <p:nvSpPr>
          <p:cNvPr id="65" name="Google Shape;65;p1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66" name="Google Shape;66;p1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b="0" i="0" u="none" strike="noStrike" cap="none">
                <a:solidFill>
                  <a:schemeClr val="lt1"/>
                </a:solidFill>
                <a:latin typeface="Nunito ExtraBold"/>
                <a:ea typeface="Nunito ExtraBold"/>
                <a:cs typeface="Nunito ExtraBold"/>
                <a:sym typeface="Nunito ExtraBold"/>
              </a:rPr>
              <a:t>Happy Learning !</a:t>
            </a:r>
            <a:endParaRPr sz="3300" b="0" i="0" u="none" strike="noStrike" cap="none">
              <a:solidFill>
                <a:schemeClr val="lt1"/>
              </a:solidFill>
              <a:latin typeface="Nunito ExtraBold"/>
              <a:ea typeface="Nunito ExtraBold"/>
              <a:cs typeface="Nunito ExtraBold"/>
              <a:sym typeface="Nunito ExtraBold"/>
            </a:endParaRPr>
          </a:p>
        </p:txBody>
      </p:sp>
      <p:pic>
        <p:nvPicPr>
          <p:cNvPr id="67" name="Google Shape;67;p13"/>
          <p:cNvPicPr preferRelativeResize="0"/>
          <p:nvPr/>
        </p:nvPicPr>
        <p:blipFill rotWithShape="1">
          <a:blip r:embed="rId3">
            <a:alphaModFix/>
          </a:blip>
          <a:srcRect/>
          <a:stretch/>
        </p:blipFill>
        <p:spPr>
          <a:xfrm>
            <a:off x="421875" y="769949"/>
            <a:ext cx="3071452" cy="12612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2210208" y="744575"/>
            <a:ext cx="6622200" cy="205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algn="l">
              <a:lnSpc>
                <a:spcPct val="100000"/>
              </a:lnSpc>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70" name="Google Shape;70;p14"/>
          <p:cNvSpPr txBox="1">
            <a:spLocks noGrp="1"/>
          </p:cNvSpPr>
          <p:nvPr>
            <p:ph type="subTitle" idx="1"/>
          </p:nvPr>
        </p:nvSpPr>
        <p:spPr>
          <a:xfrm>
            <a:off x="2210202" y="2834125"/>
            <a:ext cx="6622200" cy="792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algn="l">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73" name="Google Shape;73;p1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76" name="Google Shape;76;p1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77" name="Google Shape;77;p1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80" name="Google Shape;80;p17"/>
          <p:cNvGraphicFramePr/>
          <p:nvPr/>
        </p:nvGraphicFramePr>
        <p:xfrm>
          <a:off x="201942" y="833662"/>
          <a:ext cx="3000000" cy="3000000"/>
        </p:xfrm>
        <a:graphic>
          <a:graphicData uri="http://schemas.openxmlformats.org/drawingml/2006/table">
            <a:tbl>
              <a:tblPr firstRow="1" bandRow="1">
                <a:noFill/>
                <a:tableStyleId>{1EDB4B9D-845D-4C6E-8FCC-0F3C75B4D532}</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81" name="Google Shape;81;p1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4" name="Google Shape;8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5" name="Google Shape;8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86" name="Google Shape;86;p1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89" name="Google Shape;89;p1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2" name="Google Shape;92;p2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6" name="Google Shape;96;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7" name="Google Shape;97;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98" name="Google Shape;98;p2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9" name="Google Shape;19;p3"/>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lvl1pPr marL="457200" lvl="0" indent="-323850" algn="l">
              <a:lnSpc>
                <a:spcPct val="115000"/>
              </a:lnSpc>
              <a:spcBef>
                <a:spcPts val="0"/>
              </a:spcBef>
              <a:spcAft>
                <a:spcPts val="0"/>
              </a:spcAft>
              <a:buSzPts val="1500"/>
              <a:buFont typeface="Nunito"/>
              <a:buChar char="●"/>
              <a:defRPr>
                <a:latin typeface="Nunito"/>
                <a:ea typeface="Nunito"/>
                <a:cs typeface="Nunito"/>
                <a:sym typeface="Nunito"/>
              </a:defRPr>
            </a:lvl1pPr>
            <a:lvl2pPr marL="914400" lvl="1" indent="-311150" algn="l">
              <a:lnSpc>
                <a:spcPct val="115000"/>
              </a:lnSpc>
              <a:spcBef>
                <a:spcPts val="1600"/>
              </a:spcBef>
              <a:spcAft>
                <a:spcPts val="0"/>
              </a:spcAft>
              <a:buSzPts val="1300"/>
              <a:buFont typeface="Nunito"/>
              <a:buChar char="○"/>
              <a:defRPr>
                <a:latin typeface="Nunito"/>
                <a:ea typeface="Nunito"/>
                <a:cs typeface="Nunito"/>
                <a:sym typeface="Nunito"/>
              </a:defRPr>
            </a:lvl2pPr>
            <a:lvl3pPr marL="1371600" lvl="2" indent="-304800" algn="l">
              <a:lnSpc>
                <a:spcPct val="115000"/>
              </a:lnSpc>
              <a:spcBef>
                <a:spcPts val="1600"/>
              </a:spcBef>
              <a:spcAft>
                <a:spcPts val="0"/>
              </a:spcAft>
              <a:buSzPts val="1200"/>
              <a:buFont typeface="Nunito"/>
              <a:buChar char="■"/>
              <a:defRPr>
                <a:latin typeface="Nunito"/>
                <a:ea typeface="Nunito"/>
                <a:cs typeface="Nunito"/>
                <a:sym typeface="Nunito"/>
              </a:defRPr>
            </a:lvl3pPr>
            <a:lvl4pPr marL="1828800" lvl="3" indent="-298450" algn="l">
              <a:lnSpc>
                <a:spcPct val="115000"/>
              </a:lnSpc>
              <a:spcBef>
                <a:spcPts val="1600"/>
              </a:spcBef>
              <a:spcAft>
                <a:spcPts val="0"/>
              </a:spcAft>
              <a:buSzPts val="1100"/>
              <a:buFont typeface="Nunito"/>
              <a:buChar char="●"/>
              <a:defRPr>
                <a:latin typeface="Nunito"/>
                <a:ea typeface="Nunito"/>
                <a:cs typeface="Nunito"/>
                <a:sym typeface="Nunito"/>
              </a:defRPr>
            </a:lvl4pPr>
            <a:lvl5pPr marL="2286000" lvl="4" indent="-292100" algn="l">
              <a:lnSpc>
                <a:spcPct val="115000"/>
              </a:lnSpc>
              <a:spcBef>
                <a:spcPts val="1600"/>
              </a:spcBef>
              <a:spcAft>
                <a:spcPts val="0"/>
              </a:spcAft>
              <a:buSzPts val="1000"/>
              <a:buFont typeface="Nunito"/>
              <a:buChar char="○"/>
              <a:defRPr>
                <a:latin typeface="Nunito"/>
                <a:ea typeface="Nunito"/>
                <a:cs typeface="Nunito"/>
                <a:sym typeface="Nunito"/>
              </a:defRPr>
            </a:lvl5pPr>
            <a:lvl6pPr marL="2743200" lvl="5" indent="-285750" algn="l">
              <a:lnSpc>
                <a:spcPct val="115000"/>
              </a:lnSpc>
              <a:spcBef>
                <a:spcPts val="1600"/>
              </a:spcBef>
              <a:spcAft>
                <a:spcPts val="0"/>
              </a:spcAft>
              <a:buSzPts val="900"/>
              <a:buFont typeface="Nunito"/>
              <a:buChar char="■"/>
              <a:defRPr>
                <a:latin typeface="Nunito"/>
                <a:ea typeface="Nunito"/>
                <a:cs typeface="Nunito"/>
                <a:sym typeface="Nunito"/>
              </a:defRPr>
            </a:lvl6pPr>
            <a:lvl7pPr marL="3200400" lvl="6" indent="-279400" algn="l">
              <a:lnSpc>
                <a:spcPct val="115000"/>
              </a:lnSpc>
              <a:spcBef>
                <a:spcPts val="1600"/>
              </a:spcBef>
              <a:spcAft>
                <a:spcPts val="0"/>
              </a:spcAft>
              <a:buSzPts val="800"/>
              <a:buFont typeface="Nunito"/>
              <a:buChar char="●"/>
              <a:defRPr>
                <a:latin typeface="Nunito"/>
                <a:ea typeface="Nunito"/>
                <a:cs typeface="Nunito"/>
                <a:sym typeface="Nunito"/>
              </a:defRPr>
            </a:lvl7pPr>
            <a:lvl8pPr marL="3657600" lvl="7" indent="-273050" algn="l">
              <a:lnSpc>
                <a:spcPct val="115000"/>
              </a:lnSpc>
              <a:spcBef>
                <a:spcPts val="1600"/>
              </a:spcBef>
              <a:spcAft>
                <a:spcPts val="0"/>
              </a:spcAft>
              <a:buSzPts val="700"/>
              <a:buFont typeface="Nunito"/>
              <a:buChar char="○"/>
              <a:defRPr>
                <a:latin typeface="Nunito"/>
                <a:ea typeface="Nunito"/>
                <a:cs typeface="Nunito"/>
                <a:sym typeface="Nunito"/>
              </a:defRPr>
            </a:lvl8pPr>
            <a:lvl9pPr marL="4114800" lvl="8" indent="-266700" algn="l">
              <a:lnSpc>
                <a:spcPct val="115000"/>
              </a:lnSpc>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20" name="Google Shape;20;p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2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E39A9"/>
              </a:buClr>
              <a:buSzPts val="3600"/>
              <a:buNone/>
              <a:defRPr sz="3600">
                <a:solidFill>
                  <a:srgbClr val="0E39A9"/>
                </a:solidFill>
              </a:defRPr>
            </a:lvl1pPr>
            <a:lvl2pPr lvl="1" algn="l">
              <a:lnSpc>
                <a:spcPct val="100000"/>
              </a:lnSpc>
              <a:spcBef>
                <a:spcPts val="0"/>
              </a:spcBef>
              <a:spcAft>
                <a:spcPts val="0"/>
              </a:spcAft>
              <a:buClr>
                <a:srgbClr val="0E39A9"/>
              </a:buClr>
              <a:buSzPts val="3600"/>
              <a:buNone/>
              <a:defRPr sz="3600">
                <a:solidFill>
                  <a:srgbClr val="0E39A9"/>
                </a:solidFill>
              </a:defRPr>
            </a:lvl2pPr>
            <a:lvl3pPr lvl="2" algn="l">
              <a:lnSpc>
                <a:spcPct val="100000"/>
              </a:lnSpc>
              <a:spcBef>
                <a:spcPts val="0"/>
              </a:spcBef>
              <a:spcAft>
                <a:spcPts val="0"/>
              </a:spcAft>
              <a:buClr>
                <a:srgbClr val="0E39A9"/>
              </a:buClr>
              <a:buSzPts val="3600"/>
              <a:buNone/>
              <a:defRPr sz="3600">
                <a:solidFill>
                  <a:srgbClr val="0E39A9"/>
                </a:solidFill>
              </a:defRPr>
            </a:lvl3pPr>
            <a:lvl4pPr lvl="3" algn="l">
              <a:lnSpc>
                <a:spcPct val="100000"/>
              </a:lnSpc>
              <a:spcBef>
                <a:spcPts val="0"/>
              </a:spcBef>
              <a:spcAft>
                <a:spcPts val="0"/>
              </a:spcAft>
              <a:buClr>
                <a:srgbClr val="0E39A9"/>
              </a:buClr>
              <a:buSzPts val="3600"/>
              <a:buNone/>
              <a:defRPr sz="3600">
                <a:solidFill>
                  <a:srgbClr val="0E39A9"/>
                </a:solidFill>
              </a:defRPr>
            </a:lvl4pPr>
            <a:lvl5pPr lvl="4" algn="l">
              <a:lnSpc>
                <a:spcPct val="100000"/>
              </a:lnSpc>
              <a:spcBef>
                <a:spcPts val="0"/>
              </a:spcBef>
              <a:spcAft>
                <a:spcPts val="0"/>
              </a:spcAft>
              <a:buClr>
                <a:srgbClr val="0E39A9"/>
              </a:buClr>
              <a:buSzPts val="3600"/>
              <a:buNone/>
              <a:defRPr sz="3600">
                <a:solidFill>
                  <a:srgbClr val="0E39A9"/>
                </a:solidFill>
              </a:defRPr>
            </a:lvl5pPr>
            <a:lvl6pPr lvl="5" algn="l">
              <a:lnSpc>
                <a:spcPct val="100000"/>
              </a:lnSpc>
              <a:spcBef>
                <a:spcPts val="0"/>
              </a:spcBef>
              <a:spcAft>
                <a:spcPts val="0"/>
              </a:spcAft>
              <a:buClr>
                <a:srgbClr val="0E39A9"/>
              </a:buClr>
              <a:buSzPts val="3600"/>
              <a:buNone/>
              <a:defRPr sz="3600">
                <a:solidFill>
                  <a:srgbClr val="0E39A9"/>
                </a:solidFill>
              </a:defRPr>
            </a:lvl6pPr>
            <a:lvl7pPr lvl="6" algn="l">
              <a:lnSpc>
                <a:spcPct val="100000"/>
              </a:lnSpc>
              <a:spcBef>
                <a:spcPts val="0"/>
              </a:spcBef>
              <a:spcAft>
                <a:spcPts val="0"/>
              </a:spcAft>
              <a:buClr>
                <a:srgbClr val="0E39A9"/>
              </a:buClr>
              <a:buSzPts val="3600"/>
              <a:buNone/>
              <a:defRPr sz="3600">
                <a:solidFill>
                  <a:srgbClr val="0E39A9"/>
                </a:solidFill>
              </a:defRPr>
            </a:lvl7pPr>
            <a:lvl8pPr lvl="7" algn="l">
              <a:lnSpc>
                <a:spcPct val="100000"/>
              </a:lnSpc>
              <a:spcBef>
                <a:spcPts val="0"/>
              </a:spcBef>
              <a:spcAft>
                <a:spcPts val="0"/>
              </a:spcAft>
              <a:buClr>
                <a:srgbClr val="0E39A9"/>
              </a:buClr>
              <a:buSzPts val="3600"/>
              <a:buNone/>
              <a:defRPr sz="3600">
                <a:solidFill>
                  <a:srgbClr val="0E39A9"/>
                </a:solidFill>
              </a:defRPr>
            </a:lvl8pPr>
            <a:lvl9pPr lvl="8" algn="l">
              <a:lnSpc>
                <a:spcPct val="100000"/>
              </a:lnSpc>
              <a:spcBef>
                <a:spcPts val="0"/>
              </a:spcBef>
              <a:spcAft>
                <a:spcPts val="0"/>
              </a:spcAft>
              <a:buClr>
                <a:srgbClr val="0E39A9"/>
              </a:buClr>
              <a:buSzPts val="3600"/>
              <a:buNone/>
              <a:defRPr sz="3600">
                <a:solidFill>
                  <a:srgbClr val="0E39A9"/>
                </a:solidFill>
              </a:defRPr>
            </a:lvl9pPr>
          </a:lstStyle>
          <a:p>
            <a:endParaRPr/>
          </a:p>
        </p:txBody>
      </p:sp>
      <p:sp>
        <p:nvSpPr>
          <p:cNvPr id="23" name="Google Shape;23;p4"/>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graphicFrame>
        <p:nvGraphicFramePr>
          <p:cNvPr id="26" name="Google Shape;26;p5"/>
          <p:cNvGraphicFramePr/>
          <p:nvPr/>
        </p:nvGraphicFramePr>
        <p:xfrm>
          <a:off x="201942" y="833662"/>
          <a:ext cx="3000000" cy="3000000"/>
        </p:xfrm>
        <a:graphic>
          <a:graphicData uri="http://schemas.openxmlformats.org/drawingml/2006/table">
            <a:tbl>
              <a:tblPr firstRow="1" bandRow="1">
                <a:noFill/>
                <a:tableStyleId>{1EDB4B9D-845D-4C6E-8FCC-0F3C75B4D532}</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a:t>
                      </a:r>
                      <a:endParaRPr sz="14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Cluster Profile </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latin typeface="Nunito"/>
                          <a:ea typeface="Nunito"/>
                          <a:cs typeface="Nunito"/>
                          <a:sym typeface="Nunito"/>
                        </a:rPr>
                        <a:t>Business Insights for Marketing Team</a:t>
                      </a:r>
                      <a:endParaRPr sz="14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1</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Engage Online – Set up priority calling in lines – Upsell and Cross sell premium products</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2</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baseline="30000">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3</a:t>
                      </a: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Nunito"/>
                          <a:ea typeface="Nunito"/>
                          <a:cs typeface="Nunito"/>
                          <a:sym typeface="Nunito"/>
                        </a:rPr>
                        <a:t>…</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27" name="Google Shape;27;p5"/>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0" name="Google Shape;30;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6"/>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35" name="Google Shape;35;p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23850" algn="l">
              <a:lnSpc>
                <a:spcPct val="115000"/>
              </a:lnSpc>
              <a:spcBef>
                <a:spcPts val="0"/>
              </a:spcBef>
              <a:spcAft>
                <a:spcPts val="0"/>
              </a:spcAft>
              <a:buSzPts val="1500"/>
              <a:buChar char="●"/>
              <a:defRPr/>
            </a:lvl1pPr>
            <a:lvl2pPr marL="914400" lvl="1" indent="-311150" algn="l">
              <a:lnSpc>
                <a:spcPct val="115000"/>
              </a:lnSpc>
              <a:spcBef>
                <a:spcPts val="1600"/>
              </a:spcBef>
              <a:spcAft>
                <a:spcPts val="0"/>
              </a:spcAft>
              <a:buSzPts val="1300"/>
              <a:buChar char="○"/>
              <a:defRPr/>
            </a:lvl2pPr>
            <a:lvl3pPr marL="1371600" lvl="2" indent="-304800" algn="l">
              <a:lnSpc>
                <a:spcPct val="115000"/>
              </a:lnSpc>
              <a:spcBef>
                <a:spcPts val="1600"/>
              </a:spcBef>
              <a:spcAft>
                <a:spcPts val="0"/>
              </a:spcAft>
              <a:buSzPts val="1200"/>
              <a:buChar char="■"/>
              <a:defRPr/>
            </a:lvl3pPr>
            <a:lvl4pPr marL="1828800" lvl="3" indent="-298450" algn="l">
              <a:lnSpc>
                <a:spcPct val="115000"/>
              </a:lnSpc>
              <a:spcBef>
                <a:spcPts val="1600"/>
              </a:spcBef>
              <a:spcAft>
                <a:spcPts val="0"/>
              </a:spcAft>
              <a:buSzPts val="1100"/>
              <a:buChar char="●"/>
              <a:defRPr/>
            </a:lvl4pPr>
            <a:lvl5pPr marL="2286000" lvl="4" indent="-292100" algn="l">
              <a:lnSpc>
                <a:spcPct val="115000"/>
              </a:lnSpc>
              <a:spcBef>
                <a:spcPts val="1600"/>
              </a:spcBef>
              <a:spcAft>
                <a:spcPts val="0"/>
              </a:spcAft>
              <a:buSzPts val="1000"/>
              <a:buChar char="○"/>
              <a:defRPr/>
            </a:lvl5pPr>
            <a:lvl6pPr marL="2743200" lvl="5" indent="-285750" algn="l">
              <a:lnSpc>
                <a:spcPct val="115000"/>
              </a:lnSpc>
              <a:spcBef>
                <a:spcPts val="1600"/>
              </a:spcBef>
              <a:spcAft>
                <a:spcPts val="0"/>
              </a:spcAft>
              <a:buSzPts val="900"/>
              <a:buChar char="■"/>
              <a:defRPr/>
            </a:lvl6pPr>
            <a:lvl7pPr marL="3200400" lvl="6" indent="-279400" algn="l">
              <a:lnSpc>
                <a:spcPct val="115000"/>
              </a:lnSpc>
              <a:spcBef>
                <a:spcPts val="1600"/>
              </a:spcBef>
              <a:spcAft>
                <a:spcPts val="0"/>
              </a:spcAft>
              <a:buSzPts val="800"/>
              <a:buChar char="●"/>
              <a:defRPr/>
            </a:lvl7pPr>
            <a:lvl8pPr marL="3657600" lvl="7" indent="-273050" algn="l">
              <a:lnSpc>
                <a:spcPct val="115000"/>
              </a:lnSpc>
              <a:spcBef>
                <a:spcPts val="1600"/>
              </a:spcBef>
              <a:spcAft>
                <a:spcPts val="0"/>
              </a:spcAft>
              <a:buSzPts val="700"/>
              <a:buChar char="○"/>
              <a:defRPr/>
            </a:lvl8pPr>
            <a:lvl9pPr marL="4114800" lvl="8" indent="-266700" algn="l">
              <a:lnSpc>
                <a:spcPct val="115000"/>
              </a:lnSpc>
              <a:spcBef>
                <a:spcPts val="1600"/>
              </a:spcBef>
              <a:spcAft>
                <a:spcPts val="1600"/>
              </a:spcAft>
              <a:buSzPts val="600"/>
              <a:buChar char="■"/>
              <a:defRPr/>
            </a:lvl9pPr>
          </a:lstStyle>
          <a:p>
            <a:endParaRPr/>
          </a:p>
        </p:txBody>
      </p:sp>
      <p:sp>
        <p:nvSpPr>
          <p:cNvPr id="44" name="Google Shape;44;p9"/>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7" name="Google Shape;7;p1"/>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8" name="Google Shape;8;p1"/>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9" name="Google Shape;9;p1"/>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11" name="Google Shape;11;p1"/>
          <p:cNvGrpSpPr/>
          <p:nvPr/>
        </p:nvGrpSpPr>
        <p:grpSpPr>
          <a:xfrm>
            <a:off x="6593" y="10"/>
            <a:ext cx="175500" cy="709221"/>
            <a:chOff x="6593" y="10"/>
            <a:chExt cx="175500" cy="709221"/>
          </a:xfrm>
        </p:grpSpPr>
        <p:sp>
          <p:nvSpPr>
            <p:cNvPr id="12" name="Google Shape;12;p1"/>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34343"/>
              </a:buClr>
              <a:buSzPts val="2200"/>
              <a:buFont typeface="Nunito"/>
              <a:buNone/>
              <a:defRPr sz="2200" b="1" i="0" u="none" strike="noStrike" cap="none">
                <a:solidFill>
                  <a:srgbClr val="434343"/>
                </a:solidFill>
                <a:latin typeface="Nunito"/>
                <a:ea typeface="Nunito"/>
                <a:cs typeface="Nunito"/>
                <a:sym typeface="Nunito"/>
              </a:defRPr>
            </a:lvl1pPr>
            <a:lvl2pPr marR="0" lvl="1"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2pPr>
            <a:lvl3pPr marR="0" lvl="2"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3pPr>
            <a:lvl4pPr marR="0" lvl="3"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4pPr>
            <a:lvl5pPr marR="0" lvl="4"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5pPr>
            <a:lvl6pPr marR="0" lvl="5"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6pPr>
            <a:lvl7pPr marR="0" lvl="6"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7pPr>
            <a:lvl8pPr marR="0" lvl="7"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8pPr>
            <a:lvl9pPr marR="0" lvl="8" algn="l" rtl="0">
              <a:lnSpc>
                <a:spcPct val="100000"/>
              </a:lnSpc>
              <a:spcBef>
                <a:spcPts val="0"/>
              </a:spcBef>
              <a:spcAft>
                <a:spcPts val="0"/>
              </a:spcAft>
              <a:buClr>
                <a:srgbClr val="434343"/>
              </a:buClr>
              <a:buSzPts val="2500"/>
              <a:buFont typeface="Nunito SemiBold"/>
              <a:buNone/>
              <a:defRPr sz="2500" b="0" i="0" u="none" strike="noStrike" cap="none">
                <a:solidFill>
                  <a:srgbClr val="434343"/>
                </a:solidFill>
                <a:latin typeface="Nunito SemiBold"/>
                <a:ea typeface="Nunito SemiBold"/>
                <a:cs typeface="Nunito SemiBold"/>
                <a:sym typeface="Nunito SemiBold"/>
              </a:defRPr>
            </a:lvl9pPr>
          </a:lstStyle>
          <a:p>
            <a:endParaRPr/>
          </a:p>
        </p:txBody>
      </p:sp>
      <p:sp>
        <p:nvSpPr>
          <p:cNvPr id="55" name="Google Shape;55;p12"/>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marR="0" lvl="0" indent="-323850" algn="l" rtl="0">
              <a:lnSpc>
                <a:spcPct val="115000"/>
              </a:lnSpc>
              <a:spcBef>
                <a:spcPts val="0"/>
              </a:spcBef>
              <a:spcAft>
                <a:spcPts val="0"/>
              </a:spcAft>
              <a:buClr>
                <a:schemeClr val="dk2"/>
              </a:buClr>
              <a:buSzPts val="1500"/>
              <a:buFont typeface="Nunito"/>
              <a:buChar char="●"/>
              <a:defRPr sz="1500" b="0" i="0" u="none" strike="noStrike" cap="none">
                <a:solidFill>
                  <a:schemeClr val="dk2"/>
                </a:solidFill>
                <a:latin typeface="Nunito"/>
                <a:ea typeface="Nunito"/>
                <a:cs typeface="Nunito"/>
                <a:sym typeface="Nunito"/>
              </a:defRPr>
            </a:lvl1pPr>
            <a:lvl2pPr marL="914400" marR="0" lvl="1" indent="-311150" algn="l" rtl="0">
              <a:lnSpc>
                <a:spcPct val="115000"/>
              </a:lnSpc>
              <a:spcBef>
                <a:spcPts val="160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2pPr>
            <a:lvl3pPr marL="1371600" marR="0" lvl="2" indent="-304800" algn="l" rtl="0">
              <a:lnSpc>
                <a:spcPct val="115000"/>
              </a:lnSpc>
              <a:spcBef>
                <a:spcPts val="1600"/>
              </a:spcBef>
              <a:spcAft>
                <a:spcPts val="0"/>
              </a:spcAft>
              <a:buClr>
                <a:schemeClr val="dk2"/>
              </a:buClr>
              <a:buSzPts val="1200"/>
              <a:buFont typeface="Nunito"/>
              <a:buChar char="■"/>
              <a:defRPr sz="12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160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2100" algn="l" rtl="0">
              <a:lnSpc>
                <a:spcPct val="115000"/>
              </a:lnSpc>
              <a:spcBef>
                <a:spcPts val="1600"/>
              </a:spcBef>
              <a:spcAft>
                <a:spcPts val="0"/>
              </a:spcAft>
              <a:buClr>
                <a:schemeClr val="dk2"/>
              </a:buClr>
              <a:buSzPts val="1000"/>
              <a:buFont typeface="Nunito"/>
              <a:buChar char="○"/>
              <a:defRPr sz="1000" b="0" i="0" u="none" strike="noStrike" cap="none">
                <a:solidFill>
                  <a:schemeClr val="dk2"/>
                </a:solidFill>
                <a:latin typeface="Nunito"/>
                <a:ea typeface="Nunito"/>
                <a:cs typeface="Nunito"/>
                <a:sym typeface="Nunito"/>
              </a:defRPr>
            </a:lvl5pPr>
            <a:lvl6pPr marL="2743200" marR="0" lvl="5" indent="-285750" algn="l" rtl="0">
              <a:lnSpc>
                <a:spcPct val="115000"/>
              </a:lnSpc>
              <a:spcBef>
                <a:spcPts val="1600"/>
              </a:spcBef>
              <a:spcAft>
                <a:spcPts val="0"/>
              </a:spcAft>
              <a:buClr>
                <a:schemeClr val="dk2"/>
              </a:buClr>
              <a:buSzPts val="900"/>
              <a:buFont typeface="Nunito"/>
              <a:buChar char="■"/>
              <a:defRPr sz="900" b="0" i="0" u="none" strike="noStrike" cap="none">
                <a:solidFill>
                  <a:schemeClr val="dk2"/>
                </a:solidFill>
                <a:latin typeface="Nunito"/>
                <a:ea typeface="Nunito"/>
                <a:cs typeface="Nunito"/>
                <a:sym typeface="Nunito"/>
              </a:defRPr>
            </a:lvl6pPr>
            <a:lvl7pPr marL="3200400" marR="0" lvl="6" indent="-279400" algn="l" rtl="0">
              <a:lnSpc>
                <a:spcPct val="115000"/>
              </a:lnSpc>
              <a:spcBef>
                <a:spcPts val="1600"/>
              </a:spcBef>
              <a:spcAft>
                <a:spcPts val="0"/>
              </a:spcAft>
              <a:buClr>
                <a:schemeClr val="dk2"/>
              </a:buClr>
              <a:buSzPts val="800"/>
              <a:buFont typeface="Nunito"/>
              <a:buChar char="●"/>
              <a:defRPr sz="800" b="0" i="0" u="none" strike="noStrike" cap="none">
                <a:solidFill>
                  <a:schemeClr val="dk2"/>
                </a:solidFill>
                <a:latin typeface="Nunito"/>
                <a:ea typeface="Nunito"/>
                <a:cs typeface="Nunito"/>
                <a:sym typeface="Nunito"/>
              </a:defRPr>
            </a:lvl7pPr>
            <a:lvl8pPr marL="3657600" marR="0" lvl="7" indent="-273050" algn="l" rtl="0">
              <a:lnSpc>
                <a:spcPct val="115000"/>
              </a:lnSpc>
              <a:spcBef>
                <a:spcPts val="1600"/>
              </a:spcBef>
              <a:spcAft>
                <a:spcPts val="0"/>
              </a:spcAft>
              <a:buClr>
                <a:schemeClr val="dk2"/>
              </a:buClr>
              <a:buSzPts val="700"/>
              <a:buFont typeface="Nunito"/>
              <a:buChar char="○"/>
              <a:defRPr sz="700" b="0" i="0" u="none" strike="noStrike" cap="none">
                <a:solidFill>
                  <a:schemeClr val="dk2"/>
                </a:solidFill>
                <a:latin typeface="Nunito"/>
                <a:ea typeface="Nunito"/>
                <a:cs typeface="Nunito"/>
                <a:sym typeface="Nunito"/>
              </a:defRPr>
            </a:lvl8pPr>
            <a:lvl9pPr marL="4114800" marR="0" lvl="8" indent="-266700" algn="l" rtl="0">
              <a:lnSpc>
                <a:spcPct val="115000"/>
              </a:lnSpc>
              <a:spcBef>
                <a:spcPts val="1600"/>
              </a:spcBef>
              <a:spcAft>
                <a:spcPts val="1600"/>
              </a:spcAft>
              <a:buClr>
                <a:schemeClr val="dk2"/>
              </a:buClr>
              <a:buSzPts val="600"/>
              <a:buFont typeface="Nunito"/>
              <a:buChar char="■"/>
              <a:defRPr sz="600" b="0" i="0" u="none" strike="noStrike" cap="none">
                <a:solidFill>
                  <a:schemeClr val="dk2"/>
                </a:solidFill>
                <a:latin typeface="Nunito"/>
                <a:ea typeface="Nunito"/>
                <a:cs typeface="Nunito"/>
                <a:sym typeface="Nunito"/>
              </a:defRPr>
            </a:lvl9pPr>
          </a:lstStyle>
          <a:p>
            <a:endParaRPr/>
          </a:p>
        </p:txBody>
      </p:sp>
      <p:sp>
        <p:nvSpPr>
          <p:cNvPr id="56" name="Google Shape;56;p12"/>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marR="0" lvl="0" indent="0" algn="ctr" rtl="0">
              <a:lnSpc>
                <a:spcPct val="102500"/>
              </a:lnSpc>
              <a:spcBef>
                <a:spcPts val="0"/>
              </a:spcBef>
              <a:spcAft>
                <a:spcPts val="0"/>
              </a:spcAft>
              <a:buClr>
                <a:srgbClr val="000000"/>
              </a:buClr>
              <a:buSzPts val="700"/>
              <a:buFont typeface="Arial"/>
              <a:buNone/>
            </a:pPr>
            <a:r>
              <a:rPr lang="en" sz="700" b="1" i="0" u="none" strike="noStrike" cap="none">
                <a:solidFill>
                  <a:srgbClr val="434343"/>
                </a:solidFill>
                <a:latin typeface="Nunito"/>
                <a:ea typeface="Nunito"/>
                <a:cs typeface="Nunito"/>
                <a:sym typeface="Nunito"/>
              </a:rPr>
              <a:t>Proprietary content. © Great Learning. All Rights Reserved. Unauthorized use or distribution prohibited.</a:t>
            </a:r>
            <a:endParaRPr sz="700" b="1" i="0" u="none" strike="noStrike" cap="none">
              <a:solidFill>
                <a:srgbClr val="434343"/>
              </a:solidFill>
              <a:latin typeface="Nunito"/>
              <a:ea typeface="Nunito"/>
              <a:cs typeface="Nunito"/>
              <a:sym typeface="Nunito"/>
            </a:endParaRPr>
          </a:p>
        </p:txBody>
      </p:sp>
      <p:sp>
        <p:nvSpPr>
          <p:cNvPr id="57" name="Google Shape;57;p12"/>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1pPr>
            <a:lvl2pPr marL="0" marR="0" lvl="1"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2pPr>
            <a:lvl3pPr marL="0" marR="0" lvl="2"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3pPr>
            <a:lvl4pPr marL="0" marR="0" lvl="3"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4pPr>
            <a:lvl5pPr marL="0" marR="0" lvl="4"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5pPr>
            <a:lvl6pPr marL="0" marR="0" lvl="5"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6pPr>
            <a:lvl7pPr marL="0" marR="0" lvl="6"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7pPr>
            <a:lvl8pPr marL="0" marR="0" lvl="7"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8pPr>
            <a:lvl9pPr marL="0" marR="0" lvl="8" indent="0" algn="ctr" rtl="0">
              <a:lnSpc>
                <a:spcPct val="100000"/>
              </a:lnSpc>
              <a:spcBef>
                <a:spcPts val="0"/>
              </a:spcBef>
              <a:spcAft>
                <a:spcPts val="0"/>
              </a:spcAft>
              <a:buClr>
                <a:srgbClr val="000000"/>
              </a:buClr>
              <a:buSzPts val="800"/>
              <a:buFont typeface="Arial"/>
              <a:buNone/>
              <a:defRPr sz="800" b="1" i="0" u="none" strike="noStrike" cap="none">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8" name="Google Shape;58;p12"/>
          <p:cNvPicPr preferRelativeResize="0"/>
          <p:nvPr/>
        </p:nvPicPr>
        <p:blipFill rotWithShape="1">
          <a:blip r:embed="rId12">
            <a:alphaModFix/>
          </a:blip>
          <a:srcRect/>
          <a:stretch/>
        </p:blipFill>
        <p:spPr>
          <a:xfrm>
            <a:off x="7669500" y="68264"/>
            <a:ext cx="1395476" cy="572701"/>
          </a:xfrm>
          <a:prstGeom prst="rect">
            <a:avLst/>
          </a:prstGeom>
          <a:noFill/>
          <a:ln>
            <a:noFill/>
          </a:ln>
        </p:spPr>
      </p:pic>
      <p:grpSp>
        <p:nvGrpSpPr>
          <p:cNvPr id="59" name="Google Shape;59;p12"/>
          <p:cNvGrpSpPr/>
          <p:nvPr/>
        </p:nvGrpSpPr>
        <p:grpSpPr>
          <a:xfrm>
            <a:off x="6593" y="10"/>
            <a:ext cx="175500" cy="709221"/>
            <a:chOff x="6593" y="10"/>
            <a:chExt cx="175500" cy="709221"/>
          </a:xfrm>
        </p:grpSpPr>
        <p:sp>
          <p:nvSpPr>
            <p:cNvPr id="60" name="Google Shape;60;p12"/>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2"/>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mc:AlternateContent xmlns:mc="http://schemas.openxmlformats.org/markup-compatibility/2006" xmlns:p14="http://schemas.microsoft.com/office/powerpoint/2010/main">
    <mc:Choice Requires="p14">
      <p:transition p14:dur="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3"/>
          <p:cNvSpPr txBox="1">
            <a:spLocks noGrp="1"/>
          </p:cNvSpPr>
          <p:nvPr>
            <p:ph type="ctrTitle"/>
          </p:nvPr>
        </p:nvSpPr>
        <p:spPr>
          <a:xfrm>
            <a:off x="1112950" y="1990050"/>
            <a:ext cx="7277700" cy="58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600"/>
              <a:t>Predicting Customer Conversion: Identifying High-Value Leads Through Data</a:t>
            </a:r>
            <a:endParaRPr sz="3600"/>
          </a:p>
        </p:txBody>
      </p:sp>
      <p:sp>
        <p:nvSpPr>
          <p:cNvPr id="106" name="Google Shape;106;p23"/>
          <p:cNvSpPr txBox="1">
            <a:spLocks noGrp="1"/>
          </p:cNvSpPr>
          <p:nvPr>
            <p:ph type="ctrTitle"/>
          </p:nvPr>
        </p:nvSpPr>
        <p:spPr>
          <a:xfrm>
            <a:off x="1158150" y="288827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2500" b="0"/>
              <a:t>Project 2 - Classification &amp; Hypothesis Testing</a:t>
            </a:r>
            <a:endParaRPr sz="2500" b="0"/>
          </a:p>
        </p:txBody>
      </p:sp>
      <p:sp>
        <p:nvSpPr>
          <p:cNvPr id="107" name="Google Shape;107;p23"/>
          <p:cNvSpPr txBox="1">
            <a:spLocks noGrp="1"/>
          </p:cNvSpPr>
          <p:nvPr>
            <p:ph type="ctrTitle"/>
          </p:nvPr>
        </p:nvSpPr>
        <p:spPr>
          <a:xfrm>
            <a:off x="1158150" y="3803325"/>
            <a:ext cx="6827700" cy="498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1600" b="0"/>
              <a:t>Amanda Edwards</a:t>
            </a:r>
            <a:endParaRPr sz="1600" b="0"/>
          </a:p>
          <a:p>
            <a:pPr marL="0" lvl="0" indent="0" algn="l" rtl="0">
              <a:lnSpc>
                <a:spcPct val="100000"/>
              </a:lnSpc>
              <a:spcBef>
                <a:spcPts val="0"/>
              </a:spcBef>
              <a:spcAft>
                <a:spcPts val="0"/>
              </a:spcAft>
              <a:buSzPts val="4800"/>
              <a:buNone/>
            </a:pPr>
            <a:r>
              <a:rPr lang="en" sz="1600" b="0"/>
              <a:t>6/23/25</a:t>
            </a:r>
            <a:endParaRPr sz="1600"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a:t>
            </a:r>
            <a:endParaRPr/>
          </a:p>
        </p:txBody>
      </p:sp>
      <p:sp>
        <p:nvSpPr>
          <p:cNvPr id="170" name="Google Shape;170;p32"/>
          <p:cNvSpPr txBox="1">
            <a:spLocks noGrp="1"/>
          </p:cNvSpPr>
          <p:nvPr>
            <p:ph type="body" idx="1"/>
          </p:nvPr>
        </p:nvSpPr>
        <p:spPr>
          <a:xfrm>
            <a:off x="500850" y="861975"/>
            <a:ext cx="4472700" cy="37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Educational channels:</a:t>
            </a:r>
            <a:endParaRPr/>
          </a:p>
          <a:p>
            <a:pPr marL="457200" lvl="0" indent="-323850" algn="l" rtl="0">
              <a:spcBef>
                <a:spcPts val="0"/>
              </a:spcBef>
              <a:spcAft>
                <a:spcPts val="0"/>
              </a:spcAft>
              <a:buSzPts val="1500"/>
              <a:buChar char="●"/>
            </a:pPr>
            <a:r>
              <a:rPr lang="en">
                <a:solidFill>
                  <a:schemeClr val="dk1"/>
                </a:solidFill>
              </a:rPr>
              <a:t>Yes 15.3%</a:t>
            </a:r>
            <a:endParaRPr/>
          </a:p>
          <a:p>
            <a:pPr marL="457200" lvl="0" indent="-323850" algn="l" rtl="0">
              <a:spcBef>
                <a:spcPts val="0"/>
              </a:spcBef>
              <a:spcAft>
                <a:spcPts val="0"/>
              </a:spcAft>
              <a:buSzPts val="1500"/>
              <a:buChar char="●"/>
            </a:pPr>
            <a:r>
              <a:rPr lang="en">
                <a:solidFill>
                  <a:schemeClr val="dk1"/>
                </a:solidFill>
              </a:rPr>
              <a:t>No 84.7%</a:t>
            </a:r>
            <a:endParaRPr>
              <a:solidFill>
                <a:schemeClr val="dk1"/>
              </a:solidFill>
            </a:endParaRPr>
          </a:p>
          <a:p>
            <a:pPr marL="457200" lvl="0" indent="-323850" algn="l" rtl="0">
              <a:spcBef>
                <a:spcPts val="0"/>
              </a:spcBef>
              <a:spcAft>
                <a:spcPts val="0"/>
              </a:spcAft>
              <a:buClr>
                <a:schemeClr val="dk1"/>
              </a:buClr>
              <a:buSzPts val="1500"/>
              <a:buChar char="●"/>
            </a:pPr>
            <a:r>
              <a:rPr lang="en">
                <a:solidFill>
                  <a:schemeClr val="dk1"/>
                </a:solidFill>
              </a:rPr>
              <a:t>More leads are hearing about our service through educational channels than other media or referrals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Referral:</a:t>
            </a:r>
            <a:endParaRPr>
              <a:solidFill>
                <a:schemeClr val="dk1"/>
              </a:solidFill>
            </a:endParaRPr>
          </a:p>
          <a:p>
            <a:pPr marL="457200" lvl="0" indent="-323850" algn="l" rtl="0">
              <a:spcBef>
                <a:spcPts val="0"/>
              </a:spcBef>
              <a:spcAft>
                <a:spcPts val="0"/>
              </a:spcAft>
              <a:buSzPts val="1500"/>
              <a:buChar char="●"/>
            </a:pPr>
            <a:r>
              <a:rPr lang="en"/>
              <a:t>Yes 2%</a:t>
            </a:r>
            <a:endParaRPr/>
          </a:p>
          <a:p>
            <a:pPr marL="457200" lvl="0" indent="-323850" algn="l" rtl="0">
              <a:spcBef>
                <a:spcPts val="0"/>
              </a:spcBef>
              <a:spcAft>
                <a:spcPts val="0"/>
              </a:spcAft>
              <a:buSzPts val="1500"/>
              <a:buChar char="●"/>
            </a:pPr>
            <a:r>
              <a:rPr lang="en"/>
              <a:t>No 98%</a:t>
            </a:r>
            <a:endParaRPr/>
          </a:p>
          <a:p>
            <a:pPr marL="457200" lvl="0" indent="-323850" algn="l" rtl="0">
              <a:spcBef>
                <a:spcPts val="0"/>
              </a:spcBef>
              <a:spcAft>
                <a:spcPts val="0"/>
              </a:spcAft>
              <a:buSzPts val="1500"/>
              <a:buChar char="●"/>
            </a:pPr>
            <a:r>
              <a:rPr lang="en"/>
              <a:t>Very low number of referrals to our service, this would be helpful to increase</a:t>
            </a:r>
            <a:endParaRPr/>
          </a:p>
        </p:txBody>
      </p:sp>
      <p:pic>
        <p:nvPicPr>
          <p:cNvPr id="171" name="Google Shape;171;p32"/>
          <p:cNvPicPr preferRelativeResize="0"/>
          <p:nvPr/>
        </p:nvPicPr>
        <p:blipFill>
          <a:blip r:embed="rId3">
            <a:alphaModFix/>
          </a:blip>
          <a:stretch>
            <a:fillRect/>
          </a:stretch>
        </p:blipFill>
        <p:spPr>
          <a:xfrm>
            <a:off x="4865075" y="63200"/>
            <a:ext cx="1957450" cy="2634174"/>
          </a:xfrm>
          <a:prstGeom prst="rect">
            <a:avLst/>
          </a:prstGeom>
          <a:noFill/>
          <a:ln>
            <a:noFill/>
          </a:ln>
        </p:spPr>
      </p:pic>
      <p:pic>
        <p:nvPicPr>
          <p:cNvPr id="172" name="Google Shape;172;p32"/>
          <p:cNvPicPr preferRelativeResize="0"/>
          <p:nvPr/>
        </p:nvPicPr>
        <p:blipFill>
          <a:blip r:embed="rId4">
            <a:alphaModFix/>
          </a:blip>
          <a:stretch>
            <a:fillRect/>
          </a:stretch>
        </p:blipFill>
        <p:spPr>
          <a:xfrm>
            <a:off x="6723100" y="2334150"/>
            <a:ext cx="1793950" cy="267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Dependent Variable “Status”</a:t>
            </a:r>
            <a:endParaRPr/>
          </a:p>
        </p:txBody>
      </p:sp>
      <p:sp>
        <p:nvSpPr>
          <p:cNvPr id="178" name="Google Shape;178;p33"/>
          <p:cNvSpPr txBox="1">
            <a:spLocks noGrp="1"/>
          </p:cNvSpPr>
          <p:nvPr>
            <p:ph type="body" idx="1"/>
          </p:nvPr>
        </p:nvSpPr>
        <p:spPr>
          <a:xfrm>
            <a:off x="202550" y="952350"/>
            <a:ext cx="4816200" cy="37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0" algn="l" rtl="0">
              <a:spcBef>
                <a:spcPts val="0"/>
              </a:spcBef>
              <a:spcAft>
                <a:spcPts val="0"/>
              </a:spcAft>
              <a:buNone/>
            </a:pPr>
            <a:endParaRPr/>
          </a:p>
          <a:p>
            <a:pPr marL="457200" lvl="0" indent="-323850" algn="l" rtl="0">
              <a:spcBef>
                <a:spcPts val="0"/>
              </a:spcBef>
              <a:spcAft>
                <a:spcPts val="0"/>
              </a:spcAft>
              <a:buSzPts val="1500"/>
              <a:buChar char="●"/>
            </a:pPr>
            <a:r>
              <a:rPr lang="en"/>
              <a:t>70.1% of leads did NOT convert into a paying customer</a:t>
            </a:r>
            <a:endParaRPr/>
          </a:p>
          <a:p>
            <a:pPr marL="457200" lvl="0" indent="-323850" algn="l" rtl="0">
              <a:spcBef>
                <a:spcPts val="0"/>
              </a:spcBef>
              <a:spcAft>
                <a:spcPts val="0"/>
              </a:spcAft>
              <a:buSzPts val="1500"/>
              <a:buChar char="●"/>
            </a:pPr>
            <a:r>
              <a:rPr lang="en"/>
              <a:t>29.9% of leads DID convert into a customer</a:t>
            </a:r>
            <a:endParaRPr/>
          </a:p>
          <a:p>
            <a:pPr marL="457200" lvl="0" indent="-323850" algn="l" rtl="0">
              <a:spcBef>
                <a:spcPts val="0"/>
              </a:spcBef>
              <a:spcAft>
                <a:spcPts val="0"/>
              </a:spcAft>
              <a:buSzPts val="1500"/>
              <a:buChar char="●"/>
            </a:pPr>
            <a:r>
              <a:rPr lang="en"/>
              <a:t>There is much room to increase lead conversion to paying customers</a:t>
            </a:r>
            <a:endParaRPr/>
          </a:p>
        </p:txBody>
      </p:sp>
      <p:pic>
        <p:nvPicPr>
          <p:cNvPr id="179" name="Google Shape;179;p33"/>
          <p:cNvPicPr preferRelativeResize="0"/>
          <p:nvPr/>
        </p:nvPicPr>
        <p:blipFill>
          <a:blip r:embed="rId3">
            <a:alphaModFix/>
          </a:blip>
          <a:stretch>
            <a:fillRect/>
          </a:stretch>
        </p:blipFill>
        <p:spPr>
          <a:xfrm>
            <a:off x="5310901" y="861975"/>
            <a:ext cx="2889775" cy="3982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Univariate Key Observations</a:t>
            </a:r>
            <a:endParaRPr/>
          </a:p>
        </p:txBody>
      </p:sp>
      <p:sp>
        <p:nvSpPr>
          <p:cNvPr id="185" name="Google Shape;185;p34"/>
          <p:cNvSpPr txBox="1">
            <a:spLocks noGrp="1"/>
          </p:cNvSpPr>
          <p:nvPr>
            <p:ph type="body" idx="1"/>
          </p:nvPr>
        </p:nvSpPr>
        <p:spPr>
          <a:xfrm>
            <a:off x="202550" y="718350"/>
            <a:ext cx="8629800" cy="37068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sz="1300">
              <a:solidFill>
                <a:schemeClr val="dk1"/>
              </a:solidFill>
            </a:endParaRPr>
          </a:p>
          <a:p>
            <a:pPr marL="457200" lvl="0" indent="-317500" algn="l" rtl="0">
              <a:spcBef>
                <a:spcPts val="1600"/>
              </a:spcBef>
              <a:spcAft>
                <a:spcPts val="0"/>
              </a:spcAft>
              <a:buClr>
                <a:srgbClr val="000000"/>
              </a:buClr>
              <a:buSzPts val="1400"/>
              <a:buChar char="●"/>
            </a:pPr>
            <a:r>
              <a:rPr lang="en" sz="1300">
                <a:solidFill>
                  <a:schemeClr val="dk1"/>
                </a:solidFill>
              </a:rPr>
              <a:t>Approximately 30% of individuals are converting to paid customers</a:t>
            </a:r>
            <a:endParaRPr sz="1300">
              <a:solidFill>
                <a:schemeClr val="dk1"/>
              </a:solidFill>
            </a:endParaRPr>
          </a:p>
          <a:p>
            <a:pPr marL="457200" lvl="0" indent="-317500" algn="l" rtl="0">
              <a:spcBef>
                <a:spcPts val="0"/>
              </a:spcBef>
              <a:spcAft>
                <a:spcPts val="0"/>
              </a:spcAft>
              <a:buClr>
                <a:srgbClr val="000000"/>
              </a:buClr>
              <a:buSzPts val="1400"/>
              <a:buChar char="●"/>
            </a:pPr>
            <a:r>
              <a:rPr lang="en" sz="1300">
                <a:solidFill>
                  <a:schemeClr val="dk1"/>
                </a:solidFill>
              </a:rPr>
              <a:t>The majority of prospects are professionals followed by unemployed individuals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The average age of the prospects is 45 years</a:t>
            </a:r>
            <a:endParaRPr sz="1300">
              <a:solidFill>
                <a:schemeClr val="dk1"/>
              </a:solidFill>
            </a:endParaRPr>
          </a:p>
          <a:p>
            <a:pPr marL="457200" lvl="0" indent="-317500" algn="l" rtl="0">
              <a:spcBef>
                <a:spcPts val="0"/>
              </a:spcBef>
              <a:spcAft>
                <a:spcPts val="0"/>
              </a:spcAft>
              <a:buClr>
                <a:srgbClr val="000000"/>
              </a:buClr>
              <a:buSzPts val="1400"/>
              <a:buChar char="●"/>
            </a:pPr>
            <a:r>
              <a:rPr lang="en" sz="1300">
                <a:solidFill>
                  <a:schemeClr val="dk1"/>
                </a:solidFill>
              </a:rPr>
              <a:t>Only 2% of individuals are getting referred to the company</a:t>
            </a:r>
            <a:endParaRPr sz="1300">
              <a:solidFill>
                <a:schemeClr val="dk1"/>
              </a:solidFill>
            </a:endParaRPr>
          </a:p>
          <a:p>
            <a:pPr marL="457200" lvl="0" indent="-317500" algn="l" rtl="0">
              <a:spcBef>
                <a:spcPts val="0"/>
              </a:spcBef>
              <a:spcAft>
                <a:spcPts val="0"/>
              </a:spcAft>
              <a:buClr>
                <a:srgbClr val="000000"/>
              </a:buClr>
              <a:buSzPts val="1400"/>
              <a:buChar char="●"/>
            </a:pPr>
            <a:r>
              <a:rPr lang="en" sz="1300">
                <a:solidFill>
                  <a:schemeClr val="dk1"/>
                </a:solidFill>
              </a:rPr>
              <a:t>Regarding seeing advertisements the highest percentage (15.3%) are seeing them on educational channels and the lowest (5.1%) seeing ads from magazines</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Approximately 50% of people reach out via email to inquire about the programs</a:t>
            </a:r>
            <a:endParaRPr sz="13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Bivariate Analysis</a:t>
            </a:r>
            <a:endParaRPr/>
          </a:p>
        </p:txBody>
      </p:sp>
      <p:sp>
        <p:nvSpPr>
          <p:cNvPr id="191" name="Google Shape;191;p35"/>
          <p:cNvSpPr txBox="1">
            <a:spLocks noGrp="1"/>
          </p:cNvSpPr>
          <p:nvPr>
            <p:ph type="body" idx="1"/>
          </p:nvPr>
        </p:nvSpPr>
        <p:spPr>
          <a:xfrm>
            <a:off x="383350" y="898150"/>
            <a:ext cx="8629800" cy="37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Correlation heatmap shows minimal correlation between variables</a:t>
            </a:r>
            <a:endParaRPr/>
          </a:p>
          <a:p>
            <a:pPr marL="914400" lvl="1" indent="-311150" algn="l" rtl="0">
              <a:spcBef>
                <a:spcPts val="0"/>
              </a:spcBef>
              <a:spcAft>
                <a:spcPts val="0"/>
              </a:spcAft>
              <a:buSzPts val="1300"/>
              <a:buChar char="○"/>
            </a:pPr>
            <a:r>
              <a:rPr lang="en"/>
              <a:t>The highest correlation of 0.30 was between status and time spent on website</a:t>
            </a:r>
            <a:endParaRPr/>
          </a:p>
          <a:p>
            <a:pPr marL="914400" lvl="1" indent="-311150" algn="l" rtl="0">
              <a:spcBef>
                <a:spcPts val="0"/>
              </a:spcBef>
              <a:spcAft>
                <a:spcPts val="0"/>
              </a:spcAft>
              <a:buSzPts val="1300"/>
              <a:buChar char="○"/>
            </a:pPr>
            <a:r>
              <a:rPr lang="en"/>
              <a:t>Indicates low multicollinearity or correlation between independent variables</a:t>
            </a:r>
            <a:endParaRPr/>
          </a:p>
        </p:txBody>
      </p:sp>
      <p:pic>
        <p:nvPicPr>
          <p:cNvPr id="192" name="Google Shape;192;p35"/>
          <p:cNvPicPr preferRelativeResize="0"/>
          <p:nvPr/>
        </p:nvPicPr>
        <p:blipFill>
          <a:blip r:embed="rId3">
            <a:alphaModFix/>
          </a:blip>
          <a:stretch>
            <a:fillRect/>
          </a:stretch>
        </p:blipFill>
        <p:spPr>
          <a:xfrm>
            <a:off x="1584364" y="1820549"/>
            <a:ext cx="5454824" cy="3322951"/>
          </a:xfrm>
          <a:prstGeom prst="rect">
            <a:avLst/>
          </a:prstGeom>
          <a:noFill/>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Bivariate Analysis</a:t>
            </a:r>
            <a:endParaRPr/>
          </a:p>
        </p:txBody>
      </p:sp>
      <p:sp>
        <p:nvSpPr>
          <p:cNvPr id="198" name="Google Shape;198;p36"/>
          <p:cNvSpPr txBox="1">
            <a:spLocks noGrp="1"/>
          </p:cNvSpPr>
          <p:nvPr>
            <p:ph type="body" idx="1"/>
          </p:nvPr>
        </p:nvSpPr>
        <p:spPr>
          <a:xfrm>
            <a:off x="202550" y="861975"/>
            <a:ext cx="4027500" cy="3706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457200" lvl="0" indent="-323850" algn="l" rtl="0">
              <a:spcBef>
                <a:spcPts val="0"/>
              </a:spcBef>
              <a:spcAft>
                <a:spcPts val="0"/>
              </a:spcAft>
              <a:buSzPts val="1500"/>
              <a:buChar char="●"/>
            </a:pPr>
            <a:r>
              <a:rPr lang="en"/>
              <a:t>Greater proportion of professional prospects convert to paying customers, followed by unemployed individuals.</a:t>
            </a:r>
            <a:endParaRPr/>
          </a:p>
          <a:p>
            <a:pPr marL="457200" lvl="0" indent="0" algn="l" rtl="0">
              <a:spcBef>
                <a:spcPts val="0"/>
              </a:spcBef>
              <a:spcAft>
                <a:spcPts val="0"/>
              </a:spcAft>
              <a:buNone/>
            </a:pPr>
            <a:endParaRPr/>
          </a:p>
          <a:p>
            <a:pPr marL="457200" lvl="0" indent="-323850" algn="l" rtl="0">
              <a:spcBef>
                <a:spcPts val="0"/>
              </a:spcBef>
              <a:spcAft>
                <a:spcPts val="0"/>
              </a:spcAft>
              <a:buSzPts val="1500"/>
              <a:buChar char="●"/>
            </a:pPr>
            <a:r>
              <a:rPr lang="en"/>
              <a:t>The lowest proportion of conversions</a:t>
            </a:r>
            <a:endParaRPr/>
          </a:p>
          <a:p>
            <a:pPr marL="0" lvl="0" indent="0" algn="l" rtl="0">
              <a:spcBef>
                <a:spcPts val="0"/>
              </a:spcBef>
              <a:spcAft>
                <a:spcPts val="0"/>
              </a:spcAft>
              <a:buNone/>
            </a:pPr>
            <a:r>
              <a:rPr lang="en"/>
              <a:t>         are within the student group.</a:t>
            </a:r>
            <a:endParaRPr/>
          </a:p>
        </p:txBody>
      </p:sp>
      <p:pic>
        <p:nvPicPr>
          <p:cNvPr id="199" name="Google Shape;199;p36"/>
          <p:cNvPicPr preferRelativeResize="0"/>
          <p:nvPr/>
        </p:nvPicPr>
        <p:blipFill>
          <a:blip r:embed="rId3">
            <a:alphaModFix/>
          </a:blip>
          <a:stretch>
            <a:fillRect/>
          </a:stretch>
        </p:blipFill>
        <p:spPr>
          <a:xfrm>
            <a:off x="4229953" y="1052225"/>
            <a:ext cx="4602400" cy="3214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Bivariate Analysis</a:t>
            </a:r>
            <a:endParaRPr/>
          </a:p>
        </p:txBody>
      </p:sp>
      <p:sp>
        <p:nvSpPr>
          <p:cNvPr id="205" name="Google Shape;205;p37"/>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The boxplots show distribution of</a:t>
            </a:r>
            <a:endParaRPr/>
          </a:p>
          <a:p>
            <a:pPr marL="457200" lvl="0" indent="0" algn="l" rtl="0">
              <a:spcBef>
                <a:spcPts val="0"/>
              </a:spcBef>
              <a:spcAft>
                <a:spcPts val="0"/>
              </a:spcAft>
              <a:buNone/>
            </a:pPr>
            <a:r>
              <a:rPr lang="en"/>
              <a:t>age compared with occupational status</a:t>
            </a:r>
            <a:endParaRPr/>
          </a:p>
          <a:p>
            <a:pPr marL="457200" lvl="0" indent="-323850" algn="l" rtl="0">
              <a:spcBef>
                <a:spcPts val="0"/>
              </a:spcBef>
              <a:spcAft>
                <a:spcPts val="0"/>
              </a:spcAft>
              <a:buSzPts val="1500"/>
              <a:buChar char="●"/>
            </a:pPr>
            <a:r>
              <a:rPr lang="en"/>
              <a:t>Age of unemployed versus professional</a:t>
            </a:r>
            <a:endParaRPr/>
          </a:p>
          <a:p>
            <a:pPr marL="457200" lvl="0" indent="0" algn="l" rtl="0">
              <a:spcBef>
                <a:spcPts val="0"/>
              </a:spcBef>
              <a:spcAft>
                <a:spcPts val="0"/>
              </a:spcAft>
              <a:buNone/>
            </a:pPr>
            <a:r>
              <a:rPr lang="en"/>
              <a:t>Prospects have similar profiles with </a:t>
            </a:r>
            <a:endParaRPr/>
          </a:p>
          <a:p>
            <a:pPr marL="457200" lvl="0" indent="0" algn="l" rtl="0">
              <a:spcBef>
                <a:spcPts val="0"/>
              </a:spcBef>
              <a:spcAft>
                <a:spcPts val="0"/>
              </a:spcAft>
              <a:buNone/>
            </a:pPr>
            <a:r>
              <a:rPr lang="en"/>
              <a:t>median age approximately 54 years,</a:t>
            </a:r>
            <a:endParaRPr/>
          </a:p>
          <a:p>
            <a:pPr marL="457200" lvl="0" indent="0" algn="l" rtl="0">
              <a:spcBef>
                <a:spcPts val="0"/>
              </a:spcBef>
              <a:spcAft>
                <a:spcPts val="0"/>
              </a:spcAft>
              <a:buNone/>
            </a:pPr>
            <a:r>
              <a:rPr lang="en"/>
              <a:t>though age range of professional is </a:t>
            </a:r>
            <a:endParaRPr/>
          </a:p>
          <a:p>
            <a:pPr marL="457200" lvl="0" indent="0" algn="l" rtl="0">
              <a:spcBef>
                <a:spcPts val="0"/>
              </a:spcBef>
              <a:spcAft>
                <a:spcPts val="0"/>
              </a:spcAft>
              <a:buNone/>
            </a:pPr>
            <a:r>
              <a:rPr lang="en"/>
              <a:t>larger and younger.</a:t>
            </a:r>
            <a:endParaRPr/>
          </a:p>
          <a:p>
            <a:pPr marL="457200" lvl="0" indent="-323850" algn="l" rtl="0">
              <a:spcBef>
                <a:spcPts val="0"/>
              </a:spcBef>
              <a:spcAft>
                <a:spcPts val="0"/>
              </a:spcAft>
              <a:buSzPts val="1500"/>
              <a:buChar char="●"/>
            </a:pPr>
            <a:r>
              <a:rPr lang="en"/>
              <a:t>As one would expect, student age is</a:t>
            </a:r>
            <a:endParaRPr/>
          </a:p>
          <a:p>
            <a:pPr marL="457200" lvl="0" indent="0" algn="l" rtl="0">
              <a:spcBef>
                <a:spcPts val="0"/>
              </a:spcBef>
              <a:spcAft>
                <a:spcPts val="0"/>
              </a:spcAft>
              <a:buNone/>
            </a:pPr>
            <a:r>
              <a:rPr lang="en"/>
              <a:t>much lower with median of 22 years</a:t>
            </a:r>
            <a:endParaRPr/>
          </a:p>
        </p:txBody>
      </p:sp>
      <p:pic>
        <p:nvPicPr>
          <p:cNvPr id="206" name="Google Shape;206;p37"/>
          <p:cNvPicPr preferRelativeResize="0"/>
          <p:nvPr/>
        </p:nvPicPr>
        <p:blipFill>
          <a:blip r:embed="rId3">
            <a:alphaModFix/>
          </a:blip>
          <a:stretch>
            <a:fillRect/>
          </a:stretch>
        </p:blipFill>
        <p:spPr>
          <a:xfrm>
            <a:off x="4171649" y="1327570"/>
            <a:ext cx="4728299" cy="24883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Bivariate Analysis</a:t>
            </a:r>
            <a:endParaRPr/>
          </a:p>
        </p:txBody>
      </p:sp>
      <p:sp>
        <p:nvSpPr>
          <p:cNvPr id="212" name="Google Shape;212;p38"/>
          <p:cNvSpPr txBox="1">
            <a:spLocks noGrp="1"/>
          </p:cNvSpPr>
          <p:nvPr>
            <p:ph type="body" idx="1"/>
          </p:nvPr>
        </p:nvSpPr>
        <p:spPr>
          <a:xfrm>
            <a:off x="202550" y="861975"/>
            <a:ext cx="3812700" cy="37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This shows people who</a:t>
            </a:r>
            <a:endParaRPr/>
          </a:p>
          <a:p>
            <a:pPr marL="457200" lvl="0" indent="0" algn="l" rtl="0">
              <a:spcBef>
                <a:spcPts val="0"/>
              </a:spcBef>
              <a:spcAft>
                <a:spcPts val="0"/>
              </a:spcAft>
              <a:buNone/>
            </a:pPr>
            <a:r>
              <a:rPr lang="en">
                <a:solidFill>
                  <a:schemeClr val="dk1"/>
                </a:solidFill>
              </a:rPr>
              <a:t>visit the website as their first</a:t>
            </a:r>
            <a:endParaRPr>
              <a:solidFill>
                <a:schemeClr val="dk1"/>
              </a:solidFill>
            </a:endParaRPr>
          </a:p>
          <a:p>
            <a:pPr marL="457200" lvl="0" indent="0" algn="l" rtl="0">
              <a:spcBef>
                <a:spcPts val="0"/>
              </a:spcBef>
              <a:spcAft>
                <a:spcPts val="0"/>
              </a:spcAft>
              <a:buNone/>
            </a:pPr>
            <a:r>
              <a:rPr lang="en">
                <a:solidFill>
                  <a:schemeClr val="dk1"/>
                </a:solidFill>
              </a:rPr>
              <a:t>interaction have a higher</a:t>
            </a:r>
            <a:endParaRPr>
              <a:solidFill>
                <a:schemeClr val="dk1"/>
              </a:solidFill>
            </a:endParaRPr>
          </a:p>
          <a:p>
            <a:pPr marL="457200" lvl="0" indent="0" algn="l" rtl="0">
              <a:spcBef>
                <a:spcPts val="0"/>
              </a:spcBef>
              <a:spcAft>
                <a:spcPts val="0"/>
              </a:spcAft>
              <a:buNone/>
            </a:pPr>
            <a:r>
              <a:rPr lang="en">
                <a:solidFill>
                  <a:schemeClr val="dk1"/>
                </a:solidFill>
              </a:rPr>
              <a:t>proportion of conversions to paying</a:t>
            </a:r>
            <a:endParaRPr>
              <a:solidFill>
                <a:schemeClr val="dk1"/>
              </a:solidFill>
            </a:endParaRPr>
          </a:p>
          <a:p>
            <a:pPr marL="457200" lvl="0" indent="0" algn="l" rtl="0">
              <a:spcBef>
                <a:spcPts val="0"/>
              </a:spcBef>
              <a:spcAft>
                <a:spcPts val="0"/>
              </a:spcAft>
              <a:buNone/>
            </a:pPr>
            <a:r>
              <a:rPr lang="en">
                <a:solidFill>
                  <a:schemeClr val="dk1"/>
                </a:solidFill>
              </a:rPr>
              <a:t>customers compared to if their first</a:t>
            </a:r>
            <a:endParaRPr>
              <a:solidFill>
                <a:schemeClr val="dk1"/>
              </a:solidFill>
            </a:endParaRPr>
          </a:p>
          <a:p>
            <a:pPr marL="457200" lvl="0" indent="0" algn="l" rtl="0">
              <a:spcBef>
                <a:spcPts val="0"/>
              </a:spcBef>
              <a:spcAft>
                <a:spcPts val="0"/>
              </a:spcAft>
              <a:buNone/>
            </a:pPr>
            <a:r>
              <a:rPr lang="en">
                <a:solidFill>
                  <a:schemeClr val="dk1"/>
                </a:solidFill>
              </a:rPr>
              <a:t>interaction is on the mobile app</a:t>
            </a:r>
            <a:endParaRPr/>
          </a:p>
          <a:p>
            <a:pPr marL="914400" lvl="1" indent="-311150" algn="l" rtl="0">
              <a:spcBef>
                <a:spcPts val="1600"/>
              </a:spcBef>
              <a:spcAft>
                <a:spcPts val="0"/>
              </a:spcAft>
              <a:buSzPts val="1300"/>
              <a:buChar char="○"/>
            </a:pPr>
            <a:r>
              <a:rPr lang="en"/>
              <a:t>45% conversions with website as</a:t>
            </a:r>
            <a:endParaRPr/>
          </a:p>
          <a:p>
            <a:pPr marL="914400" lvl="0" indent="0" algn="l" rtl="0">
              <a:spcBef>
                <a:spcPts val="0"/>
              </a:spcBef>
              <a:spcAft>
                <a:spcPts val="0"/>
              </a:spcAft>
              <a:buNone/>
            </a:pPr>
            <a:r>
              <a:rPr lang="en" sz="1300"/>
              <a:t>first interaction</a:t>
            </a:r>
            <a:endParaRPr sz="1300"/>
          </a:p>
          <a:p>
            <a:pPr marL="914400" lvl="1" indent="-311150" algn="l" rtl="0">
              <a:spcBef>
                <a:spcPts val="1600"/>
              </a:spcBef>
              <a:spcAft>
                <a:spcPts val="0"/>
              </a:spcAft>
              <a:buSzPts val="1300"/>
              <a:buChar char="○"/>
            </a:pPr>
            <a:r>
              <a:rPr lang="en"/>
              <a:t>10% conversions with mobile app</a:t>
            </a:r>
            <a:endParaRPr/>
          </a:p>
          <a:p>
            <a:pPr marL="914400" lvl="0" indent="0" algn="l" rtl="0">
              <a:spcBef>
                <a:spcPts val="0"/>
              </a:spcBef>
              <a:spcAft>
                <a:spcPts val="0"/>
              </a:spcAft>
              <a:buNone/>
            </a:pPr>
            <a:r>
              <a:rPr lang="en" sz="1300"/>
              <a:t>as first interaction</a:t>
            </a:r>
            <a:endParaRPr sz="1300"/>
          </a:p>
        </p:txBody>
      </p:sp>
      <p:pic>
        <p:nvPicPr>
          <p:cNvPr id="213" name="Google Shape;213;p38"/>
          <p:cNvPicPr preferRelativeResize="0"/>
          <p:nvPr/>
        </p:nvPicPr>
        <p:blipFill>
          <a:blip r:embed="rId3">
            <a:alphaModFix/>
          </a:blip>
          <a:stretch>
            <a:fillRect/>
          </a:stretch>
        </p:blipFill>
        <p:spPr>
          <a:xfrm>
            <a:off x="4015250" y="1043200"/>
            <a:ext cx="4894350" cy="3820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9"/>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Bivariate Analysis</a:t>
            </a:r>
            <a:endParaRPr/>
          </a:p>
        </p:txBody>
      </p:sp>
      <p:sp>
        <p:nvSpPr>
          <p:cNvPr id="219" name="Google Shape;219;p39"/>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Comparing time spent on the website between groups:</a:t>
            </a:r>
            <a:endParaRPr/>
          </a:p>
          <a:p>
            <a:pPr marL="914400" lvl="1" indent="-311150" algn="l" rtl="0">
              <a:spcBef>
                <a:spcPts val="0"/>
              </a:spcBef>
              <a:spcAft>
                <a:spcPts val="0"/>
              </a:spcAft>
              <a:buSzPts val="1300"/>
              <a:buChar char="○"/>
            </a:pPr>
            <a:r>
              <a:rPr lang="en"/>
              <a:t>Converted prospective customers median time = 789</a:t>
            </a:r>
            <a:endParaRPr/>
          </a:p>
          <a:p>
            <a:pPr marL="914400" lvl="1" indent="-311150" algn="l" rtl="0">
              <a:spcBef>
                <a:spcPts val="0"/>
              </a:spcBef>
              <a:spcAft>
                <a:spcPts val="0"/>
              </a:spcAft>
              <a:buSzPts val="1300"/>
              <a:buChar char="○"/>
            </a:pPr>
            <a:r>
              <a:rPr lang="en"/>
              <a:t>Not converted prospective customers median time = 317</a:t>
            </a:r>
            <a:endParaRPr/>
          </a:p>
          <a:p>
            <a:pPr marL="1371600" lvl="2" indent="-304800" algn="l" rtl="0">
              <a:spcBef>
                <a:spcPts val="0"/>
              </a:spcBef>
              <a:spcAft>
                <a:spcPts val="0"/>
              </a:spcAft>
              <a:buSzPts val="1200"/>
              <a:buChar char="■"/>
            </a:pPr>
            <a:r>
              <a:rPr lang="en"/>
              <a:t>Many outliers present</a:t>
            </a:r>
            <a:endParaRPr/>
          </a:p>
          <a:p>
            <a:pPr marL="457200" lvl="0" indent="-323850" algn="l" rtl="0">
              <a:spcBef>
                <a:spcPts val="0"/>
              </a:spcBef>
              <a:spcAft>
                <a:spcPts val="0"/>
              </a:spcAft>
              <a:buSzPts val="1500"/>
              <a:buChar char="●"/>
            </a:pPr>
            <a:r>
              <a:rPr lang="en"/>
              <a:t>This shows that people who became paying customers spent much more time on the website</a:t>
            </a:r>
            <a:endParaRPr/>
          </a:p>
        </p:txBody>
      </p:sp>
      <p:pic>
        <p:nvPicPr>
          <p:cNvPr id="220" name="Google Shape;220;p39"/>
          <p:cNvPicPr preferRelativeResize="0"/>
          <p:nvPr/>
        </p:nvPicPr>
        <p:blipFill>
          <a:blip r:embed="rId3">
            <a:alphaModFix/>
          </a:blip>
          <a:stretch>
            <a:fillRect/>
          </a:stretch>
        </p:blipFill>
        <p:spPr>
          <a:xfrm>
            <a:off x="1307112" y="2331550"/>
            <a:ext cx="6529776" cy="267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Bivariate Analysis</a:t>
            </a:r>
            <a:endParaRPr/>
          </a:p>
        </p:txBody>
      </p:sp>
      <p:sp>
        <p:nvSpPr>
          <p:cNvPr id="226" name="Google Shape;226;p4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Conversely to amount of time spent on the website, plotting website visits and page views per visit yields similar results between groups</a:t>
            </a:r>
            <a:endParaRPr/>
          </a:p>
          <a:p>
            <a:pPr marL="457200" lvl="0" indent="-323850" algn="l" rtl="0">
              <a:spcBef>
                <a:spcPts val="0"/>
              </a:spcBef>
              <a:spcAft>
                <a:spcPts val="0"/>
              </a:spcAft>
              <a:buSzPts val="1500"/>
              <a:buChar char="●"/>
            </a:pPr>
            <a:r>
              <a:rPr lang="en"/>
              <a:t>This shows that both groups of customers (paying converted, non-paying) have similar characteristics in number of website visits and page views, but people who end up converting to paying customers spend much more time navigating the website</a:t>
            </a:r>
            <a:endParaRPr/>
          </a:p>
        </p:txBody>
      </p:sp>
      <p:pic>
        <p:nvPicPr>
          <p:cNvPr id="227" name="Google Shape;227;p40"/>
          <p:cNvPicPr preferRelativeResize="0"/>
          <p:nvPr/>
        </p:nvPicPr>
        <p:blipFill>
          <a:blip r:embed="rId3">
            <a:alphaModFix/>
          </a:blip>
          <a:stretch>
            <a:fillRect/>
          </a:stretch>
        </p:blipFill>
        <p:spPr>
          <a:xfrm>
            <a:off x="768404" y="2311649"/>
            <a:ext cx="3385651" cy="2759025"/>
          </a:xfrm>
          <a:prstGeom prst="rect">
            <a:avLst/>
          </a:prstGeom>
          <a:noFill/>
          <a:ln>
            <a:noFill/>
          </a:ln>
        </p:spPr>
      </p:pic>
      <p:pic>
        <p:nvPicPr>
          <p:cNvPr id="228" name="Google Shape;228;p40"/>
          <p:cNvPicPr preferRelativeResize="0"/>
          <p:nvPr/>
        </p:nvPicPr>
        <p:blipFill>
          <a:blip r:embed="rId4">
            <a:alphaModFix/>
          </a:blip>
          <a:stretch>
            <a:fillRect/>
          </a:stretch>
        </p:blipFill>
        <p:spPr>
          <a:xfrm>
            <a:off x="4462850" y="2238825"/>
            <a:ext cx="3516399" cy="2904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Bivariate Analysis</a:t>
            </a:r>
            <a:endParaRPr/>
          </a:p>
        </p:txBody>
      </p:sp>
      <p:sp>
        <p:nvSpPr>
          <p:cNvPr id="234" name="Google Shape;234;p41"/>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The accompanying barplot shows level of profile completion has an impact on lead status:</a:t>
            </a:r>
            <a:endParaRPr/>
          </a:p>
          <a:p>
            <a:pPr marL="914400" lvl="1" indent="-311150" algn="l" rtl="0">
              <a:spcBef>
                <a:spcPts val="0"/>
              </a:spcBef>
              <a:spcAft>
                <a:spcPts val="0"/>
              </a:spcAft>
              <a:buClr>
                <a:schemeClr val="dk1"/>
              </a:buClr>
              <a:buSzPts val="1300"/>
              <a:buChar char="○"/>
            </a:pPr>
            <a:r>
              <a:rPr lang="en" sz="1300">
                <a:solidFill>
                  <a:schemeClr val="dk1"/>
                </a:solidFill>
              </a:rPr>
              <a:t>Higher profile completion linked to higher proportion of paying customers (~42%)</a:t>
            </a:r>
            <a:endParaRPr sz="1300">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Medium completion leads to approximately 20% of leads converting</a:t>
            </a:r>
            <a:endParaRPr>
              <a:solidFill>
                <a:schemeClr val="dk1"/>
              </a:solidFill>
            </a:endParaRPr>
          </a:p>
          <a:p>
            <a:pPr marL="914400" lvl="1" indent="-311150" algn="l" rtl="0">
              <a:spcBef>
                <a:spcPts val="0"/>
              </a:spcBef>
              <a:spcAft>
                <a:spcPts val="0"/>
              </a:spcAft>
              <a:buClr>
                <a:schemeClr val="dk1"/>
              </a:buClr>
              <a:buSzPts val="1300"/>
              <a:buChar char="○"/>
            </a:pPr>
            <a:r>
              <a:rPr lang="en" sz="1300">
                <a:solidFill>
                  <a:schemeClr val="dk1"/>
                </a:solidFill>
              </a:rPr>
              <a:t>Lower profile completion linked to smaller proportion of paying customers (&lt;10%)</a:t>
            </a:r>
            <a:endParaRPr/>
          </a:p>
          <a:p>
            <a:pPr marL="457200" lvl="0" indent="0" algn="l" rtl="0">
              <a:spcBef>
                <a:spcPts val="0"/>
              </a:spcBef>
              <a:spcAft>
                <a:spcPts val="0"/>
              </a:spcAft>
              <a:buNone/>
            </a:pPr>
            <a:endParaRPr/>
          </a:p>
          <a:p>
            <a:pPr marL="457200" lvl="0" indent="-323850" algn="l" rtl="0">
              <a:spcBef>
                <a:spcPts val="0"/>
              </a:spcBef>
              <a:spcAft>
                <a:spcPts val="0"/>
              </a:spcAft>
              <a:buSzPts val="1500"/>
              <a:buChar char="●"/>
            </a:pPr>
            <a:r>
              <a:rPr lang="en"/>
              <a:t>Analysis between last activity and status:</a:t>
            </a:r>
            <a:endParaRPr/>
          </a:p>
          <a:p>
            <a:pPr marL="914400" lvl="1" indent="-311150" algn="l" rtl="0">
              <a:spcBef>
                <a:spcPts val="0"/>
              </a:spcBef>
              <a:spcAft>
                <a:spcPts val="0"/>
              </a:spcAft>
              <a:buSzPts val="1300"/>
              <a:buChar char="○"/>
            </a:pPr>
            <a:r>
              <a:rPr lang="en"/>
              <a:t>Website activity has a higher conversion</a:t>
            </a:r>
            <a:endParaRPr/>
          </a:p>
          <a:p>
            <a:pPr marL="914400" lvl="0" indent="0" algn="l" rtl="0">
              <a:spcBef>
                <a:spcPts val="0"/>
              </a:spcBef>
              <a:spcAft>
                <a:spcPts val="0"/>
              </a:spcAft>
              <a:buNone/>
            </a:pPr>
            <a:r>
              <a:rPr lang="en" sz="1300"/>
              <a:t>rate compared to email and phone</a:t>
            </a:r>
            <a:endParaRPr sz="1300"/>
          </a:p>
          <a:p>
            <a:pPr marL="914400" lvl="0" indent="0" algn="l" rtl="0">
              <a:spcBef>
                <a:spcPts val="0"/>
              </a:spcBef>
              <a:spcAft>
                <a:spcPts val="0"/>
              </a:spcAft>
              <a:buNone/>
            </a:pPr>
            <a:endParaRPr sz="1300"/>
          </a:p>
          <a:p>
            <a:pPr marL="457200" lvl="0" indent="-323850" algn="l" rtl="0">
              <a:spcBef>
                <a:spcPts val="0"/>
              </a:spcBef>
              <a:spcAft>
                <a:spcPts val="0"/>
              </a:spcAft>
              <a:buSzPts val="1500"/>
              <a:buChar char="●"/>
            </a:pPr>
            <a:r>
              <a:rPr lang="en"/>
              <a:t>Advertisement medium and status:</a:t>
            </a:r>
            <a:endParaRPr/>
          </a:p>
          <a:p>
            <a:pPr marL="914400" lvl="1" indent="-311150" algn="l" rtl="0">
              <a:spcBef>
                <a:spcPts val="0"/>
              </a:spcBef>
              <a:spcAft>
                <a:spcPts val="0"/>
              </a:spcAft>
              <a:buSzPts val="1300"/>
              <a:buChar char="○"/>
            </a:pPr>
            <a:r>
              <a:rPr lang="en"/>
              <a:t>Similar between group of approximately 30%</a:t>
            </a:r>
            <a:endParaRPr/>
          </a:p>
          <a:p>
            <a:pPr marL="914400" lvl="0" indent="0" algn="l" rtl="0">
              <a:spcBef>
                <a:spcPts val="0"/>
              </a:spcBef>
              <a:spcAft>
                <a:spcPts val="0"/>
              </a:spcAft>
              <a:buNone/>
            </a:pPr>
            <a:r>
              <a:rPr lang="en" sz="1300"/>
              <a:t>conversion across all groups of digital,</a:t>
            </a:r>
            <a:endParaRPr sz="1300"/>
          </a:p>
          <a:p>
            <a:pPr marL="914400" lvl="0" indent="0" algn="l" rtl="0">
              <a:spcBef>
                <a:spcPts val="0"/>
              </a:spcBef>
              <a:spcAft>
                <a:spcPts val="0"/>
              </a:spcAft>
              <a:buNone/>
            </a:pPr>
            <a:r>
              <a:rPr lang="en" sz="1300"/>
              <a:t>educational, Newspaper, and magazine ads</a:t>
            </a:r>
            <a:endParaRPr sz="1300"/>
          </a:p>
        </p:txBody>
      </p:sp>
      <p:pic>
        <p:nvPicPr>
          <p:cNvPr id="235" name="Google Shape;235;p41"/>
          <p:cNvPicPr preferRelativeResize="0"/>
          <p:nvPr/>
        </p:nvPicPr>
        <p:blipFill>
          <a:blip r:embed="rId3">
            <a:alphaModFix/>
          </a:blip>
          <a:stretch>
            <a:fillRect/>
          </a:stretch>
        </p:blipFill>
        <p:spPr>
          <a:xfrm>
            <a:off x="5137325" y="2002275"/>
            <a:ext cx="4006674" cy="2666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Contents / Agenda</a:t>
            </a:r>
            <a:endParaRPr>
              <a:solidFill>
                <a:srgbClr val="000000"/>
              </a:solidFill>
            </a:endParaRPr>
          </a:p>
        </p:txBody>
      </p:sp>
      <p:sp>
        <p:nvSpPr>
          <p:cNvPr id="113" name="Google Shape;113;p2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Business Problem Overview and Solution Approach</a:t>
            </a:r>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Overview</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EDA Results - Univariate and Multivariate</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Data Preprocessing</a:t>
            </a:r>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Model Performance Summary</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Conclusion and Recommendations</a:t>
            </a:r>
            <a:endParaRPr sz="1400">
              <a:solidFill>
                <a:srgbClr val="000000"/>
              </a:solidFill>
            </a:endParaRPr>
          </a:p>
          <a:p>
            <a:pPr marL="0" lvl="0" indent="0" algn="l" rtl="0">
              <a:lnSpc>
                <a:spcPct val="115000"/>
              </a:lnSpc>
              <a:spcBef>
                <a:spcPts val="1000"/>
              </a:spcBef>
              <a:spcAft>
                <a:spcPts val="1000"/>
              </a:spcAft>
              <a:buSzPts val="1500"/>
              <a:buNone/>
            </a:pPr>
            <a:endParaRPr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2"/>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Bivariate Analysis</a:t>
            </a:r>
            <a:endParaRPr/>
          </a:p>
        </p:txBody>
      </p:sp>
      <p:sp>
        <p:nvSpPr>
          <p:cNvPr id="241" name="Google Shape;241;p42"/>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a:t>This graph shows proportion of people who were referred to ExtraaLearn  or not and the impact on status</a:t>
            </a:r>
            <a:endParaRPr/>
          </a:p>
          <a:p>
            <a:pPr marL="457200" lvl="0" indent="-323850" algn="l" rtl="0">
              <a:spcBef>
                <a:spcPts val="0"/>
              </a:spcBef>
              <a:spcAft>
                <a:spcPts val="0"/>
              </a:spcAft>
              <a:buSzPts val="1500"/>
              <a:buChar char="●"/>
            </a:pPr>
            <a:r>
              <a:rPr lang="en"/>
              <a:t>Individuals who had a referral were more likely to convert to a paying customer</a:t>
            </a:r>
            <a:endParaRPr/>
          </a:p>
          <a:p>
            <a:pPr marL="914400" lvl="1" indent="-311150" algn="l" rtl="0">
              <a:spcBef>
                <a:spcPts val="0"/>
              </a:spcBef>
              <a:spcAft>
                <a:spcPts val="0"/>
              </a:spcAft>
              <a:buClr>
                <a:schemeClr val="dk1"/>
              </a:buClr>
              <a:buSzPts val="1300"/>
              <a:buChar char="○"/>
            </a:pPr>
            <a:r>
              <a:rPr lang="en">
                <a:solidFill>
                  <a:schemeClr val="dk1"/>
                </a:solidFill>
              </a:rPr>
              <a:t>65% converted if they had referral</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30% converted without a referral</a:t>
            </a:r>
            <a:endParaRPr/>
          </a:p>
          <a:p>
            <a:pPr marL="457200" lvl="0" indent="-323850" algn="l" rtl="0">
              <a:spcBef>
                <a:spcPts val="0"/>
              </a:spcBef>
              <a:spcAft>
                <a:spcPts val="0"/>
              </a:spcAft>
              <a:buSzPts val="1500"/>
              <a:buChar char="●"/>
            </a:pPr>
            <a:r>
              <a:rPr lang="en"/>
              <a:t>Recall that univariate analysis revealed that only</a:t>
            </a:r>
            <a:endParaRPr/>
          </a:p>
          <a:p>
            <a:pPr marL="457200" lvl="0" indent="0" algn="l" rtl="0">
              <a:spcBef>
                <a:spcPts val="0"/>
              </a:spcBef>
              <a:spcAft>
                <a:spcPts val="0"/>
              </a:spcAft>
              <a:buNone/>
            </a:pPr>
            <a:r>
              <a:rPr lang="en"/>
              <a:t>2% of people were referred however the</a:t>
            </a:r>
            <a:endParaRPr/>
          </a:p>
          <a:p>
            <a:pPr marL="457200" lvl="0" indent="0" algn="l" rtl="0">
              <a:spcBef>
                <a:spcPts val="0"/>
              </a:spcBef>
              <a:spcAft>
                <a:spcPts val="0"/>
              </a:spcAft>
              <a:buNone/>
            </a:pPr>
            <a:r>
              <a:rPr lang="en"/>
              <a:t>majority of them became paying</a:t>
            </a:r>
            <a:endParaRPr/>
          </a:p>
          <a:p>
            <a:pPr marL="457200" lvl="0" indent="0" algn="l" rtl="0">
              <a:spcBef>
                <a:spcPts val="0"/>
              </a:spcBef>
              <a:spcAft>
                <a:spcPts val="0"/>
              </a:spcAft>
              <a:buNone/>
            </a:pPr>
            <a:r>
              <a:rPr lang="en"/>
              <a:t>customers - it may increase our paying</a:t>
            </a:r>
            <a:endParaRPr/>
          </a:p>
          <a:p>
            <a:pPr marL="457200" lvl="0" indent="0" algn="l" rtl="0">
              <a:spcBef>
                <a:spcPts val="0"/>
              </a:spcBef>
              <a:spcAft>
                <a:spcPts val="0"/>
              </a:spcAft>
              <a:buNone/>
            </a:pPr>
            <a:r>
              <a:rPr lang="en"/>
              <a:t>customers if we can increase referrals</a:t>
            </a:r>
            <a:endParaRPr/>
          </a:p>
        </p:txBody>
      </p:sp>
      <p:pic>
        <p:nvPicPr>
          <p:cNvPr id="242" name="Google Shape;242;p42"/>
          <p:cNvPicPr preferRelativeResize="0"/>
          <p:nvPr/>
        </p:nvPicPr>
        <p:blipFill>
          <a:blip r:embed="rId3">
            <a:alphaModFix/>
          </a:blip>
          <a:stretch>
            <a:fillRect/>
          </a:stretch>
        </p:blipFill>
        <p:spPr>
          <a:xfrm>
            <a:off x="4503500" y="1870950"/>
            <a:ext cx="4328850" cy="29561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3"/>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Preprocessing</a:t>
            </a:r>
            <a:endParaRPr/>
          </a:p>
        </p:txBody>
      </p:sp>
      <p:sp>
        <p:nvSpPr>
          <p:cNvPr id="248" name="Google Shape;248;p43"/>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a:p>
            <a:pPr marL="457200" lvl="0" indent="-323850" algn="l" rtl="0">
              <a:spcBef>
                <a:spcPts val="0"/>
              </a:spcBef>
              <a:spcAft>
                <a:spcPts val="0"/>
              </a:spcAft>
              <a:buSzPts val="1500"/>
              <a:buChar char="●"/>
            </a:pPr>
            <a:r>
              <a:rPr lang="en"/>
              <a:t>Outlier check of numeric variables:</a:t>
            </a:r>
            <a:endParaRPr/>
          </a:p>
          <a:p>
            <a:pPr marL="914400" lvl="1" indent="-311150" algn="l" rtl="0">
              <a:spcBef>
                <a:spcPts val="0"/>
              </a:spcBef>
              <a:spcAft>
                <a:spcPts val="0"/>
              </a:spcAft>
              <a:buSzPts val="1300"/>
              <a:buChar char="○"/>
            </a:pPr>
            <a:r>
              <a:rPr lang="en"/>
              <a:t>No outliers in age or time spent on website</a:t>
            </a:r>
            <a:endParaRPr/>
          </a:p>
          <a:p>
            <a:pPr marL="914400" lvl="1" indent="-311150" algn="l" rtl="0">
              <a:spcBef>
                <a:spcPts val="0"/>
              </a:spcBef>
              <a:spcAft>
                <a:spcPts val="0"/>
              </a:spcAft>
              <a:buSzPts val="1300"/>
              <a:buChar char="○"/>
            </a:pPr>
            <a:r>
              <a:rPr lang="en"/>
              <a:t>Outliers present in website visits and page views, however the values do not seem out of the ordinary or entered incorrectly and therefore were not be replaced or removed</a:t>
            </a:r>
            <a:endParaRPr/>
          </a:p>
          <a:p>
            <a:pPr marL="457200" lvl="0" indent="-323850" algn="l" rtl="0">
              <a:spcBef>
                <a:spcPts val="0"/>
              </a:spcBef>
              <a:spcAft>
                <a:spcPts val="0"/>
              </a:spcAft>
              <a:buSzPts val="1500"/>
              <a:buChar char="●"/>
            </a:pPr>
            <a:r>
              <a:rPr lang="en"/>
              <a:t>Created Y with the variable “status”</a:t>
            </a:r>
            <a:endParaRPr/>
          </a:p>
          <a:p>
            <a:pPr marL="457200" lvl="0" indent="-323850" algn="l" rtl="0">
              <a:spcBef>
                <a:spcPts val="0"/>
              </a:spcBef>
              <a:spcAft>
                <a:spcPts val="0"/>
              </a:spcAft>
              <a:buSzPts val="1500"/>
              <a:buChar char="●"/>
            </a:pPr>
            <a:r>
              <a:rPr lang="en"/>
              <a:t>Created X with the remaining variables and created dummies for the categorical variables</a:t>
            </a:r>
            <a:endParaRPr/>
          </a:p>
          <a:p>
            <a:pPr marL="457200" lvl="0" indent="-323850" algn="l" rtl="0">
              <a:spcBef>
                <a:spcPts val="0"/>
              </a:spcBef>
              <a:spcAft>
                <a:spcPts val="0"/>
              </a:spcAft>
              <a:buSzPts val="1500"/>
              <a:buChar char="●"/>
            </a:pPr>
            <a:r>
              <a:rPr lang="en"/>
              <a:t>Split the data into training/testing sets at 70/30 ratio</a:t>
            </a:r>
            <a:endParaRPr/>
          </a:p>
          <a:p>
            <a:pPr marL="914400" lvl="1" indent="-311150" algn="l" rtl="0">
              <a:spcBef>
                <a:spcPts val="0"/>
              </a:spcBef>
              <a:spcAft>
                <a:spcPts val="0"/>
              </a:spcAft>
              <a:buSzPts val="1300"/>
              <a:buChar char="○"/>
            </a:pPr>
            <a:r>
              <a:rPr lang="en"/>
              <a:t>3228 observations in training set</a:t>
            </a:r>
            <a:endParaRPr/>
          </a:p>
          <a:p>
            <a:pPr marL="914400" lvl="1" indent="-311150" algn="l" rtl="0">
              <a:spcBef>
                <a:spcPts val="0"/>
              </a:spcBef>
              <a:spcAft>
                <a:spcPts val="0"/>
              </a:spcAft>
              <a:buSzPts val="1300"/>
              <a:buChar char="○"/>
            </a:pPr>
            <a:r>
              <a:rPr lang="en"/>
              <a:t>1384 observations in testing 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4"/>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endParaRPr/>
          </a:p>
          <a:p>
            <a:pPr marL="457200" lvl="0" indent="-323850" algn="l" rtl="0">
              <a:lnSpc>
                <a:spcPct val="115000"/>
              </a:lnSpc>
              <a:spcBef>
                <a:spcPts val="1000"/>
              </a:spcBef>
              <a:spcAft>
                <a:spcPts val="0"/>
              </a:spcAft>
              <a:buClr>
                <a:schemeClr val="dk2"/>
              </a:buClr>
              <a:buSzPts val="1500"/>
              <a:buChar char="●"/>
            </a:pPr>
            <a:r>
              <a:rPr lang="en">
                <a:solidFill>
                  <a:schemeClr val="dk1"/>
                </a:solidFill>
              </a:rPr>
              <a:t>Built and ran the following models:</a:t>
            </a:r>
            <a:endParaRPr>
              <a:solidFill>
                <a:schemeClr val="dk1"/>
              </a:solidFill>
            </a:endParaRPr>
          </a:p>
          <a:p>
            <a:pPr marL="914400" lvl="1" indent="-311150" algn="l" rtl="0">
              <a:lnSpc>
                <a:spcPct val="115000"/>
              </a:lnSpc>
              <a:spcBef>
                <a:spcPts val="1000"/>
              </a:spcBef>
              <a:spcAft>
                <a:spcPts val="0"/>
              </a:spcAft>
              <a:buClr>
                <a:schemeClr val="dk1"/>
              </a:buClr>
              <a:buSzPts val="1300"/>
              <a:buChar char="○"/>
            </a:pPr>
            <a:r>
              <a:rPr lang="en">
                <a:solidFill>
                  <a:schemeClr val="dk1"/>
                </a:solidFill>
              </a:rPr>
              <a:t>Decision Tree</a:t>
            </a:r>
            <a:endParaRPr>
              <a:solidFill>
                <a:schemeClr val="dk1"/>
              </a:solidFill>
            </a:endParaRPr>
          </a:p>
          <a:p>
            <a:pPr marL="914400" lvl="1" indent="-311150" algn="l" rtl="0">
              <a:lnSpc>
                <a:spcPct val="115000"/>
              </a:lnSpc>
              <a:spcBef>
                <a:spcPts val="1000"/>
              </a:spcBef>
              <a:spcAft>
                <a:spcPts val="0"/>
              </a:spcAft>
              <a:buClr>
                <a:schemeClr val="dk1"/>
              </a:buClr>
              <a:buSzPts val="1300"/>
              <a:buChar char="○"/>
            </a:pPr>
            <a:r>
              <a:rPr lang="en">
                <a:solidFill>
                  <a:schemeClr val="dk1"/>
                </a:solidFill>
              </a:rPr>
              <a:t>Decision Tree with hyperparameter tuning</a:t>
            </a:r>
            <a:endParaRPr>
              <a:solidFill>
                <a:schemeClr val="dk1"/>
              </a:solidFill>
            </a:endParaRPr>
          </a:p>
          <a:p>
            <a:pPr marL="914400" lvl="1" indent="-311150" algn="l" rtl="0">
              <a:lnSpc>
                <a:spcPct val="115000"/>
              </a:lnSpc>
              <a:spcBef>
                <a:spcPts val="1000"/>
              </a:spcBef>
              <a:spcAft>
                <a:spcPts val="0"/>
              </a:spcAft>
              <a:buClr>
                <a:schemeClr val="dk1"/>
              </a:buClr>
              <a:buSzPts val="1300"/>
              <a:buChar char="○"/>
            </a:pPr>
            <a:r>
              <a:rPr lang="en">
                <a:solidFill>
                  <a:schemeClr val="dk1"/>
                </a:solidFill>
              </a:rPr>
              <a:t>Random Forest</a:t>
            </a:r>
            <a:endParaRPr>
              <a:solidFill>
                <a:schemeClr val="dk1"/>
              </a:solidFill>
            </a:endParaRPr>
          </a:p>
          <a:p>
            <a:pPr marL="914400" lvl="1" indent="-311150" algn="l" rtl="0">
              <a:lnSpc>
                <a:spcPct val="115000"/>
              </a:lnSpc>
              <a:spcBef>
                <a:spcPts val="1000"/>
              </a:spcBef>
              <a:spcAft>
                <a:spcPts val="0"/>
              </a:spcAft>
              <a:buClr>
                <a:schemeClr val="dk1"/>
              </a:buClr>
              <a:buSzPts val="1300"/>
              <a:buChar char="○"/>
            </a:pPr>
            <a:r>
              <a:rPr lang="en">
                <a:solidFill>
                  <a:schemeClr val="dk1"/>
                </a:solidFill>
              </a:rPr>
              <a:t>Random Forest with hyperparameter tuning</a:t>
            </a:r>
            <a:endParaRPr>
              <a:solidFill>
                <a:schemeClr val="dk1"/>
              </a:solidFill>
            </a:endParaRPr>
          </a:p>
        </p:txBody>
      </p:sp>
      <p:sp>
        <p:nvSpPr>
          <p:cNvPr id="254" name="Google Shape;254;p44"/>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Model Building</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5"/>
          <p:cNvSpPr txBox="1">
            <a:spLocks noGrp="1"/>
          </p:cNvSpPr>
          <p:nvPr>
            <p:ph type="title"/>
          </p:nvPr>
        </p:nvSpPr>
        <p:spPr>
          <a:xfrm>
            <a:off x="202550" y="16897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Decision Tree (DT) Results</a:t>
            </a:r>
            <a:endParaRPr dirty="0"/>
          </a:p>
        </p:txBody>
      </p:sp>
      <p:sp>
        <p:nvSpPr>
          <p:cNvPr id="260" name="Google Shape;260;p45"/>
          <p:cNvSpPr txBox="1">
            <a:spLocks noGrp="1"/>
          </p:cNvSpPr>
          <p:nvPr>
            <p:ph type="body" idx="1"/>
          </p:nvPr>
        </p:nvSpPr>
        <p:spPr>
          <a:xfrm>
            <a:off x="131716" y="397373"/>
            <a:ext cx="4608300" cy="3706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p>
          <a:p>
            <a:pPr marL="457200" lvl="0" indent="-323850" algn="l" rtl="0">
              <a:spcBef>
                <a:spcPts val="0"/>
              </a:spcBef>
              <a:spcAft>
                <a:spcPts val="0"/>
              </a:spcAft>
              <a:buSzPts val="1500"/>
              <a:buChar char="●"/>
            </a:pPr>
            <a:r>
              <a:rPr lang="en" dirty="0"/>
              <a:t>Training data - Decision Tree confusion matrix:</a:t>
            </a:r>
            <a:endParaRPr dirty="0"/>
          </a:p>
          <a:p>
            <a:pPr marL="914400" lvl="1" indent="-311150" algn="l" rtl="0">
              <a:spcBef>
                <a:spcPts val="0"/>
              </a:spcBef>
              <a:spcAft>
                <a:spcPts val="0"/>
              </a:spcAft>
              <a:buClr>
                <a:schemeClr val="dk1"/>
              </a:buClr>
              <a:buSzPts val="1300"/>
              <a:buChar char="○"/>
            </a:pPr>
            <a:r>
              <a:rPr lang="en" dirty="0">
                <a:solidFill>
                  <a:schemeClr val="dk1"/>
                </a:solidFill>
              </a:rPr>
              <a:t>Accuracy = 1.00</a:t>
            </a:r>
            <a:endParaRPr dirty="0">
              <a:solidFill>
                <a:schemeClr val="dk1"/>
              </a:solidFill>
            </a:endParaRPr>
          </a:p>
          <a:p>
            <a:pPr marL="914400" lvl="1" indent="-311150" algn="l" rtl="0">
              <a:spcBef>
                <a:spcPts val="0"/>
              </a:spcBef>
              <a:spcAft>
                <a:spcPts val="0"/>
              </a:spcAft>
              <a:buClr>
                <a:schemeClr val="dk1"/>
              </a:buClr>
              <a:buSzPts val="1300"/>
              <a:buChar char="○"/>
            </a:pPr>
            <a:r>
              <a:rPr lang="en" dirty="0">
                <a:solidFill>
                  <a:schemeClr val="dk1"/>
                </a:solidFill>
              </a:rPr>
              <a:t>Precision = 1.00</a:t>
            </a:r>
            <a:endParaRPr dirty="0">
              <a:solidFill>
                <a:schemeClr val="dk1"/>
              </a:solidFill>
            </a:endParaRPr>
          </a:p>
          <a:p>
            <a:pPr marL="914400" lvl="1" indent="-311150" algn="l" rtl="0">
              <a:spcBef>
                <a:spcPts val="0"/>
              </a:spcBef>
              <a:spcAft>
                <a:spcPts val="0"/>
              </a:spcAft>
              <a:buClr>
                <a:schemeClr val="dk1"/>
              </a:buClr>
              <a:buSzPts val="1300"/>
              <a:buChar char="○"/>
            </a:pPr>
            <a:r>
              <a:rPr lang="en" dirty="0">
                <a:solidFill>
                  <a:schemeClr val="dk1"/>
                </a:solidFill>
              </a:rPr>
              <a:t>Recall = 1.00</a:t>
            </a:r>
            <a:endParaRPr dirty="0"/>
          </a:p>
          <a:p>
            <a:pPr marL="914400" lvl="1" indent="-311150" algn="l" rtl="0">
              <a:spcBef>
                <a:spcPts val="0"/>
              </a:spcBef>
              <a:spcAft>
                <a:spcPts val="0"/>
              </a:spcAft>
              <a:buClr>
                <a:schemeClr val="dk1"/>
              </a:buClr>
              <a:buSzPts val="1300"/>
              <a:buChar char="○"/>
            </a:pPr>
            <a:r>
              <a:rPr lang="en" dirty="0">
                <a:solidFill>
                  <a:schemeClr val="dk1"/>
                </a:solidFill>
              </a:rPr>
              <a:t>Decision tree is overfitting the</a:t>
            </a:r>
            <a:endParaRPr dirty="0">
              <a:solidFill>
                <a:schemeClr val="dk1"/>
              </a:solidFill>
            </a:endParaRPr>
          </a:p>
          <a:p>
            <a:pPr marL="914400" lvl="0" indent="0" algn="l" rtl="0">
              <a:spcBef>
                <a:spcPts val="0"/>
              </a:spcBef>
              <a:spcAft>
                <a:spcPts val="0"/>
              </a:spcAft>
              <a:buNone/>
            </a:pPr>
            <a:r>
              <a:rPr lang="en" sz="1300" dirty="0">
                <a:solidFill>
                  <a:schemeClr val="dk1"/>
                </a:solidFill>
              </a:rPr>
              <a:t>training set and will not be</a:t>
            </a:r>
            <a:endParaRPr sz="1300" dirty="0">
              <a:solidFill>
                <a:schemeClr val="dk1"/>
              </a:solidFill>
            </a:endParaRPr>
          </a:p>
          <a:p>
            <a:pPr marL="914400" lvl="0" indent="0" algn="l" rtl="0">
              <a:spcBef>
                <a:spcPts val="0"/>
              </a:spcBef>
              <a:spcAft>
                <a:spcPts val="0"/>
              </a:spcAft>
              <a:buNone/>
            </a:pPr>
            <a:r>
              <a:rPr lang="en" sz="1300" dirty="0">
                <a:solidFill>
                  <a:schemeClr val="dk1"/>
                </a:solidFill>
              </a:rPr>
              <a:t>useful in predicting testing data</a:t>
            </a:r>
            <a:endParaRPr sz="1300" dirty="0">
              <a:solidFill>
                <a:schemeClr val="dk1"/>
              </a:solidFill>
            </a:endParaRPr>
          </a:p>
          <a:p>
            <a:pPr marL="914400" lvl="0" indent="0" algn="l" rtl="0">
              <a:spcBef>
                <a:spcPts val="0"/>
              </a:spcBef>
              <a:spcAft>
                <a:spcPts val="0"/>
              </a:spcAft>
              <a:buNone/>
            </a:pPr>
            <a:endParaRPr sz="1300" dirty="0">
              <a:solidFill>
                <a:schemeClr val="dk1"/>
              </a:solidFill>
            </a:endParaRPr>
          </a:p>
          <a:p>
            <a:pPr marL="457200" lvl="0" indent="-323850" algn="l" rtl="0">
              <a:spcBef>
                <a:spcPts val="0"/>
              </a:spcBef>
              <a:spcAft>
                <a:spcPts val="0"/>
              </a:spcAft>
              <a:buSzPts val="1500"/>
              <a:buChar char="●"/>
            </a:pPr>
            <a:r>
              <a:rPr lang="en" dirty="0"/>
              <a:t>Testing data - Decision Tree confusion matrix (shown here):</a:t>
            </a:r>
            <a:endParaRPr dirty="0"/>
          </a:p>
          <a:p>
            <a:pPr marL="914400" lvl="1" indent="-311150" algn="l" rtl="0">
              <a:spcBef>
                <a:spcPts val="0"/>
              </a:spcBef>
              <a:spcAft>
                <a:spcPts val="0"/>
              </a:spcAft>
              <a:buSzPts val="1300"/>
              <a:buChar char="○"/>
            </a:pPr>
            <a:r>
              <a:rPr lang="en" sz="1300" dirty="0"/>
              <a:t>Accuracy = 0.81</a:t>
            </a:r>
            <a:endParaRPr sz="1300" dirty="0"/>
          </a:p>
          <a:p>
            <a:pPr marL="914400" lvl="1" indent="-311150" algn="l" rtl="0">
              <a:spcBef>
                <a:spcPts val="0"/>
              </a:spcBef>
              <a:spcAft>
                <a:spcPts val="0"/>
              </a:spcAft>
              <a:buSzPts val="1300"/>
              <a:buChar char="○"/>
            </a:pPr>
            <a:r>
              <a:rPr lang="en" dirty="0"/>
              <a:t>Precision</a:t>
            </a:r>
            <a:endParaRPr dirty="0"/>
          </a:p>
          <a:p>
            <a:pPr marL="1371600" lvl="2" indent="-304800" algn="l" rtl="0">
              <a:spcBef>
                <a:spcPts val="0"/>
              </a:spcBef>
              <a:spcAft>
                <a:spcPts val="0"/>
              </a:spcAft>
              <a:buSzPts val="1200"/>
              <a:buChar char="■"/>
            </a:pPr>
            <a:r>
              <a:rPr lang="en" dirty="0"/>
              <a:t>Group 0 = 0.87, Group 1 = 0.69</a:t>
            </a:r>
            <a:endParaRPr dirty="0"/>
          </a:p>
          <a:p>
            <a:pPr marL="914400" lvl="1" indent="-311150" algn="l" rtl="0">
              <a:spcBef>
                <a:spcPts val="0"/>
              </a:spcBef>
              <a:spcAft>
                <a:spcPts val="0"/>
              </a:spcAft>
              <a:buSzPts val="1300"/>
              <a:buChar char="○"/>
            </a:pPr>
            <a:r>
              <a:rPr lang="en" dirty="0"/>
              <a:t>Recall</a:t>
            </a:r>
            <a:endParaRPr dirty="0"/>
          </a:p>
          <a:p>
            <a:pPr marL="1371600" lvl="2" indent="-304800" algn="l" rtl="0">
              <a:spcBef>
                <a:spcPts val="0"/>
              </a:spcBef>
              <a:spcAft>
                <a:spcPts val="0"/>
              </a:spcAft>
              <a:buSzPts val="1200"/>
              <a:buChar char="■"/>
            </a:pPr>
            <a:r>
              <a:rPr lang="en" dirty="0"/>
              <a:t>Group 0 = 0.86,  Group 1 = 0.70</a:t>
            </a:r>
            <a:endParaRPr dirty="0"/>
          </a:p>
          <a:p>
            <a:pPr marL="914400" lvl="1" indent="-311150" algn="l" rtl="0">
              <a:spcBef>
                <a:spcPts val="0"/>
              </a:spcBef>
              <a:spcAft>
                <a:spcPts val="0"/>
              </a:spcAft>
              <a:buClr>
                <a:schemeClr val="dk1"/>
              </a:buClr>
              <a:buSzPts val="1300"/>
              <a:buChar char="○"/>
            </a:pPr>
            <a:r>
              <a:rPr lang="en" dirty="0"/>
              <a:t>Model not fitting the testing data well - more accurate </a:t>
            </a:r>
            <a:r>
              <a:rPr lang="en" sz="1300" dirty="0"/>
              <a:t>predicting group 0</a:t>
            </a:r>
            <a:endParaRPr sz="1300" dirty="0"/>
          </a:p>
        </p:txBody>
      </p:sp>
      <p:pic>
        <p:nvPicPr>
          <p:cNvPr id="261" name="Google Shape;261;p45"/>
          <p:cNvPicPr preferRelativeResize="0"/>
          <p:nvPr/>
        </p:nvPicPr>
        <p:blipFill>
          <a:blip r:embed="rId3">
            <a:alphaModFix/>
          </a:blip>
          <a:stretch>
            <a:fillRect/>
          </a:stretch>
        </p:blipFill>
        <p:spPr>
          <a:xfrm>
            <a:off x="5071500" y="1555425"/>
            <a:ext cx="4072501" cy="276124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Decision Tree Results - After Hyperparameter Tuning</a:t>
            </a:r>
            <a:endParaRPr/>
          </a:p>
        </p:txBody>
      </p:sp>
      <p:sp>
        <p:nvSpPr>
          <p:cNvPr id="267" name="Google Shape;267;p4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
                <a:solidFill>
                  <a:schemeClr val="dk1"/>
                </a:solidFill>
              </a:rPr>
              <a:t>Training data - DT confusion matrix:</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Accuracy = 0.80</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Precision:</a:t>
            </a:r>
            <a:endParaRPr>
              <a:solidFill>
                <a:schemeClr val="dk1"/>
              </a:solidFill>
            </a:endParaRPr>
          </a:p>
          <a:p>
            <a:pPr marL="1371600" lvl="2" indent="-304800" algn="l" rtl="0">
              <a:spcBef>
                <a:spcPts val="0"/>
              </a:spcBef>
              <a:spcAft>
                <a:spcPts val="0"/>
              </a:spcAft>
              <a:buClr>
                <a:schemeClr val="dk1"/>
              </a:buClr>
              <a:buSzPts val="1200"/>
              <a:buChar char="■"/>
            </a:pPr>
            <a:r>
              <a:rPr lang="en">
                <a:solidFill>
                  <a:schemeClr val="dk1"/>
                </a:solidFill>
              </a:rPr>
              <a:t>Group 0 = 0.94, Group 1 =0.62</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Recall</a:t>
            </a:r>
            <a:endParaRPr>
              <a:solidFill>
                <a:schemeClr val="dk1"/>
              </a:solidFill>
            </a:endParaRPr>
          </a:p>
          <a:p>
            <a:pPr marL="1371600" lvl="2" indent="-304800" algn="l" rtl="0">
              <a:spcBef>
                <a:spcPts val="0"/>
              </a:spcBef>
              <a:spcAft>
                <a:spcPts val="0"/>
              </a:spcAft>
              <a:buClr>
                <a:schemeClr val="dk1"/>
              </a:buClr>
              <a:buSzPts val="1200"/>
              <a:buChar char="■"/>
            </a:pPr>
            <a:r>
              <a:rPr lang="en">
                <a:solidFill>
                  <a:schemeClr val="dk1"/>
                </a:solidFill>
              </a:rPr>
              <a:t>Group 0 = 0.77, Group 1 =  0.88</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Much better than prior model - not overfitting</a:t>
            </a:r>
            <a:endParaRPr sz="1300">
              <a:solidFill>
                <a:schemeClr val="dk1"/>
              </a:solidFill>
            </a:endParaRPr>
          </a:p>
          <a:p>
            <a:pPr marL="457200" lvl="0" indent="-323850" algn="l" rtl="0">
              <a:spcBef>
                <a:spcPts val="0"/>
              </a:spcBef>
              <a:spcAft>
                <a:spcPts val="0"/>
              </a:spcAft>
              <a:buClr>
                <a:schemeClr val="dk1"/>
              </a:buClr>
              <a:buSzPts val="1500"/>
              <a:buChar char="●"/>
            </a:pPr>
            <a:r>
              <a:rPr lang="en">
                <a:solidFill>
                  <a:schemeClr val="dk1"/>
                </a:solidFill>
              </a:rPr>
              <a:t>Testing data - DT confusion matrix (shown):</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Accuracy = 0.80</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Precision:</a:t>
            </a:r>
            <a:endParaRPr>
              <a:solidFill>
                <a:schemeClr val="dk1"/>
              </a:solidFill>
            </a:endParaRPr>
          </a:p>
          <a:p>
            <a:pPr marL="1371600" lvl="2" indent="-304800" algn="l" rtl="0">
              <a:spcBef>
                <a:spcPts val="0"/>
              </a:spcBef>
              <a:spcAft>
                <a:spcPts val="0"/>
              </a:spcAft>
              <a:buClr>
                <a:schemeClr val="dk1"/>
              </a:buClr>
              <a:buSzPts val="1200"/>
              <a:buChar char="■"/>
            </a:pPr>
            <a:r>
              <a:rPr lang="en">
                <a:solidFill>
                  <a:schemeClr val="dk1"/>
                </a:solidFill>
              </a:rPr>
              <a:t>Group 0 = 0.93, Group 1 = 0.62</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Recall:</a:t>
            </a:r>
            <a:endParaRPr>
              <a:solidFill>
                <a:schemeClr val="dk1"/>
              </a:solidFill>
            </a:endParaRPr>
          </a:p>
          <a:p>
            <a:pPr marL="1371600" lvl="2" indent="-304800" algn="l" rtl="0">
              <a:spcBef>
                <a:spcPts val="0"/>
              </a:spcBef>
              <a:spcAft>
                <a:spcPts val="0"/>
              </a:spcAft>
              <a:buClr>
                <a:schemeClr val="dk1"/>
              </a:buClr>
              <a:buSzPts val="1200"/>
              <a:buChar char="■"/>
            </a:pPr>
            <a:r>
              <a:rPr lang="en">
                <a:solidFill>
                  <a:schemeClr val="dk1"/>
                </a:solidFill>
              </a:rPr>
              <a:t>Group 0 = 0.77, Group 1 = 0.86</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Tuning the model resulted in reduced overfitting</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Good at predicting those who will not convert (93% of the time) - few false positives</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Model correctly identified those who will convert 86% of the time</a:t>
            </a:r>
            <a:endParaRPr>
              <a:solidFill>
                <a:schemeClr val="dk1"/>
              </a:solidFill>
            </a:endParaRPr>
          </a:p>
        </p:txBody>
      </p:sp>
      <p:pic>
        <p:nvPicPr>
          <p:cNvPr id="268" name="Google Shape;268;p46"/>
          <p:cNvPicPr preferRelativeResize="0"/>
          <p:nvPr/>
        </p:nvPicPr>
        <p:blipFill>
          <a:blip r:embed="rId3">
            <a:alphaModFix/>
          </a:blip>
          <a:stretch>
            <a:fillRect/>
          </a:stretch>
        </p:blipFill>
        <p:spPr>
          <a:xfrm>
            <a:off x="4921933" y="1015625"/>
            <a:ext cx="4027199" cy="2724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7"/>
          <p:cNvSpPr txBox="1">
            <a:spLocks noGrp="1"/>
          </p:cNvSpPr>
          <p:nvPr>
            <p:ph type="body" idx="1"/>
          </p:nvPr>
        </p:nvSpPr>
        <p:spPr>
          <a:xfrm>
            <a:off x="238700" y="1044125"/>
            <a:ext cx="4264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a:t>Most important features of tuned decision tree (top 3):</a:t>
            </a:r>
            <a:endParaRPr/>
          </a:p>
          <a:p>
            <a:pPr marL="914400" lvl="1" indent="-311150" algn="l" rtl="0">
              <a:lnSpc>
                <a:spcPct val="115000"/>
              </a:lnSpc>
              <a:spcBef>
                <a:spcPts val="1000"/>
              </a:spcBef>
              <a:spcAft>
                <a:spcPts val="0"/>
              </a:spcAft>
              <a:buSzPts val="1300"/>
              <a:buChar char="○"/>
            </a:pPr>
            <a:r>
              <a:rPr lang="en"/>
              <a:t>Time spent on website - 34.8 % of total information gain - most important predictor in becoming a paid customer!</a:t>
            </a:r>
            <a:endParaRPr/>
          </a:p>
          <a:p>
            <a:pPr marL="914400" lvl="1" indent="-311150" algn="l" rtl="0">
              <a:lnSpc>
                <a:spcPct val="115000"/>
              </a:lnSpc>
              <a:spcBef>
                <a:spcPts val="1000"/>
              </a:spcBef>
              <a:spcAft>
                <a:spcPts val="0"/>
              </a:spcAft>
              <a:buSzPts val="1300"/>
              <a:buChar char="○"/>
            </a:pPr>
            <a:r>
              <a:rPr lang="en"/>
              <a:t>First interaction website - 32.7% of total information gain</a:t>
            </a:r>
            <a:endParaRPr/>
          </a:p>
          <a:p>
            <a:pPr marL="914400" lvl="1" indent="-311150" algn="l" rtl="0">
              <a:lnSpc>
                <a:spcPct val="115000"/>
              </a:lnSpc>
              <a:spcBef>
                <a:spcPts val="1000"/>
              </a:spcBef>
              <a:spcAft>
                <a:spcPts val="0"/>
              </a:spcAft>
              <a:buSzPts val="1300"/>
              <a:buChar char="○"/>
            </a:pPr>
            <a:r>
              <a:rPr lang="en"/>
              <a:t>Profile completed medium - 23.9% of total information gain</a:t>
            </a:r>
            <a:endParaRPr sz="1400">
              <a:solidFill>
                <a:srgbClr val="000000"/>
              </a:solidFill>
            </a:endParaRPr>
          </a:p>
        </p:txBody>
      </p:sp>
      <p:sp>
        <p:nvSpPr>
          <p:cNvPr id="274" name="Google Shape;274;p47"/>
          <p:cNvSpPr txBox="1">
            <a:spLocks noGrp="1"/>
          </p:cNvSpPr>
          <p:nvPr>
            <p:ph type="title"/>
          </p:nvPr>
        </p:nvSpPr>
        <p:spPr>
          <a:xfrm>
            <a:off x="139275" y="244054"/>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Decision Tree Tuned - Feature Importance</a:t>
            </a:r>
            <a:endParaRPr>
              <a:solidFill>
                <a:srgbClr val="000000"/>
              </a:solidFill>
            </a:endParaRPr>
          </a:p>
        </p:txBody>
      </p:sp>
      <p:pic>
        <p:nvPicPr>
          <p:cNvPr id="275" name="Google Shape;275;p47"/>
          <p:cNvPicPr preferRelativeResize="0"/>
          <p:nvPr/>
        </p:nvPicPr>
        <p:blipFill>
          <a:blip r:embed="rId3">
            <a:alphaModFix/>
          </a:blip>
          <a:stretch>
            <a:fillRect/>
          </a:stretch>
        </p:blipFill>
        <p:spPr>
          <a:xfrm>
            <a:off x="4850387" y="979475"/>
            <a:ext cx="3922989" cy="2952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 (RF) &amp; Random Forest Tuned Results</a:t>
            </a:r>
            <a:endParaRPr/>
          </a:p>
        </p:txBody>
      </p:sp>
      <p:sp>
        <p:nvSpPr>
          <p:cNvPr id="281" name="Google Shape;281;p48"/>
          <p:cNvSpPr txBox="1">
            <a:spLocks noGrp="1"/>
          </p:cNvSpPr>
          <p:nvPr>
            <p:ph type="body" idx="1"/>
          </p:nvPr>
        </p:nvSpPr>
        <p:spPr>
          <a:xfrm>
            <a:off x="202550" y="861975"/>
            <a:ext cx="6407100" cy="37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Random Forest:</a:t>
            </a:r>
            <a:endParaRPr/>
          </a:p>
          <a:p>
            <a:pPr marL="457200" lvl="0" indent="-323850" algn="l" rtl="0">
              <a:spcBef>
                <a:spcPts val="0"/>
              </a:spcBef>
              <a:spcAft>
                <a:spcPts val="0"/>
              </a:spcAft>
              <a:buSzPts val="1500"/>
              <a:buChar char="●"/>
            </a:pPr>
            <a:r>
              <a:rPr lang="en"/>
              <a:t>Overfitted model - not ideal for predicting test data</a:t>
            </a:r>
            <a:endParaRPr/>
          </a:p>
          <a:p>
            <a:pPr marL="0" lvl="0" indent="0" algn="l" rtl="0">
              <a:spcBef>
                <a:spcPts val="0"/>
              </a:spcBef>
              <a:spcAft>
                <a:spcPts val="0"/>
              </a:spcAft>
              <a:buNone/>
            </a:pPr>
            <a:endParaRPr/>
          </a:p>
          <a:p>
            <a:pPr marL="0" lvl="0" indent="0" algn="l" rtl="0">
              <a:spcBef>
                <a:spcPts val="0"/>
              </a:spcBef>
              <a:spcAft>
                <a:spcPts val="0"/>
              </a:spcAft>
              <a:buNone/>
            </a:pPr>
            <a:r>
              <a:rPr lang="en"/>
              <a:t>Random Forest Tuned (Confusion matrix shown):</a:t>
            </a:r>
            <a:endParaRPr/>
          </a:p>
          <a:p>
            <a:pPr marL="457200" lvl="0" indent="-323850" algn="l" rtl="0">
              <a:spcBef>
                <a:spcPts val="0"/>
              </a:spcBef>
              <a:spcAft>
                <a:spcPts val="0"/>
              </a:spcAft>
              <a:buSzPts val="1500"/>
              <a:buChar char="●"/>
            </a:pPr>
            <a:r>
              <a:rPr lang="en"/>
              <a:t>Training data:</a:t>
            </a:r>
            <a:endParaRPr/>
          </a:p>
          <a:p>
            <a:pPr marL="914400" lvl="1" indent="-311150" algn="l" rtl="0">
              <a:spcBef>
                <a:spcPts val="0"/>
              </a:spcBef>
              <a:spcAft>
                <a:spcPts val="0"/>
              </a:spcAft>
              <a:buSzPts val="1300"/>
              <a:buChar char="○"/>
            </a:pPr>
            <a:r>
              <a:rPr lang="en"/>
              <a:t>Accuracy = 0.84</a:t>
            </a:r>
            <a:endParaRPr/>
          </a:p>
          <a:p>
            <a:pPr marL="914400" lvl="1" indent="-311150" algn="l" rtl="0">
              <a:spcBef>
                <a:spcPts val="0"/>
              </a:spcBef>
              <a:spcAft>
                <a:spcPts val="0"/>
              </a:spcAft>
              <a:buClr>
                <a:schemeClr val="dk1"/>
              </a:buClr>
              <a:buSzPts val="1300"/>
              <a:buChar char="○"/>
            </a:pPr>
            <a:r>
              <a:rPr lang="en">
                <a:solidFill>
                  <a:schemeClr val="dk1"/>
                </a:solidFill>
              </a:rPr>
              <a:t>Precision: group 0 = 0.94, group 1= 0.68</a:t>
            </a:r>
            <a:endParaRPr>
              <a:solidFill>
                <a:schemeClr val="dk1"/>
              </a:solidFill>
            </a:endParaRPr>
          </a:p>
          <a:p>
            <a:pPr marL="914400" lvl="1" indent="-311150" algn="l" rtl="0">
              <a:spcBef>
                <a:spcPts val="0"/>
              </a:spcBef>
              <a:spcAft>
                <a:spcPts val="0"/>
              </a:spcAft>
              <a:buClr>
                <a:schemeClr val="dk1"/>
              </a:buClr>
              <a:buSzPts val="1300"/>
              <a:buChar char="○"/>
            </a:pPr>
            <a:r>
              <a:rPr lang="en">
                <a:solidFill>
                  <a:schemeClr val="dk1"/>
                </a:solidFill>
              </a:rPr>
              <a:t>Recall: group 0 = 0.83, group 1 = 0.87</a:t>
            </a:r>
            <a:endParaRPr>
              <a:solidFill>
                <a:schemeClr val="dk1"/>
              </a:solidFill>
            </a:endParaRPr>
          </a:p>
          <a:p>
            <a:pPr marL="914400" lvl="0" indent="0" algn="l" rtl="0">
              <a:spcBef>
                <a:spcPts val="0"/>
              </a:spcBef>
              <a:spcAft>
                <a:spcPts val="0"/>
              </a:spcAft>
              <a:buNone/>
            </a:pPr>
            <a:endParaRPr>
              <a:solidFill>
                <a:schemeClr val="dk1"/>
              </a:solidFill>
            </a:endParaRPr>
          </a:p>
          <a:p>
            <a:pPr marL="457200" lvl="0" indent="-323850" algn="l" rtl="0">
              <a:spcBef>
                <a:spcPts val="0"/>
              </a:spcBef>
              <a:spcAft>
                <a:spcPts val="0"/>
              </a:spcAft>
              <a:buSzPts val="1500"/>
              <a:buChar char="●"/>
            </a:pPr>
            <a:r>
              <a:rPr lang="en"/>
              <a:t>Test data results:</a:t>
            </a:r>
            <a:endParaRPr/>
          </a:p>
          <a:p>
            <a:pPr marL="914400" lvl="1" indent="-311150" algn="l" rtl="0">
              <a:spcBef>
                <a:spcPts val="0"/>
              </a:spcBef>
              <a:spcAft>
                <a:spcPts val="0"/>
              </a:spcAft>
              <a:buSzPts val="1300"/>
              <a:buChar char="○"/>
            </a:pPr>
            <a:r>
              <a:rPr lang="en"/>
              <a:t>Accuracy = 0.83</a:t>
            </a:r>
            <a:endParaRPr/>
          </a:p>
          <a:p>
            <a:pPr marL="914400" lvl="1" indent="-311150" algn="l" rtl="0">
              <a:spcBef>
                <a:spcPts val="0"/>
              </a:spcBef>
              <a:spcAft>
                <a:spcPts val="0"/>
              </a:spcAft>
              <a:buSzPts val="1300"/>
              <a:buChar char="○"/>
            </a:pPr>
            <a:r>
              <a:rPr lang="en"/>
              <a:t>Precision: group 0 = 0.93, group 1= 0.68</a:t>
            </a:r>
            <a:endParaRPr/>
          </a:p>
          <a:p>
            <a:pPr marL="914400" lvl="1" indent="-311150" algn="l" rtl="0">
              <a:spcBef>
                <a:spcPts val="0"/>
              </a:spcBef>
              <a:spcAft>
                <a:spcPts val="0"/>
              </a:spcAft>
              <a:buSzPts val="1300"/>
              <a:buChar char="○"/>
            </a:pPr>
            <a:r>
              <a:rPr lang="en"/>
              <a:t>Recall: group 0 = 0.83, group 1 = 0.85</a:t>
            </a:r>
            <a:endParaRPr>
              <a:solidFill>
                <a:schemeClr val="dk1"/>
              </a:solidFill>
            </a:endParaRPr>
          </a:p>
          <a:p>
            <a:pPr marL="91440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b="1"/>
          </a:p>
        </p:txBody>
      </p:sp>
      <p:pic>
        <p:nvPicPr>
          <p:cNvPr id="282" name="Google Shape;282;p48"/>
          <p:cNvPicPr preferRelativeResize="0"/>
          <p:nvPr/>
        </p:nvPicPr>
        <p:blipFill>
          <a:blip r:embed="rId3">
            <a:alphaModFix/>
          </a:blip>
          <a:stretch>
            <a:fillRect/>
          </a:stretch>
        </p:blipFill>
        <p:spPr>
          <a:xfrm>
            <a:off x="4737602" y="1910975"/>
            <a:ext cx="3985550" cy="2834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9"/>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Random Forest Tuned - Important Features</a:t>
            </a:r>
            <a:endParaRPr dirty="0"/>
          </a:p>
        </p:txBody>
      </p:sp>
      <p:sp>
        <p:nvSpPr>
          <p:cNvPr id="288" name="Google Shape;288;p49"/>
          <p:cNvSpPr txBox="1">
            <a:spLocks noGrp="1"/>
          </p:cNvSpPr>
          <p:nvPr>
            <p:ph type="body" idx="1"/>
          </p:nvPr>
        </p:nvSpPr>
        <p:spPr>
          <a:xfrm>
            <a:off x="202550" y="861975"/>
            <a:ext cx="3667551" cy="3706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dirty="0">
              <a:solidFill>
                <a:schemeClr val="dk1"/>
              </a:solidFill>
            </a:endParaRPr>
          </a:p>
          <a:p>
            <a:pPr marL="457200" lvl="0" indent="-323850" algn="l" rtl="0">
              <a:spcBef>
                <a:spcPts val="0"/>
              </a:spcBef>
              <a:spcAft>
                <a:spcPts val="0"/>
              </a:spcAft>
              <a:buClr>
                <a:schemeClr val="dk1"/>
              </a:buClr>
              <a:buSzPts val="1500"/>
              <a:buChar char="●"/>
            </a:pPr>
            <a:r>
              <a:rPr lang="en" sz="1200" dirty="0">
                <a:solidFill>
                  <a:schemeClr val="dk1"/>
                </a:solidFill>
              </a:rPr>
              <a:t>Top 5 important features:</a:t>
            </a:r>
          </a:p>
          <a:p>
            <a:pPr marL="914400" lvl="1" indent="-311150" algn="l" rtl="0">
              <a:spcBef>
                <a:spcPts val="0"/>
              </a:spcBef>
              <a:spcAft>
                <a:spcPts val="0"/>
              </a:spcAft>
              <a:buClr>
                <a:schemeClr val="dk1"/>
              </a:buClr>
              <a:buSzPts val="1300"/>
              <a:buChar char="○"/>
            </a:pPr>
            <a:r>
              <a:rPr lang="en-US" sz="1200" dirty="0">
                <a:solidFill>
                  <a:schemeClr val="dk1"/>
                </a:solidFill>
              </a:rPr>
              <a:t>Time spent on website (30%)</a:t>
            </a:r>
          </a:p>
          <a:p>
            <a:pPr marL="914400" lvl="1" indent="-311150" algn="l" rtl="0">
              <a:spcBef>
                <a:spcPts val="0"/>
              </a:spcBef>
              <a:spcAft>
                <a:spcPts val="0"/>
              </a:spcAft>
              <a:buClr>
                <a:schemeClr val="dk1"/>
              </a:buClr>
              <a:buSzPts val="1300"/>
              <a:buChar char="○"/>
            </a:pPr>
            <a:r>
              <a:rPr lang="en-US" sz="1200" dirty="0">
                <a:solidFill>
                  <a:schemeClr val="dk1"/>
                </a:solidFill>
              </a:rPr>
              <a:t>First interaction website (28%)</a:t>
            </a:r>
          </a:p>
          <a:p>
            <a:pPr marL="914400" lvl="1" indent="-311150" algn="l" rtl="0">
              <a:spcBef>
                <a:spcPts val="0"/>
              </a:spcBef>
              <a:spcAft>
                <a:spcPts val="0"/>
              </a:spcAft>
              <a:buClr>
                <a:schemeClr val="dk1"/>
              </a:buClr>
              <a:buSzPts val="1300"/>
              <a:buChar char="○"/>
            </a:pPr>
            <a:r>
              <a:rPr lang="en-US" sz="1200" dirty="0">
                <a:solidFill>
                  <a:schemeClr val="dk1"/>
                </a:solidFill>
              </a:rPr>
              <a:t>Profile completed medium (21%)</a:t>
            </a:r>
          </a:p>
          <a:p>
            <a:pPr marL="914400" lvl="1" indent="-311150" algn="l" rtl="0">
              <a:spcBef>
                <a:spcPts val="0"/>
              </a:spcBef>
              <a:spcAft>
                <a:spcPts val="0"/>
              </a:spcAft>
              <a:buClr>
                <a:schemeClr val="dk1"/>
              </a:buClr>
              <a:buSzPts val="1300"/>
              <a:buChar char="○"/>
            </a:pPr>
            <a:r>
              <a:rPr lang="en-US" sz="1200" dirty="0">
                <a:solidFill>
                  <a:schemeClr val="dk1"/>
                </a:solidFill>
              </a:rPr>
              <a:t>Age (5%)</a:t>
            </a:r>
          </a:p>
          <a:p>
            <a:pPr marL="914400" lvl="1" indent="-311150" algn="l" rtl="0">
              <a:spcBef>
                <a:spcPts val="0"/>
              </a:spcBef>
              <a:spcAft>
                <a:spcPts val="0"/>
              </a:spcAft>
              <a:buClr>
                <a:schemeClr val="dk1"/>
              </a:buClr>
              <a:buSzPts val="1300"/>
              <a:buChar char="○"/>
            </a:pPr>
            <a:r>
              <a:rPr lang="en-US" sz="1200" dirty="0">
                <a:solidFill>
                  <a:schemeClr val="dk1"/>
                </a:solidFill>
              </a:rPr>
              <a:t>Last activity phone activity (4%)</a:t>
            </a:r>
          </a:p>
          <a:p>
            <a:pPr marL="603250" lvl="1" indent="0" algn="l" rtl="0">
              <a:spcBef>
                <a:spcPts val="0"/>
              </a:spcBef>
              <a:spcAft>
                <a:spcPts val="0"/>
              </a:spcAft>
              <a:buClr>
                <a:schemeClr val="dk1"/>
              </a:buClr>
              <a:buSzPts val="1300"/>
              <a:buNone/>
            </a:pPr>
            <a:endParaRPr lang="en" sz="1200" dirty="0">
              <a:solidFill>
                <a:schemeClr val="dk1"/>
              </a:solidFill>
            </a:endParaRPr>
          </a:p>
          <a:p>
            <a:pPr marL="457200" lvl="0" indent="-323850" algn="l" rtl="0">
              <a:spcBef>
                <a:spcPts val="0"/>
              </a:spcBef>
              <a:spcAft>
                <a:spcPts val="0"/>
              </a:spcAft>
              <a:buClr>
                <a:schemeClr val="dk1"/>
              </a:buClr>
              <a:buSzPts val="1500"/>
              <a:buChar char="●"/>
            </a:pPr>
            <a:r>
              <a:rPr lang="en" sz="1200" dirty="0">
                <a:solidFill>
                  <a:schemeClr val="dk1"/>
                </a:solidFill>
              </a:rPr>
              <a:t>Similar to the important featured identified with the decision tree model. Time spent on website was the most important factor followed closely by first interaction website. These variables provide the most information in predicting the status outcome.</a:t>
            </a:r>
            <a:endParaRPr sz="1200" dirty="0">
              <a:solidFill>
                <a:schemeClr val="dk1"/>
              </a:solidFill>
            </a:endParaRPr>
          </a:p>
        </p:txBody>
      </p:sp>
      <p:pic>
        <p:nvPicPr>
          <p:cNvPr id="289" name="Google Shape;289;p49"/>
          <p:cNvPicPr preferRelativeResize="0"/>
          <p:nvPr/>
        </p:nvPicPr>
        <p:blipFill>
          <a:blip r:embed="rId3">
            <a:alphaModFix/>
          </a:blip>
          <a:stretch>
            <a:fillRect/>
          </a:stretch>
        </p:blipFill>
        <p:spPr>
          <a:xfrm>
            <a:off x="3938458" y="1029475"/>
            <a:ext cx="4900602" cy="37067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0"/>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Model Performance Summary Table</a:t>
            </a:r>
            <a:endParaRPr>
              <a:solidFill>
                <a:srgbClr val="000000"/>
              </a:solidFill>
            </a:endParaRPr>
          </a:p>
        </p:txBody>
      </p:sp>
      <p:pic>
        <p:nvPicPr>
          <p:cNvPr id="295" name="Google Shape;295;p50"/>
          <p:cNvPicPr preferRelativeResize="0"/>
          <p:nvPr/>
        </p:nvPicPr>
        <p:blipFill>
          <a:blip r:embed="rId3">
            <a:alphaModFix/>
          </a:blip>
          <a:stretch>
            <a:fillRect/>
          </a:stretch>
        </p:blipFill>
        <p:spPr>
          <a:xfrm>
            <a:off x="209550" y="1166250"/>
            <a:ext cx="8724900" cy="3009900"/>
          </a:xfrm>
          <a:prstGeom prst="rect">
            <a:avLst/>
          </a:prstGeom>
          <a:noFill/>
          <a:ln w="9525" cap="flat" cmpd="sng">
            <a:solidFill>
              <a:schemeClr val="dk1"/>
            </a:solidFill>
            <a:prstDash val="solid"/>
            <a:round/>
            <a:headEnd type="none" w="sm" len="sm"/>
            <a:tailEnd type="none" w="sm" len="sm"/>
          </a:ln>
        </p:spPr>
      </p:pic>
      <p:sp>
        <p:nvSpPr>
          <p:cNvPr id="296" name="Google Shape;296;p50"/>
          <p:cNvSpPr/>
          <p:nvPr/>
        </p:nvSpPr>
        <p:spPr>
          <a:xfrm>
            <a:off x="100400" y="3595675"/>
            <a:ext cx="8724900" cy="9597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Which Model Performed Best?</a:t>
            </a:r>
            <a:endParaRPr/>
          </a:p>
        </p:txBody>
      </p:sp>
      <p:sp>
        <p:nvSpPr>
          <p:cNvPr id="302" name="Google Shape;302;p51"/>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23850" algn="l" rtl="0">
              <a:spcBef>
                <a:spcPts val="0"/>
              </a:spcBef>
              <a:spcAft>
                <a:spcPts val="0"/>
              </a:spcAft>
              <a:buSzPts val="1500"/>
              <a:buChar char="●"/>
            </a:pPr>
            <a:r>
              <a:rPr lang="en"/>
              <a:t>Best model = Random Forest Tuned model</a:t>
            </a:r>
            <a:endParaRPr/>
          </a:p>
          <a:p>
            <a:pPr marL="457200" lvl="0" indent="-323850" algn="l" rtl="0">
              <a:spcBef>
                <a:spcPts val="0"/>
              </a:spcBef>
              <a:spcAft>
                <a:spcPts val="0"/>
              </a:spcAft>
              <a:buSzPts val="1500"/>
              <a:buChar char="●"/>
            </a:pPr>
            <a:r>
              <a:rPr lang="en"/>
              <a:t>Reasoning:</a:t>
            </a:r>
            <a:endParaRPr/>
          </a:p>
          <a:p>
            <a:pPr marL="914400" lvl="1" indent="-311150" algn="l" rtl="0">
              <a:spcBef>
                <a:spcPts val="0"/>
              </a:spcBef>
              <a:spcAft>
                <a:spcPts val="0"/>
              </a:spcAft>
              <a:buSzPts val="1300"/>
              <a:buChar char="○"/>
            </a:pPr>
            <a:r>
              <a:rPr lang="en"/>
              <a:t>Decision Tree and Random Forest models both overfit the training data and therefore were not ideal to predict testing data</a:t>
            </a:r>
            <a:endParaRPr/>
          </a:p>
          <a:p>
            <a:pPr marL="914400" lvl="1" indent="-311150" algn="l" rtl="0">
              <a:spcBef>
                <a:spcPts val="0"/>
              </a:spcBef>
              <a:spcAft>
                <a:spcPts val="0"/>
              </a:spcAft>
              <a:buSzPts val="1300"/>
              <a:buChar char="○"/>
            </a:pPr>
            <a:r>
              <a:rPr lang="en"/>
              <a:t>Our goal is to maximize recall (i.e. </a:t>
            </a:r>
            <a:r>
              <a:rPr lang="en">
                <a:solidFill>
                  <a:srgbClr val="000000"/>
                </a:solidFill>
              </a:rPr>
              <a:t>identifying false negatives, or a lead that </a:t>
            </a:r>
            <a:r>
              <a:rPr lang="en" i="1">
                <a:solidFill>
                  <a:srgbClr val="000000"/>
                </a:solidFill>
              </a:rPr>
              <a:t>would have converted</a:t>
            </a:r>
            <a:r>
              <a:rPr lang="en">
                <a:solidFill>
                  <a:srgbClr val="000000"/>
                </a:solidFill>
              </a:rPr>
              <a:t>, but the model predicted </a:t>
            </a:r>
            <a:r>
              <a:rPr lang="en" i="1">
                <a:solidFill>
                  <a:srgbClr val="000000"/>
                </a:solidFill>
              </a:rPr>
              <a:t>they would not</a:t>
            </a:r>
            <a:r>
              <a:rPr lang="en"/>
              <a:t> ). The RF tuned model had the best overall recall for both training and testing data in determining placement into group 0 or group 1 </a:t>
            </a:r>
            <a:endParaRPr/>
          </a:p>
          <a:p>
            <a:pPr marL="914400" lvl="1" indent="-311150" algn="l" rtl="0">
              <a:spcBef>
                <a:spcPts val="0"/>
              </a:spcBef>
              <a:spcAft>
                <a:spcPts val="0"/>
              </a:spcAft>
              <a:buSzPts val="1300"/>
              <a:buChar char="○"/>
            </a:pPr>
            <a:r>
              <a:rPr lang="en"/>
              <a:t>Though accuracy is not the best measure due to imbalanced data in group 0 versus group 1, accuracy is higher in the Random Forest tuned model compared to Decision Tree tuned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Business Problem Overview and Solution Approach</a:t>
            </a:r>
            <a:endParaRPr>
              <a:solidFill>
                <a:srgbClr val="000000"/>
              </a:solidFill>
            </a:endParaRPr>
          </a:p>
        </p:txBody>
      </p:sp>
      <p:sp>
        <p:nvSpPr>
          <p:cNvPr id="119" name="Google Shape;119;p25"/>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ExtraaLearn is an online educational start-up company desiring to identify:</a:t>
            </a:r>
            <a:endParaRPr sz="1400">
              <a:solidFill>
                <a:srgbClr val="000000"/>
              </a:solidFill>
            </a:endParaRPr>
          </a:p>
          <a:p>
            <a:pPr marL="914400" lvl="0" indent="-317500" algn="l" rtl="0">
              <a:lnSpc>
                <a:spcPct val="115000"/>
              </a:lnSpc>
              <a:spcBef>
                <a:spcPts val="0"/>
              </a:spcBef>
              <a:spcAft>
                <a:spcPts val="0"/>
              </a:spcAft>
              <a:buClr>
                <a:srgbClr val="000000"/>
              </a:buClr>
              <a:buSzPts val="1400"/>
              <a:buAutoNum type="arabicPeriod"/>
            </a:pPr>
            <a:r>
              <a:rPr lang="en" sz="1400">
                <a:solidFill>
                  <a:srgbClr val="000000"/>
                </a:solidFill>
              </a:rPr>
              <a:t>Which leads are more likely to sign up and purchase the product (i.e. convert to paying customers)</a:t>
            </a:r>
            <a:endParaRPr sz="1400">
              <a:solidFill>
                <a:srgbClr val="000000"/>
              </a:solidFill>
            </a:endParaRPr>
          </a:p>
          <a:p>
            <a:pPr marL="914400" lvl="0" indent="-317500" algn="l" rtl="0">
              <a:lnSpc>
                <a:spcPct val="115000"/>
              </a:lnSpc>
              <a:spcBef>
                <a:spcPts val="0"/>
              </a:spcBef>
              <a:spcAft>
                <a:spcPts val="0"/>
              </a:spcAft>
              <a:buClr>
                <a:srgbClr val="000000"/>
              </a:buClr>
              <a:buSzPts val="1400"/>
              <a:buAutoNum type="arabicPeriod"/>
            </a:pPr>
            <a:r>
              <a:rPr lang="en" sz="1400">
                <a:solidFill>
                  <a:srgbClr val="000000"/>
                </a:solidFill>
              </a:rPr>
              <a:t>What factors are most important in driving the lead conversion process</a:t>
            </a:r>
            <a:endParaRPr sz="1400">
              <a:solidFill>
                <a:srgbClr val="000000"/>
              </a:solidFill>
            </a:endParaRPr>
          </a:p>
          <a:p>
            <a:pPr marL="914400" lvl="0" indent="-317500" algn="l" rtl="0">
              <a:lnSpc>
                <a:spcPct val="115000"/>
              </a:lnSpc>
              <a:spcBef>
                <a:spcPts val="0"/>
              </a:spcBef>
              <a:spcAft>
                <a:spcPts val="0"/>
              </a:spcAft>
              <a:buClr>
                <a:srgbClr val="000000"/>
              </a:buClr>
              <a:buSzPts val="1400"/>
              <a:buAutoNum type="arabicPeriod"/>
            </a:pPr>
            <a:r>
              <a:rPr lang="en" sz="1400">
                <a:solidFill>
                  <a:srgbClr val="000000"/>
                </a:solidFill>
              </a:rPr>
              <a:t>The profile of leads which are likely to convert to paying customers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To approach this problem, the following steps will be performed:</a:t>
            </a:r>
            <a:endParaRPr sz="1400">
              <a:solidFill>
                <a:srgbClr val="000000"/>
              </a:solidFill>
            </a:endParaRPr>
          </a:p>
          <a:p>
            <a:pPr marL="914400" lvl="0" indent="-317500" algn="l" rtl="0">
              <a:lnSpc>
                <a:spcPct val="115000"/>
              </a:lnSpc>
              <a:spcBef>
                <a:spcPts val="0"/>
              </a:spcBef>
              <a:spcAft>
                <a:spcPts val="0"/>
              </a:spcAft>
              <a:buClr>
                <a:srgbClr val="000000"/>
              </a:buClr>
              <a:buSzPts val="1400"/>
              <a:buAutoNum type="arabicPeriod"/>
            </a:pPr>
            <a:r>
              <a:rPr lang="en" sz="1400">
                <a:solidFill>
                  <a:srgbClr val="000000"/>
                </a:solidFill>
              </a:rPr>
              <a:t>Become familiar with and explore the data</a:t>
            </a:r>
            <a:endParaRPr sz="1400">
              <a:solidFill>
                <a:srgbClr val="000000"/>
              </a:solidFill>
            </a:endParaRPr>
          </a:p>
          <a:p>
            <a:pPr marL="914400" lvl="0" indent="-317500" algn="l" rtl="0">
              <a:lnSpc>
                <a:spcPct val="115000"/>
              </a:lnSpc>
              <a:spcBef>
                <a:spcPts val="0"/>
              </a:spcBef>
              <a:spcAft>
                <a:spcPts val="0"/>
              </a:spcAft>
              <a:buClr>
                <a:srgbClr val="000000"/>
              </a:buClr>
              <a:buSzPts val="1400"/>
              <a:buAutoNum type="arabicPeriod"/>
            </a:pPr>
            <a:r>
              <a:rPr lang="en" sz="1400">
                <a:solidFill>
                  <a:srgbClr val="000000"/>
                </a:solidFill>
              </a:rPr>
              <a:t>Perform univariate and bivariate analyses to understand individual variables and their distributions as well as correlation between independent variables and the target variable</a:t>
            </a:r>
            <a:endParaRPr sz="1400">
              <a:solidFill>
                <a:srgbClr val="000000"/>
              </a:solidFill>
            </a:endParaRPr>
          </a:p>
          <a:p>
            <a:pPr marL="914400" lvl="0" indent="-317500" algn="l" rtl="0">
              <a:lnSpc>
                <a:spcPct val="115000"/>
              </a:lnSpc>
              <a:spcBef>
                <a:spcPts val="0"/>
              </a:spcBef>
              <a:spcAft>
                <a:spcPts val="0"/>
              </a:spcAft>
              <a:buClr>
                <a:srgbClr val="000000"/>
              </a:buClr>
              <a:buSzPts val="1400"/>
              <a:buAutoNum type="arabicPeriod"/>
            </a:pPr>
            <a:r>
              <a:rPr lang="en" sz="1400">
                <a:solidFill>
                  <a:srgbClr val="000000"/>
                </a:solidFill>
              </a:rPr>
              <a:t>Clean and prepare data, split data into training/testing sets</a:t>
            </a:r>
            <a:endParaRPr sz="1400">
              <a:solidFill>
                <a:srgbClr val="000000"/>
              </a:solidFill>
            </a:endParaRPr>
          </a:p>
          <a:p>
            <a:pPr marL="914400" lvl="0" indent="-317500" algn="l" rtl="0">
              <a:lnSpc>
                <a:spcPct val="115000"/>
              </a:lnSpc>
              <a:spcBef>
                <a:spcPts val="0"/>
              </a:spcBef>
              <a:spcAft>
                <a:spcPts val="0"/>
              </a:spcAft>
              <a:buClr>
                <a:srgbClr val="000000"/>
              </a:buClr>
              <a:buSzPts val="1400"/>
              <a:buAutoNum type="arabicPeriod"/>
            </a:pPr>
            <a:r>
              <a:rPr lang="en" sz="1400">
                <a:solidFill>
                  <a:srgbClr val="000000"/>
                </a:solidFill>
              </a:rPr>
              <a:t>Perform classification modeling</a:t>
            </a:r>
            <a:endParaRPr sz="1400">
              <a:solidFill>
                <a:srgbClr val="000000"/>
              </a:solidFill>
            </a:endParaRPr>
          </a:p>
          <a:p>
            <a:pPr marL="1371600" lvl="1" indent="-317500" algn="l" rtl="0">
              <a:lnSpc>
                <a:spcPct val="115000"/>
              </a:lnSpc>
              <a:spcBef>
                <a:spcPts val="0"/>
              </a:spcBef>
              <a:spcAft>
                <a:spcPts val="0"/>
              </a:spcAft>
              <a:buClr>
                <a:srgbClr val="000000"/>
              </a:buClr>
              <a:buSzPts val="1400"/>
              <a:buAutoNum type="alphaLcPeriod"/>
            </a:pPr>
            <a:r>
              <a:rPr lang="en" sz="1400">
                <a:solidFill>
                  <a:srgbClr val="000000"/>
                </a:solidFill>
              </a:rPr>
              <a:t>Outcome variable is “status”, a binary variable indicating if customer converted or not</a:t>
            </a:r>
            <a:endParaRPr sz="1400">
              <a:solidFill>
                <a:srgbClr val="000000"/>
              </a:solidFill>
            </a:endParaRPr>
          </a:p>
          <a:p>
            <a:pPr marL="1828800" lvl="2" indent="-317500" algn="l" rtl="0">
              <a:lnSpc>
                <a:spcPct val="115000"/>
              </a:lnSpc>
              <a:spcBef>
                <a:spcPts val="0"/>
              </a:spcBef>
              <a:spcAft>
                <a:spcPts val="0"/>
              </a:spcAft>
              <a:buClr>
                <a:srgbClr val="000000"/>
              </a:buClr>
              <a:buSzPts val="1400"/>
              <a:buAutoNum type="romanLcPeriod"/>
            </a:pPr>
            <a:r>
              <a:rPr lang="en" sz="1400">
                <a:solidFill>
                  <a:srgbClr val="000000"/>
                </a:solidFill>
              </a:rPr>
              <a:t>“0” is a customer that DID NOT convert to a paying customer</a:t>
            </a:r>
            <a:endParaRPr sz="1400">
              <a:solidFill>
                <a:srgbClr val="000000"/>
              </a:solidFill>
            </a:endParaRPr>
          </a:p>
          <a:p>
            <a:pPr marL="1828800" lvl="2" indent="-317500" algn="l" rtl="0">
              <a:lnSpc>
                <a:spcPct val="115000"/>
              </a:lnSpc>
              <a:spcBef>
                <a:spcPts val="0"/>
              </a:spcBef>
              <a:spcAft>
                <a:spcPts val="0"/>
              </a:spcAft>
              <a:buClr>
                <a:srgbClr val="000000"/>
              </a:buClr>
              <a:buSzPts val="1400"/>
              <a:buAutoNum type="romanLcPeriod"/>
            </a:pPr>
            <a:r>
              <a:rPr lang="en" sz="1400">
                <a:solidFill>
                  <a:srgbClr val="000000"/>
                </a:solidFill>
              </a:rPr>
              <a:t>“1” for those that DID convert to a paying customer</a:t>
            </a:r>
            <a:endParaRPr sz="1400">
              <a:solidFill>
                <a:srgbClr val="000000"/>
              </a:solidFill>
            </a:endParaRPr>
          </a:p>
          <a:p>
            <a:pPr marL="0" lvl="0" indent="0" algn="l" rtl="0">
              <a:lnSpc>
                <a:spcPct val="115000"/>
              </a:lnSpc>
              <a:spcBef>
                <a:spcPts val="1000"/>
              </a:spcBef>
              <a:spcAft>
                <a:spcPts val="1000"/>
              </a:spcAft>
              <a:buClr>
                <a:srgbClr val="000000"/>
              </a:buClr>
              <a:buSzPts val="1500"/>
              <a:buFont typeface="Arial"/>
              <a:buNone/>
            </a:pPr>
            <a:endParaRPr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 &amp; Recommendations</a:t>
            </a:r>
            <a:endParaRPr/>
          </a:p>
        </p:txBody>
      </p:sp>
      <p:sp>
        <p:nvSpPr>
          <p:cNvPr id="308" name="Google Shape;308;p52"/>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sz="1400">
              <a:solidFill>
                <a:srgbClr val="000000"/>
              </a:solidFill>
            </a:endParaRPr>
          </a:p>
          <a:p>
            <a:pPr marL="457200" lvl="0" indent="-317500" algn="l" rtl="0">
              <a:spcBef>
                <a:spcPts val="1000"/>
              </a:spcBef>
              <a:spcAft>
                <a:spcPts val="0"/>
              </a:spcAft>
              <a:buClr>
                <a:srgbClr val="000000"/>
              </a:buClr>
              <a:buSzPts val="1400"/>
              <a:buChar char="●"/>
            </a:pPr>
            <a:r>
              <a:rPr lang="en" sz="1400">
                <a:solidFill>
                  <a:srgbClr val="000000"/>
                </a:solidFill>
              </a:rPr>
              <a:t>Profile of a lead more likely to convert to a paying customer:</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Leads who visit the website as their first interaction and spend significant time navigating the website</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Professionals or unemployed individuals, in their 40’s and 50’s</a:t>
            </a:r>
            <a:endParaRPr sz="1400">
              <a:solidFill>
                <a:srgbClr val="000000"/>
              </a:solidFill>
            </a:endParaRPr>
          </a:p>
          <a:p>
            <a:pPr marL="914400" lvl="1" indent="-317500" algn="l" rtl="0">
              <a:spcBef>
                <a:spcPts val="0"/>
              </a:spcBef>
              <a:spcAft>
                <a:spcPts val="0"/>
              </a:spcAft>
              <a:buClr>
                <a:srgbClr val="000000"/>
              </a:buClr>
              <a:buSzPts val="1400"/>
              <a:buChar char="○"/>
            </a:pPr>
            <a:r>
              <a:rPr lang="en" sz="1400">
                <a:solidFill>
                  <a:srgbClr val="000000"/>
                </a:solidFill>
              </a:rPr>
              <a:t>Leads who have medium to high profile completion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3"/>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 &amp; Recommendations</a:t>
            </a:r>
            <a:endParaRPr/>
          </a:p>
        </p:txBody>
      </p:sp>
      <p:sp>
        <p:nvSpPr>
          <p:cNvPr id="314" name="Google Shape;314;p53"/>
          <p:cNvSpPr txBox="1">
            <a:spLocks noGrp="1"/>
          </p:cNvSpPr>
          <p:nvPr>
            <p:ph type="body" idx="1"/>
          </p:nvPr>
        </p:nvSpPr>
        <p:spPr>
          <a:xfrm>
            <a:off x="202550" y="861975"/>
            <a:ext cx="8629800" cy="3986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a:t>The most important factor in determining whether a lead will convert is the amount of time spent on the website, followed by first interaction being via website. This exemplifies the importance of:</a:t>
            </a:r>
            <a:endParaRPr sz="1400"/>
          </a:p>
          <a:p>
            <a:pPr marL="914400" lvl="1" indent="-304800" algn="l" rtl="0">
              <a:spcBef>
                <a:spcPts val="0"/>
              </a:spcBef>
              <a:spcAft>
                <a:spcPts val="0"/>
              </a:spcAft>
              <a:buSzPts val="1200"/>
              <a:buAutoNum type="alphaLcPeriod"/>
            </a:pPr>
            <a:r>
              <a:rPr lang="en" sz="1200"/>
              <a:t>Ensuring the website is user friendly, up-to-date, engaging, and informative</a:t>
            </a:r>
            <a:endParaRPr sz="1200"/>
          </a:p>
          <a:p>
            <a:pPr marL="914400" lvl="1" indent="-304800" algn="l" rtl="0">
              <a:spcBef>
                <a:spcPts val="0"/>
              </a:spcBef>
              <a:spcAft>
                <a:spcPts val="0"/>
              </a:spcAft>
              <a:buSzPts val="1200"/>
              <a:buAutoNum type="alphaLcPeriod"/>
            </a:pPr>
            <a:r>
              <a:rPr lang="en" sz="1200"/>
              <a:t>Evaluating the mobile app to improve the ease of use or appeal of our programs. This may help to increase the proportion of people accessing our website via mobile app to convert to paid customers</a:t>
            </a:r>
            <a:endParaRPr sz="1200"/>
          </a:p>
          <a:p>
            <a:pPr marL="914400" lvl="1" indent="-304800" algn="l" rtl="0">
              <a:spcBef>
                <a:spcPts val="0"/>
              </a:spcBef>
              <a:spcAft>
                <a:spcPts val="0"/>
              </a:spcAft>
              <a:buSzPts val="1200"/>
              <a:buAutoNum type="alphaLcPeriod"/>
            </a:pPr>
            <a:r>
              <a:rPr lang="en" sz="1200"/>
              <a:t>Allocating resources to identify these individuals early</a:t>
            </a:r>
            <a:endParaRPr sz="1200"/>
          </a:p>
          <a:p>
            <a:pPr marL="914400" lvl="1" indent="-304800" algn="l" rtl="0">
              <a:spcBef>
                <a:spcPts val="0"/>
              </a:spcBef>
              <a:spcAft>
                <a:spcPts val="0"/>
              </a:spcAft>
              <a:buSzPts val="1200"/>
              <a:buAutoNum type="alphaLcPeriod"/>
            </a:pPr>
            <a:r>
              <a:rPr lang="en" sz="1200"/>
              <a:t>Potentially provide additional incentive to sign up such as a free one-week trial</a:t>
            </a:r>
            <a:endParaRPr sz="1200"/>
          </a:p>
          <a:p>
            <a:pPr marL="457200" lvl="0" indent="-317500" algn="l" rtl="0">
              <a:spcBef>
                <a:spcPts val="0"/>
              </a:spcBef>
              <a:spcAft>
                <a:spcPts val="0"/>
              </a:spcAft>
              <a:buSzPts val="1400"/>
              <a:buAutoNum type="arabicPeriod"/>
            </a:pPr>
            <a:r>
              <a:rPr lang="en" sz="1400"/>
              <a:t>Profile completion of ‘medium’, age, and last activity phone activity were also important predictors of converting to paying customers</a:t>
            </a:r>
            <a:endParaRPr sz="1400"/>
          </a:p>
          <a:p>
            <a:pPr marL="914400" lvl="1" indent="-304800" algn="l" rtl="0">
              <a:spcBef>
                <a:spcPts val="0"/>
              </a:spcBef>
              <a:spcAft>
                <a:spcPts val="0"/>
              </a:spcAft>
              <a:buSzPts val="1200"/>
              <a:buAutoNum type="alphaLcPeriod"/>
            </a:pPr>
            <a:r>
              <a:rPr lang="en" sz="1200"/>
              <a:t>Target leads age 40’s and 50’s as they are more likely to become customers</a:t>
            </a:r>
            <a:endParaRPr sz="1200"/>
          </a:p>
          <a:p>
            <a:pPr marL="914400" lvl="1" indent="-304800" algn="l" rtl="0">
              <a:spcBef>
                <a:spcPts val="0"/>
              </a:spcBef>
              <a:spcAft>
                <a:spcPts val="0"/>
              </a:spcAft>
              <a:buSzPts val="1200"/>
              <a:buAutoNum type="alphaLcPeriod"/>
            </a:pPr>
            <a:r>
              <a:rPr lang="en" sz="1200"/>
              <a:t>Encourage leads with partial profile completions to complete their profiles, as it may tip them into converting</a:t>
            </a:r>
            <a:endParaRPr sz="1200"/>
          </a:p>
          <a:p>
            <a:pPr marL="914400" lvl="1" indent="-304800" algn="l" rtl="0">
              <a:spcBef>
                <a:spcPts val="0"/>
              </a:spcBef>
              <a:spcAft>
                <a:spcPts val="0"/>
              </a:spcAft>
              <a:buSzPts val="1200"/>
              <a:buAutoNum type="alphaLcPeriod"/>
            </a:pPr>
            <a:r>
              <a:rPr lang="en" sz="1200"/>
              <a:t>Identify if there are consistent challenges to completing profiles</a:t>
            </a:r>
            <a:endParaRPr sz="1200"/>
          </a:p>
          <a:p>
            <a:pPr marL="457200" lvl="0" indent="-317500" algn="l" rtl="0">
              <a:spcBef>
                <a:spcPts val="0"/>
              </a:spcBef>
              <a:spcAft>
                <a:spcPts val="0"/>
              </a:spcAft>
              <a:buSzPts val="1400"/>
              <a:buAutoNum type="arabicPeriod"/>
            </a:pPr>
            <a:r>
              <a:rPr lang="en" sz="1400"/>
              <a:t>The variable ‘referral’ did not appear as an important factor potentially because of the small number of leads who were referred, however of the 2% of people that had a referral, 65% converted to a paying customer. This may be an area to gain leads and conversions. Offering incentives or additional programs for referring others to our company.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4"/>
          <p:cNvSpPr txBox="1">
            <a:spLocks noGrp="1"/>
          </p:cNvSpPr>
          <p:nvPr>
            <p:ph type="ctrTitle"/>
          </p:nvPr>
        </p:nvSpPr>
        <p:spPr>
          <a:xfrm>
            <a:off x="0" y="2820425"/>
            <a:ext cx="9144000" cy="581700"/>
          </a:xfrm>
          <a:prstGeom prst="rect">
            <a:avLst/>
          </a:prstGeom>
          <a:solidFill>
            <a:srgbClr val="0000FF"/>
          </a:solid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800"/>
              <a:buNone/>
            </a:pPr>
            <a:r>
              <a:rPr lang="en" sz="3300">
                <a:solidFill>
                  <a:schemeClr val="lt1"/>
                </a:solidFill>
              </a:rPr>
              <a:t>APPENDIX</a:t>
            </a:r>
            <a:endParaRPr sz="33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5"/>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SzPts val="2200"/>
              <a:buNone/>
            </a:pPr>
            <a:endParaRPr/>
          </a:p>
        </p:txBody>
      </p:sp>
      <p:sp>
        <p:nvSpPr>
          <p:cNvPr id="327" name="Google Shape;327;p55"/>
          <p:cNvSpPr txBox="1">
            <a:spLocks noGrp="1"/>
          </p:cNvSpPr>
          <p:nvPr>
            <p:ph type="sldNum" idx="4294967295"/>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800"/>
              <a:buNone/>
            </a:pPr>
            <a:fld id="{00000000-1234-1234-1234-123412341234}" type="slidenum">
              <a:rPr lang="en"/>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6"/>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Data Overview</a:t>
            </a:r>
            <a:endParaRPr>
              <a:solidFill>
                <a:srgbClr val="000000"/>
              </a:solidFill>
            </a:endParaRPr>
          </a:p>
        </p:txBody>
      </p:sp>
      <p:sp>
        <p:nvSpPr>
          <p:cNvPr id="125" name="Google Shape;125;p26"/>
          <p:cNvSpPr txBox="1">
            <a:spLocks noGrp="1"/>
          </p:cNvSpPr>
          <p:nvPr>
            <p:ph type="body" idx="1"/>
          </p:nvPr>
        </p:nvSpPr>
        <p:spPr>
          <a:xfrm>
            <a:off x="202550" y="861975"/>
            <a:ext cx="8629800" cy="37068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Shape of the data set:</a:t>
            </a:r>
            <a:endParaRPr sz="1400">
              <a:solidFill>
                <a:srgbClr val="000000"/>
              </a:solidFill>
            </a:endParaRPr>
          </a:p>
          <a:p>
            <a:pPr marL="914400" lvl="1" indent="-317500" algn="l" rtl="0">
              <a:lnSpc>
                <a:spcPct val="115000"/>
              </a:lnSpc>
              <a:spcBef>
                <a:spcPts val="1000"/>
              </a:spcBef>
              <a:spcAft>
                <a:spcPts val="0"/>
              </a:spcAft>
              <a:buClr>
                <a:srgbClr val="000000"/>
              </a:buClr>
              <a:buSzPts val="1400"/>
              <a:buChar char="○"/>
            </a:pPr>
            <a:r>
              <a:rPr lang="en" sz="1400">
                <a:solidFill>
                  <a:srgbClr val="000000"/>
                </a:solidFill>
              </a:rPr>
              <a:t>4612 observations/rows</a:t>
            </a:r>
            <a:endParaRPr sz="1400">
              <a:solidFill>
                <a:srgbClr val="000000"/>
              </a:solidFill>
            </a:endParaRPr>
          </a:p>
          <a:p>
            <a:pPr marL="914400" lvl="1" indent="-317500" algn="l" rtl="0">
              <a:lnSpc>
                <a:spcPct val="115000"/>
              </a:lnSpc>
              <a:spcBef>
                <a:spcPts val="1000"/>
              </a:spcBef>
              <a:spcAft>
                <a:spcPts val="0"/>
              </a:spcAft>
              <a:buClr>
                <a:srgbClr val="000000"/>
              </a:buClr>
              <a:buSzPts val="1400"/>
              <a:buChar char="○"/>
            </a:pPr>
            <a:r>
              <a:rPr lang="en" sz="1400">
                <a:solidFill>
                  <a:srgbClr val="000000"/>
                </a:solidFill>
              </a:rPr>
              <a:t>15 columns/variables</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Variable types:</a:t>
            </a:r>
            <a:endParaRPr sz="1400">
              <a:solidFill>
                <a:srgbClr val="000000"/>
              </a:solidFill>
            </a:endParaRPr>
          </a:p>
          <a:p>
            <a:pPr marL="914400" lvl="1" indent="-317500" algn="l" rtl="0">
              <a:lnSpc>
                <a:spcPct val="115000"/>
              </a:lnSpc>
              <a:spcBef>
                <a:spcPts val="1000"/>
              </a:spcBef>
              <a:spcAft>
                <a:spcPts val="0"/>
              </a:spcAft>
              <a:buClr>
                <a:srgbClr val="000000"/>
              </a:buClr>
              <a:buSzPts val="1400"/>
              <a:buChar char="○"/>
            </a:pPr>
            <a:r>
              <a:rPr lang="en" sz="1400">
                <a:solidFill>
                  <a:srgbClr val="000000"/>
                </a:solidFill>
              </a:rPr>
              <a:t>Object (10 variables): ID, current_occupation, first_interaction, profile_completed, last_activity, print_media_type1, print_media_type2, digital_media, educational_channels, referral</a:t>
            </a:r>
            <a:endParaRPr sz="1400">
              <a:solidFill>
                <a:srgbClr val="000000"/>
              </a:solidFill>
            </a:endParaRPr>
          </a:p>
          <a:p>
            <a:pPr marL="914400" lvl="1" indent="-317500" algn="l" rtl="0">
              <a:lnSpc>
                <a:spcPct val="115000"/>
              </a:lnSpc>
              <a:spcBef>
                <a:spcPts val="1000"/>
              </a:spcBef>
              <a:spcAft>
                <a:spcPts val="0"/>
              </a:spcAft>
              <a:buClr>
                <a:srgbClr val="000000"/>
              </a:buClr>
              <a:buSzPts val="1400"/>
              <a:buChar char="○"/>
            </a:pPr>
            <a:r>
              <a:rPr lang="en" sz="1400">
                <a:solidFill>
                  <a:srgbClr val="000000"/>
                </a:solidFill>
              </a:rPr>
              <a:t>Integer (4 variables): age, website_visits, time_spent_on_website, status</a:t>
            </a:r>
            <a:endParaRPr sz="1400">
              <a:solidFill>
                <a:srgbClr val="000000"/>
              </a:solidFill>
            </a:endParaRPr>
          </a:p>
          <a:p>
            <a:pPr marL="914400" lvl="1" indent="-317500" algn="l" rtl="0">
              <a:lnSpc>
                <a:spcPct val="115000"/>
              </a:lnSpc>
              <a:spcBef>
                <a:spcPts val="1000"/>
              </a:spcBef>
              <a:spcAft>
                <a:spcPts val="0"/>
              </a:spcAft>
              <a:buClr>
                <a:srgbClr val="000000"/>
              </a:buClr>
              <a:buSzPts val="1400"/>
              <a:buChar char="○"/>
            </a:pPr>
            <a:r>
              <a:rPr lang="en" sz="1400">
                <a:solidFill>
                  <a:srgbClr val="000000"/>
                </a:solidFill>
              </a:rPr>
              <a:t>Float (1 variable): page_views_per_visit</a:t>
            </a:r>
            <a:endParaRPr sz="1400">
              <a:solidFill>
                <a:srgbClr val="000000"/>
              </a:solidFill>
            </a:endParaRPr>
          </a:p>
          <a:p>
            <a:pPr marL="457200" lvl="0" indent="-317500" algn="l" rtl="0">
              <a:lnSpc>
                <a:spcPct val="115000"/>
              </a:lnSpc>
              <a:spcBef>
                <a:spcPts val="1000"/>
              </a:spcBef>
              <a:spcAft>
                <a:spcPts val="0"/>
              </a:spcAft>
              <a:buClr>
                <a:srgbClr val="000000"/>
              </a:buClr>
              <a:buSzPts val="1400"/>
              <a:buChar char="●"/>
            </a:pPr>
            <a:r>
              <a:rPr lang="en" sz="1400">
                <a:solidFill>
                  <a:srgbClr val="000000"/>
                </a:solidFill>
              </a:rPr>
              <a:t>There were no duplicate values or missing values (NA’s) in this dataset</a:t>
            </a:r>
            <a:endParaRPr sz="1400">
              <a:solidFill>
                <a:srgbClr val="000000"/>
              </a:solidFill>
            </a:endParaRPr>
          </a:p>
          <a:p>
            <a:pPr marL="457200" lvl="0" indent="-317500" algn="l" rtl="0">
              <a:spcBef>
                <a:spcPts val="1000"/>
              </a:spcBef>
              <a:spcAft>
                <a:spcPts val="0"/>
              </a:spcAft>
              <a:buClr>
                <a:srgbClr val="000000"/>
              </a:buClr>
              <a:buSzPts val="1400"/>
              <a:buChar char="●"/>
            </a:pPr>
            <a:r>
              <a:rPr lang="en">
                <a:solidFill>
                  <a:schemeClr val="dk1"/>
                </a:solidFill>
              </a:rPr>
              <a:t>Number of unique values for ID column: 4612 - this is the same number of observations in our data set, so each ID is unique</a:t>
            </a:r>
            <a:endParaRPr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202550" y="289279"/>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200"/>
              <a:buNone/>
            </a:pPr>
            <a:r>
              <a:rPr lang="en">
                <a:solidFill>
                  <a:srgbClr val="000000"/>
                </a:solidFill>
              </a:rPr>
              <a:t>EDA Results - Numerical Variables</a:t>
            </a:r>
            <a:endParaRPr>
              <a:solidFill>
                <a:srgbClr val="000000"/>
              </a:solidFill>
            </a:endParaRPr>
          </a:p>
        </p:txBody>
      </p:sp>
      <p:sp>
        <p:nvSpPr>
          <p:cNvPr id="131" name="Google Shape;131;p27"/>
          <p:cNvSpPr txBox="1">
            <a:spLocks noGrp="1"/>
          </p:cNvSpPr>
          <p:nvPr>
            <p:ph type="body" idx="1"/>
          </p:nvPr>
        </p:nvSpPr>
        <p:spPr>
          <a:xfrm>
            <a:off x="4494450" y="861975"/>
            <a:ext cx="4338000" cy="3706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Age:</a:t>
            </a:r>
            <a:endParaRPr sz="1200"/>
          </a:p>
          <a:p>
            <a:pPr marL="457200" lvl="0" indent="-304800" algn="l" rtl="0">
              <a:lnSpc>
                <a:spcPct val="100000"/>
              </a:lnSpc>
              <a:spcBef>
                <a:spcPts val="0"/>
              </a:spcBef>
              <a:spcAft>
                <a:spcPts val="0"/>
              </a:spcAft>
              <a:buClr>
                <a:srgbClr val="000000"/>
              </a:buClr>
              <a:buSzPts val="1200"/>
              <a:buChar char="●"/>
            </a:pPr>
            <a:r>
              <a:rPr lang="en" sz="1200"/>
              <a:t>Range: 20–62; Median ≈ 51, Mean = 45</a:t>
            </a:r>
            <a:endParaRPr sz="1200"/>
          </a:p>
          <a:p>
            <a:pPr marL="457200" lvl="0" indent="-304800" algn="l" rtl="0">
              <a:lnSpc>
                <a:spcPct val="100000"/>
              </a:lnSpc>
              <a:spcBef>
                <a:spcPts val="0"/>
              </a:spcBef>
              <a:spcAft>
                <a:spcPts val="0"/>
              </a:spcAft>
              <a:buClr>
                <a:srgbClr val="000000"/>
              </a:buClr>
              <a:buSzPts val="1200"/>
              <a:buChar char="●"/>
            </a:pPr>
            <a:r>
              <a:rPr lang="en" sz="1200"/>
              <a:t>Left-skewed with more leads in 50s–60s</a:t>
            </a:r>
            <a:endParaRPr sz="1200"/>
          </a:p>
          <a:p>
            <a:pPr marL="457200" lvl="0" indent="-304800" algn="l" rtl="0">
              <a:lnSpc>
                <a:spcPct val="100000"/>
              </a:lnSpc>
              <a:spcBef>
                <a:spcPts val="0"/>
              </a:spcBef>
              <a:spcAft>
                <a:spcPts val="0"/>
              </a:spcAft>
              <a:buClr>
                <a:srgbClr val="000000"/>
              </a:buClr>
              <a:buSzPts val="1200"/>
              <a:buChar char="●"/>
            </a:pPr>
            <a:r>
              <a:rPr lang="en" sz="1200"/>
              <a:t>No outliers</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Website Visits:</a:t>
            </a:r>
            <a:endParaRPr sz="1200"/>
          </a:p>
          <a:p>
            <a:pPr marL="457200" lvl="0" indent="-304800" algn="l" rtl="0">
              <a:lnSpc>
                <a:spcPct val="100000"/>
              </a:lnSpc>
              <a:spcBef>
                <a:spcPts val="0"/>
              </a:spcBef>
              <a:spcAft>
                <a:spcPts val="0"/>
              </a:spcAft>
              <a:buClr>
                <a:srgbClr val="000000"/>
              </a:buClr>
              <a:buSzPts val="1200"/>
              <a:buChar char="●"/>
            </a:pPr>
            <a:r>
              <a:rPr lang="en" sz="1200">
                <a:solidFill>
                  <a:schemeClr val="dk1"/>
                </a:solidFill>
              </a:rPr>
              <a:t>Range: 0-30; Median ≈ 3, Mean ≈ 3.5</a:t>
            </a:r>
            <a:endParaRPr sz="1200">
              <a:solidFill>
                <a:schemeClr val="dk1"/>
              </a:solidFill>
            </a:endParaRPr>
          </a:p>
          <a:p>
            <a:pPr marL="457200" lvl="0" indent="-304800" algn="l" rtl="0">
              <a:lnSpc>
                <a:spcPct val="100000"/>
              </a:lnSpc>
              <a:spcBef>
                <a:spcPts val="0"/>
              </a:spcBef>
              <a:spcAft>
                <a:spcPts val="0"/>
              </a:spcAft>
              <a:buClr>
                <a:srgbClr val="000000"/>
              </a:buClr>
              <a:buSzPts val="1200"/>
              <a:buChar char="●"/>
            </a:pPr>
            <a:r>
              <a:rPr lang="en" sz="1200">
                <a:solidFill>
                  <a:schemeClr val="dk1"/>
                </a:solidFill>
              </a:rPr>
              <a:t>Right-skewed with higher visit count of 2</a:t>
            </a:r>
            <a:endParaRPr sz="1200">
              <a:solidFill>
                <a:schemeClr val="dk1"/>
              </a:solidFill>
            </a:endParaRPr>
          </a:p>
          <a:p>
            <a:pPr marL="457200" lvl="0" indent="-304800" algn="l" rtl="0">
              <a:lnSpc>
                <a:spcPct val="100000"/>
              </a:lnSpc>
              <a:spcBef>
                <a:spcPts val="0"/>
              </a:spcBef>
              <a:spcAft>
                <a:spcPts val="0"/>
              </a:spcAft>
              <a:buClr>
                <a:srgbClr val="000000"/>
              </a:buClr>
              <a:buSzPts val="1200"/>
              <a:buChar char="●"/>
            </a:pPr>
            <a:r>
              <a:rPr lang="en" sz="1200">
                <a:solidFill>
                  <a:schemeClr val="dk1"/>
                </a:solidFill>
              </a:rPr>
              <a:t>Outliers present from 10-30</a:t>
            </a:r>
            <a:endParaRPr sz="1200"/>
          </a:p>
          <a:p>
            <a:pPr marL="457200" lvl="0" indent="-304800" algn="l" rtl="0">
              <a:lnSpc>
                <a:spcPct val="100000"/>
              </a:lnSpc>
              <a:spcBef>
                <a:spcPts val="0"/>
              </a:spcBef>
              <a:spcAft>
                <a:spcPts val="0"/>
              </a:spcAft>
              <a:buClr>
                <a:srgbClr val="000000"/>
              </a:buClr>
              <a:buSzPts val="1200"/>
              <a:buChar char="●"/>
            </a:pPr>
            <a:r>
              <a:rPr lang="en" sz="1200"/>
              <a:t>174 leads have not visited the website</a:t>
            </a:r>
            <a:endParaRPr sz="1400">
              <a:solidFill>
                <a:srgbClr val="000000"/>
              </a:solidFill>
            </a:endParaRPr>
          </a:p>
        </p:txBody>
      </p:sp>
      <p:pic>
        <p:nvPicPr>
          <p:cNvPr id="132" name="Google Shape;132;p27"/>
          <p:cNvPicPr preferRelativeResize="0"/>
          <p:nvPr/>
        </p:nvPicPr>
        <p:blipFill>
          <a:blip r:embed="rId3">
            <a:alphaModFix/>
          </a:blip>
          <a:stretch>
            <a:fillRect/>
          </a:stretch>
        </p:blipFill>
        <p:spPr>
          <a:xfrm>
            <a:off x="563050" y="861975"/>
            <a:ext cx="3813875" cy="1621484"/>
          </a:xfrm>
          <a:prstGeom prst="rect">
            <a:avLst/>
          </a:prstGeom>
          <a:noFill/>
          <a:ln w="9525" cap="flat" cmpd="sng">
            <a:solidFill>
              <a:schemeClr val="dk2"/>
            </a:solidFill>
            <a:prstDash val="solid"/>
            <a:round/>
            <a:headEnd type="none" w="sm" len="sm"/>
            <a:tailEnd type="none" w="sm" len="sm"/>
          </a:ln>
        </p:spPr>
      </p:pic>
      <p:pic>
        <p:nvPicPr>
          <p:cNvPr id="133" name="Google Shape;133;p27"/>
          <p:cNvPicPr preferRelativeResize="0"/>
          <p:nvPr/>
        </p:nvPicPr>
        <p:blipFill>
          <a:blip r:embed="rId4">
            <a:alphaModFix/>
          </a:blip>
          <a:stretch>
            <a:fillRect/>
          </a:stretch>
        </p:blipFill>
        <p:spPr>
          <a:xfrm>
            <a:off x="563052" y="2648100"/>
            <a:ext cx="3813876" cy="22513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2200"/>
              <a:buFont typeface="Arial"/>
              <a:buNone/>
            </a:pPr>
            <a:r>
              <a:rPr lang="en">
                <a:solidFill>
                  <a:srgbClr val="000000"/>
                </a:solidFill>
              </a:rPr>
              <a:t>EDA Results - Numerical Variables</a:t>
            </a:r>
            <a:endParaRPr/>
          </a:p>
        </p:txBody>
      </p:sp>
      <p:sp>
        <p:nvSpPr>
          <p:cNvPr id="139" name="Google Shape;139;p28"/>
          <p:cNvSpPr txBox="1">
            <a:spLocks noGrp="1"/>
          </p:cNvSpPr>
          <p:nvPr>
            <p:ph type="body" idx="1"/>
          </p:nvPr>
        </p:nvSpPr>
        <p:spPr>
          <a:xfrm>
            <a:off x="4476375" y="861975"/>
            <a:ext cx="4356000" cy="3706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Time spent on website:</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Range: 0- 2500</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Mean(725) &gt; median (400) </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Skewed right, no outliers observed</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Page views per visit: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Range: 0-18</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Mean/median similar ≈  2.75-3</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Outliers extend from 6-18</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Majority of data points clustered below 7.5 with the distribution resembling a right skew with several spikes and dips</a:t>
            </a:r>
            <a:endParaRPr sz="1200">
              <a:solidFill>
                <a:srgbClr val="000000"/>
              </a:solidFill>
            </a:endParaRPr>
          </a:p>
          <a:p>
            <a:pPr marL="0" lvl="0" indent="0" algn="l" rtl="0">
              <a:lnSpc>
                <a:spcPct val="100000"/>
              </a:lnSpc>
              <a:spcBef>
                <a:spcPts val="0"/>
              </a:spcBef>
              <a:spcAft>
                <a:spcPts val="0"/>
              </a:spcAft>
              <a:buNone/>
            </a:pPr>
            <a:endParaRPr/>
          </a:p>
        </p:txBody>
      </p:sp>
      <p:pic>
        <p:nvPicPr>
          <p:cNvPr id="140" name="Google Shape;140;p28"/>
          <p:cNvPicPr preferRelativeResize="0"/>
          <p:nvPr/>
        </p:nvPicPr>
        <p:blipFill>
          <a:blip r:embed="rId3">
            <a:alphaModFix/>
          </a:blip>
          <a:stretch>
            <a:fillRect/>
          </a:stretch>
        </p:blipFill>
        <p:spPr>
          <a:xfrm>
            <a:off x="202550" y="951104"/>
            <a:ext cx="4171574" cy="1792473"/>
          </a:xfrm>
          <a:prstGeom prst="rect">
            <a:avLst/>
          </a:prstGeom>
          <a:noFill/>
          <a:ln w="9525" cap="flat" cmpd="sng">
            <a:solidFill>
              <a:schemeClr val="dk2"/>
            </a:solidFill>
            <a:prstDash val="solid"/>
            <a:round/>
            <a:headEnd type="none" w="sm" len="sm"/>
            <a:tailEnd type="none" w="sm" len="sm"/>
          </a:ln>
        </p:spPr>
      </p:pic>
      <p:pic>
        <p:nvPicPr>
          <p:cNvPr id="141" name="Google Shape;141;p28"/>
          <p:cNvPicPr preferRelativeResize="0"/>
          <p:nvPr/>
        </p:nvPicPr>
        <p:blipFill>
          <a:blip r:embed="rId4">
            <a:alphaModFix/>
          </a:blip>
          <a:stretch>
            <a:fillRect/>
          </a:stretch>
        </p:blipFill>
        <p:spPr>
          <a:xfrm>
            <a:off x="371425" y="2923100"/>
            <a:ext cx="3718152" cy="2220399"/>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9"/>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Categorical Variables</a:t>
            </a:r>
            <a:endParaRPr/>
          </a:p>
        </p:txBody>
      </p:sp>
      <p:sp>
        <p:nvSpPr>
          <p:cNvPr id="147" name="Google Shape;147;p29"/>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Current Occupation:</a:t>
            </a:r>
            <a:endParaRPr/>
          </a:p>
          <a:p>
            <a:pPr marL="457200" lvl="0" indent="-323850" algn="l" rtl="0">
              <a:spcBef>
                <a:spcPts val="0"/>
              </a:spcBef>
              <a:spcAft>
                <a:spcPts val="0"/>
              </a:spcAft>
              <a:buSzPts val="1500"/>
              <a:buChar char="●"/>
            </a:pPr>
            <a:r>
              <a:rPr lang="en"/>
              <a:t>The majority (56.7%) are professionals - learn new skills</a:t>
            </a:r>
            <a:endParaRPr/>
          </a:p>
          <a:p>
            <a:pPr marL="457200" lvl="0" indent="-323850" algn="l" rtl="0">
              <a:spcBef>
                <a:spcPts val="0"/>
              </a:spcBef>
              <a:spcAft>
                <a:spcPts val="0"/>
              </a:spcAft>
              <a:buSzPts val="1500"/>
              <a:buChar char="●"/>
            </a:pPr>
            <a:r>
              <a:rPr lang="en"/>
              <a:t>31.2% unemployed - potential career changers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First Interaction:</a:t>
            </a:r>
            <a:endParaRPr/>
          </a:p>
          <a:p>
            <a:pPr marL="457200" lvl="0" indent="-323850" algn="l" rtl="0">
              <a:spcBef>
                <a:spcPts val="0"/>
              </a:spcBef>
              <a:spcAft>
                <a:spcPts val="0"/>
              </a:spcAft>
              <a:buSzPts val="1500"/>
              <a:buChar char="●"/>
            </a:pPr>
            <a:r>
              <a:rPr lang="en"/>
              <a:t>55.1% website</a:t>
            </a:r>
            <a:endParaRPr/>
          </a:p>
          <a:p>
            <a:pPr marL="457200" lvl="0" indent="-323850" algn="l" rtl="0">
              <a:spcBef>
                <a:spcPts val="0"/>
              </a:spcBef>
              <a:spcAft>
                <a:spcPts val="0"/>
              </a:spcAft>
              <a:buSzPts val="1500"/>
              <a:buChar char="●"/>
            </a:pPr>
            <a:r>
              <a:rPr lang="en"/>
              <a:t>44.9% mobile app</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148" name="Google Shape;148;p29"/>
          <p:cNvPicPr preferRelativeResize="0"/>
          <p:nvPr/>
        </p:nvPicPr>
        <p:blipFill>
          <a:blip r:embed="rId3">
            <a:alphaModFix/>
          </a:blip>
          <a:stretch>
            <a:fillRect/>
          </a:stretch>
        </p:blipFill>
        <p:spPr>
          <a:xfrm>
            <a:off x="5823325" y="388700"/>
            <a:ext cx="1943450" cy="2618600"/>
          </a:xfrm>
          <a:prstGeom prst="rect">
            <a:avLst/>
          </a:prstGeom>
          <a:noFill/>
          <a:ln>
            <a:noFill/>
          </a:ln>
        </p:spPr>
      </p:pic>
      <p:pic>
        <p:nvPicPr>
          <p:cNvPr id="149" name="Google Shape;149;p29"/>
          <p:cNvPicPr preferRelativeResize="0"/>
          <p:nvPr/>
        </p:nvPicPr>
        <p:blipFill>
          <a:blip r:embed="rId4">
            <a:alphaModFix/>
          </a:blip>
          <a:stretch>
            <a:fillRect/>
          </a:stretch>
        </p:blipFill>
        <p:spPr>
          <a:xfrm>
            <a:off x="3428788" y="2084871"/>
            <a:ext cx="1899800" cy="3056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Categorical Variables</a:t>
            </a:r>
            <a:endParaRPr/>
          </a:p>
        </p:txBody>
      </p:sp>
      <p:sp>
        <p:nvSpPr>
          <p:cNvPr id="155" name="Google Shape;155;p3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Profile Completed:</a:t>
            </a:r>
            <a:endParaRPr>
              <a:solidFill>
                <a:schemeClr val="dk1"/>
              </a:solidFill>
            </a:endParaRPr>
          </a:p>
          <a:p>
            <a:pPr marL="457200" lvl="0" indent="-323850" algn="l" rtl="0">
              <a:spcBef>
                <a:spcPts val="0"/>
              </a:spcBef>
              <a:spcAft>
                <a:spcPts val="0"/>
              </a:spcAft>
              <a:buClr>
                <a:schemeClr val="dk1"/>
              </a:buClr>
              <a:buSzPts val="1500"/>
              <a:buChar char="●"/>
            </a:pPr>
            <a:r>
              <a:rPr lang="en">
                <a:solidFill>
                  <a:schemeClr val="dk1"/>
                </a:solidFill>
              </a:rPr>
              <a:t>High and medium completion comprises nearly</a:t>
            </a:r>
            <a:endParaRPr>
              <a:solidFill>
                <a:schemeClr val="dk1"/>
              </a:solidFill>
            </a:endParaRPr>
          </a:p>
          <a:p>
            <a:pPr marL="0" lvl="0" indent="0" algn="l" rtl="0">
              <a:spcBef>
                <a:spcPts val="0"/>
              </a:spcBef>
              <a:spcAft>
                <a:spcPts val="0"/>
              </a:spcAft>
              <a:buNone/>
            </a:pPr>
            <a:r>
              <a:rPr lang="en">
                <a:solidFill>
                  <a:schemeClr val="dk1"/>
                </a:solidFill>
              </a:rPr>
              <a:t>	all profiles, with only 2.3% in the low category</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Last Activity:</a:t>
            </a:r>
            <a:endParaRPr>
              <a:solidFill>
                <a:schemeClr val="dk1"/>
              </a:solidFill>
            </a:endParaRPr>
          </a:p>
          <a:p>
            <a:pPr marL="457200" lvl="0" indent="-323850" algn="l" rtl="0">
              <a:spcBef>
                <a:spcPts val="0"/>
              </a:spcBef>
              <a:spcAft>
                <a:spcPts val="0"/>
              </a:spcAft>
              <a:buClr>
                <a:schemeClr val="dk1"/>
              </a:buClr>
              <a:buSzPts val="1500"/>
              <a:buChar char="●"/>
            </a:pPr>
            <a:r>
              <a:rPr lang="en">
                <a:solidFill>
                  <a:schemeClr val="dk1"/>
                </a:solidFill>
              </a:rPr>
              <a:t>The highest percent of activity is </a:t>
            </a:r>
            <a:endParaRPr>
              <a:solidFill>
                <a:schemeClr val="dk1"/>
              </a:solidFill>
            </a:endParaRPr>
          </a:p>
          <a:p>
            <a:pPr marL="457200" lvl="0" indent="0" algn="l" rtl="0">
              <a:spcBef>
                <a:spcPts val="0"/>
              </a:spcBef>
              <a:spcAft>
                <a:spcPts val="0"/>
              </a:spcAft>
              <a:buNone/>
            </a:pPr>
            <a:r>
              <a:rPr lang="en">
                <a:solidFill>
                  <a:schemeClr val="dk1"/>
                </a:solidFill>
              </a:rPr>
              <a:t>email (49.4%) compared with roughly</a:t>
            </a:r>
            <a:endParaRPr>
              <a:solidFill>
                <a:schemeClr val="dk1"/>
              </a:solidFill>
            </a:endParaRPr>
          </a:p>
          <a:p>
            <a:pPr marL="457200" lvl="0" indent="0" algn="l" rtl="0">
              <a:spcBef>
                <a:spcPts val="0"/>
              </a:spcBef>
              <a:spcAft>
                <a:spcPts val="0"/>
              </a:spcAft>
              <a:buNone/>
            </a:pPr>
            <a:r>
              <a:rPr lang="en">
                <a:solidFill>
                  <a:schemeClr val="dk1"/>
                </a:solidFill>
              </a:rPr>
              <a:t>25% for phone and website</a:t>
            </a:r>
            <a:endParaRPr>
              <a:solidFill>
                <a:schemeClr val="dk1"/>
              </a:solidFill>
            </a:endParaRPr>
          </a:p>
          <a:p>
            <a:pPr marL="457200" lvl="0" indent="-323850" algn="l" rtl="0">
              <a:spcBef>
                <a:spcPts val="0"/>
              </a:spcBef>
              <a:spcAft>
                <a:spcPts val="0"/>
              </a:spcAft>
              <a:buClr>
                <a:schemeClr val="dk1"/>
              </a:buClr>
              <a:buSzPts val="1500"/>
              <a:buChar char="●"/>
            </a:pPr>
            <a:r>
              <a:rPr lang="en">
                <a:solidFill>
                  <a:schemeClr val="dk1"/>
                </a:solidFill>
              </a:rPr>
              <a:t>Since most people engage with email,</a:t>
            </a:r>
            <a:endParaRPr>
              <a:solidFill>
                <a:schemeClr val="dk1"/>
              </a:solidFill>
            </a:endParaRPr>
          </a:p>
          <a:p>
            <a:pPr marL="457200" lvl="0" indent="0" algn="l" rtl="0">
              <a:spcBef>
                <a:spcPts val="0"/>
              </a:spcBef>
              <a:spcAft>
                <a:spcPts val="0"/>
              </a:spcAft>
              <a:buNone/>
            </a:pPr>
            <a:r>
              <a:rPr lang="en">
                <a:solidFill>
                  <a:schemeClr val="dk1"/>
                </a:solidFill>
              </a:rPr>
              <a:t>the company needs to ensure this</a:t>
            </a:r>
            <a:endParaRPr>
              <a:solidFill>
                <a:schemeClr val="dk1"/>
              </a:solidFill>
            </a:endParaRPr>
          </a:p>
          <a:p>
            <a:pPr marL="457200" lvl="0" indent="0" algn="l" rtl="0">
              <a:spcBef>
                <a:spcPts val="0"/>
              </a:spcBef>
              <a:spcAft>
                <a:spcPts val="0"/>
              </a:spcAft>
              <a:buNone/>
            </a:pPr>
            <a:r>
              <a:rPr lang="en">
                <a:solidFill>
                  <a:schemeClr val="dk1"/>
                </a:solidFill>
              </a:rPr>
              <a:t>form is readily accessible and quick</a:t>
            </a:r>
            <a:endParaRPr>
              <a:solidFill>
                <a:schemeClr val="dk1"/>
              </a:solidFill>
            </a:endParaRPr>
          </a:p>
          <a:p>
            <a:pPr marL="457200" lvl="0" indent="0" algn="l" rtl="0">
              <a:spcBef>
                <a:spcPts val="0"/>
              </a:spcBef>
              <a:spcAft>
                <a:spcPts val="0"/>
              </a:spcAft>
              <a:buNone/>
            </a:pPr>
            <a:r>
              <a:rPr lang="en">
                <a:solidFill>
                  <a:schemeClr val="dk1"/>
                </a:solidFill>
              </a:rPr>
              <a:t>response is necessary</a:t>
            </a:r>
            <a:endParaRPr>
              <a:solidFill>
                <a:schemeClr val="dk1"/>
              </a:solidFill>
            </a:endParaRPr>
          </a:p>
          <a:p>
            <a:pPr marL="45720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156" name="Google Shape;156;p30"/>
          <p:cNvPicPr preferRelativeResize="0"/>
          <p:nvPr/>
        </p:nvPicPr>
        <p:blipFill>
          <a:blip r:embed="rId3">
            <a:alphaModFix/>
          </a:blip>
          <a:stretch>
            <a:fillRect/>
          </a:stretch>
        </p:blipFill>
        <p:spPr>
          <a:xfrm>
            <a:off x="5750952" y="130350"/>
            <a:ext cx="2080600" cy="2771350"/>
          </a:xfrm>
          <a:prstGeom prst="rect">
            <a:avLst/>
          </a:prstGeom>
          <a:noFill/>
          <a:ln w="9525" cap="flat" cmpd="sng">
            <a:solidFill>
              <a:schemeClr val="dk2"/>
            </a:solidFill>
            <a:prstDash val="solid"/>
            <a:round/>
            <a:headEnd type="none" w="sm" len="sm"/>
            <a:tailEnd type="none" w="sm" len="sm"/>
          </a:ln>
        </p:spPr>
      </p:pic>
      <p:pic>
        <p:nvPicPr>
          <p:cNvPr id="157" name="Google Shape;157;p30"/>
          <p:cNvPicPr preferRelativeResize="0"/>
          <p:nvPr/>
        </p:nvPicPr>
        <p:blipFill>
          <a:blip r:embed="rId4">
            <a:alphaModFix/>
          </a:blip>
          <a:stretch>
            <a:fillRect/>
          </a:stretch>
        </p:blipFill>
        <p:spPr>
          <a:xfrm>
            <a:off x="4054251" y="2662500"/>
            <a:ext cx="1649600" cy="24810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EDA Results - Categorical Variables</a:t>
            </a:r>
            <a:endParaRPr/>
          </a:p>
        </p:txBody>
      </p:sp>
      <p:sp>
        <p:nvSpPr>
          <p:cNvPr id="163" name="Google Shape;163;p31"/>
          <p:cNvSpPr txBox="1">
            <a:spLocks noGrp="1"/>
          </p:cNvSpPr>
          <p:nvPr>
            <p:ph type="body" idx="1"/>
          </p:nvPr>
        </p:nvSpPr>
        <p:spPr>
          <a:xfrm>
            <a:off x="202550" y="925875"/>
            <a:ext cx="4599300" cy="3706800"/>
          </a:xfrm>
          <a:prstGeom prst="rect">
            <a:avLst/>
          </a:prstGeom>
        </p:spPr>
        <p:txBody>
          <a:bodyPr spcFirstLastPara="1" wrap="square" lIns="91425" tIns="91425" rIns="91425" bIns="91425" anchor="t" anchorCtr="0">
            <a:noAutofit/>
          </a:bodyPr>
          <a:lstStyle/>
          <a:p>
            <a:pPr marL="457200" lvl="0" indent="-323850" algn="l" rtl="0">
              <a:lnSpc>
                <a:spcPct val="100000"/>
              </a:lnSpc>
              <a:spcBef>
                <a:spcPts val="1600"/>
              </a:spcBef>
              <a:spcAft>
                <a:spcPts val="0"/>
              </a:spcAft>
              <a:buClr>
                <a:schemeClr val="dk1"/>
              </a:buClr>
              <a:buSzPts val="1500"/>
              <a:buChar char="●"/>
            </a:pPr>
            <a:r>
              <a:rPr lang="en">
                <a:solidFill>
                  <a:schemeClr val="dk1"/>
                </a:solidFill>
              </a:rPr>
              <a:t>Print m</a:t>
            </a:r>
            <a:r>
              <a:rPr lang="en" sz="1400">
                <a:solidFill>
                  <a:schemeClr val="dk1"/>
                </a:solidFill>
              </a:rPr>
              <a:t>edia type 1 (newspaper):</a:t>
            </a:r>
            <a:endParaRPr sz="1400">
              <a:solidFill>
                <a:schemeClr val="dk1"/>
              </a:solidFill>
            </a:endParaRPr>
          </a:p>
          <a:p>
            <a:pPr marL="914400" lvl="1" indent="-317500" algn="l" rtl="0">
              <a:lnSpc>
                <a:spcPct val="100000"/>
              </a:lnSpc>
              <a:spcBef>
                <a:spcPts val="0"/>
              </a:spcBef>
              <a:spcAft>
                <a:spcPts val="0"/>
              </a:spcAft>
              <a:buClr>
                <a:schemeClr val="dk1"/>
              </a:buClr>
              <a:buSzPts val="1400"/>
              <a:buChar char="○"/>
            </a:pPr>
            <a:r>
              <a:rPr lang="en" sz="1400">
                <a:solidFill>
                  <a:schemeClr val="dk1"/>
                </a:solidFill>
              </a:rPr>
              <a:t>No 89.2</a:t>
            </a:r>
            <a:endParaRPr sz="1400">
              <a:solidFill>
                <a:schemeClr val="dk1"/>
              </a:solidFill>
            </a:endParaRPr>
          </a:p>
          <a:p>
            <a:pPr marL="914400" lvl="1" indent="-317500" algn="l" rtl="0">
              <a:lnSpc>
                <a:spcPct val="100000"/>
              </a:lnSpc>
              <a:spcBef>
                <a:spcPts val="0"/>
              </a:spcBef>
              <a:spcAft>
                <a:spcPts val="0"/>
              </a:spcAft>
              <a:buClr>
                <a:schemeClr val="dk1"/>
              </a:buClr>
              <a:buSzPts val="1400"/>
              <a:buChar char="○"/>
            </a:pPr>
            <a:r>
              <a:rPr lang="en" sz="1400">
                <a:solidFill>
                  <a:schemeClr val="dk1"/>
                </a:solidFill>
              </a:rPr>
              <a:t>Yes 10.8% - seeing newspaper ads</a:t>
            </a:r>
            <a:endParaRPr sz="1400">
              <a:solidFill>
                <a:schemeClr val="dk1"/>
              </a:solidFill>
            </a:endParaRPr>
          </a:p>
          <a:p>
            <a:pPr marL="457200" lvl="0" indent="-317500" algn="l" rtl="0">
              <a:lnSpc>
                <a:spcPct val="100000"/>
              </a:lnSpc>
              <a:spcBef>
                <a:spcPts val="0"/>
              </a:spcBef>
              <a:spcAft>
                <a:spcPts val="0"/>
              </a:spcAft>
              <a:buClr>
                <a:schemeClr val="dk1"/>
              </a:buClr>
              <a:buSzPts val="1400"/>
              <a:buChar char="●"/>
            </a:pPr>
            <a:r>
              <a:rPr lang="en" sz="1400">
                <a:solidFill>
                  <a:schemeClr val="dk1"/>
                </a:solidFill>
              </a:rPr>
              <a:t>Print media type 2(magazine):</a:t>
            </a:r>
            <a:endParaRPr sz="1400">
              <a:solidFill>
                <a:schemeClr val="dk1"/>
              </a:solidFill>
            </a:endParaRPr>
          </a:p>
          <a:p>
            <a:pPr marL="914400" lvl="1" indent="-317500" algn="l" rtl="0">
              <a:lnSpc>
                <a:spcPct val="100000"/>
              </a:lnSpc>
              <a:spcBef>
                <a:spcPts val="0"/>
              </a:spcBef>
              <a:spcAft>
                <a:spcPts val="0"/>
              </a:spcAft>
              <a:buClr>
                <a:schemeClr val="dk1"/>
              </a:buClr>
              <a:buSzPts val="1400"/>
              <a:buChar char="○"/>
            </a:pPr>
            <a:r>
              <a:rPr lang="en" sz="1400">
                <a:solidFill>
                  <a:schemeClr val="dk1"/>
                </a:solidFill>
              </a:rPr>
              <a:t>No 94.9</a:t>
            </a:r>
            <a:endParaRPr sz="1400">
              <a:solidFill>
                <a:schemeClr val="dk1"/>
              </a:solidFill>
            </a:endParaRPr>
          </a:p>
          <a:p>
            <a:pPr marL="914400" lvl="1" indent="-317500" algn="l" rtl="0">
              <a:spcBef>
                <a:spcPts val="0"/>
              </a:spcBef>
              <a:spcAft>
                <a:spcPts val="0"/>
              </a:spcAft>
              <a:buClr>
                <a:schemeClr val="dk1"/>
              </a:buClr>
              <a:buSzPts val="1400"/>
              <a:buChar char="○"/>
            </a:pPr>
            <a:r>
              <a:rPr lang="en" sz="1400">
                <a:solidFill>
                  <a:schemeClr val="dk1"/>
                </a:solidFill>
              </a:rPr>
              <a:t>Yes 5.1% seeing magazine ads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Digital media (graph shown):</a:t>
            </a:r>
            <a:endParaRPr sz="1400">
              <a:solidFill>
                <a:schemeClr val="dk1"/>
              </a:solidFill>
            </a:endParaRPr>
          </a:p>
          <a:p>
            <a:pPr marL="914400" lvl="1" indent="-317500" algn="l" rtl="0">
              <a:spcBef>
                <a:spcPts val="0"/>
              </a:spcBef>
              <a:spcAft>
                <a:spcPts val="0"/>
              </a:spcAft>
              <a:buClr>
                <a:schemeClr val="dk1"/>
              </a:buClr>
              <a:buSzPts val="1400"/>
              <a:buChar char="○"/>
            </a:pPr>
            <a:r>
              <a:rPr lang="en" sz="1400">
                <a:solidFill>
                  <a:schemeClr val="dk1"/>
                </a:solidFill>
              </a:rPr>
              <a:t>No 88.6%</a:t>
            </a:r>
            <a:endParaRPr sz="1400">
              <a:solidFill>
                <a:schemeClr val="dk1"/>
              </a:solidFill>
            </a:endParaRPr>
          </a:p>
          <a:p>
            <a:pPr marL="914400" lvl="1" indent="-317500" algn="l" rtl="0">
              <a:spcBef>
                <a:spcPts val="0"/>
              </a:spcBef>
              <a:spcAft>
                <a:spcPts val="0"/>
              </a:spcAft>
              <a:buClr>
                <a:schemeClr val="dk1"/>
              </a:buClr>
              <a:buSzPts val="1400"/>
              <a:buChar char="○"/>
            </a:pPr>
            <a:r>
              <a:rPr lang="en" sz="1400">
                <a:solidFill>
                  <a:schemeClr val="dk1"/>
                </a:solidFill>
              </a:rPr>
              <a:t>Yes 11.4% seeing digital media ads</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More leads are seeing digital ads compared to other types of media, but most leads are not seeing ads. </a:t>
            </a:r>
            <a:endParaRPr sz="1600"/>
          </a:p>
        </p:txBody>
      </p:sp>
      <p:pic>
        <p:nvPicPr>
          <p:cNvPr id="164" name="Google Shape;164;p31"/>
          <p:cNvPicPr preferRelativeResize="0"/>
          <p:nvPr/>
        </p:nvPicPr>
        <p:blipFill>
          <a:blip r:embed="rId3">
            <a:alphaModFix/>
          </a:blip>
          <a:stretch>
            <a:fillRect/>
          </a:stretch>
        </p:blipFill>
        <p:spPr>
          <a:xfrm>
            <a:off x="5397175" y="980092"/>
            <a:ext cx="2627361" cy="3976721"/>
          </a:xfrm>
          <a:prstGeom prst="rect">
            <a:avLst/>
          </a:prstGeom>
          <a:noFill/>
          <a:ln>
            <a:noFill/>
          </a:ln>
        </p:spPr>
      </p:pic>
    </p:spTree>
  </p:cSld>
  <p:clrMapOvr>
    <a:masterClrMapping/>
  </p:clrMapOvr>
</p:sld>
</file>

<file path=ppt/theme/theme1.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2267</Words>
  <Application>Microsoft Office PowerPoint</Application>
  <PresentationFormat>On-screen Show (16:9)</PresentationFormat>
  <Paragraphs>303</Paragraphs>
  <Slides>33</Slides>
  <Notes>33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Nunito ExtraBold</vt:lpstr>
      <vt:lpstr>Nunito</vt:lpstr>
      <vt:lpstr>Calibri</vt:lpstr>
      <vt:lpstr>Nunito SemiBold</vt:lpstr>
      <vt:lpstr>Just Logo</vt:lpstr>
      <vt:lpstr>Just Logo</vt:lpstr>
      <vt:lpstr>Predicting Customer Conversion: Identifying High-Value Leads Through Data</vt:lpstr>
      <vt:lpstr>Contents / Agenda</vt:lpstr>
      <vt:lpstr>Business Problem Overview and Solution Approach</vt:lpstr>
      <vt:lpstr>Data Overview</vt:lpstr>
      <vt:lpstr>EDA Results - Numerical Variables</vt:lpstr>
      <vt:lpstr>EDA Results - Numerical Variables</vt:lpstr>
      <vt:lpstr>EDA Results - Categorical Variables</vt:lpstr>
      <vt:lpstr>EDA Results - Categorical Variables</vt:lpstr>
      <vt:lpstr>EDA Results - Categorical Variables</vt:lpstr>
      <vt:lpstr>EDA Results</vt:lpstr>
      <vt:lpstr>EDA Results - Dependent Variable “Status”</vt:lpstr>
      <vt:lpstr>EDA Results -  Univariate Key Observations</vt:lpstr>
      <vt:lpstr>EDA Results - Bivariate Analysis</vt:lpstr>
      <vt:lpstr>EDA Results - Bivariate Analysis</vt:lpstr>
      <vt:lpstr>EDA Results - Bivariate Analysis</vt:lpstr>
      <vt:lpstr>EDA Results - Bivariate Analysis</vt:lpstr>
      <vt:lpstr>EDA Results - Bivariate Analysis</vt:lpstr>
      <vt:lpstr>EDA Results - Bivariate Analysis</vt:lpstr>
      <vt:lpstr>EDA Results - Bivariate Analysis</vt:lpstr>
      <vt:lpstr>EDA Results - Bivariate Analysis</vt:lpstr>
      <vt:lpstr>Data Preprocessing</vt:lpstr>
      <vt:lpstr>Model Building</vt:lpstr>
      <vt:lpstr>Decision Tree (DT) Results</vt:lpstr>
      <vt:lpstr>Decision Tree Results - After Hyperparameter Tuning</vt:lpstr>
      <vt:lpstr>Decision Tree Tuned - Feature Importance</vt:lpstr>
      <vt:lpstr>Random Forest (RF) &amp; Random Forest Tuned Results</vt:lpstr>
      <vt:lpstr>Random Forest Tuned - Important Features</vt:lpstr>
      <vt:lpstr>Model Performance Summary Table</vt:lpstr>
      <vt:lpstr>Which Model Performed Best?</vt:lpstr>
      <vt:lpstr>Conclusions &amp; Recommendations</vt:lpstr>
      <vt:lpstr>Conclusions &amp; Recommendations</vt:lpstr>
      <vt:lpstr>APPENDIX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Amanda Edwards</dc:creator>
  <cp:lastModifiedBy>Amanda Edwards</cp:lastModifiedBy>
  <cp:revision>1</cp:revision>
  <dcterms:modified xsi:type="dcterms:W3CDTF">2025-06-23T14:34:37Z</dcterms:modified>
</cp:coreProperties>
</file>