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26-Sep-18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26-Sep-18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26-Sep-18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26-Sep-18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26-Sep-18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26-Sep-18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26-Sep-18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26-Sep-18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26-Sep-18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26-Sep-18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26-Sep-18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26-Sep-18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dic-bojana/music_genres_classific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syasweb.appspot.com/" TargetMode="External"/><Relationship Id="rId2" Type="http://schemas.openxmlformats.org/officeDocument/2006/relationships/hyperlink" Target="https://arxiv.org/pdf/1804.01149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i.matf.bg.ac.rs/materijali/ni.pdf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rsyasweb.appspot.com/download/data_set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1A0A-37DB-4ABB-A6B6-350EC3119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sz="5400" dirty="0"/>
              <a:t>Klasifikacija Muzike po žanrovima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C2C9D-4356-4ECF-A113-F63E5AEF9C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Bojana Mandić i Nikola Ninkov</a:t>
            </a:r>
            <a:br>
              <a:rPr lang="sr-Latn-RS" dirty="0"/>
            </a:br>
            <a:r>
              <a:rPr lang="sr-Latn-RS" dirty="0"/>
              <a:t>Matematički fakultet,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6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74ED-84D4-4A4A-91EC-927287A2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4800" dirty="0"/>
              <a:t>MREŽA</a:t>
            </a:r>
            <a:endParaRPr lang="en-US" sz="4800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5E11D28C-9DE3-4E4F-807B-CD05C2EC6DD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17" r="217"/>
          <a:stretch>
            <a:fillRect/>
          </a:stretch>
        </p:blipFill>
        <p:spPr>
          <a:xfrm>
            <a:off x="8101106" y="0"/>
            <a:ext cx="1663700" cy="6858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ACFA039-1745-4F61-9555-873346481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1889312"/>
            <a:ext cx="3855720" cy="4282888"/>
          </a:xfrm>
        </p:spPr>
        <p:txBody>
          <a:bodyPr/>
          <a:lstStyle/>
          <a:p>
            <a:endParaRPr lang="sr-Latn-RS" dirty="0"/>
          </a:p>
          <a:p>
            <a:r>
              <a:rPr lang="sr-Latn-RS" i="1" dirty="0"/>
              <a:t>Slika nije ispala baš najbolje.</a:t>
            </a:r>
          </a:p>
        </p:txBody>
      </p:sp>
    </p:spTree>
    <p:extLst>
      <p:ext uri="{BB962C8B-B14F-4D97-AF65-F5344CB8AC3E}">
        <p14:creationId xmlns:p14="http://schemas.microsoft.com/office/powerpoint/2010/main" val="139996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B9F415-2D06-4130-A597-CF5DBD43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4800" dirty="0"/>
              <a:t>PARAMETRI ZA TRENING</a:t>
            </a:r>
            <a:endParaRPr lang="en-US" sz="4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0C749-19FB-45A3-9CB4-9E8105FA3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Batch size: 128</a:t>
            </a:r>
          </a:p>
          <a:p>
            <a:r>
              <a:rPr lang="sr-Latn-RS" dirty="0"/>
              <a:t>Optimizator: Adam</a:t>
            </a:r>
          </a:p>
          <a:p>
            <a:r>
              <a:rPr lang="sr-Latn-RS" dirty="0"/>
              <a:t>Learning rate smo podešavali u zavisnosti od konvergencije modela</a:t>
            </a:r>
          </a:p>
          <a:p>
            <a:r>
              <a:rPr lang="sr-Latn-RS" dirty="0"/>
              <a:t>Funkcija greške: kategorička unakrsna entropija</a:t>
            </a:r>
          </a:p>
          <a:p>
            <a:r>
              <a:rPr lang="sr-Latn-RS" dirty="0"/>
              <a:t>Mera uspeha: Accuracy Score</a:t>
            </a:r>
          </a:p>
          <a:p>
            <a:r>
              <a:rPr lang="sr-Latn-RS" dirty="0"/>
              <a:t>Posmatrali smo ponašanje ocena na validacionom skupu i izabrali model koji je imao ACC 0,73.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54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49FE-DDF8-45CF-BDDC-3F991ED6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4800" dirty="0"/>
              <a:t>EVALUACIJA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E66F-CA8D-44E1-BDA1-44D6DE898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Izlaz je kategorička promenljiva.</a:t>
            </a:r>
          </a:p>
          <a:p>
            <a:r>
              <a:rPr lang="sr-Latn-RS" dirty="0"/>
              <a:t>Evaluacija je dala skor 0.615 / 61.5%.</a:t>
            </a:r>
          </a:p>
          <a:p>
            <a:r>
              <a:rPr lang="sr-Latn-RS" dirty="0"/>
              <a:t>Opširniji trening opisan u referenciranom radu postigao je rezultate ne veće od 0.65 sa širim skupom atributa i drastično većim trening skupom.</a:t>
            </a:r>
          </a:p>
        </p:txBody>
      </p:sp>
    </p:spTree>
    <p:extLst>
      <p:ext uri="{BB962C8B-B14F-4D97-AF65-F5344CB8AC3E}">
        <p14:creationId xmlns:p14="http://schemas.microsoft.com/office/powerpoint/2010/main" val="2201208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6DD9-8FF3-49C0-9FA7-533B4589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4800" dirty="0"/>
              <a:t>TEST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E1E6-36A8-4D90-B5B2-407D7DB5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Kada testiramo, delimo fajl na sekvence po 10 sekundi.</a:t>
            </a:r>
          </a:p>
          <a:p>
            <a:r>
              <a:rPr lang="sr-Latn-RS" dirty="0"/>
              <a:t>Svaki od segmenata prolazi kroz klasifikaciju odvojeno.</a:t>
            </a:r>
          </a:p>
          <a:p>
            <a:r>
              <a:rPr lang="sr-Latn-RS" dirty="0"/>
              <a:t>Rezultat je prosečna vrednost nad skupom.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3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3AB98-BB99-426C-A241-744C7194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4800" dirty="0"/>
              <a:t>DEMO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B0081-C85F-46E6-8145-E4C727A9F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Demonstracija je prikazana na odbrani, u okviru kursa Naučnog izračunavanja na master akademskim studijama.</a:t>
            </a:r>
          </a:p>
          <a:p>
            <a:r>
              <a:rPr lang="sr-Latn-RS" dirty="0"/>
              <a:t>Rad je javno dostupan na </a:t>
            </a:r>
            <a:r>
              <a:rPr lang="sr-Latn-RS" dirty="0">
                <a:hlinkClick r:id="rId2"/>
              </a:rPr>
              <a:t>GitHub repozitorijumu</a:t>
            </a:r>
            <a:r>
              <a:rPr lang="sr-Latn-R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94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8432-9B97-40D7-A444-1D77F8FA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4800" dirty="0"/>
              <a:t>LITERATURA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A5CC-890C-4527-9C2A-FBC72DB97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i="1" dirty="0">
                <a:hlinkClick r:id="rId2"/>
              </a:rPr>
              <a:t>Music Genre Classification using Machine Learning Techniques</a:t>
            </a:r>
            <a:r>
              <a:rPr lang="sr-Latn-RS" dirty="0"/>
              <a:t>, Hareesh Bahuleyan, University of Waterloo, ON, Canada</a:t>
            </a:r>
          </a:p>
          <a:p>
            <a:r>
              <a:rPr lang="sr-Latn-RS" i="1" dirty="0">
                <a:hlinkClick r:id="rId3"/>
              </a:rPr>
              <a:t>Marsyas, Music Analysis, Retrieval and Synthesis for Audio Signals</a:t>
            </a:r>
            <a:endParaRPr lang="sr-Latn-RS" i="1" dirty="0"/>
          </a:p>
          <a:p>
            <a:r>
              <a:rPr lang="sr-Latn-RS" i="1" dirty="0">
                <a:hlinkClick r:id="rId4"/>
              </a:rPr>
              <a:t>Naučno izračunavanje</a:t>
            </a:r>
            <a:r>
              <a:rPr lang="sr-Latn-RS" dirty="0"/>
              <a:t>, Mladen Nikolić, Anđelka Zečević, skripta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40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93676B-2592-4C90-A37E-71ED1A72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4800" dirty="0"/>
              <a:t>HVALA NA PAŽNJI</a:t>
            </a:r>
            <a:endParaRPr lang="en-US" sz="4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AB611C-2197-4112-B4E9-794E51F31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332" y="1904128"/>
            <a:ext cx="5439335" cy="4268072"/>
          </a:xfrm>
        </p:spPr>
      </p:pic>
    </p:spTree>
    <p:extLst>
      <p:ext uri="{BB962C8B-B14F-4D97-AF65-F5344CB8AC3E}">
        <p14:creationId xmlns:p14="http://schemas.microsoft.com/office/powerpoint/2010/main" val="232202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3C8A-FCA6-4786-86B7-DE99BBEA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4800" dirty="0"/>
              <a:t>ZADATAK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E0F3B-AA77-426C-81E6-CF8A4B382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Želimo da za datu muzičku numeru, tj. digitalni audio fajl, odredimo kom žanru pripada.</a:t>
            </a:r>
          </a:p>
          <a:p>
            <a:r>
              <a:rPr lang="sr-Latn-RS" dirty="0"/>
              <a:t>U to ime, koristimo tehnike mašinskog učenja.</a:t>
            </a:r>
          </a:p>
          <a:p>
            <a:r>
              <a:rPr lang="sr-Latn-RS" dirty="0"/>
              <a:t>Za implementaciju koristimo programski jezik Python, a posebno njegovu biblioteku Keras.</a:t>
            </a:r>
            <a:endParaRPr lang="sr-Latn-R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59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E413-9CA1-4C33-A66B-B99A7E7A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4800" dirty="0"/>
              <a:t>PRISTUP REŠAVANJU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2CC12-54C7-4EA8-8B3B-C3586D0FA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i="1" dirty="0"/>
              <a:t>Music Genre Classification using Machine Learning Techniques</a:t>
            </a:r>
            <a:r>
              <a:rPr lang="sr-Latn-RS" dirty="0"/>
              <a:t>, Hareesh Bahuleyan, University of Waterloo, ON, Canada – naučni rad objavljen u aprilu 2018. poslužio je kao osnova.</a:t>
            </a:r>
          </a:p>
          <a:p>
            <a:r>
              <a:rPr lang="sr-Latn-RS" dirty="0"/>
              <a:t>Opisano je više različitih pristupa rešenju problema klasifikacije, od kojih izdvajamo:</a:t>
            </a:r>
            <a:br>
              <a:rPr lang="sr-Latn-RS" dirty="0"/>
            </a:br>
            <a:r>
              <a:rPr lang="sr-Latn-RS" dirty="0"/>
              <a:t>1. analiza spektrograma korišćenjem konvolucionih neuronskih mreža</a:t>
            </a:r>
            <a:br>
              <a:rPr lang="sr-Latn-RS" dirty="0"/>
            </a:br>
            <a:r>
              <a:rPr lang="sr-Latn-RS" dirty="0"/>
              <a:t>2. linearna klasifikacija bazirana na atributima vremenskog i frekvencionog domena</a:t>
            </a:r>
            <a:br>
              <a:rPr lang="sr-Latn-RS" dirty="0"/>
            </a:br>
            <a:r>
              <a:rPr lang="sr-Latn-RS" dirty="0"/>
              <a:t>(</a:t>
            </a:r>
            <a:r>
              <a:rPr lang="sr-Latn-RS" i="1" dirty="0"/>
              <a:t>time-domain and frequency-domain features</a:t>
            </a:r>
            <a:r>
              <a:rPr lang="sr-Latn-RS" dirty="0"/>
              <a:t>)</a:t>
            </a:r>
          </a:p>
          <a:p>
            <a:r>
              <a:rPr lang="sr-Latn-RS" dirty="0"/>
              <a:t>Mi smo napravili spoj ova dva pristupa.</a:t>
            </a:r>
          </a:p>
        </p:txBody>
      </p:sp>
    </p:spTree>
    <p:extLst>
      <p:ext uri="{BB962C8B-B14F-4D97-AF65-F5344CB8AC3E}">
        <p14:creationId xmlns:p14="http://schemas.microsoft.com/office/powerpoint/2010/main" val="411897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7918-A354-4E21-B7DE-0C64A3D9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4800" dirty="0"/>
              <a:t>SKUP PODATAKA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85474-EFC9-446B-AEF9-5FAA77229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Prikupljanje podataka se pokazalo daleko izazovnije od naših očekivanja.</a:t>
            </a:r>
          </a:p>
          <a:p>
            <a:r>
              <a:rPr lang="sr-Latn-RS" dirty="0"/>
              <a:t>Zbog hardverskih ograničenja odlučili smo se za manji skup podataka.</a:t>
            </a:r>
          </a:p>
          <a:p>
            <a:r>
              <a:rPr lang="sr-Latn-RS" dirty="0"/>
              <a:t>Kolekcija digitalnih audio fajlova preuzeta je sa </a:t>
            </a:r>
            <a:r>
              <a:rPr lang="sr-Latn-RS" dirty="0">
                <a:hlinkClick r:id="rId2"/>
              </a:rPr>
              <a:t>veb stranice</a:t>
            </a:r>
            <a:r>
              <a:rPr lang="sr-Latn-RS" dirty="0"/>
              <a:t> open source Marsyas framework-a.</a:t>
            </a:r>
          </a:p>
          <a:p>
            <a:r>
              <a:rPr lang="sr-Latn-RS" dirty="0"/>
              <a:t>Ukupno 1000 zvučnih zapisa u trajanju od 30 sekundi korišćeno je u realizaciji projekta. Sami fajlovi imaju numeričke oznake, bez informacija o izvođačima. Svi su preuzeti u 22050 Hz, Mono, 16-bitnom .wav formatu.</a:t>
            </a:r>
          </a:p>
          <a:p>
            <a:r>
              <a:rPr lang="sr-Latn-RS" dirty="0"/>
              <a:t>Podržano je 10 muzičkih žanrova, svaki sa po 100 zapisa. Empirijski i subjektivno je utvrđena korektnost postojeće klasifikacije.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5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C053-1665-47E9-9569-E9672E59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4800" dirty="0"/>
              <a:t>SKUP PODATAKA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2FA04-9EAD-40AE-BB49-8EE2694C2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Čitav skup podataka je najpre konvertovan iz .</a:t>
            </a:r>
            <a:r>
              <a:rPr lang="en-US" dirty="0"/>
              <a:t>mp3</a:t>
            </a:r>
            <a:r>
              <a:rPr lang="sr-Latn-RS" dirty="0"/>
              <a:t> formata u </a:t>
            </a:r>
            <a:r>
              <a:rPr lang="en-US" dirty="0"/>
              <a:t>.wav</a:t>
            </a:r>
            <a:r>
              <a:rPr lang="sr-Latn-RS" dirty="0"/>
              <a:t> format, radi kompatibilnosti sa bibliotekom Keras, za šta je iskorišćen alat </a:t>
            </a:r>
            <a:r>
              <a:rPr lang="en-US" dirty="0"/>
              <a:t>SOX (</a:t>
            </a:r>
            <a:r>
              <a:rPr lang="sr-Latn-RS" dirty="0"/>
              <a:t>SO</a:t>
            </a:r>
            <a:r>
              <a:rPr lang="en-US" dirty="0"/>
              <a:t>und e</a:t>
            </a:r>
            <a:r>
              <a:rPr lang="sr-Latn-RS" dirty="0"/>
              <a:t>X</a:t>
            </a:r>
            <a:r>
              <a:rPr lang="en-US" dirty="0"/>
              <a:t>change)</a:t>
            </a:r>
            <a:r>
              <a:rPr lang="sr-Latn-RS" dirty="0"/>
              <a:t>.</a:t>
            </a:r>
          </a:p>
          <a:p>
            <a:r>
              <a:rPr lang="sr-Latn-RS" dirty="0"/>
              <a:t>Skup je potom podeljen na trening</a:t>
            </a:r>
            <a:r>
              <a:rPr lang="en-US" dirty="0"/>
              <a:t>, </a:t>
            </a:r>
            <a:r>
              <a:rPr lang="sr-Latn-RS" dirty="0"/>
              <a:t>validacioni i test skup, u razmeri 27:1:2.</a:t>
            </a:r>
            <a:endParaRPr lang="en-US" dirty="0"/>
          </a:p>
          <a:p>
            <a:r>
              <a:rPr lang="sr-Latn-RS" dirty="0"/>
              <a:t>Svi</a:t>
            </a:r>
            <a:r>
              <a:rPr lang="en-US" dirty="0"/>
              <a:t> </a:t>
            </a:r>
            <a:r>
              <a:rPr lang="sr-Latn-RS" dirty="0"/>
              <a:t>fajlovi su podeljeni na tri jednaka dela, kako bi se povećala veličina uzorka.</a:t>
            </a:r>
          </a:p>
          <a:p>
            <a:r>
              <a:rPr lang="sr-Latn-RS" dirty="0"/>
              <a:t>Isprva smo delili fajlove na tri dela, pa posle formirali skupove, što je dovelo do pojave elemenata iste numere u više od jednog skupa i uticalo na rezultat.</a:t>
            </a:r>
          </a:p>
        </p:txBody>
      </p:sp>
    </p:spTree>
    <p:extLst>
      <p:ext uri="{BB962C8B-B14F-4D97-AF65-F5344CB8AC3E}">
        <p14:creationId xmlns:p14="http://schemas.microsoft.com/office/powerpoint/2010/main" val="402474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1076-0357-4E1D-AFE3-058B0B1A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4800" dirty="0"/>
              <a:t>PREPROCESIRANJE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02BB39-4000-47EE-9CA4-A74D5FCE58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Latn-RS" dirty="0"/>
                  <a:t>Na podeljenu muzičku kolekciju smo primenili </a:t>
                </a:r>
                <a:r>
                  <a:rPr lang="en-US" i="1" dirty="0"/>
                  <a:t>pre-emphasis</a:t>
                </a:r>
                <a:r>
                  <a:rPr lang="en-US" dirty="0"/>
                  <a:t> </a:t>
                </a:r>
                <a:r>
                  <a:rPr lang="sr-Latn-RS" dirty="0"/>
                  <a:t>filter oblika:</a:t>
                </a:r>
                <a:br>
                  <a:rPr lang="sr-Latn-R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br>
                  <a:rPr lang="sr-Latn-RS" dirty="0"/>
                </a:br>
                <a:r>
                  <a:rPr lang="sr-Latn-RS" dirty="0"/>
                  <a:t>pri čemu je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sr-Latn-RS" dirty="0"/>
                  <a:t> originalni signal,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r-Latn-R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r-Latn-R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r-Latn-RS" dirty="0"/>
                  <a:t> filtrirani signal, a </a:t>
                </a:r>
                <a14:m>
                  <m:oMath xmlns:m="http://schemas.openxmlformats.org/officeDocument/2006/math">
                    <m:r>
                      <a:rPr lang="sr-Latn-R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=0.97</m:t>
                    </m:r>
                  </m:oMath>
                </a14:m>
                <a:endParaRPr lang="en-US" dirty="0"/>
              </a:p>
              <a:p>
                <a:r>
                  <a:rPr lang="sr-Latn-RS" dirty="0"/>
                  <a:t>Ovim smo povećali amplitude na visokim frekvencijama i poboljšali </a:t>
                </a:r>
                <a:r>
                  <a:rPr lang="sr-Latn-RS" i="1" dirty="0"/>
                  <a:t>signal-to-noise ratio</a:t>
                </a:r>
                <a:r>
                  <a:rPr lang="sr-Latn-RS" dirty="0"/>
                  <a:t>, tj. smanjili šum.</a:t>
                </a:r>
              </a:p>
              <a:p>
                <a:r>
                  <a:rPr lang="sr-Latn-RS" dirty="0"/>
                  <a:t>Ulazni podaci našeg modela su slike spektrograma i vektori atributa.</a:t>
                </a:r>
              </a:p>
              <a:p>
                <a:r>
                  <a:rPr lang="sr-Latn-RS" dirty="0"/>
                  <a:t>Koristili smo biblioteku Librosa kroz čitav proces preprocesiranja.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02BB39-4000-47EE-9CA4-A74D5FCE5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76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4751-BD40-4B00-8C38-C6DBA629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4800" dirty="0"/>
              <a:t>SPEKTROGRAM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5B01-7786-45FB-A53A-5A51EF25D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Svaki audio fajl konvertovan je u 128x128, </a:t>
            </a:r>
            <a:r>
              <a:rPr lang="sr-Latn-RS" i="1" dirty="0"/>
              <a:t>grayscale,</a:t>
            </a:r>
            <a:r>
              <a:rPr lang="sr-Latn-RS" dirty="0"/>
              <a:t> MEL spektrogram.</a:t>
            </a:r>
          </a:p>
          <a:p>
            <a:r>
              <a:rPr lang="sr-Latn-RS" dirty="0"/>
              <a:t>Frekvencija uzorkovanja / </a:t>
            </a:r>
            <a:r>
              <a:rPr lang="sr-Latn-RS" i="1" dirty="0"/>
              <a:t>sample rate</a:t>
            </a:r>
            <a:r>
              <a:rPr lang="sr-Latn-RS" dirty="0"/>
              <a:t>: 22050</a:t>
            </a:r>
          </a:p>
          <a:p>
            <a:r>
              <a:rPr lang="sr-Latn-RS" dirty="0"/>
              <a:t>Veličina prozora / </a:t>
            </a:r>
            <a:r>
              <a:rPr lang="sr-Latn-RS" i="1" dirty="0"/>
              <a:t>window size</a:t>
            </a:r>
            <a:r>
              <a:rPr lang="sr-Latn-RS" dirty="0"/>
              <a:t>: 2048</a:t>
            </a:r>
          </a:p>
          <a:p>
            <a:r>
              <a:rPr lang="sr-Latn-RS" dirty="0"/>
              <a:t>Pomeraj između dva prozora / </a:t>
            </a:r>
            <a:r>
              <a:rPr lang="sr-Latn-RS" i="1" dirty="0"/>
              <a:t>hop size</a:t>
            </a:r>
            <a:r>
              <a:rPr lang="sr-Latn-RS" dirty="0"/>
              <a:t>: 512 (75% preklapanja)</a:t>
            </a:r>
          </a:p>
          <a:p>
            <a:r>
              <a:rPr lang="sr-Latn-RS" dirty="0"/>
              <a:t>Prozorska funkcija / </a:t>
            </a:r>
            <a:r>
              <a:rPr lang="sr-Latn-RS" i="1" dirty="0"/>
              <a:t>window function</a:t>
            </a:r>
            <a:r>
              <a:rPr lang="sr-Latn-RS" dirty="0"/>
              <a:t>: Hann</a:t>
            </a:r>
          </a:p>
          <a:p>
            <a:r>
              <a:rPr lang="sr-Latn-RS" dirty="0"/>
              <a:t>Frekvencijska skala / </a:t>
            </a:r>
            <a:r>
              <a:rPr lang="sr-Latn-RS" i="1" dirty="0"/>
              <a:t>frequency scale</a:t>
            </a:r>
            <a:r>
              <a:rPr lang="sr-Latn-RS" dirty="0"/>
              <a:t>: MEL</a:t>
            </a:r>
          </a:p>
          <a:p>
            <a:r>
              <a:rPr lang="sr-Latn-RS" dirty="0"/>
              <a:t>MEL korpica / </a:t>
            </a:r>
            <a:r>
              <a:rPr lang="sr-Latn-RS" i="1" dirty="0"/>
              <a:t>MEL bins</a:t>
            </a:r>
            <a:r>
              <a:rPr lang="sr-Latn-RS" dirty="0"/>
              <a:t>: 96</a:t>
            </a:r>
          </a:p>
          <a:p>
            <a:r>
              <a:rPr lang="sr-Latn-RS" dirty="0"/>
              <a:t>Spektrogrami su potom normirani, deljenjem vrednosti u matricama sa 255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366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20C8-B930-460E-82FA-487D5E21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4800" dirty="0"/>
              <a:t>ATRIBUTI VREMENSKOG DOMENA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D32E-1E4A-4FE2-976F-4DA84D0AA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Prosek i standardna devijacija amplitude signala</a:t>
            </a:r>
          </a:p>
          <a:p>
            <a:r>
              <a:rPr lang="sr-Latn-RS" dirty="0"/>
              <a:t>Tempo, izražen u BPM (</a:t>
            </a:r>
            <a:r>
              <a:rPr lang="sr-Latn-RS" i="1" dirty="0"/>
              <a:t>beats per minute</a:t>
            </a:r>
            <a:r>
              <a:rPr lang="sr-Latn-RS" dirty="0"/>
              <a:t>) – mera „brzine“</a:t>
            </a:r>
          </a:p>
          <a:p>
            <a:r>
              <a:rPr lang="sr-Latn-RS" dirty="0"/>
              <a:t>Stopa prevoja / Zero-crossing rate (ZCR) – prosečan broj prevojnih tačaka, u kojima signal menja znak; merenje izvedeno na prozorima veličine 2048 tačaka, sa pomerajima od 512 tačaka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5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A160-F736-4656-B6EE-762257DC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4800" dirty="0"/>
              <a:t>ATRIBUTI FREKVENCIJSKOG DOMENA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7683F-C9BA-4BB6-A5D7-DB7F90F6A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Hroma-atributi / </a:t>
            </a:r>
            <a:r>
              <a:rPr lang="sr-Latn-RS" i="1" dirty="0"/>
              <a:t>Chroma features </a:t>
            </a:r>
            <a:r>
              <a:rPr lang="sr-Latn-RS" dirty="0"/>
              <a:t>– vektor energije signala za svaki od 12 tonova (</a:t>
            </a:r>
            <a:r>
              <a:rPr lang="sr-Latn-RS" i="1" dirty="0"/>
              <a:t>pitch</a:t>
            </a:r>
            <a:r>
              <a:rPr lang="sr-Latn-RS" dirty="0"/>
              <a:t>); vrednosti su dobijene računanjem proseka, posmatrajući svaki okvir.</a:t>
            </a:r>
          </a:p>
          <a:p>
            <a:r>
              <a:rPr lang="sr-Latn-RS" dirty="0"/>
              <a:t>Spektralni contrast / </a:t>
            </a:r>
            <a:r>
              <a:rPr lang="sr-Latn-RS" i="1" dirty="0"/>
              <a:t>Spectral contrast</a:t>
            </a:r>
            <a:r>
              <a:rPr lang="sr-Latn-RS" dirty="0"/>
              <a:t> – Svaki prozor je podeljen na 5 frekventnih opsega; u svakom je izračunata razlika između minimalne i maksimalne magnitude i vraćen prosek vrednosti.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755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346</TotalTime>
  <Words>681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Cambria Math</vt:lpstr>
      <vt:lpstr>Franklin Gothic Book</vt:lpstr>
      <vt:lpstr>Crop</vt:lpstr>
      <vt:lpstr>Klasifikacija Muzike po žanrovima</vt:lpstr>
      <vt:lpstr>ZADATAK</vt:lpstr>
      <vt:lpstr>PRISTUP REŠAVANJU</vt:lpstr>
      <vt:lpstr>SKUP PODATAKA</vt:lpstr>
      <vt:lpstr>SKUP PODATAKA</vt:lpstr>
      <vt:lpstr>PREPROCESIRANJE</vt:lpstr>
      <vt:lpstr>SPEKTROGRAM</vt:lpstr>
      <vt:lpstr>ATRIBUTI VREMENSKOG DOMENA</vt:lpstr>
      <vt:lpstr>ATRIBUTI FREKVENCIJSKOG DOMENA</vt:lpstr>
      <vt:lpstr>MREŽA</vt:lpstr>
      <vt:lpstr>PARAMETRI ZA TRENING</vt:lpstr>
      <vt:lpstr>EVALUACIJA</vt:lpstr>
      <vt:lpstr>TEST</vt:lpstr>
      <vt:lpstr>DEMO</vt:lpstr>
      <vt:lpstr>LITERATURA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pesama po žanrovima</dc:title>
  <dc:creator>Nikola Ninkov</dc:creator>
  <cp:lastModifiedBy>Nikola Ninkov</cp:lastModifiedBy>
  <cp:revision>67</cp:revision>
  <dcterms:created xsi:type="dcterms:W3CDTF">2018-09-24T19:27:24Z</dcterms:created>
  <dcterms:modified xsi:type="dcterms:W3CDTF">2018-09-26T14:16:19Z</dcterms:modified>
</cp:coreProperties>
</file>