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3" r:id="rId3"/>
    <p:sldId id="257" r:id="rId4"/>
    <p:sldId id="259" r:id="rId5"/>
    <p:sldId id="261" r:id="rId6"/>
    <p:sldId id="258" r:id="rId7"/>
    <p:sldId id="260" r:id="rId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278" autoAdjust="0"/>
  </p:normalViewPr>
  <p:slideViewPr>
    <p:cSldViewPr snapToGrid="0">
      <p:cViewPr varScale="1">
        <p:scale>
          <a:sx n="71" d="100"/>
          <a:sy n="71" d="100"/>
        </p:scale>
        <p:origin x="8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1" tIns="47111" rIns="94221" bIns="47111" rtlCol="0"/>
          <a:lstStyle>
            <a:lvl1pPr algn="l">
              <a:defRPr sz="1200"/>
            </a:lvl1pPr>
          </a:lstStyle>
          <a:p>
            <a:endParaRPr lang="en-US"/>
          </a:p>
        </p:txBody>
      </p:sp>
      <p:sp>
        <p:nvSpPr>
          <p:cNvPr id="3" name="Date Placeholder 2"/>
          <p:cNvSpPr>
            <a:spLocks noGrp="1"/>
          </p:cNvSpPr>
          <p:nvPr>
            <p:ph type="dt" idx="1"/>
          </p:nvPr>
        </p:nvSpPr>
        <p:spPr>
          <a:xfrm>
            <a:off x="4023093" y="0"/>
            <a:ext cx="3077739" cy="471054"/>
          </a:xfrm>
          <a:prstGeom prst="rect">
            <a:avLst/>
          </a:prstGeom>
        </p:spPr>
        <p:txBody>
          <a:bodyPr vert="horz" lIns="94221" tIns="47111" rIns="94221" bIns="47111" rtlCol="0"/>
          <a:lstStyle>
            <a:lvl1pPr algn="r">
              <a:defRPr sz="1200"/>
            </a:lvl1pPr>
          </a:lstStyle>
          <a:p>
            <a:fld id="{2F69EC90-D22B-4573-9DB4-92D9EB0B582E}" type="datetimeFigureOut">
              <a:rPr lang="en-US" smtClean="0"/>
              <a:t>5/14/2024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1" tIns="47111" rIns="94221" bIns="47111" rtlCol="0" anchor="ctr"/>
          <a:lstStyle/>
          <a:p>
            <a:endParaRPr lang="en-US"/>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1" tIns="47111" rIns="94221" bIns="471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3"/>
            <a:ext cx="3077739" cy="471053"/>
          </a:xfrm>
          <a:prstGeom prst="rect">
            <a:avLst/>
          </a:prstGeom>
        </p:spPr>
        <p:txBody>
          <a:bodyPr vert="horz" lIns="94221" tIns="47111" rIns="94221" bIns="47111"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3"/>
            <a:ext cx="3077739" cy="471053"/>
          </a:xfrm>
          <a:prstGeom prst="rect">
            <a:avLst/>
          </a:prstGeom>
        </p:spPr>
        <p:txBody>
          <a:bodyPr vert="horz" lIns="94221" tIns="47111" rIns="94221" bIns="47111" rtlCol="0" anchor="b"/>
          <a:lstStyle>
            <a:lvl1pPr algn="r">
              <a:defRPr sz="1200"/>
            </a:lvl1pPr>
          </a:lstStyle>
          <a:p>
            <a:fld id="{EAC29715-7D6C-49CE-B8A7-F4B42164750D}" type="slidenum">
              <a:rPr lang="en-US" smtClean="0"/>
              <a:t>‹#›</a:t>
            </a:fld>
            <a:endParaRPr lang="en-US"/>
          </a:p>
        </p:txBody>
      </p:sp>
    </p:spTree>
    <p:extLst>
      <p:ext uri="{BB962C8B-B14F-4D97-AF65-F5344CB8AC3E}">
        <p14:creationId xmlns:p14="http://schemas.microsoft.com/office/powerpoint/2010/main" val="126289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212.net/c/link/?t=0&amp;l=en&amp;o=3819609-1&amp;h=3124678546&amp;u=https%3A%2F%2Fwww.infotech.com%2Fprofiles%2Falan-tang%3Futm_source%3DPress%2BRelease%26utm_medium%3Demail%26utm_campaign%3DITRGPPEDU&amp;a=Alan+Ta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rgbClr val="333333"/>
                </a:solidFill>
                <a:latin typeface="Helvetica Neue"/>
              </a:rPr>
              <a:t>Good afternoon. My name is Mandie Lyons. I am the Chief Information Officer at Hutchinson Community College. My background is in software development, leading software development teams, managing software projects, developing and implementing intelligent automations and managing digital transformation efforts in logistics, finance, manufacturing and agriculture. </a:t>
            </a:r>
          </a:p>
          <a:p>
            <a:endParaRPr lang="en-US" sz="1100" dirty="0">
              <a:solidFill>
                <a:srgbClr val="333333"/>
              </a:solidFill>
              <a:latin typeface="Helvetica Neue"/>
            </a:endParaRPr>
          </a:p>
          <a:p>
            <a:r>
              <a:rPr lang="en-US" sz="1100" dirty="0">
                <a:solidFill>
                  <a:srgbClr val="333333"/>
                </a:solidFill>
                <a:latin typeface="Helvetica Neue"/>
              </a:rPr>
              <a:t>I have been in higher ed for almost 16 months now, and what a wild ride it has been. In my time at </a:t>
            </a:r>
            <a:r>
              <a:rPr lang="en-US" sz="1100" dirty="0" err="1">
                <a:solidFill>
                  <a:srgbClr val="333333"/>
                </a:solidFill>
                <a:latin typeface="Helvetica Neue"/>
              </a:rPr>
              <a:t>HutchCC</a:t>
            </a:r>
            <a:r>
              <a:rPr lang="en-US" sz="1100" dirty="0">
                <a:solidFill>
                  <a:srgbClr val="333333"/>
                </a:solidFill>
                <a:latin typeface="Helvetica Neue"/>
              </a:rPr>
              <a:t> we have digitized student ids, installed keyless entry to our dorms, migrated away from GroupWise to Microsoft Outlook, implemented </a:t>
            </a:r>
            <a:r>
              <a:rPr lang="en-US" sz="1100" dirty="0" err="1">
                <a:solidFill>
                  <a:srgbClr val="333333"/>
                </a:solidFill>
                <a:latin typeface="Helvetica Neue"/>
              </a:rPr>
              <a:t>Exagrid</a:t>
            </a:r>
            <a:r>
              <a:rPr lang="en-US" sz="1100" dirty="0">
                <a:solidFill>
                  <a:srgbClr val="333333"/>
                </a:solidFill>
                <a:latin typeface="Helvetica Neue"/>
              </a:rPr>
              <a:t> for immutable backups, created a true redundant offsite backup of our legacy SIS (POISE/PX), developed an integration between Regent Financial Aid and POISE/PX, developed an integration between Slate CRM and POISE/PX, and worked through two large software selection projects for a payroll system and modern SIS office backup. What do all those projects have in common? Data. More importantly, student data.</a:t>
            </a:r>
          </a:p>
          <a:p>
            <a:endParaRPr lang="en-US" sz="1100" dirty="0">
              <a:solidFill>
                <a:srgbClr val="333333"/>
              </a:solidFill>
              <a:latin typeface="Helvetica Neue"/>
            </a:endParaRPr>
          </a:p>
          <a:p>
            <a:r>
              <a:rPr lang="en-US" sz="1100" dirty="0">
                <a:solidFill>
                  <a:srgbClr val="333333"/>
                </a:solidFill>
                <a:latin typeface="Helvetica Neue"/>
              </a:rPr>
              <a:t>To say that data governance has been on my mind would be an understatement.</a:t>
            </a:r>
          </a:p>
          <a:p>
            <a:endParaRPr lang="en-US" sz="1100" dirty="0">
              <a:solidFill>
                <a:srgbClr val="333333"/>
              </a:solidFill>
              <a:latin typeface="Helvetica Neue"/>
            </a:endParaRPr>
          </a:p>
          <a:p>
            <a:r>
              <a:rPr lang="en-US" sz="1100" dirty="0">
                <a:solidFill>
                  <a:srgbClr val="333333"/>
                </a:solidFill>
                <a:latin typeface="Helvetica Neue"/>
              </a:rPr>
              <a:t>In a world where approximately 328.77 million terabytes of data are created each day, data governance is more important than ever before. How can we, in higher education, be good stewards and protect data privacy, confidentiality and security while democratizing contextual data across the institution? </a:t>
            </a:r>
            <a:endParaRPr lang="en-US" sz="1100" dirty="0"/>
          </a:p>
        </p:txBody>
      </p:sp>
      <p:sp>
        <p:nvSpPr>
          <p:cNvPr id="4" name="Slide Number Placeholder 3"/>
          <p:cNvSpPr>
            <a:spLocks noGrp="1"/>
          </p:cNvSpPr>
          <p:nvPr>
            <p:ph type="sldNum" sz="quarter" idx="5"/>
          </p:nvPr>
        </p:nvSpPr>
        <p:spPr/>
        <p:txBody>
          <a:bodyPr/>
          <a:lstStyle/>
          <a:p>
            <a:fld id="{EAC29715-7D6C-49CE-B8A7-F4B42164750D}" type="slidenum">
              <a:rPr lang="en-US" smtClean="0"/>
              <a:t>1</a:t>
            </a:fld>
            <a:endParaRPr lang="en-US"/>
          </a:p>
        </p:txBody>
      </p:sp>
    </p:spTree>
    <p:extLst>
      <p:ext uri="{BB962C8B-B14F-4D97-AF65-F5344CB8AC3E}">
        <p14:creationId xmlns:p14="http://schemas.microsoft.com/office/powerpoint/2010/main" val="275193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Helvetica Neue"/>
              </a:rPr>
              <a:t>What is data governance?</a:t>
            </a:r>
          </a:p>
          <a:p>
            <a:r>
              <a:rPr lang="en-US" sz="1100" dirty="0">
                <a:latin typeface="Helvetica Neue"/>
              </a:rPr>
              <a:t>An organizational approach to data and information management that is formalized as a set of policies and procedures that encompass the full life cycle of data, from acquisition to use to disposal.</a:t>
            </a:r>
          </a:p>
          <a:p>
            <a:r>
              <a:rPr lang="en-US" sz="1100" dirty="0">
                <a:latin typeface="Helvetica Neue"/>
              </a:rPr>
              <a:t>Data governance is everything we do to ensure data is secure, private, available and usable – this includes the actions people take, the processes people follow, and the technology that supports them.</a:t>
            </a:r>
          </a:p>
          <a:p>
            <a:endParaRPr lang="en-US" sz="1100" dirty="0">
              <a:latin typeface="Helvetica Neue"/>
            </a:endParaRPr>
          </a:p>
          <a:p>
            <a:r>
              <a:rPr lang="en-US" sz="1100" b="1" dirty="0">
                <a:latin typeface="Helvetica Neue"/>
              </a:rPr>
              <a:t>Five components of data governance:</a:t>
            </a:r>
          </a:p>
          <a:p>
            <a:r>
              <a:rPr lang="en-US" sz="1100" dirty="0">
                <a:latin typeface="Helvetica Neue"/>
              </a:rPr>
              <a:t>Perform due diligence – check who has access to what data and where the data is going.</a:t>
            </a:r>
          </a:p>
          <a:p>
            <a:r>
              <a:rPr lang="en-US" sz="1100" dirty="0">
                <a:latin typeface="Helvetica Neue"/>
              </a:rPr>
              <a:t>Build a data inventory – also known as the record of authority, a data inventory identifies the personal data your organization collects, as well as where you keep it, how you protect it, and who has access to it. Key to data inventory is pinpointing the most sensitive data so you can establish controls that ensure its integrity and security.</a:t>
            </a:r>
          </a:p>
          <a:p>
            <a:r>
              <a:rPr lang="en-US" sz="1100" dirty="0">
                <a:latin typeface="Helvetica Neue"/>
              </a:rPr>
              <a:t>Build controls – design policies and procedures that define how people and systems use data internally and externally. Only allow access to the data that people need to do their jobs. Create a system for testing and auditing controls, and make changes as needed.</a:t>
            </a:r>
          </a:p>
          <a:p>
            <a:r>
              <a:rPr lang="en-US" sz="1100" dirty="0">
                <a:latin typeface="Helvetica Neue"/>
              </a:rPr>
              <a:t>Form a data governance panel – include legal, IT, and other various stakeholders that can help make decisions regarding – how data is accessed, how access is controlled, and how data will support and impact business.</a:t>
            </a:r>
          </a:p>
          <a:p>
            <a:r>
              <a:rPr lang="en-US" sz="1100" dirty="0">
                <a:latin typeface="Helvetica Neue"/>
              </a:rPr>
              <a:t>Provide accurate and clear notice regarding data governance policies – once policies are designed, make sure to give clear notice to all stakeholders. Depending on the needs of your institution, your governance structure may change so communicate changes with the right people, outlining how it will impact their jobs. You may have to invest time and resources training employees regarding how to implement your governance policies. This creates alignment and keeps everyone accountable – an important part of the data governance system.</a:t>
            </a:r>
          </a:p>
          <a:p>
            <a:endParaRPr lang="en-US" sz="1100" dirty="0">
              <a:latin typeface="Helvetica Neue"/>
            </a:endParaRPr>
          </a:p>
          <a:p>
            <a:r>
              <a:rPr lang="en-US" sz="1100" dirty="0">
                <a:latin typeface="Helvetica Neue"/>
              </a:rPr>
              <a:t>Many of us have built a data governance strategy and worked through these components even though we may have used differing terminology. And some of us may be in the thick of building this now.</a:t>
            </a:r>
          </a:p>
          <a:p>
            <a:endParaRPr lang="en-US" sz="1100" dirty="0">
              <a:latin typeface="Helvetica Neue"/>
            </a:endParaRPr>
          </a:p>
          <a:p>
            <a:r>
              <a:rPr lang="en-US" sz="1100" dirty="0">
                <a:latin typeface="Helvetica Neue"/>
              </a:rPr>
              <a:t>***Ask for input from the audience.</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3</a:t>
            </a:fld>
            <a:endParaRPr lang="en-US"/>
          </a:p>
        </p:txBody>
      </p:sp>
    </p:spTree>
    <p:extLst>
      <p:ext uri="{BB962C8B-B14F-4D97-AF65-F5344CB8AC3E}">
        <p14:creationId xmlns:p14="http://schemas.microsoft.com/office/powerpoint/2010/main" val="3802738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Helvetica Neue"/>
              </a:rPr>
              <a:t>Data Privacy</a:t>
            </a:r>
            <a:r>
              <a:rPr lang="en-US" sz="1100" dirty="0">
                <a:latin typeface="Helvetica Neue"/>
              </a:rPr>
              <a:t> is the right to control who gets to see your personal information.</a:t>
            </a:r>
          </a:p>
          <a:p>
            <a:endParaRPr lang="en-US" sz="1100" dirty="0">
              <a:latin typeface="Helvetica Neue"/>
            </a:endParaRPr>
          </a:p>
          <a:p>
            <a:r>
              <a:rPr lang="en-US" sz="1100" b="1" dirty="0">
                <a:latin typeface="Helvetica Neue"/>
              </a:rPr>
              <a:t>Data Security </a:t>
            </a:r>
            <a:r>
              <a:rPr lang="en-US" sz="1100" dirty="0">
                <a:latin typeface="Helvetica Neue"/>
              </a:rPr>
              <a:t>protects information from unauthorized access, use, and disclosure.</a:t>
            </a:r>
          </a:p>
          <a:p>
            <a:endParaRPr lang="en-US" sz="1100" dirty="0">
              <a:latin typeface="Helvetica Neue"/>
            </a:endParaRPr>
          </a:p>
          <a:p>
            <a:r>
              <a:rPr lang="en-US" sz="1100" dirty="0">
                <a:solidFill>
                  <a:srgbClr val="2E2E2E"/>
                </a:solidFill>
                <a:latin typeface="Helvetica Neue"/>
              </a:rPr>
              <a:t>A popularly held belief is that people who have grown up using digital technologies ("digital natives," born in 1983 and later) have little concern for the privacy of their data.</a:t>
            </a:r>
            <a:r>
              <a:rPr lang="en-US" sz="1100" b="1" baseline="30000" dirty="0">
                <a:solidFill>
                  <a:srgbClr val="9F0830"/>
                </a:solidFill>
                <a:latin typeface="Helvetica Neue"/>
              </a:rPr>
              <a:t> </a:t>
            </a:r>
            <a:r>
              <a:rPr lang="en-US" sz="1100" dirty="0">
                <a:solidFill>
                  <a:srgbClr val="2E2E2E"/>
                </a:solidFill>
                <a:latin typeface="Helvetica Neue"/>
              </a:rPr>
              <a:t>This is particularly concerning because many in this age group live much of their academic and personal lives online. </a:t>
            </a:r>
          </a:p>
          <a:p>
            <a:endParaRPr lang="en-US" sz="1100" dirty="0">
              <a:solidFill>
                <a:srgbClr val="2E2E2E"/>
              </a:solidFill>
              <a:latin typeface="Helvetica Neue"/>
            </a:endParaRPr>
          </a:p>
          <a:p>
            <a:r>
              <a:rPr lang="en-US" sz="1100" dirty="0">
                <a:solidFill>
                  <a:srgbClr val="2E2E2E"/>
                </a:solidFill>
                <a:latin typeface="Helvetica Neue"/>
              </a:rPr>
              <a:t>A 2016 EDUCAUSE Center for Analysis and Research (ECAR) survey found that one-third of undergraduate students were "concerned that technology advances may increasingly invade [their] privacy." A Gallup poll in 2015 found that 44 percent of Millennials believe their personal information is kept private "some of the time" and that 26 percent believe their personal information is kept private "little" or "none of the time." In 2016, the Gallup poll showed that 44 percent of Millennials trusted companies to keep their personal information private "all" or "most of the time" but that 33 percent trusted companies to keep their personal information private "little" or "none of the time," a 7 percentage point increase from 2015. These surveys reflect students' growing awareness and distrust of entities possessing their data.</a:t>
            </a:r>
          </a:p>
          <a:p>
            <a:r>
              <a:rPr lang="en-US" sz="1100" dirty="0">
                <a:latin typeface="Helvetica Neue"/>
              </a:rPr>
              <a:t>https://er.educause.edu/articles/2021/2/data-privacy-in-higher-education-yes-students-care</a:t>
            </a:r>
          </a:p>
          <a:p>
            <a:endParaRPr lang="en-US" sz="1100" dirty="0">
              <a:latin typeface="Helvetica Neue"/>
            </a:endParaRPr>
          </a:p>
          <a:p>
            <a:pPr defTabSz="942210">
              <a:defRPr/>
            </a:pPr>
            <a:r>
              <a:rPr lang="en-US" sz="1100" dirty="0">
                <a:latin typeface="Helvetica Neue"/>
              </a:rPr>
              <a:t>In an article published on March 24</a:t>
            </a:r>
            <a:r>
              <a:rPr lang="en-US" sz="1100" baseline="30000" dirty="0">
                <a:latin typeface="Helvetica Neue"/>
              </a:rPr>
              <a:t>th</a:t>
            </a:r>
            <a:r>
              <a:rPr lang="en-US" sz="1100" dirty="0">
                <a:latin typeface="Helvetica Neue"/>
              </a:rPr>
              <a:t> of this year, Info-Tech Research Group says that today’s students are wary of privacy risks and value privacy and data protection. As a result, our institutions are now under increased pressure to protect personal data for students in the new digital era, especially sensitive data.</a:t>
            </a:r>
          </a:p>
          <a:p>
            <a:r>
              <a:rPr lang="en-US" sz="1100" dirty="0">
                <a:latin typeface="Helvetica Neue"/>
              </a:rPr>
              <a:t>https://www.prnewswire.com/news-releases/higher-education-institutes-must-address-students-growing-data-privacy-concerns-says-info-tech-research-group-301781218.html</a:t>
            </a:r>
          </a:p>
          <a:p>
            <a:endParaRPr lang="en-US" sz="1100" dirty="0">
              <a:latin typeface="Helvetica Neue"/>
            </a:endParaRPr>
          </a:p>
          <a:p>
            <a:r>
              <a:rPr lang="en-US" sz="1100" b="1" dirty="0">
                <a:solidFill>
                  <a:srgbClr val="373737"/>
                </a:solidFill>
                <a:latin typeface="Helvetica Neue"/>
              </a:rPr>
              <a:t>"With a veritable explosion of data breaches highlighted almost daily across the globe, and the introduction of heavy-handed privacy laws and regulatory frameworks, privacy has taken center stage," </a:t>
            </a:r>
            <a:r>
              <a:rPr lang="en-US" sz="1100" dirty="0">
                <a:solidFill>
                  <a:srgbClr val="373737"/>
                </a:solidFill>
                <a:latin typeface="Helvetica Neue"/>
              </a:rPr>
              <a:t>says </a:t>
            </a:r>
            <a:r>
              <a:rPr lang="en-US" sz="1100" b="1" u="sng" dirty="0">
                <a:solidFill>
                  <a:srgbClr val="063369"/>
                </a:solidFill>
                <a:latin typeface="Helvetica Neue"/>
                <a:hlinkClick r:id="rId3"/>
              </a:rPr>
              <a:t>Alan Tang</a:t>
            </a:r>
            <a:r>
              <a:rPr lang="en-US" sz="1100" dirty="0">
                <a:solidFill>
                  <a:srgbClr val="373737"/>
                </a:solidFill>
                <a:latin typeface="Helvetica Neue"/>
              </a:rPr>
              <a:t>, principal re</a:t>
            </a:r>
          </a:p>
          <a:p>
            <a:r>
              <a:rPr lang="en-US" sz="1100" dirty="0">
                <a:solidFill>
                  <a:srgbClr val="373737"/>
                </a:solidFill>
                <a:latin typeface="Helvetica Neue"/>
              </a:rPr>
              <a:t>search director at Info-Tech Research Group</a:t>
            </a:r>
            <a:r>
              <a:rPr lang="en-US" sz="1100" b="1" dirty="0">
                <a:solidFill>
                  <a:srgbClr val="373737"/>
                </a:solidFill>
                <a:latin typeface="Helvetica Neue"/>
              </a:rPr>
              <a:t>. "Students care about their data privacy, and this concern is increasing.“</a:t>
            </a:r>
          </a:p>
          <a:p>
            <a:endParaRPr lang="en-US" sz="1100" dirty="0">
              <a:solidFill>
                <a:srgbClr val="373737"/>
              </a:solidFill>
              <a:latin typeface="Helvetica Neue"/>
            </a:endParaRPr>
          </a:p>
          <a:p>
            <a:r>
              <a:rPr lang="en-US" sz="1100" dirty="0">
                <a:latin typeface="Helvetica Neue"/>
              </a:rPr>
              <a:t>***Ask for input from the audience. Does your institution have an up-to-date privacy policy? How does your institution let students know that data privacy and data security are taken seriously?</a:t>
            </a:r>
          </a:p>
          <a:p>
            <a:endParaRPr lang="en-US" b="1" i="0" dirty="0">
              <a:solidFill>
                <a:srgbClr val="373737"/>
              </a:solidFill>
              <a:effectLst/>
              <a:latin typeface="Montserrat" panose="00000500000000000000" pitchFamily="2" charset="0"/>
            </a:endParaRPr>
          </a:p>
        </p:txBody>
      </p:sp>
      <p:sp>
        <p:nvSpPr>
          <p:cNvPr id="4" name="Slide Number Placeholder 3"/>
          <p:cNvSpPr>
            <a:spLocks noGrp="1"/>
          </p:cNvSpPr>
          <p:nvPr>
            <p:ph type="sldNum" sz="quarter" idx="5"/>
          </p:nvPr>
        </p:nvSpPr>
        <p:spPr/>
        <p:txBody>
          <a:bodyPr/>
          <a:lstStyle/>
          <a:p>
            <a:fld id="{EAC29715-7D6C-49CE-B8A7-F4B42164750D}" type="slidenum">
              <a:rPr lang="en-US" smtClean="0"/>
              <a:t>4</a:t>
            </a:fld>
            <a:endParaRPr lang="en-US"/>
          </a:p>
        </p:txBody>
      </p:sp>
    </p:spTree>
    <p:extLst>
      <p:ext uri="{BB962C8B-B14F-4D97-AF65-F5344CB8AC3E}">
        <p14:creationId xmlns:p14="http://schemas.microsoft.com/office/powerpoint/2010/main" val="326433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10">
              <a:defRPr/>
            </a:pPr>
            <a:r>
              <a:rPr lang="en-US" sz="1100" b="1" dirty="0">
                <a:solidFill>
                  <a:srgbClr val="121737"/>
                </a:solidFill>
                <a:latin typeface="Helvetica Neue"/>
              </a:rPr>
              <a:t>FACTS: </a:t>
            </a:r>
            <a:r>
              <a:rPr lang="en-US" sz="1100" dirty="0">
                <a:solidFill>
                  <a:srgbClr val="121737"/>
                </a:solidFill>
                <a:latin typeface="Helvetica Neue"/>
              </a:rPr>
              <a:t>https://explodingtopics.com/blog/data-generated-per-day</a:t>
            </a:r>
          </a:p>
          <a:p>
            <a:pPr defTabSz="942210">
              <a:defRPr/>
            </a:pPr>
            <a:r>
              <a:rPr lang="en-US" sz="1100" dirty="0">
                <a:solidFill>
                  <a:srgbClr val="121737"/>
                </a:solidFill>
                <a:latin typeface="Helvetica Neue"/>
              </a:rPr>
              <a:t>- Approximately </a:t>
            </a:r>
            <a:r>
              <a:rPr lang="en-US" sz="1100" b="1" dirty="0">
                <a:solidFill>
                  <a:srgbClr val="121737"/>
                </a:solidFill>
                <a:latin typeface="Helvetica Neue"/>
              </a:rPr>
              <a:t>328.77 million terabytes</a:t>
            </a:r>
            <a:r>
              <a:rPr lang="en-US" sz="1100" dirty="0">
                <a:solidFill>
                  <a:srgbClr val="121737"/>
                </a:solidFill>
                <a:latin typeface="Helvetica Neue"/>
              </a:rPr>
              <a:t> of data are created each day</a:t>
            </a:r>
          </a:p>
          <a:p>
            <a:r>
              <a:rPr lang="en-US" sz="1100" dirty="0">
                <a:solidFill>
                  <a:srgbClr val="121737"/>
                </a:solidFill>
                <a:latin typeface="Helvetica Neue"/>
              </a:rPr>
              <a:t>- The amount of data generated annually has grown year-over-year since 2010.</a:t>
            </a:r>
          </a:p>
          <a:p>
            <a:r>
              <a:rPr lang="en-US" sz="1100" dirty="0">
                <a:solidFill>
                  <a:srgbClr val="121737"/>
                </a:solidFill>
                <a:latin typeface="Helvetica Neue"/>
              </a:rPr>
              <a:t>- In fact, it is estimated that 90% of the world's data was generated in the last two years alone.</a:t>
            </a:r>
          </a:p>
          <a:p>
            <a:pPr>
              <a:lnSpc>
                <a:spcPct val="107000"/>
              </a:lnSpc>
              <a:spcAft>
                <a:spcPts val="824"/>
              </a:spcAft>
            </a:pPr>
            <a:r>
              <a:rPr lang="en-US" sz="1100" dirty="0">
                <a:solidFill>
                  <a:srgbClr val="121737"/>
                </a:solidFill>
                <a:latin typeface="Helvetica Neue"/>
              </a:rPr>
              <a:t>- The US has </a:t>
            </a:r>
            <a:r>
              <a:rPr lang="en-US" sz="1100" b="1" dirty="0">
                <a:solidFill>
                  <a:srgbClr val="121737"/>
                </a:solidFill>
                <a:latin typeface="Helvetica Neue"/>
              </a:rPr>
              <a:t>over 10x more</a:t>
            </a:r>
            <a:r>
              <a:rPr lang="en-US" sz="1100" dirty="0">
                <a:solidFill>
                  <a:srgbClr val="121737"/>
                </a:solidFill>
                <a:latin typeface="Helvetica Neue"/>
              </a:rPr>
              <a:t> data centers </a:t>
            </a:r>
            <a:r>
              <a:rPr lang="en-US" sz="1100" b="1" dirty="0">
                <a:solidFill>
                  <a:srgbClr val="121737"/>
                </a:solidFill>
                <a:latin typeface="Helvetica Neue"/>
              </a:rPr>
              <a:t>(5,388)</a:t>
            </a:r>
            <a:r>
              <a:rPr lang="en-US" sz="1100" dirty="0">
                <a:solidFill>
                  <a:srgbClr val="121737"/>
                </a:solidFill>
                <a:latin typeface="Helvetica Neue"/>
              </a:rPr>
              <a:t> than any other country.</a:t>
            </a:r>
          </a:p>
          <a:p>
            <a:pPr marL="176665" indent="-176665">
              <a:lnSpc>
                <a:spcPct val="107000"/>
              </a:lnSpc>
              <a:spcAft>
                <a:spcPts val="824"/>
              </a:spcAft>
              <a:buFontTx/>
              <a:buChar char="-"/>
            </a:pPr>
            <a:endParaRPr lang="en-US" sz="1100" dirty="0">
              <a:solidFill>
                <a:srgbClr val="121737"/>
              </a:solidFill>
              <a:latin typeface="Helvetica Neue"/>
              <a:ea typeface="Calibri" panose="020F0502020204030204" pitchFamily="34" charset="0"/>
              <a:cs typeface="Times New Roman" panose="02020603050405020304" pitchFamily="18" charset="0"/>
            </a:endParaRPr>
          </a:p>
          <a:p>
            <a:pPr>
              <a:lnSpc>
                <a:spcPct val="107000"/>
              </a:lnSpc>
              <a:spcAft>
                <a:spcPts val="824"/>
              </a:spcAft>
            </a:pPr>
            <a:r>
              <a:rPr lang="en-US" sz="1100" dirty="0">
                <a:latin typeface="Helvetica Neue"/>
                <a:ea typeface="Calibri" panose="020F0502020204030204" pitchFamily="34" charset="0"/>
                <a:cs typeface="Times New Roman" panose="02020603050405020304" pitchFamily="18" charset="0"/>
              </a:rPr>
              <a:t>How can we, as technology leaders, be good data stewards of this vast amount of data? What even is a data steward?</a:t>
            </a:r>
          </a:p>
          <a:p>
            <a:pPr>
              <a:lnSpc>
                <a:spcPct val="107000"/>
              </a:lnSpc>
              <a:spcAft>
                <a:spcPts val="824"/>
              </a:spcAft>
            </a:pPr>
            <a:endParaRPr lang="en-US" sz="1100" dirty="0">
              <a:latin typeface="Helvetica Neue"/>
              <a:ea typeface="Calibri" panose="020F0502020204030204" pitchFamily="34" charset="0"/>
              <a:cs typeface="Times New Roman" panose="02020603050405020304" pitchFamily="18" charset="0"/>
            </a:endParaRPr>
          </a:p>
          <a:p>
            <a:pPr>
              <a:lnSpc>
                <a:spcPct val="107000"/>
              </a:lnSpc>
              <a:spcAft>
                <a:spcPts val="824"/>
              </a:spcAft>
            </a:pPr>
            <a:r>
              <a:rPr lang="en-US" sz="1100" b="1" dirty="0">
                <a:latin typeface="Helvetica Neue"/>
                <a:ea typeface="Calibri" panose="020F0502020204030204" pitchFamily="34" charset="0"/>
                <a:cs typeface="Times New Roman" panose="02020603050405020304" pitchFamily="18" charset="0"/>
              </a:rPr>
              <a:t>Data stewards </a:t>
            </a:r>
            <a:r>
              <a:rPr lang="en-US" sz="1100" dirty="0">
                <a:latin typeface="Helvetica Neue"/>
                <a:ea typeface="Calibri" panose="020F0502020204030204" pitchFamily="34" charset="0"/>
                <a:cs typeface="Times New Roman" panose="02020603050405020304" pitchFamily="18" charset="0"/>
              </a:rPr>
              <a:t>are the people within your institution that are responsible for implementing data governance policies and standards and maintaining data quality and security. Data stewards are managers, administrators…and us.</a:t>
            </a:r>
          </a:p>
          <a:p>
            <a:pPr>
              <a:lnSpc>
                <a:spcPct val="107000"/>
              </a:lnSpc>
              <a:spcAft>
                <a:spcPts val="824"/>
              </a:spcAft>
            </a:pPr>
            <a:endParaRPr lang="en-US" sz="1100" dirty="0">
              <a:latin typeface="Helvetica Neue"/>
              <a:ea typeface="Calibri" panose="020F0502020204030204" pitchFamily="34" charset="0"/>
              <a:cs typeface="Times New Roman" panose="02020603050405020304" pitchFamily="18" charset="0"/>
            </a:endParaRPr>
          </a:p>
          <a:p>
            <a:pPr>
              <a:lnSpc>
                <a:spcPct val="107000"/>
              </a:lnSpc>
              <a:spcAft>
                <a:spcPts val="824"/>
              </a:spcAft>
            </a:pPr>
            <a:r>
              <a:rPr lang="en-US" sz="1100" b="1" dirty="0">
                <a:latin typeface="Helvetica Neue"/>
                <a:ea typeface="Calibri" panose="020F0502020204030204" pitchFamily="34" charset="0"/>
                <a:cs typeface="Times New Roman" panose="02020603050405020304" pitchFamily="18" charset="0"/>
              </a:rPr>
              <a:t>Data stewardship </a:t>
            </a:r>
            <a:r>
              <a:rPr lang="en-US" sz="1100" dirty="0">
                <a:latin typeface="Helvetica Neue"/>
                <a:ea typeface="Calibri" panose="020F0502020204030204" pitchFamily="34" charset="0"/>
                <a:cs typeface="Times New Roman" panose="02020603050405020304" pitchFamily="18" charset="0"/>
              </a:rPr>
              <a:t>can be defined as a comprehensive approach to data management to ensure quality, integrity.</a:t>
            </a:r>
          </a:p>
          <a:p>
            <a:pPr>
              <a:lnSpc>
                <a:spcPct val="107000"/>
              </a:lnSpc>
              <a:spcAft>
                <a:spcPts val="824"/>
              </a:spcAft>
            </a:pPr>
            <a:endParaRPr lang="en-US" sz="1100" dirty="0">
              <a:latin typeface="Helvetica Neue"/>
              <a:ea typeface="Calibri" panose="020F0502020204030204" pitchFamily="34" charset="0"/>
              <a:cs typeface="Times New Roman" panose="02020603050405020304" pitchFamily="18" charset="0"/>
            </a:endParaRPr>
          </a:p>
          <a:p>
            <a:pPr defTabSz="942210">
              <a:lnSpc>
                <a:spcPct val="107000"/>
              </a:lnSpc>
              <a:spcAft>
                <a:spcPts val="824"/>
              </a:spcAft>
              <a:defRPr/>
            </a:pPr>
            <a:r>
              <a:rPr lang="en-US" sz="1100" dirty="0">
                <a:latin typeface="Helvetica Neue"/>
              </a:rPr>
              <a:t>***Ask for input from the audience. Does your institution have designated data stewards? Do you talk about data stewardship as a part of overall data governance?</a:t>
            </a:r>
            <a:endParaRPr lang="en-US" sz="1100" dirty="0">
              <a:latin typeface="Helvetica Neue"/>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AC29715-7D6C-49CE-B8A7-F4B42164750D}" type="slidenum">
              <a:rPr lang="en-US" smtClean="0"/>
              <a:t>5</a:t>
            </a:fld>
            <a:endParaRPr lang="en-US"/>
          </a:p>
        </p:txBody>
      </p:sp>
    </p:spTree>
    <p:extLst>
      <p:ext uri="{BB962C8B-B14F-4D97-AF65-F5344CB8AC3E}">
        <p14:creationId xmlns:p14="http://schemas.microsoft.com/office/powerpoint/2010/main" val="2733667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24"/>
              </a:spcAft>
            </a:pPr>
            <a:r>
              <a:rPr lang="en-US" sz="1100" b="1" dirty="0">
                <a:solidFill>
                  <a:srgbClr val="474747"/>
                </a:solidFill>
                <a:latin typeface="Helvetica Neue"/>
              </a:rPr>
              <a:t>Data democratization is more than access to data </a:t>
            </a:r>
            <a:r>
              <a:rPr lang="en-US" sz="1100" dirty="0">
                <a:solidFill>
                  <a:srgbClr val="474747"/>
                </a:solidFill>
                <a:latin typeface="Helvetica Neue"/>
              </a:rPr>
              <a:t>– it is the ongoing process of enabling everybody in an organization, irrespective of their technical know-how, to work with data comfortably, to feel confident talking about it, and, as a result, make data-informed decisions and build student experiences powered by data. </a:t>
            </a:r>
          </a:p>
          <a:p>
            <a:pPr>
              <a:lnSpc>
                <a:spcPct val="107000"/>
              </a:lnSpc>
              <a:spcAft>
                <a:spcPts val="824"/>
              </a:spcAft>
            </a:pPr>
            <a:endParaRPr lang="en-US" sz="1100" dirty="0">
              <a:solidFill>
                <a:srgbClr val="474747"/>
              </a:solidFill>
              <a:latin typeface="Helvetica Neue"/>
              <a:ea typeface="Calibri" panose="020F0502020204030204" pitchFamily="34" charset="0"/>
              <a:cs typeface="Times New Roman" panose="02020603050405020304" pitchFamily="18" charset="0"/>
            </a:endParaRPr>
          </a:p>
          <a:p>
            <a:pPr>
              <a:lnSpc>
                <a:spcPct val="107000"/>
              </a:lnSpc>
              <a:spcAft>
                <a:spcPts val="824"/>
              </a:spcAft>
            </a:pPr>
            <a:r>
              <a:rPr lang="en-US" sz="1100" dirty="0">
                <a:solidFill>
                  <a:srgbClr val="474747"/>
                </a:solidFill>
                <a:latin typeface="Helvetica Neue"/>
                <a:ea typeface="Calibri" panose="020F0502020204030204" pitchFamily="34" charset="0"/>
                <a:cs typeface="Times New Roman" panose="02020603050405020304" pitchFamily="18" charset="0"/>
              </a:rPr>
              <a:t>An institution that truly wants to democratize data needs to embrace the following principles – </a:t>
            </a:r>
            <a:r>
              <a:rPr lang="en-US" sz="1100" i="1" dirty="0">
                <a:solidFill>
                  <a:srgbClr val="474747"/>
                </a:solidFill>
                <a:latin typeface="Helvetica Neue"/>
                <a:ea typeface="Calibri" panose="020F0502020204030204" pitchFamily="34" charset="0"/>
                <a:cs typeface="Times New Roman" panose="02020603050405020304" pitchFamily="18" charset="0"/>
              </a:rPr>
              <a:t>the trifecta of data democratization</a:t>
            </a:r>
            <a:r>
              <a:rPr lang="en-US" sz="1100" dirty="0">
                <a:solidFill>
                  <a:srgbClr val="474747"/>
                </a:solidFill>
                <a:latin typeface="Helvetica Neue"/>
                <a:ea typeface="Calibri" panose="020F0502020204030204" pitchFamily="34" charset="0"/>
                <a:cs typeface="Times New Roman" panose="02020603050405020304" pitchFamily="18" charset="0"/>
              </a:rPr>
              <a:t>:</a:t>
            </a:r>
          </a:p>
          <a:p>
            <a:pPr>
              <a:lnSpc>
                <a:spcPct val="107000"/>
              </a:lnSpc>
              <a:spcAft>
                <a:spcPts val="824"/>
              </a:spcAft>
            </a:pPr>
            <a:r>
              <a:rPr lang="en-US" sz="1100" dirty="0">
                <a:solidFill>
                  <a:srgbClr val="474747"/>
                </a:solidFill>
                <a:latin typeface="Helvetica Neue"/>
                <a:ea typeface="Calibri" panose="020F0502020204030204" pitchFamily="34" charset="0"/>
                <a:cs typeface="Times New Roman" panose="02020603050405020304" pitchFamily="18" charset="0"/>
              </a:rPr>
              <a:t>Empower employees to feel comfortable asking data-related questions.</a:t>
            </a:r>
          </a:p>
          <a:p>
            <a:pPr>
              <a:lnSpc>
                <a:spcPct val="107000"/>
              </a:lnSpc>
              <a:spcAft>
                <a:spcPts val="824"/>
              </a:spcAft>
            </a:pPr>
            <a:r>
              <a:rPr lang="en-US" sz="1100" dirty="0">
                <a:solidFill>
                  <a:srgbClr val="474747"/>
                </a:solidFill>
                <a:latin typeface="Helvetica Neue"/>
                <a:ea typeface="Calibri" panose="020F0502020204030204" pitchFamily="34" charset="0"/>
                <a:cs typeface="Times New Roman" panose="02020603050405020304" pitchFamily="18" charset="0"/>
              </a:rPr>
              <a:t>Provide the right tools to enable everybody to work with data.</a:t>
            </a:r>
          </a:p>
          <a:p>
            <a:pPr>
              <a:lnSpc>
                <a:spcPct val="107000"/>
              </a:lnSpc>
              <a:spcAft>
                <a:spcPts val="824"/>
              </a:spcAft>
            </a:pPr>
            <a:r>
              <a:rPr lang="en-US" sz="1100" dirty="0">
                <a:solidFill>
                  <a:srgbClr val="474747"/>
                </a:solidFill>
                <a:latin typeface="Helvetica Neue"/>
                <a:ea typeface="Calibri" panose="020F0502020204030204" pitchFamily="34" charset="0"/>
                <a:cs typeface="Times New Roman" panose="02020603050405020304" pitchFamily="18" charset="0"/>
              </a:rPr>
              <a:t>Perceive democratization as an ongoing process that might require a cultural shift at our institutions.</a:t>
            </a:r>
          </a:p>
          <a:p>
            <a:pPr>
              <a:lnSpc>
                <a:spcPct val="107000"/>
              </a:lnSpc>
              <a:spcAft>
                <a:spcPts val="824"/>
              </a:spcAft>
            </a:pPr>
            <a:endParaRPr lang="en-US" sz="1100" dirty="0">
              <a:solidFill>
                <a:srgbClr val="474747"/>
              </a:solidFill>
              <a:latin typeface="Helvetica Neue"/>
              <a:ea typeface="Calibri" panose="020F0502020204030204" pitchFamily="34" charset="0"/>
              <a:cs typeface="Times New Roman" panose="02020603050405020304" pitchFamily="18" charset="0"/>
            </a:endParaRPr>
          </a:p>
          <a:p>
            <a:pPr>
              <a:lnSpc>
                <a:spcPct val="107000"/>
              </a:lnSpc>
              <a:spcAft>
                <a:spcPts val="824"/>
              </a:spcAft>
            </a:pPr>
            <a:r>
              <a:rPr lang="en-US" sz="1100" dirty="0">
                <a:solidFill>
                  <a:srgbClr val="474747"/>
                </a:solidFill>
                <a:latin typeface="Helvetica Neue"/>
                <a:ea typeface="Calibri" panose="020F0502020204030204" pitchFamily="34" charset="0"/>
                <a:cs typeface="Times New Roman" panose="02020603050405020304" pitchFamily="18" charset="0"/>
              </a:rPr>
              <a:t>The Trifecta of Data Democratization solves these problems:</a:t>
            </a:r>
          </a:p>
          <a:p>
            <a:pPr marL="294440" indent="-294440" defTabSz="942210">
              <a:lnSpc>
                <a:spcPct val="107000"/>
              </a:lnSpc>
              <a:spcAft>
                <a:spcPts val="824"/>
              </a:spcAft>
              <a:buFontTx/>
              <a:buChar char="-"/>
              <a:defRPr/>
            </a:pPr>
            <a:r>
              <a:rPr lang="en-US" sz="1100" dirty="0">
                <a:solidFill>
                  <a:srgbClr val="474747"/>
                </a:solidFill>
                <a:latin typeface="Helvetica Neue"/>
                <a:ea typeface="Calibri" panose="020F0502020204030204" pitchFamily="34" charset="0"/>
                <a:cs typeface="Times New Roman" panose="02020603050405020304" pitchFamily="18" charset="0"/>
              </a:rPr>
              <a:t>I don’t have access to the data I need (we can’t leave this up to the SQL guy because he doesn’t want to give people access to anything)</a:t>
            </a:r>
          </a:p>
          <a:p>
            <a:pPr marL="294440" indent="-294440" defTabSz="942210">
              <a:lnSpc>
                <a:spcPct val="107000"/>
              </a:lnSpc>
              <a:spcAft>
                <a:spcPts val="824"/>
              </a:spcAft>
              <a:buFontTx/>
              <a:buChar char="-"/>
              <a:defRPr/>
            </a:pPr>
            <a:r>
              <a:rPr lang="en-US" sz="1100" dirty="0">
                <a:solidFill>
                  <a:srgbClr val="474747"/>
                </a:solidFill>
                <a:latin typeface="Helvetica Neue"/>
                <a:ea typeface="Calibri" panose="020F0502020204030204" pitchFamily="34" charset="0"/>
                <a:cs typeface="Times New Roman" panose="02020603050405020304" pitchFamily="18" charset="0"/>
              </a:rPr>
              <a:t>I can’t trust the data </a:t>
            </a:r>
          </a:p>
          <a:p>
            <a:pPr marL="294440" indent="-294440" defTabSz="942210">
              <a:lnSpc>
                <a:spcPct val="107000"/>
              </a:lnSpc>
              <a:spcAft>
                <a:spcPts val="824"/>
              </a:spcAft>
              <a:buFontTx/>
              <a:buChar char="-"/>
              <a:defRPr/>
            </a:pPr>
            <a:r>
              <a:rPr lang="en-US" sz="1100" dirty="0">
                <a:solidFill>
                  <a:srgbClr val="474747"/>
                </a:solidFill>
                <a:latin typeface="Helvetica Neue"/>
                <a:ea typeface="Calibri" panose="020F0502020204030204" pitchFamily="34" charset="0"/>
                <a:cs typeface="Times New Roman" panose="02020603050405020304" pitchFamily="18" charset="0"/>
              </a:rPr>
              <a:t>I have access to data, but I lack the skills to find answers to questions</a:t>
            </a:r>
          </a:p>
          <a:p>
            <a:pPr>
              <a:lnSpc>
                <a:spcPct val="107000"/>
              </a:lnSpc>
              <a:spcAft>
                <a:spcPts val="824"/>
              </a:spcAft>
            </a:pPr>
            <a:endParaRPr lang="en-US" sz="1100" dirty="0">
              <a:solidFill>
                <a:srgbClr val="474747"/>
              </a:solidFill>
              <a:latin typeface="Helvetica Neue"/>
              <a:ea typeface="Calibri" panose="020F0502020204030204" pitchFamily="34" charset="0"/>
              <a:cs typeface="Times New Roman" panose="02020603050405020304" pitchFamily="18" charset="0"/>
            </a:endParaRPr>
          </a:p>
          <a:p>
            <a:pPr>
              <a:lnSpc>
                <a:spcPct val="107000"/>
              </a:lnSpc>
              <a:spcAft>
                <a:spcPts val="824"/>
              </a:spcAft>
            </a:pPr>
            <a:r>
              <a:rPr lang="en-US" sz="1100" dirty="0">
                <a:latin typeface="Helvetica Neue"/>
              </a:rPr>
              <a:t>***Ask for input from the audience. </a:t>
            </a:r>
            <a:r>
              <a:rPr lang="en-US" sz="1100" dirty="0">
                <a:solidFill>
                  <a:srgbClr val="474747"/>
                </a:solidFill>
                <a:latin typeface="Helvetica Neue"/>
                <a:ea typeface="Calibri" panose="020F0502020204030204" pitchFamily="34" charset="0"/>
                <a:cs typeface="Times New Roman" panose="02020603050405020304" pitchFamily="18" charset="0"/>
              </a:rPr>
              <a:t>Are you democratizing data at your institution? Outside of IR? Any lessons learned?</a:t>
            </a:r>
          </a:p>
          <a:p>
            <a:pPr>
              <a:lnSpc>
                <a:spcPct val="107000"/>
              </a:lnSpc>
              <a:spcAft>
                <a:spcPts val="824"/>
              </a:spcAft>
            </a:pPr>
            <a:endParaRPr lang="en-US" sz="1600" dirty="0">
              <a:solidFill>
                <a:srgbClr val="474747"/>
              </a:solidFill>
              <a:latin typeface="Google Sans"/>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AC29715-7D6C-49CE-B8A7-F4B42164750D}" type="slidenum">
              <a:rPr lang="en-US" smtClean="0"/>
              <a:t>6</a:t>
            </a:fld>
            <a:endParaRPr lang="en-US"/>
          </a:p>
        </p:txBody>
      </p:sp>
    </p:spTree>
    <p:extLst>
      <p:ext uri="{BB962C8B-B14F-4D97-AF65-F5344CB8AC3E}">
        <p14:creationId xmlns:p14="http://schemas.microsoft.com/office/powerpoint/2010/main" val="2163063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C29715-7D6C-49CE-B8A7-F4B42164750D}" type="slidenum">
              <a:rPr lang="en-US" smtClean="0"/>
              <a:t>7</a:t>
            </a:fld>
            <a:endParaRPr lang="en-US"/>
          </a:p>
        </p:txBody>
      </p:sp>
    </p:spTree>
    <p:extLst>
      <p:ext uri="{BB962C8B-B14F-4D97-AF65-F5344CB8AC3E}">
        <p14:creationId xmlns:p14="http://schemas.microsoft.com/office/powerpoint/2010/main" val="92852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53B7-3B8C-4F08-93E6-2429D10C4E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FE93B1-4CD5-4F27-A610-CCEAA1AF7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6116DB-E4FA-4884-A1F4-D14EB56588BE}"/>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5776675C-30D6-4955-BFF0-A8E017C36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25BD4-7FAF-4A20-A4C1-B9D6B8943899}"/>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51901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A441-767A-45E3-B196-497999899B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4FF312-E1AF-4979-ABBF-A959B897D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482FF-E15B-4961-A397-58CF08CECAAB}"/>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93213687-49F0-440B-A4FD-63B6AD8CA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CD1FE-0EFE-4950-8B66-49B5CCC2D35A}"/>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49324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5CFC1-3983-4145-9D64-ED03A04E9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DEF9D-3AA3-435A-8F50-23EEAEE06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A320E-9DA8-4F60-AA36-A3FA215BE67B}"/>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DE7D9148-0FCF-4DB8-853B-2F638937D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C9930-57D4-4C05-91FF-881B006130E6}"/>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4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650C-5464-4927-B7EF-E5117B772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0DA97-DB6D-4A42-AF80-A9AD154E36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5C213-F590-4E82-848D-4A367CB051B2}"/>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04DFAA0F-84F7-4E04-815C-29B8819A2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AD4E7-9365-4955-9EED-FE78FCCA7F9B}"/>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153538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A0EC-3ED8-4FE6-91DD-2C39DD0D5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592D6C-6E4B-4651-8FFD-9804025FE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27D42-B29C-422C-8757-BE5D18089FB7}"/>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A3188639-8E90-4082-9C80-7DDB3546A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B2785-0A3B-4418-B69F-45E962CEDB14}"/>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332372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0DB2-87DC-46EA-80AD-60930439AD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F2761-060A-42E2-97E4-EFB176A43B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6E3A78-3076-43E6-A9E4-DA7013F2BF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EE8CC-4CA8-4541-B78B-8B599BF16BFF}"/>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6" name="Footer Placeholder 5">
            <a:extLst>
              <a:ext uri="{FF2B5EF4-FFF2-40B4-BE49-F238E27FC236}">
                <a16:creationId xmlns:a16="http://schemas.microsoft.com/office/drawing/2014/main" id="{91639BDA-66C0-49F9-8633-DF60A1DA5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2BB6B-2434-4790-9C93-12E3CBB8A925}"/>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393964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6AC2-DF6F-4A21-9A25-A4D2E1FA70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B36FF4-092F-4DAB-90B7-736892120D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6F593-6F9B-43C6-B28B-2013EC59D3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12012A-37E5-4AA8-94E8-71EC0E32B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2505B5-F6F1-4441-A7E7-7F40617551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7F2DC5-A66E-48C2-9669-729C3C464A96}"/>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8" name="Footer Placeholder 7">
            <a:extLst>
              <a:ext uri="{FF2B5EF4-FFF2-40B4-BE49-F238E27FC236}">
                <a16:creationId xmlns:a16="http://schemas.microsoft.com/office/drawing/2014/main" id="{A83FF1C0-ADD7-4690-BD4C-F03155382C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6F2770-70D7-498B-8DF5-BD29D5D161F3}"/>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21887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355D-331E-492E-A010-37F28AFA09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6365E-5E8C-40B9-BEEB-68AF9A099CF1}"/>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4" name="Footer Placeholder 3">
            <a:extLst>
              <a:ext uri="{FF2B5EF4-FFF2-40B4-BE49-F238E27FC236}">
                <a16:creationId xmlns:a16="http://schemas.microsoft.com/office/drawing/2014/main" id="{C1DA6534-F9A3-496E-9AEF-33B282002A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874A6E-1CA8-493F-A1BE-FB1DCAB501E9}"/>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32504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1A0B5-A68B-42F2-ACEB-151ABF67D8BB}"/>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3" name="Footer Placeholder 2">
            <a:extLst>
              <a:ext uri="{FF2B5EF4-FFF2-40B4-BE49-F238E27FC236}">
                <a16:creationId xmlns:a16="http://schemas.microsoft.com/office/drawing/2014/main" id="{762C80EE-1FEE-42F4-96CC-0B9F65838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77582F-5CE6-4169-B472-1CB2AF0E07BE}"/>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50174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06D9-B170-4C49-BD9C-F6475BA76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207A41-3445-457B-86AD-DDC9C7FFE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3F1E2D-7995-4055-8CA2-F24CC4BE8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E1589-9F12-4B66-90E1-28C432565BBA}"/>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6" name="Footer Placeholder 5">
            <a:extLst>
              <a:ext uri="{FF2B5EF4-FFF2-40B4-BE49-F238E27FC236}">
                <a16:creationId xmlns:a16="http://schemas.microsoft.com/office/drawing/2014/main" id="{5626119C-DD61-4168-BBA0-CAF837E89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F8BDB-562E-4E45-8410-7849D570EB0A}"/>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1843506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977C-AFCB-4FFE-8C41-943EB7FF6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82E0E7-0C8C-4AF7-A740-C05E20704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7C9474-C9C1-4A57-8D5B-B4F836DCB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E2AA0-61D1-45BC-B496-55114D6599B6}"/>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6" name="Footer Placeholder 5">
            <a:extLst>
              <a:ext uri="{FF2B5EF4-FFF2-40B4-BE49-F238E27FC236}">
                <a16:creationId xmlns:a16="http://schemas.microsoft.com/office/drawing/2014/main" id="{843F4EB1-C865-4BB2-A54D-DFC4ED9FE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8DCA2-3724-40BD-983B-952D63149C8F}"/>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4161918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4112C1-D884-4F60-A556-1AF83CFF3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9D007F-9380-4160-8062-05854B0C7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29AE3-43A4-46F0-9622-8FA1FE642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4997FA1A-4DDC-4A30-B37B-CA259A48C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1D5F8F-C7DC-4285-98C3-77DACD6E7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441F6-63BD-4FAB-8236-6C9B633A471C}" type="slidenum">
              <a:rPr lang="en-US" smtClean="0"/>
              <a:t>‹#›</a:t>
            </a:fld>
            <a:endParaRPr lang="en-US"/>
          </a:p>
        </p:txBody>
      </p:sp>
    </p:spTree>
    <p:extLst>
      <p:ext uri="{BB962C8B-B14F-4D97-AF65-F5344CB8AC3E}">
        <p14:creationId xmlns:p14="http://schemas.microsoft.com/office/powerpoint/2010/main" val="23523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hyperlink" Target="http://github.com/mandieannlyons/Data-Governanc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mandieannlyons" TargetMode="External"/><Relationship Id="rId5" Type="http://schemas.openxmlformats.org/officeDocument/2006/relationships/hyperlink" Target="https://www.linkedin.com/in/mandie-lyons-hutchcc" TargetMode="External"/><Relationship Id="rId4" Type="http://schemas.openxmlformats.org/officeDocument/2006/relationships/hyperlink" Target="mailto:lyonsm@hutchcc.ed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B0527F6-76D8-46AF-AA02-1C44DB72DEC5}"/>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CAF0-0E02-463E-AECA-A9D9847B0F00}"/>
              </a:ext>
            </a:extLst>
          </p:cNvPr>
          <p:cNvSpPr>
            <a:spLocks noGrp="1"/>
          </p:cNvSpPr>
          <p:nvPr>
            <p:ph type="ctrTitle"/>
          </p:nvPr>
        </p:nvSpPr>
        <p:spPr>
          <a:xfrm>
            <a:off x="1524000" y="1122363"/>
            <a:ext cx="9144000" cy="1471592"/>
          </a:xfrm>
        </p:spPr>
        <p:txBody>
          <a:bodyPr>
            <a:normAutofit fontScale="90000"/>
          </a:bodyPr>
          <a:lstStyle/>
          <a:p>
            <a:r>
              <a:rPr lang="en-US" b="1" dirty="0"/>
              <a:t>Data Governance:</a:t>
            </a:r>
            <a:br>
              <a:rPr lang="en-US" b="1" dirty="0"/>
            </a:br>
            <a:r>
              <a:rPr lang="en-US" b="1" dirty="0"/>
              <a:t>Protecting Student Privacy</a:t>
            </a:r>
          </a:p>
        </p:txBody>
      </p:sp>
      <p:sp>
        <p:nvSpPr>
          <p:cNvPr id="4" name="Rectangle 3">
            <a:extLst>
              <a:ext uri="{FF2B5EF4-FFF2-40B4-BE49-F238E27FC236}">
                <a16:creationId xmlns:a16="http://schemas.microsoft.com/office/drawing/2014/main" id="{942C7C79-F9FB-4A02-9A02-002323A40029}"/>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B7C1B8-2528-4C81-A5D3-5DBA145E5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003" y="2890875"/>
            <a:ext cx="5255993" cy="2530559"/>
          </a:xfrm>
          <a:prstGeom prst="rect">
            <a:avLst/>
          </a:prstGeom>
        </p:spPr>
      </p:pic>
      <p:pic>
        <p:nvPicPr>
          <p:cNvPr id="13" name="Graphic 12" descr="Fire with solid fill">
            <a:extLst>
              <a:ext uri="{FF2B5EF4-FFF2-40B4-BE49-F238E27FC236}">
                <a16:creationId xmlns:a16="http://schemas.microsoft.com/office/drawing/2014/main" id="{AD86D336-DF73-48C2-8AB7-4827CB000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78306" y="5839618"/>
            <a:ext cx="978877" cy="978877"/>
          </a:xfrm>
          <a:prstGeom prst="rect">
            <a:avLst/>
          </a:prstGeom>
          <a:effectLst>
            <a:glow rad="63500">
              <a:srgbClr val="FF0000">
                <a:alpha val="40000"/>
              </a:srgbClr>
            </a:glow>
          </a:effectLst>
        </p:spPr>
      </p:pic>
      <p:sp>
        <p:nvSpPr>
          <p:cNvPr id="15" name="TextBox 14">
            <a:extLst>
              <a:ext uri="{FF2B5EF4-FFF2-40B4-BE49-F238E27FC236}">
                <a16:creationId xmlns:a16="http://schemas.microsoft.com/office/drawing/2014/main" id="{157C77A6-081C-4649-9D03-0C7BE911FA85}"/>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Tree>
    <p:extLst>
      <p:ext uri="{BB962C8B-B14F-4D97-AF65-F5344CB8AC3E}">
        <p14:creationId xmlns:p14="http://schemas.microsoft.com/office/powerpoint/2010/main" val="271822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B0527F6-76D8-46AF-AA02-1C44DB72DEC5}"/>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CAF0-0E02-463E-AECA-A9D9847B0F00}"/>
              </a:ext>
            </a:extLst>
          </p:cNvPr>
          <p:cNvSpPr>
            <a:spLocks noGrp="1"/>
          </p:cNvSpPr>
          <p:nvPr>
            <p:ph type="ctrTitle"/>
          </p:nvPr>
        </p:nvSpPr>
        <p:spPr>
          <a:xfrm>
            <a:off x="1524000" y="1122363"/>
            <a:ext cx="9144000" cy="1471592"/>
          </a:xfrm>
        </p:spPr>
        <p:txBody>
          <a:bodyPr>
            <a:normAutofit fontScale="90000"/>
          </a:bodyPr>
          <a:lstStyle/>
          <a:p>
            <a:br>
              <a:rPr lang="en-US" b="1" dirty="0"/>
            </a:br>
            <a:endParaRPr lang="en-US" b="1" dirty="0"/>
          </a:p>
        </p:txBody>
      </p:sp>
      <p:sp>
        <p:nvSpPr>
          <p:cNvPr id="4" name="Rectangle 3">
            <a:extLst>
              <a:ext uri="{FF2B5EF4-FFF2-40B4-BE49-F238E27FC236}">
                <a16:creationId xmlns:a16="http://schemas.microsoft.com/office/drawing/2014/main" id="{942C7C79-F9FB-4A02-9A02-002323A40029}"/>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B7C1B8-2528-4C81-A5D3-5DBA145E5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454" y="2644519"/>
            <a:ext cx="2202642" cy="1060488"/>
          </a:xfrm>
          <a:prstGeom prst="rect">
            <a:avLst/>
          </a:prstGeom>
        </p:spPr>
      </p:pic>
      <p:pic>
        <p:nvPicPr>
          <p:cNvPr id="5" name="Picture 4" descr="A person with glasses smiling&#10;&#10;Description automatically generated">
            <a:extLst>
              <a:ext uri="{FF2B5EF4-FFF2-40B4-BE49-F238E27FC236}">
                <a16:creationId xmlns:a16="http://schemas.microsoft.com/office/drawing/2014/main" id="{6107F78B-7A67-7C5A-648F-CF57EE9ACA10}"/>
              </a:ext>
            </a:extLst>
          </p:cNvPr>
          <p:cNvPicPr>
            <a:picLocks noChangeAspect="1"/>
          </p:cNvPicPr>
          <p:nvPr/>
        </p:nvPicPr>
        <p:blipFill rotWithShape="1">
          <a:blip r:embed="rId3">
            <a:extLst>
              <a:ext uri="{28A0092B-C50C-407E-A947-70E740481C1C}">
                <a14:useLocalDpi xmlns:a14="http://schemas.microsoft.com/office/drawing/2010/main" val="0"/>
              </a:ext>
            </a:extLst>
          </a:blip>
          <a:srcRect l="11167" r="7804"/>
          <a:stretch/>
        </p:blipFill>
        <p:spPr>
          <a:xfrm>
            <a:off x="775880" y="1249596"/>
            <a:ext cx="3348317" cy="4132228"/>
          </a:xfrm>
          <a:prstGeom prst="rect">
            <a:avLst/>
          </a:prstGeom>
        </p:spPr>
      </p:pic>
      <p:sp>
        <p:nvSpPr>
          <p:cNvPr id="7" name="TextBox 6">
            <a:extLst>
              <a:ext uri="{FF2B5EF4-FFF2-40B4-BE49-F238E27FC236}">
                <a16:creationId xmlns:a16="http://schemas.microsoft.com/office/drawing/2014/main" id="{30983A3B-A44F-B5FF-A963-077F54EF3689}"/>
              </a:ext>
            </a:extLst>
          </p:cNvPr>
          <p:cNvSpPr txBox="1"/>
          <p:nvPr/>
        </p:nvSpPr>
        <p:spPr>
          <a:xfrm>
            <a:off x="4372969" y="1165661"/>
            <a:ext cx="5255993" cy="1384995"/>
          </a:xfrm>
          <a:prstGeom prst="rect">
            <a:avLst/>
          </a:prstGeom>
          <a:noFill/>
        </p:spPr>
        <p:txBody>
          <a:bodyPr wrap="square" rtlCol="0">
            <a:spAutoFit/>
          </a:bodyPr>
          <a:lstStyle/>
          <a:p>
            <a:r>
              <a:rPr lang="en-US" sz="2800" dirty="0"/>
              <a:t>Mandie Ann Lyons</a:t>
            </a:r>
          </a:p>
          <a:p>
            <a:r>
              <a:rPr lang="en-US" sz="2800" dirty="0"/>
              <a:t>Chief Information Officer</a:t>
            </a:r>
          </a:p>
          <a:p>
            <a:r>
              <a:rPr lang="en-US" sz="2800" dirty="0"/>
              <a:t>Hutchinson Community College</a:t>
            </a:r>
          </a:p>
        </p:txBody>
      </p:sp>
      <p:sp>
        <p:nvSpPr>
          <p:cNvPr id="8" name="TextBox 7">
            <a:extLst>
              <a:ext uri="{FF2B5EF4-FFF2-40B4-BE49-F238E27FC236}">
                <a16:creationId xmlns:a16="http://schemas.microsoft.com/office/drawing/2014/main" id="{51FCEE3E-98D5-C311-68F4-957DF3870AC2}"/>
              </a:ext>
            </a:extLst>
          </p:cNvPr>
          <p:cNvSpPr txBox="1"/>
          <p:nvPr/>
        </p:nvSpPr>
        <p:spPr>
          <a:xfrm>
            <a:off x="4372969" y="4107156"/>
            <a:ext cx="8464490" cy="2800767"/>
          </a:xfrm>
          <a:prstGeom prst="rect">
            <a:avLst/>
          </a:prstGeom>
          <a:noFill/>
        </p:spPr>
        <p:txBody>
          <a:bodyPr wrap="square" rtlCol="0">
            <a:spAutoFit/>
          </a:bodyPr>
          <a:lstStyle/>
          <a:p>
            <a:r>
              <a:rPr lang="en-US" sz="2400" dirty="0"/>
              <a:t>Email: </a:t>
            </a:r>
            <a:r>
              <a:rPr lang="en-US" sz="2400" dirty="0">
                <a:hlinkClick r:id="rId4"/>
              </a:rPr>
              <a:t>lyonsm@hutchcc.edu</a:t>
            </a:r>
            <a:endParaRPr lang="en-US" sz="2400" dirty="0"/>
          </a:p>
          <a:p>
            <a:r>
              <a:rPr lang="en-US" sz="2400" dirty="0"/>
              <a:t>LinkedIn: </a:t>
            </a:r>
            <a:r>
              <a:rPr lang="en-US" sz="2400" dirty="0">
                <a:hlinkClick r:id="rId5"/>
              </a:rPr>
              <a:t>linkedin.com/in/mandie-lyons-hutchcc</a:t>
            </a:r>
            <a:endParaRPr lang="en-US" sz="2400" dirty="0"/>
          </a:p>
          <a:p>
            <a:r>
              <a:rPr lang="en-US" sz="2400" dirty="0" err="1"/>
              <a:t>Github</a:t>
            </a:r>
            <a:r>
              <a:rPr lang="en-US" sz="2400" dirty="0"/>
              <a:t>: </a:t>
            </a:r>
            <a:r>
              <a:rPr lang="en-US" sz="2400" dirty="0">
                <a:hlinkClick r:id="rId6"/>
              </a:rPr>
              <a:t>github.com/mandieannlyons</a:t>
            </a:r>
            <a:endParaRPr lang="en-US" sz="2400" dirty="0"/>
          </a:p>
          <a:p>
            <a:r>
              <a:rPr lang="en-US" sz="2400" dirty="0"/>
              <a:t>Repo: </a:t>
            </a:r>
            <a:r>
              <a:rPr lang="en-US" sz="2400" dirty="0">
                <a:hlinkClick r:id="rId7"/>
              </a:rPr>
              <a:t>github.com/</a:t>
            </a:r>
            <a:r>
              <a:rPr lang="en-US" sz="2400" dirty="0" err="1">
                <a:hlinkClick r:id="rId7"/>
              </a:rPr>
              <a:t>mandieannlyons</a:t>
            </a:r>
            <a:r>
              <a:rPr lang="en-US" sz="2400" dirty="0">
                <a:hlinkClick r:id="rId7"/>
              </a:rPr>
              <a:t>/Data-Governance</a:t>
            </a:r>
            <a:endParaRPr lang="en-US" sz="2400" dirty="0"/>
          </a:p>
          <a:p>
            <a:endParaRPr lang="en-US" sz="2400" dirty="0"/>
          </a:p>
          <a:p>
            <a:endParaRPr lang="en-US" sz="2800" dirty="0"/>
          </a:p>
          <a:p>
            <a:endParaRPr lang="en-US" sz="2800" dirty="0"/>
          </a:p>
        </p:txBody>
      </p:sp>
      <p:sp>
        <p:nvSpPr>
          <p:cNvPr id="10" name="Title 1">
            <a:extLst>
              <a:ext uri="{FF2B5EF4-FFF2-40B4-BE49-F238E27FC236}">
                <a16:creationId xmlns:a16="http://schemas.microsoft.com/office/drawing/2014/main" id="{22386585-CD81-92AD-37E3-79F66C187C40}"/>
              </a:ext>
            </a:extLst>
          </p:cNvPr>
          <p:cNvSpPr txBox="1">
            <a:spLocks/>
          </p:cNvSpPr>
          <p:nvPr/>
        </p:nvSpPr>
        <p:spPr>
          <a:xfrm>
            <a:off x="562706" y="0"/>
            <a:ext cx="10515600" cy="78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solidFill>
                  <a:schemeClr val="bg1"/>
                </a:solidFill>
              </a:rPr>
              <a:t>My Info</a:t>
            </a:r>
          </a:p>
        </p:txBody>
      </p:sp>
    </p:spTree>
    <p:extLst>
      <p:ext uri="{BB962C8B-B14F-4D97-AF65-F5344CB8AC3E}">
        <p14:creationId xmlns:p14="http://schemas.microsoft.com/office/powerpoint/2010/main" val="380693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838200" y="786383"/>
            <a:ext cx="10515600" cy="945233"/>
          </a:xfrm>
        </p:spPr>
        <p:txBody>
          <a:bodyPr/>
          <a:lstStyle/>
          <a:p>
            <a:r>
              <a:rPr lang="en-US" b="1" dirty="0"/>
              <a:t>Five Components of Data Governance</a:t>
            </a:r>
          </a:p>
        </p:txBody>
      </p:sp>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Fire with solid fill">
            <a:extLst>
              <a:ext uri="{FF2B5EF4-FFF2-40B4-BE49-F238E27FC236}">
                <a16:creationId xmlns:a16="http://schemas.microsoft.com/office/drawing/2014/main" id="{5075EEB6-B1FF-4A1C-95F0-CEAF4EA29F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306" y="5839618"/>
            <a:ext cx="978877" cy="978877"/>
          </a:xfrm>
          <a:prstGeom prst="rect">
            <a:avLst/>
          </a:prstGeom>
          <a:effectLst>
            <a:glow rad="63500">
              <a:srgbClr val="FF0000">
                <a:alpha val="40000"/>
              </a:srgbClr>
            </a:glow>
          </a:effectLst>
        </p:spPr>
      </p:pic>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601957D-2C78-48C7-982B-7340B6EE9A8F}"/>
              </a:ext>
            </a:extLst>
          </p:cNvPr>
          <p:cNvSpPr txBox="1"/>
          <p:nvPr/>
        </p:nvSpPr>
        <p:spPr>
          <a:xfrm>
            <a:off x="1003299" y="1866900"/>
            <a:ext cx="11053883"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t>Performing due diligence</a:t>
            </a:r>
          </a:p>
          <a:p>
            <a:pPr marL="457200" indent="-457200">
              <a:buFont typeface="Arial" panose="020B0604020202020204" pitchFamily="34" charset="0"/>
              <a:buChar char="•"/>
            </a:pPr>
            <a:r>
              <a:rPr lang="en-US" sz="3200" dirty="0"/>
              <a:t>Building a data inventory</a:t>
            </a:r>
          </a:p>
          <a:p>
            <a:pPr marL="457200" indent="-457200">
              <a:buFont typeface="Arial" panose="020B0604020202020204" pitchFamily="34" charset="0"/>
              <a:buChar char="•"/>
            </a:pPr>
            <a:r>
              <a:rPr lang="en-US" sz="3200" dirty="0"/>
              <a:t>Building controls</a:t>
            </a:r>
          </a:p>
          <a:p>
            <a:pPr marL="457200" indent="-457200">
              <a:buFont typeface="Arial" panose="020B0604020202020204" pitchFamily="34" charset="0"/>
              <a:buChar char="•"/>
            </a:pPr>
            <a:r>
              <a:rPr lang="en-US" sz="3200" dirty="0"/>
              <a:t>Forming a data governance panel</a:t>
            </a:r>
          </a:p>
          <a:p>
            <a:pPr marL="457200" indent="-457200">
              <a:buFont typeface="Arial" panose="020B0604020202020204" pitchFamily="34" charset="0"/>
              <a:buChar char="•"/>
            </a:pPr>
            <a:r>
              <a:rPr lang="en-US" sz="3200" dirty="0"/>
              <a:t>Providing accurate and clear notice regarding data governance policies</a:t>
            </a:r>
          </a:p>
        </p:txBody>
      </p:sp>
    </p:spTree>
    <p:extLst>
      <p:ext uri="{BB962C8B-B14F-4D97-AF65-F5344CB8AC3E}">
        <p14:creationId xmlns:p14="http://schemas.microsoft.com/office/powerpoint/2010/main" val="86454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838200" y="786383"/>
            <a:ext cx="10515600" cy="945233"/>
          </a:xfrm>
        </p:spPr>
        <p:txBody>
          <a:bodyPr/>
          <a:lstStyle/>
          <a:p>
            <a:r>
              <a:rPr lang="en-US" b="1" dirty="0"/>
              <a:t>Data Privacy v. Data Security</a:t>
            </a:r>
          </a:p>
        </p:txBody>
      </p:sp>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Fire with solid fill">
            <a:extLst>
              <a:ext uri="{FF2B5EF4-FFF2-40B4-BE49-F238E27FC236}">
                <a16:creationId xmlns:a16="http://schemas.microsoft.com/office/drawing/2014/main" id="{5075EEB6-B1FF-4A1C-95F0-CEAF4EA29F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306" y="5839618"/>
            <a:ext cx="978877" cy="978877"/>
          </a:xfrm>
          <a:prstGeom prst="rect">
            <a:avLst/>
          </a:prstGeom>
          <a:effectLst>
            <a:glow rad="63500">
              <a:srgbClr val="FF0000">
                <a:alpha val="40000"/>
              </a:srgbClr>
            </a:glow>
          </a:effectLst>
        </p:spPr>
      </p:pic>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DA51E61E-2FF2-4F99-B413-2E97EFA3CD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2664" y="1731616"/>
            <a:ext cx="8808872" cy="4609976"/>
          </a:xfrm>
          <a:prstGeom prst="rect">
            <a:avLst/>
          </a:prstGeom>
        </p:spPr>
      </p:pic>
    </p:spTree>
    <p:extLst>
      <p:ext uri="{BB962C8B-B14F-4D97-AF65-F5344CB8AC3E}">
        <p14:creationId xmlns:p14="http://schemas.microsoft.com/office/powerpoint/2010/main" val="305765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838200" y="786383"/>
            <a:ext cx="10515600" cy="945233"/>
          </a:xfrm>
        </p:spPr>
        <p:txBody>
          <a:bodyPr/>
          <a:lstStyle/>
          <a:p>
            <a:r>
              <a:rPr lang="en-US" b="1" dirty="0"/>
              <a:t>Data Stewardship</a:t>
            </a:r>
          </a:p>
        </p:txBody>
      </p:sp>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Fire with solid fill">
            <a:extLst>
              <a:ext uri="{FF2B5EF4-FFF2-40B4-BE49-F238E27FC236}">
                <a16:creationId xmlns:a16="http://schemas.microsoft.com/office/drawing/2014/main" id="{5075EEB6-B1FF-4A1C-95F0-CEAF4EA29F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306" y="5839618"/>
            <a:ext cx="978877" cy="978877"/>
          </a:xfrm>
          <a:prstGeom prst="rect">
            <a:avLst/>
          </a:prstGeom>
          <a:effectLst>
            <a:glow rad="63500">
              <a:srgbClr val="FF0000">
                <a:alpha val="40000"/>
              </a:srgbClr>
            </a:glow>
          </a:effectLst>
        </p:spPr>
      </p:pic>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A0B574-0C7B-81A2-E7F1-BF8E517A7AD5}"/>
              </a:ext>
            </a:extLst>
          </p:cNvPr>
          <p:cNvPicPr>
            <a:picLocks noChangeAspect="1"/>
          </p:cNvPicPr>
          <p:nvPr/>
        </p:nvPicPr>
        <p:blipFill rotWithShape="1">
          <a:blip r:embed="rId5"/>
          <a:srcRect l="8781" r="2414"/>
          <a:stretch/>
        </p:blipFill>
        <p:spPr>
          <a:xfrm>
            <a:off x="362341" y="2302739"/>
            <a:ext cx="5270500" cy="2252521"/>
          </a:xfrm>
          <a:prstGeom prst="rect">
            <a:avLst/>
          </a:prstGeom>
        </p:spPr>
      </p:pic>
      <p:pic>
        <p:nvPicPr>
          <p:cNvPr id="7" name="Picture 6">
            <a:extLst>
              <a:ext uri="{FF2B5EF4-FFF2-40B4-BE49-F238E27FC236}">
                <a16:creationId xmlns:a16="http://schemas.microsoft.com/office/drawing/2014/main" id="{DEFAC1A9-8B02-1BD7-4879-E0A57B3E851C}"/>
              </a:ext>
            </a:extLst>
          </p:cNvPr>
          <p:cNvPicPr>
            <a:picLocks noChangeAspect="1"/>
          </p:cNvPicPr>
          <p:nvPr/>
        </p:nvPicPr>
        <p:blipFill>
          <a:blip r:embed="rId6"/>
          <a:stretch>
            <a:fillRect/>
          </a:stretch>
        </p:blipFill>
        <p:spPr>
          <a:xfrm>
            <a:off x="5785241" y="1372932"/>
            <a:ext cx="5934903" cy="4382112"/>
          </a:xfrm>
          <a:prstGeom prst="rect">
            <a:avLst/>
          </a:prstGeom>
        </p:spPr>
      </p:pic>
    </p:spTree>
    <p:extLst>
      <p:ext uri="{BB962C8B-B14F-4D97-AF65-F5344CB8AC3E}">
        <p14:creationId xmlns:p14="http://schemas.microsoft.com/office/powerpoint/2010/main" val="3724173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838200" y="786383"/>
            <a:ext cx="10515600" cy="945233"/>
          </a:xfrm>
        </p:spPr>
        <p:txBody>
          <a:bodyPr/>
          <a:lstStyle/>
          <a:p>
            <a:r>
              <a:rPr lang="en-US" b="1" dirty="0"/>
              <a:t>Democratizing Data</a:t>
            </a:r>
          </a:p>
        </p:txBody>
      </p:sp>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Fire with solid fill">
            <a:extLst>
              <a:ext uri="{FF2B5EF4-FFF2-40B4-BE49-F238E27FC236}">
                <a16:creationId xmlns:a16="http://schemas.microsoft.com/office/drawing/2014/main" id="{5075EEB6-B1FF-4A1C-95F0-CEAF4EA29F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306" y="5839618"/>
            <a:ext cx="978877" cy="978877"/>
          </a:xfrm>
          <a:prstGeom prst="rect">
            <a:avLst/>
          </a:prstGeom>
          <a:effectLst>
            <a:glow rad="63500">
              <a:srgbClr val="FF0000">
                <a:alpha val="40000"/>
              </a:srgbClr>
            </a:glow>
          </a:effectLst>
        </p:spPr>
      </p:pic>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blue couch and tools&#10;&#10;Description automatically generated">
            <a:extLst>
              <a:ext uri="{FF2B5EF4-FFF2-40B4-BE49-F238E27FC236}">
                <a16:creationId xmlns:a16="http://schemas.microsoft.com/office/drawing/2014/main" id="{AEC4E5BC-E3E0-4819-6058-EF09090388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1400" y="1752401"/>
            <a:ext cx="7289800" cy="4203786"/>
          </a:xfrm>
          <a:prstGeom prst="rect">
            <a:avLst/>
          </a:prstGeom>
        </p:spPr>
      </p:pic>
    </p:spTree>
    <p:extLst>
      <p:ext uri="{BB962C8B-B14F-4D97-AF65-F5344CB8AC3E}">
        <p14:creationId xmlns:p14="http://schemas.microsoft.com/office/powerpoint/2010/main" val="272655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B0527F6-76D8-46AF-AA02-1C44DB72DEC5}"/>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CAF0-0E02-463E-AECA-A9D9847B0F00}"/>
              </a:ext>
            </a:extLst>
          </p:cNvPr>
          <p:cNvSpPr>
            <a:spLocks noGrp="1"/>
          </p:cNvSpPr>
          <p:nvPr>
            <p:ph type="ctrTitle"/>
          </p:nvPr>
        </p:nvSpPr>
        <p:spPr>
          <a:xfrm>
            <a:off x="1524000" y="1122363"/>
            <a:ext cx="9144000" cy="1471592"/>
          </a:xfrm>
        </p:spPr>
        <p:txBody>
          <a:bodyPr/>
          <a:lstStyle/>
          <a:p>
            <a:r>
              <a:rPr lang="en-US" b="1" dirty="0"/>
              <a:t>Questions???</a:t>
            </a:r>
          </a:p>
        </p:txBody>
      </p:sp>
      <p:sp>
        <p:nvSpPr>
          <p:cNvPr id="4" name="Rectangle 3">
            <a:extLst>
              <a:ext uri="{FF2B5EF4-FFF2-40B4-BE49-F238E27FC236}">
                <a16:creationId xmlns:a16="http://schemas.microsoft.com/office/drawing/2014/main" id="{942C7C79-F9FB-4A02-9A02-002323A40029}"/>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B7C1B8-2528-4C81-A5D3-5DBA145E5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003" y="2890875"/>
            <a:ext cx="5255993" cy="2530559"/>
          </a:xfrm>
          <a:prstGeom prst="rect">
            <a:avLst/>
          </a:prstGeom>
        </p:spPr>
      </p:pic>
      <p:pic>
        <p:nvPicPr>
          <p:cNvPr id="13" name="Graphic 12" descr="Fire with solid fill">
            <a:extLst>
              <a:ext uri="{FF2B5EF4-FFF2-40B4-BE49-F238E27FC236}">
                <a16:creationId xmlns:a16="http://schemas.microsoft.com/office/drawing/2014/main" id="{AD86D336-DF73-48C2-8AB7-4827CB0002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78306" y="5839618"/>
            <a:ext cx="978877" cy="978877"/>
          </a:xfrm>
          <a:prstGeom prst="rect">
            <a:avLst/>
          </a:prstGeom>
          <a:effectLst>
            <a:glow rad="63500">
              <a:srgbClr val="FF0000">
                <a:alpha val="40000"/>
              </a:srgbClr>
            </a:glow>
          </a:effectLst>
        </p:spPr>
      </p:pic>
      <p:sp>
        <p:nvSpPr>
          <p:cNvPr id="15" name="TextBox 14">
            <a:extLst>
              <a:ext uri="{FF2B5EF4-FFF2-40B4-BE49-F238E27FC236}">
                <a16:creationId xmlns:a16="http://schemas.microsoft.com/office/drawing/2014/main" id="{157C77A6-081C-4649-9D03-0C7BE911FA85}"/>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Tree>
    <p:extLst>
      <p:ext uri="{BB962C8B-B14F-4D97-AF65-F5344CB8AC3E}">
        <p14:creationId xmlns:p14="http://schemas.microsoft.com/office/powerpoint/2010/main" val="2498438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 Strategic Thinking" id="{D922137D-3448-470D-9308-F647F185A68E}" vid="{B7E90368-BB4C-4D41-8D87-31904355E9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1568</Words>
  <Application>Microsoft Office PowerPoint</Application>
  <PresentationFormat>Widescreen</PresentationFormat>
  <Paragraphs>96</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Bodoni MT Condensed</vt:lpstr>
      <vt:lpstr>Calibri</vt:lpstr>
      <vt:lpstr>Calibri Light</vt:lpstr>
      <vt:lpstr>Google Sans</vt:lpstr>
      <vt:lpstr>Helvetica Neue</vt:lpstr>
      <vt:lpstr>Montserrat</vt:lpstr>
      <vt:lpstr>Office Theme</vt:lpstr>
      <vt:lpstr>Data Governance: Protecting Student Privacy</vt:lpstr>
      <vt:lpstr> </vt:lpstr>
      <vt:lpstr>Five Components of Data Governance</vt:lpstr>
      <vt:lpstr>Data Privacy v. Data Security</vt:lpstr>
      <vt:lpstr>Data Stewardship</vt:lpstr>
      <vt:lpstr>Democratizing Data</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Strategic Thinking</dc:title>
  <dc:creator>Mandie Lyons</dc:creator>
  <cp:lastModifiedBy>Lyons, Mandie</cp:lastModifiedBy>
  <cp:revision>10</cp:revision>
  <cp:lastPrinted>2024-05-14T20:56:50Z</cp:lastPrinted>
  <dcterms:created xsi:type="dcterms:W3CDTF">2023-06-07T15:05:43Z</dcterms:created>
  <dcterms:modified xsi:type="dcterms:W3CDTF">2024-05-14T22:16:09Z</dcterms:modified>
</cp:coreProperties>
</file>