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3" r:id="rId3"/>
    <p:sldId id="257" r:id="rId4"/>
    <p:sldId id="263" r:id="rId5"/>
    <p:sldId id="262" r:id="rId6"/>
    <p:sldId id="264" r:id="rId7"/>
    <p:sldId id="265" r:id="rId8"/>
    <p:sldId id="266" r:id="rId9"/>
    <p:sldId id="267" r:id="rId10"/>
    <p:sldId id="269" r:id="rId11"/>
    <p:sldId id="270" r:id="rId12"/>
    <p:sldId id="268" r:id="rId13"/>
    <p:sldId id="271" r:id="rId14"/>
    <p:sldId id="272"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278" autoAdjust="0"/>
  </p:normalViewPr>
  <p:slideViewPr>
    <p:cSldViewPr snapToGrid="0">
      <p:cViewPr varScale="1">
        <p:scale>
          <a:sx n="71" d="100"/>
          <a:sy n="71" d="100"/>
        </p:scale>
        <p:origin x="82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69EC90-D22B-4573-9DB4-92D9EB0B582E}" type="datetimeFigureOut">
              <a:rPr lang="en-US" smtClean="0"/>
              <a:t>5/14/2024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C29715-7D6C-49CE-B8A7-F4B42164750D}" type="slidenum">
              <a:rPr lang="en-US" smtClean="0"/>
              <a:t>‹#›</a:t>
            </a:fld>
            <a:endParaRPr lang="en-US"/>
          </a:p>
        </p:txBody>
      </p:sp>
    </p:spTree>
    <p:extLst>
      <p:ext uri="{BB962C8B-B14F-4D97-AF65-F5344CB8AC3E}">
        <p14:creationId xmlns:p14="http://schemas.microsoft.com/office/powerpoint/2010/main" val="1262894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loanreview.mit.edu/article/the-surprising-science-behind-successful-remote-meeting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29715-7D6C-49CE-B8A7-F4B42164750D}" type="slidenum">
              <a:rPr lang="en-US" smtClean="0"/>
              <a:t>3</a:t>
            </a:fld>
            <a:endParaRPr lang="en-US"/>
          </a:p>
        </p:txBody>
      </p:sp>
    </p:spTree>
    <p:extLst>
      <p:ext uri="{BB962C8B-B14F-4D97-AF65-F5344CB8AC3E}">
        <p14:creationId xmlns:p14="http://schemas.microsoft.com/office/powerpoint/2010/main" val="3802738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Projects have a tendency to grow in size and detail (we call this “scope creep”). When the scope changes, the time and resources it takes to meet the scope also change, and we end up with the “never-ending project”, similar to the never-ending story but without the cool theme song. To prevent this, we implement a change management process. </a:t>
            </a:r>
          </a:p>
          <a:p>
            <a:endParaRPr lang="en-US" dirty="0"/>
          </a:p>
          <a:p>
            <a:r>
              <a:rPr lang="en-US" dirty="0"/>
              <a:t>The purpose of a change management process is to control project changes, so we can complete projects on time and in budget, and with minimal disruption.</a:t>
            </a:r>
          </a:p>
          <a:p>
            <a:endParaRPr lang="en-US" dirty="0"/>
          </a:p>
          <a:p>
            <a:r>
              <a:rPr lang="en-US" b="0" i="0" dirty="0">
                <a:solidFill>
                  <a:srgbClr val="333333"/>
                </a:solidFill>
                <a:effectLst/>
                <a:latin typeface="Georgia" panose="02040502050405020303" pitchFamily="18" charset="0"/>
              </a:rPr>
              <a:t>The four main types of project change management are:</a:t>
            </a:r>
          </a:p>
          <a:p>
            <a:pPr marL="228600" indent="-228600">
              <a:buAutoNum type="arabicPeriod"/>
            </a:pPr>
            <a:r>
              <a:rPr lang="en-US" b="0" i="0" dirty="0">
                <a:solidFill>
                  <a:srgbClr val="333333"/>
                </a:solidFill>
                <a:effectLst/>
                <a:latin typeface="Georgia" panose="02040502050405020303" pitchFamily="18" charset="0"/>
              </a:rPr>
              <a:t>Anticipatory – planning changes in advance of an expected situation (a senior employee hands in their notice)</a:t>
            </a:r>
          </a:p>
          <a:p>
            <a:pPr marL="228600" indent="-228600">
              <a:buAutoNum type="arabicPeriod"/>
            </a:pPr>
            <a:r>
              <a:rPr lang="en-US" b="0" i="0" dirty="0">
                <a:solidFill>
                  <a:srgbClr val="333333"/>
                </a:solidFill>
                <a:effectLst/>
                <a:latin typeface="Georgia" panose="02040502050405020303" pitchFamily="18" charset="0"/>
              </a:rPr>
              <a:t>Reactive – when an unforeseen event occurs (not ideal and often used in emergency situations)</a:t>
            </a:r>
          </a:p>
          <a:p>
            <a:pPr marL="228600" indent="-228600">
              <a:buAutoNum type="arabicPeriod"/>
            </a:pPr>
            <a:r>
              <a:rPr lang="en-US" b="0" i="0" dirty="0">
                <a:solidFill>
                  <a:srgbClr val="333333"/>
                </a:solidFill>
                <a:effectLst/>
                <a:latin typeface="Georgia" panose="02040502050405020303" pitchFamily="18" charset="0"/>
              </a:rPr>
              <a:t>Incremental – gradual changes over a prolonged period of time (ongoing addition of new features to an existing app)</a:t>
            </a:r>
          </a:p>
          <a:p>
            <a:pPr marL="228600" indent="-228600">
              <a:buAutoNum type="arabicPeriod"/>
            </a:pPr>
            <a:r>
              <a:rPr lang="en-US" b="0" i="0" dirty="0">
                <a:solidFill>
                  <a:srgbClr val="333333"/>
                </a:solidFill>
                <a:effectLst/>
                <a:latin typeface="Georgia" panose="02040502050405020303" pitchFamily="18" charset="0"/>
              </a:rPr>
              <a:t>Strategic – larger changes that can change organizational direction (new technology that requires a rewrite of the original project charter)</a:t>
            </a:r>
          </a:p>
          <a:p>
            <a:pPr marL="228600" indent="-228600">
              <a:buAutoNum type="arabicPeriod"/>
            </a:pPr>
            <a:endParaRPr lang="en-US" b="0" i="0" dirty="0">
              <a:solidFill>
                <a:srgbClr val="333333"/>
              </a:solidFill>
              <a:effectLst/>
              <a:latin typeface="Georgia" panose="02040502050405020303" pitchFamily="18" charset="0"/>
            </a:endParaRPr>
          </a:p>
          <a:p>
            <a:r>
              <a:rPr lang="en-US" dirty="0"/>
              <a:t>A change management plan serves as the guide for implementing and executing the change management process. The change management plan should include:</a:t>
            </a:r>
          </a:p>
          <a:p>
            <a:pPr marL="171450" indent="-171450">
              <a:buFontTx/>
              <a:buChar char="-"/>
            </a:pPr>
            <a:r>
              <a:rPr lang="en-US" dirty="0"/>
              <a:t>Project constraints – max budget, deadline, minimum viable deliverable</a:t>
            </a:r>
          </a:p>
          <a:p>
            <a:pPr marL="171450" indent="-171450">
              <a:buFontTx/>
              <a:buChar char="-"/>
            </a:pPr>
            <a:r>
              <a:rPr lang="en-US" dirty="0"/>
              <a:t>Change management guidelines – what items are subject to change management? What latitude does the project team have to interpret requirements?</a:t>
            </a:r>
          </a:p>
          <a:p>
            <a:pPr marL="171450" indent="-171450">
              <a:buFontTx/>
              <a:buChar char="-"/>
            </a:pPr>
            <a:r>
              <a:rPr lang="en-US" dirty="0"/>
              <a:t>Estimate of change and volume – how many hours will this change consume? How many dollars?</a:t>
            </a:r>
          </a:p>
          <a:p>
            <a:pPr marL="171450" indent="-171450">
              <a:buFontTx/>
              <a:buChar char="-"/>
            </a:pPr>
            <a:r>
              <a:rPr lang="en-US" dirty="0"/>
              <a:t>Roles and responsibilities – who will act as the evaluator of the change? Who approves the change? (usually the project sponsors)</a:t>
            </a:r>
          </a:p>
          <a:p>
            <a:pPr marL="171450" indent="-171450">
              <a:buFontTx/>
              <a:buChar char="-"/>
            </a:pPr>
            <a:r>
              <a:rPr lang="en-US" dirty="0"/>
              <a:t>Change management process – what steps are taken to submit and evaluate the change</a:t>
            </a:r>
          </a:p>
          <a:p>
            <a:pPr marL="171450" indent="-171450">
              <a:buFontTx/>
              <a:buChar char="-"/>
            </a:pPr>
            <a:r>
              <a:rPr lang="en-US" dirty="0"/>
              <a:t>Tools – change request form, change log</a:t>
            </a:r>
          </a:p>
          <a:p>
            <a:pPr marL="171450" indent="-171450">
              <a:buFontTx/>
              <a:buChar char="-"/>
            </a:pPr>
            <a:endParaRPr lang="en-US" dirty="0"/>
          </a:p>
          <a:p>
            <a:pPr marL="0" indent="0">
              <a:buFontTx/>
              <a:buNone/>
            </a:pPr>
            <a:r>
              <a:rPr lang="en-US" dirty="0"/>
              <a:t>Change Management Process:</a:t>
            </a:r>
          </a:p>
          <a:p>
            <a:pPr marL="171450" lvl="0" indent="-171450">
              <a:buFontTx/>
              <a:buChar char="-"/>
            </a:pPr>
            <a:r>
              <a:rPr lang="en-US" dirty="0"/>
              <a:t>Submission and logging (change request and change log)</a:t>
            </a:r>
          </a:p>
          <a:p>
            <a:pPr marL="171450" lvl="0" indent="-171450">
              <a:buFontTx/>
              <a:buChar char="-"/>
            </a:pPr>
            <a:r>
              <a:rPr lang="en-US" dirty="0"/>
              <a:t>Evaluation (evaluate the change request)</a:t>
            </a:r>
          </a:p>
          <a:p>
            <a:pPr marL="171450" lvl="0" indent="-171450">
              <a:buFontTx/>
              <a:buChar char="-"/>
            </a:pPr>
            <a:r>
              <a:rPr lang="en-US" dirty="0"/>
              <a:t>Decision (should we make the change or no? project sponsor sign off)</a:t>
            </a:r>
          </a:p>
          <a:p>
            <a:pPr marL="171450" lvl="0" indent="-171450">
              <a:buFontTx/>
              <a:buChar char="-"/>
            </a:pPr>
            <a:r>
              <a:rPr lang="en-US" dirty="0"/>
              <a:t>Integration (how do we integrate the change into the existing project tasks?)</a:t>
            </a:r>
          </a:p>
          <a:p>
            <a:pPr marL="171450" lvl="0" indent="-171450">
              <a:buFontTx/>
              <a:buChar char="-"/>
            </a:pPr>
            <a:r>
              <a:rPr lang="en-US" dirty="0"/>
              <a:t>Communication (what is the plan for communicating out the change?)</a:t>
            </a:r>
          </a:p>
          <a:p>
            <a:endParaRPr lang="en-US" dirty="0"/>
          </a:p>
          <a:p>
            <a:endParaRPr lang="en-US" dirty="0"/>
          </a:p>
        </p:txBody>
      </p:sp>
      <p:sp>
        <p:nvSpPr>
          <p:cNvPr id="4" name="Slide Number Placeholder 3"/>
          <p:cNvSpPr>
            <a:spLocks noGrp="1"/>
          </p:cNvSpPr>
          <p:nvPr>
            <p:ph type="sldNum" sz="quarter" idx="5"/>
          </p:nvPr>
        </p:nvSpPr>
        <p:spPr/>
        <p:txBody>
          <a:bodyPr/>
          <a:lstStyle/>
          <a:p>
            <a:fld id="{EAC29715-7D6C-49CE-B8A7-F4B42164750D}" type="slidenum">
              <a:rPr lang="en-US" smtClean="0"/>
              <a:t>12</a:t>
            </a:fld>
            <a:endParaRPr lang="en-US"/>
          </a:p>
        </p:txBody>
      </p:sp>
    </p:spTree>
    <p:extLst>
      <p:ext uri="{BB962C8B-B14F-4D97-AF65-F5344CB8AC3E}">
        <p14:creationId xmlns:p14="http://schemas.microsoft.com/office/powerpoint/2010/main" val="87320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example provided to create a change management plan.</a:t>
            </a:r>
          </a:p>
          <a:p>
            <a:pPr marL="171450" indent="-171450">
              <a:buFont typeface="Arial" panose="020B0604020202020204" pitchFamily="34" charset="0"/>
              <a:buChar char="•"/>
            </a:pPr>
            <a:r>
              <a:rPr lang="en-US" dirty="0"/>
              <a:t>Change Management Plan – Sample.docx</a:t>
            </a:r>
          </a:p>
          <a:p>
            <a:pPr marL="171450" indent="-171450">
              <a:buFont typeface="Arial" panose="020B0604020202020204" pitchFamily="34" charset="0"/>
              <a:buChar char="•"/>
            </a:pPr>
            <a:r>
              <a:rPr lang="en-US" dirty="0"/>
              <a:t>Change Request – Sample.docx</a:t>
            </a:r>
          </a:p>
          <a:p>
            <a:pPr marL="171450" indent="-171450">
              <a:buFont typeface="Arial" panose="020B0604020202020204" pitchFamily="34" charset="0"/>
              <a:buChar char="•"/>
            </a:pPr>
            <a:r>
              <a:rPr lang="en-US" dirty="0"/>
              <a:t>Change Log.xlsx</a:t>
            </a:r>
          </a:p>
          <a:p>
            <a:endParaRPr lang="en-US" dirty="0"/>
          </a:p>
          <a:p>
            <a:endParaRPr lang="en-US" dirty="0"/>
          </a:p>
        </p:txBody>
      </p:sp>
      <p:sp>
        <p:nvSpPr>
          <p:cNvPr id="4" name="Slide Number Placeholder 3"/>
          <p:cNvSpPr>
            <a:spLocks noGrp="1"/>
          </p:cNvSpPr>
          <p:nvPr>
            <p:ph type="sldNum" sz="quarter" idx="5"/>
          </p:nvPr>
        </p:nvSpPr>
        <p:spPr/>
        <p:txBody>
          <a:bodyPr/>
          <a:lstStyle/>
          <a:p>
            <a:fld id="{EAC29715-7D6C-49CE-B8A7-F4B42164750D}" type="slidenum">
              <a:rPr lang="en-US" smtClean="0"/>
              <a:t>13</a:t>
            </a:fld>
            <a:endParaRPr lang="en-US"/>
          </a:p>
        </p:txBody>
      </p:sp>
    </p:spTree>
    <p:extLst>
      <p:ext uri="{BB962C8B-B14F-4D97-AF65-F5344CB8AC3E}">
        <p14:creationId xmlns:p14="http://schemas.microsoft.com/office/powerpoint/2010/main" val="4115605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757575"/>
                </a:solidFill>
                <a:effectLst/>
                <a:latin typeface="sohne"/>
              </a:rPr>
              <a:t>We have spent this time focusing on 5 fundamentals in project management that you can take back with you and implement immediately. </a:t>
            </a:r>
          </a:p>
          <a:p>
            <a:pPr algn="l"/>
            <a:endParaRPr lang="en-US" b="0" i="0" dirty="0">
              <a:solidFill>
                <a:srgbClr val="757575"/>
              </a:solidFill>
              <a:effectLst/>
              <a:latin typeface="sohne"/>
            </a:endParaRPr>
          </a:p>
          <a:p>
            <a:pPr algn="l"/>
            <a:r>
              <a:rPr lang="en-US" b="0" i="0" dirty="0">
                <a:solidFill>
                  <a:srgbClr val="757575"/>
                </a:solidFill>
                <a:effectLst/>
                <a:latin typeface="sohne"/>
              </a:rPr>
              <a:t>“All compromise is based on give and take, but there can be no give and take on fundamentals. Any compromise on mere fundamentals is a surrender. For it is all give and no take.”</a:t>
            </a:r>
          </a:p>
          <a:p>
            <a:pPr algn="l"/>
            <a:r>
              <a:rPr lang="en-US" b="0" i="0" dirty="0">
                <a:solidFill>
                  <a:srgbClr val="757575"/>
                </a:solidFill>
                <a:effectLst/>
                <a:latin typeface="sohne"/>
              </a:rPr>
              <a:t>-Mahatma Gandhi</a:t>
            </a:r>
          </a:p>
          <a:p>
            <a:pPr algn="l"/>
            <a:endParaRPr lang="en-US" b="0" i="0" dirty="0">
              <a:solidFill>
                <a:srgbClr val="757575"/>
              </a:solidFill>
              <a:effectLst/>
              <a:latin typeface="sohne"/>
            </a:endParaRPr>
          </a:p>
          <a:p>
            <a:pPr algn="l"/>
            <a:r>
              <a:rPr lang="en-US" b="0" i="0" dirty="0">
                <a:solidFill>
                  <a:srgbClr val="757575"/>
                </a:solidFill>
                <a:effectLst/>
                <a:latin typeface="sohne"/>
              </a:rPr>
              <a:t>How will basic project management skills help me?</a:t>
            </a:r>
          </a:p>
          <a:p>
            <a:pPr algn="l"/>
            <a:r>
              <a:rPr lang="en-US" b="0" i="0" dirty="0">
                <a:solidFill>
                  <a:srgbClr val="757575"/>
                </a:solidFill>
                <a:effectLst/>
                <a:latin typeface="sohne"/>
              </a:rPr>
              <a:t>- Everything in a given discipline, including project management, relies on the fundamentals. They are the foundation from which our successes derive. </a:t>
            </a:r>
          </a:p>
          <a:p>
            <a:pPr algn="l"/>
            <a:r>
              <a:rPr lang="en-US" b="0" i="0" dirty="0">
                <a:solidFill>
                  <a:srgbClr val="757575"/>
                </a:solidFill>
                <a:effectLst/>
                <a:latin typeface="sohne"/>
              </a:rPr>
              <a:t>- Perfecting the fundamentals often leads us to becoming skilled practitioners.</a:t>
            </a:r>
          </a:p>
          <a:p>
            <a:pPr algn="l"/>
            <a:endParaRPr lang="en-US" b="0" i="0" dirty="0">
              <a:solidFill>
                <a:srgbClr val="757575"/>
              </a:solidFill>
              <a:effectLst/>
              <a:latin typeface="so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757575"/>
                </a:solidFill>
                <a:effectLst/>
                <a:latin typeface="sohne"/>
              </a:rPr>
              <a:t>With repetition and practice, you can become expert at applying the basics to your projects.</a:t>
            </a:r>
          </a:p>
          <a:p>
            <a:pPr algn="l"/>
            <a:endParaRPr lang="en-US" b="0" i="0" dirty="0">
              <a:solidFill>
                <a:srgbClr val="757575"/>
              </a:solidFill>
              <a:effectLst/>
              <a:latin typeface="sohne"/>
            </a:endParaRPr>
          </a:p>
          <a:p>
            <a:pPr algn="l"/>
            <a:r>
              <a:rPr lang="en-US" b="0" i="0" dirty="0">
                <a:solidFill>
                  <a:srgbClr val="757575"/>
                </a:solidFill>
                <a:effectLst/>
                <a:latin typeface="sohne"/>
              </a:rPr>
              <a:t>What happens if we ignore the basic skills?</a:t>
            </a:r>
          </a:p>
          <a:p>
            <a:pPr algn="l"/>
            <a:r>
              <a:rPr lang="en-US" b="0" i="0" dirty="0">
                <a:solidFill>
                  <a:srgbClr val="757575"/>
                </a:solidFill>
                <a:effectLst/>
                <a:latin typeface="sohne"/>
              </a:rPr>
              <a:t>Typically, we experience a failure.</a:t>
            </a:r>
          </a:p>
          <a:p>
            <a:pPr algn="l"/>
            <a:endParaRPr lang="en-US" b="0" i="0" dirty="0">
              <a:solidFill>
                <a:srgbClr val="757575"/>
              </a:solidFill>
              <a:effectLst/>
              <a:latin typeface="sohne"/>
            </a:endParaRPr>
          </a:p>
          <a:p>
            <a:pPr algn="l"/>
            <a:r>
              <a:rPr lang="en-US" b="0" i="1" dirty="0">
                <a:solidFill>
                  <a:srgbClr val="292929"/>
                </a:solidFill>
                <a:effectLst/>
                <a:latin typeface="charter"/>
              </a:rPr>
              <a:t>“I fear not the man who has practiced 10,000 kicks once, but I fear the man who has practiced one kick 10,000 times.”</a:t>
            </a:r>
          </a:p>
          <a:p>
            <a:pPr algn="l"/>
            <a:r>
              <a:rPr lang="en-US" b="0" i="1" dirty="0">
                <a:solidFill>
                  <a:srgbClr val="292929"/>
                </a:solidFill>
                <a:effectLst/>
                <a:latin typeface="charter"/>
              </a:rPr>
              <a:t>-Bruce Lee</a:t>
            </a:r>
          </a:p>
          <a:p>
            <a:endParaRPr lang="en-US" dirty="0"/>
          </a:p>
          <a:p>
            <a:endParaRPr lang="en-US" dirty="0"/>
          </a:p>
        </p:txBody>
      </p:sp>
      <p:sp>
        <p:nvSpPr>
          <p:cNvPr id="4" name="Slide Number Placeholder 3"/>
          <p:cNvSpPr>
            <a:spLocks noGrp="1"/>
          </p:cNvSpPr>
          <p:nvPr>
            <p:ph type="sldNum" sz="quarter" idx="5"/>
          </p:nvPr>
        </p:nvSpPr>
        <p:spPr/>
        <p:txBody>
          <a:bodyPr/>
          <a:lstStyle/>
          <a:p>
            <a:fld id="{EAC29715-7D6C-49CE-B8A7-F4B42164750D}" type="slidenum">
              <a:rPr lang="en-US" smtClean="0"/>
              <a:t>14</a:t>
            </a:fld>
            <a:endParaRPr lang="en-US"/>
          </a:p>
        </p:txBody>
      </p:sp>
    </p:spTree>
    <p:extLst>
      <p:ext uri="{BB962C8B-B14F-4D97-AF65-F5344CB8AC3E}">
        <p14:creationId xmlns:p14="http://schemas.microsoft.com/office/powerpoint/2010/main" val="898862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29715-7D6C-49CE-B8A7-F4B42164750D}" type="slidenum">
              <a:rPr lang="en-US" smtClean="0"/>
              <a:t>15</a:t>
            </a:fld>
            <a:endParaRPr lang="en-US"/>
          </a:p>
        </p:txBody>
      </p:sp>
    </p:spTree>
    <p:extLst>
      <p:ext uri="{BB962C8B-B14F-4D97-AF65-F5344CB8AC3E}">
        <p14:creationId xmlns:p14="http://schemas.microsoft.com/office/powerpoint/2010/main" val="2392271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project charter is the single most important project document. A charter is a covenant granting the authority by which a project manager leads a project. </a:t>
            </a:r>
          </a:p>
          <a:p>
            <a:endParaRPr lang="en-US" dirty="0"/>
          </a:p>
          <a:p>
            <a:r>
              <a:rPr lang="en-US" dirty="0"/>
              <a:t>The project charter is where we  - </a:t>
            </a:r>
          </a:p>
          <a:p>
            <a:r>
              <a:rPr lang="en-US" dirty="0"/>
              <a:t>Define the project vision</a:t>
            </a:r>
          </a:p>
          <a:p>
            <a:r>
              <a:rPr lang="en-US" dirty="0"/>
              <a:t>Identify the stakeholders</a:t>
            </a:r>
          </a:p>
          <a:p>
            <a:r>
              <a:rPr lang="en-US" dirty="0"/>
              <a:t>Organize the project structure</a:t>
            </a:r>
          </a:p>
          <a:p>
            <a:r>
              <a:rPr lang="en-US" dirty="0"/>
              <a:t>Document the communication plan</a:t>
            </a:r>
          </a:p>
          <a:p>
            <a:r>
              <a:rPr lang="en-US" dirty="0"/>
              <a:t>Record the implementation plan</a:t>
            </a:r>
          </a:p>
          <a:p>
            <a:endParaRPr lang="en-US" dirty="0"/>
          </a:p>
          <a:p>
            <a:endParaRPr lang="en-US" dirty="0"/>
          </a:p>
        </p:txBody>
      </p:sp>
      <p:sp>
        <p:nvSpPr>
          <p:cNvPr id="4" name="Slide Number Placeholder 3"/>
          <p:cNvSpPr>
            <a:spLocks noGrp="1"/>
          </p:cNvSpPr>
          <p:nvPr>
            <p:ph type="sldNum" sz="quarter" idx="5"/>
          </p:nvPr>
        </p:nvSpPr>
        <p:spPr/>
        <p:txBody>
          <a:bodyPr/>
          <a:lstStyle/>
          <a:p>
            <a:fld id="{EAC29715-7D6C-49CE-B8A7-F4B42164750D}" type="slidenum">
              <a:rPr lang="en-US" smtClean="0"/>
              <a:t>4</a:t>
            </a:fld>
            <a:endParaRPr lang="en-US"/>
          </a:p>
        </p:txBody>
      </p:sp>
    </p:spTree>
    <p:extLst>
      <p:ext uri="{BB962C8B-B14F-4D97-AF65-F5344CB8AC3E}">
        <p14:creationId xmlns:p14="http://schemas.microsoft.com/office/powerpoint/2010/main" val="3656823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Practice filling out a project charter.</a:t>
            </a:r>
          </a:p>
          <a:p>
            <a:endParaRPr lang="en-US" dirty="0"/>
          </a:p>
        </p:txBody>
      </p:sp>
      <p:sp>
        <p:nvSpPr>
          <p:cNvPr id="4" name="Slide Number Placeholder 3"/>
          <p:cNvSpPr>
            <a:spLocks noGrp="1"/>
          </p:cNvSpPr>
          <p:nvPr>
            <p:ph type="sldNum" sz="quarter" idx="5"/>
          </p:nvPr>
        </p:nvSpPr>
        <p:spPr/>
        <p:txBody>
          <a:bodyPr/>
          <a:lstStyle/>
          <a:p>
            <a:fld id="{EAC29715-7D6C-49CE-B8A7-F4B42164750D}" type="slidenum">
              <a:rPr lang="en-US" smtClean="0"/>
              <a:t>5</a:t>
            </a:fld>
            <a:endParaRPr lang="en-US"/>
          </a:p>
        </p:txBody>
      </p:sp>
    </p:spTree>
    <p:extLst>
      <p:ext uri="{BB962C8B-B14F-4D97-AF65-F5344CB8AC3E}">
        <p14:creationId xmlns:p14="http://schemas.microsoft.com/office/powerpoint/2010/main" val="87873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need influence to manage projects?</a:t>
            </a:r>
          </a:p>
          <a:p>
            <a:endParaRPr lang="en-US" dirty="0"/>
          </a:p>
          <a:p>
            <a:r>
              <a:rPr lang="en-US" dirty="0"/>
              <a:t>Because influence is about working effectively with people over whom you have no authority. It requires the ability to present logical and compelling arguments and engage in give-and-take. </a:t>
            </a:r>
          </a:p>
          <a:p>
            <a:endParaRPr lang="en-US" dirty="0"/>
          </a:p>
          <a:p>
            <a:r>
              <a:rPr lang="en-US" dirty="0"/>
              <a:t>The best leaders use 4 key skills in influencing others:</a:t>
            </a:r>
          </a:p>
          <a:p>
            <a:pPr marL="228600" indent="-228600">
              <a:buAutoNum type="arabicPeriod"/>
            </a:pPr>
            <a:r>
              <a:rPr lang="en-US" dirty="0"/>
              <a:t>Organizational intelligence – Understand your organization’s formal and informal structures. Understand how to get things done and embrace the reality of working within organizational politics to move teams and important initiatives forward.</a:t>
            </a:r>
          </a:p>
          <a:p>
            <a:pPr marL="228600" indent="-228600">
              <a:buAutoNum type="arabicPeriod"/>
            </a:pPr>
            <a:r>
              <a:rPr lang="en-US" dirty="0"/>
              <a:t>Team Promotion – Create visibility around the work you’re doing. Leaders cut through noise to authentically and credibly promote themselves – while also promoting what’s good for the entire organization. </a:t>
            </a:r>
          </a:p>
          <a:p>
            <a:pPr marL="228600" indent="-228600">
              <a:buAutoNum type="arabicPeriod"/>
            </a:pPr>
            <a:r>
              <a:rPr lang="en-US" dirty="0"/>
              <a:t>Trust-Building – Leadership often involves guiding people through risk and change. Trust is essential. Build and maintain trust.</a:t>
            </a:r>
          </a:p>
          <a:p>
            <a:pPr marL="228600" indent="-228600">
              <a:buAutoNum type="arabicPeriod"/>
            </a:pPr>
            <a:r>
              <a:rPr lang="en-US" dirty="0"/>
              <a:t>Leveraging Networks – Recognize and cultivate the power of your network. Leaders are empowered by their connections.</a:t>
            </a:r>
          </a:p>
          <a:p>
            <a:pPr marL="228600" indent="-228600">
              <a:buAutoNum type="arabicPeriod"/>
            </a:pPr>
            <a:endParaRPr lang="en-US" dirty="0"/>
          </a:p>
          <a:p>
            <a:pPr marL="0" indent="0">
              <a:buNone/>
            </a:pPr>
            <a:r>
              <a:rPr lang="en-US" dirty="0"/>
              <a:t>When you’ve built influence with people, then you can influence them to support your projects in the following ways:</a:t>
            </a:r>
          </a:p>
          <a:p>
            <a:pPr marL="228600" indent="-228600">
              <a:buAutoNum type="arabicPeriod"/>
            </a:pPr>
            <a:r>
              <a:rPr lang="en-US" dirty="0"/>
              <a:t>Logical appeals tap into people’s rational and intellectual positions. You present an argument for the choice of action based on organization benefits, personal benefits, or both.</a:t>
            </a:r>
          </a:p>
          <a:p>
            <a:pPr marL="228600" indent="-228600">
              <a:buAutoNum type="arabicPeriod"/>
            </a:pPr>
            <a:r>
              <a:rPr lang="en-US" dirty="0"/>
              <a:t>Emotional appeals connect your message, goal, or project to individual goals and values. An idea that promotes a person’s feelings of well-being, service, or sense of belonging tugs at the heartstrings and has a good chance of gaining support.</a:t>
            </a:r>
          </a:p>
          <a:p>
            <a:pPr marL="228600" indent="-228600">
              <a:buAutoNum type="arabicPeriod"/>
            </a:pPr>
            <a:r>
              <a:rPr lang="en-US" dirty="0"/>
              <a:t>Cooperative appeals involve collaboration (what will you do together?), consultation (what ideas do other people have?), and alliances (who already supports you or has the credibility you need?). Working together to accomplish a mutually important goal extends a hand to others in the organization and is an extremely effective way of influencing others.</a:t>
            </a:r>
          </a:p>
          <a:p>
            <a:pPr marL="228600" indent="-228600">
              <a:buAutoNum type="arabicPeriod"/>
            </a:pPr>
            <a:endParaRPr lang="en-US" dirty="0"/>
          </a:p>
          <a:p>
            <a:pPr marL="0" indent="0">
              <a:buNone/>
            </a:pPr>
            <a:r>
              <a:rPr lang="en-US" dirty="0"/>
              <a:t>Leaders who effectively use these influencing tactics can achieve their goals and objectives more successfully than leaders who lack the ability, regardless of where they sit in an organization.</a:t>
            </a:r>
          </a:p>
          <a:p>
            <a:pPr marL="0" indent="0">
              <a:buNone/>
            </a:pPr>
            <a:endParaRPr lang="en-US" dirty="0"/>
          </a:p>
          <a:p>
            <a:pPr marL="0" indent="0">
              <a:buNone/>
            </a:pPr>
            <a:r>
              <a:rPr lang="en-US" dirty="0"/>
              <a:t>How do you know what tactics are right for you? Assess the situation, know your audience, review your ability, think through your approach and be genuine. Utilizing a tactic for influencing others does not mean you are disingenuous or worse, that you are trying to gain support for something you don’t believe to be the best thing.</a:t>
            </a:r>
          </a:p>
          <a:p>
            <a:endParaRPr lang="en-US" dirty="0"/>
          </a:p>
          <a:p>
            <a:endParaRPr lang="en-US" dirty="0"/>
          </a:p>
        </p:txBody>
      </p:sp>
      <p:sp>
        <p:nvSpPr>
          <p:cNvPr id="4" name="Slide Number Placeholder 3"/>
          <p:cNvSpPr>
            <a:spLocks noGrp="1"/>
          </p:cNvSpPr>
          <p:nvPr>
            <p:ph type="sldNum" sz="quarter" idx="5"/>
          </p:nvPr>
        </p:nvSpPr>
        <p:spPr/>
        <p:txBody>
          <a:bodyPr/>
          <a:lstStyle/>
          <a:p>
            <a:fld id="{EAC29715-7D6C-49CE-B8A7-F4B42164750D}" type="slidenum">
              <a:rPr lang="en-US" smtClean="0"/>
              <a:t>6</a:t>
            </a:fld>
            <a:endParaRPr lang="en-US"/>
          </a:p>
        </p:txBody>
      </p:sp>
    </p:spTree>
    <p:extLst>
      <p:ext uri="{BB962C8B-B14F-4D97-AF65-F5344CB8AC3E}">
        <p14:creationId xmlns:p14="http://schemas.microsoft.com/office/powerpoint/2010/main" val="754630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EAC29715-7D6C-49CE-B8A7-F4B42164750D}" type="slidenum">
              <a:rPr lang="en-US" smtClean="0"/>
              <a:t>7</a:t>
            </a:fld>
            <a:endParaRPr lang="en-US"/>
          </a:p>
        </p:txBody>
      </p:sp>
    </p:spTree>
    <p:extLst>
      <p:ext uri="{BB962C8B-B14F-4D97-AF65-F5344CB8AC3E}">
        <p14:creationId xmlns:p14="http://schemas.microsoft.com/office/powerpoint/2010/main" val="3273789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44563"/>
                </a:solidFill>
                <a:effectLst/>
                <a:latin typeface="Charlie Text"/>
              </a:rPr>
              <a:t>If I told you that only </a:t>
            </a:r>
            <a:r>
              <a:rPr lang="en-US" b="0" i="0" u="none" strike="noStrike" dirty="0">
                <a:solidFill>
                  <a:srgbClr val="0052CC"/>
                </a:solidFill>
                <a:effectLst/>
                <a:latin typeface="Charlie Text"/>
                <a:hlinkClick r:id="rId3"/>
              </a:rPr>
              <a:t>50% of meeting time is used effectively</a:t>
            </a:r>
            <a:r>
              <a:rPr lang="en-US" b="0" i="0" dirty="0">
                <a:solidFill>
                  <a:srgbClr val="344563"/>
                </a:solidFill>
                <a:effectLst/>
                <a:latin typeface="Charlie Text"/>
              </a:rPr>
              <a:t>, would you believe me? There’s evidence that remote meetings score even lower.</a:t>
            </a:r>
          </a:p>
          <a:p>
            <a:pPr algn="l"/>
            <a:endParaRPr lang="en-US" b="0" i="0" dirty="0">
              <a:solidFill>
                <a:srgbClr val="344563"/>
              </a:solidFill>
              <a:effectLst/>
              <a:latin typeface="Charlie Text"/>
            </a:endParaRPr>
          </a:p>
          <a:p>
            <a:pPr algn="l"/>
            <a:r>
              <a:rPr lang="en-US" b="0" i="0" dirty="0">
                <a:solidFill>
                  <a:srgbClr val="344563"/>
                </a:solidFill>
                <a:effectLst/>
                <a:latin typeface="Charlie Text"/>
              </a:rPr>
              <a:t>And get this: an ineffective meeting can derail productivity even after it’s over. Dr. Steven </a:t>
            </a:r>
            <a:r>
              <a:rPr lang="en-US" b="0" i="0" dirty="0" err="1">
                <a:solidFill>
                  <a:srgbClr val="344563"/>
                </a:solidFill>
                <a:effectLst/>
                <a:latin typeface="Charlie Text"/>
              </a:rPr>
              <a:t>Roglberg</a:t>
            </a:r>
            <a:r>
              <a:rPr lang="en-US" b="0" i="0" dirty="0">
                <a:solidFill>
                  <a:srgbClr val="344563"/>
                </a:solidFill>
                <a:effectLst/>
                <a:latin typeface="Charlie Text"/>
              </a:rPr>
              <a:t>, author of The Surprising Science of Meetings, examines how meetings are conducted and the effect of both good and bad meetings on participants. Dr. </a:t>
            </a:r>
            <a:r>
              <a:rPr lang="en-US" b="0" i="0" dirty="0" err="1">
                <a:solidFill>
                  <a:srgbClr val="344563"/>
                </a:solidFill>
                <a:effectLst/>
                <a:latin typeface="Charlie Text"/>
              </a:rPr>
              <a:t>Rogelberg’s</a:t>
            </a:r>
            <a:r>
              <a:rPr lang="en-US" b="0" i="0" dirty="0">
                <a:solidFill>
                  <a:srgbClr val="344563"/>
                </a:solidFill>
                <a:effectLst/>
                <a:latin typeface="Charlie Text"/>
              </a:rPr>
              <a:t> work suggests the existence of “Meeting Recovery Syndrome” (MRS). Attendees of poor meetings don’t leave the bad experience in the meeting room; it stays with them and negatively affects then outside the meeting. People literally lose work time while they mentally recover from a bad meeting. </a:t>
            </a:r>
          </a:p>
          <a:p>
            <a:pPr algn="l"/>
            <a:endParaRPr lang="en-US" b="0" i="0" dirty="0">
              <a:solidFill>
                <a:srgbClr val="344563"/>
              </a:solidFill>
              <a:effectLst/>
              <a:latin typeface="Charlie Text"/>
            </a:endParaRPr>
          </a:p>
          <a:p>
            <a:pPr algn="l"/>
            <a:r>
              <a:rPr lang="en-US" b="0" i="0" dirty="0">
                <a:solidFill>
                  <a:srgbClr val="344563"/>
                </a:solidFill>
                <a:effectLst/>
                <a:latin typeface="Charlie Text"/>
              </a:rPr>
              <a:t>A January 14 article written by Alam Rosina </a:t>
            </a:r>
            <a:r>
              <a:rPr lang="en-US" b="0" i="0" dirty="0" err="1">
                <a:solidFill>
                  <a:srgbClr val="344563"/>
                </a:solidFill>
                <a:effectLst/>
                <a:latin typeface="Charlie Text"/>
              </a:rPr>
              <a:t>abour</a:t>
            </a:r>
            <a:r>
              <a:rPr lang="en-US" b="0" i="0" dirty="0">
                <a:solidFill>
                  <a:srgbClr val="344563"/>
                </a:solidFill>
                <a:effectLst/>
                <a:latin typeface="Charlie Text"/>
              </a:rPr>
              <a:t> MRS - </a:t>
            </a:r>
          </a:p>
          <a:p>
            <a:pPr algn="l"/>
            <a:r>
              <a:rPr lang="en-US" b="0" i="0" dirty="0">
                <a:solidFill>
                  <a:srgbClr val="F2F2F2"/>
                </a:solidFill>
                <a:effectLst/>
                <a:latin typeface="Open Sans" panose="020B0606030504020204" pitchFamily="34" charset="0"/>
              </a:rPr>
              <a:t>“Meetings sap stamina from a person when they fail to engage the participants, last too long, or turn into one-sided lectures; hence taking time to recover is essential, but what if this comes at the expense of productivity. It gets even worse when the employee has too many meetings scheduled without enough time to transition. There isn't enough time to recover for the next meeting...”</a:t>
            </a:r>
          </a:p>
          <a:p>
            <a:pPr algn="l"/>
            <a:endParaRPr lang="en-US" b="0" i="0" dirty="0">
              <a:solidFill>
                <a:srgbClr val="F2F2F2"/>
              </a:solidFill>
              <a:effectLst/>
              <a:latin typeface="Open Sans" panose="020B0606030504020204" pitchFamily="34" charset="0"/>
            </a:endParaRPr>
          </a:p>
          <a:p>
            <a:pPr algn="l"/>
            <a:r>
              <a:rPr lang="en-US" b="0" i="0" dirty="0">
                <a:solidFill>
                  <a:srgbClr val="F2F2F2"/>
                </a:solidFill>
                <a:effectLst/>
                <a:latin typeface="Open Sans" panose="020B0606030504020204" pitchFamily="34" charset="0"/>
              </a:rPr>
              <a:t>Remember I mentioned that there is evidence that remote meetings score even lower in terms of effectiveness?</a:t>
            </a:r>
          </a:p>
          <a:p>
            <a:pPr algn="l"/>
            <a:r>
              <a:rPr lang="en-US" b="0" i="0" dirty="0">
                <a:solidFill>
                  <a:srgbClr val="F2F2F2"/>
                </a:solidFill>
                <a:effectLst/>
                <a:latin typeface="Open Sans" panose="020B0606030504020204" pitchFamily="34" charset="0"/>
              </a:rPr>
              <a:t>New studies are being conducted on “Zoom fatigue” or virtual fatigue due to the increased cognitive demands of virtual communication.</a:t>
            </a:r>
          </a:p>
          <a:p>
            <a:endParaRPr lang="en-US" dirty="0"/>
          </a:p>
          <a:p>
            <a:endParaRPr lang="en-US" dirty="0"/>
          </a:p>
        </p:txBody>
      </p:sp>
      <p:sp>
        <p:nvSpPr>
          <p:cNvPr id="4" name="Slide Number Placeholder 3"/>
          <p:cNvSpPr>
            <a:spLocks noGrp="1"/>
          </p:cNvSpPr>
          <p:nvPr>
            <p:ph type="sldNum" sz="quarter" idx="5"/>
          </p:nvPr>
        </p:nvSpPr>
        <p:spPr/>
        <p:txBody>
          <a:bodyPr/>
          <a:lstStyle/>
          <a:p>
            <a:fld id="{EAC29715-7D6C-49CE-B8A7-F4B42164750D}" type="slidenum">
              <a:rPr lang="en-US" smtClean="0"/>
              <a:t>8</a:t>
            </a:fld>
            <a:endParaRPr lang="en-US"/>
          </a:p>
        </p:txBody>
      </p:sp>
    </p:spTree>
    <p:extLst>
      <p:ext uri="{BB962C8B-B14F-4D97-AF65-F5344CB8AC3E}">
        <p14:creationId xmlns:p14="http://schemas.microsoft.com/office/powerpoint/2010/main" val="341217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2F2F2"/>
                </a:solidFill>
                <a:effectLst/>
                <a:latin typeface="Open Sans" panose="020B0606030504020204" pitchFamily="34" charset="0"/>
              </a:rPr>
              <a:t>So, how can we have meetings that don’t zap our stamina? </a:t>
            </a:r>
            <a:r>
              <a:rPr lang="en-US" b="0" i="0" dirty="0">
                <a:solidFill>
                  <a:srgbClr val="344563"/>
                </a:solidFill>
                <a:effectLst/>
                <a:latin typeface="Charlie Text"/>
              </a:rPr>
              <a:t>Most of us don’t have formal training in meeting management skills, but anyone can learn to do it well – whether your team is in the office, fully virtual, or hybrid.</a:t>
            </a:r>
          </a:p>
          <a:p>
            <a:endParaRPr lang="en-US" dirty="0"/>
          </a:p>
          <a:p>
            <a:r>
              <a:rPr lang="en-US" b="1" dirty="0"/>
              <a:t>Before you schedule a meeting, ask yourself two things </a:t>
            </a:r>
          </a:p>
          <a:p>
            <a:pPr marL="171450" indent="-171450">
              <a:buFontTx/>
              <a:buChar char="-"/>
            </a:pPr>
            <a:r>
              <a:rPr lang="en-US" dirty="0"/>
              <a:t>WHY have I called a meeting</a:t>
            </a:r>
          </a:p>
          <a:p>
            <a:r>
              <a:rPr lang="en-US" dirty="0"/>
              <a:t>If you have called a meeting to achieve something that could be done over email or to share information you could share over email, you don’t need a meeting.</a:t>
            </a:r>
          </a:p>
          <a:p>
            <a:r>
              <a:rPr lang="en-US" dirty="0"/>
              <a:t>If you have called a meeting to make a decision, solve a problem, get feedback, generate ideas, make a plan, or to reflect and improve…you probably need a meeting!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WHAT is the cost of this meeting? </a:t>
            </a:r>
          </a:p>
          <a:p>
            <a:r>
              <a:rPr lang="en-US" dirty="0"/>
              <a:t>It is especially critical to evaluate the why if you intend to invite a team of expensive vendors or the executive team. The cost of the human resources in the room can be astronomical so be strategic.</a:t>
            </a:r>
          </a:p>
          <a:p>
            <a:r>
              <a:rPr lang="en-US" dirty="0"/>
              <a:t>For recurring meetings, re-evaluate the necessary attendees every so often to ensure that the cost of the meeting is still warranted.</a:t>
            </a:r>
          </a:p>
          <a:p>
            <a:endParaRPr lang="en-US" dirty="0"/>
          </a:p>
          <a:p>
            <a:r>
              <a:rPr lang="en-US" b="1" dirty="0"/>
              <a:t>Set a clear purpose for your meeting </a:t>
            </a:r>
          </a:p>
          <a:p>
            <a:r>
              <a:rPr lang="en-US" dirty="0"/>
              <a:t>– Every successful meeting has a clear purpose.</a:t>
            </a:r>
          </a:p>
          <a:p>
            <a:r>
              <a:rPr lang="en-US" dirty="0"/>
              <a:t>Craft an agenda that speaks to the goal of the meeting.</a:t>
            </a:r>
          </a:p>
          <a:p>
            <a:pPr marL="171450" indent="-171450">
              <a:buFontTx/>
              <a:buChar char="-"/>
            </a:pPr>
            <a:r>
              <a:rPr lang="en-US" dirty="0"/>
              <a:t>Start on time - the published start time is when the talking starts; not when you expect people to show up. </a:t>
            </a:r>
          </a:p>
          <a:p>
            <a:pPr marL="628650" lvl="1" indent="-171450">
              <a:buFontTx/>
              <a:buChar char="-"/>
            </a:pPr>
            <a:r>
              <a:rPr lang="en-US" dirty="0"/>
              <a:t>When you begin, reiterate the objectives and who is leading the meeting</a:t>
            </a:r>
          </a:p>
          <a:p>
            <a:pPr marL="628650" lvl="1" indent="-171450">
              <a:buFontTx/>
              <a:buChar char="-"/>
            </a:pPr>
            <a:r>
              <a:rPr lang="en-US" dirty="0"/>
              <a:t>Next, appoint a note taker to record key decisions made and keep an action log (and who owns them)</a:t>
            </a:r>
          </a:p>
          <a:p>
            <a:pPr marL="171450" lvl="0" indent="-171450">
              <a:buFontTx/>
              <a:buChar char="-"/>
            </a:pPr>
            <a:r>
              <a:rPr lang="en-US" dirty="0"/>
              <a:t>Finish on time </a:t>
            </a:r>
          </a:p>
          <a:p>
            <a:pPr marL="628650" lvl="1" indent="-171450">
              <a:buFontTx/>
              <a:buChar char="-"/>
            </a:pPr>
            <a:r>
              <a:rPr lang="en-US" dirty="0"/>
              <a:t>Recap achievements</a:t>
            </a:r>
          </a:p>
          <a:p>
            <a:pPr marL="1085850" lvl="2" indent="-171450">
              <a:buFontTx/>
              <a:buChar char="-"/>
            </a:pPr>
            <a:r>
              <a:rPr lang="en-US" dirty="0"/>
              <a:t>If the meeting has not achieved the desired results, schedule another meeting</a:t>
            </a:r>
          </a:p>
          <a:p>
            <a:pPr marL="628650" lvl="1" indent="-171450">
              <a:buFontTx/>
              <a:buChar char="-"/>
            </a:pPr>
            <a:r>
              <a:rPr lang="en-US" dirty="0"/>
              <a:t>Recap agreements made</a:t>
            </a:r>
          </a:p>
          <a:p>
            <a:pPr marL="628650" lvl="1" indent="-171450">
              <a:buFontTx/>
              <a:buChar char="-"/>
            </a:pPr>
            <a:r>
              <a:rPr lang="en-US" dirty="0"/>
              <a:t>Whenever possible, end on a positive note – you want team members to go back to their desks enthused, not praying for 5 o’clock</a:t>
            </a:r>
          </a:p>
          <a:p>
            <a:br>
              <a:rPr lang="en-US" dirty="0"/>
            </a:br>
            <a:r>
              <a:rPr lang="en-US" dirty="0"/>
              <a:t>When we craft an agenda, we are not only setting the goal for our meeting, we are planning the timeframe and structure of our meeting. If pre-work is required of the attendees, be sure to distribute it with the agenda. </a:t>
            </a:r>
          </a:p>
          <a:p>
            <a:endParaRPr lang="en-US" dirty="0"/>
          </a:p>
          <a:p>
            <a:endParaRPr lang="en-US" dirty="0"/>
          </a:p>
        </p:txBody>
      </p:sp>
      <p:sp>
        <p:nvSpPr>
          <p:cNvPr id="4" name="Slide Number Placeholder 3"/>
          <p:cNvSpPr>
            <a:spLocks noGrp="1"/>
          </p:cNvSpPr>
          <p:nvPr>
            <p:ph type="sldNum" sz="quarter" idx="5"/>
          </p:nvPr>
        </p:nvSpPr>
        <p:spPr/>
        <p:txBody>
          <a:bodyPr/>
          <a:lstStyle/>
          <a:p>
            <a:fld id="{EAC29715-7D6C-49CE-B8A7-F4B42164750D}" type="slidenum">
              <a:rPr lang="en-US" smtClean="0"/>
              <a:t>9</a:t>
            </a:fld>
            <a:endParaRPr lang="en-US"/>
          </a:p>
        </p:txBody>
      </p:sp>
    </p:spTree>
    <p:extLst>
      <p:ext uri="{BB962C8B-B14F-4D97-AF65-F5344CB8AC3E}">
        <p14:creationId xmlns:p14="http://schemas.microsoft.com/office/powerpoint/2010/main" val="1366108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Invite the people that can help achieve the purpose of the meeting</a:t>
            </a:r>
          </a:p>
          <a:p>
            <a:r>
              <a:rPr lang="en-US" b="0" dirty="0"/>
              <a:t>It’s great to share information across the entire project team and keep everyone involved but consider the impact on productivity (and MRS)! Consider using a collaboration tool to reduce meeting attendance. (I use Teamwork.) This also eliminates the need for us, as project managers, to write and deliver status updates.</a:t>
            </a:r>
          </a:p>
          <a:p>
            <a:r>
              <a:rPr lang="en-US" b="0" dirty="0"/>
              <a:t>A little bit ago, we touched on the idea of how expensive a meeting can be. Keep this in mind as you invite the right people.</a:t>
            </a:r>
          </a:p>
          <a:p>
            <a:r>
              <a:rPr lang="en-US" b="0" dirty="0"/>
              <a:t>If you pick your attendees wisely, everyone will get something valuable from the meeting.</a:t>
            </a:r>
          </a:p>
          <a:p>
            <a:endParaRPr lang="en-US" b="0" dirty="0"/>
          </a:p>
          <a:p>
            <a:r>
              <a:rPr lang="en-US" b="1" dirty="0"/>
              <a:t>Maximize engagement</a:t>
            </a:r>
          </a:p>
          <a:p>
            <a:pPr marL="171450" indent="-171450">
              <a:buFontTx/>
              <a:buChar char="-"/>
            </a:pPr>
            <a:r>
              <a:rPr lang="en-US" b="0" dirty="0"/>
              <a:t>Scheduling - </a:t>
            </a:r>
            <a:r>
              <a:rPr lang="en-US" dirty="0"/>
              <a:t>As much as possible, avoid scheduling your meeting during someone else’s lunch hour, etc. It is a good idea to check-in with people in advance to get their buy-in on the meeting time.</a:t>
            </a:r>
          </a:p>
          <a:p>
            <a:pPr marL="171450" indent="-171450">
              <a:buFontTx/>
              <a:buChar char="-"/>
            </a:pPr>
            <a:r>
              <a:rPr lang="en-US" dirty="0"/>
              <a:t>Encourage free thinking and free speaking </a:t>
            </a:r>
          </a:p>
          <a:p>
            <a:pPr marL="628650" lvl="1" indent="-171450">
              <a:buFontTx/>
              <a:buChar char="-"/>
            </a:pPr>
            <a:r>
              <a:rPr lang="en-US" dirty="0"/>
              <a:t>Ask the group for ideas and opinions – remember that not everyone is comfortable airing ideas or opinions in a group so ask for feedback from the room rather than calling on individuals.</a:t>
            </a:r>
          </a:p>
          <a:p>
            <a:pPr marL="628650" lvl="1" indent="-171450">
              <a:buFontTx/>
              <a:buChar char="-"/>
            </a:pPr>
            <a:r>
              <a:rPr lang="en-US" dirty="0"/>
              <a:t>Lively discussion is to be encouraged but only if it’s constructive, on-topic and moves the agenda forward</a:t>
            </a:r>
          </a:p>
          <a:p>
            <a:pPr marL="628650" lvl="1" indent="-171450">
              <a:buFontTx/>
              <a:buChar char="-"/>
            </a:pPr>
            <a:r>
              <a:rPr lang="en-US" dirty="0"/>
              <a:t>Meetings are not for resolving personal conflicts. Professionalism dictates that we tackle those things outside the meeting room.</a:t>
            </a:r>
          </a:p>
          <a:p>
            <a:pPr marL="171450" indent="-171450">
              <a:buFontTx/>
              <a:buChar char="-"/>
            </a:pPr>
            <a:r>
              <a:rPr lang="en-US" dirty="0"/>
              <a:t>Get assigned commitment – actions should always have an owner and an agreed deadline for completion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Create a “parking lot” for capturing ideas, topics and questions that are out of your meeting’s scope.</a:t>
            </a:r>
          </a:p>
          <a:p>
            <a:pPr marL="0" indent="0">
              <a:buFontTx/>
              <a:buNone/>
            </a:pPr>
            <a:endParaRPr lang="en-US" dirty="0"/>
          </a:p>
          <a:p>
            <a:r>
              <a:rPr lang="en-US" b="1" dirty="0"/>
              <a:t>Produce shareable results </a:t>
            </a:r>
          </a:p>
          <a:p>
            <a:pPr marL="171450" indent="-171450">
              <a:buFontTx/>
              <a:buChar char="-"/>
            </a:pPr>
            <a:r>
              <a:rPr lang="en-US" b="0" dirty="0"/>
              <a:t>Re-state what has been agreed to and achieved so everyone </a:t>
            </a:r>
            <a:r>
              <a:rPr lang="en-US" b="0" dirty="0" err="1"/>
              <a:t>leaces</a:t>
            </a:r>
            <a:r>
              <a:rPr lang="en-US" b="0" dirty="0"/>
              <a:t> with the same understanding (put this on your agenda!!!)</a:t>
            </a:r>
          </a:p>
          <a:p>
            <a:pPr marL="171450" indent="-171450">
              <a:buFontTx/>
              <a:buChar char="-"/>
            </a:pPr>
            <a:r>
              <a:rPr lang="en-US" b="0" dirty="0"/>
              <a:t>Ask the designated note taker to send out the notes for everyone to review</a:t>
            </a:r>
          </a:p>
          <a:p>
            <a:endParaRPr lang="en-US" b="1" dirty="0"/>
          </a:p>
          <a:p>
            <a:r>
              <a:rPr lang="en-US" dirty="0"/>
              <a:t>Meetings shouldn’t be where productivity goes to die. You know the meeting’s purpose because you </a:t>
            </a:r>
            <a:r>
              <a:rPr lang="en-US" dirty="0" err="1"/>
              <a:t>carafted</a:t>
            </a:r>
            <a:r>
              <a:rPr lang="en-US" dirty="0"/>
              <a:t> an agenda designed to meet the goal. Now stay the course! Be careful not to get sidetracked. </a:t>
            </a:r>
          </a:p>
          <a:p>
            <a:endParaRPr lang="en-US" dirty="0"/>
          </a:p>
          <a:p>
            <a:endParaRPr lang="en-US" dirty="0"/>
          </a:p>
        </p:txBody>
      </p:sp>
      <p:sp>
        <p:nvSpPr>
          <p:cNvPr id="4" name="Slide Number Placeholder 3"/>
          <p:cNvSpPr>
            <a:spLocks noGrp="1"/>
          </p:cNvSpPr>
          <p:nvPr>
            <p:ph type="sldNum" sz="quarter" idx="5"/>
          </p:nvPr>
        </p:nvSpPr>
        <p:spPr/>
        <p:txBody>
          <a:bodyPr/>
          <a:lstStyle/>
          <a:p>
            <a:fld id="{EAC29715-7D6C-49CE-B8A7-F4B42164750D}" type="slidenum">
              <a:rPr lang="en-US" smtClean="0"/>
              <a:t>10</a:t>
            </a:fld>
            <a:endParaRPr lang="en-US"/>
          </a:p>
        </p:txBody>
      </p:sp>
    </p:spTree>
    <p:extLst>
      <p:ext uri="{BB962C8B-B14F-4D97-AF65-F5344CB8AC3E}">
        <p14:creationId xmlns:p14="http://schemas.microsoft.com/office/powerpoint/2010/main" val="3132746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example to create a sample meeting agenda. (It might be a good idea to add a list of attendees as well.)</a:t>
            </a:r>
          </a:p>
          <a:p>
            <a:endParaRPr lang="en-US" dirty="0"/>
          </a:p>
          <a:p>
            <a:endParaRPr lang="en-US" dirty="0"/>
          </a:p>
        </p:txBody>
      </p:sp>
      <p:sp>
        <p:nvSpPr>
          <p:cNvPr id="4" name="Slide Number Placeholder 3"/>
          <p:cNvSpPr>
            <a:spLocks noGrp="1"/>
          </p:cNvSpPr>
          <p:nvPr>
            <p:ph type="sldNum" sz="quarter" idx="5"/>
          </p:nvPr>
        </p:nvSpPr>
        <p:spPr/>
        <p:txBody>
          <a:bodyPr/>
          <a:lstStyle/>
          <a:p>
            <a:fld id="{EAC29715-7D6C-49CE-B8A7-F4B42164750D}" type="slidenum">
              <a:rPr lang="en-US" smtClean="0"/>
              <a:t>11</a:t>
            </a:fld>
            <a:endParaRPr lang="en-US"/>
          </a:p>
        </p:txBody>
      </p:sp>
    </p:spTree>
    <p:extLst>
      <p:ext uri="{BB962C8B-B14F-4D97-AF65-F5344CB8AC3E}">
        <p14:creationId xmlns:p14="http://schemas.microsoft.com/office/powerpoint/2010/main" val="2300831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753B7-3B8C-4F08-93E6-2429D10C4E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FE93B1-4CD5-4F27-A610-CCEAA1AF7F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6116DB-E4FA-4884-A1F4-D14EB56588BE}"/>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5" name="Footer Placeholder 4">
            <a:extLst>
              <a:ext uri="{FF2B5EF4-FFF2-40B4-BE49-F238E27FC236}">
                <a16:creationId xmlns:a16="http://schemas.microsoft.com/office/drawing/2014/main" id="{5776675C-30D6-4955-BFF0-A8E017C368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825BD4-7FAF-4A20-A4C1-B9D6B8943899}"/>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2519018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AA441-767A-45E3-B196-497999899B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4FF312-E1AF-4979-ABBF-A959B897D1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8482FF-E15B-4961-A397-58CF08CECAAB}"/>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5" name="Footer Placeholder 4">
            <a:extLst>
              <a:ext uri="{FF2B5EF4-FFF2-40B4-BE49-F238E27FC236}">
                <a16:creationId xmlns:a16="http://schemas.microsoft.com/office/drawing/2014/main" id="{93213687-49F0-440B-A4FD-63B6AD8CA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5CD1FE-0EFE-4950-8B66-49B5CCC2D35A}"/>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2493247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65CFC1-3983-4145-9D64-ED03A04E9E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6DEF9D-3AA3-435A-8F50-23EEAEE069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BA320E-9DA8-4F60-AA36-A3FA215BE67B}"/>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5" name="Footer Placeholder 4">
            <a:extLst>
              <a:ext uri="{FF2B5EF4-FFF2-40B4-BE49-F238E27FC236}">
                <a16:creationId xmlns:a16="http://schemas.microsoft.com/office/drawing/2014/main" id="{DE7D9148-0FCF-4DB8-853B-2F638937D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C9930-57D4-4C05-91FF-881B006130E6}"/>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40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5650C-5464-4927-B7EF-E5117B7720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F0DA97-DB6D-4A42-AF80-A9AD154E36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A5C213-F590-4E82-848D-4A367CB051B2}"/>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5" name="Footer Placeholder 4">
            <a:extLst>
              <a:ext uri="{FF2B5EF4-FFF2-40B4-BE49-F238E27FC236}">
                <a16:creationId xmlns:a16="http://schemas.microsoft.com/office/drawing/2014/main" id="{04DFAA0F-84F7-4E04-815C-29B8819A2C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AD4E7-9365-4955-9EED-FE78FCCA7F9B}"/>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1535384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A0EC-3ED8-4FE6-91DD-2C39DD0D52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592D6C-6E4B-4651-8FFD-9804025FEB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527D42-B29C-422C-8757-BE5D18089FB7}"/>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5" name="Footer Placeholder 4">
            <a:extLst>
              <a:ext uri="{FF2B5EF4-FFF2-40B4-BE49-F238E27FC236}">
                <a16:creationId xmlns:a16="http://schemas.microsoft.com/office/drawing/2014/main" id="{A3188639-8E90-4082-9C80-7DDB3546A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B2785-0A3B-4418-B69F-45E962CEDB14}"/>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3323725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B0DB2-87DC-46EA-80AD-60930439AD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AF2761-060A-42E2-97E4-EFB176A43B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6E3A78-3076-43E6-A9E4-DA7013F2BF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0EE8CC-4CA8-4541-B78B-8B599BF16BFF}"/>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6" name="Footer Placeholder 5">
            <a:extLst>
              <a:ext uri="{FF2B5EF4-FFF2-40B4-BE49-F238E27FC236}">
                <a16:creationId xmlns:a16="http://schemas.microsoft.com/office/drawing/2014/main" id="{91639BDA-66C0-49F9-8633-DF60A1DA52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A2BB6B-2434-4790-9C93-12E3CBB8A925}"/>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3939649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6AC2-DF6F-4A21-9A25-A4D2E1FA70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B36FF4-092F-4DAB-90B7-736892120D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A6F593-6F9B-43C6-B28B-2013EC59D3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12012A-37E5-4AA8-94E8-71EC0E32BF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2505B5-F6F1-4441-A7E7-7F40617551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7F2DC5-A66E-48C2-9669-729C3C464A96}"/>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8" name="Footer Placeholder 7">
            <a:extLst>
              <a:ext uri="{FF2B5EF4-FFF2-40B4-BE49-F238E27FC236}">
                <a16:creationId xmlns:a16="http://schemas.microsoft.com/office/drawing/2014/main" id="{A83FF1C0-ADD7-4690-BD4C-F03155382C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6F2770-70D7-498B-8DF5-BD29D5D161F3}"/>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2218872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B355D-331E-492E-A010-37F28AFA09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6365E-5E8C-40B9-BEEB-68AF9A099CF1}"/>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4" name="Footer Placeholder 3">
            <a:extLst>
              <a:ext uri="{FF2B5EF4-FFF2-40B4-BE49-F238E27FC236}">
                <a16:creationId xmlns:a16="http://schemas.microsoft.com/office/drawing/2014/main" id="{C1DA6534-F9A3-496E-9AEF-33B282002A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874A6E-1CA8-493F-A1BE-FB1DCAB501E9}"/>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2325047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D1A0B5-A68B-42F2-ACEB-151ABF67D8BB}"/>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3" name="Footer Placeholder 2">
            <a:extLst>
              <a:ext uri="{FF2B5EF4-FFF2-40B4-BE49-F238E27FC236}">
                <a16:creationId xmlns:a16="http://schemas.microsoft.com/office/drawing/2014/main" id="{762C80EE-1FEE-42F4-96CC-0B9F65838F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77582F-5CE6-4169-B472-1CB2AF0E07BE}"/>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250174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06D9-B170-4C49-BD9C-F6475BA762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207A41-3445-457B-86AD-DDC9C7FFE3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3F1E2D-7995-4055-8CA2-F24CC4BE81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4E1589-9F12-4B66-90E1-28C432565BBA}"/>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6" name="Footer Placeholder 5">
            <a:extLst>
              <a:ext uri="{FF2B5EF4-FFF2-40B4-BE49-F238E27FC236}">
                <a16:creationId xmlns:a16="http://schemas.microsoft.com/office/drawing/2014/main" id="{5626119C-DD61-4168-BBA0-CAF837E89B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EF8BDB-562E-4E45-8410-7849D570EB0A}"/>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1843506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977C-AFCB-4FFE-8C41-943EB7FF66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82E0E7-0C8C-4AF7-A740-C05E20704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7C9474-C9C1-4A57-8D5B-B4F836DCB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8E2AA0-61D1-45BC-B496-55114D6599B6}"/>
              </a:ext>
            </a:extLst>
          </p:cNvPr>
          <p:cNvSpPr>
            <a:spLocks noGrp="1"/>
          </p:cNvSpPr>
          <p:nvPr>
            <p:ph type="dt" sz="half" idx="10"/>
          </p:nvPr>
        </p:nvSpPr>
        <p:spPr/>
        <p:txBody>
          <a:bodyPr/>
          <a:lstStyle/>
          <a:p>
            <a:fld id="{678A9CE9-CE85-4F91-8E7F-591E3520691B}" type="datetimeFigureOut">
              <a:rPr lang="en-US" smtClean="0"/>
              <a:t>5/14/2024</a:t>
            </a:fld>
            <a:endParaRPr lang="en-US"/>
          </a:p>
        </p:txBody>
      </p:sp>
      <p:sp>
        <p:nvSpPr>
          <p:cNvPr id="6" name="Footer Placeholder 5">
            <a:extLst>
              <a:ext uri="{FF2B5EF4-FFF2-40B4-BE49-F238E27FC236}">
                <a16:creationId xmlns:a16="http://schemas.microsoft.com/office/drawing/2014/main" id="{843F4EB1-C865-4BB2-A54D-DFC4ED9FE9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C8DCA2-3724-40BD-983B-952D63149C8F}"/>
              </a:ext>
            </a:extLst>
          </p:cNvPr>
          <p:cNvSpPr>
            <a:spLocks noGrp="1"/>
          </p:cNvSpPr>
          <p:nvPr>
            <p:ph type="sldNum" sz="quarter" idx="12"/>
          </p:nvPr>
        </p:nvSpPr>
        <p:spPr/>
        <p:txBody>
          <a:bodyPr/>
          <a:lstStyle/>
          <a:p>
            <a:fld id="{279441F6-63BD-4FAB-8236-6C9B633A471C}" type="slidenum">
              <a:rPr lang="en-US" smtClean="0"/>
              <a:t>‹#›</a:t>
            </a:fld>
            <a:endParaRPr lang="en-US"/>
          </a:p>
        </p:txBody>
      </p:sp>
    </p:spTree>
    <p:extLst>
      <p:ext uri="{BB962C8B-B14F-4D97-AF65-F5344CB8AC3E}">
        <p14:creationId xmlns:p14="http://schemas.microsoft.com/office/powerpoint/2010/main" val="4161918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4112C1-D884-4F60-A556-1AF83CFF3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9D007F-9380-4160-8062-05854B0C72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29AE3-43A4-46F0-9622-8FA1FE642B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8A9CE9-CE85-4F91-8E7F-591E3520691B}" type="datetimeFigureOut">
              <a:rPr lang="en-US" smtClean="0"/>
              <a:t>5/14/2024</a:t>
            </a:fld>
            <a:endParaRPr lang="en-US"/>
          </a:p>
        </p:txBody>
      </p:sp>
      <p:sp>
        <p:nvSpPr>
          <p:cNvPr id="5" name="Footer Placeholder 4">
            <a:extLst>
              <a:ext uri="{FF2B5EF4-FFF2-40B4-BE49-F238E27FC236}">
                <a16:creationId xmlns:a16="http://schemas.microsoft.com/office/drawing/2014/main" id="{4997FA1A-4DDC-4A30-B37B-CA259A48C5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1D5F8F-C7DC-4285-98C3-77DACD6E73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9441F6-63BD-4FAB-8236-6C9B633A471C}" type="slidenum">
              <a:rPr lang="en-US" smtClean="0"/>
              <a:t>‹#›</a:t>
            </a:fld>
            <a:endParaRPr lang="en-US"/>
          </a:p>
        </p:txBody>
      </p:sp>
    </p:spTree>
    <p:extLst>
      <p:ext uri="{BB962C8B-B14F-4D97-AF65-F5344CB8AC3E}">
        <p14:creationId xmlns:p14="http://schemas.microsoft.com/office/powerpoint/2010/main" val="235232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s://github.com/mandieannlyons/PM-5-Basics"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github.com/mandieannlyons" TargetMode="External"/><Relationship Id="rId5" Type="http://schemas.openxmlformats.org/officeDocument/2006/relationships/hyperlink" Target="https://www.linkedin.com/in/mandie-lyons-hutchcc" TargetMode="External"/><Relationship Id="rId4" Type="http://schemas.openxmlformats.org/officeDocument/2006/relationships/hyperlink" Target="mailto:lyonsm@hutchcc.ed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B0527F6-76D8-46AF-AA02-1C44DB72DEC5}"/>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7ECAF0-0E02-463E-AECA-A9D9847B0F00}"/>
              </a:ext>
            </a:extLst>
          </p:cNvPr>
          <p:cNvSpPr>
            <a:spLocks noGrp="1"/>
          </p:cNvSpPr>
          <p:nvPr>
            <p:ph type="ctrTitle"/>
          </p:nvPr>
        </p:nvSpPr>
        <p:spPr>
          <a:xfrm>
            <a:off x="1524000" y="1122363"/>
            <a:ext cx="9144000" cy="1471592"/>
          </a:xfrm>
        </p:spPr>
        <p:txBody>
          <a:bodyPr>
            <a:normAutofit fontScale="90000"/>
          </a:bodyPr>
          <a:lstStyle/>
          <a:p>
            <a:r>
              <a:rPr lang="en-US" b="1" dirty="0"/>
              <a:t>Project Management:</a:t>
            </a:r>
            <a:br>
              <a:rPr lang="en-US" b="1" dirty="0"/>
            </a:br>
            <a:r>
              <a:rPr lang="en-US" b="1" dirty="0"/>
              <a:t>5 Basics for Success</a:t>
            </a:r>
          </a:p>
        </p:txBody>
      </p:sp>
      <p:sp>
        <p:nvSpPr>
          <p:cNvPr id="4" name="Rectangle 3">
            <a:extLst>
              <a:ext uri="{FF2B5EF4-FFF2-40B4-BE49-F238E27FC236}">
                <a16:creationId xmlns:a16="http://schemas.microsoft.com/office/drawing/2014/main" id="{942C7C79-F9FB-4A02-9A02-002323A40029}"/>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DB7C1B8-2528-4C81-A5D3-5DBA145E5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8003" y="2890875"/>
            <a:ext cx="5255993" cy="2530559"/>
          </a:xfrm>
          <a:prstGeom prst="rect">
            <a:avLst/>
          </a:prstGeom>
        </p:spPr>
      </p:pic>
      <p:sp>
        <p:nvSpPr>
          <p:cNvPr id="15" name="TextBox 14">
            <a:extLst>
              <a:ext uri="{FF2B5EF4-FFF2-40B4-BE49-F238E27FC236}">
                <a16:creationId xmlns:a16="http://schemas.microsoft.com/office/drawing/2014/main" id="{157C77A6-081C-4649-9D03-0C7BE911FA85}"/>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Tree>
    <p:extLst>
      <p:ext uri="{BB962C8B-B14F-4D97-AF65-F5344CB8AC3E}">
        <p14:creationId xmlns:p14="http://schemas.microsoft.com/office/powerpoint/2010/main" val="2718228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650E2-1DD0-4D67-9BBD-25D04F4C8F04}"/>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6433B2-E09D-4CDB-ACE5-01C2A8784FE2}"/>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
        <p:nvSpPr>
          <p:cNvPr id="13" name="Rectangle 12">
            <a:extLst>
              <a:ext uri="{FF2B5EF4-FFF2-40B4-BE49-F238E27FC236}">
                <a16:creationId xmlns:a16="http://schemas.microsoft.com/office/drawing/2014/main" id="{852C12B4-A0EF-4457-BA85-70D58E746EAB}"/>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F7B8E-A9E1-4A6B-93DA-1B3991CC9C21}"/>
              </a:ext>
            </a:extLst>
          </p:cNvPr>
          <p:cNvSpPr>
            <a:spLocks noGrp="1"/>
          </p:cNvSpPr>
          <p:nvPr>
            <p:ph type="title"/>
          </p:nvPr>
        </p:nvSpPr>
        <p:spPr>
          <a:xfrm>
            <a:off x="562706" y="0"/>
            <a:ext cx="10515600" cy="786383"/>
          </a:xfrm>
        </p:spPr>
        <p:txBody>
          <a:bodyPr/>
          <a:lstStyle/>
          <a:p>
            <a:r>
              <a:rPr lang="en-US" b="1" dirty="0">
                <a:solidFill>
                  <a:schemeClr val="bg1"/>
                </a:solidFill>
              </a:rPr>
              <a:t>Lead Effective Meetings</a:t>
            </a:r>
          </a:p>
        </p:txBody>
      </p:sp>
      <p:sp>
        <p:nvSpPr>
          <p:cNvPr id="6" name="TextBox 5">
            <a:extLst>
              <a:ext uri="{FF2B5EF4-FFF2-40B4-BE49-F238E27FC236}">
                <a16:creationId xmlns:a16="http://schemas.microsoft.com/office/drawing/2014/main" id="{FAAD2E5D-013A-8EFC-1CC1-283EEA2166F9}"/>
              </a:ext>
            </a:extLst>
          </p:cNvPr>
          <p:cNvSpPr txBox="1"/>
          <p:nvPr/>
        </p:nvSpPr>
        <p:spPr>
          <a:xfrm>
            <a:off x="1116105" y="1166842"/>
            <a:ext cx="9117106" cy="4524315"/>
          </a:xfrm>
          <a:prstGeom prst="rect">
            <a:avLst/>
          </a:prstGeom>
          <a:noFill/>
        </p:spPr>
        <p:txBody>
          <a:bodyPr wrap="square">
            <a:spAutoFit/>
          </a:bodyPr>
          <a:lstStyle/>
          <a:p>
            <a:pPr marL="571500" indent="-571500">
              <a:buFont typeface="Arial" panose="020B0604020202020204" pitchFamily="34" charset="0"/>
              <a:buChar char="•"/>
            </a:pPr>
            <a:r>
              <a:rPr lang="en-US" sz="3600" dirty="0"/>
              <a:t>Invite the right people</a:t>
            </a:r>
          </a:p>
          <a:p>
            <a:pPr marL="1028700" lvl="1" indent="-571500">
              <a:buFont typeface="Arial" panose="020B0604020202020204" pitchFamily="34" charset="0"/>
              <a:buChar char="•"/>
            </a:pPr>
            <a:r>
              <a:rPr lang="en-US" sz="3600" dirty="0"/>
              <a:t>Who can help achieve the purpose?</a:t>
            </a:r>
          </a:p>
          <a:p>
            <a:pPr marL="1028700" lvl="1" indent="-571500">
              <a:buFont typeface="Arial" panose="020B0604020202020204" pitchFamily="34" charset="0"/>
              <a:buChar char="•"/>
            </a:pPr>
            <a:r>
              <a:rPr lang="en-US" sz="3600" dirty="0"/>
              <a:t>What is the cost?</a:t>
            </a:r>
          </a:p>
          <a:p>
            <a:pPr marL="571500" indent="-571500">
              <a:buFont typeface="Arial" panose="020B0604020202020204" pitchFamily="34" charset="0"/>
              <a:buChar char="•"/>
            </a:pPr>
            <a:r>
              <a:rPr lang="en-US" sz="3600" dirty="0"/>
              <a:t>Maximize engagement</a:t>
            </a:r>
          </a:p>
          <a:p>
            <a:pPr marL="1028700" lvl="1" indent="-571500">
              <a:buFont typeface="Arial" panose="020B0604020202020204" pitchFamily="34" charset="0"/>
              <a:buChar char="•"/>
            </a:pPr>
            <a:r>
              <a:rPr lang="en-US" sz="3600" dirty="0"/>
              <a:t>Schedule for max engagement</a:t>
            </a:r>
          </a:p>
          <a:p>
            <a:pPr marL="1028700" lvl="1" indent="-571500">
              <a:buFont typeface="Arial" panose="020B0604020202020204" pitchFamily="34" charset="0"/>
              <a:buChar char="•"/>
            </a:pPr>
            <a:r>
              <a:rPr lang="en-US" sz="3600" dirty="0"/>
              <a:t>Encourage free thinking</a:t>
            </a:r>
          </a:p>
          <a:p>
            <a:pPr marL="1028700" lvl="1" indent="-571500">
              <a:buFont typeface="Arial" panose="020B0604020202020204" pitchFamily="34" charset="0"/>
              <a:buChar char="•"/>
            </a:pPr>
            <a:r>
              <a:rPr lang="en-US" sz="3600" dirty="0"/>
              <a:t>Get commitment</a:t>
            </a:r>
          </a:p>
          <a:p>
            <a:pPr marL="571500" indent="-571500">
              <a:buFont typeface="Arial" panose="020B0604020202020204" pitchFamily="34" charset="0"/>
              <a:buChar char="•"/>
            </a:pPr>
            <a:r>
              <a:rPr lang="en-US" sz="3600" dirty="0"/>
              <a:t>Produce shareable results</a:t>
            </a:r>
          </a:p>
        </p:txBody>
      </p:sp>
    </p:spTree>
    <p:extLst>
      <p:ext uri="{BB962C8B-B14F-4D97-AF65-F5344CB8AC3E}">
        <p14:creationId xmlns:p14="http://schemas.microsoft.com/office/powerpoint/2010/main" val="1596168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650E2-1DD0-4D67-9BBD-25D04F4C8F04}"/>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6433B2-E09D-4CDB-ACE5-01C2A8784FE2}"/>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
        <p:nvSpPr>
          <p:cNvPr id="13" name="Rectangle 12">
            <a:extLst>
              <a:ext uri="{FF2B5EF4-FFF2-40B4-BE49-F238E27FC236}">
                <a16:creationId xmlns:a16="http://schemas.microsoft.com/office/drawing/2014/main" id="{852C12B4-A0EF-4457-BA85-70D58E746EAB}"/>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F7B8E-A9E1-4A6B-93DA-1B3991CC9C21}"/>
              </a:ext>
            </a:extLst>
          </p:cNvPr>
          <p:cNvSpPr>
            <a:spLocks noGrp="1"/>
          </p:cNvSpPr>
          <p:nvPr>
            <p:ph type="title"/>
          </p:nvPr>
        </p:nvSpPr>
        <p:spPr>
          <a:xfrm>
            <a:off x="562706" y="0"/>
            <a:ext cx="10515600" cy="786383"/>
          </a:xfrm>
        </p:spPr>
        <p:txBody>
          <a:bodyPr/>
          <a:lstStyle/>
          <a:p>
            <a:r>
              <a:rPr lang="en-US" b="1" dirty="0">
                <a:solidFill>
                  <a:schemeClr val="bg1"/>
                </a:solidFill>
              </a:rPr>
              <a:t>Activity: Meeting Agenda</a:t>
            </a:r>
          </a:p>
        </p:txBody>
      </p:sp>
      <p:pic>
        <p:nvPicPr>
          <p:cNvPr id="3" name="Picture 2" descr="Logo, icon&#10;&#10;Description automatically generated">
            <a:extLst>
              <a:ext uri="{FF2B5EF4-FFF2-40B4-BE49-F238E27FC236}">
                <a16:creationId xmlns:a16="http://schemas.microsoft.com/office/drawing/2014/main" id="{34D51B98-CD4F-DD00-DD96-5290068781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688" y="1282814"/>
            <a:ext cx="6540429" cy="456234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657632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650E2-1DD0-4D67-9BBD-25D04F4C8F04}"/>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6433B2-E09D-4CDB-ACE5-01C2A8784FE2}"/>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
        <p:nvSpPr>
          <p:cNvPr id="13" name="Rectangle 12">
            <a:extLst>
              <a:ext uri="{FF2B5EF4-FFF2-40B4-BE49-F238E27FC236}">
                <a16:creationId xmlns:a16="http://schemas.microsoft.com/office/drawing/2014/main" id="{852C12B4-A0EF-4457-BA85-70D58E746EAB}"/>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F7B8E-A9E1-4A6B-93DA-1B3991CC9C21}"/>
              </a:ext>
            </a:extLst>
          </p:cNvPr>
          <p:cNvSpPr>
            <a:spLocks noGrp="1"/>
          </p:cNvSpPr>
          <p:nvPr>
            <p:ph type="title"/>
          </p:nvPr>
        </p:nvSpPr>
        <p:spPr>
          <a:xfrm>
            <a:off x="562706" y="0"/>
            <a:ext cx="10515600" cy="786383"/>
          </a:xfrm>
        </p:spPr>
        <p:txBody>
          <a:bodyPr/>
          <a:lstStyle/>
          <a:p>
            <a:r>
              <a:rPr lang="en-US" b="1" dirty="0">
                <a:solidFill>
                  <a:schemeClr val="bg1"/>
                </a:solidFill>
              </a:rPr>
              <a:t>Manage Change</a:t>
            </a:r>
          </a:p>
        </p:txBody>
      </p:sp>
      <p:pic>
        <p:nvPicPr>
          <p:cNvPr id="3" name="Picture 2" descr="Diagram&#10;&#10;Description automatically generated">
            <a:extLst>
              <a:ext uri="{FF2B5EF4-FFF2-40B4-BE49-F238E27FC236}">
                <a16:creationId xmlns:a16="http://schemas.microsoft.com/office/drawing/2014/main" id="{83F8841C-2766-BB2E-2B2A-09E22B2818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89108"/>
            <a:ext cx="5907802" cy="4430852"/>
          </a:xfrm>
          <a:prstGeom prst="rect">
            <a:avLst/>
          </a:prstGeom>
        </p:spPr>
      </p:pic>
      <p:sp>
        <p:nvSpPr>
          <p:cNvPr id="7" name="TextBox 6">
            <a:extLst>
              <a:ext uri="{FF2B5EF4-FFF2-40B4-BE49-F238E27FC236}">
                <a16:creationId xmlns:a16="http://schemas.microsoft.com/office/drawing/2014/main" id="{23BE17D9-A787-BECB-BE2D-7ADC54C65942}"/>
              </a:ext>
            </a:extLst>
          </p:cNvPr>
          <p:cNvSpPr txBox="1"/>
          <p:nvPr/>
        </p:nvSpPr>
        <p:spPr>
          <a:xfrm>
            <a:off x="732865" y="1182231"/>
            <a:ext cx="6172200" cy="2862322"/>
          </a:xfrm>
          <a:prstGeom prst="rect">
            <a:avLst/>
          </a:prstGeom>
          <a:noFill/>
        </p:spPr>
        <p:txBody>
          <a:bodyPr wrap="square">
            <a:spAutoFit/>
          </a:bodyPr>
          <a:lstStyle/>
          <a:p>
            <a:pPr marL="514350" indent="-514350">
              <a:buFont typeface="+mj-lt"/>
              <a:buAutoNum type="arabicPeriod"/>
            </a:pPr>
            <a:r>
              <a:rPr lang="en-US" sz="3600" dirty="0"/>
              <a:t>Submission/logging</a:t>
            </a:r>
          </a:p>
          <a:p>
            <a:pPr marL="514350" indent="-514350">
              <a:buFont typeface="+mj-lt"/>
              <a:buAutoNum type="arabicPeriod"/>
            </a:pPr>
            <a:r>
              <a:rPr lang="en-US" sz="3600" dirty="0"/>
              <a:t>Evaluation</a:t>
            </a:r>
          </a:p>
          <a:p>
            <a:pPr marL="514350" indent="-514350">
              <a:buFont typeface="+mj-lt"/>
              <a:buAutoNum type="arabicPeriod"/>
            </a:pPr>
            <a:r>
              <a:rPr lang="en-US" sz="3600" dirty="0"/>
              <a:t>Decision</a:t>
            </a:r>
          </a:p>
          <a:p>
            <a:pPr marL="514350" indent="-514350">
              <a:buFont typeface="+mj-lt"/>
              <a:buAutoNum type="arabicPeriod"/>
            </a:pPr>
            <a:r>
              <a:rPr lang="en-US" sz="3600" dirty="0"/>
              <a:t>Integration</a:t>
            </a:r>
          </a:p>
          <a:p>
            <a:pPr marL="514350" indent="-514350">
              <a:buFont typeface="+mj-lt"/>
              <a:buAutoNum type="arabicPeriod"/>
            </a:pPr>
            <a:r>
              <a:rPr lang="en-US" sz="3600" dirty="0"/>
              <a:t>Communication</a:t>
            </a:r>
          </a:p>
        </p:txBody>
      </p:sp>
    </p:spTree>
    <p:extLst>
      <p:ext uri="{BB962C8B-B14F-4D97-AF65-F5344CB8AC3E}">
        <p14:creationId xmlns:p14="http://schemas.microsoft.com/office/powerpoint/2010/main" val="4098349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650E2-1DD0-4D67-9BBD-25D04F4C8F04}"/>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6433B2-E09D-4CDB-ACE5-01C2A8784FE2}"/>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
        <p:nvSpPr>
          <p:cNvPr id="13" name="Rectangle 12">
            <a:extLst>
              <a:ext uri="{FF2B5EF4-FFF2-40B4-BE49-F238E27FC236}">
                <a16:creationId xmlns:a16="http://schemas.microsoft.com/office/drawing/2014/main" id="{852C12B4-A0EF-4457-BA85-70D58E746EAB}"/>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F7B8E-A9E1-4A6B-93DA-1B3991CC9C21}"/>
              </a:ext>
            </a:extLst>
          </p:cNvPr>
          <p:cNvSpPr>
            <a:spLocks noGrp="1"/>
          </p:cNvSpPr>
          <p:nvPr>
            <p:ph type="title"/>
          </p:nvPr>
        </p:nvSpPr>
        <p:spPr>
          <a:xfrm>
            <a:off x="562706" y="0"/>
            <a:ext cx="10515600" cy="786383"/>
          </a:xfrm>
        </p:spPr>
        <p:txBody>
          <a:bodyPr/>
          <a:lstStyle/>
          <a:p>
            <a:r>
              <a:rPr lang="en-US" b="1" dirty="0">
                <a:solidFill>
                  <a:schemeClr val="bg1"/>
                </a:solidFill>
              </a:rPr>
              <a:t>Activity: Change Management Plan</a:t>
            </a:r>
          </a:p>
        </p:txBody>
      </p:sp>
      <p:pic>
        <p:nvPicPr>
          <p:cNvPr id="3" name="Picture 2" descr="Logo, icon&#10;&#10;Description automatically generated">
            <a:extLst>
              <a:ext uri="{FF2B5EF4-FFF2-40B4-BE49-F238E27FC236}">
                <a16:creationId xmlns:a16="http://schemas.microsoft.com/office/drawing/2014/main" id="{34D51B98-CD4F-DD00-DD96-5290068781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688" y="1282814"/>
            <a:ext cx="6540429" cy="456234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926508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650E2-1DD0-4D67-9BBD-25D04F4C8F04}"/>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6433B2-E09D-4CDB-ACE5-01C2A8784FE2}"/>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
        <p:nvSpPr>
          <p:cNvPr id="13" name="Rectangle 12">
            <a:extLst>
              <a:ext uri="{FF2B5EF4-FFF2-40B4-BE49-F238E27FC236}">
                <a16:creationId xmlns:a16="http://schemas.microsoft.com/office/drawing/2014/main" id="{852C12B4-A0EF-4457-BA85-70D58E746EAB}"/>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F7B8E-A9E1-4A6B-93DA-1B3991CC9C21}"/>
              </a:ext>
            </a:extLst>
          </p:cNvPr>
          <p:cNvSpPr>
            <a:spLocks noGrp="1"/>
          </p:cNvSpPr>
          <p:nvPr>
            <p:ph type="title"/>
          </p:nvPr>
        </p:nvSpPr>
        <p:spPr>
          <a:xfrm>
            <a:off x="562706" y="0"/>
            <a:ext cx="10515600" cy="786383"/>
          </a:xfrm>
        </p:spPr>
        <p:txBody>
          <a:bodyPr/>
          <a:lstStyle/>
          <a:p>
            <a:r>
              <a:rPr lang="en-US" b="1" dirty="0">
                <a:solidFill>
                  <a:schemeClr val="bg1"/>
                </a:solidFill>
              </a:rPr>
              <a:t>The 5 Basics</a:t>
            </a:r>
          </a:p>
        </p:txBody>
      </p:sp>
      <p:sp>
        <p:nvSpPr>
          <p:cNvPr id="3" name="Rectangle 2">
            <a:extLst>
              <a:ext uri="{FF2B5EF4-FFF2-40B4-BE49-F238E27FC236}">
                <a16:creationId xmlns:a16="http://schemas.microsoft.com/office/drawing/2014/main" id="{EADEC7A6-9F59-BDF0-D47A-BBCA0CE629FB}"/>
              </a:ext>
            </a:extLst>
          </p:cNvPr>
          <p:cNvSpPr/>
          <p:nvPr/>
        </p:nvSpPr>
        <p:spPr>
          <a:xfrm>
            <a:off x="5592908" y="3978323"/>
            <a:ext cx="6163445" cy="1323439"/>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8000" b="1" dirty="0">
                <a:ln/>
                <a:solidFill>
                  <a:schemeClr val="accent4"/>
                </a:solidFill>
              </a:rPr>
              <a:t>SUCCESS!!!</a:t>
            </a:r>
          </a:p>
        </p:txBody>
      </p:sp>
      <p:sp>
        <p:nvSpPr>
          <p:cNvPr id="5" name="TextBox 4">
            <a:extLst>
              <a:ext uri="{FF2B5EF4-FFF2-40B4-BE49-F238E27FC236}">
                <a16:creationId xmlns:a16="http://schemas.microsoft.com/office/drawing/2014/main" id="{1EE8784F-80C4-8FA2-6F05-2BA83503786F}"/>
              </a:ext>
            </a:extLst>
          </p:cNvPr>
          <p:cNvSpPr txBox="1"/>
          <p:nvPr/>
        </p:nvSpPr>
        <p:spPr>
          <a:xfrm>
            <a:off x="933273" y="1163331"/>
            <a:ext cx="10976810" cy="4801314"/>
          </a:xfrm>
          <a:prstGeom prst="rect">
            <a:avLst/>
          </a:prstGeom>
          <a:noFill/>
        </p:spPr>
        <p:txBody>
          <a:bodyPr wrap="square" rtlCol="0">
            <a:spAutoFit/>
          </a:bodyPr>
          <a:lstStyle/>
          <a:p>
            <a:pPr marL="342900" indent="-342900">
              <a:lnSpc>
                <a:spcPct val="150000"/>
              </a:lnSpc>
              <a:buFont typeface="+mj-lt"/>
              <a:buAutoNum type="arabicPeriod"/>
            </a:pPr>
            <a:r>
              <a:rPr lang="en-US" sz="3600" dirty="0"/>
              <a:t> Establish the charter</a:t>
            </a:r>
          </a:p>
          <a:p>
            <a:pPr marL="342900" indent="-342900">
              <a:lnSpc>
                <a:spcPct val="150000"/>
              </a:lnSpc>
              <a:buFont typeface="+mj-lt"/>
              <a:buAutoNum type="arabicPeriod"/>
            </a:pPr>
            <a:r>
              <a:rPr lang="en-US" sz="3600" dirty="0"/>
              <a:t> Build influence</a:t>
            </a:r>
          </a:p>
          <a:p>
            <a:pPr marL="342900" indent="-342900">
              <a:lnSpc>
                <a:spcPct val="150000"/>
              </a:lnSpc>
              <a:buFont typeface="+mj-lt"/>
              <a:buAutoNum type="arabicPeriod"/>
            </a:pPr>
            <a:r>
              <a:rPr lang="en-US" sz="3600" dirty="0"/>
              <a:t> Run effective meetings</a:t>
            </a:r>
          </a:p>
          <a:p>
            <a:pPr marL="342900" indent="-342900">
              <a:lnSpc>
                <a:spcPct val="150000"/>
              </a:lnSpc>
              <a:buFont typeface="+mj-lt"/>
              <a:buAutoNum type="arabicPeriod"/>
            </a:pPr>
            <a:r>
              <a:rPr lang="en-US" sz="3600" dirty="0"/>
              <a:t> Evaluate risks/gaps</a:t>
            </a:r>
          </a:p>
          <a:p>
            <a:pPr marL="342900" indent="-342900">
              <a:lnSpc>
                <a:spcPct val="150000"/>
              </a:lnSpc>
              <a:buFont typeface="+mj-lt"/>
              <a:buAutoNum type="arabicPeriod"/>
            </a:pPr>
            <a:r>
              <a:rPr lang="en-US" sz="3600" dirty="0"/>
              <a:t> Manage change</a:t>
            </a:r>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1467754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B0527F6-76D8-46AF-AA02-1C44DB72DEC5}"/>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7ECAF0-0E02-463E-AECA-A9D9847B0F00}"/>
              </a:ext>
            </a:extLst>
          </p:cNvPr>
          <p:cNvSpPr>
            <a:spLocks noGrp="1"/>
          </p:cNvSpPr>
          <p:nvPr>
            <p:ph type="ctrTitle"/>
          </p:nvPr>
        </p:nvSpPr>
        <p:spPr>
          <a:xfrm>
            <a:off x="1524000" y="1122363"/>
            <a:ext cx="9144000" cy="1471592"/>
          </a:xfrm>
        </p:spPr>
        <p:txBody>
          <a:bodyPr/>
          <a:lstStyle/>
          <a:p>
            <a:r>
              <a:rPr lang="en-US" b="1" dirty="0"/>
              <a:t>Questions???</a:t>
            </a:r>
          </a:p>
        </p:txBody>
      </p:sp>
      <p:sp>
        <p:nvSpPr>
          <p:cNvPr id="4" name="Rectangle 3">
            <a:extLst>
              <a:ext uri="{FF2B5EF4-FFF2-40B4-BE49-F238E27FC236}">
                <a16:creationId xmlns:a16="http://schemas.microsoft.com/office/drawing/2014/main" id="{942C7C79-F9FB-4A02-9A02-002323A40029}"/>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DB7C1B8-2528-4C81-A5D3-5DBA145E51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8003" y="2890875"/>
            <a:ext cx="5255993" cy="2530559"/>
          </a:xfrm>
          <a:prstGeom prst="rect">
            <a:avLst/>
          </a:prstGeom>
        </p:spPr>
      </p:pic>
      <p:sp>
        <p:nvSpPr>
          <p:cNvPr id="15" name="TextBox 14">
            <a:extLst>
              <a:ext uri="{FF2B5EF4-FFF2-40B4-BE49-F238E27FC236}">
                <a16:creationId xmlns:a16="http://schemas.microsoft.com/office/drawing/2014/main" id="{157C77A6-081C-4649-9D03-0C7BE911FA85}"/>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Tree>
    <p:extLst>
      <p:ext uri="{BB962C8B-B14F-4D97-AF65-F5344CB8AC3E}">
        <p14:creationId xmlns:p14="http://schemas.microsoft.com/office/powerpoint/2010/main" val="2498438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B0527F6-76D8-46AF-AA02-1C44DB72DEC5}"/>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7ECAF0-0E02-463E-AECA-A9D9847B0F00}"/>
              </a:ext>
            </a:extLst>
          </p:cNvPr>
          <p:cNvSpPr>
            <a:spLocks noGrp="1"/>
          </p:cNvSpPr>
          <p:nvPr>
            <p:ph type="ctrTitle"/>
          </p:nvPr>
        </p:nvSpPr>
        <p:spPr>
          <a:xfrm>
            <a:off x="1524000" y="1122363"/>
            <a:ext cx="9144000" cy="1471592"/>
          </a:xfrm>
        </p:spPr>
        <p:txBody>
          <a:bodyPr>
            <a:normAutofit fontScale="90000"/>
          </a:bodyPr>
          <a:lstStyle/>
          <a:p>
            <a:br>
              <a:rPr lang="en-US" b="1" dirty="0"/>
            </a:br>
            <a:endParaRPr lang="en-US" b="1" dirty="0"/>
          </a:p>
        </p:txBody>
      </p:sp>
      <p:sp>
        <p:nvSpPr>
          <p:cNvPr id="4" name="Rectangle 3">
            <a:extLst>
              <a:ext uri="{FF2B5EF4-FFF2-40B4-BE49-F238E27FC236}">
                <a16:creationId xmlns:a16="http://schemas.microsoft.com/office/drawing/2014/main" id="{942C7C79-F9FB-4A02-9A02-002323A40029}"/>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DB7C1B8-2528-4C81-A5D3-5DBA145E5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3454" y="2644519"/>
            <a:ext cx="2202642" cy="1060488"/>
          </a:xfrm>
          <a:prstGeom prst="rect">
            <a:avLst/>
          </a:prstGeom>
        </p:spPr>
      </p:pic>
      <p:pic>
        <p:nvPicPr>
          <p:cNvPr id="5" name="Picture 4" descr="A person with glasses smiling&#10;&#10;Description automatically generated">
            <a:extLst>
              <a:ext uri="{FF2B5EF4-FFF2-40B4-BE49-F238E27FC236}">
                <a16:creationId xmlns:a16="http://schemas.microsoft.com/office/drawing/2014/main" id="{6107F78B-7A67-7C5A-648F-CF57EE9ACA10}"/>
              </a:ext>
            </a:extLst>
          </p:cNvPr>
          <p:cNvPicPr>
            <a:picLocks noChangeAspect="1"/>
          </p:cNvPicPr>
          <p:nvPr/>
        </p:nvPicPr>
        <p:blipFill rotWithShape="1">
          <a:blip r:embed="rId3">
            <a:extLst>
              <a:ext uri="{28A0092B-C50C-407E-A947-70E740481C1C}">
                <a14:useLocalDpi xmlns:a14="http://schemas.microsoft.com/office/drawing/2010/main" val="0"/>
              </a:ext>
            </a:extLst>
          </a:blip>
          <a:srcRect l="11167" r="7804"/>
          <a:stretch/>
        </p:blipFill>
        <p:spPr>
          <a:xfrm>
            <a:off x="775880" y="1249596"/>
            <a:ext cx="3348317" cy="4132228"/>
          </a:xfrm>
          <a:prstGeom prst="rect">
            <a:avLst/>
          </a:prstGeom>
        </p:spPr>
      </p:pic>
      <p:sp>
        <p:nvSpPr>
          <p:cNvPr id="7" name="TextBox 6">
            <a:extLst>
              <a:ext uri="{FF2B5EF4-FFF2-40B4-BE49-F238E27FC236}">
                <a16:creationId xmlns:a16="http://schemas.microsoft.com/office/drawing/2014/main" id="{30983A3B-A44F-B5FF-A963-077F54EF3689}"/>
              </a:ext>
            </a:extLst>
          </p:cNvPr>
          <p:cNvSpPr txBox="1"/>
          <p:nvPr/>
        </p:nvSpPr>
        <p:spPr>
          <a:xfrm>
            <a:off x="4372969" y="1165661"/>
            <a:ext cx="5255993" cy="1384995"/>
          </a:xfrm>
          <a:prstGeom prst="rect">
            <a:avLst/>
          </a:prstGeom>
          <a:noFill/>
        </p:spPr>
        <p:txBody>
          <a:bodyPr wrap="square" rtlCol="0">
            <a:spAutoFit/>
          </a:bodyPr>
          <a:lstStyle/>
          <a:p>
            <a:r>
              <a:rPr lang="en-US" sz="2800" dirty="0"/>
              <a:t>Mandie Ann Lyons</a:t>
            </a:r>
          </a:p>
          <a:p>
            <a:r>
              <a:rPr lang="en-US" sz="2800" dirty="0"/>
              <a:t>Chief Information Officer</a:t>
            </a:r>
          </a:p>
          <a:p>
            <a:r>
              <a:rPr lang="en-US" sz="2800" dirty="0"/>
              <a:t>Hutchinson Community College</a:t>
            </a:r>
          </a:p>
        </p:txBody>
      </p:sp>
      <p:sp>
        <p:nvSpPr>
          <p:cNvPr id="8" name="TextBox 7">
            <a:extLst>
              <a:ext uri="{FF2B5EF4-FFF2-40B4-BE49-F238E27FC236}">
                <a16:creationId xmlns:a16="http://schemas.microsoft.com/office/drawing/2014/main" id="{51FCEE3E-98D5-C311-68F4-957DF3870AC2}"/>
              </a:ext>
            </a:extLst>
          </p:cNvPr>
          <p:cNvSpPr txBox="1"/>
          <p:nvPr/>
        </p:nvSpPr>
        <p:spPr>
          <a:xfrm>
            <a:off x="4372969" y="4107156"/>
            <a:ext cx="8464490" cy="2246769"/>
          </a:xfrm>
          <a:prstGeom prst="rect">
            <a:avLst/>
          </a:prstGeom>
          <a:noFill/>
        </p:spPr>
        <p:txBody>
          <a:bodyPr wrap="square" rtlCol="0">
            <a:spAutoFit/>
          </a:bodyPr>
          <a:lstStyle/>
          <a:p>
            <a:r>
              <a:rPr lang="en-US" sz="2800" dirty="0"/>
              <a:t>Email: </a:t>
            </a:r>
            <a:r>
              <a:rPr lang="en-US" sz="2800" dirty="0">
                <a:hlinkClick r:id="rId4"/>
              </a:rPr>
              <a:t>lyonsm@hutchcc.edu</a:t>
            </a:r>
            <a:endParaRPr lang="en-US" sz="2800" dirty="0"/>
          </a:p>
          <a:p>
            <a:r>
              <a:rPr lang="en-US" sz="2800" dirty="0"/>
              <a:t>LinkedIn: </a:t>
            </a:r>
            <a:r>
              <a:rPr lang="en-US" sz="2800" dirty="0">
                <a:hlinkClick r:id="rId5"/>
              </a:rPr>
              <a:t>linkedin.com/in/mandie-lyons-hutchcc</a:t>
            </a:r>
            <a:endParaRPr lang="en-US" sz="2800" dirty="0"/>
          </a:p>
          <a:p>
            <a:r>
              <a:rPr lang="en-US" sz="2800" dirty="0" err="1"/>
              <a:t>Github</a:t>
            </a:r>
            <a:r>
              <a:rPr lang="en-US" sz="2800" dirty="0"/>
              <a:t>: </a:t>
            </a:r>
            <a:r>
              <a:rPr lang="en-US" sz="2800" dirty="0">
                <a:hlinkClick r:id="rId6"/>
              </a:rPr>
              <a:t>github.com/mandieannlyons</a:t>
            </a:r>
            <a:endParaRPr lang="en-US" sz="2800" dirty="0"/>
          </a:p>
          <a:p>
            <a:r>
              <a:rPr lang="en-US" sz="2800" dirty="0"/>
              <a:t>Repo: </a:t>
            </a:r>
            <a:r>
              <a:rPr lang="en-US" sz="2800" dirty="0">
                <a:hlinkClick r:id="rId7"/>
              </a:rPr>
              <a:t>github.com/mandieannlyons/PM-5-Basics</a:t>
            </a:r>
            <a:endParaRPr lang="en-US" sz="2800" dirty="0"/>
          </a:p>
          <a:p>
            <a:endParaRPr lang="en-US" sz="2800" dirty="0"/>
          </a:p>
        </p:txBody>
      </p:sp>
      <p:sp>
        <p:nvSpPr>
          <p:cNvPr id="10" name="Title 1">
            <a:extLst>
              <a:ext uri="{FF2B5EF4-FFF2-40B4-BE49-F238E27FC236}">
                <a16:creationId xmlns:a16="http://schemas.microsoft.com/office/drawing/2014/main" id="{22386585-CD81-92AD-37E3-79F66C187C40}"/>
              </a:ext>
            </a:extLst>
          </p:cNvPr>
          <p:cNvSpPr txBox="1">
            <a:spLocks/>
          </p:cNvSpPr>
          <p:nvPr/>
        </p:nvSpPr>
        <p:spPr>
          <a:xfrm>
            <a:off x="562706" y="0"/>
            <a:ext cx="10515600" cy="7863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4400" b="1" dirty="0">
                <a:solidFill>
                  <a:schemeClr val="bg1"/>
                </a:solidFill>
              </a:rPr>
              <a:t>My Info</a:t>
            </a:r>
          </a:p>
        </p:txBody>
      </p:sp>
    </p:spTree>
    <p:extLst>
      <p:ext uri="{BB962C8B-B14F-4D97-AF65-F5344CB8AC3E}">
        <p14:creationId xmlns:p14="http://schemas.microsoft.com/office/powerpoint/2010/main" val="3806939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650E2-1DD0-4D67-9BBD-25D04F4C8F04}"/>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6433B2-E09D-4CDB-ACE5-01C2A8784FE2}"/>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
        <p:nvSpPr>
          <p:cNvPr id="13" name="Rectangle 12">
            <a:extLst>
              <a:ext uri="{FF2B5EF4-FFF2-40B4-BE49-F238E27FC236}">
                <a16:creationId xmlns:a16="http://schemas.microsoft.com/office/drawing/2014/main" id="{852C12B4-A0EF-4457-BA85-70D58E746EAB}"/>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601957D-2C78-48C7-982B-7340B6EE9A8F}"/>
              </a:ext>
            </a:extLst>
          </p:cNvPr>
          <p:cNvSpPr txBox="1"/>
          <p:nvPr/>
        </p:nvSpPr>
        <p:spPr>
          <a:xfrm>
            <a:off x="1162050" y="1843950"/>
            <a:ext cx="5676900" cy="3170099"/>
          </a:xfrm>
          <a:prstGeom prst="rect">
            <a:avLst/>
          </a:prstGeom>
          <a:noFill/>
        </p:spPr>
        <p:txBody>
          <a:bodyPr wrap="square" rtlCol="0">
            <a:spAutoFit/>
          </a:bodyPr>
          <a:lstStyle/>
          <a:p>
            <a:pPr marL="514350" indent="-514350">
              <a:buFont typeface="+mj-lt"/>
              <a:buAutoNum type="arabicPeriod"/>
            </a:pPr>
            <a:r>
              <a:rPr lang="en-US" sz="4000" dirty="0"/>
              <a:t>Establish the charter</a:t>
            </a:r>
          </a:p>
          <a:p>
            <a:pPr marL="514350" indent="-514350">
              <a:buFont typeface="+mj-lt"/>
              <a:buAutoNum type="arabicPeriod"/>
            </a:pPr>
            <a:r>
              <a:rPr lang="en-US" sz="4000" dirty="0"/>
              <a:t>Build influence</a:t>
            </a:r>
          </a:p>
          <a:p>
            <a:pPr marL="514350" indent="-514350">
              <a:buFont typeface="+mj-lt"/>
              <a:buAutoNum type="arabicPeriod"/>
            </a:pPr>
            <a:r>
              <a:rPr lang="en-US" sz="4000" dirty="0"/>
              <a:t>Lead effective meetings</a:t>
            </a:r>
          </a:p>
          <a:p>
            <a:pPr marL="514350" indent="-514350">
              <a:buFont typeface="+mj-lt"/>
              <a:buAutoNum type="arabicPeriod"/>
            </a:pPr>
            <a:r>
              <a:rPr lang="en-US" sz="4000" dirty="0"/>
              <a:t>Evaluate risks/gaps</a:t>
            </a:r>
          </a:p>
          <a:p>
            <a:pPr marL="514350" indent="-514350">
              <a:buFont typeface="+mj-lt"/>
              <a:buAutoNum type="arabicPeriod"/>
            </a:pPr>
            <a:r>
              <a:rPr lang="en-US" sz="4000" dirty="0"/>
              <a:t>Manage change</a:t>
            </a:r>
          </a:p>
        </p:txBody>
      </p:sp>
      <p:sp>
        <p:nvSpPr>
          <p:cNvPr id="6" name="Title 1">
            <a:extLst>
              <a:ext uri="{FF2B5EF4-FFF2-40B4-BE49-F238E27FC236}">
                <a16:creationId xmlns:a16="http://schemas.microsoft.com/office/drawing/2014/main" id="{91A75AB7-AFDD-1561-6FD6-00E51640F0F3}"/>
              </a:ext>
            </a:extLst>
          </p:cNvPr>
          <p:cNvSpPr>
            <a:spLocks noGrp="1"/>
          </p:cNvSpPr>
          <p:nvPr>
            <p:ph type="title"/>
          </p:nvPr>
        </p:nvSpPr>
        <p:spPr>
          <a:xfrm>
            <a:off x="562706" y="0"/>
            <a:ext cx="10515600" cy="786383"/>
          </a:xfrm>
        </p:spPr>
        <p:txBody>
          <a:bodyPr/>
          <a:lstStyle/>
          <a:p>
            <a:r>
              <a:rPr lang="en-US" b="1" dirty="0">
                <a:solidFill>
                  <a:schemeClr val="bg1"/>
                </a:solidFill>
              </a:rPr>
              <a:t>Start with the Basics</a:t>
            </a:r>
          </a:p>
        </p:txBody>
      </p:sp>
    </p:spTree>
    <p:extLst>
      <p:ext uri="{BB962C8B-B14F-4D97-AF65-F5344CB8AC3E}">
        <p14:creationId xmlns:p14="http://schemas.microsoft.com/office/powerpoint/2010/main" val="864542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650E2-1DD0-4D67-9BBD-25D04F4C8F04}"/>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6433B2-E09D-4CDB-ACE5-01C2A8784FE2}"/>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
        <p:nvSpPr>
          <p:cNvPr id="13" name="Rectangle 12">
            <a:extLst>
              <a:ext uri="{FF2B5EF4-FFF2-40B4-BE49-F238E27FC236}">
                <a16:creationId xmlns:a16="http://schemas.microsoft.com/office/drawing/2014/main" id="{852C12B4-A0EF-4457-BA85-70D58E746EAB}"/>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application, website&#10;&#10;Description automatically generated">
            <a:extLst>
              <a:ext uri="{FF2B5EF4-FFF2-40B4-BE49-F238E27FC236}">
                <a16:creationId xmlns:a16="http://schemas.microsoft.com/office/drawing/2014/main" id="{DED66AE3-8E2B-4C46-0A5D-0DA605768D57}"/>
              </a:ext>
            </a:extLst>
          </p:cNvPr>
          <p:cNvPicPr>
            <a:picLocks noChangeAspect="1"/>
          </p:cNvPicPr>
          <p:nvPr/>
        </p:nvPicPr>
        <p:blipFill rotWithShape="1">
          <a:blip r:embed="rId3">
            <a:extLst>
              <a:ext uri="{28A0092B-C50C-407E-A947-70E740481C1C}">
                <a14:useLocalDpi xmlns:a14="http://schemas.microsoft.com/office/drawing/2010/main" val="0"/>
              </a:ext>
            </a:extLst>
          </a:blip>
          <a:srcRect t="5645"/>
          <a:stretch/>
        </p:blipFill>
        <p:spPr>
          <a:xfrm>
            <a:off x="878305" y="900412"/>
            <a:ext cx="10435389" cy="5387393"/>
          </a:xfrm>
          <a:prstGeom prst="rect">
            <a:avLst/>
          </a:prstGeom>
        </p:spPr>
      </p:pic>
      <p:sp>
        <p:nvSpPr>
          <p:cNvPr id="2" name="Title 1">
            <a:extLst>
              <a:ext uri="{FF2B5EF4-FFF2-40B4-BE49-F238E27FC236}">
                <a16:creationId xmlns:a16="http://schemas.microsoft.com/office/drawing/2014/main" id="{395F7B8E-A9E1-4A6B-93DA-1B3991CC9C21}"/>
              </a:ext>
            </a:extLst>
          </p:cNvPr>
          <p:cNvSpPr>
            <a:spLocks noGrp="1"/>
          </p:cNvSpPr>
          <p:nvPr>
            <p:ph type="title"/>
          </p:nvPr>
        </p:nvSpPr>
        <p:spPr>
          <a:xfrm>
            <a:off x="562706" y="0"/>
            <a:ext cx="10515600" cy="786383"/>
          </a:xfrm>
        </p:spPr>
        <p:txBody>
          <a:bodyPr/>
          <a:lstStyle/>
          <a:p>
            <a:r>
              <a:rPr lang="en-US" b="1" dirty="0">
                <a:solidFill>
                  <a:schemeClr val="bg1"/>
                </a:solidFill>
              </a:rPr>
              <a:t>Establish the Charter</a:t>
            </a:r>
          </a:p>
        </p:txBody>
      </p:sp>
    </p:spTree>
    <p:extLst>
      <p:ext uri="{BB962C8B-B14F-4D97-AF65-F5344CB8AC3E}">
        <p14:creationId xmlns:p14="http://schemas.microsoft.com/office/powerpoint/2010/main" val="315471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650E2-1DD0-4D67-9BBD-25D04F4C8F04}"/>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6433B2-E09D-4CDB-ACE5-01C2A8784FE2}"/>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
        <p:nvSpPr>
          <p:cNvPr id="13" name="Rectangle 12">
            <a:extLst>
              <a:ext uri="{FF2B5EF4-FFF2-40B4-BE49-F238E27FC236}">
                <a16:creationId xmlns:a16="http://schemas.microsoft.com/office/drawing/2014/main" id="{852C12B4-A0EF-4457-BA85-70D58E746EAB}"/>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F7B8E-A9E1-4A6B-93DA-1B3991CC9C21}"/>
              </a:ext>
            </a:extLst>
          </p:cNvPr>
          <p:cNvSpPr>
            <a:spLocks noGrp="1"/>
          </p:cNvSpPr>
          <p:nvPr>
            <p:ph type="title"/>
          </p:nvPr>
        </p:nvSpPr>
        <p:spPr>
          <a:xfrm>
            <a:off x="562706" y="0"/>
            <a:ext cx="10515600" cy="786383"/>
          </a:xfrm>
        </p:spPr>
        <p:txBody>
          <a:bodyPr/>
          <a:lstStyle/>
          <a:p>
            <a:r>
              <a:rPr lang="en-US" b="1" dirty="0">
                <a:solidFill>
                  <a:schemeClr val="bg1"/>
                </a:solidFill>
              </a:rPr>
              <a:t>Activity: Project Charter</a:t>
            </a:r>
          </a:p>
        </p:txBody>
      </p:sp>
      <p:pic>
        <p:nvPicPr>
          <p:cNvPr id="5" name="Picture 4" descr="Logo, icon&#10;&#10;Description automatically generated">
            <a:extLst>
              <a:ext uri="{FF2B5EF4-FFF2-40B4-BE49-F238E27FC236}">
                <a16:creationId xmlns:a16="http://schemas.microsoft.com/office/drawing/2014/main" id="{D7F8EC53-5508-472B-886B-5811FF5D04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5785" y="1282814"/>
            <a:ext cx="6540429" cy="456234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376850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650E2-1DD0-4D67-9BBD-25D04F4C8F04}"/>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6433B2-E09D-4CDB-ACE5-01C2A8784FE2}"/>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
        <p:nvSpPr>
          <p:cNvPr id="13" name="Rectangle 12">
            <a:extLst>
              <a:ext uri="{FF2B5EF4-FFF2-40B4-BE49-F238E27FC236}">
                <a16:creationId xmlns:a16="http://schemas.microsoft.com/office/drawing/2014/main" id="{852C12B4-A0EF-4457-BA85-70D58E746EAB}"/>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F7B8E-A9E1-4A6B-93DA-1B3991CC9C21}"/>
              </a:ext>
            </a:extLst>
          </p:cNvPr>
          <p:cNvSpPr>
            <a:spLocks noGrp="1"/>
          </p:cNvSpPr>
          <p:nvPr>
            <p:ph type="title"/>
          </p:nvPr>
        </p:nvSpPr>
        <p:spPr>
          <a:xfrm>
            <a:off x="562706" y="0"/>
            <a:ext cx="10515600" cy="786383"/>
          </a:xfrm>
        </p:spPr>
        <p:txBody>
          <a:bodyPr/>
          <a:lstStyle/>
          <a:p>
            <a:r>
              <a:rPr lang="en-US" b="1" dirty="0">
                <a:solidFill>
                  <a:schemeClr val="bg1"/>
                </a:solidFill>
              </a:rPr>
              <a:t>Build Influence</a:t>
            </a:r>
          </a:p>
        </p:txBody>
      </p:sp>
      <p:pic>
        <p:nvPicPr>
          <p:cNvPr id="5" name="Picture 4" descr="A picture containing timeline&#10;&#10;Description automatically generated">
            <a:extLst>
              <a:ext uri="{FF2B5EF4-FFF2-40B4-BE49-F238E27FC236}">
                <a16:creationId xmlns:a16="http://schemas.microsoft.com/office/drawing/2014/main" id="{8C0869C9-32F3-45EF-D3A0-12D9B20C11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973" y="1166061"/>
            <a:ext cx="9164053" cy="4795854"/>
          </a:xfrm>
          <a:prstGeom prst="rect">
            <a:avLst/>
          </a:prstGeom>
        </p:spPr>
      </p:pic>
    </p:spTree>
    <p:extLst>
      <p:ext uri="{BB962C8B-B14F-4D97-AF65-F5344CB8AC3E}">
        <p14:creationId xmlns:p14="http://schemas.microsoft.com/office/powerpoint/2010/main" val="2768173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650E2-1DD0-4D67-9BBD-25D04F4C8F04}"/>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6433B2-E09D-4CDB-ACE5-01C2A8784FE2}"/>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
        <p:nvSpPr>
          <p:cNvPr id="13" name="Rectangle 12">
            <a:extLst>
              <a:ext uri="{FF2B5EF4-FFF2-40B4-BE49-F238E27FC236}">
                <a16:creationId xmlns:a16="http://schemas.microsoft.com/office/drawing/2014/main" id="{852C12B4-A0EF-4457-BA85-70D58E746EAB}"/>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F7B8E-A9E1-4A6B-93DA-1B3991CC9C21}"/>
              </a:ext>
            </a:extLst>
          </p:cNvPr>
          <p:cNvSpPr>
            <a:spLocks noGrp="1"/>
          </p:cNvSpPr>
          <p:nvPr>
            <p:ph type="title"/>
          </p:nvPr>
        </p:nvSpPr>
        <p:spPr>
          <a:xfrm>
            <a:off x="562706" y="0"/>
            <a:ext cx="10515600" cy="786383"/>
          </a:xfrm>
        </p:spPr>
        <p:txBody>
          <a:bodyPr/>
          <a:lstStyle/>
          <a:p>
            <a:r>
              <a:rPr lang="en-US" b="1" dirty="0">
                <a:solidFill>
                  <a:schemeClr val="bg1"/>
                </a:solidFill>
              </a:rPr>
              <a:t>Activity: Influence Planning</a:t>
            </a:r>
          </a:p>
        </p:txBody>
      </p:sp>
      <p:pic>
        <p:nvPicPr>
          <p:cNvPr id="3" name="Picture 2" descr="Logo, icon&#10;&#10;Description automatically generated">
            <a:extLst>
              <a:ext uri="{FF2B5EF4-FFF2-40B4-BE49-F238E27FC236}">
                <a16:creationId xmlns:a16="http://schemas.microsoft.com/office/drawing/2014/main" id="{34D51B98-CD4F-DD00-DD96-5290068781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688" y="1282814"/>
            <a:ext cx="6540429" cy="456234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486748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650E2-1DD0-4D67-9BBD-25D04F4C8F04}"/>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6433B2-E09D-4CDB-ACE5-01C2A8784FE2}"/>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
        <p:nvSpPr>
          <p:cNvPr id="13" name="Rectangle 12">
            <a:extLst>
              <a:ext uri="{FF2B5EF4-FFF2-40B4-BE49-F238E27FC236}">
                <a16:creationId xmlns:a16="http://schemas.microsoft.com/office/drawing/2014/main" id="{852C12B4-A0EF-4457-BA85-70D58E746EAB}"/>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F7B8E-A9E1-4A6B-93DA-1B3991CC9C21}"/>
              </a:ext>
            </a:extLst>
          </p:cNvPr>
          <p:cNvSpPr>
            <a:spLocks noGrp="1"/>
          </p:cNvSpPr>
          <p:nvPr>
            <p:ph type="title"/>
          </p:nvPr>
        </p:nvSpPr>
        <p:spPr>
          <a:xfrm>
            <a:off x="562706" y="0"/>
            <a:ext cx="10515600" cy="786383"/>
          </a:xfrm>
        </p:spPr>
        <p:txBody>
          <a:bodyPr/>
          <a:lstStyle/>
          <a:p>
            <a:r>
              <a:rPr lang="en-US" b="1" dirty="0">
                <a:solidFill>
                  <a:schemeClr val="bg1"/>
                </a:solidFill>
              </a:rPr>
              <a:t>Lead Effective Meetings</a:t>
            </a:r>
          </a:p>
        </p:txBody>
      </p:sp>
      <p:pic>
        <p:nvPicPr>
          <p:cNvPr id="5" name="Picture 4" descr="Graphical user interface, application&#10;&#10;Description automatically generated">
            <a:extLst>
              <a:ext uri="{FF2B5EF4-FFF2-40B4-BE49-F238E27FC236}">
                <a16:creationId xmlns:a16="http://schemas.microsoft.com/office/drawing/2014/main" id="{6CC0FF94-7929-AC2B-F49C-9D3A1C24C1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624" y="974297"/>
            <a:ext cx="9206752" cy="5179382"/>
          </a:xfrm>
          <a:prstGeom prst="rect">
            <a:avLst/>
          </a:prstGeom>
        </p:spPr>
      </p:pic>
    </p:spTree>
    <p:extLst>
      <p:ext uri="{BB962C8B-B14F-4D97-AF65-F5344CB8AC3E}">
        <p14:creationId xmlns:p14="http://schemas.microsoft.com/office/powerpoint/2010/main" val="716015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650E2-1DD0-4D67-9BBD-25D04F4C8F04}"/>
              </a:ext>
            </a:extLst>
          </p:cNvPr>
          <p:cNvSpPr/>
          <p:nvPr/>
        </p:nvSpPr>
        <p:spPr>
          <a:xfrm>
            <a:off x="0" y="6341593"/>
            <a:ext cx="12192000" cy="516407"/>
          </a:xfrm>
          <a:prstGeom prst="rect">
            <a:avLst/>
          </a:prstGeom>
          <a:solidFill>
            <a:schemeClr val="accent1">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A6433B2-E09D-4CDB-ACE5-01C2A8784FE2}"/>
              </a:ext>
            </a:extLst>
          </p:cNvPr>
          <p:cNvSpPr txBox="1"/>
          <p:nvPr/>
        </p:nvSpPr>
        <p:spPr>
          <a:xfrm>
            <a:off x="4000500" y="6362378"/>
            <a:ext cx="7077806" cy="461665"/>
          </a:xfrm>
          <a:prstGeom prst="rect">
            <a:avLst/>
          </a:prstGeom>
          <a:noFill/>
        </p:spPr>
        <p:txBody>
          <a:bodyPr wrap="square" rtlCol="0">
            <a:spAutoFit/>
          </a:bodyPr>
          <a:lstStyle/>
          <a:p>
            <a:pPr algn="r"/>
            <a:r>
              <a:rPr lang="en-US" sz="2400" dirty="0">
                <a:solidFill>
                  <a:schemeClr val="bg1"/>
                </a:solidFill>
                <a:latin typeface="Bodoni MT Condensed" panose="02070606080606020203" pitchFamily="18" charset="0"/>
              </a:rPr>
              <a:t>Information Technology Services| HUTCHINSON COMMUNITY COLLEGE</a:t>
            </a:r>
          </a:p>
        </p:txBody>
      </p:sp>
      <p:sp>
        <p:nvSpPr>
          <p:cNvPr id="13" name="Rectangle 12">
            <a:extLst>
              <a:ext uri="{FF2B5EF4-FFF2-40B4-BE49-F238E27FC236}">
                <a16:creationId xmlns:a16="http://schemas.microsoft.com/office/drawing/2014/main" id="{852C12B4-A0EF-4457-BA85-70D58E746EAB}"/>
              </a:ext>
            </a:extLst>
          </p:cNvPr>
          <p:cNvSpPr/>
          <p:nvPr/>
        </p:nvSpPr>
        <p:spPr>
          <a:xfrm>
            <a:off x="0" y="1"/>
            <a:ext cx="12192000" cy="786382"/>
          </a:xfrm>
          <a:prstGeom prst="rect">
            <a:avLst/>
          </a:prstGeom>
          <a:solidFill>
            <a:schemeClr val="accent1">
              <a:lumMod val="75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F7B8E-A9E1-4A6B-93DA-1B3991CC9C21}"/>
              </a:ext>
            </a:extLst>
          </p:cNvPr>
          <p:cNvSpPr>
            <a:spLocks noGrp="1"/>
          </p:cNvSpPr>
          <p:nvPr>
            <p:ph type="title"/>
          </p:nvPr>
        </p:nvSpPr>
        <p:spPr>
          <a:xfrm>
            <a:off x="562706" y="0"/>
            <a:ext cx="10515600" cy="786383"/>
          </a:xfrm>
        </p:spPr>
        <p:txBody>
          <a:bodyPr/>
          <a:lstStyle/>
          <a:p>
            <a:r>
              <a:rPr lang="en-US" b="1" dirty="0">
                <a:solidFill>
                  <a:schemeClr val="bg1"/>
                </a:solidFill>
              </a:rPr>
              <a:t>Lead Effective Meetings</a:t>
            </a:r>
          </a:p>
        </p:txBody>
      </p:sp>
      <p:sp>
        <p:nvSpPr>
          <p:cNvPr id="7" name="TextBox 6">
            <a:extLst>
              <a:ext uri="{FF2B5EF4-FFF2-40B4-BE49-F238E27FC236}">
                <a16:creationId xmlns:a16="http://schemas.microsoft.com/office/drawing/2014/main" id="{475A8C0E-88BC-BBB8-BD73-559FB8612B9C}"/>
              </a:ext>
            </a:extLst>
          </p:cNvPr>
          <p:cNvSpPr txBox="1"/>
          <p:nvPr/>
        </p:nvSpPr>
        <p:spPr>
          <a:xfrm>
            <a:off x="941294" y="1154082"/>
            <a:ext cx="10515599" cy="4524315"/>
          </a:xfrm>
          <a:prstGeom prst="rect">
            <a:avLst/>
          </a:prstGeom>
          <a:noFill/>
        </p:spPr>
        <p:txBody>
          <a:bodyPr wrap="square">
            <a:spAutoFit/>
          </a:bodyPr>
          <a:lstStyle/>
          <a:p>
            <a:pPr marL="571500" indent="-571500">
              <a:buFont typeface="Arial" panose="020B0604020202020204" pitchFamily="34" charset="0"/>
              <a:buChar char="•"/>
            </a:pPr>
            <a:r>
              <a:rPr lang="en-US" sz="3600" dirty="0"/>
              <a:t>Before you schedule a meeting – </a:t>
            </a:r>
          </a:p>
          <a:p>
            <a:pPr marL="1028700" lvl="1" indent="-571500">
              <a:buFont typeface="Arial" panose="020B0604020202020204" pitchFamily="34" charset="0"/>
              <a:buChar char="•"/>
            </a:pPr>
            <a:r>
              <a:rPr lang="en-US" sz="3600" dirty="0"/>
              <a:t>Why have you called a meeting?</a:t>
            </a:r>
          </a:p>
          <a:p>
            <a:pPr marL="1028700" lvl="1" indent="-571500">
              <a:buFont typeface="Arial" panose="020B0604020202020204" pitchFamily="34" charset="0"/>
              <a:buChar char="•"/>
            </a:pPr>
            <a:r>
              <a:rPr lang="en-US" sz="3600" dirty="0"/>
              <a:t>What is the cost of this meeting?</a:t>
            </a:r>
          </a:p>
          <a:p>
            <a:pPr marL="571500" indent="-571500">
              <a:buFont typeface="Arial" panose="020B0604020202020204" pitchFamily="34" charset="0"/>
              <a:buChar char="•"/>
            </a:pPr>
            <a:r>
              <a:rPr lang="en-US" sz="3600" dirty="0"/>
              <a:t>Set a clear purpose for your meeting</a:t>
            </a:r>
          </a:p>
          <a:p>
            <a:pPr marL="1028700" lvl="1" indent="-571500">
              <a:buFont typeface="Arial" panose="020B0604020202020204" pitchFamily="34" charset="0"/>
              <a:buChar char="•"/>
            </a:pPr>
            <a:r>
              <a:rPr lang="en-US" sz="3600" dirty="0"/>
              <a:t>Craft and share an agenda that speaks to the goal of the meeting</a:t>
            </a:r>
          </a:p>
          <a:p>
            <a:pPr marL="1485900" lvl="2" indent="-571500">
              <a:buFont typeface="Arial" panose="020B0604020202020204" pitchFamily="34" charset="0"/>
              <a:buChar char="•"/>
            </a:pPr>
            <a:r>
              <a:rPr lang="en-US" sz="3600" dirty="0"/>
              <a:t>Start on time.</a:t>
            </a:r>
          </a:p>
          <a:p>
            <a:pPr marL="1485900" lvl="2" indent="-571500">
              <a:buFont typeface="Arial" panose="020B0604020202020204" pitchFamily="34" charset="0"/>
              <a:buChar char="•"/>
            </a:pPr>
            <a:r>
              <a:rPr lang="en-US" sz="3600" dirty="0"/>
              <a:t>Finish on time</a:t>
            </a:r>
          </a:p>
        </p:txBody>
      </p:sp>
    </p:spTree>
    <p:extLst>
      <p:ext uri="{BB962C8B-B14F-4D97-AF65-F5344CB8AC3E}">
        <p14:creationId xmlns:p14="http://schemas.microsoft.com/office/powerpoint/2010/main" val="3636756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TS Strategic Thinking" id="{D922137D-3448-470D-9308-F647F185A68E}" vid="{B7E90368-BB4C-4D41-8D87-31904355E9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TotalTime>
  <Words>2376</Words>
  <Application>Microsoft Office PowerPoint</Application>
  <PresentationFormat>Widescreen</PresentationFormat>
  <Paragraphs>203</Paragraphs>
  <Slides>15</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Bodoni MT Condensed</vt:lpstr>
      <vt:lpstr>Calibri</vt:lpstr>
      <vt:lpstr>Calibri Light</vt:lpstr>
      <vt:lpstr>Charlie Text</vt:lpstr>
      <vt:lpstr>charter</vt:lpstr>
      <vt:lpstr>Georgia</vt:lpstr>
      <vt:lpstr>Open Sans</vt:lpstr>
      <vt:lpstr>sohne</vt:lpstr>
      <vt:lpstr>Office Theme</vt:lpstr>
      <vt:lpstr>Project Management: 5 Basics for Success</vt:lpstr>
      <vt:lpstr> </vt:lpstr>
      <vt:lpstr>Start with the Basics</vt:lpstr>
      <vt:lpstr>Establish the Charter</vt:lpstr>
      <vt:lpstr>Activity: Project Charter</vt:lpstr>
      <vt:lpstr>Build Influence</vt:lpstr>
      <vt:lpstr>Activity: Influence Planning</vt:lpstr>
      <vt:lpstr>Lead Effective Meetings</vt:lpstr>
      <vt:lpstr>Lead Effective Meetings</vt:lpstr>
      <vt:lpstr>Lead Effective Meetings</vt:lpstr>
      <vt:lpstr>Activity: Meeting Agenda</vt:lpstr>
      <vt:lpstr>Manage Change</vt:lpstr>
      <vt:lpstr>Activity: Change Management Plan</vt:lpstr>
      <vt:lpstr>The 5 Basics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ITS Strategic Thinking</dc:title>
  <dc:creator>Mandie Lyons</dc:creator>
  <cp:lastModifiedBy>Mandie Lyons</cp:lastModifiedBy>
  <cp:revision>8</cp:revision>
  <dcterms:created xsi:type="dcterms:W3CDTF">2023-06-07T15:05:43Z</dcterms:created>
  <dcterms:modified xsi:type="dcterms:W3CDTF">2024-05-14T22:13:25Z</dcterms:modified>
</cp:coreProperties>
</file>