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verage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6ba816d16d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6ba816d16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6ba816d16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6ba816d16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6f980f91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6f980f9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6f980f91_0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c6f980f9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6f980f9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6f980f9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6ba816d16d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6ba816d16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0" y="990800"/>
            <a:ext cx="7788600" cy="18327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" sz="4200">
                <a:latin typeface="Calibri"/>
                <a:ea typeface="Calibri"/>
                <a:cs typeface="Calibri"/>
                <a:sym typeface="Calibri"/>
              </a:rPr>
              <a:t>🏥 Hospital Patients Data Analysis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rgbClr val="000000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idx="4294967295" type="body"/>
          </p:nvPr>
        </p:nvSpPr>
        <p:spPr>
          <a:xfrm>
            <a:off x="240825" y="4367050"/>
            <a:ext cx="3712500" cy="627300"/>
          </a:xfrm>
          <a:prstGeom prst="rect">
            <a:avLst/>
          </a:prstGeom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/>
              <a:t>Top insurance provider</a:t>
            </a:r>
            <a:endParaRPr sz="2500"/>
          </a:p>
        </p:txBody>
      </p:sp>
      <p:sp>
        <p:nvSpPr>
          <p:cNvPr id="143" name="Google Shape;143;p22"/>
          <p:cNvSpPr txBox="1"/>
          <p:nvPr>
            <p:ph idx="4294967295" type="body"/>
          </p:nvPr>
        </p:nvSpPr>
        <p:spPr>
          <a:xfrm>
            <a:off x="5689050" y="3814038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15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44" name="Google Shape;144;p22"/>
          <p:cNvSpPr txBox="1"/>
          <p:nvPr>
            <p:ph idx="4294967295" type="body"/>
          </p:nvPr>
        </p:nvSpPr>
        <p:spPr>
          <a:xfrm>
            <a:off x="6534850" y="338335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25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45" name="Google Shape;145;p22"/>
          <p:cNvSpPr txBox="1"/>
          <p:nvPr>
            <p:ph idx="4294967295" type="body"/>
          </p:nvPr>
        </p:nvSpPr>
        <p:spPr>
          <a:xfrm>
            <a:off x="7374913" y="29358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35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46" name="Google Shape;146;p22"/>
          <p:cNvSpPr txBox="1"/>
          <p:nvPr>
            <p:ph idx="4294967295" type="body"/>
          </p:nvPr>
        </p:nvSpPr>
        <p:spPr>
          <a:xfrm>
            <a:off x="8226525" y="33830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22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47" name="Google Shape;147;p22"/>
          <p:cNvSpPr txBox="1"/>
          <p:nvPr>
            <p:ph idx="4294967295" type="body"/>
          </p:nvPr>
        </p:nvSpPr>
        <p:spPr>
          <a:xfrm>
            <a:off x="4791425" y="150525"/>
            <a:ext cx="3938100" cy="627300"/>
          </a:xfrm>
          <a:prstGeom prst="rect">
            <a:avLst/>
          </a:prstGeom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/>
              <a:t>BMI trend among patients</a:t>
            </a:r>
            <a:endParaRPr sz="3400"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252525" cy="442782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787559"/>
            <a:ext cx="4572000" cy="435594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idx="4294967295" type="body"/>
          </p:nvPr>
        </p:nvSpPr>
        <p:spPr>
          <a:xfrm>
            <a:off x="5023300" y="3744500"/>
            <a:ext cx="3712500" cy="991500"/>
          </a:xfrm>
          <a:prstGeom prst="rect">
            <a:avLst/>
          </a:prstGeom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/>
              <a:t> Average bill amount by treatment type</a:t>
            </a:r>
            <a:endParaRPr sz="2500"/>
          </a:p>
        </p:txBody>
      </p:sp>
      <p:sp>
        <p:nvSpPr>
          <p:cNvPr id="155" name="Google Shape;155;p23"/>
          <p:cNvSpPr txBox="1"/>
          <p:nvPr>
            <p:ph idx="4294967295" type="body"/>
          </p:nvPr>
        </p:nvSpPr>
        <p:spPr>
          <a:xfrm>
            <a:off x="6534850" y="338335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25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56" name="Google Shape;156;p23"/>
          <p:cNvSpPr txBox="1"/>
          <p:nvPr>
            <p:ph idx="4294967295" type="body"/>
          </p:nvPr>
        </p:nvSpPr>
        <p:spPr>
          <a:xfrm>
            <a:off x="7374913" y="29358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35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57" name="Google Shape;157;p23"/>
          <p:cNvSpPr txBox="1"/>
          <p:nvPr>
            <p:ph idx="4294967295" type="body"/>
          </p:nvPr>
        </p:nvSpPr>
        <p:spPr>
          <a:xfrm>
            <a:off x="8226525" y="33830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22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58" name="Google Shape;158;p23"/>
          <p:cNvSpPr txBox="1"/>
          <p:nvPr>
            <p:ph idx="4294967295" type="body"/>
          </p:nvPr>
        </p:nvSpPr>
        <p:spPr>
          <a:xfrm>
            <a:off x="215200" y="4109600"/>
            <a:ext cx="3819300" cy="626400"/>
          </a:xfrm>
          <a:prstGeom prst="rect">
            <a:avLst/>
          </a:prstGeom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/>
              <a:t>Patients who smoke</a:t>
            </a:r>
            <a:endParaRPr sz="3400"/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7825" y="334875"/>
            <a:ext cx="5053251" cy="3134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0" name="Google Shape;16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200" y="129125"/>
            <a:ext cx="3499829" cy="36977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24"/>
          <p:cNvGrpSpPr/>
          <p:nvPr/>
        </p:nvGrpSpPr>
        <p:grpSpPr>
          <a:xfrm>
            <a:off x="424825" y="1253973"/>
            <a:ext cx="8294372" cy="799416"/>
            <a:chOff x="424813" y="1177875"/>
            <a:chExt cx="8294372" cy="849900"/>
          </a:xfrm>
        </p:grpSpPr>
        <p:sp>
          <p:nvSpPr>
            <p:cNvPr id="166" name="Google Shape;166;p24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4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" name="Google Shape;168;p24"/>
          <p:cNvSpPr txBox="1"/>
          <p:nvPr>
            <p:ph idx="4294967295" type="body"/>
          </p:nvPr>
        </p:nvSpPr>
        <p:spPr>
          <a:xfrm>
            <a:off x="539675" y="12542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Correlation Between BMI and Diagnosis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9" name="Google Shape;169;p24"/>
          <p:cNvSpPr txBox="1"/>
          <p:nvPr>
            <p:ph idx="4294967295" type="body"/>
          </p:nvPr>
        </p:nvSpPr>
        <p:spPr>
          <a:xfrm>
            <a:off x="3480453" y="1254158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Diabetes, Covid-19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Average</a:t>
            </a:r>
            <a:r>
              <a:rPr lang="en">
                <a:solidFill>
                  <a:schemeClr val="lt1"/>
                </a:solidFill>
              </a:rPr>
              <a:t> BMI range from 27.9 to 28.04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70" name="Google Shape;170;p24"/>
          <p:cNvGrpSpPr/>
          <p:nvPr/>
        </p:nvGrpSpPr>
        <p:grpSpPr>
          <a:xfrm>
            <a:off x="424825" y="2127339"/>
            <a:ext cx="8294360" cy="799416"/>
            <a:chOff x="424813" y="2075689"/>
            <a:chExt cx="8294360" cy="849900"/>
          </a:xfrm>
        </p:grpSpPr>
        <p:sp>
          <p:nvSpPr>
            <p:cNvPr id="171" name="Google Shape;171;p24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4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" name="Google Shape;173;p24"/>
          <p:cNvSpPr txBox="1"/>
          <p:nvPr>
            <p:ph idx="4294967295" type="body"/>
          </p:nvPr>
        </p:nvSpPr>
        <p:spPr>
          <a:xfrm>
            <a:off x="539675" y="212745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Average Length of Stay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4" name="Google Shape;174;p24"/>
          <p:cNvSpPr txBox="1"/>
          <p:nvPr>
            <p:ph idx="4294967295" type="body"/>
          </p:nvPr>
        </p:nvSpPr>
        <p:spPr>
          <a:xfrm>
            <a:off x="3480453" y="2127465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182 days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75" name="Google Shape;175;p24"/>
          <p:cNvGrpSpPr/>
          <p:nvPr/>
        </p:nvGrpSpPr>
        <p:grpSpPr>
          <a:xfrm>
            <a:off x="424825" y="3000705"/>
            <a:ext cx="8294360" cy="799447"/>
            <a:chOff x="424813" y="2974405"/>
            <a:chExt cx="8294360" cy="849933"/>
          </a:xfrm>
        </p:grpSpPr>
        <p:sp>
          <p:nvSpPr>
            <p:cNvPr id="176" name="Google Shape;176;p24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4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" name="Google Shape;178;p24"/>
          <p:cNvSpPr txBox="1"/>
          <p:nvPr>
            <p:ph idx="4294967295" type="body"/>
          </p:nvPr>
        </p:nvSpPr>
        <p:spPr>
          <a:xfrm>
            <a:off x="539675" y="3000775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Correlation Between BMI and Bill Amount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9" name="Google Shape;179;p24"/>
          <p:cNvSpPr txBox="1"/>
          <p:nvPr>
            <p:ph idx="4294967295" type="body"/>
          </p:nvPr>
        </p:nvSpPr>
        <p:spPr>
          <a:xfrm>
            <a:off x="3480453" y="3004317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No relationship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80" name="Google Shape;180;p24"/>
          <p:cNvGrpSpPr/>
          <p:nvPr/>
        </p:nvGrpSpPr>
        <p:grpSpPr>
          <a:xfrm>
            <a:off x="424825" y="3874103"/>
            <a:ext cx="8294360" cy="799447"/>
            <a:chOff x="424813" y="3871259"/>
            <a:chExt cx="8294360" cy="849933"/>
          </a:xfrm>
        </p:grpSpPr>
        <p:sp>
          <p:nvSpPr>
            <p:cNvPr id="181" name="Google Shape;181;p24"/>
            <p:cNvSpPr/>
            <p:nvPr/>
          </p:nvSpPr>
          <p:spPr>
            <a:xfrm>
              <a:off x="2927672" y="3871292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424813" y="387125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24"/>
          <p:cNvSpPr txBox="1"/>
          <p:nvPr>
            <p:ph idx="4294967295" type="body"/>
          </p:nvPr>
        </p:nvSpPr>
        <p:spPr>
          <a:xfrm>
            <a:off x="539675" y="38741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Room Occupancy by Branch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4" name="Google Shape;184;p24"/>
          <p:cNvSpPr txBox="1"/>
          <p:nvPr>
            <p:ph idx="4294967295" type="body"/>
          </p:nvPr>
        </p:nvSpPr>
        <p:spPr>
          <a:xfrm>
            <a:off x="3480453" y="3876311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Bangalore</a:t>
            </a:r>
            <a:r>
              <a:rPr lang="en">
                <a:solidFill>
                  <a:schemeClr val="lt1"/>
                </a:solidFill>
              </a:rPr>
              <a:t>: 223 patients / room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Delhi has lowest occupancy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5"/>
          <p:cNvSpPr txBox="1"/>
          <p:nvPr>
            <p:ph idx="4294967295" type="title"/>
          </p:nvPr>
        </p:nvSpPr>
        <p:spPr>
          <a:xfrm>
            <a:off x="311700" y="1047725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4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patient demographics and diagnoses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Evaluate hospital </a:t>
            </a:r>
            <a:r>
              <a:rPr lang="en"/>
              <a:t>operations (branches, rooms) </a:t>
            </a:r>
            <a:r>
              <a:rPr lang="en"/>
              <a:t> and departments loads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Billing impacts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Explore patterns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50" y="0"/>
            <a:ext cx="9144000" cy="18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latin typeface="Calibri"/>
                <a:ea typeface="Calibri"/>
                <a:cs typeface="Calibri"/>
                <a:sym typeface="Calibri"/>
              </a:rPr>
              <a:t>Data Set</a:t>
            </a:r>
            <a:endParaRPr b="1" sz="4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1,000,000 Patient records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26 Columns: Age, Gender, Doctor_assigned, Billing etc.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575" y="1756775"/>
            <a:ext cx="8160974" cy="33867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Data P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reprocessing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7" name="Google Shape;77;p16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78" name="Google Shape;78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16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Handle missing values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1" name="Google Shape;81;p16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 missing values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df.isnull.sum()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Fill missing values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df[‘col’].fillna(‘value’)</a:t>
            </a:r>
            <a:endParaRPr sz="1600"/>
          </a:p>
        </p:txBody>
      </p:sp>
      <p:grpSp>
        <p:nvGrpSpPr>
          <p:cNvPr id="82" name="Google Shape;82;p16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83" name="Google Shape;83;p16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6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16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Remove duplicates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6" name="Google Shape;86;p16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Use df.drop_duplicates(inplace=True)</a:t>
            </a:r>
            <a:endParaRPr sz="1600"/>
          </a:p>
        </p:txBody>
      </p:sp>
      <p:grpSp>
        <p:nvGrpSpPr>
          <p:cNvPr id="87" name="Google Shape;87;p16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88" name="Google Shape;88;p16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6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6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Convert data types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1" name="Google Shape;91;p16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Use pd.to_datetime(df[‘col’])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Explore The Data (EDA)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Average age of patient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Average age: 50 years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More middle-aged patients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Top 3 diagnoses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Diabetes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Fracture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Hypertension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03" name="Google Shape;103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Patient with or without medical history</a:t>
            </a:r>
            <a:endParaRPr b="1"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1725" y="2389225"/>
            <a:ext cx="2400125" cy="14673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0" y="0"/>
            <a:ext cx="4287000" cy="202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alibri"/>
                <a:ea typeface="Calibri"/>
                <a:cs typeface="Calibri"/>
                <a:sym typeface="Calibri"/>
              </a:rPr>
              <a:t>Gender distribution of patient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9"/>
          <p:cNvSpPr txBox="1"/>
          <p:nvPr>
            <p:ph idx="2" type="body"/>
          </p:nvPr>
        </p:nvSpPr>
        <p:spPr>
          <a:xfrm>
            <a:off x="4939500" y="1360125"/>
            <a:ext cx="1529700" cy="6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3175" y="0"/>
            <a:ext cx="4740824" cy="28925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2" name="Google Shape;112;p19"/>
          <p:cNvSpPr txBox="1"/>
          <p:nvPr>
            <p:ph type="title"/>
          </p:nvPr>
        </p:nvSpPr>
        <p:spPr>
          <a:xfrm>
            <a:off x="4571900" y="2892575"/>
            <a:ext cx="4572000" cy="223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Highest number of hospital admissions by age group</a:t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027325"/>
            <a:ext cx="4572001" cy="3100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idx="4294967295" type="body"/>
          </p:nvPr>
        </p:nvSpPr>
        <p:spPr>
          <a:xfrm>
            <a:off x="5461125" y="765125"/>
            <a:ext cx="3454800" cy="627300"/>
          </a:xfrm>
          <a:prstGeom prst="rect">
            <a:avLst/>
          </a:prstGeom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/>
              <a:t> Smoker vs Diagnosis</a:t>
            </a:r>
            <a:endParaRPr sz="2500"/>
          </a:p>
        </p:txBody>
      </p:sp>
      <p:sp>
        <p:nvSpPr>
          <p:cNvPr id="119" name="Google Shape;119;p20"/>
          <p:cNvSpPr txBox="1"/>
          <p:nvPr>
            <p:ph idx="4294967295" type="body"/>
          </p:nvPr>
        </p:nvSpPr>
        <p:spPr>
          <a:xfrm>
            <a:off x="5689050" y="3814038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15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20" name="Google Shape;120;p20"/>
          <p:cNvSpPr txBox="1"/>
          <p:nvPr>
            <p:ph idx="4294967295" type="body"/>
          </p:nvPr>
        </p:nvSpPr>
        <p:spPr>
          <a:xfrm>
            <a:off x="6534850" y="338335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25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21" name="Google Shape;121;p20"/>
          <p:cNvSpPr txBox="1"/>
          <p:nvPr>
            <p:ph idx="4294967295" type="body"/>
          </p:nvPr>
        </p:nvSpPr>
        <p:spPr>
          <a:xfrm>
            <a:off x="7374913" y="29358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35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22" name="Google Shape;122;p20"/>
          <p:cNvSpPr txBox="1"/>
          <p:nvPr>
            <p:ph idx="4294967295" type="body"/>
          </p:nvPr>
        </p:nvSpPr>
        <p:spPr>
          <a:xfrm>
            <a:off x="8226525" y="33830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22</a:t>
            </a:r>
            <a:endParaRPr sz="1400">
              <a:solidFill>
                <a:schemeClr val="lt1"/>
              </a:solidFill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264024" cy="260806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4" name="Google Shape;124;p20"/>
          <p:cNvSpPr txBox="1"/>
          <p:nvPr>
            <p:ph idx="4294967295" type="body"/>
          </p:nvPr>
        </p:nvSpPr>
        <p:spPr>
          <a:xfrm>
            <a:off x="185075" y="3475500"/>
            <a:ext cx="3938100" cy="991500"/>
          </a:xfrm>
          <a:prstGeom prst="rect">
            <a:avLst/>
          </a:prstGeom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 </a:t>
            </a:r>
            <a:r>
              <a:rPr lang="en" sz="2500"/>
              <a:t>Top performing doctor by patient volume</a:t>
            </a:r>
            <a:endParaRPr sz="2500"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1650" y="2307700"/>
            <a:ext cx="4762349" cy="2835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idx="4294967295" type="body"/>
          </p:nvPr>
        </p:nvSpPr>
        <p:spPr>
          <a:xfrm>
            <a:off x="507900" y="550725"/>
            <a:ext cx="3712500" cy="991500"/>
          </a:xfrm>
          <a:prstGeom prst="rect">
            <a:avLst/>
          </a:prstGeom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/>
              <a:t> Branch with highest patient load</a:t>
            </a:r>
            <a:endParaRPr sz="2500"/>
          </a:p>
        </p:txBody>
      </p:sp>
      <p:sp>
        <p:nvSpPr>
          <p:cNvPr id="131" name="Google Shape;131;p21"/>
          <p:cNvSpPr txBox="1"/>
          <p:nvPr>
            <p:ph idx="4294967295" type="body"/>
          </p:nvPr>
        </p:nvSpPr>
        <p:spPr>
          <a:xfrm>
            <a:off x="5689050" y="3814038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15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32" name="Google Shape;132;p21"/>
          <p:cNvSpPr txBox="1"/>
          <p:nvPr>
            <p:ph idx="4294967295" type="body"/>
          </p:nvPr>
        </p:nvSpPr>
        <p:spPr>
          <a:xfrm>
            <a:off x="6534850" y="338335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25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33" name="Google Shape;133;p21"/>
          <p:cNvSpPr txBox="1"/>
          <p:nvPr>
            <p:ph idx="4294967295" type="body"/>
          </p:nvPr>
        </p:nvSpPr>
        <p:spPr>
          <a:xfrm>
            <a:off x="7374913" y="29358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35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34" name="Google Shape;134;p21"/>
          <p:cNvSpPr txBox="1"/>
          <p:nvPr>
            <p:ph idx="4294967295" type="body"/>
          </p:nvPr>
        </p:nvSpPr>
        <p:spPr>
          <a:xfrm>
            <a:off x="8226525" y="33830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22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35" name="Google Shape;135;p21"/>
          <p:cNvSpPr txBox="1"/>
          <p:nvPr>
            <p:ph idx="4294967295" type="body"/>
          </p:nvPr>
        </p:nvSpPr>
        <p:spPr>
          <a:xfrm>
            <a:off x="4942038" y="3475500"/>
            <a:ext cx="3938100" cy="991500"/>
          </a:xfrm>
          <a:prstGeom prst="rect">
            <a:avLst/>
          </a:prstGeom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/>
              <a:t>Patients handled by each department</a:t>
            </a:r>
            <a:endParaRPr sz="3400"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8175" y="0"/>
            <a:ext cx="4465826" cy="2888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7" name="Google Shape;13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145625"/>
            <a:ext cx="4725999" cy="29978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