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8" r:id="rId1"/>
  </p:sldMasterIdLst>
  <p:sldIdLst>
    <p:sldId id="256" r:id="rId2"/>
    <p:sldId id="257" r:id="rId3"/>
    <p:sldId id="293" r:id="rId4"/>
    <p:sldId id="294" r:id="rId5"/>
    <p:sldId id="258" r:id="rId6"/>
    <p:sldId id="259" r:id="rId7"/>
    <p:sldId id="295" r:id="rId8"/>
    <p:sldId id="296" r:id="rId9"/>
    <p:sldId id="297" r:id="rId10"/>
    <p:sldId id="282" r:id="rId11"/>
    <p:sldId id="283" r:id="rId12"/>
    <p:sldId id="284" r:id="rId13"/>
    <p:sldId id="273" r:id="rId14"/>
    <p:sldId id="274" r:id="rId15"/>
    <p:sldId id="275" r:id="rId16"/>
    <p:sldId id="276" r:id="rId17"/>
    <p:sldId id="298" r:id="rId18"/>
    <p:sldId id="299" r:id="rId19"/>
    <p:sldId id="300" r:id="rId20"/>
    <p:sldId id="358" r:id="rId21"/>
    <p:sldId id="359" r:id="rId22"/>
    <p:sldId id="360" r:id="rId23"/>
    <p:sldId id="285" r:id="rId24"/>
    <p:sldId id="286" r:id="rId25"/>
    <p:sldId id="260" r:id="rId26"/>
    <p:sldId id="278" r:id="rId27"/>
    <p:sldId id="266" r:id="rId28"/>
    <p:sldId id="302" r:id="rId29"/>
    <p:sldId id="303" r:id="rId30"/>
    <p:sldId id="307" r:id="rId31"/>
    <p:sldId id="261" r:id="rId32"/>
    <p:sldId id="336" r:id="rId33"/>
    <p:sldId id="262" r:id="rId34"/>
    <p:sldId id="263" r:id="rId35"/>
    <p:sldId id="267" r:id="rId36"/>
    <p:sldId id="264" r:id="rId37"/>
    <p:sldId id="268" r:id="rId38"/>
    <p:sldId id="265" r:id="rId39"/>
    <p:sldId id="269" r:id="rId40"/>
    <p:sldId id="279" r:id="rId41"/>
    <p:sldId id="270" r:id="rId42"/>
    <p:sldId id="280" r:id="rId43"/>
    <p:sldId id="271" r:id="rId44"/>
    <p:sldId id="281" r:id="rId45"/>
    <p:sldId id="287" r:id="rId46"/>
    <p:sldId id="288" r:id="rId47"/>
    <p:sldId id="319" r:id="rId48"/>
    <p:sldId id="321" r:id="rId49"/>
    <p:sldId id="322" r:id="rId50"/>
    <p:sldId id="323" r:id="rId51"/>
    <p:sldId id="324" r:id="rId52"/>
    <p:sldId id="325" r:id="rId53"/>
    <p:sldId id="326" r:id="rId54"/>
    <p:sldId id="327" r:id="rId55"/>
    <p:sldId id="328" r:id="rId56"/>
    <p:sldId id="329" r:id="rId57"/>
    <p:sldId id="330" r:id="rId58"/>
    <p:sldId id="331" r:id="rId59"/>
    <p:sldId id="332" r:id="rId60"/>
    <p:sldId id="333" r:id="rId61"/>
    <p:sldId id="353" r:id="rId62"/>
    <p:sldId id="354" r:id="rId63"/>
    <p:sldId id="355" r:id="rId64"/>
    <p:sldId id="289" r:id="rId65"/>
    <p:sldId id="290" r:id="rId66"/>
    <p:sldId id="291" r:id="rId67"/>
    <p:sldId id="318" r:id="rId68"/>
    <p:sldId id="292" r:id="rId69"/>
    <p:sldId id="308" r:id="rId70"/>
    <p:sldId id="309" r:id="rId71"/>
    <p:sldId id="310" r:id="rId72"/>
    <p:sldId id="311" r:id="rId73"/>
    <p:sldId id="312" r:id="rId74"/>
    <p:sldId id="313" r:id="rId75"/>
    <p:sldId id="314" r:id="rId76"/>
    <p:sldId id="315" r:id="rId77"/>
    <p:sldId id="317" r:id="rId78"/>
    <p:sldId id="361" r:id="rId79"/>
    <p:sldId id="362" r:id="rId80"/>
    <p:sldId id="364" r:id="rId81"/>
    <p:sldId id="357" r:id="rId82"/>
    <p:sldId id="356" r:id="rId83"/>
    <p:sldId id="363" r:id="rId84"/>
    <p:sldId id="305" r:id="rId85"/>
    <p:sldId id="306" r:id="rId86"/>
    <p:sldId id="320" r:id="rId87"/>
    <p:sldId id="338" r:id="rId88"/>
    <p:sldId id="335" r:id="rId89"/>
    <p:sldId id="339" r:id="rId90"/>
    <p:sldId id="334"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04" r:id="rId105"/>
    <p:sldId id="277" r:id="rId10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2" autoAdjust="0"/>
  </p:normalViewPr>
  <p:slideViewPr>
    <p:cSldViewPr>
      <p:cViewPr>
        <p:scale>
          <a:sx n="77" d="100"/>
          <a:sy n="77" d="100"/>
        </p:scale>
        <p:origin x="-1176"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presProps" Target="pres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8CE3B9A-6D67-41F8-8453-F151FCDFD414}" type="datetimeFigureOut">
              <a:rPr lang="en-US" smtClean="0"/>
              <a:t>4/25/2019</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5E4EBC81-B017-4A91-859B-5F2659FB9437}"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8CE3B9A-6D67-41F8-8453-F151FCDFD414}" type="datetimeFigureOut">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EBC81-B017-4A91-859B-5F2659FB9437}"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5E4EBC81-B017-4A91-859B-5F2659FB9437}"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8CE3B9A-6D67-41F8-8453-F151FCDFD414}" type="datetimeFigureOut">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8CE3B9A-6D67-41F8-8453-F151FCDFD414}" type="datetimeFigureOut">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5E4EBC81-B017-4A91-859B-5F2659FB9437}"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C8CE3B9A-6D67-41F8-8453-F151FCDFD414}" type="datetimeFigureOut">
              <a:rPr lang="en-US" smtClean="0"/>
              <a:t>4/25/2019</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5E4EBC81-B017-4A91-859B-5F2659FB9437}"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C8CE3B9A-6D67-41F8-8453-F151FCDFD414}" type="datetimeFigureOut">
              <a:rPr lang="en-US" smtClean="0"/>
              <a:t>4/25/2019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4EBC81-B017-4A91-859B-5F2659FB9437}"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C8CE3B9A-6D67-41F8-8453-F151FCDFD414}" type="datetimeFigureOut">
              <a:rPr lang="en-US" smtClean="0"/>
              <a:t>4/25/2019</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5E4EBC81-B017-4A91-859B-5F2659FB9437}"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8CE3B9A-6D67-41F8-8453-F151FCDFD414}" type="datetimeFigureOut">
              <a:rPr lang="en-US" smtClean="0"/>
              <a:t>4/25/2019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5E4EBC81-B017-4A91-859B-5F2659FB943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C8CE3B9A-6D67-41F8-8453-F151FCDFD414}" type="datetimeFigureOut">
              <a:rPr lang="en-US" smtClean="0"/>
              <a:t>4/25/2019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5E4EBC81-B017-4A91-859B-5F2659FB943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5E4EBC81-B017-4A91-859B-5F2659FB9437}"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C8CE3B9A-6D67-41F8-8453-F151FCDFD414}" type="datetimeFigureOut">
              <a:rPr lang="en-US" smtClean="0"/>
              <a:t>4/25/2019</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5E4EBC81-B017-4A91-859B-5F2659FB9437}"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C8CE3B9A-6D67-41F8-8453-F151FCDFD414}" type="datetimeFigureOut">
              <a:rPr lang="en-US" smtClean="0"/>
              <a:t>4/25/2019</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C8CE3B9A-6D67-41F8-8453-F151FCDFD414}" type="datetimeFigureOut">
              <a:rPr lang="en-US" smtClean="0"/>
              <a:t>4/25/2019</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5E4EBC81-B017-4A91-859B-5F2659FB9437}"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hyperlink" Target="http://www.tutorialspoint.com/" TargetMode="External"/><Relationship Id="rId2" Type="http://schemas.openxmlformats.org/officeDocument/2006/relationships/hyperlink" Target="https://en.wikipedia.org/" TargetMode="External"/><Relationship Id="rId1" Type="http://schemas.openxmlformats.org/officeDocument/2006/relationships/slideLayout" Target="../slideLayouts/slideLayout2.xml"/><Relationship Id="rId5" Type="http://schemas.openxmlformats.org/officeDocument/2006/relationships/hyperlink" Target="http://www.lynda.com/" TargetMode="External"/><Relationship Id="rId4" Type="http://schemas.openxmlformats.org/officeDocument/2006/relationships/hyperlink" Target="https://www.youtube.com/redirect?v=ibEd2Tajrk8&amp;event=video_description&amp;redir_token=YGKZjX2ybdw8y704-Pgz62u5USZ8MTU0NjYwOTUwN0AxNTQ2NTIzMTA3&amp;q=https://www.carajaclasses.com"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mailto:email=rita@gmail.com" TargetMode="External"/><Relationship Id="rId2" Type="http://schemas.openxmlformats.org/officeDocument/2006/relationships/hyperlink" Target="mailto:Email=admin@admin.com" TargetMode="External"/><Relationship Id="rId1" Type="http://schemas.openxmlformats.org/officeDocument/2006/relationships/slideLayout" Target="../slideLayouts/slideLayout2.xml"/><Relationship Id="rId4" Type="http://schemas.openxmlformats.org/officeDocument/2006/relationships/hyperlink" Target="mailto:Email=admin@gmailcom" TargetMode="External"/></Relationships>
</file>

<file path=ppt/slides/_rels/slide67.xml.rels><?xml version="1.0" encoding="UTF-8" standalone="yes"?>
<Relationships xmlns="http://schemas.openxmlformats.org/package/2006/relationships"><Relationship Id="rId2" Type="http://schemas.openxmlformats.org/officeDocument/2006/relationships/hyperlink" Target="mailto:Email=mandira@admin.com"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idx="1"/>
          </p:nvPr>
        </p:nvSpPr>
        <p:spPr/>
        <p:txBody>
          <a:bodyPr/>
          <a:lstStyle/>
          <a:p>
            <a:endParaRPr lang="en-US" dirty="0" smtClean="0"/>
          </a:p>
          <a:p>
            <a:r>
              <a:rPr lang="en-US" dirty="0"/>
              <a:t/>
            </a:r>
            <a:br>
              <a:rPr lang="en-US" dirty="0"/>
            </a:br>
            <a:endParaRPr lang="en-US" dirty="0"/>
          </a:p>
        </p:txBody>
      </p:sp>
      <p:sp>
        <p:nvSpPr>
          <p:cNvPr id="21" name="Title 20"/>
          <p:cNvSpPr>
            <a:spLocks noGrp="1"/>
          </p:cNvSpPr>
          <p:nvPr>
            <p:ph type="title"/>
          </p:nvPr>
        </p:nvSpPr>
        <p:spPr>
          <a:xfrm>
            <a:off x="722313" y="228600"/>
            <a:ext cx="7772400" cy="1828800"/>
          </a:xfrm>
        </p:spPr>
        <p:txBody>
          <a:bodyPr>
            <a:normAutofit fontScale="90000"/>
          </a:bodyPr>
          <a:lstStyle/>
          <a:p>
            <a:r>
              <a:rPr lang="en-US" dirty="0"/>
              <a:t/>
            </a:r>
            <a:br>
              <a:rPr lang="en-US" dirty="0"/>
            </a:br>
            <a:r>
              <a:rPr lang="en-US" b="1" dirty="0"/>
              <a:t>Stock Management System</a:t>
            </a:r>
            <a:r>
              <a:rPr lang="en-US" dirty="0"/>
              <a:t/>
            </a:r>
            <a:br>
              <a:rPr lang="en-US" dirty="0"/>
            </a:br>
            <a:r>
              <a:rPr lang="en-US" u="sng" dirty="0" smtClean="0"/>
              <a:t>Mandira Tamang</a:t>
            </a:r>
            <a:r>
              <a:rPr lang="en-US" dirty="0" smtClean="0"/>
              <a:t/>
            </a:r>
            <a:br>
              <a:rPr lang="en-US" dirty="0" smtClean="0"/>
            </a:br>
            <a:r>
              <a:rPr lang="en-US" sz="2700" dirty="0" smtClean="0"/>
              <a:t>NCC ID:00172999</a:t>
            </a:r>
            <a:endParaRPr lang="en-US" sz="2700" dirty="0"/>
          </a:p>
        </p:txBody>
      </p:sp>
      <p:pic>
        <p:nvPicPr>
          <p:cNvPr id="20" name="Picture 19" descr="C:\Users\Dell\Desktop\1.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2667000"/>
            <a:ext cx="7620000" cy="3657600"/>
          </a:xfrm>
          <a:prstGeom prst="rect">
            <a:avLst/>
          </a:prstGeom>
          <a:noFill/>
          <a:ln>
            <a:noFill/>
          </a:ln>
        </p:spPr>
      </p:pic>
    </p:spTree>
    <p:extLst>
      <p:ext uri="{BB962C8B-B14F-4D97-AF65-F5344CB8AC3E}">
        <p14:creationId xmlns:p14="http://schemas.microsoft.com/office/powerpoint/2010/main" val="24627492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Gantt chart</a:t>
            </a:r>
            <a:endParaRPr lang="en-US" dirty="0"/>
          </a:p>
        </p:txBody>
      </p:sp>
      <p:sp>
        <p:nvSpPr>
          <p:cNvPr id="2" name="Content Placeholder 1"/>
          <p:cNvSpPr>
            <a:spLocks noGrp="1"/>
          </p:cNvSpPr>
          <p:nvPr>
            <p:ph sz="quarter" idx="1"/>
          </p:nvPr>
        </p:nvSpPr>
        <p:spPr/>
        <p:txBody>
          <a:bodyPr>
            <a:normAutofit/>
          </a:bodyPr>
          <a:lstStyle/>
          <a:p>
            <a:r>
              <a:rPr lang="en-US" dirty="0" smtClean="0"/>
              <a:t>Gantt chart</a:t>
            </a:r>
          </a:p>
          <a:p>
            <a:pPr marL="342900" indent="-342900">
              <a:buFont typeface="Wingdings" pitchFamily="2" charset="2"/>
              <a:buChar char="§"/>
            </a:pPr>
            <a:r>
              <a:rPr lang="en-US" dirty="0" smtClean="0"/>
              <a:t>It is the process of maintaining the record of the start and the end of the work or activity. </a:t>
            </a:r>
          </a:p>
          <a:p>
            <a:pPr marL="342900" indent="-342900">
              <a:buFont typeface="Wingdings" pitchFamily="2" charset="2"/>
              <a:buChar char="§"/>
            </a:pPr>
            <a:r>
              <a:rPr lang="en-US" dirty="0" smtClean="0"/>
              <a:t>Its like the timetable which is maintain to manage and finish the work at the time.</a:t>
            </a:r>
          </a:p>
          <a:p>
            <a:pPr marL="342900" indent="-342900">
              <a:buFont typeface="Wingdings" pitchFamily="2" charset="2"/>
              <a:buChar char="§"/>
            </a:pPr>
            <a:r>
              <a:rPr lang="en-US" dirty="0" smtClean="0"/>
              <a:t> Its main aim is to give the exact record of the work. That is why it play the vital role to develop the project which help to manage the project simply and effectively.</a:t>
            </a:r>
            <a:endParaRPr lang="en-US" dirty="0"/>
          </a:p>
        </p:txBody>
      </p:sp>
    </p:spTree>
    <p:extLst>
      <p:ext uri="{BB962C8B-B14F-4D97-AF65-F5344CB8AC3E}">
        <p14:creationId xmlns:p14="http://schemas.microsoft.com/office/powerpoint/2010/main" val="325732558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 the order</a:t>
            </a:r>
            <a:endParaRPr lang="en-US" dirty="0"/>
          </a:p>
        </p:txBody>
      </p:sp>
      <p:pic>
        <p:nvPicPr>
          <p:cNvPr id="4" name="Content Placeholder 3"/>
          <p:cNvPicPr>
            <a:picLocks noGrp="1"/>
          </p:cNvPicPr>
          <p:nvPr>
            <p:ph sz="quarter" idx="1"/>
          </p:nvPr>
        </p:nvPicPr>
        <p:blipFill>
          <a:blip r:embed="rId2"/>
          <a:stretch>
            <a:fillRect/>
          </a:stretch>
        </p:blipFill>
        <p:spPr>
          <a:xfrm>
            <a:off x="304800" y="1659883"/>
            <a:ext cx="8504238" cy="2866079"/>
          </a:xfrm>
          <a:prstGeom prst="rect">
            <a:avLst/>
          </a:prstGeom>
        </p:spPr>
      </p:pic>
      <p:pic>
        <p:nvPicPr>
          <p:cNvPr id="5" name="Picture 4"/>
          <p:cNvPicPr/>
          <p:nvPr/>
        </p:nvPicPr>
        <p:blipFill>
          <a:blip r:embed="rId3"/>
          <a:stretch>
            <a:fillRect/>
          </a:stretch>
        </p:blipFill>
        <p:spPr>
          <a:xfrm>
            <a:off x="304800" y="4572000"/>
            <a:ext cx="8534400" cy="1279525"/>
          </a:xfrm>
          <a:prstGeom prst="rect">
            <a:avLst/>
          </a:prstGeom>
        </p:spPr>
      </p:pic>
    </p:spTree>
    <p:extLst>
      <p:ext uri="{BB962C8B-B14F-4D97-AF65-F5344CB8AC3E}">
        <p14:creationId xmlns:p14="http://schemas.microsoft.com/office/powerpoint/2010/main" val="400459936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 the order</a:t>
            </a:r>
            <a:endParaRPr lang="en-US" dirty="0"/>
          </a:p>
        </p:txBody>
      </p:sp>
      <p:sp>
        <p:nvSpPr>
          <p:cNvPr id="3" name="Content Placeholder 2"/>
          <p:cNvSpPr>
            <a:spLocks noGrp="1"/>
          </p:cNvSpPr>
          <p:nvPr>
            <p:ph sz="quarter" idx="1"/>
          </p:nvPr>
        </p:nvSpPr>
        <p:spPr/>
        <p:txBody>
          <a:bodyPr/>
          <a:lstStyle/>
          <a:p>
            <a:r>
              <a:rPr lang="en-US" dirty="0"/>
              <a:t>After entering the valid email/password, the dashboard will open.</a:t>
            </a:r>
          </a:p>
          <a:p>
            <a:r>
              <a:rPr lang="en-US" dirty="0"/>
              <a:t>Click on the </a:t>
            </a:r>
            <a:r>
              <a:rPr lang="en-US" dirty="0" smtClean="0"/>
              <a:t>order </a:t>
            </a:r>
            <a:r>
              <a:rPr lang="en-US" dirty="0"/>
              <a:t>which is in the side menu bar of the dashboard.</a:t>
            </a:r>
          </a:p>
          <a:p>
            <a:r>
              <a:rPr lang="en-US" dirty="0"/>
              <a:t>Click to the </a:t>
            </a:r>
            <a:r>
              <a:rPr lang="en-US" dirty="0" smtClean="0"/>
              <a:t>manage order </a:t>
            </a:r>
            <a:r>
              <a:rPr lang="en-US" dirty="0"/>
              <a:t>in the drop down menu</a:t>
            </a:r>
            <a:r>
              <a:rPr lang="en-US" dirty="0" smtClean="0"/>
              <a:t>.</a:t>
            </a:r>
          </a:p>
          <a:p>
            <a:r>
              <a:rPr lang="en-US" dirty="0" smtClean="0"/>
              <a:t>All the orders are available in it and click to the print button which is show at the bottom of the form.</a:t>
            </a:r>
            <a:endParaRPr lang="en-US" dirty="0"/>
          </a:p>
          <a:p>
            <a:endParaRPr lang="en-US" dirty="0"/>
          </a:p>
        </p:txBody>
      </p:sp>
    </p:spTree>
    <p:extLst>
      <p:ext uri="{BB962C8B-B14F-4D97-AF65-F5344CB8AC3E}">
        <p14:creationId xmlns:p14="http://schemas.microsoft.com/office/powerpoint/2010/main" val="276240715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Bill of the product</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01625" y="2104734"/>
            <a:ext cx="8504238" cy="3416881"/>
          </a:xfrm>
        </p:spPr>
      </p:pic>
    </p:spTree>
    <p:extLst>
      <p:ext uri="{BB962C8B-B14F-4D97-AF65-F5344CB8AC3E}">
        <p14:creationId xmlns:p14="http://schemas.microsoft.com/office/powerpoint/2010/main" val="134240705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Bill of the product</a:t>
            </a:r>
            <a:endParaRPr lang="en-US" dirty="0"/>
          </a:p>
        </p:txBody>
      </p:sp>
      <p:sp>
        <p:nvSpPr>
          <p:cNvPr id="3" name="Content Placeholder 2"/>
          <p:cNvSpPr>
            <a:spLocks noGrp="1"/>
          </p:cNvSpPr>
          <p:nvPr>
            <p:ph sz="quarter" idx="1"/>
          </p:nvPr>
        </p:nvSpPr>
        <p:spPr/>
        <p:txBody>
          <a:bodyPr/>
          <a:lstStyle/>
          <a:p>
            <a:r>
              <a:rPr lang="en-US" dirty="0"/>
              <a:t>After entering the valid email/password, the dashboard will open.</a:t>
            </a:r>
          </a:p>
          <a:p>
            <a:r>
              <a:rPr lang="en-US" dirty="0"/>
              <a:t>Click on the order which is in the side menu bar of the dashboard.</a:t>
            </a:r>
          </a:p>
          <a:p>
            <a:r>
              <a:rPr lang="en-US" dirty="0"/>
              <a:t>Click to the manage order in the drop down menu.</a:t>
            </a:r>
          </a:p>
          <a:p>
            <a:r>
              <a:rPr lang="en-US" dirty="0"/>
              <a:t>All the orders are available in it and click to the print button which is show at the bottom of the form.</a:t>
            </a:r>
          </a:p>
          <a:p>
            <a:r>
              <a:rPr lang="en-US" dirty="0" smtClean="0"/>
              <a:t>The bill is produce after clicking the print button.</a:t>
            </a:r>
            <a:endParaRPr lang="en-US" dirty="0"/>
          </a:p>
        </p:txBody>
      </p:sp>
    </p:spTree>
    <p:extLst>
      <p:ext uri="{BB962C8B-B14F-4D97-AF65-F5344CB8AC3E}">
        <p14:creationId xmlns:p14="http://schemas.microsoft.com/office/powerpoint/2010/main" val="423397757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conclusion</a:t>
            </a:r>
            <a:endParaRPr lang="en-US" dirty="0"/>
          </a:p>
        </p:txBody>
      </p:sp>
      <p:sp>
        <p:nvSpPr>
          <p:cNvPr id="2" name="Content Placeholder 1"/>
          <p:cNvSpPr>
            <a:spLocks noGrp="1"/>
          </p:cNvSpPr>
          <p:nvPr>
            <p:ph sz="quarter" idx="1"/>
          </p:nvPr>
        </p:nvSpPr>
        <p:spPr/>
        <p:txBody>
          <a:bodyPr/>
          <a:lstStyle/>
          <a:p>
            <a:r>
              <a:rPr lang="en-US" dirty="0" smtClean="0"/>
              <a:t>Finally the required stock management system was successfully designed and implement at the time. The web based system for managing the stock allow to edit the stock and record of it. It also keeps the record of purchase with billing and helps to edits the available products. With the help of different diagrams and methods the stock management system completed successfully without complications and obstacles.</a:t>
            </a:r>
            <a:endParaRPr lang="en-US" dirty="0"/>
          </a:p>
        </p:txBody>
      </p:sp>
    </p:spTree>
    <p:extLst>
      <p:ext uri="{BB962C8B-B14F-4D97-AF65-F5344CB8AC3E}">
        <p14:creationId xmlns:p14="http://schemas.microsoft.com/office/powerpoint/2010/main" val="81466984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references</a:t>
            </a:r>
            <a:endParaRPr lang="en-US" dirty="0"/>
          </a:p>
        </p:txBody>
      </p:sp>
      <p:sp>
        <p:nvSpPr>
          <p:cNvPr id="2" name="Content Placeholder 1"/>
          <p:cNvSpPr>
            <a:spLocks noGrp="1"/>
          </p:cNvSpPr>
          <p:nvPr>
            <p:ph sz="quarter" idx="1"/>
          </p:nvPr>
        </p:nvSpPr>
        <p:spPr/>
        <p:txBody>
          <a:bodyPr/>
          <a:lstStyle/>
          <a:p>
            <a:r>
              <a:rPr lang="en-US" dirty="0">
                <a:hlinkClick r:id="rId2"/>
              </a:rPr>
              <a:t>https://</a:t>
            </a:r>
            <a:r>
              <a:rPr lang="en-US" dirty="0" smtClean="0">
                <a:hlinkClick r:id="rId2"/>
              </a:rPr>
              <a:t>en.wikipedia.org</a:t>
            </a:r>
            <a:endParaRPr lang="en-US" dirty="0" smtClean="0"/>
          </a:p>
          <a:p>
            <a:r>
              <a:rPr lang="en-US" u="sng" dirty="0" smtClean="0">
                <a:hlinkClick r:id="rId3"/>
              </a:rPr>
              <a:t>http</a:t>
            </a:r>
            <a:r>
              <a:rPr lang="en-US" u="sng" dirty="0">
                <a:hlinkClick r:id="rId3"/>
              </a:rPr>
              <a:t>://</a:t>
            </a:r>
            <a:r>
              <a:rPr lang="en-US" u="sng" dirty="0" smtClean="0">
                <a:hlinkClick r:id="rId3"/>
              </a:rPr>
              <a:t>www.tutorialspoint.com</a:t>
            </a:r>
            <a:endParaRPr lang="en-US" dirty="0"/>
          </a:p>
          <a:p>
            <a:r>
              <a:rPr lang="en-US" u="sng" dirty="0" smtClean="0">
                <a:hlinkClick r:id="rId4"/>
              </a:rPr>
              <a:t>https</a:t>
            </a:r>
            <a:r>
              <a:rPr lang="en-US" u="sng" dirty="0">
                <a:hlinkClick r:id="rId4"/>
              </a:rPr>
              <a:t>://www.carajaclasses.com</a:t>
            </a:r>
            <a:endParaRPr lang="en-US" dirty="0"/>
          </a:p>
          <a:p>
            <a:r>
              <a:rPr lang="en-US" u="sng" dirty="0" smtClean="0">
                <a:hlinkClick r:id="rId5"/>
              </a:rPr>
              <a:t>http</a:t>
            </a:r>
            <a:r>
              <a:rPr lang="en-US" u="sng" dirty="0">
                <a:hlinkClick r:id="rId5"/>
              </a:rPr>
              <a:t>://</a:t>
            </a:r>
            <a:r>
              <a:rPr lang="en-US" u="sng" dirty="0" smtClean="0">
                <a:hlinkClick r:id="rId5"/>
              </a:rPr>
              <a:t>www.lynda.com</a:t>
            </a:r>
            <a:endParaRPr lang="en-US" u="sng" dirty="0" smtClean="0"/>
          </a:p>
          <a:p>
            <a:pPr marL="0" indent="0">
              <a:buNone/>
            </a:pPr>
            <a:endParaRPr lang="en-US" dirty="0"/>
          </a:p>
          <a:p>
            <a:endParaRPr lang="en-US" dirty="0"/>
          </a:p>
        </p:txBody>
      </p:sp>
    </p:spTree>
    <p:extLst>
      <p:ext uri="{BB962C8B-B14F-4D97-AF65-F5344CB8AC3E}">
        <p14:creationId xmlns:p14="http://schemas.microsoft.com/office/powerpoint/2010/main" val="31560003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Diagram of Gantt chart</a:t>
            </a:r>
            <a:endParaRPr lang="en-US" dirty="0"/>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301888" y="1527175"/>
            <a:ext cx="6503711" cy="4572000"/>
          </a:xfrm>
        </p:spPr>
      </p:pic>
    </p:spTree>
    <p:extLst>
      <p:ext uri="{BB962C8B-B14F-4D97-AF65-F5344CB8AC3E}">
        <p14:creationId xmlns:p14="http://schemas.microsoft.com/office/powerpoint/2010/main" val="17796128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Gantt chart</a:t>
            </a:r>
            <a:endParaRPr lang="en-US" dirty="0"/>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977125" y="1527175"/>
            <a:ext cx="7153238" cy="4572000"/>
          </a:xfrm>
        </p:spPr>
      </p:pic>
    </p:spTree>
    <p:extLst>
      <p:ext uri="{BB962C8B-B14F-4D97-AF65-F5344CB8AC3E}">
        <p14:creationId xmlns:p14="http://schemas.microsoft.com/office/powerpoint/2010/main" val="16874262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Methodology  used</a:t>
            </a:r>
            <a:endParaRPr lang="en-US" dirty="0"/>
          </a:p>
        </p:txBody>
      </p:sp>
      <p:sp>
        <p:nvSpPr>
          <p:cNvPr id="2" name="Content Placeholder 1"/>
          <p:cNvSpPr>
            <a:spLocks noGrp="1"/>
          </p:cNvSpPr>
          <p:nvPr>
            <p:ph sz="quarter" idx="1"/>
          </p:nvPr>
        </p:nvSpPr>
        <p:spPr/>
        <p:txBody>
          <a:bodyPr>
            <a:normAutofit fontScale="70000" lnSpcReduction="20000"/>
          </a:bodyPr>
          <a:lstStyle/>
          <a:p>
            <a:r>
              <a:rPr lang="en-US" dirty="0" smtClean="0"/>
              <a:t>There are different methodology which helps to complete the project in the systematic way and helps to develop the project that we need. Like waterfall, agile, etc.</a:t>
            </a:r>
          </a:p>
          <a:p>
            <a:r>
              <a:rPr lang="en-US" dirty="0" smtClean="0"/>
              <a:t>Among the different methodology I have chosen the waterfall method to develop this project.</a:t>
            </a:r>
          </a:p>
          <a:p>
            <a:r>
              <a:rPr lang="en-US" sz="2600" dirty="0" smtClean="0">
                <a:latin typeface="Arial Black" pitchFamily="34" charset="0"/>
              </a:rPr>
              <a:t>Waterfall method</a:t>
            </a:r>
          </a:p>
          <a:p>
            <a:pPr marL="342900" indent="-342900">
              <a:buFont typeface="Wingdings" pitchFamily="2" charset="2"/>
              <a:buChar char="v"/>
            </a:pPr>
            <a:r>
              <a:rPr lang="en-US" dirty="0" smtClean="0"/>
              <a:t>It is the one of the best method that is used to develop the projects. Especially this method is used to develop the big projects like projects of governments, etc. </a:t>
            </a:r>
          </a:p>
          <a:p>
            <a:pPr marL="342900" indent="-342900">
              <a:buFont typeface="Wingdings" pitchFamily="2" charset="2"/>
              <a:buChar char="v"/>
            </a:pPr>
            <a:r>
              <a:rPr lang="en-US" dirty="0" smtClean="0"/>
              <a:t>Waterfall method follows the rules and regulations.</a:t>
            </a:r>
          </a:p>
          <a:p>
            <a:pPr marL="342900" indent="-342900">
              <a:buFont typeface="Wingdings" pitchFamily="2" charset="2"/>
              <a:buChar char="v"/>
            </a:pPr>
            <a:r>
              <a:rPr lang="en-US" dirty="0" smtClean="0"/>
              <a:t> It performs the work in the step wise which are analysis, design, implementation, testing and deployment. </a:t>
            </a:r>
          </a:p>
          <a:p>
            <a:pPr marL="342900" indent="-342900">
              <a:buFont typeface="Wingdings" pitchFamily="2" charset="2"/>
              <a:buChar char="v"/>
            </a:pPr>
            <a:r>
              <a:rPr lang="en-US" dirty="0" smtClean="0"/>
              <a:t>These steps play the vital role to develop the project. </a:t>
            </a:r>
          </a:p>
          <a:p>
            <a:pPr marL="342900" indent="-342900">
              <a:buFont typeface="Wingdings" pitchFamily="2" charset="2"/>
              <a:buChar char="v"/>
            </a:pPr>
            <a:r>
              <a:rPr lang="en-US" dirty="0" smtClean="0"/>
              <a:t>With the help of this method the work flow is like the waterfall where without completion of one stage it cannot go further in the other stages.</a:t>
            </a:r>
          </a:p>
        </p:txBody>
      </p:sp>
    </p:spTree>
    <p:extLst>
      <p:ext uri="{BB962C8B-B14F-4D97-AF65-F5344CB8AC3E}">
        <p14:creationId xmlns:p14="http://schemas.microsoft.com/office/powerpoint/2010/main" val="14532609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Diagram of waterfall method</a:t>
            </a:r>
            <a:endParaRPr lang="en-US" dirty="0"/>
          </a:p>
        </p:txBody>
      </p:sp>
      <p:pic>
        <p:nvPicPr>
          <p:cNvPr id="4" name="Content Placeholder 3"/>
          <p:cNvPicPr>
            <a:picLocks noGrp="1"/>
          </p:cNvPicPr>
          <p:nvPr>
            <p:ph sz="quarter" idx="1"/>
          </p:nvPr>
        </p:nvPicPr>
        <p:blipFill>
          <a:blip r:embed="rId2" cstate="print"/>
          <a:stretch>
            <a:fillRect/>
          </a:stretch>
        </p:blipFill>
        <p:spPr>
          <a:xfrm>
            <a:off x="1348581" y="2298700"/>
            <a:ext cx="6410325" cy="3028950"/>
          </a:xfrm>
          <a:prstGeom prst="rect">
            <a:avLst/>
          </a:prstGeom>
        </p:spPr>
      </p:pic>
    </p:spTree>
    <p:extLst>
      <p:ext uri="{BB962C8B-B14F-4D97-AF65-F5344CB8AC3E}">
        <p14:creationId xmlns:p14="http://schemas.microsoft.com/office/powerpoint/2010/main" val="899661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381000"/>
            <a:ext cx="7239000" cy="606552"/>
          </a:xfrm>
        </p:spPr>
        <p:txBody>
          <a:bodyPr>
            <a:normAutofit fontScale="90000"/>
          </a:bodyPr>
          <a:lstStyle/>
          <a:p>
            <a:r>
              <a:rPr lang="en-US" dirty="0" smtClean="0"/>
              <a:t/>
            </a:r>
            <a:br>
              <a:rPr lang="en-US" dirty="0" smtClean="0"/>
            </a:br>
            <a:r>
              <a:rPr lang="en-US" dirty="0"/>
              <a:t>	</a:t>
            </a:r>
            <a:br>
              <a:rPr lang="en-US" dirty="0"/>
            </a:br>
            <a:r>
              <a:rPr lang="en-US" dirty="0"/>
              <a:t>System Architecture</a:t>
            </a:r>
          </a:p>
        </p:txBody>
      </p:sp>
      <p:sp>
        <p:nvSpPr>
          <p:cNvPr id="2" name="Content Placeholder 1"/>
          <p:cNvSpPr>
            <a:spLocks noGrp="1"/>
          </p:cNvSpPr>
          <p:nvPr>
            <p:ph sz="quarter" idx="1"/>
          </p:nvPr>
        </p:nvSpPr>
        <p:spPr/>
        <p:txBody>
          <a:bodyPr>
            <a:normAutofit fontScale="70000" lnSpcReduction="20000"/>
          </a:bodyPr>
          <a:lstStyle/>
          <a:p>
            <a:pPr marL="0" indent="0">
              <a:buNone/>
            </a:pPr>
            <a:r>
              <a:rPr lang="en-US" b="1" dirty="0" smtClean="0"/>
              <a:t>	System architecture</a:t>
            </a:r>
          </a:p>
          <a:p>
            <a:r>
              <a:rPr lang="en-US" dirty="0" smtClean="0"/>
              <a:t>It is </a:t>
            </a:r>
            <a:r>
              <a:rPr lang="en-US" dirty="0"/>
              <a:t>the conceptual model which defines the </a:t>
            </a:r>
            <a:r>
              <a:rPr lang="en-US" dirty="0" smtClean="0"/>
              <a:t>structure, behavior, </a:t>
            </a:r>
            <a:r>
              <a:rPr lang="en-US" dirty="0"/>
              <a:t>and more views of a </a:t>
            </a:r>
            <a:r>
              <a:rPr lang="en-US" dirty="0" smtClean="0"/>
              <a:t>system. It is the representation of </a:t>
            </a:r>
            <a:r>
              <a:rPr lang="en-US" dirty="0"/>
              <a:t>the system organized in a way that supports reasoning about the structures and behaviors of the system. </a:t>
            </a:r>
            <a:endParaRPr lang="en-US" dirty="0" smtClean="0"/>
          </a:p>
          <a:p>
            <a:r>
              <a:rPr lang="en-US" dirty="0" smtClean="0"/>
              <a:t>For the development of this project I used the Three </a:t>
            </a:r>
            <a:r>
              <a:rPr lang="en-US" dirty="0"/>
              <a:t>T</a:t>
            </a:r>
            <a:r>
              <a:rPr lang="en-US" dirty="0" smtClean="0"/>
              <a:t>ier </a:t>
            </a:r>
            <a:r>
              <a:rPr lang="en-US" dirty="0"/>
              <a:t>A</a:t>
            </a:r>
            <a:r>
              <a:rPr lang="en-US" dirty="0" smtClean="0"/>
              <a:t>rchitecture. It is the web based application which is divided into 3 layers</a:t>
            </a:r>
          </a:p>
          <a:p>
            <a:pPr marL="0" indent="0">
              <a:buNone/>
            </a:pPr>
            <a:r>
              <a:rPr lang="en-US" dirty="0" smtClean="0"/>
              <a:t>	</a:t>
            </a:r>
            <a:r>
              <a:rPr lang="en-US" i="1" u="sng" dirty="0" smtClean="0"/>
              <a:t>1.Presentation layer</a:t>
            </a:r>
          </a:p>
          <a:p>
            <a:r>
              <a:rPr lang="en-US" dirty="0" smtClean="0"/>
              <a:t>It is the first layer which is handle by the client system.</a:t>
            </a:r>
          </a:p>
          <a:p>
            <a:r>
              <a:rPr lang="en-US" dirty="0" smtClean="0"/>
              <a:t>It transfer the data to the application layer.</a:t>
            </a:r>
          </a:p>
          <a:p>
            <a:pPr marL="0" indent="0">
              <a:buNone/>
            </a:pPr>
            <a:r>
              <a:rPr lang="en-US" dirty="0" smtClean="0"/>
              <a:t>	</a:t>
            </a:r>
            <a:r>
              <a:rPr lang="en-US" i="1" u="sng" dirty="0" smtClean="0"/>
              <a:t>2. Application layer</a:t>
            </a:r>
          </a:p>
          <a:p>
            <a:r>
              <a:rPr lang="en-US" dirty="0" smtClean="0"/>
              <a:t>It is the middle layer which is handle by the application server.</a:t>
            </a:r>
          </a:p>
          <a:p>
            <a:r>
              <a:rPr lang="en-US" dirty="0" smtClean="0"/>
              <a:t>It helps to transfer the data between the presentation and database layer.</a:t>
            </a:r>
          </a:p>
          <a:p>
            <a:pPr marL="0" indent="0">
              <a:buNone/>
            </a:pPr>
            <a:r>
              <a:rPr lang="en-US" dirty="0" smtClean="0"/>
              <a:t>	</a:t>
            </a:r>
            <a:r>
              <a:rPr lang="en-US" i="1" u="sng" dirty="0" smtClean="0"/>
              <a:t>3.Database layer</a:t>
            </a:r>
          </a:p>
          <a:p>
            <a:r>
              <a:rPr lang="en-US" dirty="0" smtClean="0"/>
              <a:t>It the third layer which is handle by the server system.</a:t>
            </a:r>
          </a:p>
          <a:p>
            <a:r>
              <a:rPr lang="en-US" dirty="0" smtClean="0"/>
              <a:t>It helps to store and retrieve the information from database or file system.</a:t>
            </a:r>
          </a:p>
          <a:p>
            <a:endParaRPr lang="en-US" dirty="0" smtClean="0"/>
          </a:p>
        </p:txBody>
      </p:sp>
    </p:spTree>
    <p:extLst>
      <p:ext uri="{BB962C8B-B14F-4D97-AF65-F5344CB8AC3E}">
        <p14:creationId xmlns:p14="http://schemas.microsoft.com/office/powerpoint/2010/main" val="29128096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Diagram of three-tier architecture</a:t>
            </a:r>
            <a:endParaRPr lang="en-US" dirty="0"/>
          </a:p>
        </p:txBody>
      </p:sp>
      <p:pic>
        <p:nvPicPr>
          <p:cNvPr id="4" name="Content Placeholder 3" descr="F:\4th semester\Mandira\CP\cp proposal\3.PNG"/>
          <p:cNvPicPr>
            <a:picLocks noGrp="1"/>
          </p:cNvPicPr>
          <p:nvPr>
            <p:ph sz="quarter" idx="1"/>
          </p:nvPr>
        </p:nvPicPr>
        <p:blipFill>
          <a:blip r:embed="rId2" cstate="print">
            <a:extLst>
              <a:ext uri="{28A0092B-C50C-407E-A947-70E740481C1C}">
                <a14:useLocalDpi xmlns:a14="http://schemas.microsoft.com/office/drawing/2010/main" val="0"/>
              </a:ext>
            </a:extLst>
          </a:blip>
          <a:stretch>
            <a:fillRect/>
          </a:stretch>
        </p:blipFill>
        <p:spPr bwMode="auto">
          <a:xfrm>
            <a:off x="1167134" y="2098435"/>
            <a:ext cx="6773220" cy="3429479"/>
          </a:xfrm>
          <a:prstGeom prst="rect">
            <a:avLst/>
          </a:prstGeom>
          <a:noFill/>
          <a:ln>
            <a:noFill/>
          </a:ln>
        </p:spPr>
      </p:pic>
    </p:spTree>
    <p:extLst>
      <p:ext uri="{BB962C8B-B14F-4D97-AF65-F5344CB8AC3E}">
        <p14:creationId xmlns:p14="http://schemas.microsoft.com/office/powerpoint/2010/main" val="6437782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Risk management</a:t>
            </a:r>
            <a:endParaRPr lang="en-US" dirty="0"/>
          </a:p>
        </p:txBody>
      </p:sp>
      <p:sp>
        <p:nvSpPr>
          <p:cNvPr id="2" name="Content Placeholder 1"/>
          <p:cNvSpPr>
            <a:spLocks noGrp="1"/>
          </p:cNvSpPr>
          <p:nvPr>
            <p:ph sz="quarter" idx="1"/>
          </p:nvPr>
        </p:nvSpPr>
        <p:spPr>
          <a:xfrm>
            <a:off x="457200" y="1752600"/>
            <a:ext cx="8229600" cy="4876800"/>
          </a:xfrm>
        </p:spPr>
        <p:txBody>
          <a:bodyPr/>
          <a:lstStyle/>
          <a:p>
            <a:pPr>
              <a:buFont typeface="Wingdings" pitchFamily="2" charset="2"/>
              <a:buChar char="§"/>
            </a:pPr>
            <a:r>
              <a:rPr lang="en-US" sz="2000" dirty="0" smtClean="0"/>
              <a:t>Risk management is the process of the managing the risk that arise. As well while developing the project the risk can arise which leads to the lots of problems. So, risk management is required as the problems also can arise in the future.</a:t>
            </a:r>
          </a:p>
          <a:p>
            <a:endParaRPr lang="en-US" dirty="0" smtClean="0"/>
          </a:p>
          <a:p>
            <a:endParaRPr lang="en-US" dirty="0"/>
          </a:p>
        </p:txBody>
      </p:sp>
      <p:pic>
        <p:nvPicPr>
          <p:cNvPr id="4" name="Picture 3" descr="F:\4th semester\Mandira\CP\cp proposal\10.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7800" y="3276601"/>
            <a:ext cx="5401945" cy="676422"/>
          </a:xfrm>
          <a:prstGeom prst="rect">
            <a:avLst/>
          </a:prstGeom>
          <a:noFill/>
          <a:ln>
            <a:noFill/>
          </a:ln>
        </p:spPr>
      </p:pic>
      <p:pic>
        <p:nvPicPr>
          <p:cNvPr id="5" name="Picture 4" descr="F:\4th semester\Mandira\CP\cp proposal\11.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7799" y="3953023"/>
            <a:ext cx="5401945" cy="2242989"/>
          </a:xfrm>
          <a:prstGeom prst="rect">
            <a:avLst/>
          </a:prstGeom>
          <a:noFill/>
          <a:ln>
            <a:noFill/>
          </a:ln>
        </p:spPr>
      </p:pic>
    </p:spTree>
    <p:extLst>
      <p:ext uri="{BB962C8B-B14F-4D97-AF65-F5344CB8AC3E}">
        <p14:creationId xmlns:p14="http://schemas.microsoft.com/office/powerpoint/2010/main" val="19779987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Possible risks and its solutions</a:t>
            </a:r>
            <a:endParaRPr lang="en-US" dirty="0"/>
          </a:p>
        </p:txBody>
      </p:sp>
      <p:sp>
        <p:nvSpPr>
          <p:cNvPr id="2" name="Content Placeholder 1"/>
          <p:cNvSpPr>
            <a:spLocks noGrp="1"/>
          </p:cNvSpPr>
          <p:nvPr>
            <p:ph sz="quarter" idx="1"/>
          </p:nvPr>
        </p:nvSpPr>
        <p:spPr/>
        <p:txBody>
          <a:bodyPr/>
          <a:lstStyle/>
          <a:p>
            <a:r>
              <a:rPr lang="en-US" dirty="0" smtClean="0"/>
              <a:t> </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431388321"/>
              </p:ext>
            </p:extLst>
          </p:nvPr>
        </p:nvGraphicFramePr>
        <p:xfrm>
          <a:off x="457200" y="1663185"/>
          <a:ext cx="8229600" cy="5070300"/>
        </p:xfrm>
        <a:graphic>
          <a:graphicData uri="http://schemas.openxmlformats.org/drawingml/2006/table">
            <a:tbl>
              <a:tblPr firstRow="1" firstCol="1" bandRow="1">
                <a:tableStyleId>{5C22544A-7EE6-4342-B048-85BDC9FD1C3A}</a:tableStyleId>
              </a:tblPr>
              <a:tblGrid>
                <a:gridCol w="548893"/>
                <a:gridCol w="548893"/>
                <a:gridCol w="1383307"/>
                <a:gridCol w="880286"/>
                <a:gridCol w="1006042"/>
                <a:gridCol w="628776"/>
                <a:gridCol w="3233403"/>
              </a:tblGrid>
              <a:tr h="485248">
                <a:tc>
                  <a:txBody>
                    <a:bodyPr/>
                    <a:lstStyle/>
                    <a:p>
                      <a:pPr marL="0" marR="0">
                        <a:lnSpc>
                          <a:spcPct val="115000"/>
                        </a:lnSpc>
                        <a:spcBef>
                          <a:spcPts val="0"/>
                        </a:spcBef>
                        <a:spcAft>
                          <a:spcPts val="0"/>
                        </a:spcAft>
                      </a:pPr>
                      <a:r>
                        <a:rPr lang="en-US" sz="1200" kern="100" dirty="0">
                          <a:effectLst/>
                        </a:rPr>
                        <a:t>S. No</a:t>
                      </a:r>
                      <a:endParaRPr lang="en-US" sz="1200" kern="100" dirty="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dirty="0" smtClean="0">
                          <a:effectLst/>
                          <a:latin typeface="Liberation Serif"/>
                          <a:ea typeface="Noto Serif CJK SC"/>
                          <a:cs typeface="Lohit Devanagari"/>
                        </a:rPr>
                        <a:t>Risk type </a:t>
                      </a:r>
                      <a:endParaRPr lang="en-US" sz="1200" kern="100" dirty="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Risks</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Likelihood</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Consequences</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Impact</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Solution</a:t>
                      </a:r>
                      <a:endParaRPr lang="en-US" sz="1200" kern="100">
                        <a:effectLst/>
                        <a:latin typeface="Liberation Serif"/>
                        <a:ea typeface="Noto Serif CJK SC"/>
                        <a:cs typeface="Lohit Devanagari"/>
                      </a:endParaRPr>
                    </a:p>
                  </a:txBody>
                  <a:tcPr marL="34156" marR="34789" marT="34789" marB="34789"/>
                </a:tc>
              </a:tr>
              <a:tr h="515376">
                <a:tc>
                  <a:txBody>
                    <a:bodyPr/>
                    <a:lstStyle/>
                    <a:p>
                      <a:pPr marL="0" marR="0">
                        <a:lnSpc>
                          <a:spcPct val="115000"/>
                        </a:lnSpc>
                        <a:spcBef>
                          <a:spcPts val="0"/>
                        </a:spcBef>
                        <a:spcAft>
                          <a:spcPts val="0"/>
                        </a:spcAft>
                      </a:pPr>
                      <a:r>
                        <a:rPr lang="en-US" sz="1200" kern="100">
                          <a:effectLst/>
                        </a:rPr>
                        <a:t>1</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dirty="0" smtClean="0">
                          <a:effectLst/>
                          <a:latin typeface="Liberation Serif"/>
                          <a:ea typeface="Noto Serif CJK SC"/>
                          <a:cs typeface="Lohit Devanagari"/>
                        </a:rPr>
                        <a:t>technical</a:t>
                      </a:r>
                      <a:endParaRPr lang="en-US" sz="1200" kern="100" dirty="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dirty="0">
                          <a:effectLst/>
                        </a:rPr>
                        <a:t>Loss of data</a:t>
                      </a:r>
                      <a:endParaRPr lang="en-US" sz="1200" kern="100" dirty="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2</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2</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4</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To avoid the data loss, it should be kept in the drive like for the backup.</a:t>
                      </a:r>
                      <a:endParaRPr lang="en-US" sz="1200" kern="100">
                        <a:effectLst/>
                        <a:latin typeface="Liberation Serif"/>
                        <a:ea typeface="Noto Serif CJK SC"/>
                        <a:cs typeface="Lohit Devanagari"/>
                      </a:endParaRPr>
                    </a:p>
                  </a:txBody>
                  <a:tcPr marL="34156" marR="34789" marT="34789" marB="34789"/>
                </a:tc>
              </a:tr>
              <a:tr h="736489">
                <a:tc>
                  <a:txBody>
                    <a:bodyPr/>
                    <a:lstStyle/>
                    <a:p>
                      <a:pPr marL="0" marR="0">
                        <a:lnSpc>
                          <a:spcPct val="115000"/>
                        </a:lnSpc>
                        <a:spcBef>
                          <a:spcPts val="0"/>
                        </a:spcBef>
                        <a:spcAft>
                          <a:spcPts val="0"/>
                        </a:spcAft>
                      </a:pPr>
                      <a:r>
                        <a:rPr lang="en-US" sz="1200" kern="100">
                          <a:effectLst/>
                        </a:rPr>
                        <a:t>2</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Server failure</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1</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2</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dirty="0">
                          <a:effectLst/>
                        </a:rPr>
                        <a:t>2</a:t>
                      </a:r>
                      <a:endParaRPr lang="en-US" sz="1200" kern="100" dirty="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Sometime the server can fail while doing the project. For prevention the security and backup should be maintained.</a:t>
                      </a:r>
                      <a:endParaRPr lang="en-US" sz="1200" kern="100">
                        <a:effectLst/>
                        <a:latin typeface="Liberation Serif"/>
                        <a:ea typeface="Noto Serif CJK SC"/>
                        <a:cs typeface="Lohit Devanagari"/>
                      </a:endParaRPr>
                    </a:p>
                  </a:txBody>
                  <a:tcPr marL="34156" marR="34789" marT="34789" marB="34789"/>
                </a:tc>
              </a:tr>
              <a:tr h="736489">
                <a:tc>
                  <a:txBody>
                    <a:bodyPr/>
                    <a:lstStyle/>
                    <a:p>
                      <a:pPr marL="0" marR="0">
                        <a:lnSpc>
                          <a:spcPct val="115000"/>
                        </a:lnSpc>
                        <a:spcBef>
                          <a:spcPts val="0"/>
                        </a:spcBef>
                        <a:spcAft>
                          <a:spcPts val="0"/>
                        </a:spcAft>
                      </a:pPr>
                      <a:r>
                        <a:rPr lang="en-US" sz="1200" kern="100">
                          <a:effectLst/>
                        </a:rPr>
                        <a:t>3</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Data theft</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2</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3</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6</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To avoid from data theft, should maintain the tide security to data with different methods like data encryption, etc.</a:t>
                      </a:r>
                      <a:endParaRPr lang="en-US" sz="1200" kern="100">
                        <a:effectLst/>
                        <a:latin typeface="Liberation Serif"/>
                        <a:ea typeface="Noto Serif CJK SC"/>
                        <a:cs typeface="Lohit Devanagari"/>
                      </a:endParaRPr>
                    </a:p>
                  </a:txBody>
                  <a:tcPr marL="34156" marR="34789" marT="34789" marB="34789"/>
                </a:tc>
              </a:tr>
              <a:tr h="736489">
                <a:tc>
                  <a:txBody>
                    <a:bodyPr/>
                    <a:lstStyle/>
                    <a:p>
                      <a:pPr marL="0" marR="0">
                        <a:lnSpc>
                          <a:spcPct val="115000"/>
                        </a:lnSpc>
                        <a:spcBef>
                          <a:spcPts val="0"/>
                        </a:spcBef>
                        <a:spcAft>
                          <a:spcPts val="0"/>
                        </a:spcAft>
                      </a:pPr>
                      <a:r>
                        <a:rPr lang="en-US" sz="1200" kern="100">
                          <a:effectLst/>
                        </a:rPr>
                        <a:t>4</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dirty="0">
                          <a:effectLst/>
                        </a:rPr>
                        <a:t>Threat on the system</a:t>
                      </a:r>
                      <a:endParaRPr lang="en-US" sz="1200" kern="100" dirty="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2</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2</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4</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 Updating or scanning the system should be done time to time so that it will work smoothly. </a:t>
                      </a:r>
                    </a:p>
                    <a:p>
                      <a:pPr marL="0" marR="0">
                        <a:lnSpc>
                          <a:spcPct val="115000"/>
                        </a:lnSpc>
                        <a:spcBef>
                          <a:spcPts val="0"/>
                        </a:spcBef>
                        <a:spcAft>
                          <a:spcPts val="0"/>
                        </a:spcAft>
                      </a:pPr>
                      <a:r>
                        <a:rPr lang="en-US" sz="1200" kern="100">
                          <a:effectLst/>
                        </a:rPr>
                        <a:t> </a:t>
                      </a:r>
                      <a:endParaRPr lang="en-US" sz="1200" kern="100">
                        <a:effectLst/>
                        <a:latin typeface="Liberation Serif"/>
                        <a:ea typeface="Noto Serif CJK SC"/>
                        <a:cs typeface="Lohit Devanagari"/>
                      </a:endParaRPr>
                    </a:p>
                  </a:txBody>
                  <a:tcPr marL="34156" marR="34789" marT="34789" marB="34789"/>
                </a:tc>
              </a:tr>
              <a:tr h="515376">
                <a:tc>
                  <a:txBody>
                    <a:bodyPr/>
                    <a:lstStyle/>
                    <a:p>
                      <a:pPr marL="0" marR="0">
                        <a:lnSpc>
                          <a:spcPct val="115000"/>
                        </a:lnSpc>
                        <a:spcBef>
                          <a:spcPts val="0"/>
                        </a:spcBef>
                        <a:spcAft>
                          <a:spcPts val="0"/>
                        </a:spcAft>
                      </a:pPr>
                      <a:r>
                        <a:rPr lang="en-US" sz="1200" kern="100">
                          <a:effectLst/>
                        </a:rPr>
                        <a:t>5</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dirty="0" smtClean="0">
                          <a:effectLst/>
                          <a:latin typeface="Liberation Serif"/>
                          <a:ea typeface="Noto Serif CJK SC"/>
                          <a:cs typeface="Lohit Devanagari"/>
                        </a:rPr>
                        <a:t>Non-technical</a:t>
                      </a:r>
                      <a:endParaRPr lang="en-US" sz="1200" kern="100" dirty="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Lack of planning</a:t>
                      </a:r>
                    </a:p>
                    <a:p>
                      <a:pPr marL="0" marR="0">
                        <a:lnSpc>
                          <a:spcPct val="115000"/>
                        </a:lnSpc>
                        <a:spcBef>
                          <a:spcPts val="0"/>
                        </a:spcBef>
                        <a:spcAft>
                          <a:spcPts val="0"/>
                        </a:spcAft>
                      </a:pPr>
                      <a:r>
                        <a:rPr lang="en-US" sz="1200" kern="100">
                          <a:effectLst/>
                        </a:rPr>
                        <a:t> </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2</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4</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8</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The proper planning should be done to avoid the problems that may arise in the future.</a:t>
                      </a:r>
                      <a:endParaRPr lang="en-US" sz="1200" kern="100">
                        <a:effectLst/>
                        <a:latin typeface="Liberation Serif"/>
                        <a:ea typeface="Noto Serif CJK SC"/>
                        <a:cs typeface="Lohit Devanagari"/>
                      </a:endParaRPr>
                    </a:p>
                  </a:txBody>
                  <a:tcPr marL="34156" marR="34789" marT="34789" marB="34789"/>
                </a:tc>
              </a:tr>
              <a:tr h="485248">
                <a:tc>
                  <a:txBody>
                    <a:bodyPr/>
                    <a:lstStyle/>
                    <a:p>
                      <a:pPr marL="0" marR="0">
                        <a:lnSpc>
                          <a:spcPct val="115000"/>
                        </a:lnSpc>
                        <a:spcBef>
                          <a:spcPts val="0"/>
                        </a:spcBef>
                        <a:spcAft>
                          <a:spcPts val="0"/>
                        </a:spcAft>
                      </a:pPr>
                      <a:r>
                        <a:rPr lang="en-US" sz="1200" kern="100">
                          <a:effectLst/>
                        </a:rPr>
                        <a:t>6</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Insufficient resources</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tabLst>
                          <a:tab pos="395605" algn="l"/>
                        </a:tabLst>
                      </a:pPr>
                      <a:r>
                        <a:rPr lang="en-US" sz="1200" kern="100">
                          <a:effectLst/>
                        </a:rPr>
                        <a:t>2</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4</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8</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Collect the required resources for the project.</a:t>
                      </a:r>
                      <a:endParaRPr lang="en-US" sz="1200" kern="100">
                        <a:effectLst/>
                        <a:latin typeface="Liberation Serif"/>
                        <a:ea typeface="Noto Serif CJK SC"/>
                        <a:cs typeface="Lohit Devanagari"/>
                      </a:endParaRPr>
                    </a:p>
                  </a:txBody>
                  <a:tcPr marL="34156" marR="34789" marT="34789" marB="34789"/>
                </a:tc>
              </a:tr>
              <a:tr h="450700">
                <a:tc>
                  <a:txBody>
                    <a:bodyPr/>
                    <a:lstStyle/>
                    <a:p>
                      <a:pPr marL="0" marR="0">
                        <a:lnSpc>
                          <a:spcPct val="115000"/>
                        </a:lnSpc>
                        <a:spcBef>
                          <a:spcPts val="0"/>
                        </a:spcBef>
                        <a:spcAft>
                          <a:spcPts val="0"/>
                        </a:spcAft>
                      </a:pPr>
                      <a:r>
                        <a:rPr lang="en-US" sz="1200" kern="100">
                          <a:effectLst/>
                        </a:rPr>
                        <a:t>7</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endParaRPr lang="en-US" sz="1200" kern="100" dirty="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Lack of budget</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2</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3</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dirty="0">
                          <a:effectLst/>
                        </a:rPr>
                        <a:t>6</a:t>
                      </a:r>
                      <a:endParaRPr lang="en-US" sz="1200" kern="100" dirty="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dirty="0">
                          <a:effectLst/>
                        </a:rPr>
                        <a:t>Do the proper use of budget and separate the little more budget for project.</a:t>
                      </a:r>
                      <a:endParaRPr lang="en-US" sz="1200" kern="100" dirty="0">
                        <a:effectLst/>
                        <a:latin typeface="Liberation Serif"/>
                        <a:ea typeface="Noto Serif CJK SC"/>
                        <a:cs typeface="Lohit Devanagari"/>
                      </a:endParaRPr>
                    </a:p>
                  </a:txBody>
                  <a:tcPr marL="34156" marR="34789" marT="34789" marB="34789"/>
                </a:tc>
              </a:tr>
            </a:tbl>
          </a:graphicData>
        </a:graphic>
      </p:graphicFrame>
    </p:spTree>
    <p:extLst>
      <p:ext uri="{BB962C8B-B14F-4D97-AF65-F5344CB8AC3E}">
        <p14:creationId xmlns:p14="http://schemas.microsoft.com/office/powerpoint/2010/main" val="36318142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Configuration management</a:t>
            </a:r>
            <a:endParaRPr lang="en-US" dirty="0"/>
          </a:p>
        </p:txBody>
      </p:sp>
      <p:sp>
        <p:nvSpPr>
          <p:cNvPr id="2" name="Content Placeholder 1"/>
          <p:cNvSpPr>
            <a:spLocks noGrp="1"/>
          </p:cNvSpPr>
          <p:nvPr>
            <p:ph sz="quarter" idx="1"/>
          </p:nvPr>
        </p:nvSpPr>
        <p:spPr/>
        <p:txBody>
          <a:bodyPr>
            <a:normAutofit/>
          </a:bodyPr>
          <a:lstStyle/>
          <a:p>
            <a:pPr marL="342900" indent="-342900">
              <a:buFont typeface="Wingdings" pitchFamily="2" charset="2"/>
              <a:buChar char="Ø"/>
            </a:pPr>
            <a:r>
              <a:rPr lang="en-US" dirty="0" smtClean="0"/>
              <a:t>It is the process of managing that everyone gets the correct latest and relevant documents whenever they check it.</a:t>
            </a:r>
          </a:p>
          <a:p>
            <a:pPr marL="342900" indent="-342900">
              <a:buFont typeface="Wingdings" pitchFamily="2" charset="2"/>
              <a:buChar char="Ø"/>
            </a:pPr>
            <a:r>
              <a:rPr lang="en-US" dirty="0" smtClean="0"/>
              <a:t>It gives the information about the items that need to be configured.</a:t>
            </a:r>
          </a:p>
          <a:p>
            <a:pPr marL="342900" indent="-342900">
              <a:buFont typeface="Wingdings" pitchFamily="2" charset="2"/>
              <a:buChar char="Ø"/>
            </a:pPr>
            <a:r>
              <a:rPr lang="en-US" dirty="0" smtClean="0"/>
              <a:t>Any changes like add, delete and modify the files with the help of configuration management.</a:t>
            </a:r>
          </a:p>
          <a:p>
            <a:r>
              <a:rPr lang="en-US" dirty="0" smtClean="0"/>
              <a:t>The diagram of configuration management is given down below:</a:t>
            </a:r>
            <a:endParaRPr lang="en-US" dirty="0"/>
          </a:p>
        </p:txBody>
      </p:sp>
    </p:spTree>
    <p:extLst>
      <p:ext uri="{BB962C8B-B14F-4D97-AF65-F5344CB8AC3E}">
        <p14:creationId xmlns:p14="http://schemas.microsoft.com/office/powerpoint/2010/main" val="20880925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Stock Management System</a:t>
            </a:r>
            <a:endParaRPr lang="en-US" dirty="0"/>
          </a:p>
        </p:txBody>
      </p:sp>
      <p:sp>
        <p:nvSpPr>
          <p:cNvPr id="3" name="Content Placeholder 2"/>
          <p:cNvSpPr>
            <a:spLocks noGrp="1"/>
          </p:cNvSpPr>
          <p:nvPr>
            <p:ph sz="quarter" idx="1"/>
          </p:nvPr>
        </p:nvSpPr>
        <p:spPr/>
        <p:txBody>
          <a:bodyPr>
            <a:noAutofit/>
          </a:bodyPr>
          <a:lstStyle/>
          <a:p>
            <a:pPr marL="342900" indent="-342900">
              <a:buFont typeface="Wingdings" pitchFamily="2" charset="2"/>
              <a:buChar char="v"/>
            </a:pPr>
            <a:r>
              <a:rPr lang="en-US" sz="3200" dirty="0" smtClean="0"/>
              <a:t>Stock Management System is the system which is widely used to manage the product available in the warehouse or can manage in the shop as well.</a:t>
            </a:r>
          </a:p>
          <a:p>
            <a:pPr marL="342900" indent="-342900">
              <a:buFont typeface="Wingdings" pitchFamily="2" charset="2"/>
              <a:buChar char="v"/>
            </a:pPr>
            <a:r>
              <a:rPr lang="en-US" sz="3200" dirty="0" smtClean="0"/>
              <a:t>It helps in the management of stock exchange and give the exact database management  required.</a:t>
            </a:r>
          </a:p>
          <a:p>
            <a:pPr marL="342900" indent="-342900">
              <a:buFont typeface="Wingdings" pitchFamily="2" charset="2"/>
              <a:buChar char="v"/>
            </a:pPr>
            <a:r>
              <a:rPr lang="en-US" sz="3200" dirty="0" smtClean="0"/>
              <a:t>This software involves the billing system as well of products.</a:t>
            </a:r>
            <a:endParaRPr lang="en-US" sz="3200" dirty="0"/>
          </a:p>
        </p:txBody>
      </p:sp>
    </p:spTree>
    <p:extLst>
      <p:ext uri="{BB962C8B-B14F-4D97-AF65-F5344CB8AC3E}">
        <p14:creationId xmlns:p14="http://schemas.microsoft.com/office/powerpoint/2010/main" val="21727598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management</a:t>
            </a:r>
            <a:endParaRPr lang="en-US" dirty="0"/>
          </a:p>
        </p:txBody>
      </p:sp>
      <p:pic>
        <p:nvPicPr>
          <p:cNvPr id="6" name="Content Placeholder 5"/>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01625" y="2301880"/>
            <a:ext cx="8504238" cy="3413120"/>
          </a:xfrm>
        </p:spPr>
      </p:pic>
    </p:spTree>
    <p:extLst>
      <p:ext uri="{BB962C8B-B14F-4D97-AF65-F5344CB8AC3E}">
        <p14:creationId xmlns:p14="http://schemas.microsoft.com/office/powerpoint/2010/main" val="39649252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Management</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01752" y="1527048"/>
            <a:ext cx="8503920" cy="4572000"/>
          </a:xfrm>
        </p:spPr>
      </p:pic>
    </p:spTree>
    <p:extLst>
      <p:ext uri="{BB962C8B-B14F-4D97-AF65-F5344CB8AC3E}">
        <p14:creationId xmlns:p14="http://schemas.microsoft.com/office/powerpoint/2010/main" val="21135975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Management</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838200" y="1527175"/>
            <a:ext cx="7543800" cy="4572000"/>
          </a:xfrm>
        </p:spPr>
      </p:pic>
    </p:spTree>
    <p:extLst>
      <p:ext uri="{BB962C8B-B14F-4D97-AF65-F5344CB8AC3E}">
        <p14:creationId xmlns:p14="http://schemas.microsoft.com/office/powerpoint/2010/main" val="15766524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Design pattern</a:t>
            </a:r>
            <a:endParaRPr lang="en-US" dirty="0"/>
          </a:p>
        </p:txBody>
      </p:sp>
      <p:sp>
        <p:nvSpPr>
          <p:cNvPr id="2" name="Content Placeholder 1"/>
          <p:cNvSpPr>
            <a:spLocks noGrp="1"/>
          </p:cNvSpPr>
          <p:nvPr>
            <p:ph sz="quarter" idx="1"/>
          </p:nvPr>
        </p:nvSpPr>
        <p:spPr/>
        <p:txBody>
          <a:bodyPr>
            <a:normAutofit fontScale="85000" lnSpcReduction="20000"/>
          </a:bodyPr>
          <a:lstStyle/>
          <a:p>
            <a:r>
              <a:rPr lang="en-US" dirty="0" smtClean="0"/>
              <a:t>It gives the solution to the common problems.</a:t>
            </a:r>
          </a:p>
          <a:p>
            <a:r>
              <a:rPr lang="en-US" dirty="0" smtClean="0"/>
              <a:t>It helps to reduce to maintain the code easily.</a:t>
            </a:r>
          </a:p>
          <a:p>
            <a:r>
              <a:rPr lang="en-US" dirty="0" smtClean="0"/>
              <a:t>It also helps for the code reusability. </a:t>
            </a:r>
          </a:p>
          <a:p>
            <a:r>
              <a:rPr lang="en-US" dirty="0" smtClean="0"/>
              <a:t>So, for the better performance of the project I used the Model View Controller(MVC) design pattern.</a:t>
            </a:r>
          </a:p>
          <a:p>
            <a:r>
              <a:rPr lang="en-US" b="1" u="sng" dirty="0" smtClean="0"/>
              <a:t>Model View Controller</a:t>
            </a:r>
          </a:p>
          <a:p>
            <a:r>
              <a:rPr lang="en-US" dirty="0"/>
              <a:t> </a:t>
            </a:r>
            <a:r>
              <a:rPr lang="en-US" u="sng" dirty="0"/>
              <a:t>M</a:t>
            </a:r>
            <a:r>
              <a:rPr lang="en-US" u="sng" dirty="0" smtClean="0"/>
              <a:t>odel</a:t>
            </a:r>
            <a:r>
              <a:rPr lang="en-US" dirty="0" smtClean="0"/>
              <a:t> </a:t>
            </a:r>
            <a:r>
              <a:rPr lang="en-US" dirty="0"/>
              <a:t>is responsible for getting and manipulating data (interact with database). </a:t>
            </a:r>
          </a:p>
          <a:p>
            <a:r>
              <a:rPr lang="en-US" u="sng" dirty="0"/>
              <a:t>View</a:t>
            </a:r>
            <a:r>
              <a:rPr lang="en-US" dirty="0"/>
              <a:t> </a:t>
            </a:r>
            <a:r>
              <a:rPr lang="en-US" dirty="0" smtClean="0"/>
              <a:t>is </a:t>
            </a:r>
            <a:r>
              <a:rPr lang="en-US" dirty="0"/>
              <a:t>actually what the end user sees.</a:t>
            </a:r>
          </a:p>
          <a:p>
            <a:r>
              <a:rPr lang="en-US" u="sng" dirty="0"/>
              <a:t>C</a:t>
            </a:r>
            <a:r>
              <a:rPr lang="en-US" u="sng" dirty="0" smtClean="0"/>
              <a:t>ontroller</a:t>
            </a:r>
            <a:r>
              <a:rPr lang="en-US" dirty="0" smtClean="0"/>
              <a:t> </a:t>
            </a:r>
            <a:r>
              <a:rPr lang="en-US" dirty="0"/>
              <a:t>acts as </a:t>
            </a:r>
            <a:r>
              <a:rPr lang="en-US" dirty="0" smtClean="0"/>
              <a:t>the middleman </a:t>
            </a:r>
            <a:r>
              <a:rPr lang="en-US" dirty="0"/>
              <a:t>between the model and view. The </a:t>
            </a:r>
            <a:r>
              <a:rPr lang="en-US" dirty="0" smtClean="0"/>
              <a:t>controller  ask </a:t>
            </a:r>
            <a:r>
              <a:rPr lang="en-US" dirty="0"/>
              <a:t>the model to get some data from a database and then the </a:t>
            </a:r>
            <a:r>
              <a:rPr lang="en-US" dirty="0" smtClean="0"/>
              <a:t>controller take </a:t>
            </a:r>
            <a:r>
              <a:rPr lang="en-US" dirty="0"/>
              <a:t>that data and load a view and pass that data into it.</a:t>
            </a:r>
          </a:p>
          <a:p>
            <a:endParaRPr lang="en-US" dirty="0"/>
          </a:p>
        </p:txBody>
      </p:sp>
    </p:spTree>
    <p:extLst>
      <p:ext uri="{BB962C8B-B14F-4D97-AF65-F5344CB8AC3E}">
        <p14:creationId xmlns:p14="http://schemas.microsoft.com/office/powerpoint/2010/main" val="4352445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Diagram of </a:t>
            </a:r>
            <a:r>
              <a:rPr lang="en-US" dirty="0" err="1" smtClean="0"/>
              <a:t>mvc</a:t>
            </a:r>
            <a:endParaRPr lang="en-US" dirty="0"/>
          </a:p>
        </p:txBody>
      </p:sp>
      <p:pic>
        <p:nvPicPr>
          <p:cNvPr id="4" name="Content Placeholder 3" descr="F:\4th semester\Mandira\CP\cp proposal\2.PNG"/>
          <p:cNvPicPr>
            <a:picLocks noGrp="1"/>
          </p:cNvPicPr>
          <p:nvPr>
            <p:ph sz="quarter" idx="1"/>
          </p:nvPr>
        </p:nvPicPr>
        <p:blipFill>
          <a:blip r:embed="rId2" cstate="print">
            <a:extLst>
              <a:ext uri="{28A0092B-C50C-407E-A947-70E740481C1C}">
                <a14:useLocalDpi xmlns:a14="http://schemas.microsoft.com/office/drawing/2010/main" val="0"/>
              </a:ext>
            </a:extLst>
          </a:blip>
          <a:stretch>
            <a:fillRect/>
          </a:stretch>
        </p:blipFill>
        <p:spPr bwMode="auto">
          <a:xfrm>
            <a:off x="1552950" y="1946014"/>
            <a:ext cx="6001588" cy="3734321"/>
          </a:xfrm>
          <a:prstGeom prst="rect">
            <a:avLst/>
          </a:prstGeom>
          <a:noFill/>
          <a:ln>
            <a:noFill/>
          </a:ln>
        </p:spPr>
      </p:pic>
    </p:spTree>
    <p:extLst>
      <p:ext uri="{BB962C8B-B14F-4D97-AF65-F5344CB8AC3E}">
        <p14:creationId xmlns:p14="http://schemas.microsoft.com/office/powerpoint/2010/main" val="2696684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class diagram of Stock Management System</a:t>
            </a:r>
            <a:endParaRPr lang="en-US" dirty="0"/>
          </a:p>
        </p:txBody>
      </p:sp>
      <p:sp>
        <p:nvSpPr>
          <p:cNvPr id="5" name="Text Placeholder 4"/>
          <p:cNvSpPr>
            <a:spLocks noGrp="1"/>
          </p:cNvSpPr>
          <p:nvPr>
            <p:ph sz="half" idx="1"/>
          </p:nvPr>
        </p:nvSpPr>
        <p:spPr/>
        <p:txBody>
          <a:bodyPr>
            <a:normAutofit/>
          </a:bodyPr>
          <a:lstStyle/>
          <a:p>
            <a:pPr marL="285750" indent="-285750">
              <a:buFont typeface="Wingdings" pitchFamily="2" charset="2"/>
              <a:buChar char="v"/>
            </a:pPr>
            <a:r>
              <a:rPr lang="en-US" sz="2000" dirty="0" smtClean="0"/>
              <a:t>Class diagram is graphical representation which involves different classes and relationship between them.</a:t>
            </a:r>
          </a:p>
          <a:p>
            <a:pPr marL="285750" indent="-285750">
              <a:buFont typeface="Wingdings" pitchFamily="2" charset="2"/>
              <a:buChar char="v"/>
            </a:pPr>
            <a:r>
              <a:rPr lang="en-US" sz="2000" dirty="0" smtClean="0"/>
              <a:t> Class is made up of attributes and operations. </a:t>
            </a:r>
          </a:p>
          <a:p>
            <a:pPr marL="285750" indent="-285750">
              <a:buFont typeface="Wingdings" pitchFamily="2" charset="2"/>
              <a:buChar char="v"/>
            </a:pPr>
            <a:r>
              <a:rPr lang="en-US" sz="2000" dirty="0" smtClean="0"/>
              <a:t>It helps to give the clear sketch of the system required.</a:t>
            </a:r>
          </a:p>
          <a:p>
            <a:pPr marL="285750" indent="-285750">
              <a:buFont typeface="Wingdings" pitchFamily="2" charset="2"/>
              <a:buChar char="v"/>
            </a:pPr>
            <a:r>
              <a:rPr lang="en-US" sz="2000" dirty="0" smtClean="0"/>
              <a:t>It gives  the information of system structure or design.</a:t>
            </a:r>
          </a:p>
          <a:p>
            <a:pPr marL="285750" indent="-285750">
              <a:buFont typeface="Wingdings" pitchFamily="2" charset="2"/>
              <a:buChar char="v"/>
            </a:pPr>
            <a:r>
              <a:rPr lang="en-US" sz="2000" dirty="0" smtClean="0"/>
              <a:t>It is flexible</a:t>
            </a:r>
            <a:r>
              <a:rPr lang="en-US" sz="1800" dirty="0" smtClean="0"/>
              <a:t>.</a:t>
            </a:r>
            <a:endParaRPr lang="en-US" sz="1800" dirty="0"/>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800600" y="2214610"/>
            <a:ext cx="4038600" cy="3195590"/>
          </a:xfrm>
        </p:spPr>
      </p:pic>
    </p:spTree>
    <p:extLst>
      <p:ext uri="{BB962C8B-B14F-4D97-AF65-F5344CB8AC3E}">
        <p14:creationId xmlns:p14="http://schemas.microsoft.com/office/powerpoint/2010/main" val="11164572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Final class diagram</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533400" y="1527174"/>
            <a:ext cx="7924800" cy="4721225"/>
          </a:xfrm>
        </p:spPr>
      </p:pic>
    </p:spTree>
    <p:extLst>
      <p:ext uri="{BB962C8B-B14F-4D97-AF65-F5344CB8AC3E}">
        <p14:creationId xmlns:p14="http://schemas.microsoft.com/office/powerpoint/2010/main" val="11885343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Class diagram</a:t>
            </a:r>
            <a:endParaRPr lang="en-US" dirty="0"/>
          </a:p>
        </p:txBody>
      </p:sp>
      <p:sp>
        <p:nvSpPr>
          <p:cNvPr id="6" name="Content Placeholder 5"/>
          <p:cNvSpPr>
            <a:spLocks noGrp="1"/>
          </p:cNvSpPr>
          <p:nvPr>
            <p:ph sz="quarter" idx="1"/>
          </p:nvPr>
        </p:nvSpPr>
        <p:spPr/>
        <p:txBody>
          <a:bodyPr>
            <a:normAutofit lnSpcReduction="10000"/>
          </a:bodyPr>
          <a:lstStyle/>
          <a:p>
            <a:r>
              <a:rPr lang="en-US" dirty="0" smtClean="0"/>
              <a:t>The class diagram for stock management is given above.</a:t>
            </a:r>
            <a:r>
              <a:rPr lang="en-US" dirty="0"/>
              <a:t> </a:t>
            </a:r>
            <a:endParaRPr lang="en-US" dirty="0" smtClean="0"/>
          </a:p>
          <a:p>
            <a:r>
              <a:rPr lang="en-US" dirty="0" smtClean="0"/>
              <a:t>The classes of Stock management system are user, product, category, brand and customer. </a:t>
            </a:r>
          </a:p>
          <a:p>
            <a:r>
              <a:rPr lang="en-US" dirty="0" smtClean="0"/>
              <a:t>So the customer can buy the product that are available. </a:t>
            </a:r>
          </a:p>
          <a:p>
            <a:r>
              <a:rPr lang="en-US" dirty="0" smtClean="0"/>
              <a:t>The class diagram for stock management system is made in the MVC design pattern as given in the figure.</a:t>
            </a:r>
          </a:p>
          <a:p>
            <a:r>
              <a:rPr lang="en-US" dirty="0" smtClean="0"/>
              <a:t>The attributes and operation of classes also given clearly.</a:t>
            </a:r>
          </a:p>
        </p:txBody>
      </p:sp>
    </p:spTree>
    <p:extLst>
      <p:ext uri="{BB962C8B-B14F-4D97-AF65-F5344CB8AC3E}">
        <p14:creationId xmlns:p14="http://schemas.microsoft.com/office/powerpoint/2010/main" val="5003438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Use case diagram</a:t>
            </a:r>
            <a:endParaRPr lang="en-US" dirty="0"/>
          </a:p>
        </p:txBody>
      </p:sp>
      <p:sp>
        <p:nvSpPr>
          <p:cNvPr id="2" name="Content Placeholder 1"/>
          <p:cNvSpPr>
            <a:spLocks noGrp="1"/>
          </p:cNvSpPr>
          <p:nvPr>
            <p:ph sz="quarter" idx="1"/>
          </p:nvPr>
        </p:nvSpPr>
        <p:spPr/>
        <p:txBody>
          <a:bodyPr>
            <a:normAutofit fontScale="85000" lnSpcReduction="20000"/>
          </a:bodyPr>
          <a:lstStyle/>
          <a:p>
            <a:pPr marL="342900" indent="-342900">
              <a:buFont typeface="Wingdings" pitchFamily="2" charset="2"/>
              <a:buChar char="§"/>
            </a:pPr>
            <a:r>
              <a:rPr lang="en-US" dirty="0" smtClean="0"/>
              <a:t>It is the diagram which shows the relationship between the actor and the use cases.</a:t>
            </a:r>
          </a:p>
          <a:p>
            <a:pPr marL="342900" indent="-342900">
              <a:buFont typeface="Wingdings" pitchFamily="2" charset="2"/>
              <a:buChar char="§"/>
            </a:pPr>
            <a:r>
              <a:rPr lang="en-US" dirty="0" smtClean="0"/>
              <a:t>Simply we can say that it shows the interaction of users with the system.</a:t>
            </a:r>
            <a:endParaRPr lang="en-US" dirty="0"/>
          </a:p>
          <a:p>
            <a:pPr marL="342900" indent="-342900">
              <a:buFont typeface="Wingdings" pitchFamily="2" charset="2"/>
              <a:buChar char="§"/>
            </a:pPr>
            <a:r>
              <a:rPr lang="en-US" dirty="0" smtClean="0"/>
              <a:t>it helps to decrease the confusion and helps to show the interaction of user and system.</a:t>
            </a:r>
          </a:p>
          <a:p>
            <a:r>
              <a:rPr lang="en-US" b="1" dirty="0" smtClean="0"/>
              <a:t>Justification</a:t>
            </a:r>
          </a:p>
          <a:p>
            <a:r>
              <a:rPr lang="en-US" dirty="0" smtClean="0"/>
              <a:t>It helps to give the clarification of the system and how it interact with the user. Following are the reason for selecting this diagram</a:t>
            </a:r>
          </a:p>
          <a:p>
            <a:pPr marL="342900" indent="-342900">
              <a:buFont typeface="Wingdings" pitchFamily="2" charset="2"/>
              <a:buChar char="§"/>
            </a:pPr>
            <a:r>
              <a:rPr lang="en-US" dirty="0" smtClean="0"/>
              <a:t>It helps to provide the clear understand of the system.</a:t>
            </a:r>
          </a:p>
          <a:p>
            <a:pPr marL="342900" indent="-342900">
              <a:buFont typeface="Wingdings" pitchFamily="2" charset="2"/>
              <a:buChar char="§"/>
            </a:pPr>
            <a:r>
              <a:rPr lang="en-US" dirty="0" smtClean="0"/>
              <a:t>	It has proven as the excellent bridge between the system and the user.</a:t>
            </a:r>
          </a:p>
          <a:p>
            <a:pPr marL="342900" indent="-342900">
              <a:buFont typeface="Wingdings" pitchFamily="2" charset="2"/>
              <a:buChar char="§"/>
            </a:pPr>
            <a:r>
              <a:rPr lang="en-US" dirty="0" smtClean="0"/>
              <a:t>It also helps to give the function requirement of the system.</a:t>
            </a:r>
          </a:p>
        </p:txBody>
      </p:sp>
    </p:spTree>
    <p:extLst>
      <p:ext uri="{BB962C8B-B14F-4D97-AF65-F5344CB8AC3E}">
        <p14:creationId xmlns:p14="http://schemas.microsoft.com/office/powerpoint/2010/main" val="5561708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Use case diagram</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990600" y="1527174"/>
            <a:ext cx="7010400" cy="4797425"/>
          </a:xfrm>
        </p:spPr>
      </p:pic>
    </p:spTree>
    <p:extLst>
      <p:ext uri="{BB962C8B-B14F-4D97-AF65-F5344CB8AC3E}">
        <p14:creationId xmlns:p14="http://schemas.microsoft.com/office/powerpoint/2010/main" val="41096893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Problem statement</a:t>
            </a:r>
            <a:endParaRPr lang="en-US" dirty="0"/>
          </a:p>
        </p:txBody>
      </p:sp>
      <p:sp>
        <p:nvSpPr>
          <p:cNvPr id="2" name="Content Placeholder 1"/>
          <p:cNvSpPr>
            <a:spLocks noGrp="1"/>
          </p:cNvSpPr>
          <p:nvPr>
            <p:ph sz="quarter" idx="1"/>
          </p:nvPr>
        </p:nvSpPr>
        <p:spPr/>
        <p:txBody>
          <a:bodyPr>
            <a:normAutofit lnSpcReduction="10000"/>
          </a:bodyPr>
          <a:lstStyle/>
          <a:p>
            <a:r>
              <a:rPr lang="en-US" dirty="0" smtClean="0"/>
              <a:t>This project is develop for the management of the stock exchange.</a:t>
            </a:r>
          </a:p>
          <a:p>
            <a:r>
              <a:rPr lang="en-US" dirty="0" smtClean="0"/>
              <a:t>It helps to keep the stock record safely and provide the available product to the buyer who order it. </a:t>
            </a:r>
          </a:p>
          <a:p>
            <a:r>
              <a:rPr lang="en-US" dirty="0" smtClean="0"/>
              <a:t>Currently it was difficult to manage the stock in systematic way. It was creating difficulty to keep record of stock and manage the orders which was costly as well as time consuming. </a:t>
            </a:r>
          </a:p>
          <a:p>
            <a:r>
              <a:rPr lang="en-US" dirty="0" smtClean="0"/>
              <a:t>This project helps to solve these problems that provides the simple and effective management of the stock.</a:t>
            </a:r>
          </a:p>
          <a:p>
            <a:endParaRPr lang="en-US" dirty="0"/>
          </a:p>
        </p:txBody>
      </p:sp>
    </p:spTree>
    <p:extLst>
      <p:ext uri="{BB962C8B-B14F-4D97-AF65-F5344CB8AC3E}">
        <p14:creationId xmlns:p14="http://schemas.microsoft.com/office/powerpoint/2010/main" val="4533498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Use case diagram</a:t>
            </a:r>
            <a:endParaRPr lang="en-US" dirty="0"/>
          </a:p>
        </p:txBody>
      </p:sp>
      <p:sp>
        <p:nvSpPr>
          <p:cNvPr id="2" name="Content Placeholder 1"/>
          <p:cNvSpPr>
            <a:spLocks noGrp="1"/>
          </p:cNvSpPr>
          <p:nvPr>
            <p:ph sz="quarter" idx="1"/>
          </p:nvPr>
        </p:nvSpPr>
        <p:spPr/>
        <p:txBody>
          <a:bodyPr>
            <a:normAutofit/>
          </a:bodyPr>
          <a:lstStyle/>
          <a:p>
            <a:r>
              <a:rPr lang="en-US" dirty="0" smtClean="0"/>
              <a:t>Here in the use case diagram, the admin and user are the actor who interact with the use cases.</a:t>
            </a:r>
          </a:p>
          <a:p>
            <a:r>
              <a:rPr lang="en-US" dirty="0" smtClean="0"/>
              <a:t>Both the actor admin and user can register and login the system but admin should give the permission to the user.</a:t>
            </a:r>
          </a:p>
          <a:p>
            <a:r>
              <a:rPr lang="en-US" dirty="0" smtClean="0"/>
              <a:t>The admin has right to control the  system.</a:t>
            </a:r>
          </a:p>
          <a:p>
            <a:r>
              <a:rPr lang="en-US" dirty="0" smtClean="0"/>
              <a:t>User only can control the system that the admin has allowed.</a:t>
            </a:r>
          </a:p>
          <a:p>
            <a:r>
              <a:rPr lang="en-US" dirty="0" smtClean="0"/>
              <a:t> </a:t>
            </a:r>
            <a:endParaRPr lang="en-US" dirty="0"/>
          </a:p>
        </p:txBody>
      </p:sp>
    </p:spTree>
    <p:extLst>
      <p:ext uri="{BB962C8B-B14F-4D97-AF65-F5344CB8AC3E}">
        <p14:creationId xmlns:p14="http://schemas.microsoft.com/office/powerpoint/2010/main" val="13181423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Er-diagram of stock management</a:t>
            </a:r>
            <a:endParaRPr lang="en-US" dirty="0"/>
          </a:p>
        </p:txBody>
      </p:sp>
      <p:sp>
        <p:nvSpPr>
          <p:cNvPr id="3" name="Text Placeholder 2"/>
          <p:cNvSpPr>
            <a:spLocks noGrp="1"/>
          </p:cNvSpPr>
          <p:nvPr>
            <p:ph sz="half" idx="1"/>
          </p:nvPr>
        </p:nvSpPr>
        <p:spPr/>
        <p:txBody>
          <a:bodyPr>
            <a:noAutofit/>
          </a:bodyPr>
          <a:lstStyle/>
          <a:p>
            <a:pPr marL="342900" indent="-342900">
              <a:buFont typeface="Wingdings" pitchFamily="2" charset="2"/>
              <a:buChar char="Ø"/>
            </a:pPr>
            <a:r>
              <a:rPr lang="en-US" sz="2000" dirty="0" smtClean="0"/>
              <a:t>Er-diagram is the visual representation which is like the class diagram but it involves the entities .</a:t>
            </a:r>
            <a:endParaRPr lang="en-US" sz="2000" dirty="0"/>
          </a:p>
          <a:p>
            <a:pPr marL="342900" indent="-342900">
              <a:buFont typeface="Wingdings" pitchFamily="2" charset="2"/>
              <a:buChar char="Ø"/>
            </a:pPr>
            <a:r>
              <a:rPr lang="en-US" sz="2000" dirty="0"/>
              <a:t> I</a:t>
            </a:r>
            <a:r>
              <a:rPr lang="en-US" sz="2000" dirty="0" smtClean="0"/>
              <a:t>t shows the relationship between the entities. </a:t>
            </a:r>
            <a:endParaRPr lang="en-US" sz="2000" dirty="0"/>
          </a:p>
          <a:p>
            <a:pPr marL="342900" indent="-342900">
              <a:buFont typeface="Wingdings" pitchFamily="2" charset="2"/>
              <a:buChar char="Ø"/>
            </a:pPr>
            <a:r>
              <a:rPr lang="en-US" sz="2000" dirty="0" smtClean="0"/>
              <a:t>It decreases the complication and provide the simple way to understand the system..</a:t>
            </a:r>
            <a:endParaRPr lang="en-US" sz="2000" dirty="0"/>
          </a:p>
          <a:p>
            <a:pPr marL="342900" indent="-342900">
              <a:buFont typeface="Wingdings" pitchFamily="2" charset="2"/>
              <a:buChar char="Ø"/>
            </a:pPr>
            <a:r>
              <a:rPr lang="en-US" sz="2000" dirty="0"/>
              <a:t>It is </a:t>
            </a:r>
            <a:r>
              <a:rPr lang="en-US" sz="2000" dirty="0" smtClean="0"/>
              <a:t>flexible as we can make other relationship from the existing ones..</a:t>
            </a:r>
            <a:endParaRPr lang="en-US" sz="2000" dirty="0"/>
          </a:p>
          <a:p>
            <a:pPr marL="342900" indent="-342900">
              <a:buFont typeface="Wingdings" pitchFamily="2" charset="2"/>
              <a:buChar char="Ø"/>
            </a:pPr>
            <a:endParaRPr lang="en-US" sz="2000" dirty="0"/>
          </a:p>
        </p:txBody>
      </p:sp>
      <p:pic>
        <p:nvPicPr>
          <p:cNvPr id="6" name="Content Placeholder 5"/>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4800600" y="1828800"/>
            <a:ext cx="4038600" cy="3429000"/>
          </a:xfrm>
        </p:spPr>
      </p:pic>
    </p:spTree>
    <p:extLst>
      <p:ext uri="{BB962C8B-B14F-4D97-AF65-F5344CB8AC3E}">
        <p14:creationId xmlns:p14="http://schemas.microsoft.com/office/powerpoint/2010/main" val="2222221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Er diagram</a:t>
            </a:r>
            <a:endParaRPr lang="en-US" dirty="0"/>
          </a:p>
        </p:txBody>
      </p:sp>
      <p:sp>
        <p:nvSpPr>
          <p:cNvPr id="6" name="Content Placeholder 5"/>
          <p:cNvSpPr>
            <a:spLocks noGrp="1"/>
          </p:cNvSpPr>
          <p:nvPr>
            <p:ph sz="quarter" idx="1"/>
          </p:nvPr>
        </p:nvSpPr>
        <p:spPr/>
        <p:txBody>
          <a:bodyPr/>
          <a:lstStyle/>
          <a:p>
            <a:r>
              <a:rPr lang="en-US" dirty="0" smtClean="0"/>
              <a:t>There are six entities of er diagram of stock management system. </a:t>
            </a:r>
          </a:p>
          <a:p>
            <a:r>
              <a:rPr lang="en-US" dirty="0" smtClean="0"/>
              <a:t>They are customer, order, product, brand, category and brand_category.</a:t>
            </a:r>
          </a:p>
          <a:p>
            <a:r>
              <a:rPr lang="en-US" dirty="0" smtClean="0"/>
              <a:t>The customer and product forms the many to many relationship which is order.</a:t>
            </a:r>
          </a:p>
          <a:p>
            <a:r>
              <a:rPr lang="en-US" dirty="0" smtClean="0"/>
              <a:t>As well the brand and category form the many to many relationship which is brand_category.</a:t>
            </a:r>
          </a:p>
          <a:p>
            <a:r>
              <a:rPr lang="en-US" dirty="0" smtClean="0"/>
              <a:t>The brand and product forms the one to many relationship as shown in the diagram above. </a:t>
            </a:r>
            <a:endParaRPr lang="en-US" dirty="0"/>
          </a:p>
        </p:txBody>
      </p:sp>
    </p:spTree>
    <p:extLst>
      <p:ext uri="{BB962C8B-B14F-4D97-AF65-F5344CB8AC3E}">
        <p14:creationId xmlns:p14="http://schemas.microsoft.com/office/powerpoint/2010/main" val="40646168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38400" y="228600"/>
            <a:ext cx="4114800" cy="762000"/>
          </a:xfrm>
        </p:spPr>
        <p:txBody>
          <a:bodyPr>
            <a:normAutofit fontScale="90000"/>
          </a:bodyPr>
          <a:lstStyle/>
          <a:p>
            <a:r>
              <a:rPr lang="en-US" sz="2800" dirty="0" smtClean="0"/>
              <a:t>Activity diagram of stock management system</a:t>
            </a:r>
            <a:endParaRPr lang="en-US" sz="2800" dirty="0"/>
          </a:p>
        </p:txBody>
      </p:sp>
      <p:sp>
        <p:nvSpPr>
          <p:cNvPr id="6" name="Content Placeholder 5"/>
          <p:cNvSpPr>
            <a:spLocks noGrp="1"/>
          </p:cNvSpPr>
          <p:nvPr>
            <p:ph sz="quarter" idx="1"/>
          </p:nvPr>
        </p:nvSpPr>
        <p:spPr/>
        <p:txBody>
          <a:bodyPr>
            <a:normAutofit fontScale="92500"/>
          </a:bodyPr>
          <a:lstStyle/>
          <a:p>
            <a:pPr marL="342900" indent="-342900">
              <a:buFont typeface="Wingdings" pitchFamily="2" charset="2"/>
              <a:buChar char="§"/>
            </a:pPr>
            <a:r>
              <a:rPr lang="en-US" dirty="0" smtClean="0"/>
              <a:t>Activity diagram is one of the most important diagram which shows the dynamic view of the system.</a:t>
            </a:r>
          </a:p>
          <a:p>
            <a:pPr marL="342900" indent="-342900">
              <a:buFont typeface="Wingdings" pitchFamily="2" charset="2"/>
              <a:buChar char="§"/>
            </a:pPr>
            <a:r>
              <a:rPr lang="en-US" dirty="0" smtClean="0"/>
              <a:t>It shows the flow from one activity to another activity.</a:t>
            </a:r>
          </a:p>
          <a:p>
            <a:r>
              <a:rPr lang="en-US" b="1" dirty="0" smtClean="0"/>
              <a:t>Justification</a:t>
            </a:r>
          </a:p>
          <a:p>
            <a:r>
              <a:rPr lang="en-US" dirty="0" smtClean="0"/>
              <a:t>Following are the reasons for the selection of activity diagram</a:t>
            </a:r>
          </a:p>
          <a:p>
            <a:pPr marL="342900" indent="-342900">
              <a:buFont typeface="Wingdings" pitchFamily="2" charset="2"/>
              <a:buChar char="§"/>
            </a:pPr>
            <a:r>
              <a:rPr lang="en-US" dirty="0" smtClean="0"/>
              <a:t>It shows the real work flows of the system.</a:t>
            </a:r>
          </a:p>
          <a:p>
            <a:pPr marL="342900" indent="-342900">
              <a:buFont typeface="Wingdings" pitchFamily="2" charset="2"/>
              <a:buChar char="§"/>
            </a:pPr>
            <a:r>
              <a:rPr lang="en-US" dirty="0" smtClean="0"/>
              <a:t>It easily helps to understand the work flow of the system.</a:t>
            </a:r>
          </a:p>
          <a:p>
            <a:pPr marL="342900" indent="-342900">
              <a:buFont typeface="Wingdings" pitchFamily="2" charset="2"/>
              <a:buChar char="§"/>
            </a:pPr>
            <a:r>
              <a:rPr lang="en-US" dirty="0" smtClean="0"/>
              <a:t>It is user-friendly as shows the actual work of the system.</a:t>
            </a:r>
          </a:p>
          <a:p>
            <a:pPr marL="342900" indent="-342900">
              <a:buFont typeface="Wingdings" pitchFamily="2" charset="2"/>
              <a:buChar char="§"/>
            </a:pPr>
            <a:endParaRPr lang="en-US" dirty="0"/>
          </a:p>
        </p:txBody>
      </p:sp>
    </p:spTree>
    <p:extLst>
      <p:ext uri="{BB962C8B-B14F-4D97-AF65-F5344CB8AC3E}">
        <p14:creationId xmlns:p14="http://schemas.microsoft.com/office/powerpoint/2010/main" val="10005965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81200" y="228600"/>
            <a:ext cx="5257800" cy="762000"/>
          </a:xfrm>
        </p:spPr>
        <p:txBody>
          <a:bodyPr>
            <a:normAutofit fontScale="90000"/>
          </a:bodyPr>
          <a:lstStyle/>
          <a:p>
            <a:r>
              <a:rPr lang="en-US" sz="2800" dirty="0" smtClean="0"/>
              <a:t>Activity diagram of login system of stock management system</a:t>
            </a:r>
            <a:endParaRPr lang="en-US" sz="2800" dirty="0"/>
          </a:p>
        </p:txBody>
      </p:sp>
      <p:pic>
        <p:nvPicPr>
          <p:cNvPr id="3074" name="Picture 2" descr="F:\sem\4th semester\Mandira\CP\analysis\images\9.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304800" y="1905000"/>
            <a:ext cx="784860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59406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Activity diagram of login</a:t>
            </a:r>
            <a:endParaRPr lang="en-US" dirty="0"/>
          </a:p>
        </p:txBody>
      </p:sp>
      <p:sp>
        <p:nvSpPr>
          <p:cNvPr id="2" name="Content Placeholder 1"/>
          <p:cNvSpPr>
            <a:spLocks noGrp="1"/>
          </p:cNvSpPr>
          <p:nvPr>
            <p:ph sz="quarter" idx="1"/>
          </p:nvPr>
        </p:nvSpPr>
        <p:spPr/>
        <p:txBody>
          <a:bodyPr/>
          <a:lstStyle/>
          <a:p>
            <a:r>
              <a:rPr lang="en-US" dirty="0" smtClean="0"/>
              <a:t>Firstly the user login in the system.</a:t>
            </a:r>
          </a:p>
          <a:p>
            <a:r>
              <a:rPr lang="en-US" dirty="0" smtClean="0"/>
              <a:t>If its new user, then they can register and login.</a:t>
            </a:r>
          </a:p>
          <a:p>
            <a:r>
              <a:rPr lang="en-US" dirty="0" smtClean="0"/>
              <a:t>If already exit, then they can enter their email and password and login.</a:t>
            </a:r>
          </a:p>
          <a:p>
            <a:r>
              <a:rPr lang="en-US" dirty="0" smtClean="0"/>
              <a:t>After login, the dashboard will appear in the screen.</a:t>
            </a:r>
            <a:endParaRPr lang="en-US" dirty="0"/>
          </a:p>
        </p:txBody>
      </p:sp>
    </p:spTree>
    <p:extLst>
      <p:ext uri="{BB962C8B-B14F-4D97-AF65-F5344CB8AC3E}">
        <p14:creationId xmlns:p14="http://schemas.microsoft.com/office/powerpoint/2010/main" val="6223066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Activity diagram of stock </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990600" y="1631645"/>
            <a:ext cx="7391400" cy="4616755"/>
          </a:xfrm>
        </p:spPr>
      </p:pic>
    </p:spTree>
    <p:extLst>
      <p:ext uri="{BB962C8B-B14F-4D97-AF65-F5344CB8AC3E}">
        <p14:creationId xmlns:p14="http://schemas.microsoft.com/office/powerpoint/2010/main" val="31223832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Activity diagram of stock</a:t>
            </a:r>
            <a:endParaRPr lang="en-US" dirty="0"/>
          </a:p>
        </p:txBody>
      </p:sp>
      <p:sp>
        <p:nvSpPr>
          <p:cNvPr id="2" name="Content Placeholder 1"/>
          <p:cNvSpPr>
            <a:spLocks noGrp="1"/>
          </p:cNvSpPr>
          <p:nvPr>
            <p:ph sz="quarter" idx="1"/>
          </p:nvPr>
        </p:nvSpPr>
        <p:spPr/>
        <p:txBody>
          <a:bodyPr/>
          <a:lstStyle/>
          <a:p>
            <a:r>
              <a:rPr lang="en-US" dirty="0" smtClean="0"/>
              <a:t>The admin can add the category, brand and product.</a:t>
            </a:r>
          </a:p>
          <a:p>
            <a:r>
              <a:rPr lang="en-US" dirty="0" smtClean="0"/>
              <a:t>They can calculate the payment of the product.</a:t>
            </a:r>
          </a:p>
          <a:p>
            <a:r>
              <a:rPr lang="en-US" dirty="0" smtClean="0"/>
              <a:t>To add the product, admin should select the brand and category. Then, name the product and make the payment.</a:t>
            </a:r>
          </a:p>
          <a:p>
            <a:endParaRPr lang="en-US" dirty="0" smtClean="0"/>
          </a:p>
          <a:p>
            <a:endParaRPr lang="en-US" dirty="0"/>
          </a:p>
        </p:txBody>
      </p:sp>
    </p:spTree>
    <p:extLst>
      <p:ext uri="{BB962C8B-B14F-4D97-AF65-F5344CB8AC3E}">
        <p14:creationId xmlns:p14="http://schemas.microsoft.com/office/powerpoint/2010/main" val="15066955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09800" y="152400"/>
            <a:ext cx="4800600" cy="914400"/>
          </a:xfrm>
        </p:spPr>
        <p:txBody>
          <a:bodyPr>
            <a:noAutofit/>
          </a:bodyPr>
          <a:lstStyle/>
          <a:p>
            <a:r>
              <a:rPr lang="en-US" sz="2800" dirty="0"/>
              <a:t>Activity diagram of selling the product to the </a:t>
            </a:r>
            <a:r>
              <a:rPr lang="en-US" sz="2800" dirty="0" smtClean="0"/>
              <a:t>buyer</a:t>
            </a:r>
            <a:endParaRPr lang="en-US" sz="2800" dirty="0"/>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295400" y="1527175"/>
            <a:ext cx="5865579" cy="4572000"/>
          </a:xfrm>
        </p:spPr>
      </p:pic>
    </p:spTree>
    <p:extLst>
      <p:ext uri="{BB962C8B-B14F-4D97-AF65-F5344CB8AC3E}">
        <p14:creationId xmlns:p14="http://schemas.microsoft.com/office/powerpoint/2010/main" val="1099533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Activity diagram of selling the </a:t>
            </a:r>
            <a:r>
              <a:rPr lang="en-US" dirty="0" smtClean="0"/>
              <a:t>product</a:t>
            </a:r>
            <a:endParaRPr lang="en-US" dirty="0"/>
          </a:p>
        </p:txBody>
      </p:sp>
      <p:sp>
        <p:nvSpPr>
          <p:cNvPr id="2" name="Content Placeholder 1"/>
          <p:cNvSpPr>
            <a:spLocks noGrp="1"/>
          </p:cNvSpPr>
          <p:nvPr>
            <p:ph sz="quarter" idx="1"/>
          </p:nvPr>
        </p:nvSpPr>
        <p:spPr/>
        <p:txBody>
          <a:bodyPr/>
          <a:lstStyle/>
          <a:p>
            <a:r>
              <a:rPr lang="en-US" dirty="0" smtClean="0"/>
              <a:t>To supply the product to the customer, firstly check the product is available or not. </a:t>
            </a:r>
          </a:p>
          <a:p>
            <a:r>
              <a:rPr lang="en-US" dirty="0" smtClean="0"/>
              <a:t>If product is available then enter the information of customer who needed it.</a:t>
            </a:r>
          </a:p>
          <a:p>
            <a:r>
              <a:rPr lang="en-US" dirty="0" smtClean="0"/>
              <a:t>Then make the payment of product.</a:t>
            </a:r>
          </a:p>
          <a:p>
            <a:r>
              <a:rPr lang="en-US" dirty="0"/>
              <a:t>G</a:t>
            </a:r>
            <a:r>
              <a:rPr lang="en-US" dirty="0" smtClean="0"/>
              <a:t>enerate the bill.</a:t>
            </a:r>
          </a:p>
          <a:p>
            <a:r>
              <a:rPr lang="en-US" dirty="0" smtClean="0"/>
              <a:t>Lastly send it to customer.</a:t>
            </a:r>
          </a:p>
          <a:p>
            <a:endParaRPr lang="en-US" dirty="0"/>
          </a:p>
        </p:txBody>
      </p:sp>
    </p:spTree>
    <p:extLst>
      <p:ext uri="{BB962C8B-B14F-4D97-AF65-F5344CB8AC3E}">
        <p14:creationId xmlns:p14="http://schemas.microsoft.com/office/powerpoint/2010/main" val="13899785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Background of project</a:t>
            </a:r>
            <a:endParaRPr lang="en-US" dirty="0"/>
          </a:p>
        </p:txBody>
      </p:sp>
      <p:sp>
        <p:nvSpPr>
          <p:cNvPr id="2" name="Content Placeholder 1"/>
          <p:cNvSpPr>
            <a:spLocks noGrp="1"/>
          </p:cNvSpPr>
          <p:nvPr>
            <p:ph sz="quarter" idx="1"/>
          </p:nvPr>
        </p:nvSpPr>
        <p:spPr/>
        <p:txBody>
          <a:bodyPr>
            <a:normAutofit fontScale="92500" lnSpcReduction="10000"/>
          </a:bodyPr>
          <a:lstStyle/>
          <a:p>
            <a:pPr marL="342900" indent="-342900">
              <a:buFont typeface="Wingdings" pitchFamily="2" charset="2"/>
              <a:buChar char="Ø"/>
            </a:pPr>
            <a:r>
              <a:rPr lang="en-US" dirty="0" smtClean="0"/>
              <a:t>Stock management system plays the vital role in the business field and helps to reach out the goal of the business.</a:t>
            </a:r>
          </a:p>
          <a:p>
            <a:pPr marL="342900" indent="-342900">
              <a:buFont typeface="Wingdings" pitchFamily="2" charset="2"/>
              <a:buChar char="Ø"/>
            </a:pPr>
            <a:r>
              <a:rPr lang="en-US" dirty="0" smtClean="0"/>
              <a:t> It helps to keep the record of the stock and manage the order in the systematic way within the small period of the time.</a:t>
            </a:r>
          </a:p>
          <a:p>
            <a:pPr marL="342900" indent="-342900">
              <a:buFont typeface="Wingdings" pitchFamily="2" charset="2"/>
              <a:buChar char="Ø"/>
            </a:pPr>
            <a:r>
              <a:rPr lang="en-US" dirty="0" smtClean="0"/>
              <a:t> It helps to maintain the quality of the product and save the time as well as the cost.</a:t>
            </a:r>
          </a:p>
          <a:p>
            <a:pPr marL="342900" indent="-342900">
              <a:buFont typeface="Wingdings" pitchFamily="2" charset="2"/>
              <a:buChar char="Ø"/>
            </a:pPr>
            <a:r>
              <a:rPr lang="en-US" dirty="0" smtClean="0"/>
              <a:t>It helps to edit the stock available and create the bill of the product that is order by the buyer. </a:t>
            </a:r>
          </a:p>
          <a:p>
            <a:pPr marL="342900" indent="-342900">
              <a:buFont typeface="Wingdings" pitchFamily="2" charset="2"/>
              <a:buChar char="Ø"/>
            </a:pPr>
            <a:r>
              <a:rPr lang="en-US" dirty="0" smtClean="0"/>
              <a:t>It is simple and easy to understand as well as the work flow in the smooth way.</a:t>
            </a:r>
            <a:endParaRPr lang="en-US" dirty="0"/>
          </a:p>
        </p:txBody>
      </p:sp>
    </p:spTree>
    <p:extLst>
      <p:ext uri="{BB962C8B-B14F-4D97-AF65-F5344CB8AC3E}">
        <p14:creationId xmlns:p14="http://schemas.microsoft.com/office/powerpoint/2010/main" val="18198716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Sequence diagram</a:t>
            </a:r>
            <a:endParaRPr lang="en-US" dirty="0"/>
          </a:p>
        </p:txBody>
      </p:sp>
      <p:sp>
        <p:nvSpPr>
          <p:cNvPr id="2" name="Content Placeholder 1"/>
          <p:cNvSpPr>
            <a:spLocks noGrp="1"/>
          </p:cNvSpPr>
          <p:nvPr>
            <p:ph sz="quarter" idx="1"/>
          </p:nvPr>
        </p:nvSpPr>
        <p:spPr/>
        <p:txBody>
          <a:bodyPr>
            <a:normAutofit fontScale="92500" lnSpcReduction="10000"/>
          </a:bodyPr>
          <a:lstStyle/>
          <a:p>
            <a:r>
              <a:rPr lang="en-US" dirty="0" smtClean="0"/>
              <a:t>Sequence diagram</a:t>
            </a:r>
          </a:p>
          <a:p>
            <a:r>
              <a:rPr lang="en-US" dirty="0"/>
              <a:t> I</a:t>
            </a:r>
            <a:r>
              <a:rPr lang="en-US" dirty="0" smtClean="0"/>
              <a:t>t is the diagram which helps to show the behave of the system. </a:t>
            </a:r>
          </a:p>
          <a:p>
            <a:r>
              <a:rPr lang="en-US" dirty="0" smtClean="0"/>
              <a:t>It is made up of different components  they are actor, object, lifeline, focus of control, message, etc.</a:t>
            </a:r>
          </a:p>
          <a:p>
            <a:r>
              <a:rPr lang="en-US" dirty="0" smtClean="0"/>
              <a:t>Justification</a:t>
            </a:r>
          </a:p>
          <a:p>
            <a:r>
              <a:rPr lang="en-US" dirty="0"/>
              <a:t> It shows the object interaction which is arranged in the time sequence.</a:t>
            </a:r>
          </a:p>
          <a:p>
            <a:r>
              <a:rPr lang="en-US" dirty="0" smtClean="0"/>
              <a:t>It shows the behavior of the system.</a:t>
            </a:r>
          </a:p>
          <a:p>
            <a:r>
              <a:rPr lang="en-US" dirty="0" smtClean="0"/>
              <a:t>It </a:t>
            </a:r>
            <a:r>
              <a:rPr lang="en-US" dirty="0"/>
              <a:t>interact among objects for the purpose of exchanging the message </a:t>
            </a:r>
            <a:r>
              <a:rPr lang="en-US" dirty="0" smtClean="0"/>
              <a:t>at the time</a:t>
            </a:r>
            <a:r>
              <a:rPr lang="en-US" dirty="0"/>
              <a:t>.</a:t>
            </a:r>
            <a:endParaRPr lang="en-US" dirty="0" smtClean="0"/>
          </a:p>
        </p:txBody>
      </p:sp>
    </p:spTree>
    <p:extLst>
      <p:ext uri="{BB962C8B-B14F-4D97-AF65-F5344CB8AC3E}">
        <p14:creationId xmlns:p14="http://schemas.microsoft.com/office/powerpoint/2010/main" val="16586085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Sequence diagram</a:t>
            </a:r>
            <a:endParaRPr lang="en-US" dirty="0"/>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301625" y="1984347"/>
            <a:ext cx="8504238" cy="3657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106354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2" name="Content Placeholder 1"/>
          <p:cNvSpPr>
            <a:spLocks noGrp="1"/>
          </p:cNvSpPr>
          <p:nvPr>
            <p:ph sz="quarter" idx="1"/>
          </p:nvPr>
        </p:nvSpPr>
        <p:spPr/>
        <p:txBody>
          <a:bodyPr>
            <a:normAutofit fontScale="85000" lnSpcReduction="10000"/>
          </a:bodyPr>
          <a:lstStyle/>
          <a:p>
            <a:r>
              <a:rPr lang="en-US" dirty="0" smtClean="0"/>
              <a:t>Here in this diagram, the admin is the actor. The login page, validation, main page and login failure page are the objects. </a:t>
            </a:r>
          </a:p>
          <a:p>
            <a:pPr marL="342900" indent="-342900">
              <a:buFont typeface="Wingdings" pitchFamily="2" charset="2"/>
              <a:buChar char="ü"/>
            </a:pPr>
            <a:r>
              <a:rPr lang="en-US" dirty="0" smtClean="0"/>
              <a:t>Firstly the admin interact with the login page object with the message visit. After visiting the page  the actor enter the email and password.</a:t>
            </a:r>
          </a:p>
          <a:p>
            <a:pPr marL="342900" indent="-342900">
              <a:buFont typeface="Wingdings" pitchFamily="2" charset="2"/>
              <a:buChar char="ü"/>
            </a:pPr>
            <a:r>
              <a:rPr lang="en-US" dirty="0" smtClean="0"/>
              <a:t>To verify the email and password the login page object interact with the validation object with the message verify.</a:t>
            </a:r>
          </a:p>
          <a:p>
            <a:pPr marL="342900" indent="-342900">
              <a:buFont typeface="Wingdings" pitchFamily="2" charset="2"/>
              <a:buChar char="ü"/>
            </a:pPr>
            <a:r>
              <a:rPr lang="en-US" dirty="0" smtClean="0"/>
              <a:t>To know the valid or invalid email and password the process is working in the frame as shown in the diagram.</a:t>
            </a:r>
          </a:p>
          <a:p>
            <a:pPr marL="342900" indent="-342900">
              <a:buFont typeface="Wingdings" pitchFamily="2" charset="2"/>
              <a:buChar char="ü"/>
            </a:pPr>
            <a:r>
              <a:rPr lang="en-US" dirty="0" smtClean="0"/>
              <a:t>If login is valid then login page object interact with the main page object with the message redirect else (in case of invalid)</a:t>
            </a:r>
            <a:r>
              <a:rPr lang="en-US" dirty="0"/>
              <a:t> </a:t>
            </a:r>
            <a:r>
              <a:rPr lang="en-US" dirty="0" smtClean="0"/>
              <a:t>then login page object interact with the login failure page with the message redirect.</a:t>
            </a:r>
          </a:p>
          <a:p>
            <a:endParaRPr lang="en-US" dirty="0"/>
          </a:p>
        </p:txBody>
      </p:sp>
    </p:spTree>
    <p:extLst>
      <p:ext uri="{BB962C8B-B14F-4D97-AF65-F5344CB8AC3E}">
        <p14:creationId xmlns:p14="http://schemas.microsoft.com/office/powerpoint/2010/main" val="207587220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01625" y="1622690"/>
            <a:ext cx="8504238" cy="4380970"/>
          </a:xfrm>
        </p:spPr>
      </p:pic>
    </p:spTree>
    <p:extLst>
      <p:ext uri="{BB962C8B-B14F-4D97-AF65-F5344CB8AC3E}">
        <p14:creationId xmlns:p14="http://schemas.microsoft.com/office/powerpoint/2010/main" val="6775184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2" name="Content Placeholder 1"/>
          <p:cNvSpPr>
            <a:spLocks noGrp="1"/>
          </p:cNvSpPr>
          <p:nvPr>
            <p:ph sz="quarter" idx="1"/>
          </p:nvPr>
        </p:nvSpPr>
        <p:spPr/>
        <p:txBody>
          <a:bodyPr>
            <a:normAutofit fontScale="70000" lnSpcReduction="20000"/>
          </a:bodyPr>
          <a:lstStyle/>
          <a:p>
            <a:pPr>
              <a:buFont typeface="Wingdings" pitchFamily="2" charset="2"/>
              <a:buChar char="Ø"/>
            </a:pPr>
            <a:r>
              <a:rPr lang="en-US" dirty="0" smtClean="0"/>
              <a:t>Likewise the admin is the actor in this diagram. The login success, brand management, category management, product management, bill management and customer management are the objects.</a:t>
            </a:r>
          </a:p>
          <a:p>
            <a:pPr marL="342900" indent="-342900">
              <a:buFont typeface="Wingdings" pitchFamily="2" charset="2"/>
              <a:buChar char="Ø"/>
            </a:pPr>
            <a:r>
              <a:rPr lang="en-US" dirty="0" smtClean="0"/>
              <a:t>After the login success the admin actor interact with the login success object with the message login to page.</a:t>
            </a:r>
          </a:p>
          <a:p>
            <a:pPr marL="342900" indent="-342900">
              <a:buFont typeface="Wingdings" pitchFamily="2" charset="2"/>
              <a:buChar char="Ø"/>
            </a:pPr>
            <a:r>
              <a:rPr lang="en-US" dirty="0" smtClean="0"/>
              <a:t>The admin can manage the brand with the interaction of login success object with the brand management object with the message manage the brand details.</a:t>
            </a:r>
          </a:p>
          <a:p>
            <a:pPr marL="342900" indent="-342900">
              <a:buFont typeface="Wingdings" pitchFamily="2" charset="2"/>
              <a:buChar char="Ø"/>
            </a:pPr>
            <a:r>
              <a:rPr lang="en-US" dirty="0" smtClean="0"/>
              <a:t>In this way the admin can manage the category, product, bill and customer with the interaction of login success object with the category management, product management, bill management and customer management with the messages manage the category/product/bill/customer details.</a:t>
            </a:r>
          </a:p>
          <a:p>
            <a:pPr marL="342900" indent="-342900">
              <a:buFont typeface="Wingdings" pitchFamily="2" charset="2"/>
              <a:buChar char="Ø"/>
            </a:pPr>
            <a:r>
              <a:rPr lang="en-US" dirty="0" smtClean="0"/>
              <a:t>To edit, add, save, list and delete the brand ,the brand management object interact with self as it is done in the brand management object.</a:t>
            </a:r>
          </a:p>
          <a:p>
            <a:pPr marL="342900" indent="-342900">
              <a:buFont typeface="Wingdings" pitchFamily="2" charset="2"/>
              <a:buChar char="Ø"/>
            </a:pPr>
            <a:r>
              <a:rPr lang="en-US" dirty="0" smtClean="0"/>
              <a:t>Similarly, to edit, add, save, list and delete the category, product, bill and customer management the objects interact with self as shown in the diagram.</a:t>
            </a:r>
            <a:endParaRPr lang="en-US" dirty="0"/>
          </a:p>
        </p:txBody>
      </p:sp>
    </p:spTree>
    <p:extLst>
      <p:ext uri="{BB962C8B-B14F-4D97-AF65-F5344CB8AC3E}">
        <p14:creationId xmlns:p14="http://schemas.microsoft.com/office/powerpoint/2010/main" val="42191941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Sequence diagram</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01625" y="1600601"/>
            <a:ext cx="8504238" cy="4425148"/>
          </a:xfrm>
        </p:spPr>
      </p:pic>
    </p:spTree>
    <p:extLst>
      <p:ext uri="{BB962C8B-B14F-4D97-AF65-F5344CB8AC3E}">
        <p14:creationId xmlns:p14="http://schemas.microsoft.com/office/powerpoint/2010/main" val="251697810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2" name="Content Placeholder 1"/>
          <p:cNvSpPr>
            <a:spLocks noGrp="1"/>
          </p:cNvSpPr>
          <p:nvPr>
            <p:ph sz="quarter" idx="1"/>
          </p:nvPr>
        </p:nvSpPr>
        <p:spPr/>
        <p:txBody>
          <a:bodyPr/>
          <a:lstStyle/>
          <a:p>
            <a:r>
              <a:rPr lang="en-US" dirty="0" smtClean="0"/>
              <a:t>Here, the sequence diagram is of the adding the product.</a:t>
            </a:r>
          </a:p>
          <a:p>
            <a:r>
              <a:rPr lang="en-US" dirty="0" smtClean="0"/>
              <a:t>Firstly to add the product go to the product management.</a:t>
            </a:r>
          </a:p>
          <a:p>
            <a:r>
              <a:rPr lang="en-US" dirty="0" smtClean="0"/>
              <a:t>After entering select the brand.</a:t>
            </a:r>
          </a:p>
          <a:p>
            <a:r>
              <a:rPr lang="en-US" dirty="0" smtClean="0"/>
              <a:t>After selecting brand, select the </a:t>
            </a:r>
            <a:r>
              <a:rPr lang="en-US" dirty="0"/>
              <a:t>category.</a:t>
            </a:r>
            <a:endParaRPr lang="en-US" dirty="0" smtClean="0"/>
          </a:p>
          <a:p>
            <a:r>
              <a:rPr lang="en-US" dirty="0" smtClean="0"/>
              <a:t>Likewise after </a:t>
            </a:r>
            <a:r>
              <a:rPr lang="en-US" dirty="0"/>
              <a:t>category, </a:t>
            </a:r>
            <a:r>
              <a:rPr lang="en-US" dirty="0" smtClean="0"/>
              <a:t>name the  product and manage the rate.</a:t>
            </a:r>
          </a:p>
          <a:p>
            <a:r>
              <a:rPr lang="en-US" dirty="0" smtClean="0"/>
              <a:t>Now, click to add to add the product.</a:t>
            </a:r>
            <a:endParaRPr lang="en-US" dirty="0"/>
          </a:p>
        </p:txBody>
      </p:sp>
    </p:spTree>
    <p:extLst>
      <p:ext uri="{BB962C8B-B14F-4D97-AF65-F5344CB8AC3E}">
        <p14:creationId xmlns:p14="http://schemas.microsoft.com/office/powerpoint/2010/main" val="3819499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coding</a:t>
            </a:r>
            <a:endParaRPr lang="en-US" dirty="0"/>
          </a:p>
        </p:txBody>
      </p:sp>
      <p:pic>
        <p:nvPicPr>
          <p:cNvPr id="1026" name="Picture 2" descr="F:\sem\4th semester\Mandira\CP\analysis\images\c1.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1542735" y="1527175"/>
            <a:ext cx="6022018"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716106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2050" name="Picture 2" descr="F:\sem\4th semester\Mandira\CP\analysis\images\c2.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1643293" y="1527175"/>
            <a:ext cx="5820901"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389592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3074" name="Picture 2" descr="F:\sem\4th semester\Mandira\CP\analysis\images\c3.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2308204" y="1527175"/>
            <a:ext cx="4491079"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38538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Aims of Stock Management System</a:t>
            </a:r>
            <a:endParaRPr lang="en-US" dirty="0"/>
          </a:p>
        </p:txBody>
      </p:sp>
      <p:sp>
        <p:nvSpPr>
          <p:cNvPr id="3" name="Content Placeholder 2"/>
          <p:cNvSpPr>
            <a:spLocks noGrp="1"/>
          </p:cNvSpPr>
          <p:nvPr>
            <p:ph sz="quarter" idx="1"/>
          </p:nvPr>
        </p:nvSpPr>
        <p:spPr>
          <a:xfrm>
            <a:off x="533400" y="2057400"/>
            <a:ext cx="8229600" cy="4075176"/>
          </a:xfrm>
        </p:spPr>
        <p:txBody>
          <a:bodyPr>
            <a:normAutofit lnSpcReduction="10000"/>
          </a:bodyPr>
          <a:lstStyle/>
          <a:p>
            <a:r>
              <a:rPr lang="en-US" sz="3200" dirty="0" smtClean="0"/>
              <a:t>Followings are the aims of sms</a:t>
            </a:r>
          </a:p>
          <a:p>
            <a:pPr marL="457200" indent="-457200">
              <a:buFont typeface="Wingdings" pitchFamily="2" charset="2"/>
              <a:buChar char="§"/>
            </a:pPr>
            <a:r>
              <a:rPr lang="en-US" sz="3200" dirty="0" smtClean="0"/>
              <a:t>The main aim is to manage the product available in the stock in the systematic way.</a:t>
            </a:r>
          </a:p>
          <a:p>
            <a:pPr marL="457200" indent="-457200">
              <a:buFont typeface="Wingdings" pitchFamily="2" charset="2"/>
              <a:buChar char="§"/>
            </a:pPr>
            <a:r>
              <a:rPr lang="en-US" sz="3200" dirty="0" smtClean="0"/>
              <a:t>To keep the records of products and manage it properly in the database.</a:t>
            </a:r>
          </a:p>
          <a:p>
            <a:pPr marL="457200" indent="-457200">
              <a:buFont typeface="Wingdings" pitchFamily="2" charset="2"/>
              <a:buChar char="§"/>
            </a:pPr>
            <a:r>
              <a:rPr lang="en-US" sz="3200" dirty="0" smtClean="0"/>
              <a:t>To display the available products and their details.</a:t>
            </a:r>
          </a:p>
          <a:p>
            <a:pPr marL="457200" indent="-457200">
              <a:buFont typeface="Wingdings" pitchFamily="2" charset="2"/>
              <a:buChar char="§"/>
            </a:pPr>
            <a:endParaRPr lang="en-US" sz="3200" dirty="0"/>
          </a:p>
        </p:txBody>
      </p:sp>
    </p:spTree>
    <p:extLst>
      <p:ext uri="{BB962C8B-B14F-4D97-AF65-F5344CB8AC3E}">
        <p14:creationId xmlns:p14="http://schemas.microsoft.com/office/powerpoint/2010/main" val="304661670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4098" name="Picture 2" descr="F:\sem\4th semester\Mandira\CP\analysis\images\c4.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1505744" y="1527175"/>
            <a:ext cx="6095999"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811264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5122" name="Picture 2" descr="F:\sem\4th semester\Mandira\CP\analysis\images\c5.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1766495" y="1527175"/>
            <a:ext cx="5574498"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918220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6146" name="Picture 2" descr="F:\sem\4th semester\Mandira\CP\analysis\images\c6.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1672706" y="1527175"/>
            <a:ext cx="5762075"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560540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7170" name="Picture 2" descr="F:\sem\4th semester\Mandira\CP\analysis\images\c7.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1740789" y="1527175"/>
            <a:ext cx="5625909"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94266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8194" name="Picture 2" descr="F:\sem\4th semester\Mandira\CP\analysis\images\c8.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2259793" y="1527175"/>
            <a:ext cx="4587902"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849716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9218" name="Picture 2" descr="F:\sem\4th semester\Mandira\CP\analysis\images\c9.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1707095" y="1527175"/>
            <a:ext cx="5693297"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497843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10242" name="Picture 2" descr="F:\sem\4th semester\Mandira\CP\analysis\images\c10.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1758126" y="1527175"/>
            <a:ext cx="5591235"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662764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11266" name="Picture 2" descr="F:\sem\4th semester\Mandira\CP\analysis\images\c11.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1685324" y="1527175"/>
            <a:ext cx="573684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816557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12290" name="Picture 2" descr="F:\sem\4th semester\Mandira\CP\analysis\images\c12.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928975" y="1598303"/>
            <a:ext cx="7249537" cy="4429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733272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13314" name="Picture 2" descr="F:\sem\4th semester\Mandira\CP\analysis\images\c13.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2202430" y="1527175"/>
            <a:ext cx="4702628"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63129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04800"/>
            <a:ext cx="7010400" cy="685800"/>
          </a:xfrm>
        </p:spPr>
        <p:style>
          <a:lnRef idx="2">
            <a:schemeClr val="accent4"/>
          </a:lnRef>
          <a:fillRef idx="1">
            <a:schemeClr val="lt1"/>
          </a:fillRef>
          <a:effectRef idx="0">
            <a:schemeClr val="accent4"/>
          </a:effectRef>
          <a:fontRef idx="minor">
            <a:schemeClr val="dk1"/>
          </a:fontRef>
        </p:style>
        <p:txBody>
          <a:bodyPr>
            <a:normAutofit fontScale="90000"/>
          </a:bodyPr>
          <a:lstStyle/>
          <a:p>
            <a:r>
              <a:rPr lang="en-US" dirty="0" smtClean="0"/>
              <a:t/>
            </a:r>
            <a:br>
              <a:rPr lang="en-US" dirty="0" smtClean="0"/>
            </a:br>
            <a:r>
              <a:rPr lang="en-US" dirty="0" smtClean="0"/>
              <a:t>objectives of stock management system </a:t>
            </a:r>
            <a:endParaRPr lang="en-US" dirty="0"/>
          </a:p>
        </p:txBody>
      </p:sp>
      <p:sp>
        <p:nvSpPr>
          <p:cNvPr id="3" name="Content Placeholder 2"/>
          <p:cNvSpPr>
            <a:spLocks noGrp="1"/>
          </p:cNvSpPr>
          <p:nvPr>
            <p:ph sz="quarter" idx="1"/>
          </p:nvPr>
        </p:nvSpPr>
        <p:spPr/>
        <p:txBody>
          <a:bodyPr>
            <a:noAutofit/>
          </a:bodyPr>
          <a:lstStyle/>
          <a:p>
            <a:r>
              <a:rPr lang="en-US" sz="3200" dirty="0" smtClean="0"/>
              <a:t>To meet the given aims here are the objectives of sms</a:t>
            </a:r>
          </a:p>
          <a:p>
            <a:pPr marL="457200" indent="-457200">
              <a:buFont typeface="Wingdings" pitchFamily="2" charset="2"/>
              <a:buChar char="Ø"/>
            </a:pPr>
            <a:r>
              <a:rPr lang="en-US" sz="3200" dirty="0" smtClean="0"/>
              <a:t>Firstly collecting the requirements</a:t>
            </a:r>
          </a:p>
          <a:p>
            <a:pPr marL="457200" indent="-457200">
              <a:buFont typeface="Wingdings" pitchFamily="2" charset="2"/>
              <a:buChar char="Ø"/>
            </a:pPr>
            <a:r>
              <a:rPr lang="en-US" sz="3200" dirty="0" smtClean="0"/>
              <a:t>Designing the database for sms</a:t>
            </a:r>
          </a:p>
          <a:p>
            <a:pPr marL="457200" indent="-457200">
              <a:buFont typeface="Wingdings" pitchFamily="2" charset="2"/>
              <a:buChar char="Ø"/>
            </a:pPr>
            <a:r>
              <a:rPr lang="en-US" sz="3200" dirty="0" smtClean="0"/>
              <a:t>Performing the installation</a:t>
            </a:r>
          </a:p>
          <a:p>
            <a:pPr marL="457200" indent="-457200">
              <a:buFont typeface="Wingdings" pitchFamily="2" charset="2"/>
              <a:buChar char="Ø"/>
            </a:pPr>
            <a:r>
              <a:rPr lang="en-US" sz="3200" dirty="0" smtClean="0"/>
              <a:t>Performing the planning</a:t>
            </a:r>
          </a:p>
          <a:p>
            <a:pPr marL="457200" indent="-457200">
              <a:buFont typeface="Wingdings" pitchFamily="2" charset="2"/>
              <a:buChar char="Ø"/>
            </a:pPr>
            <a:r>
              <a:rPr lang="en-US" sz="3200" dirty="0" smtClean="0"/>
              <a:t>Performing the testing</a:t>
            </a:r>
          </a:p>
          <a:p>
            <a:pPr marL="457200" indent="-457200">
              <a:buFont typeface="Wingdings" pitchFamily="2" charset="2"/>
              <a:buChar char="Ø"/>
            </a:pPr>
            <a:r>
              <a:rPr lang="en-US" sz="3200" dirty="0" smtClean="0"/>
              <a:t>Performing the release</a:t>
            </a:r>
          </a:p>
          <a:p>
            <a:pPr marL="457200" indent="-457200">
              <a:buFont typeface="Wingdings" pitchFamily="2" charset="2"/>
              <a:buChar char="Ø"/>
            </a:pPr>
            <a:endParaRPr lang="en-US" sz="3200" dirty="0"/>
          </a:p>
        </p:txBody>
      </p:sp>
    </p:spTree>
    <p:extLst>
      <p:ext uri="{BB962C8B-B14F-4D97-AF65-F5344CB8AC3E}">
        <p14:creationId xmlns:p14="http://schemas.microsoft.com/office/powerpoint/2010/main" val="232054997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14338" name="Picture 2" descr="F:\sem\4th semester\Mandira\CP\analysis\images\c14.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1761796" y="1527175"/>
            <a:ext cx="5583896"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402879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design</a:t>
            </a:r>
            <a:endParaRPr lang="en-US" dirty="0"/>
          </a:p>
        </p:txBody>
      </p:sp>
      <p:sp>
        <p:nvSpPr>
          <p:cNvPr id="5" name="Content Placeholder 4"/>
          <p:cNvSpPr>
            <a:spLocks noGrp="1"/>
          </p:cNvSpPr>
          <p:nvPr>
            <p:ph sz="quarter" idx="1"/>
          </p:nvPr>
        </p:nvSpPr>
        <p:spPr/>
        <p:txBody>
          <a:bodyPr/>
          <a:lstStyle/>
          <a:p>
            <a:r>
              <a:rPr lang="en-US" dirty="0" smtClean="0"/>
              <a:t>Login</a:t>
            </a:r>
          </a:p>
          <a:p>
            <a:endParaRPr lang="en-US" dirty="0"/>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2241" y="2207988"/>
            <a:ext cx="4163006" cy="3210373"/>
          </a:xfrm>
          <a:prstGeom prst="rect">
            <a:avLst/>
          </a:prstGeom>
        </p:spPr>
      </p:pic>
    </p:spTree>
    <p:extLst>
      <p:ext uri="{BB962C8B-B14F-4D97-AF65-F5344CB8AC3E}">
        <p14:creationId xmlns:p14="http://schemas.microsoft.com/office/powerpoint/2010/main" val="35166221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dashboard</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01625" y="1855208"/>
            <a:ext cx="8504238" cy="3915933"/>
          </a:xfrm>
        </p:spPr>
      </p:pic>
    </p:spTree>
    <p:extLst>
      <p:ext uri="{BB962C8B-B14F-4D97-AF65-F5344CB8AC3E}">
        <p14:creationId xmlns:p14="http://schemas.microsoft.com/office/powerpoint/2010/main" val="42939884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the category</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01625" y="1858321"/>
            <a:ext cx="8504238" cy="3909708"/>
          </a:xfrm>
        </p:spPr>
      </p:pic>
    </p:spTree>
    <p:extLst>
      <p:ext uri="{BB962C8B-B14F-4D97-AF65-F5344CB8AC3E}">
        <p14:creationId xmlns:p14="http://schemas.microsoft.com/office/powerpoint/2010/main" val="6148106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testing</a:t>
            </a:r>
            <a:endParaRPr lang="en-US" dirty="0"/>
          </a:p>
        </p:txBody>
      </p:sp>
      <p:sp>
        <p:nvSpPr>
          <p:cNvPr id="2" name="Content Placeholder 1"/>
          <p:cNvSpPr>
            <a:spLocks noGrp="1"/>
          </p:cNvSpPr>
          <p:nvPr>
            <p:ph sz="quarter" idx="1"/>
          </p:nvPr>
        </p:nvSpPr>
        <p:spPr/>
        <p:txBody>
          <a:bodyPr>
            <a:normAutofit lnSpcReduction="10000"/>
          </a:bodyPr>
          <a:lstStyle/>
          <a:p>
            <a:r>
              <a:rPr lang="en-US" dirty="0" smtClean="0"/>
              <a:t>Testing </a:t>
            </a:r>
          </a:p>
          <a:p>
            <a:r>
              <a:rPr lang="en-US" dirty="0" smtClean="0"/>
              <a:t>It is the process of checking weather the software works properly or not.</a:t>
            </a:r>
          </a:p>
          <a:p>
            <a:r>
              <a:rPr lang="en-US" dirty="0" smtClean="0"/>
              <a:t>It plays the vital role while developing the project as it provides the validation to the project. It helps to find out the error and solve it effectively. To do the test also there are many testing available like whitebox testing, blackbox testing, integration testing, etc. so, to complete this project here I used the two types of testing which are the blackbox testing and whitebox testing.</a:t>
            </a:r>
          </a:p>
          <a:p>
            <a:endParaRPr lang="en-US" dirty="0"/>
          </a:p>
        </p:txBody>
      </p:sp>
    </p:spTree>
    <p:extLst>
      <p:ext uri="{BB962C8B-B14F-4D97-AF65-F5344CB8AC3E}">
        <p14:creationId xmlns:p14="http://schemas.microsoft.com/office/powerpoint/2010/main" val="330109653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Blackbox testing</a:t>
            </a:r>
            <a:endParaRPr lang="en-US" dirty="0"/>
          </a:p>
        </p:txBody>
      </p:sp>
      <p:sp>
        <p:nvSpPr>
          <p:cNvPr id="2" name="Content Placeholder 1"/>
          <p:cNvSpPr>
            <a:spLocks noGrp="1"/>
          </p:cNvSpPr>
          <p:nvPr>
            <p:ph sz="quarter" idx="1"/>
          </p:nvPr>
        </p:nvSpPr>
        <p:spPr/>
        <p:txBody>
          <a:bodyPr/>
          <a:lstStyle/>
          <a:p>
            <a:r>
              <a:rPr lang="en-US" dirty="0" smtClean="0"/>
              <a:t>Blackbox testing</a:t>
            </a:r>
          </a:p>
          <a:p>
            <a:r>
              <a:rPr lang="en-US" dirty="0" smtClean="0"/>
              <a:t>It is one of the best testing method which is used to test the functional part of the software and making sure that the behavior of the software is as expected.</a:t>
            </a:r>
          </a:p>
          <a:p>
            <a:r>
              <a:rPr lang="en-US" dirty="0" smtClean="0"/>
              <a:t>So it is also know as the behavioral based testing. </a:t>
            </a:r>
          </a:p>
          <a:p>
            <a:r>
              <a:rPr lang="en-US" dirty="0" smtClean="0"/>
              <a:t>It only look up to the functional part testing not the internal part of the software. </a:t>
            </a:r>
          </a:p>
          <a:p>
            <a:r>
              <a:rPr lang="en-US" dirty="0" smtClean="0"/>
              <a:t>Just like the login, registration and other functional part of the software.</a:t>
            </a:r>
            <a:endParaRPr lang="en-US" dirty="0"/>
          </a:p>
        </p:txBody>
      </p:sp>
    </p:spTree>
    <p:extLst>
      <p:ext uri="{BB962C8B-B14F-4D97-AF65-F5344CB8AC3E}">
        <p14:creationId xmlns:p14="http://schemas.microsoft.com/office/powerpoint/2010/main" val="311001491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163052517"/>
              </p:ext>
            </p:extLst>
          </p:nvPr>
        </p:nvGraphicFramePr>
        <p:xfrm>
          <a:off x="457200" y="1524001"/>
          <a:ext cx="8077200" cy="4998720"/>
        </p:xfrm>
        <a:graphic>
          <a:graphicData uri="http://schemas.openxmlformats.org/drawingml/2006/table">
            <a:tbl>
              <a:tblPr firstRow="1" bandRow="1">
                <a:tableStyleId>{93296810-A885-4BE3-A3E7-6D5BEEA58F35}</a:tableStyleId>
              </a:tblPr>
              <a:tblGrid>
                <a:gridCol w="1346200"/>
                <a:gridCol w="1794933"/>
                <a:gridCol w="1196623"/>
                <a:gridCol w="1420989"/>
                <a:gridCol w="1271411"/>
                <a:gridCol w="1047044"/>
              </a:tblGrid>
              <a:tr h="252761">
                <a:tc>
                  <a:txBody>
                    <a:bodyPr/>
                    <a:lstStyle/>
                    <a:p>
                      <a:r>
                        <a:rPr lang="en-US" sz="1100" dirty="0" smtClean="0"/>
                        <a:t>Test_id</a:t>
                      </a:r>
                      <a:endParaRPr lang="en-US" sz="1100" dirty="0"/>
                    </a:p>
                  </a:txBody>
                  <a:tcPr/>
                </a:tc>
                <a:tc>
                  <a:txBody>
                    <a:bodyPr/>
                    <a:lstStyle/>
                    <a:p>
                      <a:r>
                        <a:rPr lang="en-US" sz="1100" dirty="0" smtClean="0"/>
                        <a:t>Description</a:t>
                      </a:r>
                      <a:endParaRPr lang="en-US" sz="1100" dirty="0"/>
                    </a:p>
                  </a:txBody>
                  <a:tcPr/>
                </a:tc>
                <a:tc>
                  <a:txBody>
                    <a:bodyPr/>
                    <a:lstStyle/>
                    <a:p>
                      <a:r>
                        <a:rPr lang="en-US" sz="1100" dirty="0" smtClean="0"/>
                        <a:t>Test value</a:t>
                      </a:r>
                      <a:endParaRPr lang="en-US" sz="1100" dirty="0"/>
                    </a:p>
                  </a:txBody>
                  <a:tcPr/>
                </a:tc>
                <a:tc>
                  <a:txBody>
                    <a:bodyPr/>
                    <a:lstStyle/>
                    <a:p>
                      <a:r>
                        <a:rPr lang="en-US" sz="1100" dirty="0" smtClean="0"/>
                        <a:t>Expected result</a:t>
                      </a:r>
                      <a:endParaRPr lang="en-US" sz="1100" dirty="0"/>
                    </a:p>
                  </a:txBody>
                  <a:tcPr/>
                </a:tc>
                <a:tc>
                  <a:txBody>
                    <a:bodyPr/>
                    <a:lstStyle/>
                    <a:p>
                      <a:r>
                        <a:rPr lang="en-US" sz="1100" dirty="0" smtClean="0"/>
                        <a:t>Actual result</a:t>
                      </a:r>
                      <a:endParaRPr lang="en-US" sz="1100" dirty="0"/>
                    </a:p>
                  </a:txBody>
                  <a:tcPr/>
                </a:tc>
                <a:tc>
                  <a:txBody>
                    <a:bodyPr/>
                    <a:lstStyle/>
                    <a:p>
                      <a:r>
                        <a:rPr lang="en-US" sz="1100" dirty="0" smtClean="0"/>
                        <a:t>Pass or fail</a:t>
                      </a:r>
                      <a:endParaRPr lang="en-US" sz="1100" dirty="0"/>
                    </a:p>
                  </a:txBody>
                  <a:tcPr/>
                </a:tc>
              </a:tr>
              <a:tr h="906966">
                <a:tc>
                  <a:txBody>
                    <a:bodyPr/>
                    <a:lstStyle/>
                    <a:p>
                      <a:r>
                        <a:rPr lang="en-US" sz="1100" dirty="0" smtClean="0"/>
                        <a:t>Test_001</a:t>
                      </a:r>
                      <a:endParaRPr lang="en-US" sz="1100" dirty="0"/>
                    </a:p>
                  </a:txBody>
                  <a:tcPr/>
                </a:tc>
                <a:tc>
                  <a:txBody>
                    <a:bodyPr/>
                    <a:lstStyle/>
                    <a:p>
                      <a:r>
                        <a:rPr lang="en-US" sz="1100" dirty="0" smtClean="0"/>
                        <a:t>Testing:</a:t>
                      </a:r>
                      <a:r>
                        <a:rPr lang="en-US" sz="1100" baseline="0" dirty="0" smtClean="0"/>
                        <a:t> empty value in the login form</a:t>
                      </a:r>
                      <a:endParaRPr lang="en-US" sz="1100" dirty="0"/>
                    </a:p>
                  </a:txBody>
                  <a:tcPr/>
                </a:tc>
                <a:tc>
                  <a:txBody>
                    <a:bodyPr/>
                    <a:lstStyle/>
                    <a:p>
                      <a:r>
                        <a:rPr lang="en-US" sz="1100" dirty="0" smtClean="0"/>
                        <a:t>Email=</a:t>
                      </a:r>
                      <a:r>
                        <a:rPr lang="en-US" sz="1100" baseline="0" dirty="0" smtClean="0"/>
                        <a:t> </a:t>
                      </a:r>
                      <a:endParaRPr lang="en-US" sz="1100" dirty="0" smtClean="0"/>
                    </a:p>
                    <a:p>
                      <a:r>
                        <a:rPr lang="en-US" sz="1100" dirty="0" smtClean="0"/>
                        <a:t>Password= </a:t>
                      </a:r>
                      <a:endParaRPr lang="en-US" sz="1100" dirty="0"/>
                    </a:p>
                  </a:txBody>
                  <a:tcPr/>
                </a:tc>
                <a:tc>
                  <a:txBody>
                    <a:bodyPr/>
                    <a:lstStyle/>
                    <a:p>
                      <a:r>
                        <a:rPr lang="en-US" sz="1100" dirty="0" smtClean="0"/>
                        <a:t>Message</a:t>
                      </a:r>
                      <a:r>
                        <a:rPr lang="en-US" sz="1100" baseline="0" dirty="0" smtClean="0"/>
                        <a:t> box with email field is required</a:t>
                      </a:r>
                    </a:p>
                    <a:p>
                      <a:r>
                        <a:rPr lang="en-US" sz="1100" baseline="0" dirty="0" smtClean="0"/>
                        <a:t>Password field is required.</a:t>
                      </a:r>
                      <a:endParaRPr lang="en-US" sz="1100" dirty="0"/>
                    </a:p>
                  </a:txBody>
                  <a:tcPr/>
                </a:tc>
                <a:tc>
                  <a:txBody>
                    <a:bodyPr/>
                    <a:lstStyle/>
                    <a:p>
                      <a:r>
                        <a:rPr lang="en-US" sz="1100" baseline="0" dirty="0" smtClean="0"/>
                        <a:t>The email field is required</a:t>
                      </a:r>
                    </a:p>
                    <a:p>
                      <a:r>
                        <a:rPr lang="en-US" sz="1100" baseline="0" dirty="0" smtClean="0"/>
                        <a:t>The password field is required.</a:t>
                      </a:r>
                      <a:endParaRPr lang="en-US" sz="1100" dirty="0" smtClean="0"/>
                    </a:p>
                  </a:txBody>
                  <a:tcPr/>
                </a:tc>
                <a:tc>
                  <a:txBody>
                    <a:bodyPr/>
                    <a:lstStyle/>
                    <a:p>
                      <a:r>
                        <a:rPr lang="en-US" sz="1100" dirty="0" smtClean="0"/>
                        <a:t>Pass </a:t>
                      </a:r>
                      <a:endParaRPr lang="en-US" sz="1100" dirty="0"/>
                    </a:p>
                  </a:txBody>
                  <a:tcPr/>
                </a:tc>
              </a:tr>
              <a:tr h="906966">
                <a:tc>
                  <a:txBody>
                    <a:bodyPr/>
                    <a:lstStyle/>
                    <a:p>
                      <a:r>
                        <a:rPr lang="en-US" sz="1100" dirty="0" smtClean="0"/>
                        <a:t>Test_002</a:t>
                      </a:r>
                      <a:endParaRPr lang="en-US" sz="1100" dirty="0"/>
                    </a:p>
                  </a:txBody>
                  <a:tcPr/>
                </a:tc>
                <a:tc>
                  <a:txBody>
                    <a:bodyPr/>
                    <a:lstStyle/>
                    <a:p>
                      <a:r>
                        <a:rPr lang="en-US" sz="1100" dirty="0" smtClean="0"/>
                        <a:t>Testing: inserting the invalid</a:t>
                      </a:r>
                      <a:r>
                        <a:rPr lang="en-US" sz="1100" baseline="0" dirty="0" smtClean="0"/>
                        <a:t> password in login form.</a:t>
                      </a:r>
                      <a:endParaRPr lang="en-US" sz="1100" dirty="0"/>
                    </a:p>
                  </a:txBody>
                  <a:tcPr/>
                </a:tc>
                <a:tc>
                  <a:txBody>
                    <a:bodyPr/>
                    <a:lstStyle/>
                    <a:p>
                      <a:r>
                        <a:rPr lang="en-US" sz="1100" dirty="0" smtClean="0">
                          <a:hlinkClick r:id="rId2"/>
                        </a:rPr>
                        <a:t>Email=</a:t>
                      </a:r>
                      <a:r>
                        <a:rPr lang="en-US" sz="1100" dirty="0" smtClean="0">
                          <a:effectLst/>
                          <a:hlinkClick r:id="rId2"/>
                        </a:rPr>
                        <a:t>admin@gmail.com</a:t>
                      </a:r>
                      <a:r>
                        <a:rPr lang="en-US" sz="1100" baseline="0" dirty="0" smtClean="0">
                          <a:effectLst/>
                        </a:rPr>
                        <a:t> </a:t>
                      </a:r>
                      <a:endParaRPr lang="en-US" sz="1100" dirty="0" smtClean="0">
                        <a:effectLst/>
                      </a:endParaRPr>
                    </a:p>
                    <a:p>
                      <a:r>
                        <a:rPr lang="en-US" sz="1100" dirty="0" smtClean="0"/>
                        <a:t> Password=dh123f</a:t>
                      </a:r>
                      <a:endParaRPr lang="en-US" sz="1100" dirty="0"/>
                    </a:p>
                  </a:txBody>
                  <a:tcPr/>
                </a:tc>
                <a:tc>
                  <a:txBody>
                    <a:bodyPr/>
                    <a:lstStyle/>
                    <a:p>
                      <a:r>
                        <a:rPr lang="en-US" sz="1100" dirty="0" smtClean="0"/>
                        <a:t>Message box with incorrect</a:t>
                      </a:r>
                      <a:r>
                        <a:rPr lang="en-US" sz="1100" baseline="0" dirty="0" smtClean="0"/>
                        <a:t> </a:t>
                      </a:r>
                      <a:r>
                        <a:rPr lang="en-US" sz="1100" dirty="0" smtClean="0"/>
                        <a:t>email</a:t>
                      </a:r>
                      <a:r>
                        <a:rPr lang="en-US" sz="1100" baseline="0" dirty="0" smtClean="0"/>
                        <a:t>/password</a:t>
                      </a:r>
                      <a:endParaRPr lang="en-US" sz="1100" dirty="0"/>
                    </a:p>
                  </a:txBody>
                  <a:tcPr/>
                </a:tc>
                <a:tc>
                  <a:txBody>
                    <a:bodyPr/>
                    <a:lstStyle/>
                    <a:p>
                      <a:r>
                        <a:rPr lang="en-US" sz="1100" baseline="0" dirty="0" smtClean="0"/>
                        <a:t>Incorrect email/password </a:t>
                      </a:r>
                      <a:endParaRPr lang="en-US" sz="1100" dirty="0"/>
                    </a:p>
                  </a:txBody>
                  <a:tcPr/>
                </a:tc>
                <a:tc>
                  <a:txBody>
                    <a:bodyPr/>
                    <a:lstStyle/>
                    <a:p>
                      <a:r>
                        <a:rPr lang="en-US" sz="1100" dirty="0" smtClean="0"/>
                        <a:t>pass</a:t>
                      </a:r>
                      <a:endParaRPr lang="en-US" sz="1100" dirty="0"/>
                    </a:p>
                  </a:txBody>
                  <a:tcPr/>
                </a:tc>
              </a:tr>
              <a:tr h="743414">
                <a:tc>
                  <a:txBody>
                    <a:bodyPr/>
                    <a:lstStyle/>
                    <a:p>
                      <a:r>
                        <a:rPr lang="en-US" sz="1100" dirty="0" smtClean="0"/>
                        <a:t>Test_003</a:t>
                      </a:r>
                      <a:endParaRPr lang="en-US" sz="1100" dirty="0"/>
                    </a:p>
                  </a:txBody>
                  <a:tcPr/>
                </a:tc>
                <a:tc>
                  <a:txBody>
                    <a:bodyPr/>
                    <a:lstStyle/>
                    <a:p>
                      <a:r>
                        <a:rPr lang="en-US" sz="1100" dirty="0" smtClean="0"/>
                        <a:t>Testing: inserting the invalid email and password</a:t>
                      </a:r>
                      <a:endParaRPr lang="en-US" sz="1100" dirty="0"/>
                    </a:p>
                  </a:txBody>
                  <a:tcPr/>
                </a:tc>
                <a:tc>
                  <a:txBody>
                    <a:bodyPr/>
                    <a:lstStyle/>
                    <a:p>
                      <a:r>
                        <a:rPr lang="en-US" sz="1100" dirty="0" smtClean="0">
                          <a:hlinkClick r:id="rId3"/>
                        </a:rPr>
                        <a:t>email=gita@gmail.com</a:t>
                      </a:r>
                      <a:endParaRPr lang="en-US" sz="1100" dirty="0" smtClean="0"/>
                    </a:p>
                    <a:p>
                      <a:r>
                        <a:rPr lang="en-US" sz="1100" dirty="0" smtClean="0"/>
                        <a:t>Password=</a:t>
                      </a:r>
                      <a:r>
                        <a:rPr lang="en-US" sz="1100" dirty="0" err="1" smtClean="0"/>
                        <a:t>nvdfkfenej</a:t>
                      </a:r>
                      <a:endParaRPr lang="en-US" sz="1100" dirty="0"/>
                    </a:p>
                  </a:txBody>
                  <a:tcPr/>
                </a:tc>
                <a:tc>
                  <a:txBody>
                    <a:bodyPr/>
                    <a:lstStyle/>
                    <a:p>
                      <a:r>
                        <a:rPr lang="en-US" sz="1100" dirty="0" smtClean="0"/>
                        <a:t>Message box with email does</a:t>
                      </a:r>
                      <a:r>
                        <a:rPr lang="en-US" sz="1100" baseline="0" dirty="0" smtClean="0"/>
                        <a:t> not exits.</a:t>
                      </a:r>
                      <a:endParaRPr lang="en-US" sz="1100" dirty="0"/>
                    </a:p>
                  </a:txBody>
                  <a:tcPr/>
                </a:tc>
                <a:tc>
                  <a:txBody>
                    <a:bodyPr/>
                    <a:lstStyle/>
                    <a:p>
                      <a:r>
                        <a:rPr lang="en-US" sz="1100" dirty="0" smtClean="0"/>
                        <a:t>Email does not exists</a:t>
                      </a:r>
                      <a:endParaRPr lang="en-US" sz="1100" dirty="0"/>
                    </a:p>
                  </a:txBody>
                  <a:tcPr/>
                </a:tc>
                <a:tc>
                  <a:txBody>
                    <a:bodyPr/>
                    <a:lstStyle/>
                    <a:p>
                      <a:r>
                        <a:rPr lang="en-US" sz="1100" dirty="0" smtClean="0"/>
                        <a:t>Pass</a:t>
                      </a:r>
                      <a:endParaRPr lang="en-US" sz="1100" dirty="0"/>
                    </a:p>
                  </a:txBody>
                  <a:tcPr/>
                </a:tc>
              </a:tr>
              <a:tr h="743414">
                <a:tc>
                  <a:txBody>
                    <a:bodyPr/>
                    <a:lstStyle/>
                    <a:p>
                      <a:r>
                        <a:rPr lang="en-US" sz="1100" dirty="0" smtClean="0"/>
                        <a:t>Test_004</a:t>
                      </a:r>
                      <a:endParaRPr lang="en-US" sz="1100" dirty="0"/>
                    </a:p>
                  </a:txBody>
                  <a:tcPr/>
                </a:tc>
                <a:tc>
                  <a:txBody>
                    <a:bodyPr/>
                    <a:lstStyle/>
                    <a:p>
                      <a:r>
                        <a:rPr lang="en-US" sz="1100" dirty="0" smtClean="0"/>
                        <a:t>Testing:</a:t>
                      </a:r>
                      <a:r>
                        <a:rPr lang="en-US" sz="1100" baseline="0" dirty="0" smtClean="0"/>
                        <a:t> inserting the email but leaving the password box empty</a:t>
                      </a:r>
                      <a:endParaRPr lang="en-US" sz="1100" dirty="0"/>
                    </a:p>
                  </a:txBody>
                  <a:tcPr/>
                </a:tc>
                <a:tc>
                  <a:txBody>
                    <a:bodyPr/>
                    <a:lstStyle/>
                    <a:p>
                      <a:r>
                        <a:rPr lang="en-US" sz="1100" dirty="0" smtClean="0">
                          <a:hlinkClick r:id="rId2"/>
                        </a:rPr>
                        <a:t>Email=</a:t>
                      </a:r>
                      <a:r>
                        <a:rPr lang="en-US" sz="1100" dirty="0" smtClean="0">
                          <a:effectLst/>
                          <a:hlinkClick r:id="rId2"/>
                        </a:rPr>
                        <a:t>admin@gmail.com</a:t>
                      </a:r>
                      <a:r>
                        <a:rPr lang="en-US" sz="1100" baseline="0" dirty="0" smtClean="0">
                          <a:effectLst/>
                        </a:rPr>
                        <a:t> </a:t>
                      </a:r>
                      <a:endParaRPr lang="en-US" sz="1100" dirty="0" smtClean="0">
                        <a:effectLst/>
                      </a:endParaRPr>
                    </a:p>
                    <a:p>
                      <a:r>
                        <a:rPr lang="en-US" sz="1100" dirty="0" smtClean="0"/>
                        <a:t> Password=</a:t>
                      </a:r>
                    </a:p>
                    <a:p>
                      <a:endParaRPr lang="en-US" sz="1100" dirty="0"/>
                    </a:p>
                  </a:txBody>
                  <a:tcPr/>
                </a:tc>
                <a:tc>
                  <a:txBody>
                    <a:bodyPr/>
                    <a:lstStyle/>
                    <a:p>
                      <a:r>
                        <a:rPr lang="en-US" sz="1100" dirty="0" smtClean="0"/>
                        <a:t>Message box with password field is required</a:t>
                      </a:r>
                      <a:endParaRPr lang="en-US" sz="1100" dirty="0"/>
                    </a:p>
                  </a:txBody>
                  <a:tcPr/>
                </a:tc>
                <a:tc>
                  <a:txBody>
                    <a:bodyPr/>
                    <a:lstStyle/>
                    <a:p>
                      <a:r>
                        <a:rPr lang="en-US" sz="1100" dirty="0" smtClean="0"/>
                        <a:t>Password field is required</a:t>
                      </a:r>
                      <a:endParaRPr lang="en-US" sz="1100" dirty="0"/>
                    </a:p>
                  </a:txBody>
                  <a:tcPr/>
                </a:tc>
                <a:tc>
                  <a:txBody>
                    <a:bodyPr/>
                    <a:lstStyle/>
                    <a:p>
                      <a:r>
                        <a:rPr lang="en-US" sz="1100" dirty="0" smtClean="0"/>
                        <a:t>Pass</a:t>
                      </a:r>
                      <a:endParaRPr lang="en-US" sz="1100" dirty="0"/>
                    </a:p>
                  </a:txBody>
                  <a:tcPr/>
                </a:tc>
              </a:tr>
              <a:tr h="579863">
                <a:tc>
                  <a:txBody>
                    <a:bodyPr/>
                    <a:lstStyle/>
                    <a:p>
                      <a:r>
                        <a:rPr lang="en-US" sz="1100" dirty="0" smtClean="0"/>
                        <a:t>Test_005</a:t>
                      </a:r>
                      <a:endParaRPr lang="en-US" sz="1100" dirty="0"/>
                    </a:p>
                  </a:txBody>
                  <a:tcPr/>
                </a:tc>
                <a:tc>
                  <a:txBody>
                    <a:bodyPr/>
                    <a:lstStyle/>
                    <a:p>
                      <a:r>
                        <a:rPr lang="en-US" sz="1100" dirty="0" smtClean="0"/>
                        <a:t>Testing: inserting</a:t>
                      </a:r>
                      <a:r>
                        <a:rPr lang="en-US" sz="1100" baseline="0" dirty="0" smtClean="0"/>
                        <a:t> the password but leaving the email box empty.</a:t>
                      </a:r>
                      <a:endParaRPr lang="en-US" sz="1100" dirty="0"/>
                    </a:p>
                  </a:txBody>
                  <a:tcPr/>
                </a:tc>
                <a:tc>
                  <a:txBody>
                    <a:bodyPr/>
                    <a:lstStyle/>
                    <a:p>
                      <a:r>
                        <a:rPr lang="en-US" sz="1100" dirty="0" smtClean="0"/>
                        <a:t>Email=</a:t>
                      </a:r>
                    </a:p>
                    <a:p>
                      <a:r>
                        <a:rPr lang="en-US" sz="1100" dirty="0" smtClean="0"/>
                        <a:t>Password=12345678</a:t>
                      </a:r>
                      <a:endParaRPr lang="en-US" sz="1100" dirty="0"/>
                    </a:p>
                  </a:txBody>
                  <a:tcPr/>
                </a:tc>
                <a:tc>
                  <a:txBody>
                    <a:bodyPr/>
                    <a:lstStyle/>
                    <a:p>
                      <a:r>
                        <a:rPr lang="en-US" sz="1100" dirty="0" smtClean="0"/>
                        <a:t>Message box with email field is required</a:t>
                      </a:r>
                      <a:endParaRPr lang="en-US" sz="1100" dirty="0"/>
                    </a:p>
                  </a:txBody>
                  <a:tcPr/>
                </a:tc>
                <a:tc>
                  <a:txBody>
                    <a:bodyPr/>
                    <a:lstStyle/>
                    <a:p>
                      <a:r>
                        <a:rPr lang="en-US" sz="1100" dirty="0" smtClean="0"/>
                        <a:t>Email field is required</a:t>
                      </a:r>
                      <a:endParaRPr lang="en-US" sz="1100" dirty="0"/>
                    </a:p>
                  </a:txBody>
                  <a:tcPr/>
                </a:tc>
                <a:tc>
                  <a:txBody>
                    <a:bodyPr/>
                    <a:lstStyle/>
                    <a:p>
                      <a:r>
                        <a:rPr lang="en-US" sz="1100" dirty="0" smtClean="0"/>
                        <a:t>Pass</a:t>
                      </a:r>
                      <a:r>
                        <a:rPr lang="en-US" sz="1100" baseline="0" dirty="0" smtClean="0"/>
                        <a:t> </a:t>
                      </a:r>
                      <a:endParaRPr lang="en-US" sz="1100" dirty="0"/>
                    </a:p>
                  </a:txBody>
                  <a:tcPr/>
                </a:tc>
              </a:tr>
              <a:tr h="743414">
                <a:tc>
                  <a:txBody>
                    <a:bodyPr/>
                    <a:lstStyle/>
                    <a:p>
                      <a:r>
                        <a:rPr lang="en-US" sz="1100" dirty="0" smtClean="0"/>
                        <a:t>Test_006</a:t>
                      </a:r>
                      <a:endParaRPr lang="en-US"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Testing: inserting the correct</a:t>
                      </a:r>
                      <a:r>
                        <a:rPr lang="en-US" sz="1100" baseline="0" dirty="0" smtClean="0"/>
                        <a:t> email and password</a:t>
                      </a:r>
                      <a:endParaRPr lang="en-US" sz="1100" dirty="0" smtClean="0"/>
                    </a:p>
                    <a:p>
                      <a:endParaRPr lang="en-US" sz="1100" dirty="0" smtClean="0"/>
                    </a:p>
                  </a:txBody>
                  <a:tcPr/>
                </a:tc>
                <a:tc>
                  <a:txBody>
                    <a:bodyPr/>
                    <a:lstStyle/>
                    <a:p>
                      <a:r>
                        <a:rPr lang="en-US" sz="1100" dirty="0" smtClean="0">
                          <a:hlinkClick r:id="rId4"/>
                        </a:rPr>
                        <a:t>Email=</a:t>
                      </a:r>
                      <a:r>
                        <a:rPr lang="en-US" sz="1100" dirty="0" err="1" smtClean="0">
                          <a:effectLst/>
                          <a:hlinkClick r:id="rId4"/>
                        </a:rPr>
                        <a:t>admin@gmailcom</a:t>
                      </a:r>
                      <a:r>
                        <a:rPr lang="en-US" sz="1100" baseline="0" dirty="0" smtClean="0">
                          <a:effectLst/>
                        </a:rPr>
                        <a:t> </a:t>
                      </a:r>
                      <a:endParaRPr lang="en-US" sz="1100" dirty="0" smtClean="0"/>
                    </a:p>
                    <a:p>
                      <a:r>
                        <a:rPr lang="en-US" sz="1100" dirty="0" smtClean="0"/>
                        <a:t>password=12345678</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Should open</a:t>
                      </a:r>
                      <a:r>
                        <a:rPr lang="en-US" sz="1100" baseline="0" dirty="0" smtClean="0"/>
                        <a:t> the dashboard</a:t>
                      </a:r>
                      <a:endParaRPr lang="en-US" sz="1100" dirty="0" smtClean="0"/>
                    </a:p>
                  </a:txBody>
                  <a:tcPr/>
                </a:tc>
                <a:tc>
                  <a:txBody>
                    <a:bodyPr/>
                    <a:lstStyle/>
                    <a:p>
                      <a:r>
                        <a:rPr lang="en-US" sz="1100" dirty="0" smtClean="0"/>
                        <a:t>Opening</a:t>
                      </a:r>
                      <a:r>
                        <a:rPr lang="en-US" sz="1100" baseline="0" dirty="0" smtClean="0"/>
                        <a:t> the dashboard</a:t>
                      </a:r>
                      <a:endParaRPr lang="en-US" sz="1100" dirty="0"/>
                    </a:p>
                  </a:txBody>
                  <a:tcPr/>
                </a:tc>
                <a:tc>
                  <a:txBody>
                    <a:bodyPr/>
                    <a:lstStyle/>
                    <a:p>
                      <a:r>
                        <a:rPr lang="en-US" sz="1100" dirty="0" smtClean="0"/>
                        <a:t>Pass </a:t>
                      </a:r>
                      <a:endParaRPr lang="en-US" sz="1100" dirty="0"/>
                    </a:p>
                  </a:txBody>
                  <a:tcPr/>
                </a:tc>
              </a:tr>
            </a:tbl>
          </a:graphicData>
        </a:graphic>
      </p:graphicFrame>
    </p:spTree>
    <p:extLst>
      <p:ext uri="{BB962C8B-B14F-4D97-AF65-F5344CB8AC3E}">
        <p14:creationId xmlns:p14="http://schemas.microsoft.com/office/powerpoint/2010/main" val="380542633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791799926"/>
              </p:ext>
            </p:extLst>
          </p:nvPr>
        </p:nvGraphicFramePr>
        <p:xfrm>
          <a:off x="301625" y="1527175"/>
          <a:ext cx="8504236" cy="4160520"/>
        </p:xfrm>
        <a:graphic>
          <a:graphicData uri="http://schemas.openxmlformats.org/drawingml/2006/table">
            <a:tbl>
              <a:tblPr firstRow="1" bandRow="1">
                <a:tableStyleId>{93296810-A885-4BE3-A3E7-6D5BEEA58F35}</a:tableStyleId>
              </a:tblPr>
              <a:tblGrid>
                <a:gridCol w="1102401"/>
                <a:gridCol w="1732344"/>
                <a:gridCol w="1417373"/>
                <a:gridCol w="1732344"/>
                <a:gridCol w="1732344"/>
                <a:gridCol w="787430"/>
              </a:tblGrid>
              <a:tr h="370840">
                <a:tc>
                  <a:txBody>
                    <a:bodyPr/>
                    <a:lstStyle/>
                    <a:p>
                      <a:r>
                        <a:rPr lang="en-US" sz="1100" dirty="0" smtClean="0"/>
                        <a:t>Test_07</a:t>
                      </a:r>
                      <a:endParaRPr lang="en-US" sz="1100" dirty="0"/>
                    </a:p>
                  </a:txBody>
                  <a:tcPr marL="94490" marR="94490"/>
                </a:tc>
                <a:tc>
                  <a:txBody>
                    <a:bodyPr/>
                    <a:lstStyle/>
                    <a:p>
                      <a:r>
                        <a:rPr lang="en-US" sz="1100" dirty="0" smtClean="0"/>
                        <a:t>Testing: changing</a:t>
                      </a:r>
                      <a:r>
                        <a:rPr lang="en-US" sz="1100" baseline="0" dirty="0" smtClean="0"/>
                        <a:t> the password with length is less than 8 characters</a:t>
                      </a:r>
                      <a:endParaRPr lang="en-US" sz="1100" dirty="0"/>
                    </a:p>
                  </a:txBody>
                  <a:tcPr marL="94490" marR="94490"/>
                </a:tc>
                <a:tc>
                  <a:txBody>
                    <a:bodyPr/>
                    <a:lstStyle/>
                    <a:p>
                      <a:r>
                        <a:rPr lang="en-US" sz="1100" dirty="0" smtClean="0"/>
                        <a:t>Password=1</a:t>
                      </a:r>
                    </a:p>
                    <a:p>
                      <a:r>
                        <a:rPr lang="en-US" sz="1100" dirty="0" smtClean="0"/>
                        <a:t>23456</a:t>
                      </a:r>
                    </a:p>
                    <a:p>
                      <a:r>
                        <a:rPr lang="en-US" sz="1100" dirty="0" smtClean="0"/>
                        <a:t>Confirm</a:t>
                      </a:r>
                      <a:r>
                        <a:rPr lang="en-US" sz="1100" baseline="0" dirty="0" smtClean="0"/>
                        <a:t> password=123456</a:t>
                      </a:r>
                      <a:endParaRPr lang="en-US" sz="1100" dirty="0"/>
                    </a:p>
                  </a:txBody>
                  <a:tcPr marL="94490" marR="94490"/>
                </a:tc>
                <a:tc>
                  <a:txBody>
                    <a:bodyPr/>
                    <a:lstStyle/>
                    <a:p>
                      <a:r>
                        <a:rPr lang="en-US" sz="1100" dirty="0" smtClean="0"/>
                        <a:t>Message box with password field</a:t>
                      </a:r>
                      <a:r>
                        <a:rPr lang="en-US" sz="1100" baseline="0" dirty="0" smtClean="0"/>
                        <a:t> must be at least 8 characters in length</a:t>
                      </a:r>
                      <a:endParaRPr lang="en-US" sz="1100" dirty="0"/>
                    </a:p>
                  </a:txBody>
                  <a:tcPr marL="94490" marR="944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The</a:t>
                      </a:r>
                      <a:r>
                        <a:rPr lang="en-US" sz="1100" baseline="0" dirty="0" smtClean="0"/>
                        <a:t> </a:t>
                      </a:r>
                      <a:r>
                        <a:rPr lang="en-US" sz="1100" dirty="0" smtClean="0"/>
                        <a:t>password field</a:t>
                      </a:r>
                      <a:r>
                        <a:rPr lang="en-US" sz="1100" baseline="0" dirty="0" smtClean="0"/>
                        <a:t> must be at least 8 characters in length</a:t>
                      </a:r>
                      <a:endParaRPr lang="en-US" sz="1100" dirty="0" smtClean="0"/>
                    </a:p>
                    <a:p>
                      <a:endParaRPr lang="en-US" sz="1100" dirty="0"/>
                    </a:p>
                  </a:txBody>
                  <a:tcPr marL="94490" marR="94490"/>
                </a:tc>
                <a:tc>
                  <a:txBody>
                    <a:bodyPr/>
                    <a:lstStyle/>
                    <a:p>
                      <a:r>
                        <a:rPr lang="en-US" sz="1100" dirty="0" smtClean="0"/>
                        <a:t>Pass </a:t>
                      </a:r>
                      <a:endParaRPr lang="en-US" sz="1100" dirty="0"/>
                    </a:p>
                  </a:txBody>
                  <a:tcPr marL="94490" marR="94490"/>
                </a:tc>
              </a:tr>
              <a:tr h="370840">
                <a:tc>
                  <a:txBody>
                    <a:bodyPr/>
                    <a:lstStyle/>
                    <a:p>
                      <a:r>
                        <a:rPr lang="en-US" sz="1100" dirty="0" smtClean="0"/>
                        <a:t>Test_008</a:t>
                      </a:r>
                      <a:endParaRPr lang="en-US" sz="1100" dirty="0"/>
                    </a:p>
                  </a:txBody>
                  <a:tcPr marL="94490" marR="94490"/>
                </a:tc>
                <a:tc>
                  <a:txBody>
                    <a:bodyPr/>
                    <a:lstStyle/>
                    <a:p>
                      <a:r>
                        <a:rPr lang="en-US" sz="1100" dirty="0" smtClean="0"/>
                        <a:t>Testing: changing the password  which length is more</a:t>
                      </a:r>
                      <a:r>
                        <a:rPr lang="en-US" sz="1100" baseline="0" dirty="0" smtClean="0"/>
                        <a:t> than 8 </a:t>
                      </a:r>
                      <a:r>
                        <a:rPr lang="en-US" sz="1100" baseline="0" dirty="0" err="1" smtClean="0"/>
                        <a:t>charaters</a:t>
                      </a:r>
                      <a:endParaRPr lang="en-US" sz="1100" dirty="0"/>
                    </a:p>
                  </a:txBody>
                  <a:tcPr marL="94490" marR="94490"/>
                </a:tc>
                <a:tc>
                  <a:txBody>
                    <a:bodyPr/>
                    <a:lstStyle/>
                    <a:p>
                      <a:r>
                        <a:rPr lang="en-US" sz="1100" dirty="0" smtClean="0"/>
                        <a:t>Password=1234567890</a:t>
                      </a:r>
                    </a:p>
                    <a:p>
                      <a:r>
                        <a:rPr lang="en-US" sz="1100" dirty="0" smtClean="0"/>
                        <a:t>Confirm password=1234567890</a:t>
                      </a:r>
                      <a:endParaRPr lang="en-US" sz="1100" dirty="0"/>
                    </a:p>
                  </a:txBody>
                  <a:tcPr marL="94490" marR="94490"/>
                </a:tc>
                <a:tc>
                  <a:txBody>
                    <a:bodyPr/>
                    <a:lstStyle/>
                    <a:p>
                      <a:r>
                        <a:rPr lang="en-US" sz="1100" dirty="0" smtClean="0"/>
                        <a:t>Message box with successfully updated.</a:t>
                      </a:r>
                      <a:endParaRPr lang="en-US" sz="1100" dirty="0"/>
                    </a:p>
                  </a:txBody>
                  <a:tcPr marL="94490" marR="944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Successfully updated.</a:t>
                      </a:r>
                    </a:p>
                    <a:p>
                      <a:endParaRPr lang="en-US" sz="1100" dirty="0"/>
                    </a:p>
                  </a:txBody>
                  <a:tcPr marL="94490" marR="94490"/>
                </a:tc>
                <a:tc>
                  <a:txBody>
                    <a:bodyPr/>
                    <a:lstStyle/>
                    <a:p>
                      <a:r>
                        <a:rPr lang="en-US" sz="1100" dirty="0" smtClean="0"/>
                        <a:t>Pass </a:t>
                      </a:r>
                      <a:endParaRPr lang="en-US" sz="1100" dirty="0"/>
                    </a:p>
                  </a:txBody>
                  <a:tcPr marL="94490" marR="94490"/>
                </a:tc>
              </a:tr>
              <a:tr h="370840">
                <a:tc>
                  <a:txBody>
                    <a:bodyPr/>
                    <a:lstStyle/>
                    <a:p>
                      <a:r>
                        <a:rPr lang="en-US" sz="1100" dirty="0" smtClean="0"/>
                        <a:t>Test_009</a:t>
                      </a:r>
                      <a:endParaRPr lang="en-US" sz="1100" dirty="0"/>
                    </a:p>
                  </a:txBody>
                  <a:tcPr marL="94490" marR="94490"/>
                </a:tc>
                <a:tc>
                  <a:txBody>
                    <a:bodyPr/>
                    <a:lstStyle/>
                    <a:p>
                      <a:r>
                        <a:rPr lang="en-US" sz="1100" dirty="0" smtClean="0"/>
                        <a:t>Testing: changing the email</a:t>
                      </a:r>
                      <a:endParaRPr lang="en-US" sz="1100" dirty="0"/>
                    </a:p>
                  </a:txBody>
                  <a:tcPr marL="94490" marR="94490"/>
                </a:tc>
                <a:tc>
                  <a:txBody>
                    <a:bodyPr/>
                    <a:lstStyle/>
                    <a:p>
                      <a:r>
                        <a:rPr lang="en-US" sz="1100" dirty="0" smtClean="0">
                          <a:hlinkClick r:id="rId2"/>
                        </a:rPr>
                        <a:t>Email=mandira@admin.com</a:t>
                      </a:r>
                      <a:r>
                        <a:rPr lang="en-US" sz="1100" baseline="0" dirty="0" smtClean="0"/>
                        <a:t> </a:t>
                      </a:r>
                      <a:endParaRPr lang="en-US" sz="1100" dirty="0"/>
                    </a:p>
                  </a:txBody>
                  <a:tcPr marL="94490" marR="944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Message box with successfully updated.</a:t>
                      </a:r>
                    </a:p>
                    <a:p>
                      <a:endParaRPr lang="en-US" sz="1100" dirty="0"/>
                    </a:p>
                  </a:txBody>
                  <a:tcPr marL="94490" marR="944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Successfully updated.</a:t>
                      </a:r>
                    </a:p>
                    <a:p>
                      <a:endParaRPr lang="en-US" sz="1100" dirty="0"/>
                    </a:p>
                  </a:txBody>
                  <a:tcPr marL="94490" marR="94490"/>
                </a:tc>
                <a:tc>
                  <a:txBody>
                    <a:bodyPr/>
                    <a:lstStyle/>
                    <a:p>
                      <a:r>
                        <a:rPr lang="en-US" sz="1100" dirty="0" smtClean="0"/>
                        <a:t>Pass </a:t>
                      </a:r>
                      <a:endParaRPr lang="en-US" sz="1100" dirty="0"/>
                    </a:p>
                  </a:txBody>
                  <a:tcPr marL="94490" marR="94490"/>
                </a:tc>
              </a:tr>
              <a:tr h="370840">
                <a:tc>
                  <a:txBody>
                    <a:bodyPr/>
                    <a:lstStyle/>
                    <a:p>
                      <a:r>
                        <a:rPr lang="en-US" sz="1100" dirty="0" smtClean="0"/>
                        <a:t>Test_0010</a:t>
                      </a:r>
                      <a:endParaRPr lang="en-US" sz="1100" dirty="0"/>
                    </a:p>
                  </a:txBody>
                  <a:tcPr marL="94490" marR="94490"/>
                </a:tc>
                <a:tc>
                  <a:txBody>
                    <a:bodyPr/>
                    <a:lstStyle/>
                    <a:p>
                      <a:r>
                        <a:rPr lang="en-US" sz="1100" dirty="0" smtClean="0"/>
                        <a:t>Testing: changing the username</a:t>
                      </a:r>
                      <a:endParaRPr lang="en-US" sz="1100" dirty="0"/>
                    </a:p>
                  </a:txBody>
                  <a:tcPr marL="94490" marR="94490"/>
                </a:tc>
                <a:tc>
                  <a:txBody>
                    <a:bodyPr/>
                    <a:lstStyle/>
                    <a:p>
                      <a:r>
                        <a:rPr lang="en-US" sz="1100" dirty="0" smtClean="0"/>
                        <a:t>Username=</a:t>
                      </a:r>
                      <a:r>
                        <a:rPr lang="en-US" sz="1100" dirty="0" err="1" smtClean="0"/>
                        <a:t>mandy</a:t>
                      </a:r>
                      <a:endParaRPr lang="en-US" sz="1100" dirty="0"/>
                    </a:p>
                  </a:txBody>
                  <a:tcPr marL="94490" marR="944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Message box with successfully updated.</a:t>
                      </a:r>
                    </a:p>
                    <a:p>
                      <a:endParaRPr lang="en-US" sz="1100" dirty="0" smtClean="0"/>
                    </a:p>
                  </a:txBody>
                  <a:tcPr marL="94490" marR="944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Successfully updated.</a:t>
                      </a:r>
                    </a:p>
                    <a:p>
                      <a:endParaRPr lang="en-US" sz="1100" dirty="0" smtClean="0"/>
                    </a:p>
                  </a:txBody>
                  <a:tcPr marL="94490" marR="94490"/>
                </a:tc>
                <a:tc>
                  <a:txBody>
                    <a:bodyPr/>
                    <a:lstStyle/>
                    <a:p>
                      <a:r>
                        <a:rPr lang="en-US" sz="1100" dirty="0" smtClean="0"/>
                        <a:t>Pass </a:t>
                      </a:r>
                      <a:endParaRPr lang="en-US" sz="1100" dirty="0"/>
                    </a:p>
                  </a:txBody>
                  <a:tcPr marL="94490" marR="94490"/>
                </a:tc>
              </a:tr>
              <a:tr h="370840">
                <a:tc>
                  <a:txBody>
                    <a:bodyPr/>
                    <a:lstStyle/>
                    <a:p>
                      <a:pPr marL="0" marR="0" algn="l">
                        <a:spcBef>
                          <a:spcPts val="0"/>
                        </a:spcBef>
                        <a:spcAft>
                          <a:spcPts val="0"/>
                        </a:spcAft>
                      </a:pPr>
                      <a:r>
                        <a:rPr lang="en-US" sz="1100" kern="1200" dirty="0">
                          <a:solidFill>
                            <a:srgbClr val="000000"/>
                          </a:solidFill>
                          <a:effectLst/>
                          <a:latin typeface="+mn-lt"/>
                          <a:ea typeface="Times New Roman"/>
                          <a:cs typeface="Mangal"/>
                        </a:rPr>
                        <a:t>Test_oo11</a:t>
                      </a:r>
                      <a:endParaRPr lang="en-US" sz="1100" dirty="0">
                        <a:effectLst/>
                        <a:latin typeface="+mn-lt"/>
                        <a:ea typeface="Times New Roman"/>
                        <a:cs typeface="Mangal"/>
                      </a:endParaRPr>
                    </a:p>
                  </a:txBody>
                  <a:tcPr marL="68580" marR="68580" marT="0" marB="0"/>
                </a:tc>
                <a:tc>
                  <a:txBody>
                    <a:bodyPr/>
                    <a:lstStyle/>
                    <a:p>
                      <a:pPr marL="0" marR="0" algn="l"/>
                      <a:r>
                        <a:rPr lang="en-US" sz="1100" kern="1200" dirty="0">
                          <a:solidFill>
                            <a:srgbClr val="000000"/>
                          </a:solidFill>
                          <a:effectLst/>
                          <a:latin typeface="+mn-lt"/>
                          <a:ea typeface="Times New Roman"/>
                          <a:cs typeface="Mangal"/>
                        </a:rPr>
                        <a:t>Testing: inserting the brand</a:t>
                      </a:r>
                      <a:endParaRPr lang="en-US" sz="1100" dirty="0">
                        <a:effectLst/>
                        <a:latin typeface="+mn-lt"/>
                        <a:ea typeface="Times New Roman"/>
                        <a:cs typeface="Mangal"/>
                      </a:endParaRPr>
                    </a:p>
                  </a:txBody>
                  <a:tcPr marL="68580" marR="68580" marT="0" marB="0"/>
                </a:tc>
                <a:tc>
                  <a:txBody>
                    <a:bodyPr/>
                    <a:lstStyle/>
                    <a:p>
                      <a:pPr marL="0" marR="0" algn="l"/>
                      <a:r>
                        <a:rPr lang="en-US" sz="1100" kern="1200" dirty="0">
                          <a:solidFill>
                            <a:srgbClr val="000000"/>
                          </a:solidFill>
                          <a:effectLst/>
                          <a:latin typeface="+mn-lt"/>
                          <a:ea typeface="Times New Roman"/>
                          <a:cs typeface="Mangal"/>
                        </a:rPr>
                        <a:t>Brand=Gucci</a:t>
                      </a:r>
                      <a:endParaRPr lang="en-US" sz="1100" dirty="0">
                        <a:effectLst/>
                        <a:latin typeface="+mn-lt"/>
                        <a:ea typeface="Times New Roman"/>
                        <a:cs typeface="Mangal"/>
                      </a:endParaRPr>
                    </a:p>
                  </a:txBody>
                  <a:tcPr marL="68580" marR="68580" marT="0" marB="0"/>
                </a:tc>
                <a:tc>
                  <a:txBody>
                    <a:bodyPr/>
                    <a:lstStyle/>
                    <a:p>
                      <a:pPr marL="0" marR="0" algn="l"/>
                      <a:r>
                        <a:rPr lang="en-US" sz="1100" kern="1200" dirty="0">
                          <a:solidFill>
                            <a:srgbClr val="000000"/>
                          </a:solidFill>
                          <a:effectLst/>
                          <a:latin typeface="+mn-lt"/>
                          <a:ea typeface="Times New Roman"/>
                          <a:cs typeface="Mangal"/>
                        </a:rPr>
                        <a:t>Message box with successfully added</a:t>
                      </a:r>
                      <a:endParaRPr lang="en-US" sz="1100" dirty="0">
                        <a:effectLst/>
                        <a:latin typeface="+mn-lt"/>
                        <a:ea typeface="Times New Roman"/>
                        <a:cs typeface="Mangal"/>
                      </a:endParaRPr>
                    </a:p>
                  </a:txBody>
                  <a:tcPr marL="68580" marR="68580" marT="0" marB="0"/>
                </a:tc>
                <a:tc>
                  <a:txBody>
                    <a:bodyPr/>
                    <a:lstStyle/>
                    <a:p>
                      <a:pPr marL="0" marR="0" algn="l"/>
                      <a:r>
                        <a:rPr lang="en-US" sz="1100" kern="1200" dirty="0">
                          <a:solidFill>
                            <a:srgbClr val="000000"/>
                          </a:solidFill>
                          <a:effectLst/>
                          <a:latin typeface="+mn-lt"/>
                          <a:ea typeface="Times New Roman"/>
                          <a:cs typeface="Mangal"/>
                        </a:rPr>
                        <a:t>Successfully added</a:t>
                      </a:r>
                      <a:endParaRPr lang="en-US" sz="1100" dirty="0">
                        <a:effectLst/>
                        <a:latin typeface="+mn-lt"/>
                        <a:ea typeface="Times New Roman"/>
                        <a:cs typeface="Mangal"/>
                      </a:endParaRPr>
                    </a:p>
                  </a:txBody>
                  <a:tcPr marL="68580" marR="68580" marT="0" marB="0"/>
                </a:tc>
                <a:tc>
                  <a:txBody>
                    <a:bodyPr/>
                    <a:lstStyle/>
                    <a:p>
                      <a:pPr marL="0" marR="0" algn="l">
                        <a:spcBef>
                          <a:spcPts val="0"/>
                        </a:spcBef>
                        <a:spcAft>
                          <a:spcPts val="0"/>
                        </a:spcAft>
                      </a:pPr>
                      <a:r>
                        <a:rPr lang="en-US" sz="1100" kern="1200" dirty="0">
                          <a:solidFill>
                            <a:srgbClr val="000000"/>
                          </a:solidFill>
                          <a:effectLst/>
                          <a:latin typeface="+mn-lt"/>
                          <a:ea typeface="Times New Roman"/>
                          <a:cs typeface="Mangal"/>
                        </a:rPr>
                        <a:t>Yes </a:t>
                      </a:r>
                      <a:endParaRPr lang="en-US" sz="1100" dirty="0">
                        <a:effectLst/>
                        <a:latin typeface="+mn-lt"/>
                        <a:ea typeface="Times New Roman"/>
                        <a:cs typeface="Mangal"/>
                      </a:endParaRPr>
                    </a:p>
                  </a:txBody>
                  <a:tcPr marL="68580" marR="68580" marT="0" marB="0"/>
                </a:tc>
              </a:tr>
              <a:tr h="370840">
                <a:tc>
                  <a:txBody>
                    <a:bodyPr/>
                    <a:lstStyle/>
                    <a:p>
                      <a:pPr marL="0" marR="0" algn="l">
                        <a:spcBef>
                          <a:spcPts val="0"/>
                        </a:spcBef>
                        <a:spcAft>
                          <a:spcPts val="0"/>
                        </a:spcAft>
                      </a:pPr>
                      <a:r>
                        <a:rPr lang="en-US" sz="1100" kern="1200" dirty="0">
                          <a:solidFill>
                            <a:srgbClr val="000000"/>
                          </a:solidFill>
                          <a:effectLst/>
                          <a:latin typeface="+mn-lt"/>
                          <a:ea typeface="Times New Roman"/>
                          <a:cs typeface="Mangal"/>
                        </a:rPr>
                        <a:t>Test_0012</a:t>
                      </a:r>
                      <a:endParaRPr lang="en-US" sz="1100" dirty="0">
                        <a:effectLst/>
                        <a:latin typeface="+mn-lt"/>
                        <a:ea typeface="Times New Roman"/>
                        <a:cs typeface="Mangal"/>
                      </a:endParaRPr>
                    </a:p>
                  </a:txBody>
                  <a:tcPr marL="68580" marR="68580" marT="0" marB="0"/>
                </a:tc>
                <a:tc>
                  <a:txBody>
                    <a:bodyPr/>
                    <a:lstStyle/>
                    <a:p>
                      <a:pPr marL="0" marR="0" algn="l"/>
                      <a:r>
                        <a:rPr lang="en-US" sz="1100" kern="1200" dirty="0">
                          <a:solidFill>
                            <a:srgbClr val="000000"/>
                          </a:solidFill>
                          <a:effectLst/>
                          <a:latin typeface="+mn-lt"/>
                          <a:ea typeface="Times New Roman"/>
                          <a:cs typeface="Mangal"/>
                        </a:rPr>
                        <a:t>Testing: updating the brand</a:t>
                      </a:r>
                      <a:endParaRPr lang="en-US" sz="1100" dirty="0">
                        <a:effectLst/>
                        <a:latin typeface="+mn-lt"/>
                        <a:ea typeface="Times New Roman"/>
                        <a:cs typeface="Mangal"/>
                      </a:endParaRPr>
                    </a:p>
                  </a:txBody>
                  <a:tcPr marL="68580" marR="68580" marT="0" marB="0"/>
                </a:tc>
                <a:tc>
                  <a:txBody>
                    <a:bodyPr/>
                    <a:lstStyle/>
                    <a:p>
                      <a:pPr marL="0" marR="0" algn="l"/>
                      <a:r>
                        <a:rPr lang="en-US" sz="1100" kern="1200" dirty="0">
                          <a:solidFill>
                            <a:srgbClr val="000000"/>
                          </a:solidFill>
                          <a:effectLst/>
                          <a:latin typeface="+mn-lt"/>
                          <a:ea typeface="Times New Roman"/>
                          <a:cs typeface="Mangal"/>
                        </a:rPr>
                        <a:t>Brand=Gucci</a:t>
                      </a:r>
                      <a:endParaRPr lang="en-US" sz="1100" dirty="0">
                        <a:effectLst/>
                        <a:latin typeface="+mn-lt"/>
                        <a:ea typeface="Times New Roman"/>
                        <a:cs typeface="Mangal"/>
                      </a:endParaRPr>
                    </a:p>
                    <a:p>
                      <a:pPr marL="0" marR="0" algn="l"/>
                      <a:r>
                        <a:rPr lang="en-US" sz="1100" kern="1200" dirty="0">
                          <a:solidFill>
                            <a:srgbClr val="000000"/>
                          </a:solidFill>
                          <a:effectLst/>
                          <a:latin typeface="+mn-lt"/>
                          <a:ea typeface="Times New Roman"/>
                          <a:cs typeface="Mangal"/>
                        </a:rPr>
                        <a:t>Status=inactive</a:t>
                      </a:r>
                      <a:endParaRPr lang="en-US" sz="1100" dirty="0">
                        <a:effectLst/>
                        <a:latin typeface="+mn-lt"/>
                        <a:ea typeface="Times New Roman"/>
                        <a:cs typeface="Mangal"/>
                      </a:endParaRPr>
                    </a:p>
                  </a:txBody>
                  <a:tcPr marL="68580" marR="68580" marT="0" marB="0"/>
                </a:tc>
                <a:tc>
                  <a:txBody>
                    <a:bodyPr/>
                    <a:lstStyle/>
                    <a:p>
                      <a:pPr marL="0" marR="0" algn="l"/>
                      <a:r>
                        <a:rPr lang="en-US" sz="1100" kern="1200" dirty="0">
                          <a:solidFill>
                            <a:srgbClr val="000000"/>
                          </a:solidFill>
                          <a:effectLst/>
                          <a:latin typeface="+mn-lt"/>
                          <a:ea typeface="Times New Roman"/>
                          <a:cs typeface="Mangal"/>
                        </a:rPr>
                        <a:t>Message box with successfully updated </a:t>
                      </a:r>
                      <a:endParaRPr lang="en-US" sz="1100" dirty="0">
                        <a:effectLst/>
                        <a:latin typeface="+mn-lt"/>
                        <a:ea typeface="Times New Roman"/>
                        <a:cs typeface="Mangal"/>
                      </a:endParaRPr>
                    </a:p>
                  </a:txBody>
                  <a:tcPr marL="68580" marR="68580" marT="0" marB="0"/>
                </a:tc>
                <a:tc>
                  <a:txBody>
                    <a:bodyPr/>
                    <a:lstStyle/>
                    <a:p>
                      <a:pPr marL="0" marR="0" algn="l"/>
                      <a:r>
                        <a:rPr lang="en-US" sz="1100" kern="1200" dirty="0">
                          <a:solidFill>
                            <a:srgbClr val="000000"/>
                          </a:solidFill>
                          <a:effectLst/>
                          <a:latin typeface="+mn-lt"/>
                          <a:ea typeface="Times New Roman"/>
                          <a:cs typeface="Mangal"/>
                        </a:rPr>
                        <a:t>Successfully updated.</a:t>
                      </a:r>
                      <a:endParaRPr lang="en-US" sz="1100" dirty="0">
                        <a:effectLst/>
                        <a:latin typeface="+mn-lt"/>
                        <a:ea typeface="Times New Roman"/>
                        <a:cs typeface="Mangal"/>
                      </a:endParaRPr>
                    </a:p>
                  </a:txBody>
                  <a:tcPr marL="68580" marR="68580" marT="0" marB="0"/>
                </a:tc>
                <a:tc>
                  <a:txBody>
                    <a:bodyPr/>
                    <a:lstStyle/>
                    <a:p>
                      <a:pPr marL="0" marR="0" algn="l">
                        <a:spcBef>
                          <a:spcPts val="0"/>
                        </a:spcBef>
                        <a:spcAft>
                          <a:spcPts val="0"/>
                        </a:spcAft>
                      </a:pPr>
                      <a:r>
                        <a:rPr lang="en-US" sz="1100" kern="1200" dirty="0">
                          <a:solidFill>
                            <a:srgbClr val="000000"/>
                          </a:solidFill>
                          <a:effectLst/>
                          <a:latin typeface="+mn-lt"/>
                          <a:ea typeface="Times New Roman"/>
                          <a:cs typeface="Mangal"/>
                        </a:rPr>
                        <a:t>Yes</a:t>
                      </a:r>
                      <a:endParaRPr lang="en-US" sz="1100" dirty="0">
                        <a:effectLst/>
                        <a:latin typeface="+mn-lt"/>
                        <a:ea typeface="Times New Roman"/>
                        <a:cs typeface="Mangal"/>
                      </a:endParaRPr>
                    </a:p>
                  </a:txBody>
                  <a:tcPr marL="68580" marR="68580" marT="0" marB="0"/>
                </a:tc>
              </a:tr>
              <a:tr h="370840">
                <a:tc>
                  <a:txBody>
                    <a:bodyPr/>
                    <a:lstStyle/>
                    <a:p>
                      <a:pPr marL="0" marR="0" algn="l">
                        <a:spcBef>
                          <a:spcPts val="0"/>
                        </a:spcBef>
                        <a:spcAft>
                          <a:spcPts val="0"/>
                        </a:spcAft>
                      </a:pPr>
                      <a:r>
                        <a:rPr lang="en-US" sz="1100" kern="1200" dirty="0">
                          <a:solidFill>
                            <a:srgbClr val="000000"/>
                          </a:solidFill>
                          <a:effectLst/>
                          <a:latin typeface="+mn-lt"/>
                          <a:ea typeface="Times New Roman"/>
                          <a:cs typeface="Mangal"/>
                        </a:rPr>
                        <a:t>Test_0012</a:t>
                      </a:r>
                      <a:endParaRPr lang="en-US" sz="1100" dirty="0">
                        <a:effectLst/>
                        <a:latin typeface="+mn-lt"/>
                        <a:ea typeface="Times New Roman"/>
                        <a:cs typeface="Mangal"/>
                      </a:endParaRPr>
                    </a:p>
                  </a:txBody>
                  <a:tcPr marL="68580" marR="68580" marT="0" marB="0"/>
                </a:tc>
                <a:tc>
                  <a:txBody>
                    <a:bodyPr/>
                    <a:lstStyle/>
                    <a:p>
                      <a:pPr marL="0" marR="0" algn="l"/>
                      <a:r>
                        <a:rPr lang="en-US" sz="1100" kern="1200" dirty="0">
                          <a:solidFill>
                            <a:srgbClr val="000000"/>
                          </a:solidFill>
                          <a:effectLst/>
                          <a:latin typeface="+mn-lt"/>
                          <a:ea typeface="Times New Roman"/>
                          <a:cs typeface="Mangal"/>
                        </a:rPr>
                        <a:t>Testing: </a:t>
                      </a:r>
                      <a:r>
                        <a:rPr lang="en-US" sz="1100" kern="1200" dirty="0" smtClean="0">
                          <a:solidFill>
                            <a:srgbClr val="000000"/>
                          </a:solidFill>
                          <a:effectLst/>
                          <a:latin typeface="+mn-lt"/>
                          <a:ea typeface="Times New Roman"/>
                          <a:cs typeface="Mangal"/>
                        </a:rPr>
                        <a:t>deleting </a:t>
                      </a:r>
                      <a:r>
                        <a:rPr lang="en-US" sz="1100" kern="1200" dirty="0">
                          <a:solidFill>
                            <a:srgbClr val="000000"/>
                          </a:solidFill>
                          <a:effectLst/>
                          <a:latin typeface="+mn-lt"/>
                          <a:ea typeface="Times New Roman"/>
                          <a:cs typeface="Mangal"/>
                        </a:rPr>
                        <a:t>the brand</a:t>
                      </a:r>
                      <a:endParaRPr lang="en-US" sz="1100" dirty="0">
                        <a:effectLst/>
                        <a:latin typeface="+mn-lt"/>
                        <a:ea typeface="Times New Roman"/>
                        <a:cs typeface="Mangal"/>
                      </a:endParaRPr>
                    </a:p>
                  </a:txBody>
                  <a:tcPr marL="68580" marR="68580" marT="0" marB="0"/>
                </a:tc>
                <a:tc>
                  <a:txBody>
                    <a:bodyPr/>
                    <a:lstStyle/>
                    <a:p>
                      <a:pPr marL="0" marR="0" algn="l"/>
                      <a:r>
                        <a:rPr lang="en-US" sz="1100" kern="1200" dirty="0">
                          <a:solidFill>
                            <a:srgbClr val="000000"/>
                          </a:solidFill>
                          <a:effectLst/>
                          <a:latin typeface="+mn-lt"/>
                          <a:ea typeface="Times New Roman"/>
                          <a:cs typeface="Mangal"/>
                        </a:rPr>
                        <a:t>Brand=Gucci</a:t>
                      </a:r>
                      <a:endParaRPr lang="en-US" sz="1100" dirty="0">
                        <a:effectLst/>
                        <a:latin typeface="+mn-lt"/>
                        <a:ea typeface="Times New Roman"/>
                        <a:cs typeface="Mangal"/>
                      </a:endParaRPr>
                    </a:p>
                    <a:p>
                      <a:pPr marL="0" marR="0" algn="l"/>
                      <a:r>
                        <a:rPr lang="en-US" sz="1100" kern="1200" dirty="0">
                          <a:solidFill>
                            <a:srgbClr val="000000"/>
                          </a:solidFill>
                          <a:effectLst/>
                          <a:latin typeface="+mn-lt"/>
                          <a:ea typeface="Times New Roman"/>
                          <a:cs typeface="Mangal"/>
                        </a:rPr>
                        <a:t>Status=inactive</a:t>
                      </a:r>
                      <a:endParaRPr lang="en-US" sz="1100" dirty="0">
                        <a:effectLst/>
                        <a:latin typeface="+mn-lt"/>
                        <a:ea typeface="Times New Roman"/>
                        <a:cs typeface="Mangal"/>
                      </a:endParaRPr>
                    </a:p>
                  </a:txBody>
                  <a:tcPr marL="68580" marR="68580" marT="0" marB="0"/>
                </a:tc>
                <a:tc>
                  <a:txBody>
                    <a:bodyPr/>
                    <a:lstStyle/>
                    <a:p>
                      <a:pPr marL="0" marR="0" algn="l"/>
                      <a:r>
                        <a:rPr lang="en-US" sz="1100" kern="1200" dirty="0">
                          <a:solidFill>
                            <a:srgbClr val="000000"/>
                          </a:solidFill>
                          <a:effectLst/>
                          <a:latin typeface="+mn-lt"/>
                          <a:ea typeface="Times New Roman"/>
                          <a:cs typeface="Mangal"/>
                        </a:rPr>
                        <a:t>Message box with successfully </a:t>
                      </a:r>
                      <a:r>
                        <a:rPr lang="en-US" sz="1100" kern="1200" dirty="0" smtClean="0">
                          <a:solidFill>
                            <a:srgbClr val="000000"/>
                          </a:solidFill>
                          <a:effectLst/>
                          <a:latin typeface="+mn-lt"/>
                          <a:ea typeface="Times New Roman"/>
                          <a:cs typeface="Mangal"/>
                        </a:rPr>
                        <a:t>removed </a:t>
                      </a:r>
                      <a:endParaRPr lang="en-US" sz="1100" dirty="0">
                        <a:effectLst/>
                        <a:latin typeface="+mn-lt"/>
                        <a:ea typeface="Times New Roman"/>
                        <a:cs typeface="Mangal"/>
                      </a:endParaRPr>
                    </a:p>
                  </a:txBody>
                  <a:tcPr marL="68580" marR="68580" marT="0" marB="0"/>
                </a:tc>
                <a:tc>
                  <a:txBody>
                    <a:bodyPr/>
                    <a:lstStyle/>
                    <a:p>
                      <a:pPr marL="0" marR="0" algn="l"/>
                      <a:r>
                        <a:rPr lang="en-US" sz="1100" kern="1200" dirty="0">
                          <a:solidFill>
                            <a:srgbClr val="000000"/>
                          </a:solidFill>
                          <a:effectLst/>
                          <a:latin typeface="+mn-lt"/>
                          <a:ea typeface="Times New Roman"/>
                          <a:cs typeface="Mangal"/>
                        </a:rPr>
                        <a:t>Successfully </a:t>
                      </a:r>
                      <a:r>
                        <a:rPr lang="en-US" sz="1100" kern="1200" dirty="0" smtClean="0">
                          <a:solidFill>
                            <a:srgbClr val="000000"/>
                          </a:solidFill>
                          <a:effectLst/>
                          <a:latin typeface="+mn-lt"/>
                          <a:ea typeface="Times New Roman"/>
                          <a:cs typeface="Mangal"/>
                        </a:rPr>
                        <a:t>removed</a:t>
                      </a:r>
                      <a:r>
                        <a:rPr lang="en-US" sz="1100" kern="1200" dirty="0">
                          <a:solidFill>
                            <a:srgbClr val="000000"/>
                          </a:solidFill>
                          <a:effectLst/>
                          <a:latin typeface="+mn-lt"/>
                          <a:ea typeface="Times New Roman"/>
                          <a:cs typeface="Mangal"/>
                        </a:rPr>
                        <a:t>.</a:t>
                      </a:r>
                      <a:endParaRPr lang="en-US" sz="1100" dirty="0">
                        <a:effectLst/>
                        <a:latin typeface="+mn-lt"/>
                        <a:ea typeface="Times New Roman"/>
                        <a:cs typeface="Mangal"/>
                      </a:endParaRPr>
                    </a:p>
                  </a:txBody>
                  <a:tcPr marL="68580" marR="68580" marT="0" marB="0"/>
                </a:tc>
                <a:tc>
                  <a:txBody>
                    <a:bodyPr/>
                    <a:lstStyle/>
                    <a:p>
                      <a:pPr marL="0" marR="0" algn="l">
                        <a:spcBef>
                          <a:spcPts val="0"/>
                        </a:spcBef>
                        <a:spcAft>
                          <a:spcPts val="0"/>
                        </a:spcAft>
                      </a:pPr>
                      <a:r>
                        <a:rPr lang="en-US" sz="1100" kern="1200" dirty="0">
                          <a:solidFill>
                            <a:srgbClr val="000000"/>
                          </a:solidFill>
                          <a:effectLst/>
                          <a:latin typeface="+mn-lt"/>
                          <a:ea typeface="Times New Roman"/>
                          <a:cs typeface="Mangal"/>
                        </a:rPr>
                        <a:t>Yes</a:t>
                      </a:r>
                      <a:endParaRPr lang="en-US" sz="1100" dirty="0">
                        <a:effectLst/>
                        <a:latin typeface="+mn-lt"/>
                        <a:ea typeface="Times New Roman"/>
                        <a:cs typeface="Mangal"/>
                      </a:endParaRPr>
                    </a:p>
                  </a:txBody>
                  <a:tcPr marL="68580" marR="68580" marT="0" marB="0"/>
                </a:tc>
              </a:tr>
            </a:tbl>
          </a:graphicData>
        </a:graphic>
      </p:graphicFrame>
    </p:spTree>
    <p:extLst>
      <p:ext uri="{BB962C8B-B14F-4D97-AF65-F5344CB8AC3E}">
        <p14:creationId xmlns:p14="http://schemas.microsoft.com/office/powerpoint/2010/main" val="242388417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765368559"/>
              </p:ext>
            </p:extLst>
          </p:nvPr>
        </p:nvGraphicFramePr>
        <p:xfrm>
          <a:off x="228600" y="1905000"/>
          <a:ext cx="8534400" cy="4419600"/>
        </p:xfrm>
        <a:graphic>
          <a:graphicData uri="http://schemas.openxmlformats.org/drawingml/2006/table">
            <a:tbl>
              <a:tblPr firstRow="1" bandRow="1">
                <a:tableStyleId>{5C22544A-7EE6-4342-B048-85BDC9FD1C3A}</a:tableStyleId>
              </a:tblPr>
              <a:tblGrid>
                <a:gridCol w="1295400"/>
                <a:gridCol w="7239000"/>
              </a:tblGrid>
              <a:tr h="609600">
                <a:tc>
                  <a:txBody>
                    <a:bodyPr/>
                    <a:lstStyle/>
                    <a:p>
                      <a:r>
                        <a:rPr lang="en-US" dirty="0" smtClean="0"/>
                        <a:t>Test_id</a:t>
                      </a:r>
                      <a:endParaRPr lang="en-US" dirty="0"/>
                    </a:p>
                  </a:txBody>
                  <a:tcPr/>
                </a:tc>
                <a:tc>
                  <a:txBody>
                    <a:bodyPr/>
                    <a:lstStyle/>
                    <a:p>
                      <a:r>
                        <a:rPr lang="en-US" dirty="0" smtClean="0"/>
                        <a:t>output</a:t>
                      </a:r>
                      <a:endParaRPr lang="en-US" dirty="0"/>
                    </a:p>
                  </a:txBody>
                  <a:tcPr/>
                </a:tc>
              </a:tr>
              <a:tr h="3810000">
                <a:tc>
                  <a:txBody>
                    <a:bodyPr/>
                    <a:lstStyle/>
                    <a:p>
                      <a:r>
                        <a:rPr lang="en-US" dirty="0" smtClean="0"/>
                        <a:t>Test_001</a:t>
                      </a:r>
                      <a:endParaRPr lang="en-US" dirty="0"/>
                    </a:p>
                  </a:txBody>
                  <a:tcPr/>
                </a:tc>
                <a:tc>
                  <a:txBody>
                    <a:bodyPr/>
                    <a:lstStyle/>
                    <a:p>
                      <a:endParaRPr lang="en-US" dirty="0"/>
                    </a:p>
                  </a:txBody>
                  <a:tcPr/>
                </a:tc>
              </a:tr>
            </a:tbl>
          </a:graphicData>
        </a:graphic>
      </p:graphicFrame>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590800"/>
            <a:ext cx="64770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177682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294149385"/>
              </p:ext>
            </p:extLst>
          </p:nvPr>
        </p:nvGraphicFramePr>
        <p:xfrm>
          <a:off x="457200" y="1905000"/>
          <a:ext cx="8229600" cy="4684712"/>
        </p:xfrm>
        <a:graphic>
          <a:graphicData uri="http://schemas.openxmlformats.org/drawingml/2006/table">
            <a:tbl>
              <a:tblPr firstRow="1" bandRow="1">
                <a:tableStyleId>{5C22544A-7EE6-4342-B048-85BDC9FD1C3A}</a:tableStyleId>
              </a:tblPr>
              <a:tblGrid>
                <a:gridCol w="1371600"/>
                <a:gridCol w="6858000"/>
              </a:tblGrid>
              <a:tr h="370840">
                <a:tc>
                  <a:txBody>
                    <a:bodyPr/>
                    <a:lstStyle/>
                    <a:p>
                      <a:r>
                        <a:rPr lang="en-US" dirty="0" smtClean="0"/>
                        <a:t>Test_id</a:t>
                      </a:r>
                      <a:endParaRPr lang="en-US" dirty="0"/>
                    </a:p>
                  </a:txBody>
                  <a:tcPr/>
                </a:tc>
                <a:tc>
                  <a:txBody>
                    <a:bodyPr/>
                    <a:lstStyle/>
                    <a:p>
                      <a:r>
                        <a:rPr lang="en-US" dirty="0" smtClean="0"/>
                        <a:t>Output</a:t>
                      </a:r>
                      <a:endParaRPr lang="en-US" dirty="0"/>
                    </a:p>
                  </a:txBody>
                  <a:tcPr/>
                </a:tc>
              </a:tr>
              <a:tr h="4313872">
                <a:tc>
                  <a:txBody>
                    <a:bodyPr/>
                    <a:lstStyle/>
                    <a:p>
                      <a:r>
                        <a:rPr lang="en-US" dirty="0" smtClean="0"/>
                        <a:t>Test_002</a:t>
                      </a:r>
                      <a:endParaRPr lang="en-US" dirty="0"/>
                    </a:p>
                  </a:txBody>
                  <a:tcPr/>
                </a:tc>
                <a:tc>
                  <a:txBody>
                    <a:bodyPr/>
                    <a:lstStyle/>
                    <a:p>
                      <a:endParaRPr lang="en-US" dirty="0"/>
                    </a:p>
                  </a:txBody>
                  <a:tcPr/>
                </a:tc>
              </a:tr>
            </a:tbl>
          </a:graphicData>
        </a:graphic>
      </p:graphicFrame>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1" y="2438400"/>
            <a:ext cx="32766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1" y="2438400"/>
            <a:ext cx="30480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96049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features</a:t>
            </a:r>
            <a:endParaRPr lang="en-US" dirty="0"/>
          </a:p>
        </p:txBody>
      </p:sp>
      <p:sp>
        <p:nvSpPr>
          <p:cNvPr id="2" name="Content Placeholder 1"/>
          <p:cNvSpPr>
            <a:spLocks noGrp="1"/>
          </p:cNvSpPr>
          <p:nvPr>
            <p:ph sz="quarter" idx="1"/>
          </p:nvPr>
        </p:nvSpPr>
        <p:spPr/>
        <p:txBody>
          <a:bodyPr>
            <a:normAutofit fontScale="77500" lnSpcReduction="20000"/>
          </a:bodyPr>
          <a:lstStyle/>
          <a:p>
            <a:r>
              <a:rPr lang="en-US" dirty="0" smtClean="0"/>
              <a:t>Following are the features of the stock management system</a:t>
            </a:r>
          </a:p>
          <a:p>
            <a:r>
              <a:rPr lang="en-US" dirty="0" smtClean="0"/>
              <a:t>1.Customer management</a:t>
            </a:r>
          </a:p>
          <a:p>
            <a:r>
              <a:rPr lang="en-US" dirty="0" smtClean="0"/>
              <a:t>It keeps the details of the customer and keep the record safely. It keeps the order of customer and provide with bill.</a:t>
            </a:r>
          </a:p>
          <a:p>
            <a:r>
              <a:rPr lang="en-US" dirty="0" smtClean="0"/>
              <a:t>2.Point of sales management</a:t>
            </a:r>
          </a:p>
          <a:p>
            <a:r>
              <a:rPr lang="en-US" dirty="0" smtClean="0"/>
              <a:t>It has the billing system which keep the record of payments. It helps to ensure the customer transaction complete correctly and keep the record safe.</a:t>
            </a:r>
          </a:p>
          <a:p>
            <a:r>
              <a:rPr lang="en-US" dirty="0" smtClean="0"/>
              <a:t>3.Stock control</a:t>
            </a:r>
          </a:p>
          <a:p>
            <a:r>
              <a:rPr lang="en-US" dirty="0" smtClean="0"/>
              <a:t>It manages the stock and keep the record of the stock. It shows the available of the stock and helps to edit the stock.</a:t>
            </a:r>
          </a:p>
          <a:p>
            <a:r>
              <a:rPr lang="en-US" dirty="0" smtClean="0"/>
              <a:t>4.It provides the best security and keeps the data and information safely.</a:t>
            </a:r>
          </a:p>
          <a:p>
            <a:r>
              <a:rPr lang="en-US" dirty="0" smtClean="0"/>
              <a:t>5. It helps to save the cost as well as time while approaching the data and information.</a:t>
            </a:r>
          </a:p>
        </p:txBody>
      </p:sp>
    </p:spTree>
    <p:extLst>
      <p:ext uri="{BB962C8B-B14F-4D97-AF65-F5344CB8AC3E}">
        <p14:creationId xmlns:p14="http://schemas.microsoft.com/office/powerpoint/2010/main" val="230628088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342153672"/>
              </p:ext>
            </p:extLst>
          </p:nvPr>
        </p:nvGraphicFramePr>
        <p:xfrm>
          <a:off x="301625" y="1527175"/>
          <a:ext cx="8504237" cy="4608512"/>
        </p:xfrm>
        <a:graphic>
          <a:graphicData uri="http://schemas.openxmlformats.org/drawingml/2006/table">
            <a:tbl>
              <a:tblPr firstRow="1" bandRow="1">
                <a:tableStyleId>{5C22544A-7EE6-4342-B048-85BDC9FD1C3A}</a:tableStyleId>
              </a:tblPr>
              <a:tblGrid>
                <a:gridCol w="1338629"/>
                <a:gridCol w="7165608"/>
              </a:tblGrid>
              <a:tr h="370840">
                <a:tc>
                  <a:txBody>
                    <a:bodyPr/>
                    <a:lstStyle/>
                    <a:p>
                      <a:r>
                        <a:rPr lang="en-US" dirty="0" smtClean="0"/>
                        <a:t>Test_id</a:t>
                      </a:r>
                      <a:endParaRPr lang="en-US" dirty="0"/>
                    </a:p>
                  </a:txBody>
                  <a:tcPr marL="94490" marR="94490"/>
                </a:tc>
                <a:tc>
                  <a:txBody>
                    <a:bodyPr/>
                    <a:lstStyle/>
                    <a:p>
                      <a:r>
                        <a:rPr lang="en-US" dirty="0" smtClean="0"/>
                        <a:t>Output</a:t>
                      </a:r>
                      <a:endParaRPr lang="en-US" dirty="0"/>
                    </a:p>
                  </a:txBody>
                  <a:tcPr marL="94490" marR="94490"/>
                </a:tc>
              </a:tr>
              <a:tr h="4237672">
                <a:tc>
                  <a:txBody>
                    <a:bodyPr/>
                    <a:lstStyle/>
                    <a:p>
                      <a:r>
                        <a:rPr lang="en-US" dirty="0" smtClean="0"/>
                        <a:t>Test_003</a:t>
                      </a:r>
                      <a:endParaRPr lang="en-US" dirty="0"/>
                    </a:p>
                  </a:txBody>
                  <a:tcPr marL="94490" marR="94490"/>
                </a:tc>
                <a:tc>
                  <a:txBody>
                    <a:bodyPr/>
                    <a:lstStyle/>
                    <a:p>
                      <a:endParaRPr lang="en-US" dirty="0"/>
                    </a:p>
                  </a:txBody>
                  <a:tcPr marL="94490" marR="94490"/>
                </a:tc>
              </a:tr>
            </a:tbl>
          </a:graphicData>
        </a:graphic>
      </p:graphicFrame>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133600"/>
            <a:ext cx="2986087" cy="306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2133600"/>
            <a:ext cx="3192291" cy="306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866996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476079612"/>
              </p:ext>
            </p:extLst>
          </p:nvPr>
        </p:nvGraphicFramePr>
        <p:xfrm>
          <a:off x="301625" y="1527175"/>
          <a:ext cx="8504236" cy="4532312"/>
        </p:xfrm>
        <a:graphic>
          <a:graphicData uri="http://schemas.openxmlformats.org/drawingml/2006/table">
            <a:tbl>
              <a:tblPr firstRow="1" bandRow="1">
                <a:tableStyleId>{5C22544A-7EE6-4342-B048-85BDC9FD1C3A}</a:tableStyleId>
              </a:tblPr>
              <a:tblGrid>
                <a:gridCol w="1102401"/>
                <a:gridCol w="7401835"/>
              </a:tblGrid>
              <a:tr h="420305">
                <a:tc>
                  <a:txBody>
                    <a:bodyPr/>
                    <a:lstStyle/>
                    <a:p>
                      <a:r>
                        <a:rPr lang="en-US" dirty="0" smtClean="0"/>
                        <a:t>Test_id</a:t>
                      </a:r>
                      <a:endParaRPr lang="en-US" dirty="0"/>
                    </a:p>
                  </a:txBody>
                  <a:tcPr marL="94490" marR="94490"/>
                </a:tc>
                <a:tc>
                  <a:txBody>
                    <a:bodyPr/>
                    <a:lstStyle/>
                    <a:p>
                      <a:r>
                        <a:rPr lang="en-US" dirty="0" smtClean="0"/>
                        <a:t>Output</a:t>
                      </a:r>
                      <a:endParaRPr lang="en-US" dirty="0"/>
                    </a:p>
                  </a:txBody>
                  <a:tcPr marL="94490" marR="94490"/>
                </a:tc>
              </a:tr>
              <a:tr h="4112007">
                <a:tc>
                  <a:txBody>
                    <a:bodyPr/>
                    <a:lstStyle/>
                    <a:p>
                      <a:r>
                        <a:rPr lang="en-US" dirty="0" smtClean="0"/>
                        <a:t>Test_004</a:t>
                      </a:r>
                      <a:endParaRPr lang="en-US" dirty="0"/>
                    </a:p>
                  </a:txBody>
                  <a:tcPr marL="94490" marR="94490"/>
                </a:tc>
                <a:tc>
                  <a:txBody>
                    <a:bodyPr/>
                    <a:lstStyle/>
                    <a:p>
                      <a:endParaRPr lang="en-US" b="1" dirty="0"/>
                    </a:p>
                  </a:txBody>
                  <a:tcPr marL="94490" marR="94490"/>
                </a:tc>
              </a:tr>
            </a:tbl>
          </a:graphicData>
        </a:graphic>
      </p:graphicFrame>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209801"/>
            <a:ext cx="32004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2209802"/>
            <a:ext cx="3248025"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02423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76575715"/>
              </p:ext>
            </p:extLst>
          </p:nvPr>
        </p:nvGraphicFramePr>
        <p:xfrm>
          <a:off x="381000" y="1905000"/>
          <a:ext cx="8077200" cy="4495800"/>
        </p:xfrm>
        <a:graphic>
          <a:graphicData uri="http://schemas.openxmlformats.org/drawingml/2006/table">
            <a:tbl>
              <a:tblPr firstRow="1" firstCol="1" bandRow="1">
                <a:tableStyleId>{5C22544A-7EE6-4342-B048-85BDC9FD1C3A}</a:tableStyleId>
              </a:tblPr>
              <a:tblGrid>
                <a:gridCol w="1533454"/>
                <a:gridCol w="6543746"/>
              </a:tblGrid>
              <a:tr h="381000">
                <a:tc>
                  <a:txBody>
                    <a:bodyPr/>
                    <a:lstStyle/>
                    <a:p>
                      <a:pPr marL="0" marR="0">
                        <a:lnSpc>
                          <a:spcPct val="115000"/>
                        </a:lnSpc>
                        <a:spcBef>
                          <a:spcPts val="0"/>
                        </a:spcBef>
                        <a:spcAft>
                          <a:spcPts val="0"/>
                        </a:spcAft>
                      </a:pPr>
                      <a:r>
                        <a:rPr lang="en-US" sz="1800" dirty="0">
                          <a:effectLst/>
                        </a:rPr>
                        <a:t>Test_id</a:t>
                      </a:r>
                      <a:endParaRPr lang="en-US" sz="1800" dirty="0">
                        <a:effectLst/>
                        <a:latin typeface="Calibri"/>
                        <a:ea typeface="Calibri"/>
                        <a:cs typeface="Mangal"/>
                      </a:endParaRPr>
                    </a:p>
                  </a:txBody>
                  <a:tcPr marL="68580" marR="68580" marT="0" marB="0"/>
                </a:tc>
                <a:tc>
                  <a:txBody>
                    <a:bodyPr/>
                    <a:lstStyle/>
                    <a:p>
                      <a:pPr marL="0" marR="0">
                        <a:lnSpc>
                          <a:spcPct val="115000"/>
                        </a:lnSpc>
                        <a:spcBef>
                          <a:spcPts val="0"/>
                        </a:spcBef>
                        <a:spcAft>
                          <a:spcPts val="0"/>
                        </a:spcAft>
                      </a:pPr>
                      <a:r>
                        <a:rPr lang="en-US" sz="1800">
                          <a:effectLst/>
                        </a:rPr>
                        <a:t>Output </a:t>
                      </a:r>
                      <a:endParaRPr lang="en-US" sz="1800">
                        <a:effectLst/>
                        <a:latin typeface="Calibri"/>
                        <a:ea typeface="Calibri"/>
                        <a:cs typeface="Mangal"/>
                      </a:endParaRPr>
                    </a:p>
                  </a:txBody>
                  <a:tcPr marL="68580" marR="68580" marT="0" marB="0"/>
                </a:tc>
              </a:tr>
              <a:tr h="4114800">
                <a:tc>
                  <a:txBody>
                    <a:bodyPr/>
                    <a:lstStyle/>
                    <a:p>
                      <a:pPr marL="0" marR="0">
                        <a:lnSpc>
                          <a:spcPct val="115000"/>
                        </a:lnSpc>
                        <a:spcBef>
                          <a:spcPts val="0"/>
                        </a:spcBef>
                        <a:spcAft>
                          <a:spcPts val="0"/>
                        </a:spcAft>
                      </a:pPr>
                      <a:r>
                        <a:rPr lang="en-US" sz="1800" dirty="0" smtClean="0">
                          <a:effectLst/>
                        </a:rPr>
                        <a:t>Test_005</a:t>
                      </a:r>
                      <a:endParaRPr lang="en-US" sz="1800" dirty="0">
                        <a:effectLst/>
                      </a:endParaRPr>
                    </a:p>
                    <a:p>
                      <a:pPr marL="0" marR="0">
                        <a:lnSpc>
                          <a:spcPct val="115000"/>
                        </a:lnSpc>
                        <a:spcBef>
                          <a:spcPts val="0"/>
                        </a:spcBef>
                        <a:spcAft>
                          <a:spcPts val="0"/>
                        </a:spcAft>
                      </a:pPr>
                      <a:r>
                        <a:rPr lang="en-US" sz="1800" dirty="0">
                          <a:effectLst/>
                        </a:rPr>
                        <a:t> </a:t>
                      </a:r>
                      <a:endParaRPr lang="en-US" sz="1800" dirty="0">
                        <a:effectLst/>
                        <a:latin typeface="Calibri"/>
                        <a:ea typeface="Calibri"/>
                        <a:cs typeface="Mangal"/>
                      </a:endParaRPr>
                    </a:p>
                  </a:txBody>
                  <a:tcPr marL="68580" marR="68580" marT="0" marB="0"/>
                </a:tc>
                <a:tc>
                  <a:txBody>
                    <a:bodyPr/>
                    <a:lstStyle/>
                    <a:p>
                      <a:pPr marL="0" marR="0">
                        <a:lnSpc>
                          <a:spcPct val="115000"/>
                        </a:lnSpc>
                        <a:spcBef>
                          <a:spcPts val="0"/>
                        </a:spcBef>
                        <a:spcAft>
                          <a:spcPts val="0"/>
                        </a:spcAft>
                      </a:pPr>
                      <a:r>
                        <a:rPr lang="en-US" sz="1800" dirty="0">
                          <a:effectLst/>
                        </a:rPr>
                        <a:t> </a:t>
                      </a:r>
                      <a:endParaRPr lang="en-US" sz="1800" dirty="0">
                        <a:effectLst/>
                        <a:latin typeface="Calibri"/>
                        <a:ea typeface="Calibri"/>
                        <a:cs typeface="Mangal"/>
                      </a:endParaRPr>
                    </a:p>
                  </a:txBody>
                  <a:tcPr marL="68580" marR="68580" marT="0" marB="0"/>
                </a:tc>
              </a:tr>
            </a:tbl>
          </a:graphicData>
        </a:graphic>
      </p:graphicFrame>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1" y="2590801"/>
            <a:ext cx="2895599"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2590801"/>
            <a:ext cx="310515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353729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422880390"/>
              </p:ext>
            </p:extLst>
          </p:nvPr>
        </p:nvGraphicFramePr>
        <p:xfrm>
          <a:off x="381000" y="2057400"/>
          <a:ext cx="8305800" cy="4572000"/>
        </p:xfrm>
        <a:graphic>
          <a:graphicData uri="http://schemas.openxmlformats.org/drawingml/2006/table">
            <a:tbl>
              <a:tblPr firstRow="1" firstCol="1" bandRow="1">
                <a:tableStyleId>{5C22544A-7EE6-4342-B048-85BDC9FD1C3A}</a:tableStyleId>
              </a:tblPr>
              <a:tblGrid>
                <a:gridCol w="1372875"/>
                <a:gridCol w="6932925"/>
              </a:tblGrid>
              <a:tr h="558692">
                <a:tc>
                  <a:txBody>
                    <a:bodyPr/>
                    <a:lstStyle/>
                    <a:p>
                      <a:pPr marL="0" marR="0">
                        <a:lnSpc>
                          <a:spcPct val="115000"/>
                        </a:lnSpc>
                        <a:spcBef>
                          <a:spcPts val="0"/>
                        </a:spcBef>
                        <a:spcAft>
                          <a:spcPts val="0"/>
                        </a:spcAft>
                      </a:pPr>
                      <a:r>
                        <a:rPr lang="en-US" sz="1800" dirty="0">
                          <a:effectLst/>
                        </a:rPr>
                        <a:t>Test_id</a:t>
                      </a:r>
                      <a:endParaRPr lang="en-US" sz="1100" dirty="0">
                        <a:effectLst/>
                        <a:latin typeface="Calibri"/>
                        <a:ea typeface="Calibri"/>
                        <a:cs typeface="Mangal"/>
                      </a:endParaRPr>
                    </a:p>
                  </a:txBody>
                  <a:tcPr marL="68580" marR="68580" marT="0" marB="0"/>
                </a:tc>
                <a:tc>
                  <a:txBody>
                    <a:bodyPr/>
                    <a:lstStyle/>
                    <a:p>
                      <a:pPr marL="0" marR="0">
                        <a:lnSpc>
                          <a:spcPct val="115000"/>
                        </a:lnSpc>
                        <a:spcBef>
                          <a:spcPts val="0"/>
                        </a:spcBef>
                        <a:spcAft>
                          <a:spcPts val="0"/>
                        </a:spcAft>
                      </a:pPr>
                      <a:r>
                        <a:rPr lang="en-US" sz="1800">
                          <a:effectLst/>
                        </a:rPr>
                        <a:t>Output </a:t>
                      </a:r>
                      <a:endParaRPr lang="en-US" sz="1100">
                        <a:effectLst/>
                        <a:latin typeface="Calibri"/>
                        <a:ea typeface="Calibri"/>
                        <a:cs typeface="Mangal"/>
                      </a:endParaRPr>
                    </a:p>
                  </a:txBody>
                  <a:tcPr marL="68580" marR="68580" marT="0" marB="0"/>
                </a:tc>
              </a:tr>
              <a:tr h="4013308">
                <a:tc>
                  <a:txBody>
                    <a:bodyPr/>
                    <a:lstStyle/>
                    <a:p>
                      <a:pPr marL="0" marR="0">
                        <a:lnSpc>
                          <a:spcPct val="115000"/>
                        </a:lnSpc>
                        <a:spcBef>
                          <a:spcPts val="0"/>
                        </a:spcBef>
                        <a:spcAft>
                          <a:spcPts val="0"/>
                        </a:spcAft>
                      </a:pPr>
                      <a:r>
                        <a:rPr lang="en-US" sz="1800" dirty="0" smtClean="0">
                          <a:effectLst/>
                        </a:rPr>
                        <a:t>Test_006</a:t>
                      </a:r>
                      <a:endParaRPr lang="en-US" sz="1100" dirty="0">
                        <a:effectLst/>
                      </a:endParaRPr>
                    </a:p>
                    <a:p>
                      <a:pPr marL="0" marR="0">
                        <a:lnSpc>
                          <a:spcPct val="115000"/>
                        </a:lnSpc>
                        <a:spcBef>
                          <a:spcPts val="0"/>
                        </a:spcBef>
                        <a:spcAft>
                          <a:spcPts val="0"/>
                        </a:spcAft>
                      </a:pPr>
                      <a:r>
                        <a:rPr lang="en-US" sz="1800" dirty="0">
                          <a:effectLst/>
                        </a:rPr>
                        <a:t> </a:t>
                      </a:r>
                      <a:endParaRPr lang="en-US" sz="1100" dirty="0">
                        <a:effectLst/>
                        <a:latin typeface="Calibri"/>
                        <a:ea typeface="Calibri"/>
                        <a:cs typeface="Mangal"/>
                      </a:endParaRPr>
                    </a:p>
                  </a:txBody>
                  <a:tcPr marL="68580" marR="68580" marT="0" marB="0"/>
                </a:tc>
                <a:tc>
                  <a:txBody>
                    <a:bodyPr/>
                    <a:lstStyle/>
                    <a:p>
                      <a:pPr marL="0" marR="0">
                        <a:lnSpc>
                          <a:spcPct val="115000"/>
                        </a:lnSpc>
                        <a:spcBef>
                          <a:spcPts val="0"/>
                        </a:spcBef>
                        <a:spcAft>
                          <a:spcPts val="0"/>
                        </a:spcAft>
                      </a:pPr>
                      <a:r>
                        <a:rPr lang="en-US" sz="1800" dirty="0">
                          <a:effectLst/>
                        </a:rPr>
                        <a:t> </a:t>
                      </a:r>
                      <a:endParaRPr lang="en-US" sz="1100" dirty="0">
                        <a:effectLst/>
                        <a:latin typeface="Calibri"/>
                        <a:ea typeface="Calibri"/>
                        <a:cs typeface="Mangal"/>
                      </a:endParaRPr>
                    </a:p>
                  </a:txBody>
                  <a:tcPr marL="68580" marR="68580" marT="0" marB="0"/>
                </a:tc>
              </a:tr>
            </a:tbl>
          </a:graphicData>
        </a:graphic>
      </p:graphicFrame>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276600"/>
            <a:ext cx="28194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3276600"/>
            <a:ext cx="38100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489305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496641710"/>
              </p:ext>
            </p:extLst>
          </p:nvPr>
        </p:nvGraphicFramePr>
        <p:xfrm>
          <a:off x="304800" y="2133601"/>
          <a:ext cx="8534400" cy="4419599"/>
        </p:xfrm>
        <a:graphic>
          <a:graphicData uri="http://schemas.openxmlformats.org/drawingml/2006/table">
            <a:tbl>
              <a:tblPr firstRow="1" firstCol="1" bandRow="1">
                <a:tableStyleId>{5C22544A-7EE6-4342-B048-85BDC9FD1C3A}</a:tableStyleId>
              </a:tblPr>
              <a:tblGrid>
                <a:gridCol w="1620252"/>
                <a:gridCol w="6914148"/>
              </a:tblGrid>
              <a:tr h="609599">
                <a:tc>
                  <a:txBody>
                    <a:bodyPr/>
                    <a:lstStyle/>
                    <a:p>
                      <a:pPr marL="0" marR="0">
                        <a:lnSpc>
                          <a:spcPct val="115000"/>
                        </a:lnSpc>
                        <a:spcBef>
                          <a:spcPts val="0"/>
                        </a:spcBef>
                        <a:spcAft>
                          <a:spcPts val="0"/>
                        </a:spcAft>
                      </a:pPr>
                      <a:r>
                        <a:rPr lang="en-US" sz="1800" dirty="0">
                          <a:effectLst/>
                        </a:rPr>
                        <a:t>Test_id</a:t>
                      </a:r>
                      <a:endParaRPr lang="en-US" sz="1100" dirty="0">
                        <a:effectLst/>
                        <a:latin typeface="Calibri"/>
                        <a:ea typeface="Calibri"/>
                        <a:cs typeface="Mangal"/>
                      </a:endParaRPr>
                    </a:p>
                  </a:txBody>
                  <a:tcPr marL="68580" marR="68580" marT="0" marB="0"/>
                </a:tc>
                <a:tc>
                  <a:txBody>
                    <a:bodyPr/>
                    <a:lstStyle/>
                    <a:p>
                      <a:pPr marL="0" marR="0">
                        <a:lnSpc>
                          <a:spcPct val="115000"/>
                        </a:lnSpc>
                        <a:spcBef>
                          <a:spcPts val="0"/>
                        </a:spcBef>
                        <a:spcAft>
                          <a:spcPts val="0"/>
                        </a:spcAft>
                      </a:pPr>
                      <a:r>
                        <a:rPr lang="en-US" sz="1800">
                          <a:effectLst/>
                        </a:rPr>
                        <a:t>Output </a:t>
                      </a:r>
                      <a:endParaRPr lang="en-US" sz="1100">
                        <a:effectLst/>
                        <a:latin typeface="Calibri"/>
                        <a:ea typeface="Calibri"/>
                        <a:cs typeface="Mangal"/>
                      </a:endParaRPr>
                    </a:p>
                  </a:txBody>
                  <a:tcPr marL="68580" marR="68580" marT="0" marB="0"/>
                </a:tc>
              </a:tr>
              <a:tr h="3810000">
                <a:tc>
                  <a:txBody>
                    <a:bodyPr/>
                    <a:lstStyle/>
                    <a:p>
                      <a:pPr marL="0" marR="0">
                        <a:lnSpc>
                          <a:spcPct val="115000"/>
                        </a:lnSpc>
                        <a:spcBef>
                          <a:spcPts val="0"/>
                        </a:spcBef>
                        <a:spcAft>
                          <a:spcPts val="0"/>
                        </a:spcAft>
                      </a:pPr>
                      <a:r>
                        <a:rPr lang="en-US" sz="1800" dirty="0" smtClean="0">
                          <a:effectLst/>
                        </a:rPr>
                        <a:t>Test_007</a:t>
                      </a:r>
                      <a:endParaRPr lang="en-US" sz="1100" dirty="0">
                        <a:effectLst/>
                      </a:endParaRPr>
                    </a:p>
                  </a:txBody>
                  <a:tcPr marL="68580" marR="68580" marT="0" marB="0"/>
                </a:tc>
                <a:tc>
                  <a:txBody>
                    <a:bodyPr/>
                    <a:lstStyle/>
                    <a:p>
                      <a:pPr marL="0" marR="0">
                        <a:lnSpc>
                          <a:spcPct val="115000"/>
                        </a:lnSpc>
                        <a:spcBef>
                          <a:spcPts val="0"/>
                        </a:spcBef>
                        <a:spcAft>
                          <a:spcPts val="0"/>
                        </a:spcAft>
                      </a:pPr>
                      <a:r>
                        <a:rPr lang="en-US" sz="1800" dirty="0">
                          <a:effectLst/>
                        </a:rPr>
                        <a:t> </a:t>
                      </a:r>
                      <a:endParaRPr lang="en-US" sz="1100" dirty="0">
                        <a:effectLst/>
                        <a:latin typeface="Calibri"/>
                        <a:ea typeface="Calibri"/>
                        <a:cs typeface="Mangal"/>
                      </a:endParaRPr>
                    </a:p>
                  </a:txBody>
                  <a:tcPr marL="68580" marR="68580" marT="0" marB="0"/>
                </a:tc>
              </a:tr>
            </a:tbl>
          </a:graphicData>
        </a:graphic>
      </p:graphicFrame>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229232"/>
            <a:ext cx="2819400" cy="162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3229233"/>
            <a:ext cx="3448052" cy="162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612481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424527559"/>
              </p:ext>
            </p:extLst>
          </p:nvPr>
        </p:nvGraphicFramePr>
        <p:xfrm>
          <a:off x="304800" y="2057401"/>
          <a:ext cx="8382000" cy="4571999"/>
        </p:xfrm>
        <a:graphic>
          <a:graphicData uri="http://schemas.openxmlformats.org/drawingml/2006/table">
            <a:tbl>
              <a:tblPr firstRow="1" firstCol="1" bandRow="1">
                <a:tableStyleId>{5C22544A-7EE6-4342-B048-85BDC9FD1C3A}</a:tableStyleId>
              </a:tblPr>
              <a:tblGrid>
                <a:gridCol w="1066800"/>
                <a:gridCol w="7315200"/>
              </a:tblGrid>
              <a:tr h="685799">
                <a:tc>
                  <a:txBody>
                    <a:bodyPr/>
                    <a:lstStyle/>
                    <a:p>
                      <a:pPr marL="0" marR="0">
                        <a:lnSpc>
                          <a:spcPct val="115000"/>
                        </a:lnSpc>
                        <a:spcBef>
                          <a:spcPts val="0"/>
                        </a:spcBef>
                        <a:spcAft>
                          <a:spcPts val="0"/>
                        </a:spcAft>
                      </a:pPr>
                      <a:r>
                        <a:rPr lang="en-US" sz="1800" dirty="0">
                          <a:effectLst/>
                        </a:rPr>
                        <a:t>Test_id</a:t>
                      </a:r>
                      <a:endParaRPr lang="en-US" sz="1100" dirty="0">
                        <a:effectLst/>
                        <a:latin typeface="Calibri"/>
                        <a:ea typeface="Calibri"/>
                        <a:cs typeface="Mangal"/>
                      </a:endParaRPr>
                    </a:p>
                  </a:txBody>
                  <a:tcPr marL="68580" marR="68580" marT="0" marB="0"/>
                </a:tc>
                <a:tc>
                  <a:txBody>
                    <a:bodyPr/>
                    <a:lstStyle/>
                    <a:p>
                      <a:pPr marL="0" marR="0">
                        <a:lnSpc>
                          <a:spcPct val="115000"/>
                        </a:lnSpc>
                        <a:spcBef>
                          <a:spcPts val="0"/>
                        </a:spcBef>
                        <a:spcAft>
                          <a:spcPts val="0"/>
                        </a:spcAft>
                      </a:pPr>
                      <a:r>
                        <a:rPr lang="en-US" sz="1800" dirty="0">
                          <a:effectLst/>
                        </a:rPr>
                        <a:t>Output </a:t>
                      </a:r>
                      <a:endParaRPr lang="en-US" sz="1100" dirty="0">
                        <a:effectLst/>
                        <a:latin typeface="Calibri"/>
                        <a:ea typeface="Calibri"/>
                        <a:cs typeface="Mangal"/>
                      </a:endParaRPr>
                    </a:p>
                  </a:txBody>
                  <a:tcPr marL="68580" marR="68580" marT="0" marB="0"/>
                </a:tc>
              </a:tr>
              <a:tr h="3886200">
                <a:tc>
                  <a:txBody>
                    <a:bodyPr/>
                    <a:lstStyle/>
                    <a:p>
                      <a:pPr marL="0" marR="0">
                        <a:lnSpc>
                          <a:spcPct val="115000"/>
                        </a:lnSpc>
                        <a:spcBef>
                          <a:spcPts val="0"/>
                        </a:spcBef>
                        <a:spcAft>
                          <a:spcPts val="0"/>
                        </a:spcAft>
                      </a:pPr>
                      <a:r>
                        <a:rPr lang="en-US" sz="1800" dirty="0" smtClean="0">
                          <a:effectLst/>
                        </a:rPr>
                        <a:t>Test_008</a:t>
                      </a:r>
                      <a:endParaRPr lang="en-US" sz="1100" dirty="0">
                        <a:effectLst/>
                      </a:endParaRPr>
                    </a:p>
                    <a:p>
                      <a:pPr marL="0" marR="0">
                        <a:lnSpc>
                          <a:spcPct val="115000"/>
                        </a:lnSpc>
                        <a:spcBef>
                          <a:spcPts val="0"/>
                        </a:spcBef>
                        <a:spcAft>
                          <a:spcPts val="0"/>
                        </a:spcAft>
                      </a:pPr>
                      <a:r>
                        <a:rPr lang="en-US" sz="1800" dirty="0">
                          <a:effectLst/>
                        </a:rPr>
                        <a:t> </a:t>
                      </a:r>
                      <a:endParaRPr lang="en-US" sz="1100" dirty="0">
                        <a:effectLst/>
                        <a:latin typeface="Calibri"/>
                        <a:ea typeface="Calibri"/>
                        <a:cs typeface="Mangal"/>
                      </a:endParaRPr>
                    </a:p>
                  </a:txBody>
                  <a:tcPr marL="68580" marR="68580" marT="0" marB="0"/>
                </a:tc>
                <a:tc>
                  <a:txBody>
                    <a:bodyPr/>
                    <a:lstStyle/>
                    <a:p>
                      <a:pPr marL="0" marR="0">
                        <a:lnSpc>
                          <a:spcPct val="115000"/>
                        </a:lnSpc>
                        <a:spcBef>
                          <a:spcPts val="0"/>
                        </a:spcBef>
                        <a:spcAft>
                          <a:spcPts val="0"/>
                        </a:spcAft>
                      </a:pPr>
                      <a:r>
                        <a:rPr lang="en-US" sz="1800" dirty="0">
                          <a:effectLst/>
                        </a:rPr>
                        <a:t> </a:t>
                      </a:r>
                      <a:endParaRPr lang="en-US" sz="1100" dirty="0">
                        <a:effectLst/>
                        <a:latin typeface="Calibri"/>
                        <a:ea typeface="Calibri"/>
                        <a:cs typeface="Mangal"/>
                      </a:endParaRPr>
                    </a:p>
                  </a:txBody>
                  <a:tcPr marL="68580" marR="68580" marT="0" marB="0"/>
                </a:tc>
              </a:tr>
            </a:tbl>
          </a:graphicData>
        </a:graphic>
      </p:graphicFrame>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126259"/>
            <a:ext cx="31242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3126259"/>
            <a:ext cx="3429000" cy="1857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545751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651724115"/>
              </p:ext>
            </p:extLst>
          </p:nvPr>
        </p:nvGraphicFramePr>
        <p:xfrm>
          <a:off x="304800" y="1981201"/>
          <a:ext cx="8534400" cy="4571999"/>
        </p:xfrm>
        <a:graphic>
          <a:graphicData uri="http://schemas.openxmlformats.org/drawingml/2006/table">
            <a:tbl>
              <a:tblPr firstRow="1" firstCol="1" bandRow="1">
                <a:tableStyleId>{5C22544A-7EE6-4342-B048-85BDC9FD1C3A}</a:tableStyleId>
              </a:tblPr>
              <a:tblGrid>
                <a:gridCol w="1371600"/>
                <a:gridCol w="7162800"/>
              </a:tblGrid>
              <a:tr h="853587">
                <a:tc>
                  <a:txBody>
                    <a:bodyPr/>
                    <a:lstStyle/>
                    <a:p>
                      <a:pPr marL="0" marR="0">
                        <a:lnSpc>
                          <a:spcPct val="115000"/>
                        </a:lnSpc>
                        <a:spcBef>
                          <a:spcPts val="0"/>
                        </a:spcBef>
                        <a:spcAft>
                          <a:spcPts val="0"/>
                        </a:spcAft>
                      </a:pPr>
                      <a:r>
                        <a:rPr lang="en-US" sz="1800" dirty="0">
                          <a:effectLst/>
                        </a:rPr>
                        <a:t>Test_id</a:t>
                      </a:r>
                      <a:endParaRPr lang="en-US" sz="1100" dirty="0">
                        <a:effectLst/>
                        <a:latin typeface="Calibri"/>
                        <a:ea typeface="Calibri"/>
                        <a:cs typeface="Mangal"/>
                      </a:endParaRPr>
                    </a:p>
                  </a:txBody>
                  <a:tcPr marL="68580" marR="68580" marT="0" marB="0"/>
                </a:tc>
                <a:tc>
                  <a:txBody>
                    <a:bodyPr/>
                    <a:lstStyle/>
                    <a:p>
                      <a:pPr marL="0" marR="0">
                        <a:lnSpc>
                          <a:spcPct val="115000"/>
                        </a:lnSpc>
                        <a:spcBef>
                          <a:spcPts val="0"/>
                        </a:spcBef>
                        <a:spcAft>
                          <a:spcPts val="0"/>
                        </a:spcAft>
                      </a:pPr>
                      <a:r>
                        <a:rPr lang="en-US" sz="1800">
                          <a:effectLst/>
                        </a:rPr>
                        <a:t>Output </a:t>
                      </a:r>
                      <a:endParaRPr lang="en-US" sz="1100">
                        <a:effectLst/>
                        <a:latin typeface="Calibri"/>
                        <a:ea typeface="Calibri"/>
                        <a:cs typeface="Mangal"/>
                      </a:endParaRPr>
                    </a:p>
                  </a:txBody>
                  <a:tcPr marL="68580" marR="68580" marT="0" marB="0"/>
                </a:tc>
              </a:tr>
              <a:tr h="3718412">
                <a:tc>
                  <a:txBody>
                    <a:bodyPr/>
                    <a:lstStyle/>
                    <a:p>
                      <a:pPr marL="0" marR="0">
                        <a:lnSpc>
                          <a:spcPct val="115000"/>
                        </a:lnSpc>
                        <a:spcBef>
                          <a:spcPts val="0"/>
                        </a:spcBef>
                        <a:spcAft>
                          <a:spcPts val="0"/>
                        </a:spcAft>
                      </a:pPr>
                      <a:r>
                        <a:rPr lang="en-US" sz="1800" dirty="0" smtClean="0">
                          <a:effectLst/>
                        </a:rPr>
                        <a:t>Test_009</a:t>
                      </a:r>
                      <a:endParaRPr lang="en-US" sz="1100" dirty="0">
                        <a:effectLst/>
                      </a:endParaRPr>
                    </a:p>
                    <a:p>
                      <a:pPr marL="0" marR="0">
                        <a:lnSpc>
                          <a:spcPct val="115000"/>
                        </a:lnSpc>
                        <a:spcBef>
                          <a:spcPts val="0"/>
                        </a:spcBef>
                        <a:spcAft>
                          <a:spcPts val="0"/>
                        </a:spcAft>
                      </a:pPr>
                      <a:r>
                        <a:rPr lang="en-US" sz="1800" dirty="0">
                          <a:effectLst/>
                        </a:rPr>
                        <a:t> </a:t>
                      </a:r>
                      <a:endParaRPr lang="en-US" sz="1100" dirty="0">
                        <a:effectLst/>
                        <a:latin typeface="Calibri"/>
                        <a:ea typeface="Calibri"/>
                        <a:cs typeface="Mangal"/>
                      </a:endParaRPr>
                    </a:p>
                  </a:txBody>
                  <a:tcPr marL="68580" marR="68580" marT="0" marB="0"/>
                </a:tc>
                <a:tc>
                  <a:txBody>
                    <a:bodyPr/>
                    <a:lstStyle/>
                    <a:p>
                      <a:pPr marL="0" marR="0">
                        <a:lnSpc>
                          <a:spcPct val="115000"/>
                        </a:lnSpc>
                        <a:spcBef>
                          <a:spcPts val="0"/>
                        </a:spcBef>
                        <a:spcAft>
                          <a:spcPts val="0"/>
                        </a:spcAft>
                      </a:pPr>
                      <a:r>
                        <a:rPr lang="en-US" sz="1800" dirty="0">
                          <a:effectLst/>
                        </a:rPr>
                        <a:t> </a:t>
                      </a:r>
                      <a:endParaRPr lang="en-US" sz="1100" dirty="0">
                        <a:effectLst/>
                        <a:latin typeface="Calibri"/>
                        <a:ea typeface="Calibri"/>
                        <a:cs typeface="Mangal"/>
                      </a:endParaRPr>
                    </a:p>
                  </a:txBody>
                  <a:tcPr marL="68580" marR="68580" marT="0" marB="0"/>
                </a:tc>
              </a:tr>
            </a:tbl>
          </a:graphicData>
        </a:graphic>
      </p:graphicFrame>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971800"/>
            <a:ext cx="5181600" cy="3373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609209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628405704"/>
              </p:ext>
            </p:extLst>
          </p:nvPr>
        </p:nvGraphicFramePr>
        <p:xfrm>
          <a:off x="304800" y="1905000"/>
          <a:ext cx="8534400" cy="4572000"/>
        </p:xfrm>
        <a:graphic>
          <a:graphicData uri="http://schemas.openxmlformats.org/drawingml/2006/table">
            <a:tbl>
              <a:tblPr firstRow="1" firstCol="1" bandRow="1">
                <a:tableStyleId>{5C22544A-7EE6-4342-B048-85BDC9FD1C3A}</a:tableStyleId>
              </a:tblPr>
              <a:tblGrid>
                <a:gridCol w="1620252"/>
                <a:gridCol w="6914148"/>
              </a:tblGrid>
              <a:tr h="558692">
                <a:tc>
                  <a:txBody>
                    <a:bodyPr/>
                    <a:lstStyle/>
                    <a:p>
                      <a:pPr marL="0" marR="0">
                        <a:lnSpc>
                          <a:spcPct val="115000"/>
                        </a:lnSpc>
                        <a:spcBef>
                          <a:spcPts val="0"/>
                        </a:spcBef>
                        <a:spcAft>
                          <a:spcPts val="0"/>
                        </a:spcAft>
                      </a:pPr>
                      <a:r>
                        <a:rPr lang="en-US" sz="1800" dirty="0">
                          <a:effectLst/>
                        </a:rPr>
                        <a:t>Test_id</a:t>
                      </a:r>
                      <a:endParaRPr lang="en-US" sz="1100" dirty="0">
                        <a:effectLst/>
                        <a:latin typeface="Calibri"/>
                        <a:ea typeface="Calibri"/>
                        <a:cs typeface="Mangal"/>
                      </a:endParaRPr>
                    </a:p>
                  </a:txBody>
                  <a:tcPr marL="68580" marR="68580" marT="0" marB="0"/>
                </a:tc>
                <a:tc>
                  <a:txBody>
                    <a:bodyPr/>
                    <a:lstStyle/>
                    <a:p>
                      <a:pPr marL="0" marR="0">
                        <a:lnSpc>
                          <a:spcPct val="115000"/>
                        </a:lnSpc>
                        <a:spcBef>
                          <a:spcPts val="0"/>
                        </a:spcBef>
                        <a:spcAft>
                          <a:spcPts val="0"/>
                        </a:spcAft>
                      </a:pPr>
                      <a:r>
                        <a:rPr lang="en-US" sz="1800">
                          <a:effectLst/>
                        </a:rPr>
                        <a:t>Output </a:t>
                      </a:r>
                      <a:endParaRPr lang="en-US" sz="1100">
                        <a:effectLst/>
                        <a:latin typeface="Calibri"/>
                        <a:ea typeface="Calibri"/>
                        <a:cs typeface="Mangal"/>
                      </a:endParaRPr>
                    </a:p>
                  </a:txBody>
                  <a:tcPr marL="68580" marR="68580" marT="0" marB="0"/>
                </a:tc>
              </a:tr>
              <a:tr h="4013308">
                <a:tc>
                  <a:txBody>
                    <a:bodyPr/>
                    <a:lstStyle/>
                    <a:p>
                      <a:pPr marL="0" marR="0">
                        <a:lnSpc>
                          <a:spcPct val="115000"/>
                        </a:lnSpc>
                        <a:spcBef>
                          <a:spcPts val="0"/>
                        </a:spcBef>
                        <a:spcAft>
                          <a:spcPts val="0"/>
                        </a:spcAft>
                      </a:pPr>
                      <a:r>
                        <a:rPr lang="en-US" sz="1800" dirty="0" smtClean="0">
                          <a:effectLst/>
                        </a:rPr>
                        <a:t>Test_0010</a:t>
                      </a:r>
                      <a:endParaRPr lang="en-US" sz="1100" dirty="0">
                        <a:effectLst/>
                      </a:endParaRPr>
                    </a:p>
                    <a:p>
                      <a:pPr marL="0" marR="0">
                        <a:lnSpc>
                          <a:spcPct val="115000"/>
                        </a:lnSpc>
                        <a:spcBef>
                          <a:spcPts val="0"/>
                        </a:spcBef>
                        <a:spcAft>
                          <a:spcPts val="0"/>
                        </a:spcAft>
                      </a:pPr>
                      <a:r>
                        <a:rPr lang="en-US" sz="1800" dirty="0">
                          <a:effectLst/>
                        </a:rPr>
                        <a:t> </a:t>
                      </a:r>
                      <a:endParaRPr lang="en-US" sz="1100" dirty="0">
                        <a:effectLst/>
                        <a:latin typeface="Calibri"/>
                        <a:ea typeface="Calibri"/>
                        <a:cs typeface="Mangal"/>
                      </a:endParaRPr>
                    </a:p>
                  </a:txBody>
                  <a:tcPr marL="68580" marR="68580" marT="0" marB="0"/>
                </a:tc>
                <a:tc>
                  <a:txBody>
                    <a:bodyPr/>
                    <a:lstStyle/>
                    <a:p>
                      <a:pPr marL="0" marR="0">
                        <a:lnSpc>
                          <a:spcPct val="115000"/>
                        </a:lnSpc>
                        <a:spcBef>
                          <a:spcPts val="0"/>
                        </a:spcBef>
                        <a:spcAft>
                          <a:spcPts val="0"/>
                        </a:spcAft>
                      </a:pPr>
                      <a:r>
                        <a:rPr lang="en-US" sz="1800" dirty="0">
                          <a:effectLst/>
                        </a:rPr>
                        <a:t> </a:t>
                      </a:r>
                      <a:endParaRPr lang="en-US" sz="1100" dirty="0">
                        <a:effectLst/>
                        <a:latin typeface="Calibri"/>
                        <a:ea typeface="Calibri"/>
                        <a:cs typeface="Mangal"/>
                      </a:endParaRPr>
                    </a:p>
                  </a:txBody>
                  <a:tcPr marL="68580" marR="68580" marT="0" marB="0"/>
                </a:tc>
              </a:tr>
            </a:tbl>
          </a:graphicData>
        </a:graphic>
      </p:graphicFrame>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819400"/>
            <a:ext cx="6172200" cy="3372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4821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151564556"/>
              </p:ext>
            </p:extLst>
          </p:nvPr>
        </p:nvGraphicFramePr>
        <p:xfrm>
          <a:off x="301625" y="1527175"/>
          <a:ext cx="8504238" cy="4873625"/>
        </p:xfrm>
        <a:graphic>
          <a:graphicData uri="http://schemas.openxmlformats.org/drawingml/2006/table">
            <a:tbl>
              <a:tblPr firstRow="1" bandRow="1">
                <a:tableStyleId>{5C22544A-7EE6-4342-B048-85BDC9FD1C3A}</a:tableStyleId>
              </a:tblPr>
              <a:tblGrid>
                <a:gridCol w="1222375"/>
                <a:gridCol w="7281863"/>
              </a:tblGrid>
              <a:tr h="370840">
                <a:tc>
                  <a:txBody>
                    <a:bodyPr/>
                    <a:lstStyle/>
                    <a:p>
                      <a:r>
                        <a:rPr lang="en-US" dirty="0" smtClean="0"/>
                        <a:t>Test_id</a:t>
                      </a:r>
                      <a:endParaRPr lang="en-US" dirty="0"/>
                    </a:p>
                  </a:txBody>
                  <a:tcPr/>
                </a:tc>
                <a:tc>
                  <a:txBody>
                    <a:bodyPr/>
                    <a:lstStyle/>
                    <a:p>
                      <a:r>
                        <a:rPr lang="en-US" dirty="0" smtClean="0"/>
                        <a:t>Output </a:t>
                      </a:r>
                      <a:endParaRPr lang="en-US" dirty="0"/>
                    </a:p>
                  </a:txBody>
                  <a:tcPr/>
                </a:tc>
              </a:tr>
              <a:tr h="45027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effectLst/>
                        </a:rPr>
                        <a:t>Test_0011</a:t>
                      </a:r>
                      <a:endParaRPr lang="en-US" sz="1100" dirty="0" smtClean="0">
                        <a:effectLst/>
                      </a:endParaRPr>
                    </a:p>
                    <a:p>
                      <a:endParaRPr lang="en-US" dirty="0"/>
                    </a:p>
                  </a:txBody>
                  <a:tcPr/>
                </a:tc>
                <a:tc>
                  <a:txBody>
                    <a:bodyPr/>
                    <a:lstStyle/>
                    <a:p>
                      <a:endParaRPr lang="en-US" dirty="0"/>
                    </a:p>
                  </a:txBody>
                  <a:tcPr/>
                </a:tc>
              </a:tr>
            </a:tbl>
          </a:graphicData>
        </a:graphic>
      </p:graphicFrame>
      <p:pic>
        <p:nvPicPr>
          <p:cNvPr id="5" name="Picture 4"/>
          <p:cNvPicPr/>
          <p:nvPr/>
        </p:nvPicPr>
        <p:blipFill>
          <a:blip r:embed="rId2"/>
          <a:stretch>
            <a:fillRect/>
          </a:stretch>
        </p:blipFill>
        <p:spPr>
          <a:xfrm>
            <a:off x="1905000" y="2247900"/>
            <a:ext cx="5562599" cy="1866900"/>
          </a:xfrm>
          <a:prstGeom prst="rect">
            <a:avLst/>
          </a:prstGeom>
        </p:spPr>
      </p:pic>
      <p:pic>
        <p:nvPicPr>
          <p:cNvPr id="6" name="Picture 5"/>
          <p:cNvPicPr/>
          <p:nvPr/>
        </p:nvPicPr>
        <p:blipFill>
          <a:blip r:embed="rId3"/>
          <a:stretch>
            <a:fillRect/>
          </a:stretch>
        </p:blipFill>
        <p:spPr>
          <a:xfrm>
            <a:off x="1909118" y="4127157"/>
            <a:ext cx="5560540" cy="2171700"/>
          </a:xfrm>
          <a:prstGeom prst="rect">
            <a:avLst/>
          </a:prstGeom>
        </p:spPr>
      </p:pic>
    </p:spTree>
    <p:extLst>
      <p:ext uri="{BB962C8B-B14F-4D97-AF65-F5344CB8AC3E}">
        <p14:creationId xmlns:p14="http://schemas.microsoft.com/office/powerpoint/2010/main" val="324952836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499705314"/>
              </p:ext>
            </p:extLst>
          </p:nvPr>
        </p:nvGraphicFramePr>
        <p:xfrm>
          <a:off x="301625" y="1527175"/>
          <a:ext cx="8504238" cy="4949825"/>
        </p:xfrm>
        <a:graphic>
          <a:graphicData uri="http://schemas.openxmlformats.org/drawingml/2006/table">
            <a:tbl>
              <a:tblPr firstRow="1" bandRow="1">
                <a:tableStyleId>{5C22544A-7EE6-4342-B048-85BDC9FD1C3A}</a:tableStyleId>
              </a:tblPr>
              <a:tblGrid>
                <a:gridCol w="1374775"/>
                <a:gridCol w="7129463"/>
              </a:tblGrid>
              <a:tr h="370840">
                <a:tc>
                  <a:txBody>
                    <a:bodyPr/>
                    <a:lstStyle/>
                    <a:p>
                      <a:r>
                        <a:rPr lang="en-US" dirty="0" smtClean="0"/>
                        <a:t>Test_id</a:t>
                      </a:r>
                      <a:endParaRPr lang="en-US" dirty="0"/>
                    </a:p>
                  </a:txBody>
                  <a:tcPr/>
                </a:tc>
                <a:tc>
                  <a:txBody>
                    <a:bodyPr/>
                    <a:lstStyle/>
                    <a:p>
                      <a:r>
                        <a:rPr lang="en-US" dirty="0" smtClean="0"/>
                        <a:t>Output </a:t>
                      </a:r>
                      <a:endParaRPr lang="en-US" dirty="0"/>
                    </a:p>
                  </a:txBody>
                  <a:tcPr/>
                </a:tc>
              </a:tr>
              <a:tr h="4578985">
                <a:tc>
                  <a:txBody>
                    <a:bodyPr/>
                    <a:lstStyle/>
                    <a:p>
                      <a:r>
                        <a:rPr lang="en-US" dirty="0" smtClean="0"/>
                        <a:t>Test_0012</a:t>
                      </a:r>
                      <a:endParaRPr lang="en-US" dirty="0"/>
                    </a:p>
                  </a:txBody>
                  <a:tcPr/>
                </a:tc>
                <a:tc>
                  <a:txBody>
                    <a:bodyPr/>
                    <a:lstStyle/>
                    <a:p>
                      <a:endParaRPr lang="en-US" dirty="0"/>
                    </a:p>
                  </a:txBody>
                  <a:tcPr/>
                </a:tc>
              </a:tr>
            </a:tbl>
          </a:graphicData>
        </a:graphic>
      </p:graphicFrame>
      <p:pic>
        <p:nvPicPr>
          <p:cNvPr id="5" name="Picture 4" descr="E:\SMS\testing\test18.PNG"/>
          <p:cNvPicPr/>
          <p:nvPr/>
        </p:nvPicPr>
        <p:blipFill>
          <a:blip r:embed="rId2">
            <a:extLst>
              <a:ext uri="{28A0092B-C50C-407E-A947-70E740481C1C}">
                <a14:useLocalDpi xmlns:a14="http://schemas.microsoft.com/office/drawing/2010/main" val="0"/>
              </a:ext>
            </a:extLst>
          </a:blip>
          <a:srcRect/>
          <a:stretch>
            <a:fillRect/>
          </a:stretch>
        </p:blipFill>
        <p:spPr bwMode="auto">
          <a:xfrm>
            <a:off x="1919287" y="1938337"/>
            <a:ext cx="6234113" cy="2100263"/>
          </a:xfrm>
          <a:prstGeom prst="rect">
            <a:avLst/>
          </a:prstGeom>
          <a:noFill/>
          <a:ln>
            <a:noFill/>
          </a:ln>
        </p:spPr>
      </p:pic>
      <p:pic>
        <p:nvPicPr>
          <p:cNvPr id="6" name="Picture 5"/>
          <p:cNvPicPr/>
          <p:nvPr/>
        </p:nvPicPr>
        <p:blipFill>
          <a:blip r:embed="rId3"/>
          <a:stretch>
            <a:fillRect/>
          </a:stretch>
        </p:blipFill>
        <p:spPr>
          <a:xfrm>
            <a:off x="1919287" y="4038600"/>
            <a:ext cx="6234113" cy="2371725"/>
          </a:xfrm>
          <a:prstGeom prst="rect">
            <a:avLst/>
          </a:prstGeom>
        </p:spPr>
      </p:pic>
    </p:spTree>
    <p:extLst>
      <p:ext uri="{BB962C8B-B14F-4D97-AF65-F5344CB8AC3E}">
        <p14:creationId xmlns:p14="http://schemas.microsoft.com/office/powerpoint/2010/main" val="35025387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Work breakdown structure</a:t>
            </a:r>
            <a:endParaRPr lang="en-US" dirty="0"/>
          </a:p>
        </p:txBody>
      </p:sp>
      <p:sp>
        <p:nvSpPr>
          <p:cNvPr id="2" name="Content Placeholder 1"/>
          <p:cNvSpPr>
            <a:spLocks noGrp="1"/>
          </p:cNvSpPr>
          <p:nvPr>
            <p:ph sz="quarter" idx="1"/>
          </p:nvPr>
        </p:nvSpPr>
        <p:spPr/>
        <p:txBody>
          <a:bodyPr/>
          <a:lstStyle/>
          <a:p>
            <a:r>
              <a:rPr lang="en-US" dirty="0" smtClean="0"/>
              <a:t>It is the tool that helps to break the work into small pieces in order to manage and plan the project.</a:t>
            </a:r>
          </a:p>
          <a:p>
            <a:r>
              <a:rPr lang="en-US" dirty="0" smtClean="0"/>
              <a:t> By breaking the work into small pieces we can build the check points and allow to measure the progress.</a:t>
            </a:r>
          </a:p>
          <a:p>
            <a:r>
              <a:rPr lang="en-US" dirty="0" smtClean="0"/>
              <a:t> It is the key to planning out the project and helps to manage it properly. </a:t>
            </a:r>
          </a:p>
          <a:p>
            <a:r>
              <a:rPr lang="en-US" dirty="0" smtClean="0"/>
              <a:t>The work breakdown structure of stock management is given down below:</a:t>
            </a:r>
            <a:endParaRPr lang="en-US" dirty="0"/>
          </a:p>
        </p:txBody>
      </p:sp>
    </p:spTree>
    <p:extLst>
      <p:ext uri="{BB962C8B-B14F-4D97-AF65-F5344CB8AC3E}">
        <p14:creationId xmlns:p14="http://schemas.microsoft.com/office/powerpoint/2010/main" val="111562156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855562348"/>
              </p:ext>
            </p:extLst>
          </p:nvPr>
        </p:nvGraphicFramePr>
        <p:xfrm>
          <a:off x="301625" y="1527175"/>
          <a:ext cx="8504238" cy="4949825"/>
        </p:xfrm>
        <a:graphic>
          <a:graphicData uri="http://schemas.openxmlformats.org/drawingml/2006/table">
            <a:tbl>
              <a:tblPr firstRow="1" bandRow="1">
                <a:tableStyleId>{5C22544A-7EE6-4342-B048-85BDC9FD1C3A}</a:tableStyleId>
              </a:tblPr>
              <a:tblGrid>
                <a:gridCol w="1298575"/>
                <a:gridCol w="7205663"/>
              </a:tblGrid>
              <a:tr h="370840">
                <a:tc>
                  <a:txBody>
                    <a:bodyPr/>
                    <a:lstStyle/>
                    <a:p>
                      <a:r>
                        <a:rPr lang="en-US" dirty="0" smtClean="0"/>
                        <a:t>Test_id</a:t>
                      </a:r>
                      <a:endParaRPr lang="en-US" dirty="0"/>
                    </a:p>
                  </a:txBody>
                  <a:tcPr/>
                </a:tc>
                <a:tc>
                  <a:txBody>
                    <a:bodyPr/>
                    <a:lstStyle/>
                    <a:p>
                      <a:r>
                        <a:rPr lang="en-US" dirty="0" smtClean="0"/>
                        <a:t>Output </a:t>
                      </a:r>
                      <a:endParaRPr lang="en-US" dirty="0"/>
                    </a:p>
                  </a:txBody>
                  <a:tcPr/>
                </a:tc>
              </a:tr>
              <a:tr h="4578985">
                <a:tc>
                  <a:txBody>
                    <a:bodyPr/>
                    <a:lstStyle/>
                    <a:p>
                      <a:r>
                        <a:rPr lang="en-US" dirty="0" smtClean="0"/>
                        <a:t>Test_0013</a:t>
                      </a:r>
                      <a:endParaRPr lang="en-US" dirty="0"/>
                    </a:p>
                  </a:txBody>
                  <a:tcPr/>
                </a:tc>
                <a:tc>
                  <a:txBody>
                    <a:bodyPr/>
                    <a:lstStyle/>
                    <a:p>
                      <a:endParaRPr lang="en-US" dirty="0"/>
                    </a:p>
                  </a:txBody>
                  <a:tcPr/>
                </a:tc>
              </a:tr>
            </a:tbl>
          </a:graphicData>
        </a:graphic>
      </p:graphicFrame>
      <p:pic>
        <p:nvPicPr>
          <p:cNvPr id="1026" name="Picture 2" descr="E:\SMS\testing\test2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981201"/>
            <a:ext cx="58674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E:\SMS\testing\test2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886201"/>
            <a:ext cx="5867400" cy="2590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95605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a:t>
            </a:r>
            <a:endParaRPr lang="en-US" dirty="0"/>
          </a:p>
        </p:txBody>
      </p:sp>
      <p:sp>
        <p:nvSpPr>
          <p:cNvPr id="3" name="Content Placeholder 2"/>
          <p:cNvSpPr>
            <a:spLocks noGrp="1"/>
          </p:cNvSpPr>
          <p:nvPr>
            <p:ph sz="quarter" idx="1"/>
          </p:nvPr>
        </p:nvSpPr>
        <p:spPr/>
        <p:txBody>
          <a:bodyPr/>
          <a:lstStyle/>
          <a:p>
            <a:r>
              <a:rPr lang="en-US" dirty="0" smtClean="0"/>
              <a:t>It is one the testing method which is used to test the software.</a:t>
            </a:r>
          </a:p>
          <a:p>
            <a:r>
              <a:rPr lang="en-US" dirty="0" smtClean="0"/>
              <a:t>It test the internal parts of the software.</a:t>
            </a:r>
          </a:p>
          <a:p>
            <a:r>
              <a:rPr lang="en-US" dirty="0" smtClean="0"/>
              <a:t>To use this test should have the knowledge of the programming and coding.</a:t>
            </a:r>
            <a:endParaRPr lang="en-US" dirty="0"/>
          </a:p>
        </p:txBody>
      </p:sp>
    </p:spTree>
    <p:extLst>
      <p:ext uri="{BB962C8B-B14F-4D97-AF65-F5344CB8AC3E}">
        <p14:creationId xmlns:p14="http://schemas.microsoft.com/office/powerpoint/2010/main" val="167046508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a:t>
            </a:r>
            <a:endParaRPr lang="en-US" dirty="0"/>
          </a:p>
        </p:txBody>
      </p:sp>
      <p:pic>
        <p:nvPicPr>
          <p:cNvPr id="5" name="Picture 4" descr="E:\SMS\testing\ut1.1.PNG"/>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76400"/>
            <a:ext cx="8077200" cy="2438400"/>
          </a:xfrm>
          <a:prstGeom prst="rect">
            <a:avLst/>
          </a:prstGeom>
          <a:noFill/>
          <a:ln>
            <a:noFill/>
          </a:ln>
        </p:spPr>
      </p:pic>
      <p:pic>
        <p:nvPicPr>
          <p:cNvPr id="9" name="Content Placeholder 8"/>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403654" y="4267200"/>
            <a:ext cx="8054546" cy="1981200"/>
          </a:xfrm>
        </p:spPr>
      </p:pic>
    </p:spTree>
    <p:extLst>
      <p:ext uri="{BB962C8B-B14F-4D97-AF65-F5344CB8AC3E}">
        <p14:creationId xmlns:p14="http://schemas.microsoft.com/office/powerpoint/2010/main" val="81915093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81000" y="4267200"/>
            <a:ext cx="7924800" cy="1578532"/>
          </a:xfrm>
        </p:spPr>
      </p:pic>
      <p:pic>
        <p:nvPicPr>
          <p:cNvPr id="5" name="Picture 4" descr="E:\SMS\testing\ut3.PNG"/>
          <p:cNvPicPr/>
          <p:nvPr/>
        </p:nvPicPr>
        <p:blipFill>
          <a:blip r:embed="rId3">
            <a:extLst>
              <a:ext uri="{28A0092B-C50C-407E-A947-70E740481C1C}">
                <a14:useLocalDpi xmlns:a14="http://schemas.microsoft.com/office/drawing/2010/main" val="0"/>
              </a:ext>
            </a:extLst>
          </a:blip>
          <a:srcRect/>
          <a:stretch>
            <a:fillRect/>
          </a:stretch>
        </p:blipFill>
        <p:spPr bwMode="auto">
          <a:xfrm>
            <a:off x="381000" y="1600201"/>
            <a:ext cx="7924800" cy="2590800"/>
          </a:xfrm>
          <a:prstGeom prst="rect">
            <a:avLst/>
          </a:prstGeom>
          <a:noFill/>
          <a:ln>
            <a:noFill/>
          </a:ln>
        </p:spPr>
      </p:pic>
    </p:spTree>
    <p:extLst>
      <p:ext uri="{BB962C8B-B14F-4D97-AF65-F5344CB8AC3E}">
        <p14:creationId xmlns:p14="http://schemas.microsoft.com/office/powerpoint/2010/main" val="254704275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Future work</a:t>
            </a:r>
            <a:endParaRPr lang="en-US" dirty="0"/>
          </a:p>
        </p:txBody>
      </p:sp>
      <p:sp>
        <p:nvSpPr>
          <p:cNvPr id="2" name="Content Placeholder 1"/>
          <p:cNvSpPr>
            <a:spLocks noGrp="1"/>
          </p:cNvSpPr>
          <p:nvPr>
            <p:ph sz="quarter" idx="1"/>
          </p:nvPr>
        </p:nvSpPr>
        <p:spPr/>
        <p:txBody>
          <a:bodyPr/>
          <a:lstStyle/>
          <a:p>
            <a:r>
              <a:rPr lang="en-US" dirty="0" smtClean="0"/>
              <a:t>It is not only use for the business but also the shops as it is related to the product and its management in the systematic way.</a:t>
            </a:r>
          </a:p>
          <a:p>
            <a:r>
              <a:rPr lang="en-US" dirty="0" smtClean="0"/>
              <a:t>If the admin wants to use the staffs to control the some features in the near future then they can allow it.</a:t>
            </a:r>
          </a:p>
          <a:p>
            <a:r>
              <a:rPr lang="en-US" dirty="0" smtClean="0"/>
              <a:t>The admin can completely add and edit the new products.</a:t>
            </a:r>
          </a:p>
          <a:p>
            <a:pPr marL="0" indent="0">
              <a:buNone/>
            </a:pPr>
            <a:endParaRPr lang="en-US" dirty="0"/>
          </a:p>
        </p:txBody>
      </p:sp>
    </p:spTree>
    <p:extLst>
      <p:ext uri="{BB962C8B-B14F-4D97-AF65-F5344CB8AC3E}">
        <p14:creationId xmlns:p14="http://schemas.microsoft.com/office/powerpoint/2010/main" val="155548363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limitation</a:t>
            </a:r>
            <a:endParaRPr lang="en-US" dirty="0"/>
          </a:p>
        </p:txBody>
      </p:sp>
      <p:sp>
        <p:nvSpPr>
          <p:cNvPr id="2" name="Content Placeholder 1"/>
          <p:cNvSpPr>
            <a:spLocks noGrp="1"/>
          </p:cNvSpPr>
          <p:nvPr>
            <p:ph sz="quarter" idx="1"/>
          </p:nvPr>
        </p:nvSpPr>
        <p:spPr/>
        <p:txBody>
          <a:bodyPr/>
          <a:lstStyle/>
          <a:p>
            <a:r>
              <a:rPr lang="en-US" dirty="0" smtClean="0"/>
              <a:t>The project is made under the step by step method with rules and regulation. We can say that the project works under the waterfall model.</a:t>
            </a:r>
          </a:p>
          <a:p>
            <a:r>
              <a:rPr lang="en-US" dirty="0" smtClean="0"/>
              <a:t> The work flows like the waterfall so we cannot go back to the first step after entering the second step.</a:t>
            </a:r>
          </a:p>
          <a:p>
            <a:r>
              <a:rPr lang="en-US" dirty="0" smtClean="0"/>
              <a:t>We cannot change it in the middle.</a:t>
            </a:r>
          </a:p>
          <a:p>
            <a:r>
              <a:rPr lang="en-US" dirty="0" smtClean="0"/>
              <a:t>This project is not the online website which is only control by the admin so the outside user cannot open it.</a:t>
            </a:r>
            <a:endParaRPr lang="en-US" dirty="0"/>
          </a:p>
        </p:txBody>
      </p:sp>
    </p:spTree>
    <p:extLst>
      <p:ext uri="{BB962C8B-B14F-4D97-AF65-F5344CB8AC3E}">
        <p14:creationId xmlns:p14="http://schemas.microsoft.com/office/powerpoint/2010/main" val="7604711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User manual</a:t>
            </a:r>
            <a:endParaRPr lang="en-US" dirty="0"/>
          </a:p>
        </p:txBody>
      </p:sp>
      <p:sp>
        <p:nvSpPr>
          <p:cNvPr id="5" name="Content Placeholder 4"/>
          <p:cNvSpPr>
            <a:spLocks noGrp="1"/>
          </p:cNvSpPr>
          <p:nvPr>
            <p:ph sz="quarter" idx="1"/>
          </p:nvPr>
        </p:nvSpPr>
        <p:spPr/>
        <p:txBody>
          <a:bodyPr/>
          <a:lstStyle/>
          <a:p>
            <a:r>
              <a:rPr lang="en-US" dirty="0" smtClean="0"/>
              <a:t>Login</a:t>
            </a:r>
          </a:p>
          <a:p>
            <a:endParaRPr lang="en-US" dirty="0"/>
          </a:p>
        </p:txBody>
      </p:sp>
      <p:pic>
        <p:nvPicPr>
          <p:cNvPr id="9" name="Picture 8" descr="E:\SMS\analysis\images\test10.PNG"/>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590800"/>
            <a:ext cx="3819525" cy="3057525"/>
          </a:xfrm>
          <a:prstGeom prst="rect">
            <a:avLst/>
          </a:prstGeom>
          <a:noFill/>
          <a:ln>
            <a:noFill/>
          </a:ln>
        </p:spPr>
      </p:pic>
    </p:spTree>
    <p:extLst>
      <p:ext uri="{BB962C8B-B14F-4D97-AF65-F5344CB8AC3E}">
        <p14:creationId xmlns:p14="http://schemas.microsoft.com/office/powerpoint/2010/main" val="356918078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a:t>
            </a:r>
            <a:endParaRPr lang="en-US" dirty="0"/>
          </a:p>
        </p:txBody>
      </p:sp>
      <p:sp>
        <p:nvSpPr>
          <p:cNvPr id="3" name="Content Placeholder 2"/>
          <p:cNvSpPr>
            <a:spLocks noGrp="1"/>
          </p:cNvSpPr>
          <p:nvPr>
            <p:ph sz="quarter" idx="1"/>
          </p:nvPr>
        </p:nvSpPr>
        <p:spPr/>
        <p:txBody>
          <a:bodyPr/>
          <a:lstStyle/>
          <a:p>
            <a:r>
              <a:rPr lang="en-US" dirty="0" smtClean="0"/>
              <a:t>Firstly the admin should enter the email/password.</a:t>
            </a:r>
          </a:p>
          <a:p>
            <a:r>
              <a:rPr lang="en-US" dirty="0" smtClean="0"/>
              <a:t>The email/password should be validate.</a:t>
            </a:r>
          </a:p>
          <a:p>
            <a:r>
              <a:rPr lang="en-US" dirty="0" smtClean="0"/>
              <a:t>If its valid then the admin is allowed to enter inside the system but in case of invalid, the admin will not be able to enter inside the system.</a:t>
            </a:r>
            <a:endParaRPr lang="en-US" dirty="0"/>
          </a:p>
        </p:txBody>
      </p:sp>
    </p:spTree>
    <p:extLst>
      <p:ext uri="{BB962C8B-B14F-4D97-AF65-F5344CB8AC3E}">
        <p14:creationId xmlns:p14="http://schemas.microsoft.com/office/powerpoint/2010/main" val="289080583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Add the product</a:t>
            </a:r>
            <a:endParaRPr lang="en-US" dirty="0"/>
          </a:p>
        </p:txBody>
      </p:sp>
      <p:pic>
        <p:nvPicPr>
          <p:cNvPr id="9" name="Content Placeholder 8"/>
          <p:cNvPicPr>
            <a:picLocks noGrp="1"/>
          </p:cNvPicPr>
          <p:nvPr>
            <p:ph sz="quarter" idx="1"/>
          </p:nvPr>
        </p:nvPicPr>
        <p:blipFill>
          <a:blip r:embed="rId2"/>
          <a:stretch>
            <a:fillRect/>
          </a:stretch>
        </p:blipFill>
        <p:spPr>
          <a:xfrm>
            <a:off x="301625" y="1815727"/>
            <a:ext cx="6175375" cy="2299073"/>
          </a:xfrm>
          <a:prstGeom prst="rect">
            <a:avLst/>
          </a:prstGeom>
        </p:spPr>
      </p:pic>
      <p:pic>
        <p:nvPicPr>
          <p:cNvPr id="10" name="Picture 9"/>
          <p:cNvPicPr/>
          <p:nvPr/>
        </p:nvPicPr>
        <p:blipFill>
          <a:blip r:embed="rId3"/>
          <a:stretch>
            <a:fillRect/>
          </a:stretch>
        </p:blipFill>
        <p:spPr>
          <a:xfrm>
            <a:off x="304800" y="4114800"/>
            <a:ext cx="6172200" cy="2184400"/>
          </a:xfrm>
          <a:prstGeom prst="rect">
            <a:avLst/>
          </a:prstGeom>
        </p:spPr>
      </p:pic>
    </p:spTree>
    <p:extLst>
      <p:ext uri="{BB962C8B-B14F-4D97-AF65-F5344CB8AC3E}">
        <p14:creationId xmlns:p14="http://schemas.microsoft.com/office/powerpoint/2010/main" val="187029138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the product</a:t>
            </a:r>
            <a:endParaRPr lang="en-US" dirty="0"/>
          </a:p>
        </p:txBody>
      </p:sp>
      <p:sp>
        <p:nvSpPr>
          <p:cNvPr id="3" name="Content Placeholder 2"/>
          <p:cNvSpPr>
            <a:spLocks noGrp="1"/>
          </p:cNvSpPr>
          <p:nvPr>
            <p:ph sz="quarter" idx="1"/>
          </p:nvPr>
        </p:nvSpPr>
        <p:spPr/>
        <p:txBody>
          <a:bodyPr/>
          <a:lstStyle/>
          <a:p>
            <a:r>
              <a:rPr lang="en-US" dirty="0"/>
              <a:t>After entering the valid email/password, the dashboard will open.</a:t>
            </a:r>
          </a:p>
          <a:p>
            <a:r>
              <a:rPr lang="en-US" dirty="0"/>
              <a:t>Click on the product which is in the side menu bar of the dashboard</a:t>
            </a:r>
            <a:r>
              <a:rPr lang="en-US" dirty="0" smtClean="0"/>
              <a:t>.</a:t>
            </a:r>
          </a:p>
          <a:p>
            <a:r>
              <a:rPr lang="en-US" dirty="0"/>
              <a:t>C</a:t>
            </a:r>
            <a:r>
              <a:rPr lang="en-US" dirty="0" smtClean="0"/>
              <a:t>lick add product in the dropdown menu.</a:t>
            </a:r>
          </a:p>
          <a:p>
            <a:r>
              <a:rPr lang="en-US" dirty="0" smtClean="0"/>
              <a:t>Insert the values in the form and click to add button to add the product.</a:t>
            </a:r>
            <a:endParaRPr lang="en-US" dirty="0"/>
          </a:p>
        </p:txBody>
      </p:sp>
    </p:spTree>
    <p:extLst>
      <p:ext uri="{BB962C8B-B14F-4D97-AF65-F5344CB8AC3E}">
        <p14:creationId xmlns:p14="http://schemas.microsoft.com/office/powerpoint/2010/main" val="1577042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Diagram of work breakdown structure</a:t>
            </a:r>
            <a:endParaRPr lang="en-US" dirty="0"/>
          </a:p>
        </p:txBody>
      </p:sp>
      <p:pic>
        <p:nvPicPr>
          <p:cNvPr id="4" name="Content Placeholder 3" descr="F:\4th semester\Mandira\CP\cp proposal\1.PNG"/>
          <p:cNvPicPr>
            <a:picLocks noGrp="1"/>
          </p:cNvPicPr>
          <p:nvPr>
            <p:ph sz="quarter" idx="1"/>
          </p:nvPr>
        </p:nvPicPr>
        <p:blipFill>
          <a:blip r:embed="rId2" cstate="print">
            <a:extLst>
              <a:ext uri="{28A0092B-C50C-407E-A947-70E740481C1C}">
                <a14:useLocalDpi xmlns:a14="http://schemas.microsoft.com/office/drawing/2010/main" val="0"/>
              </a:ext>
            </a:extLst>
          </a:blip>
          <a:stretch>
            <a:fillRect/>
          </a:stretch>
        </p:blipFill>
        <p:spPr bwMode="auto">
          <a:xfrm>
            <a:off x="301625" y="1866969"/>
            <a:ext cx="8504238" cy="3892411"/>
          </a:xfrm>
          <a:prstGeom prst="rect">
            <a:avLst/>
          </a:prstGeom>
          <a:noFill/>
          <a:ln>
            <a:noFill/>
          </a:ln>
        </p:spPr>
      </p:pic>
    </p:spTree>
    <p:extLst>
      <p:ext uri="{BB962C8B-B14F-4D97-AF65-F5344CB8AC3E}">
        <p14:creationId xmlns:p14="http://schemas.microsoft.com/office/powerpoint/2010/main" val="80810099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Displaying the product</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01752" y="1527048"/>
            <a:ext cx="8503920" cy="4572000"/>
          </a:xfrm>
        </p:spPr>
      </p:pic>
    </p:spTree>
    <p:extLst>
      <p:ext uri="{BB962C8B-B14F-4D97-AF65-F5344CB8AC3E}">
        <p14:creationId xmlns:p14="http://schemas.microsoft.com/office/powerpoint/2010/main" val="341481804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the product</a:t>
            </a:r>
            <a:endParaRPr lang="en-US" dirty="0"/>
          </a:p>
        </p:txBody>
      </p:sp>
      <p:sp>
        <p:nvSpPr>
          <p:cNvPr id="3" name="Content Placeholder 2"/>
          <p:cNvSpPr>
            <a:spLocks noGrp="1"/>
          </p:cNvSpPr>
          <p:nvPr>
            <p:ph sz="quarter" idx="1"/>
          </p:nvPr>
        </p:nvSpPr>
        <p:spPr/>
        <p:txBody>
          <a:bodyPr/>
          <a:lstStyle/>
          <a:p>
            <a:r>
              <a:rPr lang="en-US" dirty="0"/>
              <a:t>After entering the valid email/password, the dashboard will open.</a:t>
            </a:r>
          </a:p>
          <a:p>
            <a:r>
              <a:rPr lang="en-US" dirty="0"/>
              <a:t>Click on the product which is in the side menu bar of the dashboard</a:t>
            </a:r>
            <a:r>
              <a:rPr lang="en-US" dirty="0" smtClean="0"/>
              <a:t>.</a:t>
            </a:r>
          </a:p>
          <a:p>
            <a:r>
              <a:rPr lang="en-US" dirty="0" smtClean="0"/>
              <a:t>Click on the manage the product in the dropdown menu.</a:t>
            </a:r>
            <a:endParaRPr lang="en-US" dirty="0"/>
          </a:p>
          <a:p>
            <a:r>
              <a:rPr lang="en-US" dirty="0" smtClean="0"/>
              <a:t>It display all the products of the warehouse.</a:t>
            </a:r>
            <a:endParaRPr lang="en-US" dirty="0"/>
          </a:p>
        </p:txBody>
      </p:sp>
    </p:spTree>
    <p:extLst>
      <p:ext uri="{BB962C8B-B14F-4D97-AF65-F5344CB8AC3E}">
        <p14:creationId xmlns:p14="http://schemas.microsoft.com/office/powerpoint/2010/main" val="23711510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 and sorting result-&gt;product</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01625" y="1845870"/>
            <a:ext cx="8504238" cy="3934610"/>
          </a:xfrm>
        </p:spPr>
      </p:pic>
    </p:spTree>
    <p:extLst>
      <p:ext uri="{BB962C8B-B14F-4D97-AF65-F5344CB8AC3E}">
        <p14:creationId xmlns:p14="http://schemas.microsoft.com/office/powerpoint/2010/main" val="188253094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 and sorting result-&gt;product</a:t>
            </a:r>
            <a:endParaRPr lang="en-US" dirty="0"/>
          </a:p>
        </p:txBody>
      </p:sp>
      <p:sp>
        <p:nvSpPr>
          <p:cNvPr id="3" name="Content Placeholder 2"/>
          <p:cNvSpPr>
            <a:spLocks noGrp="1"/>
          </p:cNvSpPr>
          <p:nvPr>
            <p:ph sz="quarter" idx="1"/>
          </p:nvPr>
        </p:nvSpPr>
        <p:spPr/>
        <p:txBody>
          <a:bodyPr/>
          <a:lstStyle/>
          <a:p>
            <a:r>
              <a:rPr lang="en-US" dirty="0" smtClean="0"/>
              <a:t>After entering the valid email/password, the dashboard will open.</a:t>
            </a:r>
          </a:p>
          <a:p>
            <a:r>
              <a:rPr lang="en-US" dirty="0" smtClean="0"/>
              <a:t>Click on the product which is in the side menu bar of the dashboard.</a:t>
            </a:r>
          </a:p>
          <a:p>
            <a:r>
              <a:rPr lang="en-US" dirty="0" smtClean="0"/>
              <a:t>Click to the manage product in the dropdown menu.</a:t>
            </a:r>
          </a:p>
          <a:p>
            <a:r>
              <a:rPr lang="en-US" dirty="0" smtClean="0"/>
              <a:t>On the top right side, there is search box where enter the search string.</a:t>
            </a:r>
          </a:p>
          <a:p>
            <a:r>
              <a:rPr lang="en-US" dirty="0" smtClean="0"/>
              <a:t>It will appears the search result.</a:t>
            </a:r>
            <a:endParaRPr lang="en-US" dirty="0"/>
          </a:p>
        </p:txBody>
      </p:sp>
    </p:spTree>
    <p:extLst>
      <p:ext uri="{BB962C8B-B14F-4D97-AF65-F5344CB8AC3E}">
        <p14:creationId xmlns:p14="http://schemas.microsoft.com/office/powerpoint/2010/main" val="79686099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the product</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01625" y="1870772"/>
            <a:ext cx="8504238" cy="3884805"/>
          </a:xfrm>
        </p:spPr>
      </p:pic>
    </p:spTree>
    <p:extLst>
      <p:ext uri="{BB962C8B-B14F-4D97-AF65-F5344CB8AC3E}">
        <p14:creationId xmlns:p14="http://schemas.microsoft.com/office/powerpoint/2010/main" val="195663235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the product</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a:t>After entering the valid email/password, the dashboard will open.</a:t>
            </a:r>
          </a:p>
          <a:p>
            <a:r>
              <a:rPr lang="en-US" dirty="0"/>
              <a:t>Click on the product which is in the side menu bar of the dashboard.</a:t>
            </a:r>
          </a:p>
          <a:p>
            <a:r>
              <a:rPr lang="en-US" dirty="0" smtClean="0"/>
              <a:t>Click to the manage the product in the drop down menu.</a:t>
            </a:r>
          </a:p>
          <a:p>
            <a:r>
              <a:rPr lang="en-US" dirty="0" smtClean="0"/>
              <a:t>All the product of warehouse is display in the form where there is also the delete symbol in the right side in the action field.</a:t>
            </a:r>
          </a:p>
          <a:p>
            <a:r>
              <a:rPr lang="en-US" dirty="0" smtClean="0"/>
              <a:t>Click it and message box appears with ‘do you really want to delete?’</a:t>
            </a:r>
          </a:p>
          <a:p>
            <a:r>
              <a:rPr lang="en-US" dirty="0" smtClean="0"/>
              <a:t>Click to yes button to delete the product.</a:t>
            </a:r>
            <a:endParaRPr lang="en-US" dirty="0"/>
          </a:p>
        </p:txBody>
      </p:sp>
    </p:spTree>
    <p:extLst>
      <p:ext uri="{BB962C8B-B14F-4D97-AF65-F5344CB8AC3E}">
        <p14:creationId xmlns:p14="http://schemas.microsoft.com/office/powerpoint/2010/main" val="158734675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the product</a:t>
            </a:r>
            <a:endParaRPr lang="en-US" dirty="0"/>
          </a:p>
        </p:txBody>
      </p:sp>
      <p:pic>
        <p:nvPicPr>
          <p:cNvPr id="6" name="Content Placeholder 5"/>
          <p:cNvPicPr>
            <a:picLocks noGrp="1"/>
          </p:cNvPicPr>
          <p:nvPr>
            <p:ph sz="quarter" idx="1"/>
          </p:nvPr>
        </p:nvPicPr>
        <p:blipFill>
          <a:blip r:embed="rId2"/>
          <a:stretch>
            <a:fillRect/>
          </a:stretch>
        </p:blipFill>
        <p:spPr>
          <a:xfrm>
            <a:off x="533400" y="1676400"/>
            <a:ext cx="6784975" cy="2399541"/>
          </a:xfrm>
          <a:prstGeom prst="rect">
            <a:avLst/>
          </a:prstGeom>
        </p:spPr>
      </p:pic>
      <p:pic>
        <p:nvPicPr>
          <p:cNvPr id="7" name="Picture 6"/>
          <p:cNvPicPr/>
          <p:nvPr/>
        </p:nvPicPr>
        <p:blipFill>
          <a:blip r:embed="rId3"/>
          <a:stretch>
            <a:fillRect/>
          </a:stretch>
        </p:blipFill>
        <p:spPr>
          <a:xfrm>
            <a:off x="533400" y="4114800"/>
            <a:ext cx="6858000" cy="1570990"/>
          </a:xfrm>
          <a:prstGeom prst="rect">
            <a:avLst/>
          </a:prstGeom>
        </p:spPr>
      </p:pic>
    </p:spTree>
    <p:extLst>
      <p:ext uri="{BB962C8B-B14F-4D97-AF65-F5344CB8AC3E}">
        <p14:creationId xmlns:p14="http://schemas.microsoft.com/office/powerpoint/2010/main" val="55617302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the product</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a:t>After entering the valid email/password, the dashboard will open.</a:t>
            </a:r>
          </a:p>
          <a:p>
            <a:r>
              <a:rPr lang="en-US" dirty="0"/>
              <a:t>Click on the product which is in the side menu bar of the dashboard.</a:t>
            </a:r>
          </a:p>
          <a:p>
            <a:r>
              <a:rPr lang="en-US" dirty="0"/>
              <a:t>Click to the manage the product in the drop down menu.</a:t>
            </a:r>
          </a:p>
          <a:p>
            <a:r>
              <a:rPr lang="en-US" dirty="0"/>
              <a:t>All the product of warehouse is display in the form where there is also the </a:t>
            </a:r>
            <a:r>
              <a:rPr lang="en-US" dirty="0" smtClean="0"/>
              <a:t>edit </a:t>
            </a:r>
            <a:r>
              <a:rPr lang="en-US" dirty="0"/>
              <a:t>symbol in the right side in the action field</a:t>
            </a:r>
            <a:r>
              <a:rPr lang="en-US" dirty="0" smtClean="0"/>
              <a:t>.</a:t>
            </a:r>
          </a:p>
          <a:p>
            <a:r>
              <a:rPr lang="en-US" dirty="0" smtClean="0"/>
              <a:t>Click it and the form appears.</a:t>
            </a:r>
          </a:p>
          <a:p>
            <a:r>
              <a:rPr lang="en-US" dirty="0" smtClean="0"/>
              <a:t>Update the selected product in the form.</a:t>
            </a:r>
          </a:p>
          <a:p>
            <a:r>
              <a:rPr lang="en-US" dirty="0" smtClean="0"/>
              <a:t>Click to the update button to update the product.</a:t>
            </a:r>
            <a:endParaRPr lang="en-US" dirty="0"/>
          </a:p>
          <a:p>
            <a:endParaRPr lang="en-US" dirty="0"/>
          </a:p>
        </p:txBody>
      </p:sp>
    </p:spTree>
    <p:extLst>
      <p:ext uri="{BB962C8B-B14F-4D97-AF65-F5344CB8AC3E}">
        <p14:creationId xmlns:p14="http://schemas.microsoft.com/office/powerpoint/2010/main" val="347816332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the order</a:t>
            </a:r>
            <a:endParaRPr lang="en-US" dirty="0"/>
          </a:p>
        </p:txBody>
      </p:sp>
      <p:pic>
        <p:nvPicPr>
          <p:cNvPr id="4" name="Content Placeholder 3"/>
          <p:cNvPicPr>
            <a:picLocks noGrp="1"/>
          </p:cNvPicPr>
          <p:nvPr>
            <p:ph sz="quarter" idx="1"/>
          </p:nvPr>
        </p:nvPicPr>
        <p:blipFill>
          <a:blip r:embed="rId2"/>
          <a:stretch>
            <a:fillRect/>
          </a:stretch>
        </p:blipFill>
        <p:spPr>
          <a:xfrm>
            <a:off x="381000" y="1600200"/>
            <a:ext cx="7394575" cy="2971800"/>
          </a:xfrm>
          <a:prstGeom prst="rect">
            <a:avLst/>
          </a:prstGeom>
        </p:spPr>
      </p:pic>
      <p:pic>
        <p:nvPicPr>
          <p:cNvPr id="5" name="Picture 4"/>
          <p:cNvPicPr/>
          <p:nvPr/>
        </p:nvPicPr>
        <p:blipFill>
          <a:blip r:embed="rId3"/>
          <a:stretch>
            <a:fillRect/>
          </a:stretch>
        </p:blipFill>
        <p:spPr>
          <a:xfrm>
            <a:off x="381000" y="4572000"/>
            <a:ext cx="7467600" cy="1219200"/>
          </a:xfrm>
          <a:prstGeom prst="rect">
            <a:avLst/>
          </a:prstGeom>
        </p:spPr>
      </p:pic>
    </p:spTree>
    <p:extLst>
      <p:ext uri="{BB962C8B-B14F-4D97-AF65-F5344CB8AC3E}">
        <p14:creationId xmlns:p14="http://schemas.microsoft.com/office/powerpoint/2010/main" val="249025827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the order</a:t>
            </a:r>
            <a:endParaRPr lang="en-US" dirty="0"/>
          </a:p>
        </p:txBody>
      </p:sp>
      <p:sp>
        <p:nvSpPr>
          <p:cNvPr id="3" name="Content Placeholder 2"/>
          <p:cNvSpPr>
            <a:spLocks noGrp="1"/>
          </p:cNvSpPr>
          <p:nvPr>
            <p:ph sz="quarter" idx="1"/>
          </p:nvPr>
        </p:nvSpPr>
        <p:spPr/>
        <p:txBody>
          <a:bodyPr/>
          <a:lstStyle/>
          <a:p>
            <a:r>
              <a:rPr lang="en-US" dirty="0"/>
              <a:t>After entering the valid email/password, the dashboard will open.</a:t>
            </a:r>
          </a:p>
          <a:p>
            <a:r>
              <a:rPr lang="en-US" dirty="0"/>
              <a:t>Click on the </a:t>
            </a:r>
            <a:r>
              <a:rPr lang="en-US" dirty="0" smtClean="0"/>
              <a:t>order </a:t>
            </a:r>
            <a:r>
              <a:rPr lang="en-US" dirty="0"/>
              <a:t>which is in the side menu bar of the dashboard.</a:t>
            </a:r>
          </a:p>
          <a:p>
            <a:r>
              <a:rPr lang="en-US" dirty="0"/>
              <a:t>Click to the </a:t>
            </a:r>
            <a:r>
              <a:rPr lang="en-US" dirty="0" smtClean="0"/>
              <a:t>add order </a:t>
            </a:r>
            <a:r>
              <a:rPr lang="en-US" dirty="0"/>
              <a:t>in the drop down menu</a:t>
            </a:r>
            <a:r>
              <a:rPr lang="en-US" dirty="0" smtClean="0"/>
              <a:t>.</a:t>
            </a:r>
          </a:p>
          <a:p>
            <a:r>
              <a:rPr lang="en-US" dirty="0" smtClean="0"/>
              <a:t>Insert the value in the form and click to the add to add the order.</a:t>
            </a:r>
            <a:endParaRPr lang="en-US" dirty="0"/>
          </a:p>
          <a:p>
            <a:endParaRPr lang="en-US" dirty="0"/>
          </a:p>
        </p:txBody>
      </p:sp>
    </p:spTree>
    <p:extLst>
      <p:ext uri="{BB962C8B-B14F-4D97-AF65-F5344CB8AC3E}">
        <p14:creationId xmlns:p14="http://schemas.microsoft.com/office/powerpoint/2010/main" val="69121251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2389</TotalTime>
  <Words>3764</Words>
  <Application>Microsoft Office PowerPoint</Application>
  <PresentationFormat>On-screen Show (4:3)</PresentationFormat>
  <Paragraphs>491</Paragraphs>
  <Slides>105</Slides>
  <Notes>0</Notes>
  <HiddenSlides>0</HiddenSlides>
  <MMClips>0</MMClips>
  <ScaleCrop>false</ScaleCrop>
  <HeadingPairs>
    <vt:vector size="4" baseType="variant">
      <vt:variant>
        <vt:lpstr>Theme</vt:lpstr>
      </vt:variant>
      <vt:variant>
        <vt:i4>1</vt:i4>
      </vt:variant>
      <vt:variant>
        <vt:lpstr>Slide Titles</vt:lpstr>
      </vt:variant>
      <vt:variant>
        <vt:i4>105</vt:i4>
      </vt:variant>
    </vt:vector>
  </HeadingPairs>
  <TitlesOfParts>
    <vt:vector size="106" baseType="lpstr">
      <vt:lpstr>Civic</vt:lpstr>
      <vt:lpstr> Stock Management System Mandira Tamang NCC ID:00172999</vt:lpstr>
      <vt:lpstr>Stock Management System</vt:lpstr>
      <vt:lpstr>Problem statement</vt:lpstr>
      <vt:lpstr>Background of project</vt:lpstr>
      <vt:lpstr>Aims of Stock Management System</vt:lpstr>
      <vt:lpstr> objectives of stock management system </vt:lpstr>
      <vt:lpstr>features</vt:lpstr>
      <vt:lpstr>Work breakdown structure</vt:lpstr>
      <vt:lpstr>Diagram of work breakdown structure</vt:lpstr>
      <vt:lpstr>Gantt chart</vt:lpstr>
      <vt:lpstr>Diagram of Gantt chart</vt:lpstr>
      <vt:lpstr>Gantt chart</vt:lpstr>
      <vt:lpstr>Methodology  used</vt:lpstr>
      <vt:lpstr>Diagram of waterfall method</vt:lpstr>
      <vt:lpstr>   System Architecture</vt:lpstr>
      <vt:lpstr>Diagram of three-tier architecture</vt:lpstr>
      <vt:lpstr>Risk management</vt:lpstr>
      <vt:lpstr>Possible risks and its solutions</vt:lpstr>
      <vt:lpstr>Configuration management</vt:lpstr>
      <vt:lpstr>Configuration management</vt:lpstr>
      <vt:lpstr>Configuration Management</vt:lpstr>
      <vt:lpstr>Configuration Management</vt:lpstr>
      <vt:lpstr>Design pattern</vt:lpstr>
      <vt:lpstr>Diagram of mvc</vt:lpstr>
      <vt:lpstr>The class diagram of Stock Management System</vt:lpstr>
      <vt:lpstr>Final class diagram</vt:lpstr>
      <vt:lpstr>Class diagram</vt:lpstr>
      <vt:lpstr>Use case diagram</vt:lpstr>
      <vt:lpstr>Use case diagram</vt:lpstr>
      <vt:lpstr>Use case diagram</vt:lpstr>
      <vt:lpstr>Er-diagram of stock management</vt:lpstr>
      <vt:lpstr>Er diagram</vt:lpstr>
      <vt:lpstr>Activity diagram of stock management system</vt:lpstr>
      <vt:lpstr>Activity diagram of login system of stock management system</vt:lpstr>
      <vt:lpstr>Activity diagram of login</vt:lpstr>
      <vt:lpstr>Activity diagram of stock </vt:lpstr>
      <vt:lpstr>Activity diagram of stock</vt:lpstr>
      <vt:lpstr>Activity diagram of selling the product to the buyer</vt:lpstr>
      <vt:lpstr>Activity diagram of selling the product</vt:lpstr>
      <vt:lpstr>Sequence diagram</vt:lpstr>
      <vt:lpstr>Sequence diagram</vt:lpstr>
      <vt:lpstr>PowerPoint Presentation</vt:lpstr>
      <vt:lpstr>PowerPoint Presentation</vt:lpstr>
      <vt:lpstr>PowerPoint Presentation</vt:lpstr>
      <vt:lpstr>Sequence diagram</vt:lpstr>
      <vt:lpstr>PowerPoint Presentation</vt:lpstr>
      <vt:lpstr>coding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Ui design</vt:lpstr>
      <vt:lpstr>dashboard</vt:lpstr>
      <vt:lpstr>Display the category</vt:lpstr>
      <vt:lpstr>testing</vt:lpstr>
      <vt:lpstr>Blackbox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Unit testing</vt:lpstr>
      <vt:lpstr>Unit testing</vt:lpstr>
      <vt:lpstr>PowerPoint Presentation</vt:lpstr>
      <vt:lpstr>Future work</vt:lpstr>
      <vt:lpstr>limitation</vt:lpstr>
      <vt:lpstr>User manual</vt:lpstr>
      <vt:lpstr>Login </vt:lpstr>
      <vt:lpstr>Add the product</vt:lpstr>
      <vt:lpstr>Adding the product</vt:lpstr>
      <vt:lpstr>Displaying the product</vt:lpstr>
      <vt:lpstr>Display the product</vt:lpstr>
      <vt:lpstr>Searching and sorting result-&gt;product</vt:lpstr>
      <vt:lpstr>Searching and sorting result-&gt;product</vt:lpstr>
      <vt:lpstr>Delete the product</vt:lpstr>
      <vt:lpstr>Deleting the product</vt:lpstr>
      <vt:lpstr>Updating the product</vt:lpstr>
      <vt:lpstr>Update the product</vt:lpstr>
      <vt:lpstr>Adding the order</vt:lpstr>
      <vt:lpstr>Add the order</vt:lpstr>
      <vt:lpstr>Print the order</vt:lpstr>
      <vt:lpstr>Print the order</vt:lpstr>
      <vt:lpstr>Bill of the product</vt:lpstr>
      <vt:lpstr>Bill of the product</vt:lpstr>
      <vt:lpstr>conclusion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Management System</dc:title>
  <dc:creator>User</dc:creator>
  <cp:lastModifiedBy>User</cp:lastModifiedBy>
  <cp:revision>120</cp:revision>
  <dcterms:created xsi:type="dcterms:W3CDTF">2019-02-27T11:15:41Z</dcterms:created>
  <dcterms:modified xsi:type="dcterms:W3CDTF">2019-04-25T01:42:25Z</dcterms:modified>
</cp:coreProperties>
</file>