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4" roundtripDataSignature="AMtx7mgVya2yxyXUEX3ax1bqteZR2BsD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16"/>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16"/>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16"/>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2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5"/>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25"/>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4" name="Shape 24"/>
        <p:cNvGrpSpPr/>
        <p:nvPr/>
      </p:nvGrpSpPr>
      <p:grpSpPr>
        <a:xfrm>
          <a:off x="0" y="0"/>
          <a:ext cx="0" cy="0"/>
          <a:chOff x="0" y="0"/>
          <a:chExt cx="0" cy="0"/>
        </a:xfrm>
      </p:grpSpPr>
      <p:cxnSp>
        <p:nvCxnSpPr>
          <p:cNvPr id="25" name="Google Shape;25;p19"/>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6" name="Google Shape;26;p19"/>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7" name="Google Shape;2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22"/>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23"/>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23"/>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23"/>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23"/>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2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4" name="Google Shape;4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24"/>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47" name="Google Shape;4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1416000" y="839450"/>
            <a:ext cx="6312000" cy="15885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Playwright Automated Testing Tool</a:t>
            </a:r>
            <a:endParaRPr/>
          </a:p>
        </p:txBody>
      </p:sp>
      <p:sp>
        <p:nvSpPr>
          <p:cNvPr id="60" name="Google Shape;60;p1"/>
          <p:cNvSpPr txBox="1"/>
          <p:nvPr>
            <p:ph idx="1" type="subTitle"/>
          </p:nvPr>
        </p:nvSpPr>
        <p:spPr>
          <a:xfrm>
            <a:off x="7097500" y="3866100"/>
            <a:ext cx="1860000" cy="630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SzPct val="142857"/>
              <a:buNone/>
            </a:pPr>
            <a:r>
              <a:rPr lang="en"/>
              <a:t>Presented by</a:t>
            </a:r>
            <a:endParaRPr/>
          </a:p>
          <a:p>
            <a:pPr indent="0" lvl="0" marL="0" rtl="0" algn="l">
              <a:lnSpc>
                <a:spcPct val="100000"/>
              </a:lnSpc>
              <a:spcBef>
                <a:spcPts val="0"/>
              </a:spcBef>
              <a:spcAft>
                <a:spcPts val="0"/>
              </a:spcAft>
              <a:buSzPct val="142857"/>
              <a:buNone/>
            </a:pPr>
            <a:r>
              <a:rPr lang="en"/>
              <a:t>Saurav Tuladhar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Installation</a:t>
            </a:r>
            <a:endParaRPr/>
          </a:p>
        </p:txBody>
      </p:sp>
      <p:sp>
        <p:nvSpPr>
          <p:cNvPr id="118" name="Google Shape;118;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1000"/>
              </a:spcBef>
              <a:spcAft>
                <a:spcPts val="0"/>
              </a:spcAft>
              <a:buSzPts val="1800"/>
              <a:buNone/>
            </a:pPr>
            <a:r>
              <a:rPr lang="en" sz="1600"/>
              <a:t>Install node.js</a:t>
            </a:r>
            <a:endParaRPr sz="1600"/>
          </a:p>
          <a:p>
            <a:pPr indent="0" lvl="0" marL="0" rtl="0" algn="l">
              <a:lnSpc>
                <a:spcPct val="100000"/>
              </a:lnSpc>
              <a:spcBef>
                <a:spcPts val="1000"/>
              </a:spcBef>
              <a:spcAft>
                <a:spcPts val="0"/>
              </a:spcAft>
              <a:buSzPts val="1800"/>
              <a:buNone/>
            </a:pPr>
            <a:r>
              <a:rPr lang="en" sz="1600"/>
              <a:t>npm init playwright@latest</a:t>
            </a:r>
            <a:endParaRPr sz="1600"/>
          </a:p>
          <a:p>
            <a:pPr indent="0" lvl="0" marL="0" rtl="0" algn="l">
              <a:lnSpc>
                <a:spcPct val="100000"/>
              </a:lnSpc>
              <a:spcBef>
                <a:spcPts val="1000"/>
              </a:spcBef>
              <a:spcAft>
                <a:spcPts val="0"/>
              </a:spcAft>
              <a:buSzPts val="1800"/>
              <a:buNone/>
            </a:pPr>
            <a:r>
              <a:rPr lang="en"/>
              <a:t>	</a:t>
            </a:r>
            <a:r>
              <a:rPr lang="en" sz="1200"/>
              <a:t>Choose between TypeScript or JavaScript (default is TypeScript)</a:t>
            </a:r>
            <a:endParaRPr sz="1200"/>
          </a:p>
          <a:p>
            <a:pPr indent="0" lvl="0" marL="457200" rtl="0" algn="l">
              <a:lnSpc>
                <a:spcPct val="100000"/>
              </a:lnSpc>
              <a:spcBef>
                <a:spcPts val="1000"/>
              </a:spcBef>
              <a:spcAft>
                <a:spcPts val="0"/>
              </a:spcAft>
              <a:buSzPts val="1800"/>
              <a:buNone/>
            </a:pPr>
            <a:r>
              <a:rPr lang="en" sz="1200"/>
              <a:t>Name of your Tests folder (default is tests or e2e if you already have a tests folder in your project)</a:t>
            </a:r>
            <a:endParaRPr sz="1200"/>
          </a:p>
          <a:p>
            <a:pPr indent="457200" lvl="0" marL="0" rtl="0" algn="l">
              <a:lnSpc>
                <a:spcPct val="100000"/>
              </a:lnSpc>
              <a:spcBef>
                <a:spcPts val="1000"/>
              </a:spcBef>
              <a:spcAft>
                <a:spcPts val="0"/>
              </a:spcAft>
              <a:buSzPts val="1800"/>
              <a:buNone/>
            </a:pPr>
            <a:r>
              <a:rPr lang="en" sz="1200"/>
              <a:t>Add a GitHub Actions workflow to easily run tests on CI</a:t>
            </a:r>
            <a:endParaRPr sz="1200"/>
          </a:p>
          <a:p>
            <a:pPr indent="457200" lvl="0" marL="0" rtl="0" algn="l">
              <a:lnSpc>
                <a:spcPct val="100000"/>
              </a:lnSpc>
              <a:spcBef>
                <a:spcPts val="1000"/>
              </a:spcBef>
              <a:spcAft>
                <a:spcPts val="0"/>
              </a:spcAft>
              <a:buSzPts val="1800"/>
              <a:buNone/>
            </a:pPr>
            <a:r>
              <a:rPr lang="en" sz="1200"/>
              <a:t>Install Playwright browsers (default is true)</a:t>
            </a:r>
            <a:endParaRPr sz="1200"/>
          </a:p>
          <a:p>
            <a:pPr indent="0" lvl="0" marL="0" rtl="0" algn="l">
              <a:lnSpc>
                <a:spcPct val="100000"/>
              </a:lnSpc>
              <a:spcBef>
                <a:spcPts val="1000"/>
              </a:spcBef>
              <a:spcAft>
                <a:spcPts val="0"/>
              </a:spcAft>
              <a:buSzPts val="1800"/>
              <a:buNone/>
            </a:pPr>
            <a:r>
              <a:t/>
            </a:r>
            <a:endParaRPr sz="1200"/>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1"/>
          <p:cNvSpPr txBox="1"/>
          <p:nvPr>
            <p:ph type="title"/>
          </p:nvPr>
        </p:nvSpPr>
        <p:spPr>
          <a:xfrm>
            <a:off x="311700" y="1183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Project Structure</a:t>
            </a:r>
            <a:endParaRPr/>
          </a:p>
        </p:txBody>
      </p:sp>
      <p:sp>
        <p:nvSpPr>
          <p:cNvPr id="124" name="Google Shape;124;p11"/>
          <p:cNvSpPr txBox="1"/>
          <p:nvPr>
            <p:ph idx="2" type="body"/>
          </p:nvPr>
        </p:nvSpPr>
        <p:spPr>
          <a:xfrm>
            <a:off x="2848800" y="1472050"/>
            <a:ext cx="59835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a:t>The playwright.config is where you can add configuration for Playwright</a:t>
            </a:r>
            <a:endParaRPr/>
          </a:p>
          <a:p>
            <a:pPr indent="-317500" lvl="0" marL="457200" rtl="0" algn="l">
              <a:lnSpc>
                <a:spcPct val="115000"/>
              </a:lnSpc>
              <a:spcBef>
                <a:spcPts val="0"/>
              </a:spcBef>
              <a:spcAft>
                <a:spcPts val="0"/>
              </a:spcAft>
              <a:buSzPts val="1400"/>
              <a:buChar char="●"/>
            </a:pPr>
            <a:r>
              <a:rPr lang="en"/>
              <a:t>Package.json file contains the dependencies for the project</a:t>
            </a:r>
            <a:endParaRPr/>
          </a:p>
          <a:p>
            <a:pPr indent="-317500" lvl="0" marL="457200" rtl="0" algn="l">
              <a:lnSpc>
                <a:spcPct val="115000"/>
              </a:lnSpc>
              <a:spcBef>
                <a:spcPts val="0"/>
              </a:spcBef>
              <a:spcAft>
                <a:spcPts val="0"/>
              </a:spcAft>
              <a:buSzPts val="1400"/>
              <a:buChar char="●"/>
            </a:pPr>
            <a:r>
              <a:rPr lang="en"/>
              <a:t>The tests folder contains a tests that are to be executed</a:t>
            </a:r>
            <a:endParaRPr/>
          </a:p>
          <a:p>
            <a:pPr indent="-317500" lvl="0" marL="457200" rtl="0" algn="l">
              <a:lnSpc>
                <a:spcPct val="115000"/>
              </a:lnSpc>
              <a:spcBef>
                <a:spcPts val="0"/>
              </a:spcBef>
              <a:spcAft>
                <a:spcPts val="0"/>
              </a:spcAft>
              <a:buSzPts val="1400"/>
              <a:buChar char="●"/>
            </a:pPr>
            <a:r>
              <a:rPr lang="en"/>
              <a:t>Fixtures directory contains the files that are used in automated tests like test data, config files, etc</a:t>
            </a:r>
            <a:endParaRPr/>
          </a:p>
          <a:p>
            <a:pPr indent="-317500" lvl="0" marL="457200" rtl="0" algn="l">
              <a:lnSpc>
                <a:spcPct val="115000"/>
              </a:lnSpc>
              <a:spcBef>
                <a:spcPts val="0"/>
              </a:spcBef>
              <a:spcAft>
                <a:spcPts val="0"/>
              </a:spcAft>
              <a:buSzPts val="1400"/>
              <a:buChar char="●"/>
            </a:pPr>
            <a:r>
              <a:rPr lang="en"/>
              <a:t>Page object contains the web elements locators that are used to trigger actions for certain event</a:t>
            </a:r>
            <a:endParaRPr/>
          </a:p>
          <a:p>
            <a:pPr indent="-317500" lvl="0" marL="457200" rtl="0" algn="l">
              <a:lnSpc>
                <a:spcPct val="115000"/>
              </a:lnSpc>
              <a:spcBef>
                <a:spcPts val="0"/>
              </a:spcBef>
              <a:spcAft>
                <a:spcPts val="0"/>
              </a:spcAft>
              <a:buSzPts val="1400"/>
              <a:buChar char="●"/>
            </a:pPr>
            <a:r>
              <a:rPr lang="en"/>
              <a:t>Playwright-report folder contains the test report that are generated after the tests are completely executed</a:t>
            </a:r>
            <a:endParaRPr/>
          </a:p>
          <a:p>
            <a:pPr indent="-317500" lvl="0" marL="457200" rtl="0" algn="l">
              <a:lnSpc>
                <a:spcPct val="115000"/>
              </a:lnSpc>
              <a:spcBef>
                <a:spcPts val="0"/>
              </a:spcBef>
              <a:spcAft>
                <a:spcPts val="0"/>
              </a:spcAft>
              <a:buSzPts val="1400"/>
              <a:buChar char="●"/>
            </a:pPr>
            <a:r>
              <a:rPr lang="en"/>
              <a:t>Main.yml file is the config file used to run the test in CI</a:t>
            </a:r>
            <a:endParaRPr/>
          </a:p>
        </p:txBody>
      </p:sp>
      <p:pic>
        <p:nvPicPr>
          <p:cNvPr id="125" name="Google Shape;125;p11"/>
          <p:cNvPicPr preferRelativeResize="0"/>
          <p:nvPr/>
        </p:nvPicPr>
        <p:blipFill rotWithShape="1">
          <a:blip r:embed="rId3">
            <a:alphaModFix/>
          </a:blip>
          <a:srcRect b="0" l="0" r="0" t="0"/>
          <a:stretch/>
        </p:blipFill>
        <p:spPr>
          <a:xfrm>
            <a:off x="440875" y="691025"/>
            <a:ext cx="2058700" cy="439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Locating web elements &gt; Xpath</a:t>
            </a:r>
            <a:endParaRPr/>
          </a:p>
        </p:txBody>
      </p:sp>
      <p:sp>
        <p:nvSpPr>
          <p:cNvPr id="131" name="Google Shape;131;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304989" lvl="0" marL="457200" rtl="0" algn="l">
              <a:lnSpc>
                <a:spcPct val="150000"/>
              </a:lnSpc>
              <a:spcBef>
                <a:spcPts val="0"/>
              </a:spcBef>
              <a:spcAft>
                <a:spcPts val="0"/>
              </a:spcAft>
              <a:buClr>
                <a:srgbClr val="666666"/>
              </a:buClr>
              <a:buSzPct val="100000"/>
              <a:buFont typeface="Arial"/>
              <a:buChar char="●"/>
            </a:pPr>
            <a:r>
              <a:rPr lang="en" sz="1300">
                <a:solidFill>
                  <a:schemeClr val="dk1"/>
                </a:solidFill>
                <a:highlight>
                  <a:schemeClr val="lt1"/>
                </a:highlight>
                <a:latin typeface="Arial"/>
                <a:ea typeface="Arial"/>
                <a:cs typeface="Arial"/>
                <a:sym typeface="Arial"/>
              </a:rPr>
              <a:t>XPath is a technique that allows you to navigate the structure of a webpage’s HTML</a:t>
            </a:r>
            <a:endParaRPr sz="1300">
              <a:solidFill>
                <a:schemeClr val="dk1"/>
              </a:solidFill>
              <a:highlight>
                <a:schemeClr val="lt1"/>
              </a:highlight>
              <a:latin typeface="Arial"/>
              <a:ea typeface="Arial"/>
              <a:cs typeface="Arial"/>
              <a:sym typeface="Arial"/>
            </a:endParaRPr>
          </a:p>
          <a:p>
            <a:pPr indent="-304989" lvl="0" marL="457200" rtl="0" algn="l">
              <a:lnSpc>
                <a:spcPct val="150000"/>
              </a:lnSpc>
              <a:spcBef>
                <a:spcPts val="0"/>
              </a:spcBef>
              <a:spcAft>
                <a:spcPts val="0"/>
              </a:spcAft>
              <a:buClr>
                <a:srgbClr val="666666"/>
              </a:buClr>
              <a:buSzPct val="100000"/>
              <a:buFont typeface="Arial"/>
              <a:buChar char="●"/>
            </a:pPr>
            <a:r>
              <a:rPr lang="en" sz="1300">
                <a:solidFill>
                  <a:schemeClr val="dk1"/>
                </a:solidFill>
                <a:highlight>
                  <a:schemeClr val="lt1"/>
                </a:highlight>
                <a:latin typeface="Arial"/>
                <a:ea typeface="Arial"/>
                <a:cs typeface="Arial"/>
                <a:sym typeface="Arial"/>
              </a:rPr>
              <a:t>Using XPath helps find elements that are not found by locators such as ID, class, or name</a:t>
            </a:r>
            <a:endParaRPr sz="1300">
              <a:solidFill>
                <a:schemeClr val="dk1"/>
              </a:solidFill>
              <a:highlight>
                <a:schemeClr val="lt1"/>
              </a:highlight>
              <a:latin typeface="Arial"/>
              <a:ea typeface="Arial"/>
              <a:cs typeface="Arial"/>
              <a:sym typeface="Arial"/>
            </a:endParaRPr>
          </a:p>
          <a:p>
            <a:pPr indent="-304989" lvl="0" marL="457200" rtl="0" algn="l">
              <a:lnSpc>
                <a:spcPct val="150000"/>
              </a:lnSpc>
              <a:spcBef>
                <a:spcPts val="0"/>
              </a:spcBef>
              <a:spcAft>
                <a:spcPts val="0"/>
              </a:spcAft>
              <a:buClr>
                <a:srgbClr val="666666"/>
              </a:buClr>
              <a:buSzPct val="100000"/>
              <a:buFont typeface="Arial"/>
              <a:buChar char="●"/>
            </a:pPr>
            <a:r>
              <a:rPr lang="en" sz="1300">
                <a:solidFill>
                  <a:schemeClr val="dk1"/>
                </a:solidFill>
                <a:highlight>
                  <a:schemeClr val="lt1"/>
                </a:highlight>
                <a:latin typeface="Arial"/>
                <a:ea typeface="Arial"/>
                <a:cs typeface="Arial"/>
                <a:sym typeface="Arial"/>
              </a:rPr>
              <a:t>Types of XPath</a:t>
            </a:r>
            <a:endParaRPr sz="1300">
              <a:solidFill>
                <a:schemeClr val="dk1"/>
              </a:solidFill>
              <a:highlight>
                <a:schemeClr val="lt1"/>
              </a:highlight>
              <a:latin typeface="Arial"/>
              <a:ea typeface="Arial"/>
              <a:cs typeface="Arial"/>
              <a:sym typeface="Arial"/>
            </a:endParaRPr>
          </a:p>
          <a:p>
            <a:pPr indent="-304989" lvl="1" marL="914400" rtl="0" algn="l">
              <a:lnSpc>
                <a:spcPct val="150000"/>
              </a:lnSpc>
              <a:spcBef>
                <a:spcPts val="0"/>
              </a:spcBef>
              <a:spcAft>
                <a:spcPts val="0"/>
              </a:spcAft>
              <a:buClr>
                <a:srgbClr val="666666"/>
              </a:buClr>
              <a:buSzPct val="100000"/>
              <a:buFont typeface="Arial"/>
              <a:buChar char="○"/>
            </a:pPr>
            <a:r>
              <a:rPr lang="en" sz="1300">
                <a:solidFill>
                  <a:schemeClr val="dk1"/>
                </a:solidFill>
                <a:highlight>
                  <a:schemeClr val="lt1"/>
                </a:highlight>
                <a:latin typeface="Arial"/>
                <a:ea typeface="Arial"/>
                <a:cs typeface="Arial"/>
                <a:sym typeface="Arial"/>
              </a:rPr>
              <a:t>Absolute XPath</a:t>
            </a:r>
            <a:endParaRPr sz="1300">
              <a:solidFill>
                <a:schemeClr val="dk1"/>
              </a:solidFill>
              <a:highlight>
                <a:schemeClr val="lt1"/>
              </a:highlight>
              <a:latin typeface="Arial"/>
              <a:ea typeface="Arial"/>
              <a:cs typeface="Arial"/>
              <a:sym typeface="Arial"/>
            </a:endParaRPr>
          </a:p>
          <a:p>
            <a:pPr indent="-304989" lvl="2" marL="1371600" rtl="0" algn="l">
              <a:lnSpc>
                <a:spcPct val="150000"/>
              </a:lnSpc>
              <a:spcBef>
                <a:spcPts val="0"/>
              </a:spcBef>
              <a:spcAft>
                <a:spcPts val="0"/>
              </a:spcAft>
              <a:buClr>
                <a:srgbClr val="666666"/>
              </a:buClr>
              <a:buSzPct val="100000"/>
              <a:buFont typeface="Arial"/>
              <a:buChar char="■"/>
            </a:pPr>
            <a:r>
              <a:rPr lang="en" sz="1300">
                <a:solidFill>
                  <a:schemeClr val="dk1"/>
                </a:solidFill>
                <a:highlight>
                  <a:schemeClr val="lt1"/>
                </a:highlight>
                <a:latin typeface="Arial"/>
                <a:ea typeface="Arial"/>
                <a:cs typeface="Arial"/>
                <a:sym typeface="Arial"/>
              </a:rPr>
              <a:t>Absolute XPath is the direct way to find the element</a:t>
            </a:r>
            <a:endParaRPr sz="1300">
              <a:solidFill>
                <a:schemeClr val="dk1"/>
              </a:solidFill>
              <a:highlight>
                <a:schemeClr val="lt1"/>
              </a:highlight>
              <a:latin typeface="Arial"/>
              <a:ea typeface="Arial"/>
              <a:cs typeface="Arial"/>
              <a:sym typeface="Arial"/>
            </a:endParaRPr>
          </a:p>
          <a:p>
            <a:pPr indent="-304989" lvl="2" marL="1371600" rtl="0" algn="l">
              <a:lnSpc>
                <a:spcPct val="150000"/>
              </a:lnSpc>
              <a:spcBef>
                <a:spcPts val="0"/>
              </a:spcBef>
              <a:spcAft>
                <a:spcPts val="0"/>
              </a:spcAft>
              <a:buClr>
                <a:srgbClr val="666666"/>
              </a:buClr>
              <a:buSzPct val="100000"/>
              <a:buFont typeface="Arial"/>
              <a:buChar char="■"/>
            </a:pPr>
            <a:r>
              <a:rPr lang="en" sz="1300">
                <a:solidFill>
                  <a:schemeClr val="dk1"/>
                </a:solidFill>
                <a:highlight>
                  <a:schemeClr val="lt1"/>
                </a:highlight>
                <a:latin typeface="Arial"/>
                <a:ea typeface="Arial"/>
                <a:cs typeface="Arial"/>
                <a:sym typeface="Arial"/>
              </a:rPr>
              <a:t>It begins with the single forward slash(/)</a:t>
            </a:r>
            <a:endParaRPr sz="1300">
              <a:solidFill>
                <a:schemeClr val="dk1"/>
              </a:solidFill>
              <a:highlight>
                <a:schemeClr val="lt1"/>
              </a:highlight>
              <a:latin typeface="Arial"/>
              <a:ea typeface="Arial"/>
              <a:cs typeface="Arial"/>
              <a:sym typeface="Arial"/>
            </a:endParaRPr>
          </a:p>
          <a:p>
            <a:pPr indent="-304989" lvl="2" marL="1371600" rtl="0" algn="l">
              <a:lnSpc>
                <a:spcPct val="150000"/>
              </a:lnSpc>
              <a:spcBef>
                <a:spcPts val="0"/>
              </a:spcBef>
              <a:spcAft>
                <a:spcPts val="0"/>
              </a:spcAft>
              <a:buClr>
                <a:srgbClr val="666666"/>
              </a:buClr>
              <a:buSzPct val="100000"/>
              <a:buFont typeface="Arial"/>
              <a:buChar char="■"/>
            </a:pPr>
            <a:r>
              <a:rPr lang="en" sz="1300">
                <a:solidFill>
                  <a:schemeClr val="dk1"/>
                </a:solidFill>
                <a:highlight>
                  <a:schemeClr val="lt1"/>
                </a:highlight>
                <a:latin typeface="Arial"/>
                <a:ea typeface="Arial"/>
                <a:cs typeface="Arial"/>
                <a:sym typeface="Arial"/>
              </a:rPr>
              <a:t>Select the element from the root node</a:t>
            </a:r>
            <a:endParaRPr sz="1300">
              <a:solidFill>
                <a:schemeClr val="dk1"/>
              </a:solidFill>
              <a:highlight>
                <a:schemeClr val="lt1"/>
              </a:highlight>
              <a:latin typeface="Arial"/>
              <a:ea typeface="Arial"/>
              <a:cs typeface="Arial"/>
              <a:sym typeface="Arial"/>
            </a:endParaRPr>
          </a:p>
          <a:p>
            <a:pPr indent="-304989" lvl="2" marL="1371600" rtl="0" algn="l">
              <a:lnSpc>
                <a:spcPct val="150000"/>
              </a:lnSpc>
              <a:spcBef>
                <a:spcPts val="0"/>
              </a:spcBef>
              <a:spcAft>
                <a:spcPts val="0"/>
              </a:spcAft>
              <a:buClr>
                <a:srgbClr val="666666"/>
              </a:buClr>
              <a:buSzPct val="100000"/>
              <a:buFont typeface="Arial"/>
              <a:buChar char="■"/>
            </a:pPr>
            <a:r>
              <a:rPr lang="en" sz="1300">
                <a:solidFill>
                  <a:schemeClr val="dk1"/>
                </a:solidFill>
                <a:highlight>
                  <a:schemeClr val="lt1"/>
                </a:highlight>
                <a:latin typeface="Arial"/>
                <a:ea typeface="Arial"/>
                <a:cs typeface="Arial"/>
                <a:sym typeface="Arial"/>
              </a:rPr>
              <a:t>Eg : /html/body/div[1]/div/div[2]/header/div/div[2]/a</a:t>
            </a:r>
            <a:endParaRPr sz="1300">
              <a:solidFill>
                <a:schemeClr val="dk1"/>
              </a:solidFill>
              <a:highlight>
                <a:schemeClr val="lt1"/>
              </a:highlight>
              <a:latin typeface="Arial"/>
              <a:ea typeface="Arial"/>
              <a:cs typeface="Arial"/>
              <a:sym typeface="Arial"/>
            </a:endParaRPr>
          </a:p>
          <a:p>
            <a:pPr indent="-304989" lvl="1" marL="914400" rtl="0" algn="l">
              <a:lnSpc>
                <a:spcPct val="150000"/>
              </a:lnSpc>
              <a:spcBef>
                <a:spcPts val="0"/>
              </a:spcBef>
              <a:spcAft>
                <a:spcPts val="0"/>
              </a:spcAft>
              <a:buClr>
                <a:srgbClr val="666666"/>
              </a:buClr>
              <a:buSzPct val="100000"/>
              <a:buFont typeface="Arial"/>
              <a:buChar char="○"/>
            </a:pPr>
            <a:r>
              <a:rPr lang="en" sz="1300">
                <a:solidFill>
                  <a:schemeClr val="dk1"/>
                </a:solidFill>
                <a:highlight>
                  <a:schemeClr val="lt1"/>
                </a:highlight>
                <a:latin typeface="Arial"/>
                <a:ea typeface="Arial"/>
                <a:cs typeface="Arial"/>
                <a:sym typeface="Arial"/>
              </a:rPr>
              <a:t>Relative XPath</a:t>
            </a:r>
            <a:endParaRPr sz="1300">
              <a:solidFill>
                <a:schemeClr val="dk1"/>
              </a:solidFill>
              <a:highlight>
                <a:schemeClr val="lt1"/>
              </a:highlight>
              <a:latin typeface="Arial"/>
              <a:ea typeface="Arial"/>
              <a:cs typeface="Arial"/>
              <a:sym typeface="Arial"/>
            </a:endParaRPr>
          </a:p>
          <a:p>
            <a:pPr indent="-304989" lvl="2" marL="1371600" rtl="0" algn="l">
              <a:lnSpc>
                <a:spcPct val="150000"/>
              </a:lnSpc>
              <a:spcBef>
                <a:spcPts val="0"/>
              </a:spcBef>
              <a:spcAft>
                <a:spcPts val="0"/>
              </a:spcAft>
              <a:buClr>
                <a:srgbClr val="666666"/>
              </a:buClr>
              <a:buSzPct val="100000"/>
              <a:buFont typeface="Arial"/>
              <a:buChar char="■"/>
            </a:pPr>
            <a:r>
              <a:rPr lang="en" sz="1300">
                <a:solidFill>
                  <a:schemeClr val="dk1"/>
                </a:solidFill>
                <a:highlight>
                  <a:schemeClr val="lt1"/>
                </a:highlight>
                <a:latin typeface="Arial"/>
                <a:ea typeface="Arial"/>
                <a:cs typeface="Arial"/>
                <a:sym typeface="Arial"/>
              </a:rPr>
              <a:t>Path starts from the middle of the HTML DOM structure</a:t>
            </a:r>
            <a:endParaRPr sz="1300">
              <a:solidFill>
                <a:schemeClr val="dk1"/>
              </a:solidFill>
              <a:highlight>
                <a:schemeClr val="lt1"/>
              </a:highlight>
              <a:latin typeface="Arial"/>
              <a:ea typeface="Arial"/>
              <a:cs typeface="Arial"/>
              <a:sym typeface="Arial"/>
            </a:endParaRPr>
          </a:p>
          <a:p>
            <a:pPr indent="-304989" lvl="2" marL="1371600" rtl="0" algn="l">
              <a:lnSpc>
                <a:spcPct val="150000"/>
              </a:lnSpc>
              <a:spcBef>
                <a:spcPts val="0"/>
              </a:spcBef>
              <a:spcAft>
                <a:spcPts val="0"/>
              </a:spcAft>
              <a:buClr>
                <a:srgbClr val="666666"/>
              </a:buClr>
              <a:buSzPct val="100000"/>
              <a:buFont typeface="Arial"/>
              <a:buChar char="■"/>
            </a:pPr>
            <a:r>
              <a:rPr lang="en" sz="1300">
                <a:solidFill>
                  <a:schemeClr val="dk1"/>
                </a:solidFill>
                <a:highlight>
                  <a:schemeClr val="lt1"/>
                </a:highlight>
                <a:latin typeface="Arial"/>
                <a:ea typeface="Arial"/>
                <a:cs typeface="Arial"/>
                <a:sym typeface="Arial"/>
              </a:rPr>
              <a:t>It starts with the double forward slash (//)</a:t>
            </a:r>
            <a:endParaRPr sz="1300">
              <a:solidFill>
                <a:schemeClr val="dk1"/>
              </a:solidFill>
              <a:highlight>
                <a:schemeClr val="lt1"/>
              </a:highlight>
              <a:latin typeface="Arial"/>
              <a:ea typeface="Arial"/>
              <a:cs typeface="Arial"/>
              <a:sym typeface="Arial"/>
            </a:endParaRPr>
          </a:p>
          <a:p>
            <a:pPr indent="-304989" lvl="2" marL="1371600" rtl="0" algn="l">
              <a:lnSpc>
                <a:spcPct val="150000"/>
              </a:lnSpc>
              <a:spcBef>
                <a:spcPts val="0"/>
              </a:spcBef>
              <a:spcAft>
                <a:spcPts val="0"/>
              </a:spcAft>
              <a:buClr>
                <a:srgbClr val="666666"/>
              </a:buClr>
              <a:buSzPct val="100000"/>
              <a:buFont typeface="Arial"/>
              <a:buChar char="■"/>
            </a:pPr>
            <a:r>
              <a:rPr lang="en" sz="1300">
                <a:solidFill>
                  <a:schemeClr val="dk1"/>
                </a:solidFill>
                <a:highlight>
                  <a:schemeClr val="lt1"/>
                </a:highlight>
                <a:latin typeface="Arial"/>
                <a:ea typeface="Arial"/>
                <a:cs typeface="Arial"/>
                <a:sym typeface="Arial"/>
              </a:rPr>
              <a:t>It can search the element anywhere at the webpage</a:t>
            </a:r>
            <a:endParaRPr sz="1300">
              <a:solidFill>
                <a:schemeClr val="dk1"/>
              </a:solidFill>
              <a:highlight>
                <a:schemeClr val="lt1"/>
              </a:highlight>
              <a:latin typeface="Arial"/>
              <a:ea typeface="Arial"/>
              <a:cs typeface="Arial"/>
              <a:sym typeface="Arial"/>
            </a:endParaRPr>
          </a:p>
          <a:p>
            <a:pPr indent="-304989" lvl="2" marL="1371600" rtl="0" algn="l">
              <a:lnSpc>
                <a:spcPct val="150000"/>
              </a:lnSpc>
              <a:spcBef>
                <a:spcPts val="0"/>
              </a:spcBef>
              <a:spcAft>
                <a:spcPts val="0"/>
              </a:spcAft>
              <a:buClr>
                <a:srgbClr val="666666"/>
              </a:buClr>
              <a:buSzPct val="100000"/>
              <a:buFont typeface="Arial"/>
              <a:buChar char="■"/>
            </a:pPr>
            <a:r>
              <a:rPr lang="en" sz="1300">
                <a:solidFill>
                  <a:schemeClr val="dk1"/>
                </a:solidFill>
                <a:highlight>
                  <a:schemeClr val="lt1"/>
                </a:highlight>
                <a:latin typeface="Arial"/>
                <a:ea typeface="Arial"/>
                <a:cs typeface="Arial"/>
                <a:sym typeface="Arial"/>
              </a:rPr>
              <a:t>Eg :  //*[@id="block-perfecto-main-menu"]/div[2]/span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Playwright Apis</a:t>
            </a:r>
            <a:endParaRPr/>
          </a:p>
        </p:txBody>
      </p:sp>
      <p:sp>
        <p:nvSpPr>
          <p:cNvPr id="137" name="Google Shape;13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t>Playwright Test comes with the built-in request fixture </a:t>
            </a:r>
            <a:endParaRPr/>
          </a:p>
          <a:p>
            <a:pPr indent="0" lvl="0" marL="0" rtl="0" algn="l">
              <a:lnSpc>
                <a:spcPct val="115000"/>
              </a:lnSpc>
              <a:spcBef>
                <a:spcPts val="1200"/>
              </a:spcBef>
              <a:spcAft>
                <a:spcPts val="0"/>
              </a:spcAft>
              <a:buSzPct val="117647"/>
              <a:buNone/>
            </a:pPr>
            <a:r>
              <a:rPr lang="en"/>
              <a:t>	Request.post</a:t>
            </a:r>
            <a:endParaRPr/>
          </a:p>
          <a:p>
            <a:pPr indent="0" lvl="0" marL="0" rtl="0" algn="l">
              <a:lnSpc>
                <a:spcPct val="115000"/>
              </a:lnSpc>
              <a:spcBef>
                <a:spcPts val="1200"/>
              </a:spcBef>
              <a:spcAft>
                <a:spcPts val="0"/>
              </a:spcAft>
              <a:buSzPct val="117647"/>
              <a:buNone/>
            </a:pPr>
            <a:r>
              <a:rPr lang="en"/>
              <a:t>	Request.get</a:t>
            </a:r>
            <a:endParaRPr/>
          </a:p>
          <a:p>
            <a:pPr indent="0" lvl="0" marL="0" rtl="0" algn="l">
              <a:lnSpc>
                <a:spcPct val="115000"/>
              </a:lnSpc>
              <a:spcBef>
                <a:spcPts val="1200"/>
              </a:spcBef>
              <a:spcAft>
                <a:spcPts val="0"/>
              </a:spcAft>
              <a:buSzPct val="117647"/>
              <a:buNone/>
            </a:pPr>
            <a:r>
              <a:rPr lang="en"/>
              <a:t>	Request.patch</a:t>
            </a:r>
            <a:endParaRPr/>
          </a:p>
          <a:p>
            <a:pPr indent="0" lvl="0" marL="0" rtl="0" algn="l">
              <a:lnSpc>
                <a:spcPct val="115000"/>
              </a:lnSpc>
              <a:spcBef>
                <a:spcPts val="1200"/>
              </a:spcBef>
              <a:spcAft>
                <a:spcPts val="0"/>
              </a:spcAft>
              <a:buSzPct val="117647"/>
              <a:buNone/>
            </a:pPr>
            <a:r>
              <a:rPr lang="en"/>
              <a:t>	Request.delete</a:t>
            </a:r>
            <a:endParaRPr/>
          </a:p>
          <a:p>
            <a:pPr indent="457200" lvl="0" marL="0" rtl="0" algn="l">
              <a:lnSpc>
                <a:spcPct val="115000"/>
              </a:lnSpc>
              <a:spcBef>
                <a:spcPts val="1200"/>
              </a:spcBef>
              <a:spcAft>
                <a:spcPts val="0"/>
              </a:spcAft>
              <a:buSzPct val="117647"/>
              <a:buNone/>
            </a:pPr>
            <a:r>
              <a:rPr lang="en"/>
              <a:t>Response.status</a:t>
            </a:r>
            <a:endParaRPr/>
          </a:p>
          <a:p>
            <a:pPr indent="457200" lvl="0" marL="0" rtl="0" algn="l">
              <a:lnSpc>
                <a:spcPct val="115000"/>
              </a:lnSpc>
              <a:spcBef>
                <a:spcPts val="1200"/>
              </a:spcBef>
              <a:spcAft>
                <a:spcPts val="0"/>
              </a:spcAft>
              <a:buSzPct val="117647"/>
              <a:buNone/>
            </a:pPr>
            <a:r>
              <a:rPr lang="en"/>
              <a:t>Response.json</a:t>
            </a:r>
            <a:endParaRPr/>
          </a:p>
          <a:p>
            <a:pPr indent="457200" lvl="0" marL="0" rtl="0" algn="l">
              <a:lnSpc>
                <a:spcPct val="115000"/>
              </a:lnSpc>
              <a:spcBef>
                <a:spcPts val="1200"/>
              </a:spcBef>
              <a:spcAft>
                <a:spcPts val="0"/>
              </a:spcAft>
              <a:buSzPct val="117647"/>
              <a:buNone/>
            </a:pPr>
            <a:r>
              <a:rPr lang="en"/>
              <a:t>responseBody.{Key}</a:t>
            </a:r>
            <a:endParaRPr/>
          </a:p>
          <a:p>
            <a:pPr indent="457200" lvl="0" marL="0" rtl="0" algn="l">
              <a:lnSpc>
                <a:spcPct val="115000"/>
              </a:lnSpc>
              <a:spcBef>
                <a:spcPts val="1200"/>
              </a:spcBef>
              <a:spcAft>
                <a:spcPts val="1200"/>
              </a:spcAft>
              <a:buSzPct val="117647"/>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2400"/>
          </a:p>
          <a:p>
            <a:pPr indent="0" lvl="0" marL="0" rtl="0" algn="l">
              <a:lnSpc>
                <a:spcPct val="115000"/>
              </a:lnSpc>
              <a:spcBef>
                <a:spcPts val="1200"/>
              </a:spcBef>
              <a:spcAft>
                <a:spcPts val="0"/>
              </a:spcAft>
              <a:buSzPts val="1800"/>
              <a:buNone/>
            </a:pPr>
            <a:r>
              <a:t/>
            </a:r>
            <a:endParaRPr sz="2400"/>
          </a:p>
          <a:p>
            <a:pPr indent="0" lvl="0" marL="0" rtl="0" algn="l">
              <a:lnSpc>
                <a:spcPct val="115000"/>
              </a:lnSpc>
              <a:spcBef>
                <a:spcPts val="1200"/>
              </a:spcBef>
              <a:spcAft>
                <a:spcPts val="1200"/>
              </a:spcAft>
              <a:buSzPts val="1800"/>
              <a:buNone/>
            </a:pPr>
            <a:r>
              <a:rPr lang="en" sz="2400"/>
              <a:t>							Thank You..!!</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400"/>
              </a:spcAft>
              <a:buSzPct val="111111"/>
              <a:buNone/>
            </a:pPr>
            <a:r>
              <a:rPr lang="en"/>
              <a:t>Introduction</a:t>
            </a:r>
            <a:endParaRPr/>
          </a:p>
        </p:txBody>
      </p:sp>
      <p:sp>
        <p:nvSpPr>
          <p:cNvPr id="66" name="Google Shape;66;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Open-source platform developed by Microsoft.</a:t>
            </a:r>
            <a:endParaRPr/>
          </a:p>
          <a:p>
            <a:pPr indent="0" lvl="0" marL="0" rtl="0" algn="l">
              <a:lnSpc>
                <a:spcPct val="115000"/>
              </a:lnSpc>
              <a:spcBef>
                <a:spcPts val="1200"/>
              </a:spcBef>
              <a:spcAft>
                <a:spcPts val="0"/>
              </a:spcAft>
              <a:buSzPts val="1800"/>
              <a:buNone/>
            </a:pPr>
            <a:r>
              <a:rPr lang="en"/>
              <a:t>Developed by Microsoft, Playwright is a Node. js library that automates Chromium, Firefox, and WebKit</a:t>
            </a:r>
            <a:endParaRPr/>
          </a:p>
          <a:p>
            <a:pPr indent="0" lvl="0" marL="0" rtl="0" algn="l">
              <a:lnSpc>
                <a:spcPct val="115000"/>
              </a:lnSpc>
              <a:spcBef>
                <a:spcPts val="1200"/>
              </a:spcBef>
              <a:spcAft>
                <a:spcPts val="0"/>
              </a:spcAft>
              <a:buSzPts val="1800"/>
              <a:buNone/>
            </a:pPr>
            <a:r>
              <a:rPr lang="en"/>
              <a:t>Playwright Test was created specifically to accommodate the needs of end-to-end testing</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Pros and Cons</a:t>
            </a:r>
            <a:endParaRPr/>
          </a:p>
        </p:txBody>
      </p:sp>
      <p:sp>
        <p:nvSpPr>
          <p:cNvPr id="72" name="Google Shape;72;p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Char char="●"/>
            </a:pPr>
            <a:r>
              <a:rPr lang="en"/>
              <a:t>It supports multi-tab, multi-user, and iframe </a:t>
            </a:r>
            <a:endParaRPr/>
          </a:p>
          <a:p>
            <a:pPr indent="-317500" lvl="0" marL="457200" marR="0" rtl="0" algn="l">
              <a:lnSpc>
                <a:spcPct val="115000"/>
              </a:lnSpc>
              <a:spcBef>
                <a:spcPts val="0"/>
              </a:spcBef>
              <a:spcAft>
                <a:spcPts val="0"/>
              </a:spcAft>
              <a:buSzPts val="1400"/>
              <a:buChar char="●"/>
            </a:pPr>
            <a:r>
              <a:rPr lang="en"/>
              <a:t>supports different types of testing, such as end-to-end, functional, and API testing.</a:t>
            </a:r>
            <a:endParaRPr/>
          </a:p>
          <a:p>
            <a:pPr indent="-317500" lvl="0" marL="457200" marR="0" rtl="0" algn="l">
              <a:lnSpc>
                <a:spcPct val="115000"/>
              </a:lnSpc>
              <a:spcBef>
                <a:spcPts val="0"/>
              </a:spcBef>
              <a:spcAft>
                <a:spcPts val="0"/>
              </a:spcAft>
              <a:buSzPts val="1400"/>
              <a:buChar char="●"/>
            </a:pPr>
            <a:r>
              <a:rPr lang="en"/>
              <a:t>Generate an HTML report to view the results of the test run in the browser.</a:t>
            </a:r>
            <a:endParaRPr/>
          </a:p>
          <a:p>
            <a:pPr indent="-317500" lvl="0" marL="457200" marR="0" rtl="0" algn="l">
              <a:lnSpc>
                <a:spcPct val="115000"/>
              </a:lnSpc>
              <a:spcBef>
                <a:spcPts val="0"/>
              </a:spcBef>
              <a:spcAft>
                <a:spcPts val="0"/>
              </a:spcAft>
              <a:buSzPts val="1400"/>
              <a:buChar char="●"/>
            </a:pPr>
            <a:r>
              <a:rPr lang="en"/>
              <a:t>Auto-waiting of elements</a:t>
            </a:r>
            <a:endParaRPr/>
          </a:p>
          <a:p>
            <a:pPr indent="-317500" lvl="0" marL="457200" marR="0" rtl="0" algn="l">
              <a:lnSpc>
                <a:spcPct val="115000"/>
              </a:lnSpc>
              <a:spcBef>
                <a:spcPts val="0"/>
              </a:spcBef>
              <a:spcAft>
                <a:spcPts val="0"/>
              </a:spcAft>
              <a:buSzPts val="1400"/>
              <a:buChar char="●"/>
            </a:pPr>
            <a:r>
              <a:rPr lang="en"/>
              <a:t>GUI Interface</a:t>
            </a:r>
            <a:endParaRPr/>
          </a:p>
          <a:p>
            <a:pPr indent="-317500" lvl="0" marL="457200" marR="0" rtl="0" algn="l">
              <a:lnSpc>
                <a:spcPct val="115000"/>
              </a:lnSpc>
              <a:spcBef>
                <a:spcPts val="0"/>
              </a:spcBef>
              <a:spcAft>
                <a:spcPts val="0"/>
              </a:spcAft>
              <a:buSzPts val="1400"/>
              <a:buChar char="●"/>
            </a:pPr>
            <a:r>
              <a:rPr lang="en"/>
              <a:t>Attachments for test runs</a:t>
            </a:r>
            <a:endParaRPr/>
          </a:p>
        </p:txBody>
      </p:sp>
      <p:sp>
        <p:nvSpPr>
          <p:cNvPr id="73" name="Google Shape;73;p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a:t>Does not support Microsoft Edge or earlier IE11.</a:t>
            </a:r>
            <a:endParaRPr/>
          </a:p>
          <a:p>
            <a:pPr indent="-317500" lvl="0" marL="457200" rtl="0" algn="l">
              <a:lnSpc>
                <a:spcPct val="115000"/>
              </a:lnSpc>
              <a:spcBef>
                <a:spcPts val="0"/>
              </a:spcBef>
              <a:spcAft>
                <a:spcPts val="0"/>
              </a:spcAft>
              <a:buSzPts val="1400"/>
              <a:buChar char="●"/>
            </a:pPr>
            <a:r>
              <a:rPr lang="en"/>
              <a:t>Uses a desktop browser instead of a real device to emulate a mobile device</a:t>
            </a:r>
            <a:endParaRPr/>
          </a:p>
          <a:p>
            <a:pPr indent="-317500" lvl="0" marL="457200" rtl="0" algn="l">
              <a:lnSpc>
                <a:spcPct val="115000"/>
              </a:lnSpc>
              <a:spcBef>
                <a:spcPts val="0"/>
              </a:spcBef>
              <a:spcAft>
                <a:spcPts val="0"/>
              </a:spcAft>
              <a:buSzPts val="1400"/>
              <a:buChar char="●"/>
            </a:pPr>
            <a:r>
              <a:rPr lang="en"/>
              <a:t>APIRequest method does not support disabling tracking redirects.</a:t>
            </a:r>
            <a:endParaRPr/>
          </a:p>
          <a:p>
            <a:pPr indent="-317500" lvl="0" marL="457200" rtl="0" algn="l">
              <a:lnSpc>
                <a:spcPct val="115000"/>
              </a:lnSpc>
              <a:spcBef>
                <a:spcPts val="0"/>
              </a:spcBef>
              <a:spcAft>
                <a:spcPts val="0"/>
              </a:spcAft>
              <a:buSzPts val="1400"/>
              <a:buChar char="●"/>
            </a:pPr>
            <a:r>
              <a:rPr lang="en"/>
              <a:t>Сonfusing documentation</a:t>
            </a:r>
            <a:endParaRPr/>
          </a:p>
          <a:p>
            <a:pPr indent="-317500" lvl="0" marL="457200" rtl="0" algn="l">
              <a:lnSpc>
                <a:spcPct val="115000"/>
              </a:lnSpc>
              <a:spcBef>
                <a:spcPts val="0"/>
              </a:spcBef>
              <a:spcAft>
                <a:spcPts val="0"/>
              </a:spcAft>
              <a:buSzPts val="1400"/>
              <a:buChar char="●"/>
            </a:pPr>
            <a:r>
              <a:rPr lang="en"/>
              <a:t>Smaller community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Architecture Comparison</a:t>
            </a:r>
            <a:endParaRPr/>
          </a:p>
        </p:txBody>
      </p:sp>
      <p:sp>
        <p:nvSpPr>
          <p:cNvPr id="79" name="Google Shape;79;p4"/>
          <p:cNvSpPr txBox="1"/>
          <p:nvPr>
            <p:ph idx="1" type="body"/>
          </p:nvPr>
        </p:nvSpPr>
        <p:spPr>
          <a:xfrm>
            <a:off x="1146000" y="3498700"/>
            <a:ext cx="6852000" cy="906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sz="900">
                <a:solidFill>
                  <a:srgbClr val="000000"/>
                </a:solidFill>
                <a:latin typeface="Arial"/>
                <a:ea typeface="Arial"/>
                <a:cs typeface="Arial"/>
                <a:sym typeface="Arial"/>
              </a:rPr>
              <a:t>Selenium works on the HTTP connection protocol. It means after you trigger the test, the complete Selenium code written by us (Client) will be converted to JSON format. Generated JSON is sent to the browser driver (Server) through HTTP protocol.</a:t>
            </a:r>
            <a:endParaRPr sz="9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900">
              <a:solidFill>
                <a:srgbClr val="000000"/>
              </a:solidFill>
              <a:latin typeface="Arial"/>
              <a:ea typeface="Arial"/>
              <a:cs typeface="Arial"/>
              <a:sym typeface="Arial"/>
            </a:endParaRPr>
          </a:p>
          <a:p>
            <a:pPr indent="0" lvl="0" marL="0" rtl="0" algn="l">
              <a:lnSpc>
                <a:spcPct val="115000"/>
              </a:lnSpc>
              <a:spcBef>
                <a:spcPts val="0"/>
              </a:spcBef>
              <a:spcAft>
                <a:spcPts val="1200"/>
              </a:spcAft>
              <a:buSzPts val="1800"/>
              <a:buNone/>
            </a:pPr>
            <a:r>
              <a:t/>
            </a:r>
            <a:endParaRPr/>
          </a:p>
        </p:txBody>
      </p:sp>
      <p:pic>
        <p:nvPicPr>
          <p:cNvPr id="80" name="Google Shape;80;p4"/>
          <p:cNvPicPr preferRelativeResize="0"/>
          <p:nvPr/>
        </p:nvPicPr>
        <p:blipFill rotWithShape="1">
          <a:blip r:embed="rId3">
            <a:alphaModFix/>
          </a:blip>
          <a:srcRect b="0" l="0" r="0" t="0"/>
          <a:stretch/>
        </p:blipFill>
        <p:spPr>
          <a:xfrm>
            <a:off x="654275" y="1017725"/>
            <a:ext cx="7699098" cy="2298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Architecture Comparison</a:t>
            </a:r>
            <a:endParaRPr/>
          </a:p>
        </p:txBody>
      </p:sp>
      <p:sp>
        <p:nvSpPr>
          <p:cNvPr id="86" name="Google Shape;86;p5"/>
          <p:cNvSpPr txBox="1"/>
          <p:nvPr>
            <p:ph idx="1" type="body"/>
          </p:nvPr>
        </p:nvSpPr>
        <p:spPr>
          <a:xfrm>
            <a:off x="1146000" y="3498700"/>
            <a:ext cx="6852000" cy="9066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SzPct val="169411"/>
              <a:buNone/>
            </a:pPr>
            <a:r>
              <a:rPr lang="en" sz="1700">
                <a:solidFill>
                  <a:srgbClr val="000000"/>
                </a:solidFill>
                <a:latin typeface="Arial"/>
                <a:ea typeface="Arial"/>
                <a:cs typeface="Arial"/>
                <a:sym typeface="Arial"/>
              </a:rPr>
              <a:t>Cypress operates with a Node server, establishing constant communication, synchronization, and task execution between the entities. In Cypress, all commands are executed directly within the browser, eliminating the need for driver binaries and streamlining the testing process.</a:t>
            </a:r>
            <a:endParaRPr sz="1700">
              <a:solidFill>
                <a:srgbClr val="000000"/>
              </a:solidFill>
              <a:latin typeface="Arial"/>
              <a:ea typeface="Arial"/>
              <a:cs typeface="Arial"/>
              <a:sym typeface="Arial"/>
            </a:endParaRPr>
          </a:p>
          <a:p>
            <a:pPr indent="0" lvl="0" marL="0" rtl="0" algn="l">
              <a:lnSpc>
                <a:spcPct val="115000"/>
              </a:lnSpc>
              <a:spcBef>
                <a:spcPts val="0"/>
              </a:spcBef>
              <a:spcAft>
                <a:spcPts val="0"/>
              </a:spcAft>
              <a:buSzPct val="319999"/>
              <a:buNone/>
            </a:pPr>
            <a:r>
              <a:t/>
            </a:r>
            <a:endParaRPr sz="900">
              <a:solidFill>
                <a:srgbClr val="000000"/>
              </a:solidFill>
              <a:latin typeface="Arial"/>
              <a:ea typeface="Arial"/>
              <a:cs typeface="Arial"/>
              <a:sym typeface="Arial"/>
            </a:endParaRPr>
          </a:p>
          <a:p>
            <a:pPr indent="0" lvl="0" marL="0" rtl="0" algn="l">
              <a:lnSpc>
                <a:spcPct val="115000"/>
              </a:lnSpc>
              <a:spcBef>
                <a:spcPts val="0"/>
              </a:spcBef>
              <a:spcAft>
                <a:spcPts val="1200"/>
              </a:spcAft>
              <a:buSzPct val="159999"/>
              <a:buNone/>
            </a:pPr>
            <a:r>
              <a:t/>
            </a:r>
            <a:endParaRPr/>
          </a:p>
        </p:txBody>
      </p:sp>
      <p:pic>
        <p:nvPicPr>
          <p:cNvPr id="87" name="Google Shape;87;p5"/>
          <p:cNvPicPr preferRelativeResize="0"/>
          <p:nvPr/>
        </p:nvPicPr>
        <p:blipFill rotWithShape="1">
          <a:blip r:embed="rId3">
            <a:alphaModFix/>
          </a:blip>
          <a:srcRect b="0" l="0" r="0" t="0"/>
          <a:stretch/>
        </p:blipFill>
        <p:spPr>
          <a:xfrm>
            <a:off x="1190450" y="1170125"/>
            <a:ext cx="6506626" cy="2176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Architecture Comparison contd..</a:t>
            </a:r>
            <a:endParaRPr/>
          </a:p>
        </p:txBody>
      </p:sp>
      <p:sp>
        <p:nvSpPr>
          <p:cNvPr id="93" name="Google Shape;93;p6"/>
          <p:cNvSpPr txBox="1"/>
          <p:nvPr>
            <p:ph idx="1" type="body"/>
          </p:nvPr>
        </p:nvSpPr>
        <p:spPr>
          <a:xfrm>
            <a:off x="1146000" y="3498700"/>
            <a:ext cx="6852000" cy="906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900">
                <a:solidFill>
                  <a:srgbClr val="000000"/>
                </a:solidFill>
                <a:latin typeface="Arial"/>
                <a:ea typeface="Arial"/>
                <a:cs typeface="Arial"/>
                <a:sym typeface="Arial"/>
              </a:rPr>
              <a:t>While Playwright works on Web socket connection protocol, it means once you will trigger the test, the code will be converted into JSON format and will be sent to the server using Web socket protocol.</a:t>
            </a:r>
            <a:endParaRPr sz="900">
              <a:solidFill>
                <a:srgbClr val="000000"/>
              </a:solidFill>
              <a:latin typeface="Arial"/>
              <a:ea typeface="Arial"/>
              <a:cs typeface="Arial"/>
              <a:sym typeface="Arial"/>
            </a:endParaRPr>
          </a:p>
          <a:p>
            <a:pPr indent="0" lvl="0" marL="0" rtl="0" algn="l">
              <a:lnSpc>
                <a:spcPct val="115000"/>
              </a:lnSpc>
              <a:spcBef>
                <a:spcPts val="0"/>
              </a:spcBef>
              <a:spcAft>
                <a:spcPts val="1200"/>
              </a:spcAft>
              <a:buSzPts val="1800"/>
              <a:buNone/>
            </a:pPr>
            <a:r>
              <a:t/>
            </a:r>
            <a:endParaRPr/>
          </a:p>
        </p:txBody>
      </p:sp>
      <p:pic>
        <p:nvPicPr>
          <p:cNvPr id="94" name="Google Shape;94;p6"/>
          <p:cNvPicPr preferRelativeResize="0"/>
          <p:nvPr/>
        </p:nvPicPr>
        <p:blipFill rotWithShape="1">
          <a:blip r:embed="rId3">
            <a:alphaModFix/>
          </a:blip>
          <a:srcRect b="0" l="0" r="0" t="0"/>
          <a:stretch/>
        </p:blipFill>
        <p:spPr>
          <a:xfrm>
            <a:off x="391800" y="1017725"/>
            <a:ext cx="8360401" cy="207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Annotations</a:t>
            </a:r>
            <a:endParaRPr/>
          </a:p>
        </p:txBody>
      </p:sp>
      <p:sp>
        <p:nvSpPr>
          <p:cNvPr id="100" name="Google Shape;100;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45161"/>
              <a:buNone/>
            </a:pPr>
            <a:r>
              <a:rPr lang="en" sz="1600"/>
              <a:t>test.beforeAll</a:t>
            </a:r>
            <a:endParaRPr sz="1600"/>
          </a:p>
          <a:p>
            <a:pPr indent="0" lvl="0" marL="0" rtl="0" algn="l">
              <a:lnSpc>
                <a:spcPct val="115000"/>
              </a:lnSpc>
              <a:spcBef>
                <a:spcPts val="1200"/>
              </a:spcBef>
              <a:spcAft>
                <a:spcPts val="0"/>
              </a:spcAft>
              <a:buSzPct val="145161"/>
              <a:buNone/>
            </a:pPr>
            <a:r>
              <a:rPr lang="en" sz="1600"/>
              <a:t>test.beforeEach</a:t>
            </a:r>
            <a:endParaRPr sz="1600"/>
          </a:p>
          <a:p>
            <a:pPr indent="0" lvl="0" marL="0" rtl="0" algn="l">
              <a:lnSpc>
                <a:spcPct val="115000"/>
              </a:lnSpc>
              <a:spcBef>
                <a:spcPts val="1200"/>
              </a:spcBef>
              <a:spcAft>
                <a:spcPts val="0"/>
              </a:spcAft>
              <a:buSzPct val="145161"/>
              <a:buNone/>
            </a:pPr>
            <a:r>
              <a:rPr lang="en" sz="1600"/>
              <a:t>test.describe</a:t>
            </a:r>
            <a:endParaRPr sz="1600"/>
          </a:p>
          <a:p>
            <a:pPr indent="0" lvl="0" marL="0" rtl="0" algn="l">
              <a:lnSpc>
                <a:spcPct val="115000"/>
              </a:lnSpc>
              <a:spcBef>
                <a:spcPts val="1200"/>
              </a:spcBef>
              <a:spcAft>
                <a:spcPts val="0"/>
              </a:spcAft>
              <a:buSzPct val="145161"/>
              <a:buNone/>
            </a:pPr>
            <a:r>
              <a:rPr lang="en" sz="1600"/>
              <a:t>test</a:t>
            </a:r>
            <a:endParaRPr sz="1600"/>
          </a:p>
          <a:p>
            <a:pPr indent="0" lvl="0" marL="0" rtl="0" algn="l">
              <a:lnSpc>
                <a:spcPct val="115000"/>
              </a:lnSpc>
              <a:spcBef>
                <a:spcPts val="1200"/>
              </a:spcBef>
              <a:spcAft>
                <a:spcPts val="0"/>
              </a:spcAft>
              <a:buSzPct val="145161"/>
              <a:buNone/>
            </a:pPr>
            <a:r>
              <a:rPr lang="en" sz="1600"/>
              <a:t>test.skip</a:t>
            </a:r>
            <a:endParaRPr sz="1600"/>
          </a:p>
          <a:p>
            <a:pPr indent="0" lvl="0" marL="0" rtl="0" algn="l">
              <a:lnSpc>
                <a:spcPct val="115000"/>
              </a:lnSpc>
              <a:spcBef>
                <a:spcPts val="1200"/>
              </a:spcBef>
              <a:spcAft>
                <a:spcPts val="0"/>
              </a:spcAft>
              <a:buSzPct val="145161"/>
              <a:buNone/>
            </a:pPr>
            <a:r>
              <a:rPr lang="en" sz="1600"/>
              <a:t>test.fail</a:t>
            </a:r>
            <a:endParaRPr sz="1600"/>
          </a:p>
          <a:p>
            <a:pPr indent="0" lvl="0" marL="0" rtl="0" algn="l">
              <a:lnSpc>
                <a:spcPct val="115000"/>
              </a:lnSpc>
              <a:spcBef>
                <a:spcPts val="1200"/>
              </a:spcBef>
              <a:spcAft>
                <a:spcPts val="0"/>
              </a:spcAft>
              <a:buSzPct val="145161"/>
              <a:buNone/>
            </a:pPr>
            <a:r>
              <a:rPr lang="en" sz="1600"/>
              <a:t>test.only</a:t>
            </a:r>
            <a:endParaRPr sz="1600"/>
          </a:p>
          <a:p>
            <a:pPr indent="0" lvl="0" marL="0" rtl="0" algn="l">
              <a:lnSpc>
                <a:spcPct val="115000"/>
              </a:lnSpc>
              <a:spcBef>
                <a:spcPts val="1200"/>
              </a:spcBef>
              <a:spcAft>
                <a:spcPts val="0"/>
              </a:spcAft>
              <a:buSzPct val="145161"/>
              <a:buNone/>
            </a:pPr>
            <a:r>
              <a:rPr lang="en" sz="1600"/>
              <a:t>test.slow</a:t>
            </a:r>
            <a:endParaRPr sz="1600"/>
          </a:p>
          <a:p>
            <a:pPr indent="0" lvl="0" marL="0" rtl="0" algn="l">
              <a:lnSpc>
                <a:spcPct val="115000"/>
              </a:lnSpc>
              <a:spcBef>
                <a:spcPts val="1200"/>
              </a:spcBef>
              <a:spcAft>
                <a:spcPts val="0"/>
              </a:spcAft>
              <a:buSzPct val="145161"/>
              <a:buNone/>
            </a:pPr>
            <a:r>
              <a:rPr lang="en" sz="1600"/>
              <a:t>test.afterEach</a:t>
            </a:r>
            <a:endParaRPr sz="1600"/>
          </a:p>
          <a:p>
            <a:pPr indent="0" lvl="0" marL="0" rtl="0" algn="l">
              <a:lnSpc>
                <a:spcPct val="115000"/>
              </a:lnSpc>
              <a:spcBef>
                <a:spcPts val="1200"/>
              </a:spcBef>
              <a:spcAft>
                <a:spcPts val="1200"/>
              </a:spcAft>
              <a:buSzPct val="145161"/>
              <a:buNone/>
            </a:pPr>
            <a:r>
              <a:rPr lang="en" sz="1600"/>
              <a:t>test.AfterAll</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Assertions</a:t>
            </a:r>
            <a:endParaRPr/>
          </a:p>
        </p:txBody>
      </p:sp>
      <p:sp>
        <p:nvSpPr>
          <p:cNvPr id="106" name="Google Shape;106;p8"/>
          <p:cNvSpPr txBox="1"/>
          <p:nvPr>
            <p:ph idx="1" type="body"/>
          </p:nvPr>
        </p:nvSpPr>
        <p:spPr>
          <a:xfrm>
            <a:off x="311700" y="93850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 Includes test assertions in the form of expect function</a:t>
            </a:r>
            <a:endParaRPr/>
          </a:p>
          <a:p>
            <a:pPr indent="0" lvl="0" marL="0" rtl="0" algn="l">
              <a:lnSpc>
                <a:spcPct val="115000"/>
              </a:lnSpc>
              <a:spcBef>
                <a:spcPts val="1200"/>
              </a:spcBef>
              <a:spcAft>
                <a:spcPts val="0"/>
              </a:spcAft>
              <a:buSzPts val="1800"/>
              <a:buNone/>
            </a:pPr>
            <a:r>
              <a:rPr lang="en"/>
              <a:t>To make an assertion, call expect(value) and choose a matcher that reflects the expectation</a:t>
            </a:r>
            <a:endParaRPr/>
          </a:p>
          <a:p>
            <a:pPr indent="0" lvl="0" marL="0" rtl="0" algn="l">
              <a:lnSpc>
                <a:spcPct val="115000"/>
              </a:lnSpc>
              <a:spcBef>
                <a:spcPts val="1200"/>
              </a:spcBef>
              <a:spcAft>
                <a:spcPts val="0"/>
              </a:spcAft>
              <a:buSzPts val="1800"/>
              <a:buNone/>
            </a:pPr>
            <a:r>
              <a:rPr lang="en"/>
              <a:t>Syntax:</a:t>
            </a:r>
            <a:endParaRPr/>
          </a:p>
          <a:p>
            <a:pPr indent="0" lvl="0" marL="0" rtl="0" algn="l">
              <a:lnSpc>
                <a:spcPct val="115000"/>
              </a:lnSpc>
              <a:spcBef>
                <a:spcPts val="1200"/>
              </a:spcBef>
              <a:spcAft>
                <a:spcPts val="0"/>
              </a:spcAft>
              <a:buSzPts val="1800"/>
              <a:buNone/>
            </a:pPr>
            <a:r>
              <a:rPr lang="en" sz="1500"/>
              <a:t>	await expect(page.getByTestId('status')).toHaveText('Submitted');</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Assertions contd..</a:t>
            </a:r>
            <a:endParaRPr/>
          </a:p>
        </p:txBody>
      </p:sp>
      <p:sp>
        <p:nvSpPr>
          <p:cNvPr id="112" name="Google Shape;112;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n"/>
              <a:t>Auto-retrying assertions</a:t>
            </a:r>
            <a:endParaRPr/>
          </a:p>
          <a:p>
            <a:pPr indent="0" lvl="0" marL="0" rtl="0" algn="l">
              <a:lnSpc>
                <a:spcPct val="115000"/>
              </a:lnSpc>
              <a:spcBef>
                <a:spcPts val="1200"/>
              </a:spcBef>
              <a:spcAft>
                <a:spcPts val="0"/>
              </a:spcAft>
              <a:buSzPct val="117647"/>
              <a:buNone/>
            </a:pPr>
            <a:r>
              <a:rPr lang="en"/>
              <a:t>Non-retrying assertions</a:t>
            </a:r>
            <a:endParaRPr/>
          </a:p>
          <a:p>
            <a:pPr indent="0" lvl="0" marL="0" rtl="0" algn="l">
              <a:lnSpc>
                <a:spcPct val="115000"/>
              </a:lnSpc>
              <a:spcBef>
                <a:spcPts val="1200"/>
              </a:spcBef>
              <a:spcAft>
                <a:spcPts val="0"/>
              </a:spcAft>
              <a:buSzPct val="117647"/>
              <a:buNone/>
            </a:pPr>
            <a:r>
              <a:rPr lang="en"/>
              <a:t>Negating matchers</a:t>
            </a:r>
            <a:endParaRPr/>
          </a:p>
          <a:p>
            <a:pPr indent="0" lvl="0" marL="0" rtl="0" algn="l">
              <a:lnSpc>
                <a:spcPct val="115000"/>
              </a:lnSpc>
              <a:spcBef>
                <a:spcPts val="1200"/>
              </a:spcBef>
              <a:spcAft>
                <a:spcPts val="0"/>
              </a:spcAft>
              <a:buSzPct val="117647"/>
              <a:buNone/>
            </a:pPr>
            <a:r>
              <a:rPr lang="en"/>
              <a:t>Soft assertions</a:t>
            </a:r>
            <a:endParaRPr/>
          </a:p>
          <a:p>
            <a:pPr indent="0" lvl="0" marL="0" rtl="0" algn="l">
              <a:lnSpc>
                <a:spcPct val="115000"/>
              </a:lnSpc>
              <a:spcBef>
                <a:spcPts val="1200"/>
              </a:spcBef>
              <a:spcAft>
                <a:spcPts val="0"/>
              </a:spcAft>
              <a:buSzPct val="117647"/>
              <a:buNone/>
            </a:pPr>
            <a:r>
              <a:rPr lang="en"/>
              <a:t>Custom expect message</a:t>
            </a:r>
            <a:endParaRPr/>
          </a:p>
          <a:p>
            <a:pPr indent="0" lvl="0" marL="0" rtl="0" algn="l">
              <a:lnSpc>
                <a:spcPct val="115000"/>
              </a:lnSpc>
              <a:spcBef>
                <a:spcPts val="1200"/>
              </a:spcBef>
              <a:spcAft>
                <a:spcPts val="0"/>
              </a:spcAft>
              <a:buSzPct val="117647"/>
              <a:buNone/>
            </a:pPr>
            <a:r>
              <a:rPr lang="en"/>
              <a:t>expect.configure</a:t>
            </a:r>
            <a:endParaRPr/>
          </a:p>
          <a:p>
            <a:pPr indent="0" lvl="0" marL="0" rtl="0" algn="l">
              <a:lnSpc>
                <a:spcPct val="115000"/>
              </a:lnSpc>
              <a:spcBef>
                <a:spcPts val="1200"/>
              </a:spcBef>
              <a:spcAft>
                <a:spcPts val="0"/>
              </a:spcAft>
              <a:buSzPct val="117647"/>
              <a:buNone/>
            </a:pPr>
            <a:r>
              <a:rPr lang="en"/>
              <a:t>expect.poll</a:t>
            </a:r>
            <a:endParaRPr/>
          </a:p>
          <a:p>
            <a:pPr indent="0" lvl="0" marL="0" rtl="0" algn="l">
              <a:lnSpc>
                <a:spcPct val="115000"/>
              </a:lnSpc>
              <a:spcBef>
                <a:spcPts val="1200"/>
              </a:spcBef>
              <a:spcAft>
                <a:spcPts val="0"/>
              </a:spcAft>
              <a:buSzPct val="117647"/>
              <a:buNone/>
            </a:pPr>
            <a:r>
              <a:rPr lang="en"/>
              <a:t>expect.toPass</a:t>
            </a:r>
            <a:endParaRPr/>
          </a:p>
          <a:p>
            <a:pPr indent="0" lvl="0" marL="0" rtl="0" algn="l">
              <a:lnSpc>
                <a:spcPct val="115000"/>
              </a:lnSpc>
              <a:spcBef>
                <a:spcPts val="1200"/>
              </a:spcBef>
              <a:spcAft>
                <a:spcPts val="1200"/>
              </a:spcAft>
              <a:buSzPct val="117647"/>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