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aleway"/>
      <p:regular r:id="rId33"/>
      <p:bold r:id="rId34"/>
      <p:italic r:id="rId35"/>
      <p:boldItalic r:id="rId36"/>
    </p:embeddedFont>
    <p:embeddedFont>
      <p:font typeface="Roboto"/>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italic.fntdata"/><Relationship Id="rId12" Type="http://schemas.openxmlformats.org/officeDocument/2006/relationships/slide" Target="slides/slide6.xml"/><Relationship Id="rId34" Type="http://schemas.openxmlformats.org/officeDocument/2006/relationships/font" Target="fonts/Raleway-bold.fntdata"/><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font" Target="fonts/Raleway-boldItalic.fntdata"/><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e7f1628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e7f1628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4936f1a6c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2e4936f1a6c_0_1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4936f1a6c_0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2e4936f1a6c_0_1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4936f1a6c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e4936f1a6c_0_1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4936f1a6c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e4936f1a6c_0_1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4936f1a6c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e4936f1a6c_0_1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4936f1a6c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e4936f1a6c_0_1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4936f1a6c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e4936f1a6c_0_11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4936f1a6c_0_1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2e4936f1a6c_0_1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4936f1a6c_0_1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e4936f1a6c_0_1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4936f1a6c_0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e4936f1a6c_0_1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4936f1a6c_0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e4936f1a6c_0_10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4936f1a6c_0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e4936f1a6c_0_1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4936f1a6c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e4936f1a6c_0_1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e4936f1a6c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e4936f1a6c_0_1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4936f1a6c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e4936f1a6c_0_12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4936f1a6c_0_1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e4936f1a6c_0_12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4936f1a6c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e4936f1a6c_0_1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4936f1a6c_0_1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e4936f1a6c_0_1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4936f1a6c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e4936f1a6c_0_10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4936f1a6c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e4936f1a6c_0_10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4936f1a6c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e4936f1a6c_0_10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4936f1a6c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e4936f1a6c_0_10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4936f1a6c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2e4936f1a6c_0_10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4936f1a6c_0_1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e4936f1a6c_0_10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4936f1a6c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e4936f1a6c_0_1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14"/>
          <p:cNvGrpSpPr/>
          <p:nvPr/>
        </p:nvGrpSpPr>
        <p:grpSpPr>
          <a:xfrm>
            <a:off x="830394" y="1191276"/>
            <a:ext cx="745764"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4200"/>
              <a:buNone/>
              <a:defRPr sz="4200"/>
            </a:lvl1pPr>
            <a:lvl2pPr lvl="1" rtl="0" algn="l">
              <a:lnSpc>
                <a:spcPct val="100000"/>
              </a:lnSpc>
              <a:spcBef>
                <a:spcPts val="0"/>
              </a:spcBef>
              <a:spcAft>
                <a:spcPts val="0"/>
              </a:spcAft>
              <a:buSzPts val="4200"/>
              <a:buNone/>
              <a:defRPr sz="4200"/>
            </a:lvl2pPr>
            <a:lvl3pPr lvl="2" rtl="0" algn="l">
              <a:lnSpc>
                <a:spcPct val="100000"/>
              </a:lnSpc>
              <a:spcBef>
                <a:spcPts val="0"/>
              </a:spcBef>
              <a:spcAft>
                <a:spcPts val="0"/>
              </a:spcAft>
              <a:buSzPts val="4200"/>
              <a:buNone/>
              <a:defRPr sz="4200"/>
            </a:lvl3pPr>
            <a:lvl4pPr lvl="3" rtl="0" algn="l">
              <a:lnSpc>
                <a:spcPct val="100000"/>
              </a:lnSpc>
              <a:spcBef>
                <a:spcPts val="0"/>
              </a:spcBef>
              <a:spcAft>
                <a:spcPts val="0"/>
              </a:spcAft>
              <a:buSzPts val="4200"/>
              <a:buNone/>
              <a:defRPr sz="4200"/>
            </a:lvl4pPr>
            <a:lvl5pPr lvl="4" rtl="0" algn="l">
              <a:lnSpc>
                <a:spcPct val="100000"/>
              </a:lnSpc>
              <a:spcBef>
                <a:spcPts val="0"/>
              </a:spcBef>
              <a:spcAft>
                <a:spcPts val="0"/>
              </a:spcAft>
              <a:buSzPts val="4200"/>
              <a:buNone/>
              <a:defRPr sz="4200"/>
            </a:lvl5pPr>
            <a:lvl6pPr lvl="5" rtl="0" algn="l">
              <a:lnSpc>
                <a:spcPct val="100000"/>
              </a:lnSpc>
              <a:spcBef>
                <a:spcPts val="0"/>
              </a:spcBef>
              <a:spcAft>
                <a:spcPts val="0"/>
              </a:spcAft>
              <a:buSzPts val="4200"/>
              <a:buNone/>
              <a:defRPr sz="4200"/>
            </a:lvl6pPr>
            <a:lvl7pPr lvl="6" rtl="0" algn="l">
              <a:lnSpc>
                <a:spcPct val="100000"/>
              </a:lnSpc>
              <a:spcBef>
                <a:spcPts val="0"/>
              </a:spcBef>
              <a:spcAft>
                <a:spcPts val="0"/>
              </a:spcAft>
              <a:buSzPts val="4200"/>
              <a:buNone/>
              <a:defRPr sz="4200"/>
            </a:lvl7pPr>
            <a:lvl8pPr lvl="7" rtl="0" algn="l">
              <a:lnSpc>
                <a:spcPct val="100000"/>
              </a:lnSpc>
              <a:spcBef>
                <a:spcPts val="0"/>
              </a:spcBef>
              <a:spcAft>
                <a:spcPts val="0"/>
              </a:spcAft>
              <a:buSzPts val="4200"/>
              <a:buNone/>
              <a:defRPr sz="4200"/>
            </a:lvl8pPr>
            <a:lvl9pPr lvl="8" rtl="0" algn="l">
              <a:lnSpc>
                <a:spcPct val="100000"/>
              </a:lnSpc>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1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15"/>
          <p:cNvGrpSpPr/>
          <p:nvPr/>
        </p:nvGrpSpPr>
        <p:grpSpPr>
          <a:xfrm>
            <a:off x="830394" y="1191276"/>
            <a:ext cx="745764" cy="45826"/>
            <a:chOff x="4580561" y="2589004"/>
            <a:chExt cx="1064464" cy="25200"/>
          </a:xfrm>
        </p:grpSpPr>
        <p:sp>
          <p:nvSpPr>
            <p:cNvPr id="65" name="Google Shape;65;p1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 name="Google Shape;67;p1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68" name="Google Shape;68;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69" name="Google Shape;69;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16"/>
          <p:cNvGrpSpPr/>
          <p:nvPr/>
        </p:nvGrpSpPr>
        <p:grpSpPr>
          <a:xfrm>
            <a:off x="830394" y="1191276"/>
            <a:ext cx="745764" cy="45826"/>
            <a:chOff x="4580561" y="2589004"/>
            <a:chExt cx="1064464" cy="25200"/>
          </a:xfrm>
        </p:grpSpPr>
        <p:sp>
          <p:nvSpPr>
            <p:cNvPr id="73" name="Google Shape;7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1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76" name="Google Shape;76;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1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300"/>
              <a:buNone/>
              <a:defRPr/>
            </a:lvl1pPr>
          </a:lstStyle>
          <a:p/>
        </p:txBody>
      </p:sp>
      <p:sp>
        <p:nvSpPr>
          <p:cNvPr id="81" name="Google Shape;81;p1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2" name="Shape 82"/>
        <p:cNvGrpSpPr/>
        <p:nvPr/>
      </p:nvGrpSpPr>
      <p:grpSpPr>
        <a:xfrm>
          <a:off x="0" y="0"/>
          <a:ext cx="0" cy="0"/>
          <a:chOff x="0" y="0"/>
          <a:chExt cx="0" cy="0"/>
        </a:xfrm>
      </p:grpSpPr>
      <p:grpSp>
        <p:nvGrpSpPr>
          <p:cNvPr id="83" name="Google Shape;83;p19"/>
          <p:cNvGrpSpPr/>
          <p:nvPr/>
        </p:nvGrpSpPr>
        <p:grpSpPr>
          <a:xfrm>
            <a:off x="830394" y="1191276"/>
            <a:ext cx="745764" cy="45826"/>
            <a:chOff x="4580561" y="2589004"/>
            <a:chExt cx="1064464" cy="25200"/>
          </a:xfrm>
        </p:grpSpPr>
        <p:sp>
          <p:nvSpPr>
            <p:cNvPr id="84" name="Google Shape;84;p1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1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87" name="Google Shape;87;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p2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p20"/>
          <p:cNvGrpSpPr/>
          <p:nvPr/>
        </p:nvGrpSpPr>
        <p:grpSpPr>
          <a:xfrm>
            <a:off x="830394" y="1191276"/>
            <a:ext cx="745764" cy="45826"/>
            <a:chOff x="4580561" y="2589004"/>
            <a:chExt cx="1064464" cy="25200"/>
          </a:xfrm>
        </p:grpSpPr>
        <p:sp>
          <p:nvSpPr>
            <p:cNvPr id="91" name="Google Shape;91;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2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94" name="Google Shape;94;p2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95" name="Google Shape;95;p20"/>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96" name="Google Shape;96;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sp>
        <p:nvSpPr>
          <p:cNvPr id="98" name="Google Shape;98;p2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 name="Google Shape;99;p21"/>
          <p:cNvGrpSpPr/>
          <p:nvPr/>
        </p:nvGrpSpPr>
        <p:grpSpPr>
          <a:xfrm>
            <a:off x="830394" y="1191276"/>
            <a:ext cx="745764" cy="45826"/>
            <a:chOff x="4580561" y="2589004"/>
            <a:chExt cx="1064464" cy="25200"/>
          </a:xfrm>
        </p:grpSpPr>
        <p:sp>
          <p:nvSpPr>
            <p:cNvPr id="100" name="Google Shape;100;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21"/>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103" name="Google Shape;103;p21"/>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04" name="Google Shape;104;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5" name="Shape 105"/>
        <p:cNvGrpSpPr/>
        <p:nvPr/>
      </p:nvGrpSpPr>
      <p:grpSpPr>
        <a:xfrm>
          <a:off x="0" y="0"/>
          <a:ext cx="0" cy="0"/>
          <a:chOff x="0" y="0"/>
          <a:chExt cx="0" cy="0"/>
        </a:xfrm>
      </p:grpSpPr>
      <p:grpSp>
        <p:nvGrpSpPr>
          <p:cNvPr id="106" name="Google Shape;106;p22"/>
          <p:cNvGrpSpPr/>
          <p:nvPr/>
        </p:nvGrpSpPr>
        <p:grpSpPr>
          <a:xfrm>
            <a:off x="830394" y="4169150"/>
            <a:ext cx="745764" cy="45826"/>
            <a:chOff x="4580561" y="2589004"/>
            <a:chExt cx="1064464" cy="25200"/>
          </a:xfrm>
        </p:grpSpPr>
        <p:sp>
          <p:nvSpPr>
            <p:cNvPr id="107" name="Google Shape;107;p2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2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10" name="Google Shape;110;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23"/>
          <p:cNvGrpSpPr/>
          <p:nvPr/>
        </p:nvGrpSpPr>
        <p:grpSpPr>
          <a:xfrm>
            <a:off x="830394" y="1191276"/>
            <a:ext cx="745764" cy="45826"/>
            <a:chOff x="4580561" y="2589004"/>
            <a:chExt cx="1064464" cy="25200"/>
          </a:xfrm>
        </p:grpSpPr>
        <p:sp>
          <p:nvSpPr>
            <p:cNvPr id="114" name="Google Shape;114;p2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2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600"/>
              <a:buNone/>
              <a:defRPr sz="2600"/>
            </a:lvl1pPr>
            <a:lvl2pPr lvl="1" rtl="0" algn="l">
              <a:lnSpc>
                <a:spcPct val="100000"/>
              </a:lnSpc>
              <a:spcBef>
                <a:spcPts val="0"/>
              </a:spcBef>
              <a:spcAft>
                <a:spcPts val="0"/>
              </a:spcAft>
              <a:buSzPts val="2600"/>
              <a:buNone/>
              <a:defRPr sz="2600"/>
            </a:lvl2pPr>
            <a:lvl3pPr lvl="2" rtl="0" algn="l">
              <a:lnSpc>
                <a:spcPct val="100000"/>
              </a:lnSpc>
              <a:spcBef>
                <a:spcPts val="0"/>
              </a:spcBef>
              <a:spcAft>
                <a:spcPts val="0"/>
              </a:spcAft>
              <a:buSzPts val="2600"/>
              <a:buNone/>
              <a:defRPr sz="2600"/>
            </a:lvl3pPr>
            <a:lvl4pPr lvl="3" rtl="0" algn="l">
              <a:lnSpc>
                <a:spcPct val="100000"/>
              </a:lnSpc>
              <a:spcBef>
                <a:spcPts val="0"/>
              </a:spcBef>
              <a:spcAft>
                <a:spcPts val="0"/>
              </a:spcAft>
              <a:buSzPts val="2600"/>
              <a:buNone/>
              <a:defRPr sz="2600"/>
            </a:lvl4pPr>
            <a:lvl5pPr lvl="4" rtl="0" algn="l">
              <a:lnSpc>
                <a:spcPct val="100000"/>
              </a:lnSpc>
              <a:spcBef>
                <a:spcPts val="0"/>
              </a:spcBef>
              <a:spcAft>
                <a:spcPts val="0"/>
              </a:spcAft>
              <a:buSzPts val="2600"/>
              <a:buNone/>
              <a:defRPr sz="2600"/>
            </a:lvl5pPr>
            <a:lvl6pPr lvl="5" rtl="0" algn="l">
              <a:lnSpc>
                <a:spcPct val="100000"/>
              </a:lnSpc>
              <a:spcBef>
                <a:spcPts val="0"/>
              </a:spcBef>
              <a:spcAft>
                <a:spcPts val="0"/>
              </a:spcAft>
              <a:buSzPts val="2600"/>
              <a:buNone/>
              <a:defRPr sz="2600"/>
            </a:lvl6pPr>
            <a:lvl7pPr lvl="6" rtl="0" algn="l">
              <a:lnSpc>
                <a:spcPct val="100000"/>
              </a:lnSpc>
              <a:spcBef>
                <a:spcPts val="0"/>
              </a:spcBef>
              <a:spcAft>
                <a:spcPts val="0"/>
              </a:spcAft>
              <a:buSzPts val="2600"/>
              <a:buNone/>
              <a:defRPr sz="2600"/>
            </a:lvl7pPr>
            <a:lvl8pPr lvl="7" rtl="0" algn="l">
              <a:lnSpc>
                <a:spcPct val="100000"/>
              </a:lnSpc>
              <a:spcBef>
                <a:spcPts val="0"/>
              </a:spcBef>
              <a:spcAft>
                <a:spcPts val="0"/>
              </a:spcAft>
              <a:buSzPts val="2600"/>
              <a:buNone/>
              <a:defRPr sz="2600"/>
            </a:lvl8pPr>
            <a:lvl9pPr lvl="8" rtl="0" algn="l">
              <a:lnSpc>
                <a:spcPct val="100000"/>
              </a:lnSpc>
              <a:spcBef>
                <a:spcPts val="0"/>
              </a:spcBef>
              <a:spcAft>
                <a:spcPts val="0"/>
              </a:spcAft>
              <a:buSzPts val="2600"/>
              <a:buNone/>
              <a:defRPr sz="2600"/>
            </a:lvl9pPr>
          </a:lstStyle>
          <a:p/>
        </p:txBody>
      </p:sp>
      <p:sp>
        <p:nvSpPr>
          <p:cNvPr id="117" name="Google Shape;117;p2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18" name="Google Shape;118;p23"/>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19" name="Google Shape;119;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0" name="Shape 120"/>
        <p:cNvGrpSpPr/>
        <p:nvPr/>
      </p:nvGrpSpPr>
      <p:grpSpPr>
        <a:xfrm>
          <a:off x="0" y="0"/>
          <a:ext cx="0" cy="0"/>
          <a:chOff x="0" y="0"/>
          <a:chExt cx="0" cy="0"/>
        </a:xfrm>
      </p:grpSpPr>
      <p:grpSp>
        <p:nvGrpSpPr>
          <p:cNvPr id="121" name="Google Shape;121;p24"/>
          <p:cNvGrpSpPr/>
          <p:nvPr/>
        </p:nvGrpSpPr>
        <p:grpSpPr>
          <a:xfrm>
            <a:off x="830394" y="4169150"/>
            <a:ext cx="745764" cy="45826"/>
            <a:chOff x="4580561" y="2589004"/>
            <a:chExt cx="1064464" cy="25200"/>
          </a:xfrm>
        </p:grpSpPr>
        <p:sp>
          <p:nvSpPr>
            <p:cNvPr id="122" name="Google Shape;122;p2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24"/>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8000"/>
              <a:buNone/>
              <a:defRPr sz="8000">
                <a:solidFill>
                  <a:schemeClr val="lt1"/>
                </a:solidFill>
              </a:defRPr>
            </a:lvl1pPr>
            <a:lvl2pPr lvl="1" rtl="0" algn="l">
              <a:lnSpc>
                <a:spcPct val="100000"/>
              </a:lnSpc>
              <a:spcBef>
                <a:spcPts val="0"/>
              </a:spcBef>
              <a:spcAft>
                <a:spcPts val="0"/>
              </a:spcAft>
              <a:buClr>
                <a:schemeClr val="lt1"/>
              </a:buClr>
              <a:buSzPts val="8000"/>
              <a:buNone/>
              <a:defRPr sz="8000">
                <a:solidFill>
                  <a:schemeClr val="lt1"/>
                </a:solidFill>
              </a:defRPr>
            </a:lvl2pPr>
            <a:lvl3pPr lvl="2" rtl="0" algn="l">
              <a:lnSpc>
                <a:spcPct val="100000"/>
              </a:lnSpc>
              <a:spcBef>
                <a:spcPts val="0"/>
              </a:spcBef>
              <a:spcAft>
                <a:spcPts val="0"/>
              </a:spcAft>
              <a:buClr>
                <a:schemeClr val="lt1"/>
              </a:buClr>
              <a:buSzPts val="8000"/>
              <a:buNone/>
              <a:defRPr sz="8000">
                <a:solidFill>
                  <a:schemeClr val="lt1"/>
                </a:solidFill>
              </a:defRPr>
            </a:lvl3pPr>
            <a:lvl4pPr lvl="3" rtl="0" algn="l">
              <a:lnSpc>
                <a:spcPct val="100000"/>
              </a:lnSpc>
              <a:spcBef>
                <a:spcPts val="0"/>
              </a:spcBef>
              <a:spcAft>
                <a:spcPts val="0"/>
              </a:spcAft>
              <a:buClr>
                <a:schemeClr val="lt1"/>
              </a:buClr>
              <a:buSzPts val="8000"/>
              <a:buNone/>
              <a:defRPr sz="8000">
                <a:solidFill>
                  <a:schemeClr val="lt1"/>
                </a:solidFill>
              </a:defRPr>
            </a:lvl4pPr>
            <a:lvl5pPr lvl="4" rtl="0" algn="l">
              <a:lnSpc>
                <a:spcPct val="100000"/>
              </a:lnSpc>
              <a:spcBef>
                <a:spcPts val="0"/>
              </a:spcBef>
              <a:spcAft>
                <a:spcPts val="0"/>
              </a:spcAft>
              <a:buClr>
                <a:schemeClr val="lt1"/>
              </a:buClr>
              <a:buSzPts val="8000"/>
              <a:buNone/>
              <a:defRPr sz="8000">
                <a:solidFill>
                  <a:schemeClr val="lt1"/>
                </a:solidFill>
              </a:defRPr>
            </a:lvl5pPr>
            <a:lvl6pPr lvl="5" rtl="0" algn="l">
              <a:lnSpc>
                <a:spcPct val="100000"/>
              </a:lnSpc>
              <a:spcBef>
                <a:spcPts val="0"/>
              </a:spcBef>
              <a:spcAft>
                <a:spcPts val="0"/>
              </a:spcAft>
              <a:buClr>
                <a:schemeClr val="lt1"/>
              </a:buClr>
              <a:buSzPts val="8000"/>
              <a:buNone/>
              <a:defRPr sz="8000">
                <a:solidFill>
                  <a:schemeClr val="lt1"/>
                </a:solidFill>
              </a:defRPr>
            </a:lvl6pPr>
            <a:lvl7pPr lvl="6" rtl="0" algn="l">
              <a:lnSpc>
                <a:spcPct val="100000"/>
              </a:lnSpc>
              <a:spcBef>
                <a:spcPts val="0"/>
              </a:spcBef>
              <a:spcAft>
                <a:spcPts val="0"/>
              </a:spcAft>
              <a:buClr>
                <a:schemeClr val="lt1"/>
              </a:buClr>
              <a:buSzPts val="8000"/>
              <a:buNone/>
              <a:defRPr sz="8000">
                <a:solidFill>
                  <a:schemeClr val="lt1"/>
                </a:solidFill>
              </a:defRPr>
            </a:lvl7pPr>
            <a:lvl8pPr lvl="7" rtl="0" algn="l">
              <a:lnSpc>
                <a:spcPct val="100000"/>
              </a:lnSpc>
              <a:spcBef>
                <a:spcPts val="0"/>
              </a:spcBef>
              <a:spcAft>
                <a:spcPts val="0"/>
              </a:spcAft>
              <a:buClr>
                <a:schemeClr val="lt1"/>
              </a:buClr>
              <a:buSzPts val="8000"/>
              <a:buNone/>
              <a:defRPr sz="8000">
                <a:solidFill>
                  <a:schemeClr val="lt1"/>
                </a:solidFill>
              </a:defRPr>
            </a:lvl8pPr>
            <a:lvl9pPr lvl="8" rtl="0"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25" name="Google Shape;125;p24"/>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Clr>
                <a:schemeClr val="lt1"/>
              </a:buClr>
              <a:buSzPts val="1300"/>
              <a:buChar char="●"/>
              <a:defRPr>
                <a:solidFill>
                  <a:schemeClr val="lt1"/>
                </a:solidFill>
              </a:defRPr>
            </a:lvl1pPr>
            <a:lvl2pPr indent="-298450" lvl="1" marL="914400" rtl="0" algn="l">
              <a:lnSpc>
                <a:spcPct val="115000"/>
              </a:lnSpc>
              <a:spcBef>
                <a:spcPts val="0"/>
              </a:spcBef>
              <a:spcAft>
                <a:spcPts val="0"/>
              </a:spcAft>
              <a:buClr>
                <a:schemeClr val="lt1"/>
              </a:buClr>
              <a:buSzPts val="1100"/>
              <a:buChar char="○"/>
              <a:defRPr>
                <a:solidFill>
                  <a:schemeClr val="lt1"/>
                </a:solidFill>
              </a:defRPr>
            </a:lvl2pPr>
            <a:lvl3pPr indent="-298450" lvl="2" marL="1371600" rtl="0" algn="l">
              <a:lnSpc>
                <a:spcPct val="115000"/>
              </a:lnSpc>
              <a:spcBef>
                <a:spcPts val="0"/>
              </a:spcBef>
              <a:spcAft>
                <a:spcPts val="0"/>
              </a:spcAft>
              <a:buClr>
                <a:schemeClr val="lt1"/>
              </a:buClr>
              <a:buSzPts val="1100"/>
              <a:buChar char="■"/>
              <a:defRPr>
                <a:solidFill>
                  <a:schemeClr val="lt1"/>
                </a:solidFill>
              </a:defRPr>
            </a:lvl3pPr>
            <a:lvl4pPr indent="-298450" lvl="3" marL="1828800" rtl="0" algn="l">
              <a:lnSpc>
                <a:spcPct val="115000"/>
              </a:lnSpc>
              <a:spcBef>
                <a:spcPts val="0"/>
              </a:spcBef>
              <a:spcAft>
                <a:spcPts val="0"/>
              </a:spcAft>
              <a:buClr>
                <a:schemeClr val="lt1"/>
              </a:buClr>
              <a:buSzPts val="1100"/>
              <a:buChar char="●"/>
              <a:defRPr>
                <a:solidFill>
                  <a:schemeClr val="lt1"/>
                </a:solidFill>
              </a:defRPr>
            </a:lvl4pPr>
            <a:lvl5pPr indent="-298450" lvl="4" marL="2286000" rtl="0" algn="l">
              <a:lnSpc>
                <a:spcPct val="115000"/>
              </a:lnSpc>
              <a:spcBef>
                <a:spcPts val="0"/>
              </a:spcBef>
              <a:spcAft>
                <a:spcPts val="0"/>
              </a:spcAft>
              <a:buClr>
                <a:schemeClr val="lt1"/>
              </a:buClr>
              <a:buSzPts val="1100"/>
              <a:buChar char="○"/>
              <a:defRPr>
                <a:solidFill>
                  <a:schemeClr val="lt1"/>
                </a:solidFill>
              </a:defRPr>
            </a:lvl5pPr>
            <a:lvl6pPr indent="-298450" lvl="5" marL="2743200" rtl="0" algn="l">
              <a:lnSpc>
                <a:spcPct val="115000"/>
              </a:lnSpc>
              <a:spcBef>
                <a:spcPts val="0"/>
              </a:spcBef>
              <a:spcAft>
                <a:spcPts val="0"/>
              </a:spcAft>
              <a:buClr>
                <a:schemeClr val="lt1"/>
              </a:buClr>
              <a:buSzPts val="1100"/>
              <a:buChar char="■"/>
              <a:defRPr>
                <a:solidFill>
                  <a:schemeClr val="lt1"/>
                </a:solidFill>
              </a:defRPr>
            </a:lvl6pPr>
            <a:lvl7pPr indent="-298450" lvl="6" marL="3200400" rtl="0" algn="l">
              <a:lnSpc>
                <a:spcPct val="115000"/>
              </a:lnSpc>
              <a:spcBef>
                <a:spcPts val="0"/>
              </a:spcBef>
              <a:spcAft>
                <a:spcPts val="0"/>
              </a:spcAft>
              <a:buClr>
                <a:schemeClr val="lt1"/>
              </a:buClr>
              <a:buSzPts val="1100"/>
              <a:buChar char="●"/>
              <a:defRPr>
                <a:solidFill>
                  <a:schemeClr val="lt1"/>
                </a:solidFill>
              </a:defRPr>
            </a:lvl7pPr>
            <a:lvl8pPr indent="-298450" lvl="7" marL="3657600" rtl="0" algn="l">
              <a:lnSpc>
                <a:spcPct val="115000"/>
              </a:lnSpc>
              <a:spcBef>
                <a:spcPts val="0"/>
              </a:spcBef>
              <a:spcAft>
                <a:spcPts val="0"/>
              </a:spcAft>
              <a:buClr>
                <a:schemeClr val="lt1"/>
              </a:buClr>
              <a:buSzPts val="1100"/>
              <a:buChar char="○"/>
              <a:defRPr>
                <a:solidFill>
                  <a:schemeClr val="lt1"/>
                </a:solidFill>
              </a:defRPr>
            </a:lvl8pPr>
            <a:lvl9pPr indent="-298450" lvl="8" marL="4114800" rtl="0" algn="l">
              <a:lnSpc>
                <a:spcPct val="115000"/>
              </a:lnSpc>
              <a:spcBef>
                <a:spcPts val="0"/>
              </a:spcBef>
              <a:spcAft>
                <a:spcPts val="0"/>
              </a:spcAft>
              <a:buClr>
                <a:schemeClr val="lt1"/>
              </a:buClr>
              <a:buSzPts val="1100"/>
              <a:buChar char="■"/>
              <a:defRPr>
                <a:solidFill>
                  <a:schemeClr val="lt1"/>
                </a:solidFill>
              </a:defRPr>
            </a:lvl9pPr>
          </a:lstStyle>
          <a:p/>
        </p:txBody>
      </p:sp>
      <p:sp>
        <p:nvSpPr>
          <p:cNvPr id="126" name="Google Shape;126;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www.guru99.com/learn-penetration-testing.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www.guru99.com/black-box-testing.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2286000" rtl="0" algn="l">
              <a:spcBef>
                <a:spcPts val="0"/>
              </a:spcBef>
              <a:spcAft>
                <a:spcPts val="0"/>
              </a:spcAft>
              <a:buNone/>
            </a:pPr>
            <a:r>
              <a:rPr b="1" lang="en" sz="2600"/>
              <a:t>QUALITY ASSURANCE</a:t>
            </a:r>
            <a:endParaRPr b="1"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Non-functional Testing </a:t>
            </a:r>
            <a:endParaRPr/>
          </a:p>
        </p:txBody>
      </p:sp>
      <p:sp>
        <p:nvSpPr>
          <p:cNvPr id="184" name="Google Shape;184;p34"/>
          <p:cNvSpPr txBox="1"/>
          <p:nvPr>
            <p:ph idx="1" type="body"/>
          </p:nvPr>
        </p:nvSpPr>
        <p:spPr>
          <a:xfrm>
            <a:off x="729450" y="2078875"/>
            <a:ext cx="7688700" cy="2494800"/>
          </a:xfrm>
          <a:prstGeom prst="rect">
            <a:avLst/>
          </a:prstGeom>
          <a:noFill/>
          <a:ln>
            <a:noFill/>
          </a:ln>
        </p:spPr>
        <p:txBody>
          <a:bodyPr anchorCtr="0" anchor="t" bIns="91425" lIns="91425" spcFirstLastPara="1" rIns="91425" wrap="square" tIns="91425">
            <a:normAutofit fontScale="85000" lnSpcReduction="10000"/>
          </a:bodyPr>
          <a:lstStyle/>
          <a:p>
            <a:pPr indent="-298767" lvl="0" marL="457200" rtl="0" algn="l">
              <a:lnSpc>
                <a:spcPct val="115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Non-functional testing of a system evaluates characteristics of systems and software such as usability, performance efficiency or security</a:t>
            </a:r>
            <a:endParaRPr>
              <a:solidFill>
                <a:srgbClr val="000000"/>
              </a:solidFill>
              <a:latin typeface="Arial"/>
              <a:ea typeface="Arial"/>
              <a:cs typeface="Arial"/>
              <a:sym typeface="Arial"/>
            </a:endParaRPr>
          </a:p>
          <a:p>
            <a:pPr indent="-298767" lvl="0" marL="457200" rtl="0" algn="l">
              <a:lnSpc>
                <a:spcPct val="115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Non-functional testing is the testing of “how well” the system behaves</a:t>
            </a:r>
            <a:endParaRPr>
              <a:solidFill>
                <a:srgbClr val="000000"/>
              </a:solidFill>
              <a:latin typeface="Arial"/>
              <a:ea typeface="Arial"/>
              <a:cs typeface="Arial"/>
              <a:sym typeface="Arial"/>
            </a:endParaRPr>
          </a:p>
          <a:p>
            <a:pPr indent="-298767" lvl="0" marL="457200" rtl="0" algn="l">
              <a:lnSpc>
                <a:spcPct val="115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Non-functional testing can and often should be performed at all test levels, and done as early as possible</a:t>
            </a:r>
            <a:endParaRPr>
              <a:solidFill>
                <a:srgbClr val="000000"/>
              </a:solidFill>
              <a:latin typeface="Arial"/>
              <a:ea typeface="Arial"/>
              <a:cs typeface="Arial"/>
              <a:sym typeface="Arial"/>
            </a:endParaRPr>
          </a:p>
          <a:p>
            <a:pPr indent="-298767" lvl="0" marL="457200" rtl="0" algn="l">
              <a:lnSpc>
                <a:spcPct val="115000"/>
              </a:lnSpc>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Black-box techniques may be used to derive test conditions and test cases for non-functional testing</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ct val="117646"/>
              <a:buNone/>
            </a:pPr>
            <a:r>
              <a:rPr b="1" lang="en">
                <a:solidFill>
                  <a:srgbClr val="000000"/>
                </a:solidFill>
                <a:latin typeface="Arial"/>
                <a:ea typeface="Arial"/>
                <a:cs typeface="Arial"/>
                <a:sym typeface="Arial"/>
              </a:rPr>
              <a:t>Some types of non-functional tests</a:t>
            </a:r>
            <a:endParaRPr b="1">
              <a:solidFill>
                <a:srgbClr val="000000"/>
              </a:solidFill>
              <a:latin typeface="Arial"/>
              <a:ea typeface="Arial"/>
              <a:cs typeface="Arial"/>
              <a:sym typeface="Arial"/>
            </a:endParaRPr>
          </a:p>
          <a:p>
            <a:pPr indent="-293370" lvl="0" marL="457200" rtl="0" algn="l">
              <a:lnSpc>
                <a:spcPct val="160000"/>
              </a:lnSpc>
              <a:spcBef>
                <a:spcPts val="1200"/>
              </a:spcBef>
              <a:spcAft>
                <a:spcPts val="0"/>
              </a:spcAft>
              <a:buClr>
                <a:srgbClr val="000000"/>
              </a:buClr>
              <a:buSzPct val="100000"/>
              <a:buFont typeface="Arial"/>
              <a:buChar char="●"/>
            </a:pPr>
            <a:r>
              <a:rPr lang="en" sz="1200">
                <a:solidFill>
                  <a:srgbClr val="000000"/>
                </a:solidFill>
                <a:highlight>
                  <a:srgbClr val="FFFFFF"/>
                </a:highlight>
                <a:latin typeface="Arial"/>
                <a:ea typeface="Arial"/>
                <a:cs typeface="Arial"/>
                <a:sym typeface="Arial"/>
              </a:rPr>
              <a:t>Performance Tests			Load Tests</a:t>
            </a:r>
            <a:endParaRPr sz="1200">
              <a:solidFill>
                <a:srgbClr val="000000"/>
              </a:solidFill>
              <a:highlight>
                <a:srgbClr val="FFFFFF"/>
              </a:highlight>
              <a:latin typeface="Arial"/>
              <a:ea typeface="Arial"/>
              <a:cs typeface="Arial"/>
              <a:sym typeface="Arial"/>
            </a:endParaRPr>
          </a:p>
          <a:p>
            <a:pPr indent="-293370" lvl="0" marL="457200" rtl="0" algn="l">
              <a:lnSpc>
                <a:spcPct val="160000"/>
              </a:lnSpc>
              <a:spcBef>
                <a:spcPts val="0"/>
              </a:spcBef>
              <a:spcAft>
                <a:spcPts val="0"/>
              </a:spcAft>
              <a:buClr>
                <a:srgbClr val="000000"/>
              </a:buClr>
              <a:buSzPct val="100000"/>
              <a:buFont typeface="Arial"/>
              <a:buChar char="●"/>
            </a:pPr>
            <a:r>
              <a:rPr lang="en" sz="1200">
                <a:solidFill>
                  <a:srgbClr val="000000"/>
                </a:solidFill>
                <a:highlight>
                  <a:srgbClr val="FFFFFF"/>
                </a:highlight>
                <a:latin typeface="Arial"/>
                <a:ea typeface="Arial"/>
                <a:cs typeface="Arial"/>
                <a:sym typeface="Arial"/>
              </a:rPr>
              <a:t>Stress Tests				Volume Tests</a:t>
            </a:r>
            <a:endParaRPr sz="1200">
              <a:solidFill>
                <a:srgbClr val="000000"/>
              </a:solidFill>
              <a:highlight>
                <a:srgbClr val="FFFFFF"/>
              </a:highlight>
              <a:latin typeface="Arial"/>
              <a:ea typeface="Arial"/>
              <a:cs typeface="Arial"/>
              <a:sym typeface="Arial"/>
            </a:endParaRPr>
          </a:p>
          <a:p>
            <a:pPr indent="-293370" lvl="0" marL="457200" rtl="0" algn="l">
              <a:lnSpc>
                <a:spcPct val="160000"/>
              </a:lnSpc>
              <a:spcBef>
                <a:spcPts val="0"/>
              </a:spcBef>
              <a:spcAft>
                <a:spcPts val="0"/>
              </a:spcAft>
              <a:buClr>
                <a:srgbClr val="000000"/>
              </a:buClr>
              <a:buSzPct val="100000"/>
              <a:buFont typeface="Arial"/>
              <a:buChar char="●"/>
            </a:pPr>
            <a:r>
              <a:rPr lang="en" sz="1200">
                <a:solidFill>
                  <a:srgbClr val="000000"/>
                </a:solidFill>
                <a:highlight>
                  <a:srgbClr val="FFFFFF"/>
                </a:highlight>
                <a:latin typeface="Arial"/>
                <a:ea typeface="Arial"/>
                <a:cs typeface="Arial"/>
                <a:sym typeface="Arial"/>
              </a:rPr>
              <a:t>Security Tests				Upgrade &amp; Installation Tests</a:t>
            </a:r>
            <a:endParaRPr sz="1200">
              <a:solidFill>
                <a:srgbClr val="000000"/>
              </a:solidFill>
              <a:highlight>
                <a:srgbClr val="FFFFFF"/>
              </a:highlight>
              <a:latin typeface="Arial"/>
              <a:ea typeface="Arial"/>
              <a:cs typeface="Arial"/>
              <a:sym typeface="Arial"/>
            </a:endParaRPr>
          </a:p>
          <a:p>
            <a:pPr indent="-293370" lvl="0" marL="457200" rtl="0" algn="l">
              <a:lnSpc>
                <a:spcPct val="160000"/>
              </a:lnSpc>
              <a:spcBef>
                <a:spcPts val="0"/>
              </a:spcBef>
              <a:spcAft>
                <a:spcPts val="0"/>
              </a:spcAft>
              <a:buClr>
                <a:srgbClr val="000000"/>
              </a:buClr>
              <a:buSzPct val="100000"/>
              <a:buFont typeface="Arial"/>
              <a:buChar char="●"/>
            </a:pPr>
            <a:r>
              <a:rPr lang="en" sz="1200">
                <a:solidFill>
                  <a:srgbClr val="000000"/>
                </a:solidFill>
                <a:highlight>
                  <a:srgbClr val="FFFFFF"/>
                </a:highlight>
                <a:latin typeface="Arial"/>
                <a:ea typeface="Arial"/>
                <a:cs typeface="Arial"/>
                <a:sym typeface="Arial"/>
              </a:rPr>
              <a:t>Recovery Tests</a:t>
            </a:r>
            <a:endParaRPr sz="12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Change-related Testing</a:t>
            </a:r>
            <a:endParaRPr/>
          </a:p>
        </p:txBody>
      </p:sp>
      <p:sp>
        <p:nvSpPr>
          <p:cNvPr id="190" name="Google Shape;190;p35"/>
          <p:cNvSpPr txBox="1"/>
          <p:nvPr>
            <p:ph idx="1" type="body"/>
          </p:nvPr>
        </p:nvSpPr>
        <p:spPr>
          <a:xfrm>
            <a:off x="729450" y="2078875"/>
            <a:ext cx="7688700" cy="2494800"/>
          </a:xfrm>
          <a:prstGeom prst="rect">
            <a:avLst/>
          </a:prstGeom>
          <a:noFill/>
          <a:ln>
            <a:noFill/>
          </a:ln>
        </p:spPr>
        <p:txBody>
          <a:bodyPr anchorCtr="0" anchor="t" bIns="91425" lIns="91425" spcFirstLastPara="1" rIns="91425" wrap="square" tIns="91425">
            <a:normAutofit fontScale="85000" lnSpcReduction="20000"/>
          </a:bodyPr>
          <a:lstStyle/>
          <a:p>
            <a:pPr indent="-298797" lvl="0" marL="457200" rtl="0" algn="l">
              <a:lnSpc>
                <a:spcPct val="115000"/>
              </a:lnSpc>
              <a:spcBef>
                <a:spcPts val="0"/>
              </a:spcBef>
              <a:spcAft>
                <a:spcPts val="0"/>
              </a:spcAft>
              <a:buClr>
                <a:srgbClr val="000000"/>
              </a:buClr>
              <a:buSzPct val="96296"/>
              <a:buFont typeface="Arial"/>
              <a:buChar char="●"/>
            </a:pPr>
            <a:r>
              <a:rPr lang="en" sz="1350">
                <a:solidFill>
                  <a:srgbClr val="000000"/>
                </a:solidFill>
                <a:highlight>
                  <a:srgbClr val="FFFFFF"/>
                </a:highlight>
                <a:latin typeface="Arial"/>
                <a:ea typeface="Arial"/>
                <a:cs typeface="Arial"/>
                <a:sym typeface="Arial"/>
              </a:rPr>
              <a:t>It is designed to verify that a change to the system has been fixed correctly and does not have any adverse effects on the system as a consequence</a:t>
            </a:r>
            <a:endParaRPr>
              <a:solidFill>
                <a:srgbClr val="000000"/>
              </a:solidFill>
              <a:latin typeface="Arial"/>
              <a:ea typeface="Arial"/>
              <a:cs typeface="Arial"/>
              <a:sym typeface="Arial"/>
            </a:endParaRPr>
          </a:p>
          <a:p>
            <a:pPr indent="-298797" lvl="0" marL="457200" rtl="0" algn="l">
              <a:lnSpc>
                <a:spcPct val="115000"/>
              </a:lnSpc>
              <a:spcBef>
                <a:spcPts val="0"/>
              </a:spcBef>
              <a:spcAft>
                <a:spcPts val="0"/>
              </a:spcAft>
              <a:buClr>
                <a:srgbClr val="000000"/>
              </a:buClr>
              <a:buSzPct val="96296"/>
              <a:buFont typeface="Arial"/>
              <a:buChar char="●"/>
            </a:pPr>
            <a:r>
              <a:rPr lang="en" sz="1350">
                <a:solidFill>
                  <a:srgbClr val="000000"/>
                </a:solidFill>
                <a:highlight>
                  <a:srgbClr val="FFFFFF"/>
                </a:highlight>
                <a:latin typeface="Arial"/>
                <a:ea typeface="Arial"/>
                <a:cs typeface="Arial"/>
                <a:sym typeface="Arial"/>
              </a:rPr>
              <a:t>After a defect is fixed, the software need to be tested with all test cases that failed due to the defect</a:t>
            </a:r>
            <a:endParaRPr>
              <a:solidFill>
                <a:srgbClr val="000000"/>
              </a:solidFill>
              <a:latin typeface="Arial"/>
              <a:ea typeface="Arial"/>
              <a:cs typeface="Arial"/>
              <a:sym typeface="Arial"/>
            </a:endParaRPr>
          </a:p>
          <a:p>
            <a:pPr indent="-298797" lvl="0" marL="457200" rtl="0" algn="l">
              <a:lnSpc>
                <a:spcPct val="115000"/>
              </a:lnSpc>
              <a:spcBef>
                <a:spcPts val="0"/>
              </a:spcBef>
              <a:spcAft>
                <a:spcPts val="0"/>
              </a:spcAft>
              <a:buClr>
                <a:srgbClr val="000000"/>
              </a:buClr>
              <a:buSzPct val="96296"/>
              <a:buFont typeface="Arial"/>
              <a:buChar char="●"/>
            </a:pPr>
            <a:r>
              <a:rPr lang="en" sz="1350">
                <a:solidFill>
                  <a:srgbClr val="000000"/>
                </a:solidFill>
                <a:highlight>
                  <a:srgbClr val="FFFFFF"/>
                </a:highlight>
                <a:latin typeface="Arial"/>
                <a:ea typeface="Arial"/>
                <a:cs typeface="Arial"/>
                <a:sym typeface="Arial"/>
              </a:rPr>
              <a:t>It is possible that a change made in one part of the code, whether a fix or another type of change, may accidentally affect the behavior of other parts of the code</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ct val="117646"/>
              <a:buNone/>
            </a:pPr>
            <a:r>
              <a:rPr b="1" lang="en">
                <a:solidFill>
                  <a:srgbClr val="000000"/>
                </a:solidFill>
                <a:latin typeface="Arial"/>
                <a:ea typeface="Arial"/>
                <a:cs typeface="Arial"/>
                <a:sym typeface="Arial"/>
              </a:rPr>
              <a:t>Some types of change-related testing</a:t>
            </a:r>
            <a:endParaRPr b="1">
              <a:solidFill>
                <a:srgbClr val="000000"/>
              </a:solidFill>
              <a:latin typeface="Arial"/>
              <a:ea typeface="Arial"/>
              <a:cs typeface="Arial"/>
              <a:sym typeface="Arial"/>
            </a:endParaRPr>
          </a:p>
          <a:p>
            <a:pPr indent="-293370" lvl="0" marL="457200" rtl="0" algn="l">
              <a:lnSpc>
                <a:spcPct val="160000"/>
              </a:lnSpc>
              <a:spcBef>
                <a:spcPts val="1200"/>
              </a:spcBef>
              <a:spcAft>
                <a:spcPts val="0"/>
              </a:spcAft>
              <a:buClr>
                <a:srgbClr val="000000"/>
              </a:buClr>
              <a:buSzPct val="100000"/>
              <a:buFont typeface="Arial"/>
              <a:buChar char="●"/>
            </a:pPr>
            <a:r>
              <a:rPr lang="en" sz="1200">
                <a:solidFill>
                  <a:srgbClr val="000000"/>
                </a:solidFill>
                <a:highlight>
                  <a:srgbClr val="FFFFFF"/>
                </a:highlight>
                <a:latin typeface="Arial"/>
                <a:ea typeface="Arial"/>
                <a:cs typeface="Arial"/>
                <a:sym typeface="Arial"/>
              </a:rPr>
              <a:t>Functional Testing  </a:t>
            </a:r>
            <a:endParaRPr sz="1200">
              <a:solidFill>
                <a:srgbClr val="000000"/>
              </a:solidFill>
              <a:highlight>
                <a:srgbClr val="FFFFFF"/>
              </a:highlight>
              <a:latin typeface="Arial"/>
              <a:ea typeface="Arial"/>
              <a:cs typeface="Arial"/>
              <a:sym typeface="Arial"/>
            </a:endParaRPr>
          </a:p>
          <a:p>
            <a:pPr indent="-293370" lvl="0" marL="457200" marR="101600" rtl="0" algn="l">
              <a:lnSpc>
                <a:spcPct val="146000"/>
              </a:lnSpc>
              <a:spcBef>
                <a:spcPts val="0"/>
              </a:spcBef>
              <a:spcAft>
                <a:spcPts val="0"/>
              </a:spcAft>
              <a:buClr>
                <a:srgbClr val="000000"/>
              </a:buClr>
              <a:buSzPct val="100000"/>
              <a:buFont typeface="Roboto"/>
              <a:buChar char="●"/>
            </a:pPr>
            <a:r>
              <a:rPr lang="en" sz="1200">
                <a:solidFill>
                  <a:srgbClr val="000000"/>
                </a:solidFill>
                <a:highlight>
                  <a:srgbClr val="FFFFFF"/>
                </a:highlight>
                <a:latin typeface="Roboto"/>
                <a:ea typeface="Roboto"/>
                <a:cs typeface="Roboto"/>
                <a:sym typeface="Roboto"/>
              </a:rPr>
              <a:t>Smoke Testing</a:t>
            </a:r>
            <a:endParaRPr sz="1200">
              <a:solidFill>
                <a:srgbClr val="000000"/>
              </a:solidFill>
              <a:highlight>
                <a:srgbClr val="FFFFFF"/>
              </a:highlight>
              <a:latin typeface="Roboto"/>
              <a:ea typeface="Roboto"/>
              <a:cs typeface="Roboto"/>
              <a:sym typeface="Roboto"/>
            </a:endParaRPr>
          </a:p>
          <a:p>
            <a:pPr indent="-293370" lvl="0" marL="457200" marR="101600" rtl="0" algn="l">
              <a:lnSpc>
                <a:spcPct val="146000"/>
              </a:lnSpc>
              <a:spcBef>
                <a:spcPts val="0"/>
              </a:spcBef>
              <a:spcAft>
                <a:spcPts val="0"/>
              </a:spcAft>
              <a:buClr>
                <a:srgbClr val="000000"/>
              </a:buClr>
              <a:buSzPct val="100000"/>
              <a:buFont typeface="Roboto"/>
              <a:buChar char="●"/>
            </a:pPr>
            <a:r>
              <a:rPr lang="en" sz="1200">
                <a:solidFill>
                  <a:srgbClr val="000000"/>
                </a:solidFill>
                <a:highlight>
                  <a:srgbClr val="FFFFFF"/>
                </a:highlight>
                <a:latin typeface="Roboto"/>
                <a:ea typeface="Roboto"/>
                <a:cs typeface="Roboto"/>
                <a:sym typeface="Roboto"/>
              </a:rPr>
              <a:t>Regression Testing</a:t>
            </a:r>
            <a:endParaRPr sz="1200">
              <a:solidFill>
                <a:srgbClr val="000000"/>
              </a:solidFill>
              <a:highlight>
                <a:srgbClr val="FFFFFF"/>
              </a:highlight>
              <a:latin typeface="Roboto"/>
              <a:ea typeface="Roboto"/>
              <a:cs typeface="Roboto"/>
              <a:sym typeface="Roboto"/>
            </a:endParaRPr>
          </a:p>
          <a:p>
            <a:pPr indent="-293370" lvl="0" marL="457200" marR="101600" rtl="0" algn="l">
              <a:lnSpc>
                <a:spcPct val="146000"/>
              </a:lnSpc>
              <a:spcBef>
                <a:spcPts val="0"/>
              </a:spcBef>
              <a:spcAft>
                <a:spcPts val="0"/>
              </a:spcAft>
              <a:buClr>
                <a:srgbClr val="000000"/>
              </a:buClr>
              <a:buSzPct val="100000"/>
              <a:buFont typeface="Roboto"/>
              <a:buChar char="●"/>
            </a:pPr>
            <a:r>
              <a:rPr lang="en" sz="1200">
                <a:solidFill>
                  <a:srgbClr val="000000"/>
                </a:solidFill>
                <a:highlight>
                  <a:srgbClr val="FFFFFF"/>
                </a:highlight>
                <a:latin typeface="Roboto"/>
                <a:ea typeface="Roboto"/>
                <a:cs typeface="Roboto"/>
                <a:sym typeface="Roboto"/>
              </a:rPr>
              <a:t>Build Verification Test</a:t>
            </a:r>
            <a:endParaRPr sz="1200">
              <a:solidFill>
                <a:srgbClr val="000000"/>
              </a:solidFill>
              <a:highlight>
                <a:srgbClr val="FFFFFF"/>
              </a:highlight>
              <a:latin typeface="Roboto"/>
              <a:ea typeface="Roboto"/>
              <a:cs typeface="Roboto"/>
              <a:sym typeface="Roboto"/>
            </a:endParaRPr>
          </a:p>
          <a:p>
            <a:pPr indent="-293370" lvl="0" marL="457200" marR="50800" rtl="0" algn="l">
              <a:lnSpc>
                <a:spcPct val="146000"/>
              </a:lnSpc>
              <a:spcBef>
                <a:spcPts val="0"/>
              </a:spcBef>
              <a:spcAft>
                <a:spcPts val="0"/>
              </a:spcAft>
              <a:buClr>
                <a:srgbClr val="000000"/>
              </a:buClr>
              <a:buSzPct val="100000"/>
              <a:buFont typeface="Roboto"/>
              <a:buChar char="●"/>
            </a:pPr>
            <a:r>
              <a:rPr lang="en" sz="1200">
                <a:solidFill>
                  <a:srgbClr val="000000"/>
                </a:solidFill>
                <a:highlight>
                  <a:srgbClr val="FFFFFF"/>
                </a:highlight>
                <a:latin typeface="Roboto"/>
                <a:ea typeface="Roboto"/>
                <a:cs typeface="Roboto"/>
                <a:sym typeface="Roboto"/>
              </a:rPr>
              <a:t>Sanity Testing</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Test Plan</a:t>
            </a:r>
            <a:endParaRPr/>
          </a:p>
        </p:txBody>
      </p:sp>
      <p:sp>
        <p:nvSpPr>
          <p:cNvPr id="196" name="Google Shape;196;p3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rgbClr val="000000"/>
              </a:buClr>
              <a:buSzPts val="1300"/>
              <a:buChar char="●"/>
            </a:pPr>
            <a:r>
              <a:rPr lang="en">
                <a:solidFill>
                  <a:srgbClr val="000000"/>
                </a:solidFill>
              </a:rPr>
              <a:t>A test plan is a document detailing the objectives, resources, and processes for a specific test for a software or hardware product.</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The plan typically contains a detailed understanding of the eventual workflow.</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A document describing the scope, approach, resources, and schedule of intended test activities.</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idx="1" type="body"/>
          </p:nvPr>
        </p:nvSpPr>
        <p:spPr>
          <a:xfrm>
            <a:off x="498875" y="257751"/>
            <a:ext cx="7697400" cy="460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300"/>
              <a:buNone/>
            </a:pPr>
            <a:r>
              <a:rPr b="1" lang="en" sz="1600">
                <a:solidFill>
                  <a:srgbClr val="000000"/>
                </a:solidFill>
              </a:rPr>
              <a:t>What should be included in a test plan?</a:t>
            </a:r>
            <a:endParaRPr b="1" sz="1600">
              <a:solidFill>
                <a:srgbClr val="000000"/>
              </a:solidFill>
            </a:endParaRPr>
          </a:p>
        </p:txBody>
      </p:sp>
      <p:pic>
        <p:nvPicPr>
          <p:cNvPr id="202" name="Google Shape;202;p37"/>
          <p:cNvPicPr preferRelativeResize="0"/>
          <p:nvPr/>
        </p:nvPicPr>
        <p:blipFill rotWithShape="1">
          <a:blip r:embed="rId3">
            <a:alphaModFix/>
          </a:blip>
          <a:srcRect b="0" l="0" r="0" t="0"/>
          <a:stretch/>
        </p:blipFill>
        <p:spPr>
          <a:xfrm>
            <a:off x="797175" y="836750"/>
            <a:ext cx="7549650" cy="4120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Test Data</a:t>
            </a:r>
            <a:endParaRPr/>
          </a:p>
        </p:txBody>
      </p:sp>
      <p:sp>
        <p:nvSpPr>
          <p:cNvPr id="208" name="Google Shape;208;p3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rgbClr val="000000"/>
              </a:buClr>
              <a:buSzPts val="1300"/>
              <a:buChar char="●"/>
            </a:pPr>
            <a:r>
              <a:rPr lang="en">
                <a:solidFill>
                  <a:srgbClr val="000000"/>
                </a:solidFill>
              </a:rPr>
              <a:t>Input given to a software program during test execution.</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It represents data that affects or affected by software execution while testing.</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Test data is used for both positive testing to verify that functions produce expected results for given inputs and for negative testing to test software ability to handle unusual, exceptional or unexpected inputs.</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Test Case</a:t>
            </a:r>
            <a:endParaRPr/>
          </a:p>
        </p:txBody>
      </p:sp>
      <p:sp>
        <p:nvSpPr>
          <p:cNvPr id="214" name="Google Shape;214;p3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rgbClr val="000000"/>
              </a:buClr>
              <a:buSzPts val="1300"/>
              <a:buChar char="●"/>
            </a:pPr>
            <a:r>
              <a:rPr lang="en">
                <a:solidFill>
                  <a:srgbClr val="000000"/>
                </a:solidFill>
              </a:rPr>
              <a:t>A Test Case is a set of actions executed to verify a particular feature or functionality of your software application.</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A Test Case contains test steps, test data, precondition, postcondition developed for specific test scenario to verify any requirement.</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Requirements Traceability Matrix (RTM)</a:t>
            </a:r>
            <a:endParaRPr/>
          </a:p>
        </p:txBody>
      </p:sp>
      <p:sp>
        <p:nvSpPr>
          <p:cNvPr id="220" name="Google Shape;220;p4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rgbClr val="000000"/>
              </a:buClr>
              <a:buSzPts val="1300"/>
              <a:buChar char="●"/>
            </a:pPr>
            <a:r>
              <a:rPr lang="en">
                <a:solidFill>
                  <a:srgbClr val="000000"/>
                </a:solidFill>
              </a:rPr>
              <a:t>Requirement Traceability Matrix (RTM) is a document that maps and traces user requirement with test cases.</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It captures all requirements proposed by the client and requirement traceability in a single document, delivered at the conclusion of the Software development life cycle.</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It validates that all requirements are checked via test cases such that no functionality is unchecked during Software testing.</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Test Management</a:t>
            </a:r>
            <a:endParaRPr/>
          </a:p>
        </p:txBody>
      </p:sp>
      <p:sp>
        <p:nvSpPr>
          <p:cNvPr id="226" name="Google Shape;226;p41"/>
          <p:cNvSpPr txBox="1"/>
          <p:nvPr>
            <p:ph idx="1" type="subTitle"/>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The method consists of organizing, controlling, ensuring traceability and visibility of the testing process in order to deliver the high quality software application.</a:t>
            </a:r>
            <a:endParaRPr sz="1600">
              <a:solidFill>
                <a:srgbClr val="000000"/>
              </a:solidFill>
            </a:endParaRPr>
          </a:p>
          <a:p>
            <a:pPr indent="-330200" lvl="0" marL="457200" rtl="0" algn="l">
              <a:lnSpc>
                <a:spcPct val="100000"/>
              </a:lnSpc>
              <a:spcBef>
                <a:spcPts val="0"/>
              </a:spcBef>
              <a:spcAft>
                <a:spcPts val="0"/>
              </a:spcAft>
              <a:buClr>
                <a:srgbClr val="000000"/>
              </a:buClr>
              <a:buSzPts val="1600"/>
              <a:buChar char="➢"/>
            </a:pPr>
            <a:r>
              <a:rPr lang="en" sz="1600">
                <a:solidFill>
                  <a:srgbClr val="000000"/>
                </a:solidFill>
              </a:rPr>
              <a:t>Test Management is not just a single activity. It consists of a series of activities.</a:t>
            </a:r>
            <a:endParaRPr sz="16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Test Organization</a:t>
            </a:r>
            <a:endParaRPr/>
          </a:p>
        </p:txBody>
      </p:sp>
      <p:sp>
        <p:nvSpPr>
          <p:cNvPr id="232" name="Google Shape;232;p4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rgbClr val="000000"/>
              </a:buClr>
              <a:buSzPts val="1600"/>
              <a:buChar char="●"/>
            </a:pPr>
            <a:r>
              <a:rPr lang="en" sz="1600">
                <a:solidFill>
                  <a:srgbClr val="000000"/>
                </a:solidFill>
              </a:rPr>
              <a:t>Test Organization in Software Testing is a procedure of defining roles in the testing process. </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It defines who is responsible for which activities in testing process. </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Test functions, facilities and activities are also explained in the same process. </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The competencies and knowledge of the people involved are also defined however everyone is responsible for quality of testing process.</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Test Estimation(Planning)</a:t>
            </a:r>
            <a:endParaRPr/>
          </a:p>
        </p:txBody>
      </p:sp>
      <p:sp>
        <p:nvSpPr>
          <p:cNvPr id="238" name="Google Shape;238;p4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000000"/>
              </a:buClr>
              <a:buSzPts val="1500"/>
              <a:buChar char="●"/>
            </a:pPr>
            <a:r>
              <a:rPr lang="en" sz="1500">
                <a:solidFill>
                  <a:srgbClr val="000000"/>
                </a:solidFill>
              </a:rPr>
              <a:t>Test Estimation is a management activity which approximates how long a Task would take to complete.</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Basically determination of how long and how much the testing cost</a:t>
            </a:r>
            <a:endParaRPr sz="15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Quality Assurance</a:t>
            </a:r>
            <a:endParaRPr/>
          </a:p>
        </p:txBody>
      </p:sp>
      <p:sp>
        <p:nvSpPr>
          <p:cNvPr id="137" name="Google Shape;137;p2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500">
                <a:solidFill>
                  <a:srgbClr val="000000"/>
                </a:solidFill>
              </a:rPr>
              <a:t>Quality assurance is typically focused on adherence to proper processes, in order to provide confidence that the appropriate levels of quality will be achieved.</a:t>
            </a:r>
            <a:endParaRPr sz="1500">
              <a:solidFill>
                <a:srgbClr val="000000"/>
              </a:solidFill>
            </a:endParaRPr>
          </a:p>
          <a:p>
            <a:pPr indent="0" lvl="0" marL="0" rtl="0" algn="l">
              <a:lnSpc>
                <a:spcPct val="115000"/>
              </a:lnSpc>
              <a:spcBef>
                <a:spcPts val="1200"/>
              </a:spcBef>
              <a:spcAft>
                <a:spcPts val="0"/>
              </a:spcAft>
              <a:buSzPts val="1300"/>
              <a:buNone/>
            </a:pPr>
            <a:r>
              <a:t/>
            </a:r>
            <a:endParaRPr sz="1500">
              <a:solidFill>
                <a:srgbClr val="000000"/>
              </a:solidFill>
            </a:endParaRPr>
          </a:p>
          <a:p>
            <a:pPr indent="0" lvl="0" marL="0" rtl="0" algn="l">
              <a:lnSpc>
                <a:spcPct val="115000"/>
              </a:lnSpc>
              <a:spcBef>
                <a:spcPts val="1200"/>
              </a:spcBef>
              <a:spcAft>
                <a:spcPts val="1200"/>
              </a:spcAft>
              <a:buSzPts val="1300"/>
              <a:buNone/>
            </a:pPr>
            <a:r>
              <a:t/>
            </a:r>
            <a:endParaRPr sz="15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4"/>
          <p:cNvPicPr preferRelativeResize="0"/>
          <p:nvPr/>
        </p:nvPicPr>
        <p:blipFill rotWithShape="1">
          <a:blip r:embed="rId3">
            <a:alphaModFix/>
          </a:blip>
          <a:srcRect b="0" l="0" r="0" t="0"/>
          <a:stretch/>
        </p:blipFill>
        <p:spPr>
          <a:xfrm>
            <a:off x="1585913" y="862013"/>
            <a:ext cx="5972175" cy="3419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Test Monitoring and Control</a:t>
            </a:r>
            <a:endParaRPr/>
          </a:p>
        </p:txBody>
      </p:sp>
      <p:sp>
        <p:nvSpPr>
          <p:cNvPr id="249" name="Google Shape;249;p4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000000"/>
              </a:buClr>
              <a:buSzPts val="1500"/>
              <a:buChar char="●"/>
            </a:pPr>
            <a:r>
              <a:rPr lang="en" sz="1500">
                <a:solidFill>
                  <a:srgbClr val="000000"/>
                </a:solidFill>
              </a:rPr>
              <a:t>Test Monitoring is a process in which the testing activities and testing efforts are evaluated in order to track current progress of testing activity, finding and tracking test metrics, estimating the future actions based on the test metrics and providing feedback to the concerned team as well as stakeholders about current testing process.</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Test Control in test execution is a process of taking actions based on results of the test monitoring process.</a:t>
            </a:r>
            <a:endParaRPr sz="15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to monitor and control test?</a:t>
            </a:r>
            <a:endParaRPr/>
          </a:p>
        </p:txBody>
      </p:sp>
      <p:sp>
        <p:nvSpPr>
          <p:cNvPr id="255" name="Google Shape;255;p4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000000"/>
              </a:buClr>
              <a:buSzPts val="1500"/>
              <a:buAutoNum type="arabicPeriod"/>
            </a:pPr>
            <a:r>
              <a:rPr lang="en" sz="1500">
                <a:solidFill>
                  <a:srgbClr val="000000"/>
                </a:solidFill>
              </a:rPr>
              <a:t>Create monitoring plan</a:t>
            </a:r>
            <a:endParaRPr sz="1500">
              <a:solidFill>
                <a:srgbClr val="000000"/>
              </a:solidFill>
            </a:endParaRPr>
          </a:p>
          <a:p>
            <a:pPr indent="-323850" lvl="0" marL="457200" rtl="0" algn="l">
              <a:lnSpc>
                <a:spcPct val="115000"/>
              </a:lnSpc>
              <a:spcBef>
                <a:spcPts val="0"/>
              </a:spcBef>
              <a:spcAft>
                <a:spcPts val="0"/>
              </a:spcAft>
              <a:buClr>
                <a:srgbClr val="000000"/>
              </a:buClr>
              <a:buSzPts val="1500"/>
              <a:buAutoNum type="arabicPeriod"/>
            </a:pPr>
            <a:r>
              <a:rPr lang="en" sz="1500">
                <a:solidFill>
                  <a:srgbClr val="000000"/>
                </a:solidFill>
              </a:rPr>
              <a:t>Update progress record</a:t>
            </a:r>
            <a:endParaRPr sz="1500">
              <a:solidFill>
                <a:srgbClr val="000000"/>
              </a:solidFill>
            </a:endParaRPr>
          </a:p>
          <a:p>
            <a:pPr indent="-323850" lvl="0" marL="457200" rtl="0" algn="l">
              <a:lnSpc>
                <a:spcPct val="115000"/>
              </a:lnSpc>
              <a:spcBef>
                <a:spcPts val="0"/>
              </a:spcBef>
              <a:spcAft>
                <a:spcPts val="0"/>
              </a:spcAft>
              <a:buClr>
                <a:srgbClr val="000000"/>
              </a:buClr>
              <a:buSzPts val="1500"/>
              <a:buAutoNum type="arabicPeriod"/>
            </a:pPr>
            <a:r>
              <a:rPr lang="en" sz="1500">
                <a:solidFill>
                  <a:srgbClr val="000000"/>
                </a:solidFill>
              </a:rPr>
              <a:t>Analyze record and make adjustments</a:t>
            </a:r>
            <a:endParaRPr sz="1500">
              <a:solidFill>
                <a:srgbClr val="000000"/>
              </a:solidFill>
            </a:endParaRPr>
          </a:p>
          <a:p>
            <a:pPr indent="-323850" lvl="0" marL="457200" rtl="0" algn="l">
              <a:lnSpc>
                <a:spcPct val="115000"/>
              </a:lnSpc>
              <a:spcBef>
                <a:spcPts val="0"/>
              </a:spcBef>
              <a:spcAft>
                <a:spcPts val="0"/>
              </a:spcAft>
              <a:buClr>
                <a:srgbClr val="000000"/>
              </a:buClr>
              <a:buSzPts val="1500"/>
              <a:buAutoNum type="arabicPeriod"/>
            </a:pPr>
            <a:r>
              <a:rPr lang="en" sz="1500">
                <a:solidFill>
                  <a:srgbClr val="000000"/>
                </a:solidFill>
              </a:rPr>
              <a:t>Procedure the report</a:t>
            </a:r>
            <a:endParaRPr sz="15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Risks Analysis</a:t>
            </a:r>
            <a:endParaRPr/>
          </a:p>
        </p:txBody>
      </p:sp>
      <p:sp>
        <p:nvSpPr>
          <p:cNvPr id="261" name="Google Shape;261;p4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000000"/>
              </a:buClr>
              <a:buSzPts val="1500"/>
              <a:buChar char="●"/>
            </a:pPr>
            <a:r>
              <a:rPr lang="en" sz="1500">
                <a:solidFill>
                  <a:srgbClr val="000000"/>
                </a:solidFill>
              </a:rPr>
              <a:t>Risk is the probability of occurrence of an undesirable event.</a:t>
            </a:r>
            <a:endParaRPr sz="1500">
              <a:solidFill>
                <a:srgbClr val="000000"/>
              </a:solidFill>
            </a:endParaRPr>
          </a:p>
          <a:p>
            <a:pPr indent="-323850" lvl="0" marL="457200" rtl="0" algn="l">
              <a:lnSpc>
                <a:spcPct val="115000"/>
              </a:lnSpc>
              <a:spcBef>
                <a:spcPts val="0"/>
              </a:spcBef>
              <a:spcAft>
                <a:spcPts val="0"/>
              </a:spcAft>
              <a:buClr>
                <a:srgbClr val="000000"/>
              </a:buClr>
              <a:buSzPts val="1500"/>
              <a:buChar char="●"/>
            </a:pPr>
            <a:r>
              <a:rPr lang="en" sz="1500">
                <a:solidFill>
                  <a:srgbClr val="000000"/>
                </a:solidFill>
              </a:rPr>
              <a:t>Risk should be identified and corresponding solutions should be determined before the start of the project. </a:t>
            </a:r>
            <a:endParaRPr sz="15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to perform risk analysis?</a:t>
            </a:r>
            <a:endParaRPr/>
          </a:p>
        </p:txBody>
      </p:sp>
      <p:sp>
        <p:nvSpPr>
          <p:cNvPr id="267" name="Google Shape;267;p4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000000"/>
              </a:buClr>
              <a:buSzPts val="1500"/>
              <a:buAutoNum type="arabicPeriod"/>
            </a:pPr>
            <a:r>
              <a:rPr lang="en" sz="1500">
                <a:solidFill>
                  <a:srgbClr val="000000"/>
                </a:solidFill>
              </a:rPr>
              <a:t>Identify the Risks</a:t>
            </a:r>
            <a:endParaRPr sz="1500">
              <a:solidFill>
                <a:srgbClr val="000000"/>
              </a:solidFill>
            </a:endParaRPr>
          </a:p>
          <a:p>
            <a:pPr indent="-323850" lvl="0" marL="457200" rtl="0" algn="l">
              <a:lnSpc>
                <a:spcPct val="115000"/>
              </a:lnSpc>
              <a:spcBef>
                <a:spcPts val="0"/>
              </a:spcBef>
              <a:spcAft>
                <a:spcPts val="0"/>
              </a:spcAft>
              <a:buClr>
                <a:srgbClr val="000000"/>
              </a:buClr>
              <a:buSzPts val="1500"/>
              <a:buAutoNum type="arabicPeriod"/>
            </a:pPr>
            <a:r>
              <a:rPr lang="en" sz="1500">
                <a:solidFill>
                  <a:srgbClr val="000000"/>
                </a:solidFill>
              </a:rPr>
              <a:t>Analyze Impact of each Identified Risk</a:t>
            </a:r>
            <a:endParaRPr sz="1500">
              <a:solidFill>
                <a:srgbClr val="000000"/>
              </a:solidFill>
            </a:endParaRPr>
          </a:p>
          <a:p>
            <a:pPr indent="-323850" lvl="0" marL="457200" rtl="0" algn="l">
              <a:lnSpc>
                <a:spcPct val="115000"/>
              </a:lnSpc>
              <a:spcBef>
                <a:spcPts val="0"/>
              </a:spcBef>
              <a:spcAft>
                <a:spcPts val="0"/>
              </a:spcAft>
              <a:buClr>
                <a:srgbClr val="000000"/>
              </a:buClr>
              <a:buSzPts val="1500"/>
              <a:buAutoNum type="arabicPeriod"/>
            </a:pPr>
            <a:r>
              <a:rPr lang="en" sz="1500">
                <a:solidFill>
                  <a:srgbClr val="000000"/>
                </a:solidFill>
              </a:rPr>
              <a:t>Take countermeasures for the identified &amp; Analyzed risk</a:t>
            </a:r>
            <a:endParaRPr sz="1500">
              <a:solidFill>
                <a:srgbClr val="000000"/>
              </a:solidFill>
            </a:endParaRPr>
          </a:p>
          <a:p>
            <a:pPr indent="0" lvl="0" marL="457200" rtl="0" algn="l">
              <a:lnSpc>
                <a:spcPct val="115000"/>
              </a:lnSpc>
              <a:spcBef>
                <a:spcPts val="1200"/>
              </a:spcBef>
              <a:spcAft>
                <a:spcPts val="1200"/>
              </a:spcAft>
              <a:buSzPts val="1300"/>
              <a:buNone/>
            </a:pPr>
            <a:r>
              <a:t/>
            </a:r>
            <a:endParaRPr sz="15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Defect Management</a:t>
            </a:r>
            <a:endParaRPr/>
          </a:p>
        </p:txBody>
      </p:sp>
      <p:sp>
        <p:nvSpPr>
          <p:cNvPr id="273" name="Google Shape;273;p49"/>
          <p:cNvSpPr txBox="1"/>
          <p:nvPr>
            <p:ph idx="1" type="subTitle"/>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Char char="➢"/>
            </a:pPr>
            <a:r>
              <a:rPr lang="en" sz="1600">
                <a:solidFill>
                  <a:srgbClr val="000000"/>
                </a:solidFill>
              </a:rPr>
              <a:t>Defect Management is a systematic process to identify and fix bugs.</a:t>
            </a:r>
            <a:endParaRPr sz="16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Defect Management Process</a:t>
            </a:r>
            <a:endParaRPr/>
          </a:p>
        </p:txBody>
      </p:sp>
      <p:sp>
        <p:nvSpPr>
          <p:cNvPr id="279" name="Google Shape;279;p5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rgbClr val="000000"/>
              </a:buClr>
              <a:buSzPts val="1500"/>
              <a:buFont typeface="Arial"/>
              <a:buAutoNum type="arabicPeriod"/>
            </a:pPr>
            <a:r>
              <a:rPr lang="en" sz="1500">
                <a:solidFill>
                  <a:srgbClr val="000000"/>
                </a:solidFill>
                <a:highlight>
                  <a:srgbClr val="FFFFFF"/>
                </a:highlight>
                <a:latin typeface="Arial"/>
                <a:ea typeface="Arial"/>
                <a:cs typeface="Arial"/>
                <a:sym typeface="Arial"/>
              </a:rPr>
              <a:t>Discovery of Defect</a:t>
            </a:r>
            <a:endParaRPr sz="1500">
              <a:solidFill>
                <a:srgbClr val="000000"/>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AutoNum type="arabicPeriod"/>
            </a:pPr>
            <a:r>
              <a:rPr lang="en" sz="1500">
                <a:solidFill>
                  <a:srgbClr val="000000"/>
                </a:solidFill>
                <a:highlight>
                  <a:srgbClr val="FFFFFF"/>
                </a:highlight>
                <a:latin typeface="Arial"/>
                <a:ea typeface="Arial"/>
                <a:cs typeface="Arial"/>
                <a:sym typeface="Arial"/>
              </a:rPr>
              <a:t>Defect Categorization</a:t>
            </a:r>
            <a:endParaRPr sz="1500">
              <a:solidFill>
                <a:srgbClr val="000000"/>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AutoNum type="arabicPeriod"/>
            </a:pPr>
            <a:r>
              <a:rPr lang="en" sz="1500">
                <a:solidFill>
                  <a:srgbClr val="000000"/>
                </a:solidFill>
                <a:highlight>
                  <a:srgbClr val="FFFFFF"/>
                </a:highlight>
                <a:latin typeface="Arial"/>
                <a:ea typeface="Arial"/>
                <a:cs typeface="Arial"/>
                <a:sym typeface="Arial"/>
              </a:rPr>
              <a:t>Fixing of Defect by developers</a:t>
            </a:r>
            <a:endParaRPr sz="1500">
              <a:solidFill>
                <a:srgbClr val="000000"/>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AutoNum type="arabicPeriod"/>
            </a:pPr>
            <a:r>
              <a:rPr lang="en" sz="1500">
                <a:solidFill>
                  <a:srgbClr val="000000"/>
                </a:solidFill>
                <a:highlight>
                  <a:srgbClr val="FFFFFF"/>
                </a:highlight>
                <a:latin typeface="Arial"/>
                <a:ea typeface="Arial"/>
                <a:cs typeface="Arial"/>
                <a:sym typeface="Arial"/>
              </a:rPr>
              <a:t>Verification by Testers</a:t>
            </a:r>
            <a:endParaRPr sz="1500">
              <a:solidFill>
                <a:srgbClr val="000000"/>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AutoNum type="arabicPeriod"/>
            </a:pPr>
            <a:r>
              <a:rPr lang="en" sz="1500">
                <a:solidFill>
                  <a:srgbClr val="000000"/>
                </a:solidFill>
                <a:highlight>
                  <a:srgbClr val="FFFFFF"/>
                </a:highlight>
                <a:latin typeface="Arial"/>
                <a:ea typeface="Arial"/>
                <a:cs typeface="Arial"/>
                <a:sym typeface="Arial"/>
              </a:rPr>
              <a:t>Defect Closure</a:t>
            </a:r>
            <a:endParaRPr sz="1500">
              <a:solidFill>
                <a:srgbClr val="000000"/>
              </a:solidFill>
              <a:highlight>
                <a:srgbClr val="FFFFFF"/>
              </a:highlight>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AutoNum type="arabicPeriod"/>
            </a:pPr>
            <a:r>
              <a:rPr lang="en" sz="1500">
                <a:solidFill>
                  <a:srgbClr val="000000"/>
                </a:solidFill>
                <a:highlight>
                  <a:srgbClr val="FFFFFF"/>
                </a:highlight>
                <a:latin typeface="Arial"/>
                <a:ea typeface="Arial"/>
                <a:cs typeface="Arial"/>
                <a:sym typeface="Arial"/>
              </a:rPr>
              <a:t>Defect Reports</a:t>
            </a:r>
            <a:endParaRPr sz="1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ctrTitle"/>
          </p:nvPr>
        </p:nvSpPr>
        <p:spPr>
          <a:xfrm>
            <a:off x="784475" y="2155650"/>
            <a:ext cx="7688100" cy="832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200"/>
              <a:buNone/>
            </a:pPr>
            <a:r>
              <a:rPr lang="en"/>
              <a:t>Manual Testing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Objectives</a:t>
            </a:r>
            <a:endParaRPr/>
          </a:p>
        </p:txBody>
      </p:sp>
      <p:sp>
        <p:nvSpPr>
          <p:cNvPr id="148" name="Google Shape;148;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92500" lnSpcReduction="10000"/>
          </a:bodyPr>
          <a:lstStyle/>
          <a:p>
            <a:pPr indent="-316738" lvl="0" marL="457200" marR="0" rtl="0" algn="l">
              <a:lnSpc>
                <a:spcPct val="115000"/>
              </a:lnSpc>
              <a:spcBef>
                <a:spcPts val="0"/>
              </a:spcBef>
              <a:spcAft>
                <a:spcPts val="0"/>
              </a:spcAft>
              <a:buClr>
                <a:srgbClr val="000000"/>
              </a:buClr>
              <a:buSzPct val="100000"/>
              <a:buChar char="●"/>
            </a:pPr>
            <a:r>
              <a:rPr lang="en" sz="1500">
                <a:solidFill>
                  <a:srgbClr val="000000"/>
                </a:solidFill>
              </a:rPr>
              <a:t>Preventing as many defects and critical bugs as possible by careful examination.</a:t>
            </a:r>
            <a:endParaRPr sz="1500">
              <a:solidFill>
                <a:srgbClr val="000000"/>
              </a:solidFill>
            </a:endParaRPr>
          </a:p>
          <a:p>
            <a:pPr indent="-316738" lvl="0" marL="457200" marR="0" rtl="0" algn="l">
              <a:lnSpc>
                <a:spcPct val="115000"/>
              </a:lnSpc>
              <a:spcBef>
                <a:spcPts val="0"/>
              </a:spcBef>
              <a:spcAft>
                <a:spcPts val="0"/>
              </a:spcAft>
              <a:buClr>
                <a:srgbClr val="000000"/>
              </a:buClr>
              <a:buSzPct val="100000"/>
              <a:buChar char="●"/>
            </a:pPr>
            <a:r>
              <a:rPr lang="en" sz="1500">
                <a:solidFill>
                  <a:srgbClr val="000000"/>
                </a:solidFill>
              </a:rPr>
              <a:t>To verify the fulfillment of all specified requirements.</a:t>
            </a:r>
            <a:endParaRPr sz="1500">
              <a:solidFill>
                <a:srgbClr val="000000"/>
              </a:solidFill>
            </a:endParaRPr>
          </a:p>
          <a:p>
            <a:pPr indent="-316738" lvl="0" marL="457200" marR="0" rtl="0" algn="l">
              <a:lnSpc>
                <a:spcPct val="115000"/>
              </a:lnSpc>
              <a:spcBef>
                <a:spcPts val="0"/>
              </a:spcBef>
              <a:spcAft>
                <a:spcPts val="0"/>
              </a:spcAft>
              <a:buClr>
                <a:srgbClr val="000000"/>
              </a:buClr>
              <a:buSzPct val="100000"/>
              <a:buChar char="●"/>
            </a:pPr>
            <a:r>
              <a:rPr lang="en" sz="1500">
                <a:solidFill>
                  <a:srgbClr val="000000"/>
                </a:solidFill>
              </a:rPr>
              <a:t>To build confidence in the level of quality of the test object.</a:t>
            </a:r>
            <a:endParaRPr sz="1500">
              <a:solidFill>
                <a:srgbClr val="000000"/>
              </a:solidFill>
            </a:endParaRPr>
          </a:p>
          <a:p>
            <a:pPr indent="-316738" lvl="0" marL="457200" marR="0" rtl="0" algn="l">
              <a:lnSpc>
                <a:spcPct val="115000"/>
              </a:lnSpc>
              <a:spcBef>
                <a:spcPts val="0"/>
              </a:spcBef>
              <a:spcAft>
                <a:spcPts val="0"/>
              </a:spcAft>
              <a:buClr>
                <a:srgbClr val="000000"/>
              </a:buClr>
              <a:buSzPct val="100000"/>
              <a:buChar char="●"/>
            </a:pPr>
            <a:r>
              <a:rPr lang="en" sz="1500">
                <a:solidFill>
                  <a:srgbClr val="000000"/>
                </a:solidFill>
              </a:rPr>
              <a:t>To provide sufficient information to stakeholders/business owner to allow them to make informed decisions, especially regarding the level of quality of the test object </a:t>
            </a:r>
            <a:endParaRPr sz="1500">
              <a:solidFill>
                <a:srgbClr val="000000"/>
              </a:solidFill>
            </a:endParaRPr>
          </a:p>
          <a:p>
            <a:pPr indent="-316738" lvl="0" marL="457200" marR="0" rtl="0" algn="l">
              <a:lnSpc>
                <a:spcPct val="115000"/>
              </a:lnSpc>
              <a:spcBef>
                <a:spcPts val="0"/>
              </a:spcBef>
              <a:spcAft>
                <a:spcPts val="0"/>
              </a:spcAft>
              <a:buClr>
                <a:srgbClr val="000000"/>
              </a:buClr>
              <a:buSzPct val="100000"/>
              <a:buChar char="●"/>
            </a:pPr>
            <a:r>
              <a:rPr lang="en" sz="1500">
                <a:solidFill>
                  <a:srgbClr val="000000"/>
                </a:solidFill>
              </a:rPr>
              <a:t>To find defects and failures thus reduce the level of risk of inadequate software quality.</a:t>
            </a:r>
            <a:endParaRPr sz="1500">
              <a:solidFill>
                <a:srgbClr val="000000"/>
              </a:solidFill>
            </a:endParaRPr>
          </a:p>
          <a:p>
            <a:pPr indent="0" lvl="0" marL="457200" marR="0" rtl="0" algn="l">
              <a:lnSpc>
                <a:spcPct val="115000"/>
              </a:lnSpc>
              <a:spcBef>
                <a:spcPts val="1200"/>
              </a:spcBef>
              <a:spcAft>
                <a:spcPts val="0"/>
              </a:spcAft>
              <a:buSzPct val="93694"/>
              <a:buNone/>
            </a:pPr>
            <a:r>
              <a:t/>
            </a:r>
            <a:endParaRPr sz="1500">
              <a:solidFill>
                <a:srgbClr val="000000"/>
              </a:solidFill>
            </a:endParaRPr>
          </a:p>
          <a:p>
            <a:pPr indent="0" lvl="0" marL="0" rtl="0" algn="l">
              <a:lnSpc>
                <a:spcPct val="115000"/>
              </a:lnSpc>
              <a:spcBef>
                <a:spcPts val="1200"/>
              </a:spcBef>
              <a:spcAft>
                <a:spcPts val="1200"/>
              </a:spcAft>
              <a:buSzPct val="93694"/>
              <a:buNone/>
            </a:pPr>
            <a:r>
              <a:t/>
            </a:r>
            <a:endParaRPr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Errors, Defects, and Failures</a:t>
            </a:r>
            <a:endParaRPr/>
          </a:p>
        </p:txBody>
      </p:sp>
      <p:sp>
        <p:nvSpPr>
          <p:cNvPr id="154" name="Google Shape;154;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505">
                <a:solidFill>
                  <a:srgbClr val="000000"/>
                </a:solidFill>
              </a:rPr>
              <a:t>Error: </a:t>
            </a:r>
            <a:r>
              <a:rPr lang="en" sz="1505">
                <a:solidFill>
                  <a:srgbClr val="000000"/>
                </a:solidFill>
              </a:rPr>
              <a:t>A mistake, misconception, or misunderstanding on the part of a software developer.</a:t>
            </a:r>
            <a:endParaRPr sz="1505">
              <a:solidFill>
                <a:srgbClr val="000000"/>
              </a:solidFill>
            </a:endParaRPr>
          </a:p>
          <a:p>
            <a:pPr indent="0" lvl="0" marL="0" rtl="0" algn="l">
              <a:lnSpc>
                <a:spcPct val="95000"/>
              </a:lnSpc>
              <a:spcBef>
                <a:spcPts val="1200"/>
              </a:spcBef>
              <a:spcAft>
                <a:spcPts val="0"/>
              </a:spcAft>
              <a:buSzPts val="935"/>
              <a:buNone/>
            </a:pPr>
            <a:r>
              <a:t/>
            </a:r>
            <a:endParaRPr sz="1505">
              <a:solidFill>
                <a:srgbClr val="000000"/>
              </a:solidFill>
            </a:endParaRPr>
          </a:p>
          <a:p>
            <a:pPr indent="0" lvl="0" marL="0" rtl="0" algn="l">
              <a:lnSpc>
                <a:spcPct val="95000"/>
              </a:lnSpc>
              <a:spcBef>
                <a:spcPts val="1200"/>
              </a:spcBef>
              <a:spcAft>
                <a:spcPts val="0"/>
              </a:spcAft>
              <a:buSzPts val="935"/>
              <a:buNone/>
            </a:pPr>
            <a:r>
              <a:rPr b="1" lang="en" sz="1505">
                <a:solidFill>
                  <a:srgbClr val="000000"/>
                </a:solidFill>
              </a:rPr>
              <a:t>Defect: </a:t>
            </a:r>
            <a:r>
              <a:rPr lang="en" sz="1505">
                <a:solidFill>
                  <a:srgbClr val="000000"/>
                </a:solidFill>
              </a:rPr>
              <a:t>A deviation from expected software behavior caused by error</a:t>
            </a:r>
            <a:endParaRPr sz="1505">
              <a:solidFill>
                <a:srgbClr val="000000"/>
              </a:solidFill>
            </a:endParaRPr>
          </a:p>
          <a:p>
            <a:pPr indent="0" lvl="0" marL="0" rtl="0" algn="l">
              <a:lnSpc>
                <a:spcPct val="95000"/>
              </a:lnSpc>
              <a:spcBef>
                <a:spcPts val="1200"/>
              </a:spcBef>
              <a:spcAft>
                <a:spcPts val="0"/>
              </a:spcAft>
              <a:buSzPts val="935"/>
              <a:buNone/>
            </a:pPr>
            <a:r>
              <a:t/>
            </a:r>
            <a:endParaRPr sz="1505">
              <a:solidFill>
                <a:srgbClr val="000000"/>
              </a:solidFill>
            </a:endParaRPr>
          </a:p>
          <a:p>
            <a:pPr indent="0" lvl="0" marL="0" rtl="0" algn="l">
              <a:lnSpc>
                <a:spcPct val="95000"/>
              </a:lnSpc>
              <a:spcBef>
                <a:spcPts val="1200"/>
              </a:spcBef>
              <a:spcAft>
                <a:spcPts val="0"/>
              </a:spcAft>
              <a:buSzPts val="935"/>
              <a:buNone/>
            </a:pPr>
            <a:r>
              <a:rPr b="1" lang="en" sz="1505">
                <a:solidFill>
                  <a:srgbClr val="000000"/>
                </a:solidFill>
              </a:rPr>
              <a:t>Failure: </a:t>
            </a:r>
            <a:r>
              <a:rPr lang="en" sz="1505">
                <a:solidFill>
                  <a:srgbClr val="000000"/>
                </a:solidFill>
              </a:rPr>
              <a:t>Inability of a software system or component to perform as required. Result of a defect</a:t>
            </a:r>
            <a:endParaRPr sz="1505">
              <a:solidFill>
                <a:srgbClr val="000000"/>
              </a:solidFill>
            </a:endParaRPr>
          </a:p>
          <a:p>
            <a:pPr indent="0" lvl="0" marL="0" rtl="0" algn="l">
              <a:lnSpc>
                <a:spcPct val="95000"/>
              </a:lnSpc>
              <a:spcBef>
                <a:spcPts val="1200"/>
              </a:spcBef>
              <a:spcAft>
                <a:spcPts val="0"/>
              </a:spcAft>
              <a:buSzPts val="935"/>
              <a:buNone/>
            </a:pPr>
            <a:r>
              <a:t/>
            </a:r>
            <a:endParaRPr sz="1505">
              <a:solidFill>
                <a:srgbClr val="000000"/>
              </a:solidFill>
            </a:endParaRPr>
          </a:p>
          <a:p>
            <a:pPr indent="0" lvl="0" marL="0" rtl="0" algn="l">
              <a:lnSpc>
                <a:spcPct val="95000"/>
              </a:lnSpc>
              <a:spcBef>
                <a:spcPts val="1200"/>
              </a:spcBef>
              <a:spcAft>
                <a:spcPts val="1200"/>
              </a:spcAft>
              <a:buSzPts val="935"/>
              <a:buNone/>
            </a:pPr>
            <a:r>
              <a:t/>
            </a:r>
            <a:endParaRPr sz="1505">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ctrTitle"/>
          </p:nvPr>
        </p:nvSpPr>
        <p:spPr>
          <a:xfrm>
            <a:off x="729450" y="1322450"/>
            <a:ext cx="7688100" cy="992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a:t>Test Types</a:t>
            </a:r>
            <a:endParaRPr/>
          </a:p>
        </p:txBody>
      </p:sp>
      <p:sp>
        <p:nvSpPr>
          <p:cNvPr id="160" name="Google Shape;160;p30"/>
          <p:cNvSpPr txBox="1"/>
          <p:nvPr>
            <p:ph idx="1" type="subTitle"/>
          </p:nvPr>
        </p:nvSpPr>
        <p:spPr>
          <a:xfrm>
            <a:off x="729450" y="2378875"/>
            <a:ext cx="7688700" cy="1961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sz="1500">
                <a:solidFill>
                  <a:srgbClr val="000000"/>
                </a:solidFill>
              </a:rPr>
              <a:t>A test type is a group of test activities aimed at testing specific characteristics of a software system, or a part of a system, based on specific test objectives</a:t>
            </a:r>
            <a:endParaRPr sz="15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White-box Testing </a:t>
            </a:r>
            <a:endParaRPr/>
          </a:p>
        </p:txBody>
      </p:sp>
      <p:sp>
        <p:nvSpPr>
          <p:cNvPr id="166" name="Google Shape;166;p31"/>
          <p:cNvSpPr txBox="1"/>
          <p:nvPr>
            <p:ph idx="1" type="body"/>
          </p:nvPr>
        </p:nvSpPr>
        <p:spPr>
          <a:xfrm>
            <a:off x="729450" y="2078875"/>
            <a:ext cx="7688700" cy="2494800"/>
          </a:xfrm>
          <a:prstGeom prst="rect">
            <a:avLst/>
          </a:prstGeom>
          <a:noFill/>
          <a:ln>
            <a:noFill/>
          </a:ln>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White-box testing derives tests based on the system’s internal structure or implementation</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Internal structure may include code, architecture, work flows, and/or data flows within the system</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White-box test design and execution may involve knowledge, such as the way the code is built, how data is stored</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n">
                <a:solidFill>
                  <a:srgbClr val="000000"/>
                </a:solidFill>
                <a:latin typeface="Arial"/>
                <a:ea typeface="Arial"/>
                <a:cs typeface="Arial"/>
                <a:sym typeface="Arial"/>
              </a:rPr>
              <a:t>Some types of white-box tests</a:t>
            </a:r>
            <a:endParaRPr b="1">
              <a:solidFill>
                <a:srgbClr val="000000"/>
              </a:solidFill>
              <a:latin typeface="Arial"/>
              <a:ea typeface="Arial"/>
              <a:cs typeface="Arial"/>
              <a:sym typeface="Arial"/>
            </a:endParaRPr>
          </a:p>
          <a:p>
            <a:pPr indent="-304800" lvl="0" marL="457200" rtl="0" algn="l">
              <a:lnSpc>
                <a:spcPct val="160000"/>
              </a:lnSpc>
              <a:spcBef>
                <a:spcPts val="120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Unit Testing		</a:t>
            </a:r>
            <a:endParaRPr sz="1200">
              <a:solidFill>
                <a:srgbClr val="000000"/>
              </a:solidFill>
              <a:highlight>
                <a:srgbClr val="FFFFFF"/>
              </a:highlight>
              <a:latin typeface="Arial"/>
              <a:ea typeface="Arial"/>
              <a:cs typeface="Arial"/>
              <a:sym typeface="Arial"/>
            </a:endParaRPr>
          </a:p>
          <a:p>
            <a:pPr indent="-304800" lvl="0" marL="457200" rtl="0" algn="l">
              <a:lnSpc>
                <a:spcPct val="16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Testing for Memory Leaks</a:t>
            </a:r>
            <a:endParaRPr sz="1200">
              <a:solidFill>
                <a:srgbClr val="000000"/>
              </a:solidFill>
              <a:highlight>
                <a:srgbClr val="FFFFFF"/>
              </a:highlight>
              <a:latin typeface="Arial"/>
              <a:ea typeface="Arial"/>
              <a:cs typeface="Arial"/>
              <a:sym typeface="Arial"/>
            </a:endParaRPr>
          </a:p>
          <a:p>
            <a:pPr indent="-304800" lvl="0" marL="457200" rtl="0" algn="l">
              <a:lnSpc>
                <a:spcPct val="160000"/>
              </a:lnSpc>
              <a:spcBef>
                <a:spcPts val="0"/>
              </a:spcBef>
              <a:spcAft>
                <a:spcPts val="0"/>
              </a:spcAft>
              <a:buClr>
                <a:srgbClr val="000000"/>
              </a:buClr>
              <a:buSzPts val="1200"/>
              <a:buFont typeface="Arial"/>
              <a:buChar char="●"/>
            </a:pPr>
            <a:r>
              <a:rPr lang="en" sz="120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Penetration Testing</a:t>
            </a:r>
            <a:endParaRPr sz="1200">
              <a:solidFill>
                <a:srgbClr val="000000"/>
              </a:solidFill>
              <a:highlight>
                <a:srgbClr val="FFFFFF"/>
              </a:highlight>
              <a:latin typeface="Arial"/>
              <a:ea typeface="Arial"/>
              <a:cs typeface="Arial"/>
              <a:sym typeface="Arial"/>
            </a:endParaRPr>
          </a:p>
          <a:p>
            <a:pPr indent="-304800" lvl="0" marL="457200" rtl="0" algn="l">
              <a:lnSpc>
                <a:spcPct val="16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Path testing</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Black-box Testing </a:t>
            </a:r>
            <a:endParaRPr/>
          </a:p>
        </p:txBody>
      </p:sp>
      <p:sp>
        <p:nvSpPr>
          <p:cNvPr id="172" name="Google Shape;172;p32"/>
          <p:cNvSpPr txBox="1"/>
          <p:nvPr>
            <p:ph idx="1" type="body"/>
          </p:nvPr>
        </p:nvSpPr>
        <p:spPr>
          <a:xfrm>
            <a:off x="729450" y="2078875"/>
            <a:ext cx="7688700" cy="2494800"/>
          </a:xfrm>
          <a:prstGeom prst="rect">
            <a:avLst/>
          </a:prstGeom>
          <a:noFill/>
          <a:ln>
            <a:noFill/>
          </a:ln>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Clr>
                <a:srgbClr val="000000"/>
              </a:buClr>
              <a:buSzPts val="1300"/>
              <a:buFont typeface="Arial"/>
              <a:buChar char="●"/>
            </a:pPr>
            <a:r>
              <a:rPr lang="en" sz="1350">
                <a:solidFill>
                  <a:srgbClr val="000000"/>
                </a:solidFill>
                <a:highlight>
                  <a:srgbClr val="FFFFFF"/>
                </a:highlight>
                <a:latin typeface="Arial"/>
                <a:ea typeface="Arial"/>
                <a:cs typeface="Arial"/>
                <a:sym typeface="Arial"/>
              </a:rPr>
              <a:t>In </a:t>
            </a:r>
            <a:r>
              <a:rPr lang="en" sz="1350">
                <a:solidFill>
                  <a:srgbClr val="000000"/>
                </a:solidFill>
                <a:highlight>
                  <a:srgbClr val="FFFFFF"/>
                </a:highlight>
                <a:uFill>
                  <a:noFill/>
                </a:uFill>
                <a:latin typeface="Arial"/>
                <a:ea typeface="Arial"/>
                <a:cs typeface="Arial"/>
                <a:sym typeface="Arial"/>
                <a:hlinkClick r:id="rId3">
                  <a:extLst>
                    <a:ext uri="{A12FA001-AC4F-418D-AE19-62706E023703}">
                      <ahyp:hlinkClr val="tx"/>
                    </a:ext>
                  </a:extLst>
                </a:hlinkClick>
              </a:rPr>
              <a:t>Black-box testing</a:t>
            </a:r>
            <a:r>
              <a:rPr lang="en" sz="1350">
                <a:solidFill>
                  <a:srgbClr val="000000"/>
                </a:solidFill>
                <a:highlight>
                  <a:srgbClr val="FFFFFF"/>
                </a:highlight>
                <a:latin typeface="Arial"/>
                <a:ea typeface="Arial"/>
                <a:cs typeface="Arial"/>
                <a:sym typeface="Arial"/>
              </a:rPr>
              <a:t>, a tester doesn’t have any information about the internal working of the software system</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50">
                <a:solidFill>
                  <a:srgbClr val="000000"/>
                </a:solidFill>
                <a:highlight>
                  <a:srgbClr val="FFFFFF"/>
                </a:highlight>
                <a:latin typeface="Arial"/>
                <a:ea typeface="Arial"/>
                <a:cs typeface="Arial"/>
                <a:sym typeface="Arial"/>
              </a:rPr>
              <a:t>Black box testing is a high level of testing that focuses on the behavior of the software</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 sz="1350">
                <a:solidFill>
                  <a:srgbClr val="000000"/>
                </a:solidFill>
                <a:highlight>
                  <a:srgbClr val="FFFFFF"/>
                </a:highlight>
                <a:latin typeface="Arial"/>
                <a:ea typeface="Arial"/>
                <a:cs typeface="Arial"/>
                <a:sym typeface="Arial"/>
              </a:rPr>
              <a:t>Black box testing can be applied to virtually every level of software testing: unit, integration, system, and acceptance.</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n">
                <a:solidFill>
                  <a:srgbClr val="000000"/>
                </a:solidFill>
                <a:latin typeface="Arial"/>
                <a:ea typeface="Arial"/>
                <a:cs typeface="Arial"/>
                <a:sym typeface="Arial"/>
              </a:rPr>
              <a:t>Some types of black-box tests</a:t>
            </a:r>
            <a:endParaRPr b="1">
              <a:solidFill>
                <a:srgbClr val="000000"/>
              </a:solidFill>
              <a:latin typeface="Arial"/>
              <a:ea typeface="Arial"/>
              <a:cs typeface="Arial"/>
              <a:sym typeface="Arial"/>
            </a:endParaRPr>
          </a:p>
          <a:p>
            <a:pPr indent="-304800" lvl="0" marL="457200" rtl="0" algn="l">
              <a:lnSpc>
                <a:spcPct val="160000"/>
              </a:lnSpc>
              <a:spcBef>
                <a:spcPts val="120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Functional Testing  </a:t>
            </a:r>
            <a:endParaRPr sz="1200">
              <a:solidFill>
                <a:srgbClr val="000000"/>
              </a:solidFill>
              <a:highlight>
                <a:srgbClr val="FFFFFF"/>
              </a:highlight>
              <a:latin typeface="Arial"/>
              <a:ea typeface="Arial"/>
              <a:cs typeface="Arial"/>
              <a:sym typeface="Arial"/>
            </a:endParaRPr>
          </a:p>
          <a:p>
            <a:pPr indent="-304800" lvl="0" marL="457200" rtl="0" algn="l">
              <a:lnSpc>
                <a:spcPct val="16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Non-functional testing</a:t>
            </a:r>
            <a:endParaRPr sz="1200">
              <a:solidFill>
                <a:srgbClr val="000000"/>
              </a:solidFill>
              <a:highlight>
                <a:srgbClr val="FFFFFF"/>
              </a:highlight>
              <a:latin typeface="Arial"/>
              <a:ea typeface="Arial"/>
              <a:cs typeface="Arial"/>
              <a:sym typeface="Arial"/>
            </a:endParaRPr>
          </a:p>
          <a:p>
            <a:pPr indent="-304800" lvl="0" marL="457200" rtl="0" algn="l">
              <a:lnSpc>
                <a:spcPct val="160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Regression Testing</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Functional Testing </a:t>
            </a:r>
            <a:endParaRPr/>
          </a:p>
        </p:txBody>
      </p:sp>
      <p:sp>
        <p:nvSpPr>
          <p:cNvPr id="178" name="Google Shape;178;p33"/>
          <p:cNvSpPr txBox="1"/>
          <p:nvPr>
            <p:ph idx="1" type="body"/>
          </p:nvPr>
        </p:nvSpPr>
        <p:spPr>
          <a:xfrm>
            <a:off x="729450" y="2078875"/>
            <a:ext cx="7688700" cy="2494800"/>
          </a:xfrm>
          <a:prstGeom prst="rect">
            <a:avLst/>
          </a:prstGeom>
          <a:noFill/>
          <a:ln>
            <a:noFill/>
          </a:ln>
        </p:spPr>
        <p:txBody>
          <a:bodyPr anchorCtr="0" anchor="t" bIns="91425" lIns="91425" spcFirstLastPara="1" rIns="91425" wrap="square" tIns="91425">
            <a:normAutofit fontScale="92500" lnSpcReduction="10000"/>
          </a:bodyPr>
          <a:lstStyle/>
          <a:p>
            <a:pPr indent="-304989" lvl="0" marL="457200" rtl="0" algn="l">
              <a:lnSpc>
                <a:spcPct val="115000"/>
              </a:lnSpc>
              <a:spcBef>
                <a:spcPts val="0"/>
              </a:spcBef>
              <a:spcAft>
                <a:spcPts val="0"/>
              </a:spcAft>
              <a:buClr>
                <a:srgbClr val="000000"/>
              </a:buClr>
              <a:buSzPct val="100000"/>
              <a:buChar char="●"/>
            </a:pPr>
            <a:r>
              <a:rPr lang="en">
                <a:solidFill>
                  <a:srgbClr val="000000"/>
                </a:solidFill>
              </a:rPr>
              <a:t>Functional testing of a system involves tests that evaluate functions that the system should perform.</a:t>
            </a:r>
            <a:endParaRPr>
              <a:solidFill>
                <a:srgbClr val="000000"/>
              </a:solidFill>
            </a:endParaRPr>
          </a:p>
          <a:p>
            <a:pPr indent="-304989" lvl="0" marL="457200" rtl="0" algn="l">
              <a:lnSpc>
                <a:spcPct val="115000"/>
              </a:lnSpc>
              <a:spcBef>
                <a:spcPts val="0"/>
              </a:spcBef>
              <a:spcAft>
                <a:spcPts val="0"/>
              </a:spcAft>
              <a:buClr>
                <a:srgbClr val="000000"/>
              </a:buClr>
              <a:buSzPct val="100000"/>
              <a:buChar char="●"/>
            </a:pPr>
            <a:r>
              <a:rPr lang="en">
                <a:solidFill>
                  <a:srgbClr val="000000"/>
                </a:solidFill>
              </a:rPr>
              <a:t>Functional requirements may be described in work products</a:t>
            </a:r>
            <a:endParaRPr>
              <a:solidFill>
                <a:srgbClr val="000000"/>
              </a:solidFill>
            </a:endParaRPr>
          </a:p>
          <a:p>
            <a:pPr indent="-304989" lvl="0" marL="457200" rtl="0" algn="l">
              <a:lnSpc>
                <a:spcPct val="115000"/>
              </a:lnSpc>
              <a:spcBef>
                <a:spcPts val="0"/>
              </a:spcBef>
              <a:spcAft>
                <a:spcPts val="0"/>
              </a:spcAft>
              <a:buClr>
                <a:srgbClr val="000000"/>
              </a:buClr>
              <a:buSzPct val="100000"/>
              <a:buChar char="●"/>
            </a:pPr>
            <a:r>
              <a:rPr lang="en">
                <a:solidFill>
                  <a:srgbClr val="000000"/>
                </a:solidFill>
              </a:rPr>
              <a:t>Functional tests should be performed at all test levels</a:t>
            </a:r>
            <a:endParaRPr>
              <a:solidFill>
                <a:srgbClr val="000000"/>
              </a:solidFill>
            </a:endParaRPr>
          </a:p>
          <a:p>
            <a:pPr indent="-304989" lvl="0" marL="457200" rtl="0" algn="l">
              <a:lnSpc>
                <a:spcPct val="115000"/>
              </a:lnSpc>
              <a:spcBef>
                <a:spcPts val="0"/>
              </a:spcBef>
              <a:spcAft>
                <a:spcPts val="0"/>
              </a:spcAft>
              <a:buClr>
                <a:srgbClr val="000000"/>
              </a:buClr>
              <a:buSzPct val="100000"/>
              <a:buChar char="●"/>
            </a:pPr>
            <a:r>
              <a:rPr lang="en">
                <a:solidFill>
                  <a:srgbClr val="000000"/>
                </a:solidFill>
              </a:rPr>
              <a:t>Functional testing considers the behavior of the software</a:t>
            </a:r>
            <a:endParaRPr>
              <a:solidFill>
                <a:srgbClr val="000000"/>
              </a:solidFill>
            </a:endParaRPr>
          </a:p>
          <a:p>
            <a:pPr indent="0" lvl="0" marL="0" rtl="0" algn="l">
              <a:lnSpc>
                <a:spcPct val="115000"/>
              </a:lnSpc>
              <a:spcBef>
                <a:spcPts val="1200"/>
              </a:spcBef>
              <a:spcAft>
                <a:spcPts val="0"/>
              </a:spcAft>
              <a:buSzPct val="108108"/>
              <a:buNone/>
            </a:pPr>
            <a:r>
              <a:rPr b="1" lang="en">
                <a:solidFill>
                  <a:srgbClr val="000000"/>
                </a:solidFill>
              </a:rPr>
              <a:t>Some types of functional tests</a:t>
            </a:r>
            <a:endParaRPr b="1">
              <a:solidFill>
                <a:srgbClr val="000000"/>
              </a:solidFill>
            </a:endParaRPr>
          </a:p>
          <a:p>
            <a:pPr indent="-299085" lvl="0" marL="457200" rtl="0" algn="l">
              <a:lnSpc>
                <a:spcPct val="150000"/>
              </a:lnSpc>
              <a:spcBef>
                <a:spcPts val="1800"/>
              </a:spcBef>
              <a:spcAft>
                <a:spcPts val="0"/>
              </a:spcAft>
              <a:buClr>
                <a:srgbClr val="000000"/>
              </a:buClr>
              <a:buSzPct val="100000"/>
              <a:buFont typeface="Roboto"/>
              <a:buChar char="●"/>
            </a:pPr>
            <a:r>
              <a:rPr lang="en" sz="1200">
                <a:solidFill>
                  <a:srgbClr val="000000"/>
                </a:solidFill>
                <a:latin typeface="Roboto"/>
                <a:ea typeface="Roboto"/>
                <a:cs typeface="Roboto"/>
                <a:sym typeface="Roboto"/>
              </a:rPr>
              <a:t>Unit testing			Component testing</a:t>
            </a:r>
            <a:endParaRPr sz="1200">
              <a:solidFill>
                <a:srgbClr val="000000"/>
              </a:solidFill>
              <a:latin typeface="Roboto"/>
              <a:ea typeface="Roboto"/>
              <a:cs typeface="Roboto"/>
              <a:sym typeface="Roboto"/>
            </a:endParaRPr>
          </a:p>
          <a:p>
            <a:pPr indent="-299085" lvl="0" marL="457200" rtl="0" algn="l">
              <a:lnSpc>
                <a:spcPct val="150000"/>
              </a:lnSpc>
              <a:spcBef>
                <a:spcPts val="0"/>
              </a:spcBef>
              <a:spcAft>
                <a:spcPts val="0"/>
              </a:spcAft>
              <a:buClr>
                <a:srgbClr val="000000"/>
              </a:buClr>
              <a:buSzPct val="100000"/>
              <a:buFont typeface="Roboto"/>
              <a:buChar char="●"/>
            </a:pPr>
            <a:r>
              <a:rPr lang="en" sz="1200">
                <a:solidFill>
                  <a:srgbClr val="000000"/>
                </a:solidFill>
                <a:latin typeface="Roboto"/>
                <a:ea typeface="Roboto"/>
                <a:cs typeface="Roboto"/>
                <a:sym typeface="Roboto"/>
              </a:rPr>
              <a:t>Smoke testing			Sanity testing</a:t>
            </a:r>
            <a:endParaRPr sz="1200">
              <a:solidFill>
                <a:srgbClr val="000000"/>
              </a:solidFill>
              <a:latin typeface="Roboto"/>
              <a:ea typeface="Roboto"/>
              <a:cs typeface="Roboto"/>
              <a:sym typeface="Roboto"/>
            </a:endParaRPr>
          </a:p>
          <a:p>
            <a:pPr indent="-299085" lvl="0" marL="457200" rtl="0" algn="l">
              <a:lnSpc>
                <a:spcPct val="150000"/>
              </a:lnSpc>
              <a:spcBef>
                <a:spcPts val="0"/>
              </a:spcBef>
              <a:spcAft>
                <a:spcPts val="0"/>
              </a:spcAft>
              <a:buClr>
                <a:srgbClr val="000000"/>
              </a:buClr>
              <a:buSzPct val="100000"/>
              <a:buFont typeface="Roboto"/>
              <a:buChar char="●"/>
            </a:pPr>
            <a:r>
              <a:rPr lang="en" sz="1200">
                <a:solidFill>
                  <a:srgbClr val="000000"/>
                </a:solidFill>
                <a:latin typeface="Roboto"/>
                <a:ea typeface="Roboto"/>
                <a:cs typeface="Roboto"/>
                <a:sym typeface="Roboto"/>
              </a:rPr>
              <a:t>Regression testing		Integration testing</a:t>
            </a:r>
            <a:endParaRPr sz="1200">
              <a:solidFill>
                <a:srgbClr val="000000"/>
              </a:solidFill>
              <a:latin typeface="Roboto"/>
              <a:ea typeface="Roboto"/>
              <a:cs typeface="Roboto"/>
              <a:sym typeface="Roboto"/>
            </a:endParaRPr>
          </a:p>
          <a:p>
            <a:pPr indent="-299085" lvl="0" marL="457200" rtl="0" algn="l">
              <a:lnSpc>
                <a:spcPct val="150000"/>
              </a:lnSpc>
              <a:spcBef>
                <a:spcPts val="0"/>
              </a:spcBef>
              <a:spcAft>
                <a:spcPts val="0"/>
              </a:spcAft>
              <a:buClr>
                <a:srgbClr val="000000"/>
              </a:buClr>
              <a:buSzPct val="100000"/>
              <a:buFont typeface="Roboto"/>
              <a:buChar char="●"/>
            </a:pPr>
            <a:r>
              <a:rPr lang="en" sz="1200">
                <a:solidFill>
                  <a:srgbClr val="000000"/>
                </a:solidFill>
                <a:latin typeface="Roboto"/>
                <a:ea typeface="Roboto"/>
                <a:cs typeface="Roboto"/>
                <a:sym typeface="Roboto"/>
              </a:rPr>
              <a:t>API testing			UI testing</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