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52" d="100"/>
          <a:sy n="52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CE31-417E-4876-AA70-8007E42DC9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Battle of neighborhoods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sz="3600" dirty="0"/>
              <a:t>Mandisi </a:t>
            </a:r>
            <a:r>
              <a:rPr lang="en-US" sz="3600" dirty="0" smtClean="0"/>
              <a:t>Shunqukela</a:t>
            </a:r>
            <a:br>
              <a:rPr lang="en-US" sz="3600" dirty="0" smtClean="0"/>
            </a:br>
            <a:r>
              <a:rPr lang="en-US" dirty="0"/>
              <a:t>IBM Professional Data Science Certificate: </a:t>
            </a:r>
            <a:r>
              <a:rPr lang="en-US" dirty="0">
                <a:solidFill>
                  <a:srgbClr val="FF0000"/>
                </a:solidFill>
              </a:rPr>
              <a:t>Applied Data Science Capstone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Battle of the Neighborhoods; what top three business types can an investor invest in or can someone consider opening in neighborhoods of Bronx and Queens (two New York boroughs)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</a:t>
            </a:r>
            <a:r>
              <a:rPr lang="en-US" dirty="0" smtClean="0"/>
              <a:t>Bronx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02707"/>
              </p:ext>
            </p:extLst>
          </p:nvPr>
        </p:nvGraphicFramePr>
        <p:xfrm>
          <a:off x="838200" y="1905000"/>
          <a:ext cx="73914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place,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place, Bank and Chinese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 and Italian restaurant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Breakfast spot , 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9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Deli/Bodega and Diner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clusters of Bronx and Queens</a:t>
            </a:r>
            <a:endParaRPr lang="en-US" dirty="0"/>
          </a:p>
        </p:txBody>
      </p:sp>
      <p:pic>
        <p:nvPicPr>
          <p:cNvPr id="4" name="Content Placeholder 3" descr="C:\Users\Windows 8\Documents\DSc\OnlineCourse\coursera\IBMcertified\capstone_9\prjctIms\MapQueensCluster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62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MapCluster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1600200"/>
            <a:ext cx="16002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4082534"/>
            <a:ext cx="1371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of recommended business types to start in Queens and Bronx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50048"/>
              </p:ext>
            </p:extLst>
          </p:nvPr>
        </p:nvGraphicFramePr>
        <p:xfrm>
          <a:off x="838200" y="1676400"/>
          <a:ext cx="685038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/>
                <a:gridCol w="2283460"/>
                <a:gridCol w="2283460"/>
              </a:tblGrid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Queens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Bronx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58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Pharmacy/Grocery store/Bakery, Supermarket, and/ American restaurant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Pharmacy/Supermarket and/Diner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must invest in eatery business types</a:t>
            </a:r>
          </a:p>
          <a:p>
            <a:r>
              <a:rPr lang="en-US" dirty="0" smtClean="0"/>
              <a:t>One can choose from  the recommended business types</a:t>
            </a:r>
          </a:p>
          <a:p>
            <a:r>
              <a:rPr lang="en-US" dirty="0" smtClean="0"/>
              <a:t>One can start a similar business type to recommended ones so to suit the market in Queens and Bronx neighborhoods</a:t>
            </a:r>
          </a:p>
          <a:p>
            <a:r>
              <a:rPr lang="en-US" dirty="0" smtClean="0"/>
              <a:t>Chances of success for fast-food businesses in the neighborhoods of Queens and Bronx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th</a:t>
            </a:r>
            <a:r>
              <a:rPr lang="en-US" dirty="0" smtClean="0"/>
              <a:t>e New York City (NYC) boroughs</a:t>
            </a:r>
          </a:p>
          <a:p>
            <a:r>
              <a:rPr lang="en-US" dirty="0" smtClean="0"/>
              <a:t>It has five </a:t>
            </a:r>
            <a:r>
              <a:rPr lang="en-US" dirty="0" err="1" smtClean="0"/>
              <a:t>borougs</a:t>
            </a:r>
            <a:endParaRPr lang="en-US" dirty="0" smtClean="0"/>
          </a:p>
          <a:p>
            <a:pPr lvl="1"/>
            <a:r>
              <a:rPr lang="en-US" dirty="0"/>
              <a:t>Bronx</a:t>
            </a:r>
          </a:p>
          <a:p>
            <a:pPr lvl="1"/>
            <a:r>
              <a:rPr lang="en-US" dirty="0"/>
              <a:t>Manhattan</a:t>
            </a:r>
          </a:p>
          <a:p>
            <a:pPr lvl="1"/>
            <a:r>
              <a:rPr lang="en-US" dirty="0"/>
              <a:t>Queens</a:t>
            </a:r>
          </a:p>
          <a:p>
            <a:pPr lvl="1"/>
            <a:r>
              <a:rPr lang="en-US" dirty="0"/>
              <a:t>Brooklyn</a:t>
            </a:r>
          </a:p>
          <a:p>
            <a:pPr lvl="1"/>
            <a:r>
              <a:rPr lang="en-US" dirty="0"/>
              <a:t>State Island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587375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Queens and Bronx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 three common business types can someone (business person/ </a:t>
            </a:r>
            <a:r>
              <a:rPr lang="en-US" dirty="0" err="1"/>
              <a:t>invester</a:t>
            </a:r>
            <a:r>
              <a:rPr lang="en-US" dirty="0"/>
              <a:t>) consider to start in </a:t>
            </a:r>
            <a:r>
              <a:rPr lang="en-US" dirty="0" smtClean="0"/>
              <a:t>neighborhoods </a:t>
            </a:r>
            <a:r>
              <a:rPr lang="en-US" dirty="0"/>
              <a:t>of Bronx and Queens</a:t>
            </a:r>
          </a:p>
          <a:p>
            <a:r>
              <a:rPr lang="en-US" dirty="0"/>
              <a:t>Will render possible business types that can successfully run in the neighborhoods. This will hence assist one in choosing a kind of business to start or invest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Geopy</a:t>
            </a:r>
            <a:r>
              <a:rPr lang="en-US" dirty="0" smtClean="0"/>
              <a:t> library for spatial data</a:t>
            </a:r>
          </a:p>
          <a:p>
            <a:r>
              <a:rPr lang="en-US" dirty="0" smtClean="0"/>
              <a:t>Foursquare API to explore venues</a:t>
            </a:r>
          </a:p>
          <a:p>
            <a:r>
              <a:rPr lang="en-US" dirty="0" smtClean="0"/>
              <a:t>Folium library for maps</a:t>
            </a:r>
          </a:p>
          <a:p>
            <a:r>
              <a:rPr lang="en-US" dirty="0" smtClean="0"/>
              <a:t>Typical location data in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716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Queens and Bronx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Queens and Bronx</a:t>
            </a:r>
            <a:endParaRPr lang="en-US" dirty="0"/>
          </a:p>
        </p:txBody>
      </p:sp>
      <p:pic>
        <p:nvPicPr>
          <p:cNvPr id="4" name="Picture 3" descr="C:\Users\Windows 8\Documents\DSc\OnlineCourse\coursera\IBMcertified\capstone_9\prjctIms\queens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572000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_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5029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2168914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Queens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4398788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5100" dirty="0"/>
              <a:t>Access the New York dataset source</a:t>
            </a:r>
          </a:p>
          <a:p>
            <a:pPr lvl="0"/>
            <a:r>
              <a:rPr lang="en-US" sz="5100" dirty="0"/>
              <a:t>Retrieve the boroughs data</a:t>
            </a:r>
          </a:p>
          <a:p>
            <a:pPr lvl="0"/>
            <a:r>
              <a:rPr lang="en-US" sz="5100" dirty="0"/>
              <a:t>Use </a:t>
            </a:r>
            <a:r>
              <a:rPr lang="en-US" sz="5100" dirty="0" err="1"/>
              <a:t>geopy</a:t>
            </a:r>
            <a:r>
              <a:rPr lang="en-US" sz="5100" dirty="0"/>
              <a:t> library to get spatial data of the neighborhoods of Bronx and Queens</a:t>
            </a:r>
          </a:p>
          <a:p>
            <a:pPr lvl="0"/>
            <a:r>
              <a:rPr lang="en-US" sz="5100" dirty="0"/>
              <a:t>Utilize Foursquare API to explore neighborhoods venues</a:t>
            </a:r>
          </a:p>
          <a:p>
            <a:pPr lvl="0"/>
            <a:r>
              <a:rPr lang="en-US" sz="5100" dirty="0"/>
              <a:t>Generate neighborhoods maps through folium library</a:t>
            </a:r>
          </a:p>
          <a:p>
            <a:pPr lvl="0"/>
            <a:r>
              <a:rPr lang="en-US" sz="5100" dirty="0"/>
              <a:t>Perform data cleaning and preparation i.e. data transformation and exploration</a:t>
            </a:r>
          </a:p>
          <a:p>
            <a:pPr lvl="0"/>
            <a:r>
              <a:rPr lang="en-US" sz="5100" dirty="0"/>
              <a:t>Explore and analyze the neighborhoods of Bronx and Queens</a:t>
            </a:r>
          </a:p>
          <a:p>
            <a:pPr lvl="0"/>
            <a:r>
              <a:rPr lang="en-US" sz="5100" dirty="0"/>
              <a:t>List top three most common business types from both boroughs for recommendation</a:t>
            </a:r>
          </a:p>
          <a:p>
            <a:pPr lvl="0"/>
            <a:r>
              <a:rPr lang="en-US" sz="5100" dirty="0"/>
              <a:t>Use k-Means to cluster the neighborhoods and analyze the resulting clusters</a:t>
            </a:r>
          </a:p>
          <a:p>
            <a:pPr lvl="0"/>
            <a:r>
              <a:rPr lang="en-US" sz="5100" dirty="0"/>
              <a:t>Generating the expected observations and provide concluding remarks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</a:t>
            </a:r>
            <a:br>
              <a:rPr lang="en-US" dirty="0" smtClean="0"/>
            </a:br>
            <a:r>
              <a:rPr lang="en-US" dirty="0" smtClean="0"/>
              <a:t>Leading business types in Queens</a:t>
            </a:r>
            <a:endParaRPr lang="en-US" dirty="0"/>
          </a:p>
        </p:txBody>
      </p:sp>
      <p:pic>
        <p:nvPicPr>
          <p:cNvPr id="4" name="Content Placeholder 3" descr="C:\Users\Windows 8\Documents\DSc\OnlineCourse\coursera\IBMcertified\capstone_9\prjctIms\g1Queen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 bwMode="auto">
          <a:xfrm>
            <a:off x="24384" y="1371600"/>
            <a:ext cx="492861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g2Queen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4527867" cy="296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indows 8\Documents\DSc\OnlineCourse\coursera\IBMcertified\capstone_9\prjctIms\g3Queen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4407853"/>
            <a:ext cx="5530215" cy="242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results of Queens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6318"/>
              </p:ext>
            </p:extLst>
          </p:nvPr>
        </p:nvGraphicFramePr>
        <p:xfrm>
          <a:off x="1066800" y="2057402"/>
          <a:ext cx="7010400" cy="342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 restaurant and 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Grocery 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Bakery, Supermarket, and American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</a:t>
            </a:r>
            <a:r>
              <a:rPr lang="en-US" dirty="0" smtClean="0"/>
              <a:t>Bronx</a:t>
            </a:r>
            <a:endParaRPr lang="en-US" dirty="0"/>
          </a:p>
        </p:txBody>
      </p:sp>
      <p:pic>
        <p:nvPicPr>
          <p:cNvPr id="4" name="Content Placeholder 3" descr="C:\Users\Windows 8\Documents\DSc\OnlineCourse\coursera\IBMcertified\capstone_9\prjctIms\bronxpics\g1Bron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g2Bronx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71932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bronxpics\g3Bronx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541274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429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Battle of neighborhoods By Mandisi Shunqukela IBM Professional Data Science Certificate: Applied Data Science Capstone Project   </vt:lpstr>
      <vt:lpstr>Introduction</vt:lpstr>
      <vt:lpstr>Focus on Queens and Bronx</vt:lpstr>
      <vt:lpstr>Tools used</vt:lpstr>
      <vt:lpstr>Focus on Queens and Bronx</vt:lpstr>
      <vt:lpstr>Methodology</vt:lpstr>
      <vt:lpstr>Results of Leading business types in Queens</vt:lpstr>
      <vt:lpstr>Summary results of Queens</vt:lpstr>
      <vt:lpstr>Results of Leading business types in Bronx</vt:lpstr>
      <vt:lpstr>Summary results of Bronx</vt:lpstr>
      <vt:lpstr>K-means clusters of Bronx and Queens</vt:lpstr>
      <vt:lpstr>Final results of recommended business types to start in Queens and Bronx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MS</dc:title>
  <dc:creator>Windows 8</dc:creator>
  <cp:lastModifiedBy>Windows 8</cp:lastModifiedBy>
  <cp:revision>15</cp:revision>
  <dcterms:created xsi:type="dcterms:W3CDTF">2019-03-20T12:25:04Z</dcterms:created>
  <dcterms:modified xsi:type="dcterms:W3CDTF">2019-03-29T10:23:25Z</dcterms:modified>
</cp:coreProperties>
</file>