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3" r:id="rId3"/>
    <p:sldId id="268" r:id="rId4"/>
    <p:sldId id="269" r:id="rId5"/>
    <p:sldId id="270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CBA62CE-96A9-4048-98E5-0A1CAC5EAC12}" type="datetimeFigureOut">
              <a:rPr lang="en-US"/>
              <a:pPr>
                <a:defRPr/>
              </a:pPr>
              <a:t>7/26/2015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/>
              <a:t>MIT 841  Organisational Behaviour and Management  (mp/jdb)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776DFBD-6B15-4C92-99BD-181D71C0C076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01B96D-C2F9-4B35-9381-6EF3AB28B29D}" type="datetimeFigureOut">
              <a:rPr lang="en-US"/>
              <a:pPr>
                <a:defRPr/>
              </a:pPr>
              <a:t>7/26/2015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Z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/>
              <a:t>MIT 841  Organisational Behaviour and Management  (mp/jdb)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4F80BF4-D8D0-4360-90BD-78D00FC22528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5FE3A-B937-45C5-86F8-15F2BE55F085}" type="datetime1">
              <a:rPr lang="en-US"/>
              <a:pPr>
                <a:defRPr/>
              </a:pPr>
              <a:t>7/26/2015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 smtClean="0"/>
              <a:t>MIT 841 </a:t>
            </a:r>
            <a:r>
              <a:rPr lang="en-ZA" dirty="0"/>
              <a:t>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22FC9-B9AC-46E9-8072-4364B6B9D8A9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2F985-BC6C-4E31-8B9E-5D1F3E2C4E85}" type="datetime1">
              <a:rPr lang="en-US"/>
              <a:pPr>
                <a:defRPr/>
              </a:pPr>
              <a:t>7/26/2015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 smtClean="0"/>
              <a:t>MIT 841 </a:t>
            </a:r>
            <a:r>
              <a:rPr lang="en-ZA" dirty="0"/>
              <a:t>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5FF2D-1D49-4B9F-9839-1C9B46B81616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E8783-F997-441B-AD8F-CBFF5B504D1B}" type="datetime1">
              <a:rPr lang="en-US"/>
              <a:pPr>
                <a:defRPr/>
              </a:pPr>
              <a:t>7/26/2015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 smtClean="0"/>
              <a:t>MIT 841 </a:t>
            </a:r>
            <a:r>
              <a:rPr lang="en-ZA" dirty="0"/>
              <a:t>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7C7DC-6247-4C40-AEFF-315AF099251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6EC53-BA4C-4759-8126-8FD2A3E778BC}" type="datetime1">
              <a:rPr lang="en-US"/>
              <a:pPr>
                <a:defRPr/>
              </a:pPr>
              <a:t>7/26/2015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 smtClean="0"/>
              <a:t>MIT 841 </a:t>
            </a:r>
            <a:r>
              <a:rPr lang="en-ZA" dirty="0"/>
              <a:t>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73755-7EFD-4ADC-90FD-0D3283BC5E71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CF7C8-9BB2-4786-BEAF-ED3507D7805D}" type="datetime1">
              <a:rPr lang="en-US"/>
              <a:pPr>
                <a:defRPr/>
              </a:pPr>
              <a:t>7/26/2015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 smtClean="0"/>
              <a:t>MIT 841 </a:t>
            </a:r>
            <a:r>
              <a:rPr lang="en-ZA" dirty="0"/>
              <a:t>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F8DF0-7A48-41B5-86FA-8DB64570BE3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E0FAE-D54E-41B1-A4B4-08A75710D893}" type="datetime1">
              <a:rPr lang="en-US"/>
              <a:pPr>
                <a:defRPr/>
              </a:pPr>
              <a:t>7/26/2015</a:t>
            </a:fld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 smtClean="0"/>
              <a:t>MIT 841 </a:t>
            </a:r>
            <a:r>
              <a:rPr lang="en-ZA" dirty="0"/>
              <a:t>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7E81-D3F6-4C77-9437-2A1A487AF8C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5CAA5-0F40-4032-B570-E0E9B50EFF0F}" type="datetime1">
              <a:rPr lang="en-US"/>
              <a:pPr>
                <a:defRPr/>
              </a:pPr>
              <a:t>7/26/2015</a:t>
            </a:fld>
            <a:endParaRPr lang="en-Z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 smtClean="0"/>
              <a:t>MIT 841 </a:t>
            </a:r>
            <a:r>
              <a:rPr lang="en-ZA" dirty="0"/>
              <a:t>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5730-227F-4620-8CE5-6171A8E75D20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CF878-9F29-497B-B25B-0E8A1EE10B10}" type="datetime1">
              <a:rPr lang="en-US"/>
              <a:pPr>
                <a:defRPr/>
              </a:pPr>
              <a:t>7/26/2015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 smtClean="0"/>
              <a:t>MIT 841 </a:t>
            </a:r>
            <a:r>
              <a:rPr lang="en-ZA" dirty="0"/>
              <a:t>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DDEBD-6E3C-404D-A444-91DDFECBBD94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A92CB-2E17-4EBD-B219-78C22E2BD02D}" type="datetime1">
              <a:rPr lang="en-US"/>
              <a:pPr>
                <a:defRPr/>
              </a:pPr>
              <a:t>7/26/2015</a:t>
            </a:fld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 smtClean="0"/>
              <a:t>MIT 841 </a:t>
            </a:r>
            <a:r>
              <a:rPr lang="en-ZA" dirty="0"/>
              <a:t>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73EF0-4BA6-43B5-9098-0D6C39CA03A6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07C62-E492-4579-AA56-10B76A92FAC0}" type="datetime1">
              <a:rPr lang="en-US"/>
              <a:pPr>
                <a:defRPr/>
              </a:pPr>
              <a:t>7/26/2015</a:t>
            </a:fld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 smtClean="0"/>
              <a:t>MIT 841 </a:t>
            </a:r>
            <a:r>
              <a:rPr lang="en-ZA" dirty="0"/>
              <a:t>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05ECA-30B0-447E-9E36-AC534D66466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4CE7F-5EAD-4EF1-8BD8-601FD3123518}" type="datetime1">
              <a:rPr lang="en-US"/>
              <a:pPr>
                <a:defRPr/>
              </a:pPr>
              <a:t>7/26/2015</a:t>
            </a:fld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 smtClean="0"/>
              <a:t>MIT 841 </a:t>
            </a:r>
            <a:r>
              <a:rPr lang="en-ZA" dirty="0"/>
              <a:t>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374C8-EF1C-44E3-91F5-1644D1A87B43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Z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6E6773-53B7-46E2-A97B-BFE56E0EA3D2}" type="datetime1">
              <a:rPr lang="en-US"/>
              <a:pPr>
                <a:defRPr/>
              </a:pPr>
              <a:t>7/26/2015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 dirty="0" smtClean="0"/>
              <a:t>MIT 841 </a:t>
            </a:r>
            <a:r>
              <a:rPr lang="en-ZA" dirty="0"/>
              <a:t>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0CF112-AC43-4488-97BE-3F5775154C68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28875" y="6356350"/>
            <a:ext cx="4071938" cy="365125"/>
          </a:xfrm>
        </p:spPr>
        <p:txBody>
          <a:bodyPr/>
          <a:lstStyle/>
          <a:p>
            <a:pPr>
              <a:defRPr/>
            </a:pPr>
            <a:r>
              <a:rPr lang="en-ZA" dirty="0" smtClean="0"/>
              <a:t>MIT 841 </a:t>
            </a:r>
            <a:r>
              <a:rPr lang="en-ZA" dirty="0"/>
              <a:t>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01BCB-010A-4127-A5A4-A13FE89AAE41}" type="slidenum">
              <a:rPr lang="en-ZA"/>
              <a:pPr>
                <a:defRPr/>
              </a:pPr>
              <a:t>1</a:t>
            </a:fld>
            <a:endParaRPr lang="en-ZA"/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642938" y="500063"/>
            <a:ext cx="55721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sz="2000" b="1">
                <a:latin typeface="Calibri" pitchFamily="34" charset="0"/>
              </a:rPr>
              <a:t>University of Pretoria * Universiteit van Pretoria</a:t>
            </a:r>
          </a:p>
          <a:p>
            <a:r>
              <a:rPr lang="en-ZA" sz="2400" b="1">
                <a:latin typeface="Calibri" pitchFamily="34" charset="0"/>
              </a:rPr>
              <a:t>School of Information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1785938"/>
            <a:ext cx="8072438" cy="129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000" dirty="0">
                <a:latin typeface="+mn-lt"/>
                <a:cs typeface="+mn-cs"/>
              </a:rPr>
              <a:t>Master of Information Technology (MIT) Stream  </a:t>
            </a:r>
            <a:r>
              <a:rPr lang="en-ZA" sz="2000" dirty="0" smtClean="0">
                <a:latin typeface="+mn-lt"/>
                <a:cs typeface="+mn-cs"/>
              </a:rPr>
              <a:t>A</a:t>
            </a:r>
            <a:endParaRPr lang="en-ZA" sz="2000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1600" dirty="0">
                <a:latin typeface="+mn-lt"/>
                <a:cs typeface="+mn-cs"/>
              </a:rPr>
              <a:t>__________________________________________________________________________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 b="1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b="1" dirty="0">
                <a:latin typeface="+mn-lt"/>
                <a:cs typeface="+mn-cs"/>
              </a:rPr>
              <a:t> </a:t>
            </a:r>
            <a:r>
              <a:rPr lang="en-ZA" b="1" dirty="0" smtClean="0">
                <a:latin typeface="+mn-lt"/>
                <a:cs typeface="+mn-cs"/>
              </a:rPr>
              <a:t>MIT 841:   </a:t>
            </a:r>
            <a:r>
              <a:rPr lang="en-ZA" sz="2400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Organisational Behaviour and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28875" y="6356350"/>
            <a:ext cx="4071938" cy="365125"/>
          </a:xfrm>
        </p:spPr>
        <p:txBody>
          <a:bodyPr/>
          <a:lstStyle/>
          <a:p>
            <a:pPr>
              <a:defRPr/>
            </a:pPr>
            <a:r>
              <a:rPr lang="en-ZA" dirty="0" smtClean="0"/>
              <a:t>MIT 841 </a:t>
            </a:r>
            <a:r>
              <a:rPr lang="en-ZA" dirty="0"/>
              <a:t>Organisational Behaviour and Management (mp/</a:t>
            </a:r>
            <a:r>
              <a:rPr lang="en-ZA" dirty="0" err="1"/>
              <a:t>jdb</a:t>
            </a:r>
            <a:r>
              <a:rPr lang="en-ZA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71536-0BA7-447E-AE6D-DBE648325EB1}" type="slidenum">
              <a:rPr lang="en-ZA"/>
              <a:pPr>
                <a:defRPr/>
              </a:pPr>
              <a:t>2</a:t>
            </a:fld>
            <a:endParaRPr lang="en-ZA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642938" y="500063"/>
            <a:ext cx="557212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b="1">
                <a:latin typeface="Calibri" pitchFamily="34" charset="0"/>
              </a:rPr>
              <a:t>University of Pretoria * Universiteit van Pretoria</a:t>
            </a:r>
          </a:p>
          <a:p>
            <a:r>
              <a:rPr lang="en-ZA" sz="2000" b="1">
                <a:latin typeface="Calibri" pitchFamily="34" charset="0"/>
              </a:rPr>
              <a:t>School of Information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428750"/>
            <a:ext cx="80724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b="1" dirty="0">
                <a:latin typeface="+mn-lt"/>
                <a:cs typeface="+mn-cs"/>
              </a:rPr>
              <a:t> </a:t>
            </a:r>
            <a:r>
              <a:rPr lang="en-ZA" b="1" dirty="0" smtClean="0">
                <a:latin typeface="+mn-lt"/>
                <a:cs typeface="+mn-cs"/>
              </a:rPr>
              <a:t>MIT 841:   </a:t>
            </a:r>
            <a:r>
              <a:rPr lang="en-ZA" sz="2400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Organisational Behaviour and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7313" y="2857500"/>
            <a:ext cx="6143625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400" u="sng" dirty="0">
                <a:latin typeface="+mn-lt"/>
                <a:cs typeface="+mn-cs"/>
              </a:rPr>
              <a:t>Lecturers</a:t>
            </a:r>
            <a:r>
              <a:rPr lang="en-ZA" sz="2400" dirty="0">
                <a:latin typeface="+mn-lt"/>
                <a:cs typeface="+mn-cs"/>
              </a:rPr>
              <a:t>:   </a:t>
            </a:r>
            <a:r>
              <a:rPr lang="en-ZA" sz="2400" dirty="0" err="1">
                <a:latin typeface="+mn-lt"/>
                <a:cs typeface="+mn-cs"/>
              </a:rPr>
              <a:t>Meinhard</a:t>
            </a:r>
            <a:r>
              <a:rPr lang="en-ZA" sz="2400" dirty="0">
                <a:latin typeface="+mn-lt"/>
                <a:cs typeface="+mn-cs"/>
              </a:rPr>
              <a:t> Peters and Joan de Beer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4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400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400" dirty="0">
                <a:latin typeface="+mn-lt"/>
                <a:cs typeface="+mn-cs"/>
              </a:rPr>
              <a:t>HINTS FOR ASSIGNMENTS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MIT 841 Organisational Behaviour and Management (mp/</a:t>
            </a:r>
            <a:r>
              <a:rPr lang="en-ZA" dirty="0" err="1" smtClean="0"/>
              <a:t>jdb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1C938-7BC1-4D0D-9FA5-28C5B670F163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11188" y="476250"/>
            <a:ext cx="78486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en-GB" dirty="0"/>
              <a:t>	</a:t>
            </a:r>
            <a:r>
              <a:rPr lang="en-GB" sz="2800" dirty="0"/>
              <a:t>HINTS…</a:t>
            </a:r>
          </a:p>
          <a:p>
            <a:pPr marL="514350" indent="-514350"/>
            <a:endParaRPr lang="en-GB" sz="2800" dirty="0"/>
          </a:p>
          <a:p>
            <a:pPr marL="514350" indent="-514350">
              <a:buFontTx/>
              <a:buAutoNum type="arabicPeriod"/>
            </a:pPr>
            <a:r>
              <a:rPr lang="en-GB" sz="2800" dirty="0"/>
              <a:t>Read, read, read and read the question.</a:t>
            </a:r>
          </a:p>
          <a:p>
            <a:pPr marL="514350" indent="-514350">
              <a:buFontTx/>
              <a:buAutoNum type="arabicPeriod"/>
            </a:pPr>
            <a:r>
              <a:rPr lang="en-GB" sz="2800" dirty="0"/>
              <a:t>Understand what the question </a:t>
            </a:r>
            <a:r>
              <a:rPr lang="en-GB" sz="2800" dirty="0" smtClean="0"/>
              <a:t>requires.</a:t>
            </a:r>
            <a:endParaRPr lang="en-GB" sz="2800" dirty="0" smtClean="0"/>
          </a:p>
          <a:p>
            <a:pPr marL="514350" indent="-514350">
              <a:buFontTx/>
              <a:buAutoNum type="arabicPeriod"/>
            </a:pPr>
            <a:r>
              <a:rPr lang="en-US" sz="2800" dirty="0" smtClean="0"/>
              <a:t>Do only what is asked, not </a:t>
            </a:r>
            <a:r>
              <a:rPr lang="en-US" sz="2800" dirty="0" smtClean="0"/>
              <a:t>more.</a:t>
            </a:r>
            <a:endParaRPr lang="en-GB" sz="2800" dirty="0"/>
          </a:p>
          <a:p>
            <a:pPr marL="514350" indent="-514350">
              <a:buFontTx/>
              <a:buAutoNum type="arabicPeriod"/>
            </a:pPr>
            <a:r>
              <a:rPr lang="en-GB" sz="2800" dirty="0"/>
              <a:t>Note marks per question, length, </a:t>
            </a:r>
            <a:r>
              <a:rPr lang="en-GB" sz="2800" dirty="0" smtClean="0"/>
              <a:t>time. </a:t>
            </a:r>
            <a:endParaRPr lang="en-GB" sz="2800" dirty="0"/>
          </a:p>
          <a:p>
            <a:pPr marL="514350" indent="-514350">
              <a:buFontTx/>
              <a:buAutoNum type="arabicPeriod"/>
            </a:pPr>
            <a:r>
              <a:rPr lang="en-GB" sz="2800" dirty="0"/>
              <a:t>Discuss, Explain, Compare, Define, Write notes, Write a report, Evaluate, Critical evaluation, Give examples, Argue, Work in group, </a:t>
            </a:r>
            <a:r>
              <a:rPr lang="en-GB" sz="2800" dirty="0" smtClean="0"/>
              <a:t>Self-evaluate – this is </a:t>
            </a:r>
            <a:r>
              <a:rPr lang="en-GB" sz="2800" dirty="0" smtClean="0"/>
              <a:t>a </a:t>
            </a:r>
            <a:r>
              <a:rPr lang="en-GB" sz="2800" dirty="0" smtClean="0"/>
              <a:t>key to what is </a:t>
            </a:r>
            <a:r>
              <a:rPr lang="en-GB" sz="2800" dirty="0" smtClean="0"/>
              <a:t>expected.</a:t>
            </a:r>
            <a:endParaRPr lang="en-GB" sz="2800" dirty="0"/>
          </a:p>
          <a:p>
            <a:pPr marL="514350" indent="-514350">
              <a:buFontTx/>
              <a:buAutoNum type="arabicPeriod"/>
            </a:pPr>
            <a:r>
              <a:rPr lang="en-GB" sz="2800" dirty="0"/>
              <a:t>Theory </a:t>
            </a:r>
            <a:r>
              <a:rPr lang="en-GB" sz="2800" dirty="0" smtClean="0"/>
              <a:t>– show its </a:t>
            </a:r>
            <a:r>
              <a:rPr lang="en-GB" sz="2800" dirty="0" smtClean="0"/>
              <a:t>application.</a:t>
            </a:r>
            <a:endParaRPr lang="en-GB" sz="2800" dirty="0"/>
          </a:p>
          <a:p>
            <a:pPr marL="514350" indent="-514350"/>
            <a:endParaRPr lang="en-GB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MIT 841 Organisational Behaviour and Management (mp/</a:t>
            </a:r>
            <a:r>
              <a:rPr lang="en-ZA" dirty="0" err="1" smtClean="0"/>
              <a:t>jdb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63709-1C69-4593-94F2-A95AA34DE054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39750" y="476250"/>
            <a:ext cx="7848600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endParaRPr lang="en-GB" dirty="0"/>
          </a:p>
          <a:p>
            <a:pPr marL="514350" indent="-514350"/>
            <a:r>
              <a:rPr lang="en-GB" sz="2800" dirty="0"/>
              <a:t>HINTS… cont</a:t>
            </a:r>
          </a:p>
          <a:p>
            <a:pPr marL="514350" indent="-514350"/>
            <a:endParaRPr lang="en-GB" sz="2800" dirty="0" smtClean="0"/>
          </a:p>
          <a:p>
            <a:pPr marL="514350" indent="-514350"/>
            <a:r>
              <a:rPr lang="en-GB" sz="2800" dirty="0" smtClean="0"/>
              <a:t>7. Introductions and conclusions to every </a:t>
            </a:r>
            <a:r>
              <a:rPr lang="en-GB" sz="2800" dirty="0" smtClean="0"/>
              <a:t>section, even if only a sentence.</a:t>
            </a:r>
            <a:endParaRPr lang="en-GB" sz="2800" dirty="0"/>
          </a:p>
          <a:p>
            <a:pPr marL="514350" indent="-514350"/>
            <a:r>
              <a:rPr lang="en-GB" sz="2800" dirty="0" smtClean="0"/>
              <a:t>8. </a:t>
            </a:r>
            <a:r>
              <a:rPr lang="en-GB" sz="2800" dirty="0"/>
              <a:t>Conclusion – findings, recommendations, own conclusion </a:t>
            </a:r>
            <a:r>
              <a:rPr lang="en-GB" sz="2800" dirty="0" smtClean="0"/>
              <a:t>if </a:t>
            </a:r>
            <a:r>
              <a:rPr lang="en-GB" sz="2800" dirty="0" smtClean="0"/>
              <a:t>required.</a:t>
            </a:r>
            <a:endParaRPr lang="en-GB" sz="2800" dirty="0"/>
          </a:p>
          <a:p>
            <a:pPr marL="514350" indent="-514350"/>
            <a:r>
              <a:rPr lang="en-GB" sz="2800" dirty="0" smtClean="0"/>
              <a:t>9. </a:t>
            </a:r>
            <a:r>
              <a:rPr lang="en-GB" sz="2800" dirty="0"/>
              <a:t>Literature study </a:t>
            </a:r>
            <a:r>
              <a:rPr lang="en-GB" sz="2800" dirty="0" err="1"/>
              <a:t>vs</a:t>
            </a:r>
            <a:r>
              <a:rPr lang="en-GB" sz="2800" dirty="0"/>
              <a:t> Empirical </a:t>
            </a:r>
            <a:r>
              <a:rPr lang="en-GB" sz="2800" dirty="0" smtClean="0"/>
              <a:t>research.</a:t>
            </a:r>
            <a:endParaRPr lang="en-GB" sz="2800" dirty="0"/>
          </a:p>
          <a:p>
            <a:pPr marL="514350" indent="-514350"/>
            <a:r>
              <a:rPr lang="en-GB" sz="2800" dirty="0" smtClean="0"/>
              <a:t>10. </a:t>
            </a:r>
            <a:r>
              <a:rPr lang="en-GB" sz="2800" dirty="0"/>
              <a:t>References in </a:t>
            </a:r>
            <a:r>
              <a:rPr lang="en-GB" sz="2800" dirty="0" smtClean="0"/>
              <a:t>text.</a:t>
            </a:r>
            <a:endParaRPr lang="en-GB" sz="2800" dirty="0"/>
          </a:p>
          <a:p>
            <a:pPr marL="514350" indent="-514350"/>
            <a:r>
              <a:rPr lang="en-GB" sz="2800" dirty="0" smtClean="0"/>
              <a:t>11. </a:t>
            </a:r>
            <a:r>
              <a:rPr lang="en-GB" sz="2800" dirty="0" smtClean="0"/>
              <a:t>Plagiarism.</a:t>
            </a:r>
            <a:endParaRPr lang="en-GB" sz="2800" dirty="0"/>
          </a:p>
          <a:p>
            <a:pPr marL="514350" indent="-514350"/>
            <a:r>
              <a:rPr lang="en-GB" sz="2800" dirty="0" smtClean="0"/>
              <a:t>12. </a:t>
            </a:r>
            <a:r>
              <a:rPr lang="en-GB" sz="2800" dirty="0" smtClean="0"/>
              <a:t>Bibliography.</a:t>
            </a:r>
            <a:endParaRPr lang="en-GB" sz="2800" dirty="0"/>
          </a:p>
          <a:p>
            <a:pPr marL="514350" indent="-514350"/>
            <a:r>
              <a:rPr lang="en-GB" sz="2800" dirty="0" smtClean="0"/>
              <a:t>13. </a:t>
            </a:r>
            <a:r>
              <a:rPr lang="en-GB" sz="2800" dirty="0"/>
              <a:t>Reference </a:t>
            </a:r>
            <a:r>
              <a:rPr lang="en-GB" sz="2800" dirty="0" smtClean="0"/>
              <a:t>technique.</a:t>
            </a:r>
            <a:endParaRPr lang="en-GB" sz="2800" dirty="0"/>
          </a:p>
          <a:p>
            <a:pPr marL="514350" indent="-514350"/>
            <a:endParaRPr lang="en-GB" sz="2800" dirty="0"/>
          </a:p>
          <a:p>
            <a:pPr marL="514350" indent="-514350">
              <a:buFontTx/>
              <a:buAutoNum type="arabicPeriod"/>
            </a:pPr>
            <a:endParaRPr lang="en-GB" sz="2800" dirty="0"/>
          </a:p>
          <a:p>
            <a:pPr marL="514350" indent="-514350"/>
            <a:endParaRPr lang="en-GB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MIT 841 Organisational Behaviour and Management (mp/</a:t>
            </a:r>
            <a:r>
              <a:rPr lang="en-ZA" dirty="0" err="1" smtClean="0"/>
              <a:t>jdb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26043-5FFF-4355-A2E5-F1B1FEECE712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55650" y="476250"/>
            <a:ext cx="7561263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en-GB" sz="2800" dirty="0"/>
              <a:t>HINTS … cont.</a:t>
            </a:r>
          </a:p>
          <a:p>
            <a:pPr marL="514350" indent="-514350"/>
            <a:endParaRPr lang="en-GB" sz="2800" dirty="0" smtClean="0"/>
          </a:p>
          <a:p>
            <a:pPr marL="514350" indent="-514350"/>
            <a:r>
              <a:rPr lang="en-GB" sz="2800" dirty="0" smtClean="0"/>
              <a:t>14. According to… Research by… ABC states that… ABC poses that… ABC determined that…</a:t>
            </a:r>
          </a:p>
          <a:p>
            <a:pPr marL="514350" indent="-514350"/>
            <a:r>
              <a:rPr lang="en-GB" sz="2800" dirty="0" smtClean="0"/>
              <a:t>15. </a:t>
            </a:r>
            <a:r>
              <a:rPr lang="en-GB" sz="2800" dirty="0"/>
              <a:t>Consistency, consistency, consistency  - spelling, format, alignment, quotations, reference </a:t>
            </a:r>
            <a:r>
              <a:rPr lang="en-GB" sz="2800" dirty="0" smtClean="0"/>
              <a:t>style, punctuation.</a:t>
            </a:r>
            <a:endParaRPr lang="en-GB" sz="2800" dirty="0"/>
          </a:p>
          <a:p>
            <a:pPr marL="514350" indent="-514350"/>
            <a:r>
              <a:rPr lang="en-GB" sz="2800" dirty="0" smtClean="0"/>
              <a:t>16. </a:t>
            </a:r>
            <a:r>
              <a:rPr lang="en-GB" sz="2800" dirty="0"/>
              <a:t>Language – correctness, spell </a:t>
            </a:r>
            <a:r>
              <a:rPr lang="en-GB" sz="2800" dirty="0" smtClean="0"/>
              <a:t>check.</a:t>
            </a:r>
            <a:endParaRPr lang="en-GB" sz="2800" dirty="0"/>
          </a:p>
          <a:p>
            <a:pPr marL="514350" indent="-514350"/>
            <a:r>
              <a:rPr lang="en-GB" sz="2800" dirty="0" smtClean="0"/>
              <a:t>17. </a:t>
            </a:r>
            <a:r>
              <a:rPr lang="en-GB" sz="2800" dirty="0"/>
              <a:t>Active rather than passive voice.</a:t>
            </a:r>
          </a:p>
          <a:p>
            <a:pPr marL="514350" indent="-514350"/>
            <a:r>
              <a:rPr lang="en-GB" sz="2800" dirty="0" smtClean="0"/>
              <a:t>18. </a:t>
            </a:r>
            <a:r>
              <a:rPr lang="en-GB" sz="2800" dirty="0"/>
              <a:t>Format – paragraphs, numbering, indentations and </a:t>
            </a:r>
            <a:r>
              <a:rPr lang="en-GB" sz="2800" dirty="0" smtClean="0"/>
              <a:t>sub-paragraphs.</a:t>
            </a:r>
            <a:endParaRPr lang="en-GB" sz="2800" dirty="0"/>
          </a:p>
          <a:p>
            <a:pPr marL="514350" indent="-514350"/>
            <a:r>
              <a:rPr lang="en-GB" sz="2800" dirty="0" smtClean="0"/>
              <a:t>19. Proofread, proofread, </a:t>
            </a:r>
            <a:r>
              <a:rPr lang="en-GB" sz="2800" dirty="0" smtClean="0"/>
              <a:t>proofread.</a:t>
            </a:r>
            <a:endParaRPr lang="en-GB" sz="2800" dirty="0"/>
          </a:p>
          <a:p>
            <a:pPr marL="514350" indent="-514350"/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MIT 841 Organisational Behaviour and Management (mp/</a:t>
            </a:r>
            <a:r>
              <a:rPr lang="en-ZA" dirty="0" err="1" smtClean="0"/>
              <a:t>jdb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FC7F96-4048-4B08-9D29-FD1DEF62AF75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55650" y="476250"/>
            <a:ext cx="7561263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en-GB" sz="2800" dirty="0"/>
              <a:t>HINTS … cont</a:t>
            </a:r>
            <a:r>
              <a:rPr lang="en-GB" sz="2800" dirty="0" smtClean="0"/>
              <a:t>.</a:t>
            </a:r>
          </a:p>
          <a:p>
            <a:pPr marL="514350" indent="-514350"/>
            <a:endParaRPr lang="en-GB" sz="2800" dirty="0"/>
          </a:p>
          <a:p>
            <a:pPr marL="514350" indent="-514350"/>
            <a:r>
              <a:rPr lang="en-GB" sz="2800" dirty="0" smtClean="0"/>
              <a:t>20. </a:t>
            </a:r>
            <a:r>
              <a:rPr lang="en-GB" sz="2800" dirty="0" smtClean="0"/>
              <a:t>“For example” </a:t>
            </a:r>
            <a:r>
              <a:rPr lang="en-GB" sz="2800" dirty="0"/>
              <a:t>and </a:t>
            </a:r>
            <a:r>
              <a:rPr lang="en-GB" sz="2800" dirty="0" smtClean="0"/>
              <a:t>“An </a:t>
            </a:r>
            <a:r>
              <a:rPr lang="en-GB" sz="2800" dirty="0"/>
              <a:t>example </a:t>
            </a:r>
            <a:r>
              <a:rPr lang="en-GB" sz="2800" dirty="0" smtClean="0"/>
              <a:t>is” </a:t>
            </a:r>
            <a:r>
              <a:rPr lang="en-GB" sz="2800" dirty="0"/>
              <a:t>but not </a:t>
            </a:r>
            <a:r>
              <a:rPr lang="en-GB" sz="2800" dirty="0" smtClean="0"/>
              <a:t>“For </a:t>
            </a:r>
            <a:r>
              <a:rPr lang="en-GB" sz="2800" dirty="0"/>
              <a:t>an </a:t>
            </a:r>
            <a:r>
              <a:rPr lang="en-GB" sz="2800" dirty="0" smtClean="0"/>
              <a:t>example”.</a:t>
            </a:r>
            <a:endParaRPr lang="en-GB" sz="2800" dirty="0"/>
          </a:p>
          <a:p>
            <a:pPr marL="514350" indent="-514350"/>
            <a:r>
              <a:rPr lang="en-GB" sz="2800" dirty="0" smtClean="0"/>
              <a:t>21. </a:t>
            </a:r>
            <a:r>
              <a:rPr lang="en-GB" sz="2800" dirty="0"/>
              <a:t>Check </a:t>
            </a:r>
            <a:r>
              <a:rPr lang="en-GB" sz="2800" i="1" dirty="0"/>
              <a:t>advice</a:t>
            </a:r>
            <a:r>
              <a:rPr lang="en-GB" sz="2800" dirty="0"/>
              <a:t> and </a:t>
            </a:r>
            <a:r>
              <a:rPr lang="en-GB" sz="2800" i="1" dirty="0" smtClean="0"/>
              <a:t>advise.</a:t>
            </a:r>
            <a:endParaRPr lang="en-GB" sz="2800" i="1" dirty="0"/>
          </a:p>
          <a:p>
            <a:pPr marL="514350" indent="-514350"/>
            <a:r>
              <a:rPr lang="en-GB" sz="2800" dirty="0" smtClean="0"/>
              <a:t>22. </a:t>
            </a:r>
            <a:r>
              <a:rPr lang="en-GB" sz="2800" dirty="0"/>
              <a:t>DO not use </a:t>
            </a:r>
            <a:r>
              <a:rPr lang="en-GB" sz="2800" i="1" dirty="0"/>
              <a:t>etc</a:t>
            </a:r>
            <a:r>
              <a:rPr lang="en-GB" sz="2800" dirty="0"/>
              <a:t> in academic writing</a:t>
            </a:r>
          </a:p>
          <a:p>
            <a:pPr marL="514350" indent="-514350"/>
            <a:r>
              <a:rPr lang="en-GB" sz="2800" dirty="0" smtClean="0"/>
              <a:t>23</a:t>
            </a:r>
            <a:r>
              <a:rPr lang="en-GB" sz="2800" dirty="0" smtClean="0"/>
              <a:t>.”With </a:t>
            </a:r>
            <a:r>
              <a:rPr lang="en-GB" sz="2800" dirty="0"/>
              <a:t>regard to</a:t>
            </a:r>
            <a:r>
              <a:rPr lang="en-GB" sz="2800" dirty="0" smtClean="0"/>
              <a:t>…” </a:t>
            </a:r>
            <a:r>
              <a:rPr lang="en-GB" sz="2800" dirty="0"/>
              <a:t>and </a:t>
            </a:r>
            <a:r>
              <a:rPr lang="en-GB" sz="2800" dirty="0" smtClean="0"/>
              <a:t>“Regards” </a:t>
            </a:r>
            <a:r>
              <a:rPr lang="en-GB" sz="2800" dirty="0"/>
              <a:t>(greeting) but not </a:t>
            </a:r>
            <a:r>
              <a:rPr lang="en-GB" sz="2800" dirty="0" smtClean="0"/>
              <a:t>“With </a:t>
            </a:r>
            <a:r>
              <a:rPr lang="en-GB" sz="2800" dirty="0"/>
              <a:t>regards to</a:t>
            </a:r>
            <a:r>
              <a:rPr lang="en-GB" sz="2800" dirty="0" smtClean="0"/>
              <a:t>…”</a:t>
            </a:r>
            <a:endParaRPr lang="en-GB" sz="2800" dirty="0"/>
          </a:p>
          <a:p>
            <a:pPr marL="514350" indent="-514350"/>
            <a:r>
              <a:rPr lang="en-GB" sz="2800" dirty="0" smtClean="0"/>
              <a:t>24.In </a:t>
            </a:r>
            <a:r>
              <a:rPr lang="en-GB" sz="2800" dirty="0"/>
              <a:t>academic writing do not use </a:t>
            </a:r>
            <a:r>
              <a:rPr lang="en-GB" sz="2800" i="1" dirty="0"/>
              <a:t>I, we,</a:t>
            </a:r>
            <a:r>
              <a:rPr lang="en-GB" sz="2800" dirty="0"/>
              <a:t> or informal language</a:t>
            </a:r>
          </a:p>
          <a:p>
            <a:pPr marL="514350" indent="-514350"/>
            <a:r>
              <a:rPr lang="en-GB" sz="2800" dirty="0" smtClean="0"/>
              <a:t>25. </a:t>
            </a:r>
            <a:r>
              <a:rPr lang="en-GB" sz="2800" dirty="0"/>
              <a:t>Check the use of: a number of…; an amount of…; higher, lower, more, less, </a:t>
            </a:r>
            <a:r>
              <a:rPr lang="en-GB" sz="2800" dirty="0" smtClean="0"/>
              <a:t>fewer.</a:t>
            </a:r>
            <a:endParaRPr lang="en-GB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MIT 841 Organisational Behaviour and Management (mp/</a:t>
            </a:r>
            <a:r>
              <a:rPr lang="en-ZA" dirty="0" err="1" smtClean="0"/>
              <a:t>jdb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2EA04D-4ED3-4988-ACD5-6A6508578023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55650" y="476250"/>
            <a:ext cx="756126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en-GB" sz="2800" dirty="0"/>
              <a:t>HINTS … cont</a:t>
            </a:r>
            <a:r>
              <a:rPr lang="en-GB" sz="2800" dirty="0" smtClean="0"/>
              <a:t>.</a:t>
            </a:r>
          </a:p>
          <a:p>
            <a:pPr marL="514350" indent="-514350"/>
            <a:endParaRPr lang="en-GB" sz="2800" dirty="0"/>
          </a:p>
          <a:p>
            <a:pPr marL="514350" indent="-514350"/>
            <a:r>
              <a:rPr lang="en-GB" sz="2800" dirty="0" smtClean="0"/>
              <a:t>26. </a:t>
            </a:r>
            <a:r>
              <a:rPr lang="en-GB" sz="2800" dirty="0"/>
              <a:t>Check the use of the apostrophe </a:t>
            </a:r>
            <a:r>
              <a:rPr lang="en-GB" sz="2800" i="1" dirty="0"/>
              <a:t>s</a:t>
            </a:r>
            <a:r>
              <a:rPr lang="en-GB" sz="2800" dirty="0"/>
              <a:t> (‘s) – indicates the possessive case but not regular plurals.</a:t>
            </a:r>
          </a:p>
          <a:p>
            <a:pPr marL="514350" indent="-514350"/>
            <a:r>
              <a:rPr lang="en-GB" sz="2800" dirty="0" smtClean="0"/>
              <a:t>27. </a:t>
            </a:r>
            <a:r>
              <a:rPr lang="en-GB" sz="2800" dirty="0"/>
              <a:t>Grammar check – beware MS </a:t>
            </a:r>
            <a:r>
              <a:rPr lang="en-GB" sz="2800" dirty="0" smtClean="0"/>
              <a:t>Word.</a:t>
            </a:r>
            <a:endParaRPr lang="en-GB" sz="2800" dirty="0"/>
          </a:p>
          <a:p>
            <a:pPr marL="514350" indent="-514350"/>
            <a:r>
              <a:rPr lang="en-GB" sz="2800" dirty="0" smtClean="0"/>
              <a:t>28. </a:t>
            </a:r>
            <a:r>
              <a:rPr lang="en-GB" sz="2800" dirty="0"/>
              <a:t>Check </a:t>
            </a:r>
            <a:r>
              <a:rPr lang="en-GB" sz="2800" dirty="0" smtClean="0"/>
              <a:t>concord – agreement of subject and verb.</a:t>
            </a:r>
            <a:endParaRPr lang="en-GB" sz="2800" dirty="0"/>
          </a:p>
          <a:p>
            <a:pPr marL="514350" indent="-514350"/>
            <a:r>
              <a:rPr lang="en-GB" sz="2800" dirty="0" smtClean="0"/>
              <a:t>29. </a:t>
            </a:r>
            <a:r>
              <a:rPr lang="en-GB" sz="2800" dirty="0"/>
              <a:t>Check the use of comma (,) with the word “However</a:t>
            </a:r>
            <a:r>
              <a:rPr lang="en-GB" sz="2800" dirty="0" smtClean="0"/>
              <a:t>”.</a:t>
            </a:r>
            <a:endParaRPr lang="en-GB" sz="2800" dirty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286000" y="2690813"/>
            <a:ext cx="457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514350" indent="-514350">
          <a:defRPr sz="28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426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Meinhard</dc:creator>
  <cp:lastModifiedBy>Joan de Beer</cp:lastModifiedBy>
  <cp:revision>63</cp:revision>
  <dcterms:created xsi:type="dcterms:W3CDTF">2012-02-09T04:17:17Z</dcterms:created>
  <dcterms:modified xsi:type="dcterms:W3CDTF">2015-07-26T15:54:41Z</dcterms:modified>
</cp:coreProperties>
</file>