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3" r:id="rId3"/>
    <p:sldId id="262" r:id="rId4"/>
    <p:sldId id="256" r:id="rId5"/>
    <p:sldId id="264" r:id="rId6"/>
    <p:sldId id="279" r:id="rId7"/>
    <p:sldId id="280" r:id="rId8"/>
    <p:sldId id="269" r:id="rId9"/>
    <p:sldId id="270" r:id="rId10"/>
    <p:sldId id="277" r:id="rId11"/>
    <p:sldId id="265" r:id="rId12"/>
    <p:sldId id="275" r:id="rId13"/>
  </p:sldIdLst>
  <p:sldSz cx="9144000" cy="6858000" type="screen4x3"/>
  <p:notesSz cx="6881813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8" y="-96"/>
      </p:cViewPr>
      <p:guideLst>
        <p:guide orient="horz" pos="305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A9D0A9-B915-4836-8E91-2FC8E2E3E2E5}" type="datetimeFigureOut">
              <a:rPr lang="en-US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/>
              <a:t>MIT 841  Organisational Behaviour and Management  (mp/jdb)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EFD891D-CE17-4043-BB93-752F9294242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45745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54191A-6A41-402D-B132-55C7B9028302}" type="datetimeFigureOut">
              <a:rPr lang="en-US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Z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/>
              <a:t>MIT 841  Organisational Behaviour and Management  (mp/jdb)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37D0BFA-91FD-4A53-A738-B432B34E874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936462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MIT 841  Organisational Behaviour and Management 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7D0BFA-91FD-4A53-A738-B432B34E874B}" type="slidenum">
              <a:rPr lang="en-ZA" smtClean="0"/>
              <a:pPr>
                <a:defRPr/>
              </a:pPr>
              <a:t>1</a:t>
            </a:fld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B3E17-63E5-4F75-86CB-D95A2A270C25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3123F-96B9-47E4-86D5-7D26FFF9EAC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1C8B7-B7D0-4BA0-8C69-3A8D0FB69673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E380C-687F-4C8C-8337-385BCB8C7B3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74179-49E6-44FB-8937-7B084C9C2BB6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44D8-5DB0-4B1B-87B2-85E13F590B4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0A123-5188-4D68-9DCA-4BF4DA5A3203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A738A-BFF8-45E5-A551-DDC4641F5C5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7FB55-AED6-4A92-87B1-C5743AFBCE6B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C51B-3C29-4F75-BCA3-EA67CD0A601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1B566-FB35-435E-8E85-C99402153772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D1A59-1D23-49DC-9418-8EF0CB7C647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252E9-93A7-4059-93F3-A69A78DAC13F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F9BB-2DAC-41C7-88DB-7554007D3B4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97722-3DD6-4AFB-B565-6B1E5D392496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4018E-BFD6-44F4-A1F8-88A9125959B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2C8-5311-4CFE-B72F-D6408BD21D30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690F-4CAF-4178-88BA-3470B9D6027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B4297-F9AD-4C06-81FA-C6F4CC0D4046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7F37C-A5DC-438A-9CCD-2E8600B695F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C9B5-75F4-4829-875A-6CB4ECD6C2FA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D9BB0-D15C-4494-A71A-B6BB178C4BB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Z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F2774F-963F-42DA-9B2E-32FE0C41C80D}" type="datetime1">
              <a:rPr lang="en-US" smtClean="0"/>
              <a:pPr>
                <a:defRPr/>
              </a:pPr>
              <a:t>5/31/2016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2F5751-8DF2-4DC4-BE1C-06D2DCEA9C1A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anfdebeer@gmail.com" TargetMode="External"/><Relationship Id="rId2" Type="http://schemas.openxmlformats.org/officeDocument/2006/relationships/hyperlink" Target="mailto:meinhard.peters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071938" cy="365125"/>
          </a:xfrm>
        </p:spPr>
        <p:txBody>
          <a:bodyPr/>
          <a:lstStyle/>
          <a:p>
            <a:pPr>
              <a:defRPr/>
            </a:pPr>
            <a:r>
              <a:rPr lang="en-ZA" dirty="0" smtClean="0"/>
              <a:t>MIT 841 Organisational Behaviour and Management (mp/</a:t>
            </a:r>
            <a:r>
              <a:rPr lang="en-ZA" dirty="0" err="1" smtClean="0"/>
              <a:t>jdb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795D1-AACF-4D2A-BA23-AB9402E6D925}" type="slidenum">
              <a:rPr lang="en-ZA"/>
              <a:pPr>
                <a:defRPr/>
              </a:pPr>
              <a:t>1</a:t>
            </a:fld>
            <a:endParaRPr lang="en-ZA"/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899592" y="500063"/>
            <a:ext cx="70567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ZA" sz="2000" b="1" dirty="0">
                <a:latin typeface="Calibri" pitchFamily="34" charset="0"/>
              </a:rPr>
              <a:t>University of Pretoria * </a:t>
            </a:r>
            <a:r>
              <a:rPr lang="en-ZA" sz="2000" b="1" dirty="0" err="1">
                <a:latin typeface="Calibri" pitchFamily="34" charset="0"/>
              </a:rPr>
              <a:t>Universiteit</a:t>
            </a:r>
            <a:r>
              <a:rPr lang="en-ZA" sz="2000" b="1" dirty="0">
                <a:latin typeface="Calibri" pitchFamily="34" charset="0"/>
              </a:rPr>
              <a:t> van Pretoria</a:t>
            </a:r>
          </a:p>
          <a:p>
            <a:pPr algn="ctr"/>
            <a:r>
              <a:rPr lang="en-ZA" sz="2400" b="1" dirty="0">
                <a:latin typeface="Calibri" pitchFamily="34" charset="0"/>
              </a:rPr>
              <a:t>School of Information Technology. </a:t>
            </a:r>
            <a:r>
              <a:rPr lang="en-ZA" sz="2400" b="1" dirty="0" smtClean="0">
                <a:latin typeface="Calibri" pitchFamily="34" charset="0"/>
              </a:rPr>
              <a:t>2016</a:t>
            </a:r>
            <a:endParaRPr lang="en-ZA" sz="24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" y="1785938"/>
            <a:ext cx="8072438" cy="129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dirty="0">
                <a:latin typeface="+mn-lt"/>
                <a:cs typeface="+mn-cs"/>
              </a:rPr>
              <a:t>Master of Information Technology (MIT) </a:t>
            </a:r>
            <a:r>
              <a:rPr lang="en-ZA" sz="2000">
                <a:latin typeface="+mn-lt"/>
                <a:cs typeface="+mn-cs"/>
              </a:rPr>
              <a:t>Stream </a:t>
            </a:r>
            <a:r>
              <a:rPr lang="en-ZA" sz="2000" dirty="0" smtClean="0">
                <a:latin typeface="+mn-lt"/>
                <a:cs typeface="+mn-cs"/>
              </a:rPr>
              <a:t>A</a:t>
            </a:r>
            <a:endParaRPr lang="en-ZA" sz="20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1600" dirty="0">
                <a:latin typeface="+mn-lt"/>
                <a:cs typeface="+mn-cs"/>
              </a:rPr>
              <a:t>__________________________________________________________________________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b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b="1" dirty="0">
                <a:latin typeface="+mn-lt"/>
                <a:cs typeface="+mn-cs"/>
              </a:rPr>
              <a:t> MIT </a:t>
            </a:r>
            <a:r>
              <a:rPr lang="en-ZA" b="1" dirty="0" smtClean="0">
                <a:latin typeface="+mn-lt"/>
                <a:cs typeface="+mn-cs"/>
              </a:rPr>
              <a:t>841:   </a:t>
            </a:r>
            <a:r>
              <a:rPr lang="en-ZA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Organisational Behaviour and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4263181"/>
            <a:ext cx="4443958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400" dirty="0">
                <a:latin typeface="Berlin Sans FB" pitchFamily="34" charset="0"/>
                <a:cs typeface="Aharoni" pitchFamily="2" charset="-79"/>
              </a:rPr>
              <a:t>Introduction to </a:t>
            </a:r>
            <a:r>
              <a:rPr lang="en-ZA" sz="2400" dirty="0" smtClean="0">
                <a:latin typeface="Berlin Sans FB" pitchFamily="34" charset="0"/>
                <a:cs typeface="Aharoni" pitchFamily="2" charset="-79"/>
              </a:rPr>
              <a:t>MIT 841</a:t>
            </a:r>
            <a:endParaRPr lang="en-ZA" sz="2400" dirty="0">
              <a:latin typeface="Berlin Sans FB" pitchFamily="34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63" y="518765"/>
            <a:ext cx="7500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400" b="1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571500" y="788511"/>
            <a:ext cx="7000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ZA" sz="2400" dirty="0" smtClean="0">
              <a:latin typeface="Calibri" pitchFamily="34" charset="0"/>
            </a:endParaRPr>
          </a:p>
          <a:p>
            <a:r>
              <a:rPr lang="en-ZA" sz="2400" dirty="0" smtClean="0">
                <a:latin typeface="Calibri" pitchFamily="34" charset="0"/>
              </a:rPr>
              <a:t>Self study</a:t>
            </a:r>
          </a:p>
          <a:p>
            <a:endParaRPr lang="en-ZA" sz="2400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4EE42-AC15-40C4-8491-03CF3CB6FF72}" type="slidenum">
              <a:rPr lang="en-ZA"/>
              <a:pPr>
                <a:defRPr/>
              </a:pPr>
              <a:t>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313" y="6356350"/>
            <a:ext cx="4214812" cy="365125"/>
          </a:xfrm>
        </p:spPr>
        <p:txBody>
          <a:bodyPr/>
          <a:lstStyle/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3" name="Rectangle 2"/>
          <p:cNvSpPr/>
          <p:nvPr/>
        </p:nvSpPr>
        <p:spPr>
          <a:xfrm>
            <a:off x="571500" y="2690336"/>
            <a:ext cx="6286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>
                <a:latin typeface="Calibri" pitchFamily="34" charset="0"/>
              </a:rPr>
              <a:t>Chapters for self-study:</a:t>
            </a:r>
          </a:p>
          <a:p>
            <a:pPr lvl="1">
              <a:buFont typeface="Arial" pitchFamily="34" charset="0"/>
              <a:buChar char="•"/>
            </a:pPr>
            <a:r>
              <a:rPr lang="en-ZA" sz="2400" dirty="0">
                <a:latin typeface="Calibri" pitchFamily="34" charset="0"/>
              </a:rPr>
              <a:t>Chapter 5:    Performance management</a:t>
            </a:r>
          </a:p>
          <a:p>
            <a:pPr lvl="1">
              <a:buFont typeface="Arial" pitchFamily="34" charset="0"/>
              <a:buChar char="•"/>
            </a:pPr>
            <a:r>
              <a:rPr lang="en-ZA" sz="2400" dirty="0">
                <a:latin typeface="Calibri" pitchFamily="34" charset="0"/>
              </a:rPr>
              <a:t>Chapter 7:    </a:t>
            </a:r>
            <a:r>
              <a:rPr lang="en-ZA" sz="2400" dirty="0" smtClean="0">
                <a:latin typeface="Calibri" pitchFamily="34" charset="0"/>
              </a:rPr>
              <a:t>Communication in the information age</a:t>
            </a:r>
            <a:endParaRPr lang="en-ZA" sz="2400" dirty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ZA" sz="2400" dirty="0">
                <a:latin typeface="Calibri" pitchFamily="34" charset="0"/>
              </a:rPr>
              <a:t>Chapter 8:    Wellness and stress</a:t>
            </a:r>
          </a:p>
          <a:p>
            <a:pPr lvl="1">
              <a:buFont typeface="Arial" pitchFamily="34" charset="0"/>
              <a:buChar char="•"/>
            </a:pPr>
            <a:r>
              <a:rPr lang="en-ZA" sz="2400" dirty="0">
                <a:latin typeface="Calibri" pitchFamily="34" charset="0"/>
              </a:rPr>
              <a:t>Chapter 11:  Decision making </a:t>
            </a:r>
          </a:p>
        </p:txBody>
      </p:sp>
    </p:spTree>
    <p:extLst>
      <p:ext uri="{BB962C8B-B14F-4D97-AF65-F5344CB8AC3E}">
        <p14:creationId xmlns:p14="http://schemas.microsoft.com/office/powerpoint/2010/main" val="40832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786313" cy="365125"/>
          </a:xfrm>
        </p:spPr>
        <p:txBody>
          <a:bodyPr/>
          <a:lstStyle/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43E6B1-77AA-494C-AA84-35E0051465A9}" type="slidenum">
              <a:rPr lang="en-ZA"/>
              <a:pPr>
                <a:defRPr/>
              </a:pPr>
              <a:t>11</a:t>
            </a:fld>
            <a:endParaRPr lang="en-ZA"/>
          </a:p>
        </p:txBody>
      </p:sp>
      <p:sp>
        <p:nvSpPr>
          <p:cNvPr id="4" name="TextBox 3"/>
          <p:cNvSpPr txBox="1"/>
          <p:nvPr/>
        </p:nvSpPr>
        <p:spPr>
          <a:xfrm>
            <a:off x="642938" y="500063"/>
            <a:ext cx="35718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400" b="1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714375" y="1071563"/>
            <a:ext cx="7000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2400" dirty="0" smtClean="0">
                <a:latin typeface="Calibri" pitchFamily="34" charset="0"/>
              </a:rPr>
              <a:t>Dates </a:t>
            </a:r>
            <a:endParaRPr lang="en-ZA" sz="24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1077"/>
              </p:ext>
            </p:extLst>
          </p:nvPr>
        </p:nvGraphicFramePr>
        <p:xfrm>
          <a:off x="857250" y="1785938"/>
          <a:ext cx="7358115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05"/>
                <a:gridCol w="2452705"/>
                <a:gridCol w="2452705"/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Nature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1" smtClean="0">
                          <a:solidFill>
                            <a:schemeClr val="tx1"/>
                          </a:solidFill>
                        </a:rPr>
                        <a:t>Due date</a:t>
                      </a:r>
                      <a:endParaRPr lang="en-ZA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b="1" dirty="0" smtClean="0"/>
                        <a:t>Assignment 1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b="1" dirty="0" smtClean="0"/>
                        <a:t>Questions and Answers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b="1" dirty="0" smtClean="0"/>
                        <a:t>Monday, 22 August</a:t>
                      </a:r>
                      <a:r>
                        <a:rPr lang="en-ZA" b="1" baseline="0" dirty="0" smtClean="0"/>
                        <a:t> 2016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b="1" dirty="0" smtClean="0"/>
                        <a:t>Assignment 2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b="1" dirty="0" smtClean="0"/>
                        <a:t>Essay</a:t>
                      </a:r>
                      <a:r>
                        <a:rPr lang="en-ZA" b="1" baseline="0" dirty="0" smtClean="0"/>
                        <a:t> (s)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b="1" dirty="0" smtClean="0"/>
                        <a:t>Monday, 3 October 2016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b="1" dirty="0" smtClean="0"/>
                        <a:t>Take</a:t>
                      </a:r>
                      <a:r>
                        <a:rPr lang="en-ZA" b="1" baseline="0" dirty="0" smtClean="0"/>
                        <a:t> home examination</a:t>
                      </a:r>
                    </a:p>
                    <a:p>
                      <a:pPr algn="l"/>
                      <a:r>
                        <a:rPr lang="en-ZA" b="1" baseline="0" dirty="0" err="1" smtClean="0"/>
                        <a:t>ClickUP</a:t>
                      </a:r>
                      <a:r>
                        <a:rPr lang="en-ZA" b="1" baseline="0" dirty="0" smtClean="0"/>
                        <a:t> submission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b="1" dirty="0" smtClean="0"/>
                        <a:t>Essay (s)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b="1" dirty="0" smtClean="0"/>
                        <a:t>Thursday,</a:t>
                      </a:r>
                      <a:r>
                        <a:rPr lang="en-ZA" b="1" baseline="0" dirty="0" smtClean="0"/>
                        <a:t> 3 November to Monday, 7 November 2016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752FE-6418-4789-91EE-1FE65822C9F7}" type="slidenum">
              <a:rPr lang="en-ZA"/>
              <a:pPr>
                <a:defRPr/>
              </a:pPr>
              <a:t>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313" y="6356350"/>
            <a:ext cx="4214812" cy="365125"/>
          </a:xfrm>
        </p:spPr>
        <p:txBody>
          <a:bodyPr/>
          <a:lstStyle/>
          <a:p>
            <a:pPr>
              <a:defRPr/>
            </a:pPr>
            <a:r>
              <a:rPr lang="en-ZA" dirty="0" smtClean="0"/>
              <a:t>MIT 841 Organisational Behaviour and Management (</a:t>
            </a:r>
            <a:r>
              <a:rPr lang="en-ZA" dirty="0" err="1" smtClean="0"/>
              <a:t>mp</a:t>
            </a:r>
            <a:r>
              <a:rPr lang="en-ZA" dirty="0" smtClean="0"/>
              <a:t>/</a:t>
            </a:r>
            <a:r>
              <a:rPr lang="en-ZA" dirty="0" err="1" smtClean="0"/>
              <a:t>jdb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928688" y="404664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2800" b="1" dirty="0" smtClean="0">
                <a:latin typeface="Calibri" pitchFamily="34" charset="0"/>
              </a:rPr>
              <a:t>Advice</a:t>
            </a:r>
            <a:r>
              <a:rPr lang="en-ZA" sz="2800" dirty="0">
                <a:latin typeface="Calibri" pitchFamily="34" charset="0"/>
              </a:rPr>
              <a:t>:  </a:t>
            </a:r>
            <a:endParaRPr lang="en-ZA" sz="2000" b="1" i="1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ZA" b="1" i="1" dirty="0" smtClean="0">
                <a:latin typeface="Calibri" pitchFamily="34" charset="0"/>
              </a:rPr>
              <a:t>Start reading immediately – the course is mainly self-study</a:t>
            </a:r>
          </a:p>
          <a:p>
            <a:pPr marL="342900" indent="-342900">
              <a:buFont typeface="Arial" pitchFamily="34" charset="0"/>
              <a:buChar char="•"/>
            </a:pPr>
            <a:endParaRPr lang="en-ZA" b="1" i="1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ZA" b="1" i="1" dirty="0" smtClean="0">
                <a:latin typeface="Calibri" pitchFamily="34" charset="0"/>
              </a:rPr>
              <a:t>For your assignments, look </a:t>
            </a:r>
            <a:r>
              <a:rPr lang="en-ZA" b="1" i="1" dirty="0">
                <a:latin typeface="Calibri" pitchFamily="34" charset="0"/>
              </a:rPr>
              <a:t>for relevant material in </a:t>
            </a:r>
            <a:r>
              <a:rPr lang="en-ZA" b="1" i="1" dirty="0" smtClean="0">
                <a:latin typeface="Calibri" pitchFamily="34" charset="0"/>
              </a:rPr>
              <a:t>your </a:t>
            </a:r>
            <a:r>
              <a:rPr lang="en-ZA" b="1" i="1" u="sng" dirty="0" smtClean="0">
                <a:latin typeface="Calibri" pitchFamily="34" charset="0"/>
              </a:rPr>
              <a:t>textbook</a:t>
            </a:r>
            <a:r>
              <a:rPr lang="en-ZA" b="1" i="1" dirty="0">
                <a:latin typeface="Calibri" pitchFamily="34" charset="0"/>
              </a:rPr>
              <a:t>, and </a:t>
            </a:r>
            <a:r>
              <a:rPr lang="en-ZA" b="1" i="1" dirty="0" smtClean="0">
                <a:latin typeface="Calibri" pitchFamily="34" charset="0"/>
              </a:rPr>
              <a:t>the </a:t>
            </a:r>
            <a:r>
              <a:rPr lang="en-ZA" b="1" i="1" u="sng" dirty="0">
                <a:latin typeface="Calibri" pitchFamily="34" charset="0"/>
              </a:rPr>
              <a:t>recommended reading </a:t>
            </a:r>
            <a:r>
              <a:rPr lang="en-ZA" b="1" i="1" dirty="0">
                <a:latin typeface="Calibri" pitchFamily="34" charset="0"/>
              </a:rPr>
              <a:t>and </a:t>
            </a:r>
            <a:r>
              <a:rPr lang="en-ZA" b="1" i="1" dirty="0" smtClean="0">
                <a:latin typeface="Calibri" pitchFamily="34" charset="0"/>
              </a:rPr>
              <a:t>references</a:t>
            </a:r>
            <a:endParaRPr lang="en-ZA" b="1" i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ZA" b="1" i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ZA" b="1" i="1" dirty="0">
                <a:latin typeface="Calibri" pitchFamily="34" charset="0"/>
              </a:rPr>
              <a:t>Select </a:t>
            </a:r>
            <a:r>
              <a:rPr lang="en-ZA" b="1" i="1" u="sng" dirty="0">
                <a:latin typeface="Calibri" pitchFamily="34" charset="0"/>
              </a:rPr>
              <a:t>key words</a:t>
            </a:r>
            <a:r>
              <a:rPr lang="en-ZA" b="1" i="1" dirty="0">
                <a:latin typeface="Calibri" pitchFamily="34" charset="0"/>
              </a:rPr>
              <a:t> to search for more material from the </a:t>
            </a:r>
            <a:r>
              <a:rPr lang="en-ZA" b="1" i="1" dirty="0" smtClean="0">
                <a:latin typeface="Calibri" pitchFamily="34" charset="0"/>
              </a:rPr>
              <a:t>library</a:t>
            </a:r>
          </a:p>
          <a:p>
            <a:pPr marL="342900" indent="-342900">
              <a:buFont typeface="Arial" pitchFamily="34" charset="0"/>
              <a:buChar char="•"/>
            </a:pPr>
            <a:endParaRPr lang="en-ZA" b="1" i="1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ZA" b="1" i="1" dirty="0" smtClean="0">
                <a:latin typeface="Calibri" pitchFamily="34" charset="0"/>
              </a:rPr>
              <a:t>Find </a:t>
            </a:r>
            <a:r>
              <a:rPr lang="en-ZA" b="1" i="1" dirty="0">
                <a:latin typeface="Calibri" pitchFamily="34" charset="0"/>
              </a:rPr>
              <a:t>reports or articles referring to </a:t>
            </a:r>
            <a:r>
              <a:rPr lang="en-ZA" b="1" i="1" u="sng" dirty="0">
                <a:latin typeface="Calibri" pitchFamily="34" charset="0"/>
              </a:rPr>
              <a:t>contemporary views </a:t>
            </a:r>
            <a:r>
              <a:rPr lang="en-ZA" b="1" i="1" dirty="0">
                <a:latin typeface="Calibri" pitchFamily="34" charset="0"/>
              </a:rPr>
              <a:t>and </a:t>
            </a:r>
            <a:r>
              <a:rPr lang="en-ZA" b="1" i="1" u="sng" dirty="0" smtClean="0">
                <a:latin typeface="Calibri" pitchFamily="34" charset="0"/>
              </a:rPr>
              <a:t>research</a:t>
            </a:r>
            <a:endParaRPr lang="en-ZA" b="1" i="1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ZA" b="1" i="1" dirty="0">
                <a:latin typeface="Calibri" pitchFamily="34" charset="0"/>
              </a:rPr>
              <a:t/>
            </a:r>
            <a:br>
              <a:rPr lang="en-ZA" b="1" i="1" dirty="0">
                <a:latin typeface="Calibri" pitchFamily="34" charset="0"/>
              </a:rPr>
            </a:br>
            <a:r>
              <a:rPr lang="en-ZA" b="1" i="1" dirty="0" smtClean="0">
                <a:latin typeface="Calibri" pitchFamily="34" charset="0"/>
              </a:rPr>
              <a:t>Use </a:t>
            </a:r>
            <a:r>
              <a:rPr lang="en-ZA" b="1" i="1" u="sng" dirty="0" smtClean="0">
                <a:latin typeface="Calibri" pitchFamily="34" charset="0"/>
              </a:rPr>
              <a:t>academic</a:t>
            </a:r>
            <a:r>
              <a:rPr lang="en-ZA" b="1" i="1" dirty="0" smtClean="0">
                <a:latin typeface="Calibri" pitchFamily="34" charset="0"/>
              </a:rPr>
              <a:t> articles from recognised, </a:t>
            </a:r>
            <a:r>
              <a:rPr lang="en-ZA" b="1" i="1" u="sng" dirty="0" smtClean="0">
                <a:latin typeface="Calibri" pitchFamily="34" charset="0"/>
              </a:rPr>
              <a:t>scientific  journals</a:t>
            </a:r>
            <a:r>
              <a:rPr lang="en-ZA" b="1" i="1" dirty="0" smtClean="0">
                <a:latin typeface="Calibri" pitchFamily="34" charset="0"/>
              </a:rPr>
              <a:t> by authoritative authors</a:t>
            </a:r>
          </a:p>
          <a:p>
            <a:pPr marL="342900" indent="-342900">
              <a:buFont typeface="Arial" pitchFamily="34" charset="0"/>
              <a:buChar char="•"/>
            </a:pPr>
            <a:endParaRPr lang="en-ZA" b="1" i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ZA" b="1" i="1" dirty="0" smtClean="0">
                <a:latin typeface="Calibri" pitchFamily="34" charset="0"/>
              </a:rPr>
              <a:t>Do not plagiarise</a:t>
            </a:r>
          </a:p>
          <a:p>
            <a:pPr marL="342900" indent="-342900">
              <a:buFont typeface="Arial" pitchFamily="34" charset="0"/>
              <a:buChar char="•"/>
            </a:pPr>
            <a:endParaRPr lang="en-ZA" b="1" i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ZA" b="1" i="1" dirty="0" smtClean="0">
                <a:latin typeface="Calibri" pitchFamily="34" charset="0"/>
              </a:rPr>
              <a:t>Reference fully and </a:t>
            </a:r>
            <a:r>
              <a:rPr lang="en-ZA" b="1" i="1" dirty="0" smtClean="0">
                <a:latin typeface="Calibri" pitchFamily="34" charset="0"/>
              </a:rPr>
              <a:t>correctly, using </a:t>
            </a:r>
            <a:r>
              <a:rPr lang="en-ZA" b="1" i="1" smtClean="0">
                <a:latin typeface="Calibri" pitchFamily="34" charset="0"/>
              </a:rPr>
              <a:t>consistent style</a:t>
            </a:r>
            <a:endParaRPr lang="en-ZA" b="1" i="1" dirty="0">
              <a:latin typeface="Calibri" pitchFamily="34" charset="0"/>
            </a:endParaRPr>
          </a:p>
          <a:p>
            <a:endParaRPr lang="en-ZA" sz="2800" i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071938" cy="365125"/>
          </a:xfrm>
        </p:spPr>
        <p:txBody>
          <a:bodyPr/>
          <a:lstStyle/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3BFAA-3FBA-46AA-AB1E-ADA8687C13CB}" type="slidenum">
              <a:rPr lang="en-ZA"/>
              <a:pPr>
                <a:defRPr/>
              </a:pPr>
              <a:t>2</a:t>
            </a:fld>
            <a:endParaRPr lang="en-ZA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42938" y="500063"/>
            <a:ext cx="55721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b="1">
                <a:latin typeface="Calibri" pitchFamily="34" charset="0"/>
              </a:rPr>
              <a:t>University of Pretoria * Universiteit van Pretoria</a:t>
            </a:r>
          </a:p>
          <a:p>
            <a:r>
              <a:rPr lang="en-ZA" sz="2000" b="1">
                <a:latin typeface="Calibri" pitchFamily="34" charset="0"/>
              </a:rPr>
              <a:t>School of Information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28750"/>
            <a:ext cx="80724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b="1" dirty="0">
                <a:latin typeface="+mn-lt"/>
                <a:cs typeface="+mn-cs"/>
              </a:rPr>
              <a:t> MIT </a:t>
            </a:r>
            <a:r>
              <a:rPr lang="en-ZA" b="1" dirty="0" smtClean="0">
                <a:latin typeface="+mn-lt"/>
                <a:cs typeface="+mn-cs"/>
              </a:rPr>
              <a:t>841:   </a:t>
            </a:r>
            <a:r>
              <a:rPr lang="en-ZA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Organisational Behaviour and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2204864"/>
            <a:ext cx="61436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400" u="sng" dirty="0">
                <a:latin typeface="+mn-lt"/>
                <a:cs typeface="+mn-cs"/>
              </a:rPr>
              <a:t>Lecturers</a:t>
            </a:r>
            <a:r>
              <a:rPr lang="en-ZA" sz="2400" dirty="0">
                <a:latin typeface="+mn-lt"/>
                <a:cs typeface="+mn-cs"/>
              </a:rPr>
              <a:t>:   </a:t>
            </a:r>
            <a:r>
              <a:rPr lang="en-ZA" sz="2400" dirty="0" err="1">
                <a:latin typeface="+mn-lt"/>
                <a:cs typeface="+mn-cs"/>
              </a:rPr>
              <a:t>Meinhard</a:t>
            </a:r>
            <a:r>
              <a:rPr lang="en-ZA" sz="2400" dirty="0">
                <a:latin typeface="+mn-lt"/>
                <a:cs typeface="+mn-cs"/>
              </a:rPr>
              <a:t> Peters and Joan de </a:t>
            </a:r>
            <a:r>
              <a:rPr lang="en-ZA" sz="2400" dirty="0" smtClean="0">
                <a:latin typeface="+mn-lt"/>
                <a:cs typeface="+mn-cs"/>
              </a:rPr>
              <a:t>Beer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0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dirty="0" smtClean="0">
                <a:latin typeface="+mn-lt"/>
                <a:cs typeface="+mn-cs"/>
                <a:hlinkClick r:id="rId2"/>
              </a:rPr>
              <a:t>meinhard.peters@gmail.com</a:t>
            </a:r>
            <a:endParaRPr lang="en-ZA" sz="20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dirty="0" smtClean="0">
                <a:latin typeface="+mn-lt"/>
                <a:cs typeface="+mn-cs"/>
                <a:hlinkClick r:id="rId3"/>
              </a:rPr>
              <a:t>joanfdebeer@gmail.com</a:t>
            </a:r>
            <a:endParaRPr lang="en-ZA" sz="20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dirty="0" smtClean="0">
                <a:latin typeface="+mn-lt"/>
                <a:cs typeface="+mn-cs"/>
              </a:rPr>
              <a:t>Contact sessions </a:t>
            </a:r>
            <a:r>
              <a:rPr lang="en-ZA" dirty="0" smtClean="0">
                <a:latin typeface="+mn-lt"/>
                <a:cs typeface="+mn-cs"/>
              </a:rPr>
              <a:t>(T</a:t>
            </a:r>
            <a:r>
              <a:rPr lang="en-US" dirty="0" err="1" smtClean="0">
                <a:latin typeface="+mn-lt"/>
              </a:rPr>
              <a:t>swelopele</a:t>
            </a:r>
            <a:r>
              <a:rPr lang="en-US" dirty="0" smtClean="0">
                <a:latin typeface="+mn-lt"/>
              </a:rPr>
              <a:t>, IT Building 4-64)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cs typeface="+mn-cs"/>
              </a:rPr>
              <a:t>1. Friday, 10 June 2016.  </a:t>
            </a:r>
            <a:r>
              <a:rPr lang="en-US" dirty="0" smtClean="0">
                <a:latin typeface="+mn-lt"/>
              </a:rPr>
              <a:t>17:15 – 17:30 (Introductory session)</a:t>
            </a:r>
            <a:endParaRPr lang="en-GB" dirty="0" smtClean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dirty="0" smtClean="0">
                <a:latin typeface="+mn-lt"/>
                <a:cs typeface="+mn-cs"/>
              </a:rPr>
              <a:t>2. Friday, 22 July 2016.   14:30-17:00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dirty="0" smtClean="0">
                <a:latin typeface="+mn-lt"/>
                <a:cs typeface="+mn-cs"/>
              </a:rPr>
              <a:t>3. Friday, 26 August 2016.   </a:t>
            </a:r>
            <a:r>
              <a:rPr lang="en-ZA" dirty="0" smtClean="0">
                <a:latin typeface="+mn-lt"/>
              </a:rPr>
              <a:t>14:30-17:00</a:t>
            </a:r>
            <a:endParaRPr lang="en-ZA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dirty="0" smtClean="0">
                <a:latin typeface="+mn-lt"/>
                <a:cs typeface="+mn-cs"/>
              </a:rPr>
              <a:t>4. Friday, 23 September 2016.   1</a:t>
            </a:r>
            <a:r>
              <a:rPr lang="en-ZA" dirty="0" smtClean="0">
                <a:latin typeface="+mn-lt"/>
              </a:rPr>
              <a:t>4:30-17:00</a:t>
            </a:r>
            <a:endParaRPr lang="en-ZA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dirty="0" smtClean="0">
                <a:latin typeface="+mn-lt"/>
                <a:cs typeface="+mn-cs"/>
              </a:rPr>
              <a:t>5. Friday, 21 October 2016.   14:30 – 17:00</a:t>
            </a:r>
            <a:endParaRPr lang="en-ZA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786313" cy="365125"/>
          </a:xfrm>
        </p:spPr>
        <p:txBody>
          <a:bodyPr/>
          <a:lstStyle/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A450C-6F3E-4023-BD31-E996392629DC}" type="slidenum">
              <a:rPr lang="en-ZA"/>
              <a:pPr>
                <a:defRPr/>
              </a:pPr>
              <a:t>3</a:t>
            </a:fld>
            <a:endParaRPr lang="en-ZA" dirty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42938" y="500063"/>
            <a:ext cx="3571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b="1" dirty="0">
                <a:latin typeface="Calibri" pitchFamily="34" charset="0"/>
              </a:rPr>
              <a:t>INTRODUCTION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50" y="1268760"/>
            <a:ext cx="76438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400" dirty="0" smtClean="0">
                <a:latin typeface="+mj-lt"/>
                <a:cs typeface="+mn-cs"/>
              </a:rPr>
              <a:t>The purpose of Module 841, </a:t>
            </a:r>
            <a:r>
              <a:rPr lang="en-ZA" sz="2400" b="1" dirty="0" smtClean="0">
                <a:latin typeface="+mj-lt"/>
                <a:cs typeface="+mn-cs"/>
              </a:rPr>
              <a:t>Organisational Behaviour and Management</a:t>
            </a:r>
            <a:r>
              <a:rPr lang="en-ZA" sz="2400" dirty="0" smtClean="0">
                <a:latin typeface="+mj-lt"/>
                <a:cs typeface="+mn-cs"/>
              </a:rPr>
              <a:t>, is to: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000" dirty="0" smtClean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2000" dirty="0" smtClean="0">
                <a:latin typeface="+mj-lt"/>
                <a:cs typeface="+mn-cs"/>
              </a:rPr>
              <a:t>Learn </a:t>
            </a:r>
            <a:r>
              <a:rPr lang="en-ZA" sz="2000" b="1" dirty="0" smtClean="0">
                <a:latin typeface="+mj-lt"/>
                <a:cs typeface="+mn-cs"/>
              </a:rPr>
              <a:t>how </a:t>
            </a:r>
            <a:r>
              <a:rPr lang="en-ZA" sz="2000" b="1" dirty="0">
                <a:latin typeface="+mj-lt"/>
                <a:cs typeface="+mn-cs"/>
              </a:rPr>
              <a:t>organisations function </a:t>
            </a:r>
            <a:r>
              <a:rPr lang="en-ZA" sz="2000" dirty="0">
                <a:latin typeface="+mj-lt"/>
                <a:cs typeface="+mn-cs"/>
              </a:rPr>
              <a:t>and </a:t>
            </a:r>
            <a:r>
              <a:rPr lang="en-ZA" sz="2000" b="1" dirty="0">
                <a:latin typeface="+mj-lt"/>
                <a:cs typeface="+mn-cs"/>
              </a:rPr>
              <a:t>how employees behave and perform </a:t>
            </a:r>
            <a:r>
              <a:rPr lang="en-ZA" sz="2000" dirty="0">
                <a:latin typeface="+mj-lt"/>
                <a:cs typeface="+mn-cs"/>
              </a:rPr>
              <a:t>in organisations. </a:t>
            </a:r>
            <a:endParaRPr lang="en-ZA" sz="2000" dirty="0" smtClean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ZA" sz="2000" dirty="0" smtClean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2000" dirty="0" smtClean="0">
                <a:latin typeface="+mj-lt"/>
                <a:cs typeface="+mn-cs"/>
              </a:rPr>
              <a:t>L</a:t>
            </a:r>
            <a:r>
              <a:rPr lang="en-GB" sz="2000" dirty="0" smtClean="0">
                <a:latin typeface="+mj-lt"/>
              </a:rPr>
              <a:t>earn  to </a:t>
            </a:r>
            <a:r>
              <a:rPr lang="en-GB" sz="2000" b="1" dirty="0" smtClean="0">
                <a:latin typeface="+mj-lt"/>
              </a:rPr>
              <a:t>manage organisational behaviour</a:t>
            </a:r>
            <a:r>
              <a:rPr lang="en-GB" sz="2000" dirty="0" smtClean="0">
                <a:latin typeface="+mj-lt"/>
              </a:rPr>
              <a:t> in an IT-rich environment.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000" dirty="0" smtClean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2000" b="1" dirty="0" smtClean="0">
                <a:latin typeface="+mn-lt"/>
                <a:cs typeface="+mn-cs"/>
              </a:rPr>
              <a:t>Develop </a:t>
            </a:r>
            <a:r>
              <a:rPr lang="en-ZA" sz="2000" dirty="0" smtClean="0">
                <a:latin typeface="+mn-lt"/>
                <a:cs typeface="+mn-cs"/>
              </a:rPr>
              <a:t>your insight into </a:t>
            </a:r>
            <a:r>
              <a:rPr lang="en-ZA" sz="2000" b="1" dirty="0" smtClean="0">
                <a:latin typeface="+mn-lt"/>
                <a:cs typeface="+mn-cs"/>
              </a:rPr>
              <a:t>individual </a:t>
            </a:r>
            <a:r>
              <a:rPr lang="en-ZA" sz="2000" b="1" dirty="0">
                <a:latin typeface="+mn-lt"/>
                <a:cs typeface="+mn-cs"/>
              </a:rPr>
              <a:t>behaviour, the dynamics of group behaviour, and the </a:t>
            </a:r>
            <a:r>
              <a:rPr lang="en-ZA" sz="2000" b="1" dirty="0" smtClean="0">
                <a:latin typeface="+mn-lt"/>
                <a:cs typeface="+mn-cs"/>
              </a:rPr>
              <a:t>interaction within organisations</a:t>
            </a:r>
            <a:r>
              <a:rPr lang="en-ZA" sz="2000" dirty="0" smtClean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ZA" sz="2000" b="1" i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2000" dirty="0" smtClean="0">
                <a:latin typeface="+mn-lt"/>
                <a:cs typeface="+mn-cs"/>
              </a:rPr>
              <a:t>Learn about</a:t>
            </a:r>
            <a:r>
              <a:rPr lang="en-ZA" sz="2000" b="1" dirty="0" smtClean="0">
                <a:latin typeface="+mn-lt"/>
                <a:cs typeface="+mn-cs"/>
              </a:rPr>
              <a:t> leadership </a:t>
            </a:r>
            <a:r>
              <a:rPr lang="en-ZA" sz="2000" dirty="0" smtClean="0">
                <a:latin typeface="+mn-lt"/>
                <a:cs typeface="+mn-cs"/>
              </a:rPr>
              <a:t> and the</a:t>
            </a:r>
            <a:r>
              <a:rPr lang="en-ZA" sz="2000" b="1" dirty="0" smtClean="0">
                <a:latin typeface="+mn-lt"/>
                <a:cs typeface="+mn-cs"/>
              </a:rPr>
              <a:t> </a:t>
            </a:r>
            <a:r>
              <a:rPr lang="en-ZA" sz="2000" b="1" dirty="0">
                <a:latin typeface="+mn-lt"/>
                <a:cs typeface="+mn-cs"/>
              </a:rPr>
              <a:t>role of managers</a:t>
            </a:r>
            <a:r>
              <a:rPr lang="en-ZA" sz="2000" b="1" i="1" dirty="0">
                <a:latin typeface="+mn-lt"/>
                <a:cs typeface="+mn-cs"/>
              </a:rPr>
              <a:t> </a:t>
            </a:r>
            <a:r>
              <a:rPr lang="en-ZA" sz="2000" dirty="0" smtClean="0">
                <a:latin typeface="+mn-lt"/>
                <a:cs typeface="+mn-cs"/>
              </a:rPr>
              <a:t>in today’s organisations.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ZA" sz="20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2000" dirty="0" smtClean="0">
                <a:latin typeface="+mn-lt"/>
                <a:cs typeface="+mn-cs"/>
              </a:rPr>
              <a:t>It is  a very wide topic – as wide as </a:t>
            </a:r>
            <a:r>
              <a:rPr lang="en-ZA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human behaviour </a:t>
            </a:r>
            <a:r>
              <a:rPr lang="en-ZA" sz="2000" dirty="0" smtClean="0">
                <a:latin typeface="+mn-lt"/>
                <a:cs typeface="+mn-cs"/>
              </a:rPr>
              <a:t>can be.</a:t>
            </a:r>
            <a:endParaRPr lang="en-ZA" sz="20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500063" y="428625"/>
            <a:ext cx="75009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2400" b="1" dirty="0" smtClean="0">
                <a:latin typeface="Calibri" pitchFamily="34" charset="0"/>
              </a:rPr>
              <a:t>INTRODUCTION </a:t>
            </a:r>
          </a:p>
          <a:p>
            <a:endParaRPr lang="en-ZA" sz="2400" b="1" dirty="0">
              <a:latin typeface="Calibri" pitchFamily="34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000125" y="1268760"/>
            <a:ext cx="70008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2400" b="1" dirty="0" smtClean="0">
                <a:latin typeface="Calibri" pitchFamily="34" charset="0"/>
              </a:rPr>
              <a:t>The MIT 841 course </a:t>
            </a:r>
          </a:p>
          <a:p>
            <a:endParaRPr lang="en-ZA" sz="2400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ZA" sz="2400" dirty="0" smtClean="0">
                <a:latin typeface="Calibri" pitchFamily="34" charset="0"/>
              </a:rPr>
              <a:t>One introductory session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ZA" sz="2400" dirty="0" smtClean="0">
                <a:latin typeface="Calibri" pitchFamily="34" charset="0"/>
              </a:rPr>
              <a:t>Four contact 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ZA" sz="2400" dirty="0" smtClean="0">
                <a:latin typeface="Calibri" pitchFamily="34" charset="0"/>
              </a:rPr>
              <a:t>Mainly self-study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ZA" sz="2400" dirty="0" smtClean="0">
                <a:latin typeface="Calibri" pitchFamily="34" charset="0"/>
              </a:rPr>
              <a:t>Text book and recommended reading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ZA" sz="2400" dirty="0" smtClean="0">
                <a:latin typeface="Calibri" pitchFamily="34" charset="0"/>
              </a:rPr>
              <a:t>Two assignments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ZA" sz="2400" dirty="0" smtClean="0">
                <a:latin typeface="Calibri" pitchFamily="34" charset="0"/>
              </a:rPr>
              <a:t>Take-home examination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539F8-A89E-42DF-942D-B8588599E2D7}" type="slidenum">
              <a:rPr lang="en-ZA"/>
              <a:pPr>
                <a:defRPr/>
              </a:pPr>
              <a:t>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313" y="6356350"/>
            <a:ext cx="4214812" cy="365125"/>
          </a:xfrm>
        </p:spPr>
        <p:txBody>
          <a:bodyPr/>
          <a:lstStyle/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071938" cy="365125"/>
          </a:xfrm>
        </p:spPr>
        <p:txBody>
          <a:bodyPr/>
          <a:lstStyle/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3BFAF-DA87-48F6-BAFC-D5A819189C7F}" type="slidenum">
              <a:rPr lang="en-ZA"/>
              <a:pPr>
                <a:defRPr/>
              </a:pPr>
              <a:t>5</a:t>
            </a:fld>
            <a:endParaRPr lang="en-ZA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71500" y="285750"/>
            <a:ext cx="5572125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b="1" dirty="0">
                <a:latin typeface="Calibri" pitchFamily="34" charset="0"/>
              </a:rPr>
              <a:t>University of Pretoria * </a:t>
            </a:r>
            <a:r>
              <a:rPr lang="en-ZA" b="1" dirty="0" err="1">
                <a:latin typeface="Calibri" pitchFamily="34" charset="0"/>
              </a:rPr>
              <a:t>Universiteit</a:t>
            </a:r>
            <a:r>
              <a:rPr lang="en-ZA" b="1" dirty="0">
                <a:latin typeface="Calibri" pitchFamily="34" charset="0"/>
              </a:rPr>
              <a:t> van Pretoria</a:t>
            </a:r>
          </a:p>
          <a:p>
            <a:r>
              <a:rPr lang="en-ZA" sz="2000" b="1" dirty="0">
                <a:latin typeface="Calibri" pitchFamily="34" charset="0"/>
              </a:rPr>
              <a:t>School of Information </a:t>
            </a:r>
            <a:r>
              <a:rPr lang="en-ZA" sz="2000" b="1" dirty="0" smtClean="0">
                <a:latin typeface="Calibri" pitchFamily="34" charset="0"/>
              </a:rPr>
              <a:t>Technology MIT 841</a:t>
            </a:r>
            <a:endParaRPr lang="en-ZA" sz="2000" b="1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556792"/>
            <a:ext cx="684076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 smtClean="0"/>
              <a:t>Textbook:</a:t>
            </a:r>
          </a:p>
          <a:p>
            <a:endParaRPr lang="en-GB" sz="2400" dirty="0" smtClean="0"/>
          </a:p>
          <a:p>
            <a:r>
              <a:rPr lang="en-GB" sz="2400" dirty="0" smtClean="0"/>
              <a:t>“Organisational Behaviour – A contemporary South African Perspective” by Amanda Werner (Ed), 4th edition 2016, Van </a:t>
            </a:r>
            <a:r>
              <a:rPr lang="en-GB" sz="2400" dirty="0" err="1" smtClean="0"/>
              <a:t>Schaiks</a:t>
            </a:r>
            <a:r>
              <a:rPr lang="en-GB" sz="2400" dirty="0" smtClean="0"/>
              <a:t> Publishers. </a:t>
            </a:r>
          </a:p>
          <a:p>
            <a:endParaRPr lang="en-GB" sz="2400" dirty="0" smtClean="0"/>
          </a:p>
          <a:p>
            <a:r>
              <a:rPr lang="en-GB" sz="2400" dirty="0" smtClean="0"/>
              <a:t>ISBN 978 0 627 03417-6 	</a:t>
            </a:r>
          </a:p>
          <a:p>
            <a:r>
              <a:rPr lang="en-GB" sz="2400" dirty="0" smtClean="0"/>
              <a:t> 	</a:t>
            </a:r>
          </a:p>
          <a:p>
            <a:r>
              <a:rPr lang="en-GB" sz="2400" dirty="0" smtClean="0"/>
              <a:t>Referred to as Werner.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071938" cy="365125"/>
          </a:xfrm>
        </p:spPr>
        <p:txBody>
          <a:bodyPr/>
          <a:lstStyle/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3BFAF-DA87-48F6-BAFC-D5A819189C7F}" type="slidenum">
              <a:rPr lang="en-ZA"/>
              <a:pPr>
                <a:defRPr/>
              </a:pPr>
              <a:t>6</a:t>
            </a:fld>
            <a:endParaRPr lang="en-ZA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71500" y="285750"/>
            <a:ext cx="5572125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b="1" dirty="0">
                <a:latin typeface="Calibri" pitchFamily="34" charset="0"/>
              </a:rPr>
              <a:t>University of Pretoria * </a:t>
            </a:r>
            <a:r>
              <a:rPr lang="en-ZA" b="1" dirty="0" err="1">
                <a:latin typeface="Calibri" pitchFamily="34" charset="0"/>
              </a:rPr>
              <a:t>Universiteit</a:t>
            </a:r>
            <a:r>
              <a:rPr lang="en-ZA" b="1" dirty="0">
                <a:latin typeface="Calibri" pitchFamily="34" charset="0"/>
              </a:rPr>
              <a:t> van Pretoria</a:t>
            </a:r>
          </a:p>
          <a:p>
            <a:r>
              <a:rPr lang="en-ZA" sz="2000" b="1" dirty="0">
                <a:latin typeface="Calibri" pitchFamily="34" charset="0"/>
              </a:rPr>
              <a:t>School of Information </a:t>
            </a:r>
            <a:r>
              <a:rPr lang="en-ZA" sz="2000" b="1" dirty="0" smtClean="0">
                <a:latin typeface="Calibri" pitchFamily="34" charset="0"/>
              </a:rPr>
              <a:t>Technology MIT 841</a:t>
            </a:r>
            <a:endParaRPr lang="en-ZA" sz="2000" b="1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36676"/>
            <a:ext cx="7272808" cy="3847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ZA" sz="2000" b="1" dirty="0" smtClean="0"/>
              <a:t>Recommended </a:t>
            </a:r>
            <a:r>
              <a:rPr lang="en-ZA" sz="2000" b="1" dirty="0"/>
              <a:t>texts for additional reading:</a:t>
            </a:r>
            <a:endParaRPr lang="en-US" sz="2000" dirty="0"/>
          </a:p>
          <a:p>
            <a:r>
              <a:rPr lang="en-ZA" sz="2000" dirty="0"/>
              <a:t> </a:t>
            </a:r>
            <a:endParaRPr lang="en-US" sz="2000" dirty="0"/>
          </a:p>
          <a:p>
            <a:r>
              <a:rPr lang="en-ZA" sz="2000" b="1" dirty="0"/>
              <a:t>Organisational behaviour</a:t>
            </a:r>
            <a:r>
              <a:rPr lang="en-ZA" sz="2000" dirty="0"/>
              <a:t>. Marc </a:t>
            </a:r>
            <a:r>
              <a:rPr lang="en-ZA" sz="2000" dirty="0" err="1"/>
              <a:t>Buelens</a:t>
            </a:r>
            <a:r>
              <a:rPr lang="en-ZA" sz="2000" dirty="0"/>
              <a:t>, </a:t>
            </a:r>
            <a:r>
              <a:rPr lang="en-ZA" sz="2000" dirty="0" err="1"/>
              <a:t>Knud</a:t>
            </a:r>
            <a:r>
              <a:rPr lang="en-ZA" sz="2000" dirty="0"/>
              <a:t> </a:t>
            </a:r>
            <a:r>
              <a:rPr lang="en-ZA" sz="2000" dirty="0" err="1"/>
              <a:t>Sinding</a:t>
            </a:r>
            <a:r>
              <a:rPr lang="en-ZA" sz="2000" dirty="0"/>
              <a:t>, Christian </a:t>
            </a:r>
            <a:r>
              <a:rPr lang="en-ZA" sz="2000" dirty="0" err="1"/>
              <a:t>Waldstrom</a:t>
            </a:r>
            <a:r>
              <a:rPr lang="en-ZA" sz="2000" dirty="0"/>
              <a:t>, Robert </a:t>
            </a:r>
            <a:r>
              <a:rPr lang="en-ZA" sz="2000" dirty="0" err="1"/>
              <a:t>Kreitner</a:t>
            </a:r>
            <a:r>
              <a:rPr lang="en-ZA" sz="2000" dirty="0"/>
              <a:t> and Angelo </a:t>
            </a:r>
            <a:r>
              <a:rPr lang="en-ZA" sz="2000" dirty="0" err="1"/>
              <a:t>Kinicki</a:t>
            </a:r>
            <a:r>
              <a:rPr lang="en-ZA" sz="2000" dirty="0"/>
              <a:t>. Fourth edition. London: McGraw-Hill. 2011. </a:t>
            </a:r>
            <a:endParaRPr lang="en-US" sz="2000" dirty="0"/>
          </a:p>
          <a:p>
            <a:r>
              <a:rPr lang="en-ZA" sz="2000" dirty="0"/>
              <a:t> </a:t>
            </a:r>
            <a:endParaRPr lang="en-US" sz="2000" dirty="0"/>
          </a:p>
          <a:p>
            <a:r>
              <a:rPr lang="en-ZA" sz="2000" b="1" dirty="0"/>
              <a:t>Organisational behaviour; global and Southern African perspectives.</a:t>
            </a:r>
            <a:r>
              <a:rPr lang="en-ZA" sz="2000" dirty="0"/>
              <a:t> Stephen Robbins, Timothy A Judge, </a:t>
            </a:r>
            <a:r>
              <a:rPr lang="en-ZA" sz="2000" dirty="0" err="1"/>
              <a:t>Aletta</a:t>
            </a:r>
            <a:r>
              <a:rPr lang="en-ZA" sz="2000" dirty="0"/>
              <a:t> </a:t>
            </a:r>
            <a:r>
              <a:rPr lang="en-ZA" sz="2000" dirty="0" err="1"/>
              <a:t>Odendaal</a:t>
            </a:r>
            <a:r>
              <a:rPr lang="en-ZA" sz="2000" dirty="0"/>
              <a:t>, </a:t>
            </a:r>
            <a:r>
              <a:rPr lang="en-ZA" sz="2000" dirty="0" err="1"/>
              <a:t>Gert</a:t>
            </a:r>
            <a:r>
              <a:rPr lang="en-ZA" sz="2000" dirty="0"/>
              <a:t> </a:t>
            </a:r>
            <a:r>
              <a:rPr lang="en-ZA" sz="2000" dirty="0" err="1"/>
              <a:t>Roodt</a:t>
            </a:r>
            <a:r>
              <a:rPr lang="en-ZA" sz="2000" dirty="0"/>
              <a:t>. Cape Town: Pearson Education. 2009. </a:t>
            </a:r>
            <a:endParaRPr lang="en-US" sz="2000" dirty="0"/>
          </a:p>
          <a:p>
            <a:r>
              <a:rPr lang="en-ZA" sz="2000" dirty="0"/>
              <a:t> </a:t>
            </a:r>
            <a:endParaRPr lang="en-US" sz="2000" dirty="0"/>
          </a:p>
          <a:p>
            <a:r>
              <a:rPr lang="en-ZA" sz="2000" b="1" dirty="0"/>
              <a:t>Organizational </a:t>
            </a:r>
            <a:r>
              <a:rPr lang="en-ZA" sz="2000" b="1" dirty="0" err="1"/>
              <a:t>behavior</a:t>
            </a:r>
            <a:r>
              <a:rPr lang="en-ZA" sz="2000" b="1" dirty="0"/>
              <a:t>.</a:t>
            </a:r>
            <a:r>
              <a:rPr lang="en-ZA" sz="2000" dirty="0"/>
              <a:t> Robert </a:t>
            </a:r>
            <a:r>
              <a:rPr lang="en-ZA" sz="2000" dirty="0" err="1"/>
              <a:t>Kreitner</a:t>
            </a:r>
            <a:r>
              <a:rPr lang="en-ZA" sz="2000" dirty="0"/>
              <a:t> and Angelo </a:t>
            </a:r>
            <a:r>
              <a:rPr lang="en-ZA" sz="2000" dirty="0" err="1"/>
              <a:t>Kinicki</a:t>
            </a:r>
            <a:r>
              <a:rPr lang="en-ZA" sz="2000" dirty="0"/>
              <a:t>. New York: McGraw-Hill. Ninth edition. 2010. </a:t>
            </a:r>
            <a:r>
              <a:rPr lang="en-GB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534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071938" cy="365125"/>
          </a:xfrm>
        </p:spPr>
        <p:txBody>
          <a:bodyPr/>
          <a:lstStyle/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3BFAF-DA87-48F6-BAFC-D5A819189C7F}" type="slidenum">
              <a:rPr lang="en-ZA"/>
              <a:pPr>
                <a:defRPr/>
              </a:pPr>
              <a:t>7</a:t>
            </a:fld>
            <a:endParaRPr lang="en-ZA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71500" y="285750"/>
            <a:ext cx="5572125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b="1" dirty="0">
                <a:latin typeface="Calibri" pitchFamily="34" charset="0"/>
              </a:rPr>
              <a:t>University of Pretoria * </a:t>
            </a:r>
            <a:r>
              <a:rPr lang="en-ZA" b="1" dirty="0" err="1">
                <a:latin typeface="Calibri" pitchFamily="34" charset="0"/>
              </a:rPr>
              <a:t>Universiteit</a:t>
            </a:r>
            <a:r>
              <a:rPr lang="en-ZA" b="1" dirty="0">
                <a:latin typeface="Calibri" pitchFamily="34" charset="0"/>
              </a:rPr>
              <a:t> van Pretoria</a:t>
            </a:r>
          </a:p>
          <a:p>
            <a:r>
              <a:rPr lang="en-ZA" sz="2000" b="1" dirty="0">
                <a:latin typeface="Calibri" pitchFamily="34" charset="0"/>
              </a:rPr>
              <a:t>School of Information </a:t>
            </a:r>
            <a:r>
              <a:rPr lang="en-ZA" sz="2000" b="1" dirty="0" smtClean="0">
                <a:latin typeface="Calibri" pitchFamily="34" charset="0"/>
              </a:rPr>
              <a:t>Technology MIT 841</a:t>
            </a:r>
            <a:endParaRPr lang="en-ZA" sz="2000" b="1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56790"/>
            <a:ext cx="712879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ZA" sz="2000" b="1" dirty="0"/>
              <a:t>Highly recommended text for bibliographic </a:t>
            </a:r>
            <a:r>
              <a:rPr lang="en-ZA" sz="2000" b="1" dirty="0" smtClean="0"/>
              <a:t>referencing</a:t>
            </a:r>
          </a:p>
          <a:p>
            <a:endParaRPr lang="en-ZA" sz="2000" b="1" dirty="0"/>
          </a:p>
          <a:p>
            <a:endParaRPr lang="en-US" sz="2000" dirty="0"/>
          </a:p>
          <a:p>
            <a:r>
              <a:rPr lang="en-ZA" sz="2000" dirty="0"/>
              <a:t>“</a:t>
            </a:r>
            <a:r>
              <a:rPr lang="en-ZA" sz="2000" i="1" dirty="0"/>
              <a:t>Navigating information literacy: your information society survival toolkit</a:t>
            </a:r>
            <a:r>
              <a:rPr lang="en-ZA" sz="2000" dirty="0"/>
              <a:t>”, by Theo </a:t>
            </a:r>
            <a:r>
              <a:rPr lang="en-ZA" sz="2000" dirty="0" err="1"/>
              <a:t>Bothma</a:t>
            </a:r>
            <a:r>
              <a:rPr lang="en-ZA" sz="2000" dirty="0"/>
              <a:t>, Erica </a:t>
            </a:r>
            <a:r>
              <a:rPr lang="en-ZA" sz="2000" dirty="0" err="1"/>
              <a:t>Cosijn</a:t>
            </a:r>
            <a:r>
              <a:rPr lang="en-ZA" sz="2000" dirty="0"/>
              <a:t>, Ina </a:t>
            </a:r>
            <a:r>
              <a:rPr lang="en-ZA" sz="2000" dirty="0" err="1"/>
              <a:t>Fourie</a:t>
            </a:r>
            <a:r>
              <a:rPr lang="en-ZA" sz="2000" dirty="0"/>
              <a:t> and Cecilia </a:t>
            </a:r>
            <a:r>
              <a:rPr lang="en-ZA" sz="2000" dirty="0" err="1"/>
              <a:t>Penzhorn</a:t>
            </a:r>
            <a:r>
              <a:rPr lang="en-ZA" sz="2000" dirty="0" smtClean="0"/>
              <a:t>.  Cape </a:t>
            </a:r>
            <a:r>
              <a:rPr lang="en-ZA" sz="2000" dirty="0"/>
              <a:t>Town: Pearson, 2014.</a:t>
            </a:r>
            <a:endParaRPr lang="en-US" sz="2000" dirty="0"/>
          </a:p>
          <a:p>
            <a:r>
              <a:rPr lang="en-ZA" sz="2000" dirty="0" smtClean="0"/>
              <a:t> </a:t>
            </a:r>
            <a:r>
              <a:rPr lang="en-GB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076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63" y="428625"/>
            <a:ext cx="7500937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400" b="1" dirty="0" smtClean="0">
                <a:latin typeface="Calibri" pitchFamily="34" charset="0"/>
              </a:rPr>
              <a:t>INTRODUCTION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b="1" dirty="0">
              <a:solidFill>
                <a:schemeClr val="bg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571500" y="908720"/>
            <a:ext cx="7000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2400" dirty="0" smtClean="0">
                <a:latin typeface="Calibri" pitchFamily="34" charset="0"/>
              </a:rPr>
              <a:t>Study units and contact sessions : date and time</a:t>
            </a:r>
            <a:endParaRPr lang="en-ZA" sz="2400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BDAA7-5BAD-4108-B959-6D36C66008FB}" type="slidenum">
              <a:rPr lang="en-ZA"/>
              <a:pPr>
                <a:defRPr/>
              </a:pPr>
              <a:t>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313" y="6356350"/>
            <a:ext cx="4214812" cy="365125"/>
          </a:xfrm>
        </p:spPr>
        <p:txBody>
          <a:bodyPr/>
          <a:lstStyle/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13521"/>
              </p:ext>
            </p:extLst>
          </p:nvPr>
        </p:nvGraphicFramePr>
        <p:xfrm>
          <a:off x="539552" y="1785938"/>
          <a:ext cx="8143933" cy="35661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57322"/>
                <a:gridCol w="3571900"/>
                <a:gridCol w="1643074"/>
                <a:gridCol w="1571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Study unit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Theme</a:t>
                      </a:r>
                    </a:p>
                    <a:p>
                      <a:pPr algn="ctr"/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Chapter in Werner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Introduction to organisational behaviour, design and structure.</a:t>
                      </a:r>
                    </a:p>
                    <a:p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Culture, ethics and</a:t>
                      </a:r>
                      <a:r>
                        <a:rPr lang="en-ZA" baseline="0" dirty="0" smtClean="0">
                          <a:solidFill>
                            <a:schemeClr val="tx1"/>
                          </a:solidFill>
                        </a:rPr>
                        <a:t> diversity.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1 and 2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Friday, 22 July 2016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(14:30 – 17:00)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The individual</a:t>
                      </a:r>
                      <a:r>
                        <a:rPr lang="en-ZA" baseline="0" dirty="0" smtClean="0">
                          <a:solidFill>
                            <a:schemeClr val="tx1"/>
                          </a:solidFill>
                        </a:rPr>
                        <a:t> in the organisation, diversity and motivation</a:t>
                      </a:r>
                    </a:p>
                    <a:p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3 and 4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Friday, 26 August 2016 </a:t>
                      </a: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(14:30 – 17:00)</a:t>
                      </a:r>
                    </a:p>
                    <a:p>
                      <a:endParaRPr lang="en-ZA" b="1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63" y="428625"/>
            <a:ext cx="7500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400" b="1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571500" y="764705"/>
            <a:ext cx="7000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ZA" sz="2400" dirty="0" smtClean="0">
                <a:latin typeface="Calibri" pitchFamily="34" charset="0"/>
              </a:rPr>
              <a:t>Study </a:t>
            </a:r>
            <a:r>
              <a:rPr lang="en-ZA" sz="2400" dirty="0">
                <a:latin typeface="Calibri" pitchFamily="34" charset="0"/>
              </a:rPr>
              <a:t>units </a:t>
            </a:r>
            <a:r>
              <a:rPr lang="en-ZA" sz="2400" dirty="0" smtClean="0">
                <a:latin typeface="Calibri" pitchFamily="34" charset="0"/>
              </a:rPr>
              <a:t> and contact sessions: date and time (cont.)</a:t>
            </a:r>
            <a:endParaRPr lang="en-ZA" sz="2400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4EE42-AC15-40C4-8491-03CF3CB6FF72}" type="slidenum">
              <a:rPr lang="en-ZA"/>
              <a:pPr>
                <a:defRPr/>
              </a:pPr>
              <a:t>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313" y="6356350"/>
            <a:ext cx="4214812" cy="365125"/>
          </a:xfrm>
        </p:spPr>
        <p:txBody>
          <a:bodyPr/>
          <a:lstStyle/>
          <a:p>
            <a:pPr>
              <a:defRPr/>
            </a:pPr>
            <a:r>
              <a:rPr lang="en-ZA" smtClean="0"/>
              <a:t>MIT 841 Organisational Behaviour and Management (mp/jdb)</a:t>
            </a:r>
            <a:endParaRPr lang="en-ZA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47441"/>
              </p:ext>
            </p:extLst>
          </p:nvPr>
        </p:nvGraphicFramePr>
        <p:xfrm>
          <a:off x="539552" y="1484784"/>
          <a:ext cx="8143933" cy="400328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28760"/>
                <a:gridCol w="3714776"/>
                <a:gridCol w="1500198"/>
                <a:gridCol w="1500199"/>
              </a:tblGrid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Study unit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Theme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Chapter in Werner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baseline="0" dirty="0" smtClean="0">
                          <a:solidFill>
                            <a:schemeClr val="tx1"/>
                          </a:solidFill>
                        </a:rPr>
                        <a:t>Groups and teams</a:t>
                      </a:r>
                    </a:p>
                    <a:p>
                      <a:r>
                        <a:rPr lang="en-ZA" baseline="0" dirty="0" smtClean="0">
                          <a:solidFill>
                            <a:schemeClr val="tx1"/>
                          </a:solidFill>
                        </a:rPr>
                        <a:t>Power, empowerment and influence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6 and 9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Friday, 23 September 2016</a:t>
                      </a:r>
                    </a:p>
                    <a:p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(14:30 – 17:00)</a:t>
                      </a:r>
                    </a:p>
                    <a:p>
                      <a:endParaRPr lang="en-ZA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baseline="0" dirty="0" smtClean="0">
                          <a:solidFill>
                            <a:schemeClr val="tx1"/>
                          </a:solidFill>
                        </a:rPr>
                        <a:t>Managing conflict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Leadership and followership</a:t>
                      </a:r>
                    </a:p>
                    <a:p>
                      <a:endParaRPr lang="en-ZA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10 and 12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 smtClean="0">
                          <a:solidFill>
                            <a:schemeClr val="tx1"/>
                          </a:solidFill>
                        </a:rPr>
                        <a:t>Friday, 21 October 2016 </a:t>
                      </a:r>
                    </a:p>
                    <a:p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(14:30 – 17:00)</a:t>
                      </a:r>
                    </a:p>
                    <a:p>
                      <a:endParaRPr lang="en-ZA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763</Words>
  <Application>Microsoft Office PowerPoint</Application>
  <PresentationFormat>On-screen Show (4:3)</PresentationFormat>
  <Paragraphs>164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Meinhard</dc:creator>
  <cp:lastModifiedBy>Joan</cp:lastModifiedBy>
  <cp:revision>92</cp:revision>
  <dcterms:created xsi:type="dcterms:W3CDTF">2012-02-09T04:17:17Z</dcterms:created>
  <dcterms:modified xsi:type="dcterms:W3CDTF">2016-05-31T16:57:51Z</dcterms:modified>
</cp:coreProperties>
</file>