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61" r:id="rId2"/>
    <p:sldId id="263" r:id="rId3"/>
    <p:sldId id="259" r:id="rId4"/>
    <p:sldId id="292" r:id="rId5"/>
    <p:sldId id="267" r:id="rId6"/>
    <p:sldId id="293" r:id="rId7"/>
    <p:sldId id="279" r:id="rId8"/>
    <p:sldId id="281" r:id="rId9"/>
    <p:sldId id="258" r:id="rId10"/>
    <p:sldId id="282" r:id="rId11"/>
    <p:sldId id="283" r:id="rId12"/>
    <p:sldId id="287" r:id="rId13"/>
    <p:sldId id="290" r:id="rId14"/>
    <p:sldId id="278" r:id="rId15"/>
    <p:sldId id="280" r:id="rId16"/>
    <p:sldId id="291" r:id="rId17"/>
  </p:sldIdLst>
  <p:sldSz cx="9144000" cy="6858000" type="screen4x3"/>
  <p:notesSz cx="6881813" cy="971073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18"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556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85537"/>
          </a:xfrm>
          <a:prstGeom prst="rect">
            <a:avLst/>
          </a:prstGeom>
        </p:spPr>
        <p:txBody>
          <a:bodyPr vert="horz" lIns="94814" tIns="47407" rIns="94814" bIns="47407" rtlCol="0"/>
          <a:lstStyle>
            <a:lvl1pPr algn="l" fontAlgn="auto">
              <a:spcBef>
                <a:spcPts val="0"/>
              </a:spcBef>
              <a:spcAft>
                <a:spcPts val="0"/>
              </a:spcAft>
              <a:defRPr sz="1200">
                <a:latin typeface="+mn-lt"/>
                <a:cs typeface="+mn-cs"/>
              </a:defRPr>
            </a:lvl1pPr>
          </a:lstStyle>
          <a:p>
            <a:pPr>
              <a:defRPr/>
            </a:pPr>
            <a:endParaRPr lang="en-ZA"/>
          </a:p>
        </p:txBody>
      </p:sp>
      <p:sp>
        <p:nvSpPr>
          <p:cNvPr id="3" name="Date Placeholder 2"/>
          <p:cNvSpPr>
            <a:spLocks noGrp="1"/>
          </p:cNvSpPr>
          <p:nvPr>
            <p:ph type="dt" sz="quarter" idx="1"/>
          </p:nvPr>
        </p:nvSpPr>
        <p:spPr>
          <a:xfrm>
            <a:off x="3898102" y="0"/>
            <a:ext cx="2982119" cy="485537"/>
          </a:xfrm>
          <a:prstGeom prst="rect">
            <a:avLst/>
          </a:prstGeom>
        </p:spPr>
        <p:txBody>
          <a:bodyPr vert="horz" lIns="94814" tIns="47407" rIns="94814" bIns="47407" rtlCol="0"/>
          <a:lstStyle>
            <a:lvl1pPr algn="r" fontAlgn="auto">
              <a:spcBef>
                <a:spcPts val="0"/>
              </a:spcBef>
              <a:spcAft>
                <a:spcPts val="0"/>
              </a:spcAft>
              <a:defRPr sz="1200">
                <a:latin typeface="+mn-lt"/>
                <a:cs typeface="+mn-cs"/>
              </a:defRPr>
            </a:lvl1pPr>
          </a:lstStyle>
          <a:p>
            <a:pPr>
              <a:defRPr/>
            </a:pPr>
            <a:fld id="{CA58B72A-C324-427D-B21E-77FE0E798F7C}" type="datetimeFigureOut">
              <a:rPr lang="en-US"/>
              <a:pPr>
                <a:defRPr/>
              </a:pPr>
              <a:t>7/21/2016</a:t>
            </a:fld>
            <a:endParaRPr lang="en-ZA"/>
          </a:p>
        </p:txBody>
      </p:sp>
      <p:sp>
        <p:nvSpPr>
          <p:cNvPr id="4" name="Footer Placeholder 3"/>
          <p:cNvSpPr>
            <a:spLocks noGrp="1"/>
          </p:cNvSpPr>
          <p:nvPr>
            <p:ph type="ftr" sz="quarter" idx="2"/>
          </p:nvPr>
        </p:nvSpPr>
        <p:spPr>
          <a:xfrm>
            <a:off x="0" y="9223516"/>
            <a:ext cx="2982119" cy="485537"/>
          </a:xfrm>
          <a:prstGeom prst="rect">
            <a:avLst/>
          </a:prstGeom>
        </p:spPr>
        <p:txBody>
          <a:bodyPr vert="horz" lIns="94814" tIns="47407" rIns="94814" bIns="47407" rtlCol="0" anchor="b"/>
          <a:lstStyle>
            <a:lvl1pPr algn="l" fontAlgn="auto">
              <a:spcBef>
                <a:spcPts val="0"/>
              </a:spcBef>
              <a:spcAft>
                <a:spcPts val="0"/>
              </a:spcAft>
              <a:defRPr sz="1200">
                <a:latin typeface="+mn-lt"/>
                <a:cs typeface="+mn-cs"/>
              </a:defRPr>
            </a:lvl1pPr>
          </a:lstStyle>
          <a:p>
            <a:pPr>
              <a:defRPr/>
            </a:pPr>
            <a:r>
              <a:rPr lang="en-ZA"/>
              <a:t>MIT 841  Organisational Behaviour and Management  (mp/jdb)</a:t>
            </a:r>
          </a:p>
        </p:txBody>
      </p:sp>
      <p:sp>
        <p:nvSpPr>
          <p:cNvPr id="5" name="Slide Number Placeholder 4"/>
          <p:cNvSpPr>
            <a:spLocks noGrp="1"/>
          </p:cNvSpPr>
          <p:nvPr>
            <p:ph type="sldNum" sz="quarter" idx="3"/>
          </p:nvPr>
        </p:nvSpPr>
        <p:spPr>
          <a:xfrm>
            <a:off x="3898102" y="9223516"/>
            <a:ext cx="2982119" cy="485537"/>
          </a:xfrm>
          <a:prstGeom prst="rect">
            <a:avLst/>
          </a:prstGeom>
        </p:spPr>
        <p:txBody>
          <a:bodyPr vert="horz" lIns="94814" tIns="47407" rIns="94814" bIns="47407" rtlCol="0" anchor="b"/>
          <a:lstStyle>
            <a:lvl1pPr algn="r" fontAlgn="auto">
              <a:spcBef>
                <a:spcPts val="0"/>
              </a:spcBef>
              <a:spcAft>
                <a:spcPts val="0"/>
              </a:spcAft>
              <a:defRPr sz="1200">
                <a:latin typeface="+mn-lt"/>
                <a:cs typeface="+mn-cs"/>
              </a:defRPr>
            </a:lvl1pPr>
          </a:lstStyle>
          <a:p>
            <a:pPr>
              <a:defRPr/>
            </a:pPr>
            <a:fld id="{9821858A-2382-4FDB-9E87-22E1BF875685}" type="slidenum">
              <a:rPr lang="en-ZA"/>
              <a:pPr>
                <a:defRPr/>
              </a:pPr>
              <a:t>‹#›</a:t>
            </a:fld>
            <a:endParaRPr lang="en-ZA"/>
          </a:p>
        </p:txBody>
      </p:sp>
    </p:spTree>
    <p:extLst>
      <p:ext uri="{BB962C8B-B14F-4D97-AF65-F5344CB8AC3E}">
        <p14:creationId xmlns:p14="http://schemas.microsoft.com/office/powerpoint/2010/main" val="34328454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85537"/>
          </a:xfrm>
          <a:prstGeom prst="rect">
            <a:avLst/>
          </a:prstGeom>
        </p:spPr>
        <p:txBody>
          <a:bodyPr vert="horz" lIns="94814" tIns="47407" rIns="94814" bIns="47407" rtlCol="0"/>
          <a:lstStyle>
            <a:lvl1pPr algn="l" fontAlgn="auto">
              <a:spcBef>
                <a:spcPts val="0"/>
              </a:spcBef>
              <a:spcAft>
                <a:spcPts val="0"/>
              </a:spcAft>
              <a:defRPr sz="1200">
                <a:latin typeface="+mn-lt"/>
                <a:cs typeface="+mn-cs"/>
              </a:defRPr>
            </a:lvl1pPr>
          </a:lstStyle>
          <a:p>
            <a:pPr>
              <a:defRPr/>
            </a:pPr>
            <a:endParaRPr lang="en-ZA"/>
          </a:p>
        </p:txBody>
      </p:sp>
      <p:sp>
        <p:nvSpPr>
          <p:cNvPr id="3" name="Date Placeholder 2"/>
          <p:cNvSpPr>
            <a:spLocks noGrp="1"/>
          </p:cNvSpPr>
          <p:nvPr>
            <p:ph type="dt" idx="1"/>
          </p:nvPr>
        </p:nvSpPr>
        <p:spPr>
          <a:xfrm>
            <a:off x="3898102" y="0"/>
            <a:ext cx="2982119" cy="485537"/>
          </a:xfrm>
          <a:prstGeom prst="rect">
            <a:avLst/>
          </a:prstGeom>
        </p:spPr>
        <p:txBody>
          <a:bodyPr vert="horz" lIns="94814" tIns="47407" rIns="94814" bIns="47407" rtlCol="0"/>
          <a:lstStyle>
            <a:lvl1pPr algn="r" fontAlgn="auto">
              <a:spcBef>
                <a:spcPts val="0"/>
              </a:spcBef>
              <a:spcAft>
                <a:spcPts val="0"/>
              </a:spcAft>
              <a:defRPr sz="1200">
                <a:latin typeface="+mn-lt"/>
                <a:cs typeface="+mn-cs"/>
              </a:defRPr>
            </a:lvl1pPr>
          </a:lstStyle>
          <a:p>
            <a:pPr>
              <a:defRPr/>
            </a:pPr>
            <a:fld id="{92FA56FF-1187-4ED4-BE7E-D5A8E6380F2C}" type="datetimeFigureOut">
              <a:rPr lang="en-US"/>
              <a:pPr>
                <a:defRPr/>
              </a:pPr>
              <a:t>7/21/2016</a:t>
            </a:fld>
            <a:endParaRPr lang="en-ZA"/>
          </a:p>
        </p:txBody>
      </p:sp>
      <p:sp>
        <p:nvSpPr>
          <p:cNvPr id="4" name="Slide Image Placeholder 3"/>
          <p:cNvSpPr>
            <a:spLocks noGrp="1" noRot="1" noChangeAspect="1"/>
          </p:cNvSpPr>
          <p:nvPr>
            <p:ph type="sldImg" idx="2"/>
          </p:nvPr>
        </p:nvSpPr>
        <p:spPr>
          <a:xfrm>
            <a:off x="1014413" y="728663"/>
            <a:ext cx="4854575" cy="3641725"/>
          </a:xfrm>
          <a:prstGeom prst="rect">
            <a:avLst/>
          </a:prstGeom>
          <a:noFill/>
          <a:ln w="12700">
            <a:solidFill>
              <a:prstClr val="black"/>
            </a:solidFill>
          </a:ln>
        </p:spPr>
        <p:txBody>
          <a:bodyPr vert="horz" lIns="94814" tIns="47407" rIns="94814" bIns="47407" rtlCol="0" anchor="ctr"/>
          <a:lstStyle/>
          <a:p>
            <a:pPr lvl="0"/>
            <a:endParaRPr lang="en-ZA" noProof="0"/>
          </a:p>
        </p:txBody>
      </p:sp>
      <p:sp>
        <p:nvSpPr>
          <p:cNvPr id="5" name="Notes Placeholder 4"/>
          <p:cNvSpPr>
            <a:spLocks noGrp="1"/>
          </p:cNvSpPr>
          <p:nvPr>
            <p:ph type="body" sz="quarter" idx="3"/>
          </p:nvPr>
        </p:nvSpPr>
        <p:spPr>
          <a:xfrm>
            <a:off x="688182" y="4612601"/>
            <a:ext cx="5505450" cy="4369832"/>
          </a:xfrm>
          <a:prstGeom prst="rect">
            <a:avLst/>
          </a:prstGeom>
        </p:spPr>
        <p:txBody>
          <a:bodyPr vert="horz" lIns="94814" tIns="47407" rIns="94814" bIns="47407"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ZA" noProof="0"/>
          </a:p>
        </p:txBody>
      </p:sp>
      <p:sp>
        <p:nvSpPr>
          <p:cNvPr id="6" name="Footer Placeholder 5"/>
          <p:cNvSpPr>
            <a:spLocks noGrp="1"/>
          </p:cNvSpPr>
          <p:nvPr>
            <p:ph type="ftr" sz="quarter" idx="4"/>
          </p:nvPr>
        </p:nvSpPr>
        <p:spPr>
          <a:xfrm>
            <a:off x="0" y="9223516"/>
            <a:ext cx="2982119" cy="485537"/>
          </a:xfrm>
          <a:prstGeom prst="rect">
            <a:avLst/>
          </a:prstGeom>
        </p:spPr>
        <p:txBody>
          <a:bodyPr vert="horz" lIns="94814" tIns="47407" rIns="94814" bIns="47407" rtlCol="0" anchor="b"/>
          <a:lstStyle>
            <a:lvl1pPr algn="l" fontAlgn="auto">
              <a:spcBef>
                <a:spcPts val="0"/>
              </a:spcBef>
              <a:spcAft>
                <a:spcPts val="0"/>
              </a:spcAft>
              <a:defRPr sz="1200">
                <a:latin typeface="+mn-lt"/>
                <a:cs typeface="+mn-cs"/>
              </a:defRPr>
            </a:lvl1pPr>
          </a:lstStyle>
          <a:p>
            <a:pPr>
              <a:defRPr/>
            </a:pPr>
            <a:r>
              <a:rPr lang="en-ZA"/>
              <a:t>MIT 841  Organisational Behaviour and Management  (mp/jdb)</a:t>
            </a:r>
          </a:p>
        </p:txBody>
      </p:sp>
      <p:sp>
        <p:nvSpPr>
          <p:cNvPr id="7" name="Slide Number Placeholder 6"/>
          <p:cNvSpPr>
            <a:spLocks noGrp="1"/>
          </p:cNvSpPr>
          <p:nvPr>
            <p:ph type="sldNum" sz="quarter" idx="5"/>
          </p:nvPr>
        </p:nvSpPr>
        <p:spPr>
          <a:xfrm>
            <a:off x="3898102" y="9223516"/>
            <a:ext cx="2982119" cy="485537"/>
          </a:xfrm>
          <a:prstGeom prst="rect">
            <a:avLst/>
          </a:prstGeom>
        </p:spPr>
        <p:txBody>
          <a:bodyPr vert="horz" lIns="94814" tIns="47407" rIns="94814" bIns="47407" rtlCol="0" anchor="b"/>
          <a:lstStyle>
            <a:lvl1pPr algn="r" fontAlgn="auto">
              <a:spcBef>
                <a:spcPts val="0"/>
              </a:spcBef>
              <a:spcAft>
                <a:spcPts val="0"/>
              </a:spcAft>
              <a:defRPr sz="1200">
                <a:latin typeface="+mn-lt"/>
                <a:cs typeface="+mn-cs"/>
              </a:defRPr>
            </a:lvl1pPr>
          </a:lstStyle>
          <a:p>
            <a:pPr>
              <a:defRPr/>
            </a:pPr>
            <a:fld id="{2696157D-EA69-4BBD-B715-9FED9338E4C0}" type="slidenum">
              <a:rPr lang="en-ZA"/>
              <a:pPr>
                <a:defRPr/>
              </a:pPr>
              <a:t>‹#›</a:t>
            </a:fld>
            <a:endParaRPr lang="en-ZA"/>
          </a:p>
        </p:txBody>
      </p:sp>
    </p:spTree>
    <p:extLst>
      <p:ext uri="{BB962C8B-B14F-4D97-AF65-F5344CB8AC3E}">
        <p14:creationId xmlns:p14="http://schemas.microsoft.com/office/powerpoint/2010/main" val="130927915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ZA"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4344BD-EE04-46DC-9D4B-D55276EACDED}" type="slidenum">
              <a:rPr lang="en-ZA" smtClean="0"/>
              <a:pPr fontAlgn="base">
                <a:spcBef>
                  <a:spcPct val="0"/>
                </a:spcBef>
                <a:spcAft>
                  <a:spcPct val="0"/>
                </a:spcAft>
                <a:defRPr/>
              </a:pPr>
              <a:t>3</a:t>
            </a:fld>
            <a:endParaRPr lang="en-ZA" smtClean="0"/>
          </a:p>
        </p:txBody>
      </p:sp>
      <p:sp>
        <p:nvSpPr>
          <p:cNvPr id="20485"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ZA" smtClean="0"/>
              <a:t>MIT 841  Organisational Behaviour and Management  (mp/jdb)</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lvl1pPr>
              <a:defRPr/>
            </a:lvl1pPr>
          </a:lstStyle>
          <a:p>
            <a:pPr>
              <a:defRPr/>
            </a:pPr>
            <a:fld id="{44F62F59-E924-4A26-A9CE-193F6D2D28DE}" type="datetime1">
              <a:rPr lang="en-US" smtClean="0"/>
              <a:t>7/21/2016</a:t>
            </a:fld>
            <a:endParaRPr lang="en-ZA"/>
          </a:p>
        </p:txBody>
      </p:sp>
      <p:sp>
        <p:nvSpPr>
          <p:cNvPr id="5" name="Footer Placeholder 4"/>
          <p:cNvSpPr>
            <a:spLocks noGrp="1"/>
          </p:cNvSpPr>
          <p:nvPr>
            <p:ph type="ftr" sz="quarter" idx="11"/>
          </p:nvPr>
        </p:nvSpPr>
        <p:spPr/>
        <p:txBody>
          <a:bodyPr/>
          <a:lstStyle>
            <a:lvl1pPr>
              <a:defRPr/>
            </a:lvl1pPr>
          </a:lstStyle>
          <a:p>
            <a:pPr>
              <a:defRPr/>
            </a:pPr>
            <a:r>
              <a:rPr lang="en-ZA" smtClean="0"/>
              <a:t>MIT Organisational Behaviour and Management (mp/jdb)</a:t>
            </a:r>
            <a:endParaRPr lang="en-ZA"/>
          </a:p>
        </p:txBody>
      </p:sp>
      <p:sp>
        <p:nvSpPr>
          <p:cNvPr id="6" name="Slide Number Placeholder 5"/>
          <p:cNvSpPr>
            <a:spLocks noGrp="1"/>
          </p:cNvSpPr>
          <p:nvPr>
            <p:ph type="sldNum" sz="quarter" idx="12"/>
          </p:nvPr>
        </p:nvSpPr>
        <p:spPr/>
        <p:txBody>
          <a:bodyPr/>
          <a:lstStyle>
            <a:lvl1pPr>
              <a:defRPr/>
            </a:lvl1pPr>
          </a:lstStyle>
          <a:p>
            <a:pPr>
              <a:defRPr/>
            </a:pPr>
            <a:fld id="{8D223963-3F39-4D2E-85EC-DC7735403503}" type="slidenum">
              <a:rPr lang="en-ZA"/>
              <a:pPr>
                <a:defRPr/>
              </a:pPr>
              <a:t>‹#›</a:t>
            </a:fld>
            <a:endParaRPr lang="en-Z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lvl1pPr>
              <a:defRPr/>
            </a:lvl1pPr>
          </a:lstStyle>
          <a:p>
            <a:pPr>
              <a:defRPr/>
            </a:pPr>
            <a:fld id="{A3FFEFDF-33F0-4E61-95BC-220C1C6B3E62}" type="datetime1">
              <a:rPr lang="en-US" smtClean="0"/>
              <a:t>7/21/2016</a:t>
            </a:fld>
            <a:endParaRPr lang="en-ZA"/>
          </a:p>
        </p:txBody>
      </p:sp>
      <p:sp>
        <p:nvSpPr>
          <p:cNvPr id="5" name="Footer Placeholder 4"/>
          <p:cNvSpPr>
            <a:spLocks noGrp="1"/>
          </p:cNvSpPr>
          <p:nvPr>
            <p:ph type="ftr" sz="quarter" idx="11"/>
          </p:nvPr>
        </p:nvSpPr>
        <p:spPr/>
        <p:txBody>
          <a:bodyPr/>
          <a:lstStyle>
            <a:lvl1pPr>
              <a:defRPr/>
            </a:lvl1pPr>
          </a:lstStyle>
          <a:p>
            <a:pPr>
              <a:defRPr/>
            </a:pPr>
            <a:r>
              <a:rPr lang="en-ZA" smtClean="0"/>
              <a:t>MIT Organisational Behaviour and Management (mp/jdb)</a:t>
            </a:r>
            <a:endParaRPr lang="en-ZA"/>
          </a:p>
        </p:txBody>
      </p:sp>
      <p:sp>
        <p:nvSpPr>
          <p:cNvPr id="6" name="Slide Number Placeholder 5"/>
          <p:cNvSpPr>
            <a:spLocks noGrp="1"/>
          </p:cNvSpPr>
          <p:nvPr>
            <p:ph type="sldNum" sz="quarter" idx="12"/>
          </p:nvPr>
        </p:nvSpPr>
        <p:spPr/>
        <p:txBody>
          <a:bodyPr/>
          <a:lstStyle>
            <a:lvl1pPr>
              <a:defRPr/>
            </a:lvl1pPr>
          </a:lstStyle>
          <a:p>
            <a:pPr>
              <a:defRPr/>
            </a:pPr>
            <a:fld id="{A38ED360-367A-4F3A-887F-57EE131C615C}" type="slidenum">
              <a:rPr lang="en-ZA"/>
              <a:pPr>
                <a:defRPr/>
              </a:pPr>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lvl1pPr>
              <a:defRPr/>
            </a:lvl1pPr>
          </a:lstStyle>
          <a:p>
            <a:pPr>
              <a:defRPr/>
            </a:pPr>
            <a:fld id="{5B97B96F-7EA5-46F7-BD73-295025FAAB92}" type="datetime1">
              <a:rPr lang="en-US" smtClean="0"/>
              <a:t>7/21/2016</a:t>
            </a:fld>
            <a:endParaRPr lang="en-ZA"/>
          </a:p>
        </p:txBody>
      </p:sp>
      <p:sp>
        <p:nvSpPr>
          <p:cNvPr id="5" name="Footer Placeholder 4"/>
          <p:cNvSpPr>
            <a:spLocks noGrp="1"/>
          </p:cNvSpPr>
          <p:nvPr>
            <p:ph type="ftr" sz="quarter" idx="11"/>
          </p:nvPr>
        </p:nvSpPr>
        <p:spPr/>
        <p:txBody>
          <a:bodyPr/>
          <a:lstStyle>
            <a:lvl1pPr>
              <a:defRPr/>
            </a:lvl1pPr>
          </a:lstStyle>
          <a:p>
            <a:pPr>
              <a:defRPr/>
            </a:pPr>
            <a:r>
              <a:rPr lang="en-ZA" smtClean="0"/>
              <a:t>MIT Organisational Behaviour and Management (mp/jdb)</a:t>
            </a:r>
            <a:endParaRPr lang="en-ZA"/>
          </a:p>
        </p:txBody>
      </p:sp>
      <p:sp>
        <p:nvSpPr>
          <p:cNvPr id="6" name="Slide Number Placeholder 5"/>
          <p:cNvSpPr>
            <a:spLocks noGrp="1"/>
          </p:cNvSpPr>
          <p:nvPr>
            <p:ph type="sldNum" sz="quarter" idx="12"/>
          </p:nvPr>
        </p:nvSpPr>
        <p:spPr/>
        <p:txBody>
          <a:bodyPr/>
          <a:lstStyle>
            <a:lvl1pPr>
              <a:defRPr/>
            </a:lvl1pPr>
          </a:lstStyle>
          <a:p>
            <a:pPr>
              <a:defRPr/>
            </a:pPr>
            <a:fld id="{DE772365-5B34-4EB8-B1B7-29B269E2B3F7}" type="slidenum">
              <a:rPr lang="en-ZA"/>
              <a:pPr>
                <a:defRPr/>
              </a:pPr>
              <a:t>‹#›</a:t>
            </a:fld>
            <a:endParaRPr lang="en-Z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lvl1pPr>
              <a:defRPr/>
            </a:lvl1pPr>
          </a:lstStyle>
          <a:p>
            <a:pPr>
              <a:defRPr/>
            </a:pPr>
            <a:fld id="{DBE54D1A-FC12-4580-A62B-2BE81431C324}" type="datetime1">
              <a:rPr lang="en-US" smtClean="0"/>
              <a:t>7/21/2016</a:t>
            </a:fld>
            <a:endParaRPr lang="en-ZA"/>
          </a:p>
        </p:txBody>
      </p:sp>
      <p:sp>
        <p:nvSpPr>
          <p:cNvPr id="5" name="Footer Placeholder 4"/>
          <p:cNvSpPr>
            <a:spLocks noGrp="1"/>
          </p:cNvSpPr>
          <p:nvPr>
            <p:ph type="ftr" sz="quarter" idx="11"/>
          </p:nvPr>
        </p:nvSpPr>
        <p:spPr/>
        <p:txBody>
          <a:bodyPr/>
          <a:lstStyle>
            <a:lvl1pPr>
              <a:defRPr/>
            </a:lvl1pPr>
          </a:lstStyle>
          <a:p>
            <a:pPr>
              <a:defRPr/>
            </a:pPr>
            <a:r>
              <a:rPr lang="en-ZA" smtClean="0"/>
              <a:t>MIT Organisational Behaviour and Management (mp/jdb)</a:t>
            </a:r>
            <a:endParaRPr lang="en-ZA"/>
          </a:p>
        </p:txBody>
      </p:sp>
      <p:sp>
        <p:nvSpPr>
          <p:cNvPr id="6" name="Slide Number Placeholder 5"/>
          <p:cNvSpPr>
            <a:spLocks noGrp="1"/>
          </p:cNvSpPr>
          <p:nvPr>
            <p:ph type="sldNum" sz="quarter" idx="12"/>
          </p:nvPr>
        </p:nvSpPr>
        <p:spPr/>
        <p:txBody>
          <a:bodyPr/>
          <a:lstStyle>
            <a:lvl1pPr>
              <a:defRPr/>
            </a:lvl1pPr>
          </a:lstStyle>
          <a:p>
            <a:pPr>
              <a:defRPr/>
            </a:pPr>
            <a:fld id="{64AE7371-5C1D-4750-AC6F-07E45AC4A186}" type="slidenum">
              <a:rPr lang="en-ZA"/>
              <a:pPr>
                <a:defRPr/>
              </a:pPr>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C3B537B-03DD-4F6E-B145-6FE69B0A1390}" type="datetime1">
              <a:rPr lang="en-US" smtClean="0"/>
              <a:t>7/21/2016</a:t>
            </a:fld>
            <a:endParaRPr lang="en-ZA"/>
          </a:p>
        </p:txBody>
      </p:sp>
      <p:sp>
        <p:nvSpPr>
          <p:cNvPr id="5" name="Footer Placeholder 4"/>
          <p:cNvSpPr>
            <a:spLocks noGrp="1"/>
          </p:cNvSpPr>
          <p:nvPr>
            <p:ph type="ftr" sz="quarter" idx="11"/>
          </p:nvPr>
        </p:nvSpPr>
        <p:spPr/>
        <p:txBody>
          <a:bodyPr/>
          <a:lstStyle>
            <a:lvl1pPr>
              <a:defRPr/>
            </a:lvl1pPr>
          </a:lstStyle>
          <a:p>
            <a:pPr>
              <a:defRPr/>
            </a:pPr>
            <a:r>
              <a:rPr lang="en-ZA" smtClean="0"/>
              <a:t>MIT Organisational Behaviour and Management (mp/jdb)</a:t>
            </a:r>
            <a:endParaRPr lang="en-ZA"/>
          </a:p>
        </p:txBody>
      </p:sp>
      <p:sp>
        <p:nvSpPr>
          <p:cNvPr id="6" name="Slide Number Placeholder 5"/>
          <p:cNvSpPr>
            <a:spLocks noGrp="1"/>
          </p:cNvSpPr>
          <p:nvPr>
            <p:ph type="sldNum" sz="quarter" idx="12"/>
          </p:nvPr>
        </p:nvSpPr>
        <p:spPr/>
        <p:txBody>
          <a:bodyPr/>
          <a:lstStyle>
            <a:lvl1pPr>
              <a:defRPr/>
            </a:lvl1pPr>
          </a:lstStyle>
          <a:p>
            <a:pPr>
              <a:defRPr/>
            </a:pPr>
            <a:fld id="{11099AFD-9A6F-4824-A178-5925798A89B6}" type="slidenum">
              <a:rPr lang="en-ZA"/>
              <a:pPr>
                <a:defRPr/>
              </a:pPr>
              <a:t>‹#›</a:t>
            </a:fld>
            <a:endParaRPr lang="en-Z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3"/>
          <p:cNvSpPr>
            <a:spLocks noGrp="1"/>
          </p:cNvSpPr>
          <p:nvPr>
            <p:ph type="dt" sz="half" idx="10"/>
          </p:nvPr>
        </p:nvSpPr>
        <p:spPr/>
        <p:txBody>
          <a:bodyPr/>
          <a:lstStyle>
            <a:lvl1pPr>
              <a:defRPr/>
            </a:lvl1pPr>
          </a:lstStyle>
          <a:p>
            <a:pPr>
              <a:defRPr/>
            </a:pPr>
            <a:fld id="{814D7598-FBD8-4155-90CE-11397A45EF95}" type="datetime1">
              <a:rPr lang="en-US" smtClean="0"/>
              <a:t>7/21/2016</a:t>
            </a:fld>
            <a:endParaRPr lang="en-ZA"/>
          </a:p>
        </p:txBody>
      </p:sp>
      <p:sp>
        <p:nvSpPr>
          <p:cNvPr id="6" name="Footer Placeholder 4"/>
          <p:cNvSpPr>
            <a:spLocks noGrp="1"/>
          </p:cNvSpPr>
          <p:nvPr>
            <p:ph type="ftr" sz="quarter" idx="11"/>
          </p:nvPr>
        </p:nvSpPr>
        <p:spPr/>
        <p:txBody>
          <a:bodyPr/>
          <a:lstStyle>
            <a:lvl1pPr>
              <a:defRPr/>
            </a:lvl1pPr>
          </a:lstStyle>
          <a:p>
            <a:pPr>
              <a:defRPr/>
            </a:pPr>
            <a:r>
              <a:rPr lang="en-ZA" smtClean="0"/>
              <a:t>MIT Organisational Behaviour and Management (mp/jdb)</a:t>
            </a:r>
            <a:endParaRPr lang="en-ZA"/>
          </a:p>
        </p:txBody>
      </p:sp>
      <p:sp>
        <p:nvSpPr>
          <p:cNvPr id="7" name="Slide Number Placeholder 5"/>
          <p:cNvSpPr>
            <a:spLocks noGrp="1"/>
          </p:cNvSpPr>
          <p:nvPr>
            <p:ph type="sldNum" sz="quarter" idx="12"/>
          </p:nvPr>
        </p:nvSpPr>
        <p:spPr/>
        <p:txBody>
          <a:bodyPr/>
          <a:lstStyle>
            <a:lvl1pPr>
              <a:defRPr/>
            </a:lvl1pPr>
          </a:lstStyle>
          <a:p>
            <a:pPr>
              <a:defRPr/>
            </a:pPr>
            <a:fld id="{5B58D4B5-2FC2-456B-BF34-F1EC17F366CB}" type="slidenum">
              <a:rPr lang="en-ZA"/>
              <a:pPr>
                <a:defRPr/>
              </a:pPr>
              <a:t>‹#›</a:t>
            </a:fld>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3"/>
          <p:cNvSpPr>
            <a:spLocks noGrp="1"/>
          </p:cNvSpPr>
          <p:nvPr>
            <p:ph type="dt" sz="half" idx="10"/>
          </p:nvPr>
        </p:nvSpPr>
        <p:spPr/>
        <p:txBody>
          <a:bodyPr/>
          <a:lstStyle>
            <a:lvl1pPr>
              <a:defRPr/>
            </a:lvl1pPr>
          </a:lstStyle>
          <a:p>
            <a:pPr>
              <a:defRPr/>
            </a:pPr>
            <a:fld id="{23D0DAE5-7427-4F20-BBB2-FEFB90704ADC}" type="datetime1">
              <a:rPr lang="en-US" smtClean="0"/>
              <a:t>7/21/2016</a:t>
            </a:fld>
            <a:endParaRPr lang="en-ZA"/>
          </a:p>
        </p:txBody>
      </p:sp>
      <p:sp>
        <p:nvSpPr>
          <p:cNvPr id="8" name="Footer Placeholder 4"/>
          <p:cNvSpPr>
            <a:spLocks noGrp="1"/>
          </p:cNvSpPr>
          <p:nvPr>
            <p:ph type="ftr" sz="quarter" idx="11"/>
          </p:nvPr>
        </p:nvSpPr>
        <p:spPr/>
        <p:txBody>
          <a:bodyPr/>
          <a:lstStyle>
            <a:lvl1pPr>
              <a:defRPr/>
            </a:lvl1pPr>
          </a:lstStyle>
          <a:p>
            <a:pPr>
              <a:defRPr/>
            </a:pPr>
            <a:r>
              <a:rPr lang="en-ZA" smtClean="0"/>
              <a:t>MIT Organisational Behaviour and Management (mp/jdb)</a:t>
            </a:r>
            <a:endParaRPr lang="en-ZA"/>
          </a:p>
        </p:txBody>
      </p:sp>
      <p:sp>
        <p:nvSpPr>
          <p:cNvPr id="9" name="Slide Number Placeholder 5"/>
          <p:cNvSpPr>
            <a:spLocks noGrp="1"/>
          </p:cNvSpPr>
          <p:nvPr>
            <p:ph type="sldNum" sz="quarter" idx="12"/>
          </p:nvPr>
        </p:nvSpPr>
        <p:spPr/>
        <p:txBody>
          <a:bodyPr/>
          <a:lstStyle>
            <a:lvl1pPr>
              <a:defRPr/>
            </a:lvl1pPr>
          </a:lstStyle>
          <a:p>
            <a:pPr>
              <a:defRPr/>
            </a:pPr>
            <a:fld id="{7F7692C3-C7D0-46F3-9012-2C171F52D8B4}" type="slidenum">
              <a:rPr lang="en-ZA"/>
              <a:pPr>
                <a:defRPr/>
              </a:pPr>
              <a:t>‹#›</a:t>
            </a:fld>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3"/>
          <p:cNvSpPr>
            <a:spLocks noGrp="1"/>
          </p:cNvSpPr>
          <p:nvPr>
            <p:ph type="dt" sz="half" idx="10"/>
          </p:nvPr>
        </p:nvSpPr>
        <p:spPr/>
        <p:txBody>
          <a:bodyPr/>
          <a:lstStyle>
            <a:lvl1pPr>
              <a:defRPr/>
            </a:lvl1pPr>
          </a:lstStyle>
          <a:p>
            <a:pPr>
              <a:defRPr/>
            </a:pPr>
            <a:fld id="{DBFC8CDA-B47E-41E3-8B12-C7FD8A8EAB5D}" type="datetime1">
              <a:rPr lang="en-US" smtClean="0"/>
              <a:t>7/21/2016</a:t>
            </a:fld>
            <a:endParaRPr lang="en-ZA"/>
          </a:p>
        </p:txBody>
      </p:sp>
      <p:sp>
        <p:nvSpPr>
          <p:cNvPr id="4" name="Footer Placeholder 4"/>
          <p:cNvSpPr>
            <a:spLocks noGrp="1"/>
          </p:cNvSpPr>
          <p:nvPr>
            <p:ph type="ftr" sz="quarter" idx="11"/>
          </p:nvPr>
        </p:nvSpPr>
        <p:spPr/>
        <p:txBody>
          <a:bodyPr/>
          <a:lstStyle>
            <a:lvl1pPr>
              <a:defRPr/>
            </a:lvl1pPr>
          </a:lstStyle>
          <a:p>
            <a:pPr>
              <a:defRPr/>
            </a:pPr>
            <a:r>
              <a:rPr lang="en-ZA" smtClean="0"/>
              <a:t>MIT Organisational Behaviour and Management (mp/jdb)</a:t>
            </a:r>
            <a:endParaRPr lang="en-ZA"/>
          </a:p>
        </p:txBody>
      </p:sp>
      <p:sp>
        <p:nvSpPr>
          <p:cNvPr id="5" name="Slide Number Placeholder 5"/>
          <p:cNvSpPr>
            <a:spLocks noGrp="1"/>
          </p:cNvSpPr>
          <p:nvPr>
            <p:ph type="sldNum" sz="quarter" idx="12"/>
          </p:nvPr>
        </p:nvSpPr>
        <p:spPr/>
        <p:txBody>
          <a:bodyPr/>
          <a:lstStyle>
            <a:lvl1pPr>
              <a:defRPr/>
            </a:lvl1pPr>
          </a:lstStyle>
          <a:p>
            <a:pPr>
              <a:defRPr/>
            </a:pPr>
            <a:fld id="{0D7F6035-23F7-4CD7-9FE0-3AABF84E1CA2}" type="slidenum">
              <a:rPr lang="en-ZA"/>
              <a:pPr>
                <a:defRPr/>
              </a:pPr>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F073C80-E9E9-43A9-9895-61356D84E4C8}" type="datetime1">
              <a:rPr lang="en-US" smtClean="0"/>
              <a:t>7/21/2016</a:t>
            </a:fld>
            <a:endParaRPr lang="en-ZA"/>
          </a:p>
        </p:txBody>
      </p:sp>
      <p:sp>
        <p:nvSpPr>
          <p:cNvPr id="3" name="Footer Placeholder 4"/>
          <p:cNvSpPr>
            <a:spLocks noGrp="1"/>
          </p:cNvSpPr>
          <p:nvPr>
            <p:ph type="ftr" sz="quarter" idx="11"/>
          </p:nvPr>
        </p:nvSpPr>
        <p:spPr/>
        <p:txBody>
          <a:bodyPr/>
          <a:lstStyle>
            <a:lvl1pPr>
              <a:defRPr/>
            </a:lvl1pPr>
          </a:lstStyle>
          <a:p>
            <a:pPr>
              <a:defRPr/>
            </a:pPr>
            <a:r>
              <a:rPr lang="en-ZA" smtClean="0"/>
              <a:t>MIT Organisational Behaviour and Management (mp/jdb)</a:t>
            </a:r>
            <a:endParaRPr lang="en-ZA"/>
          </a:p>
        </p:txBody>
      </p:sp>
      <p:sp>
        <p:nvSpPr>
          <p:cNvPr id="4" name="Slide Number Placeholder 5"/>
          <p:cNvSpPr>
            <a:spLocks noGrp="1"/>
          </p:cNvSpPr>
          <p:nvPr>
            <p:ph type="sldNum" sz="quarter" idx="12"/>
          </p:nvPr>
        </p:nvSpPr>
        <p:spPr/>
        <p:txBody>
          <a:bodyPr/>
          <a:lstStyle>
            <a:lvl1pPr>
              <a:defRPr/>
            </a:lvl1pPr>
          </a:lstStyle>
          <a:p>
            <a:pPr>
              <a:defRPr/>
            </a:pPr>
            <a:fld id="{F9FEE378-B76C-4992-A68F-57F134E3ED1B}" type="slidenum">
              <a:rPr lang="en-ZA"/>
              <a:pPr>
                <a:defRPr/>
              </a:pPr>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64F25BB-1A49-4AF3-BBB6-7968039C4A7E}" type="datetime1">
              <a:rPr lang="en-US" smtClean="0"/>
              <a:t>7/21/2016</a:t>
            </a:fld>
            <a:endParaRPr lang="en-ZA"/>
          </a:p>
        </p:txBody>
      </p:sp>
      <p:sp>
        <p:nvSpPr>
          <p:cNvPr id="6" name="Footer Placeholder 4"/>
          <p:cNvSpPr>
            <a:spLocks noGrp="1"/>
          </p:cNvSpPr>
          <p:nvPr>
            <p:ph type="ftr" sz="quarter" idx="11"/>
          </p:nvPr>
        </p:nvSpPr>
        <p:spPr/>
        <p:txBody>
          <a:bodyPr/>
          <a:lstStyle>
            <a:lvl1pPr>
              <a:defRPr/>
            </a:lvl1pPr>
          </a:lstStyle>
          <a:p>
            <a:pPr>
              <a:defRPr/>
            </a:pPr>
            <a:r>
              <a:rPr lang="en-ZA" smtClean="0"/>
              <a:t>MIT Organisational Behaviour and Management (mp/jdb)</a:t>
            </a:r>
            <a:endParaRPr lang="en-ZA"/>
          </a:p>
        </p:txBody>
      </p:sp>
      <p:sp>
        <p:nvSpPr>
          <p:cNvPr id="7" name="Slide Number Placeholder 5"/>
          <p:cNvSpPr>
            <a:spLocks noGrp="1"/>
          </p:cNvSpPr>
          <p:nvPr>
            <p:ph type="sldNum" sz="quarter" idx="12"/>
          </p:nvPr>
        </p:nvSpPr>
        <p:spPr/>
        <p:txBody>
          <a:bodyPr/>
          <a:lstStyle>
            <a:lvl1pPr>
              <a:defRPr/>
            </a:lvl1pPr>
          </a:lstStyle>
          <a:p>
            <a:pPr>
              <a:defRPr/>
            </a:pPr>
            <a:fld id="{21FDBBDE-D737-47DA-BE3D-95A36E23DE0C}" type="slidenum">
              <a:rPr lang="en-ZA"/>
              <a:pPr>
                <a:defRPr/>
              </a:pPr>
              <a:t>‹#›</a:t>
            </a:fld>
            <a:endParaRPr lang="en-Z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Z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51DBA87-8884-4024-8477-25644627C06D}" type="datetime1">
              <a:rPr lang="en-US" smtClean="0"/>
              <a:t>7/21/2016</a:t>
            </a:fld>
            <a:endParaRPr lang="en-ZA"/>
          </a:p>
        </p:txBody>
      </p:sp>
      <p:sp>
        <p:nvSpPr>
          <p:cNvPr id="6" name="Footer Placeholder 4"/>
          <p:cNvSpPr>
            <a:spLocks noGrp="1"/>
          </p:cNvSpPr>
          <p:nvPr>
            <p:ph type="ftr" sz="quarter" idx="11"/>
          </p:nvPr>
        </p:nvSpPr>
        <p:spPr/>
        <p:txBody>
          <a:bodyPr/>
          <a:lstStyle>
            <a:lvl1pPr>
              <a:defRPr/>
            </a:lvl1pPr>
          </a:lstStyle>
          <a:p>
            <a:pPr>
              <a:defRPr/>
            </a:pPr>
            <a:r>
              <a:rPr lang="en-ZA" smtClean="0"/>
              <a:t>MIT Organisational Behaviour and Management (mp/jdb)</a:t>
            </a:r>
            <a:endParaRPr lang="en-ZA"/>
          </a:p>
        </p:txBody>
      </p:sp>
      <p:sp>
        <p:nvSpPr>
          <p:cNvPr id="7" name="Slide Number Placeholder 5"/>
          <p:cNvSpPr>
            <a:spLocks noGrp="1"/>
          </p:cNvSpPr>
          <p:nvPr>
            <p:ph type="sldNum" sz="quarter" idx="12"/>
          </p:nvPr>
        </p:nvSpPr>
        <p:spPr/>
        <p:txBody>
          <a:bodyPr/>
          <a:lstStyle>
            <a:lvl1pPr>
              <a:defRPr/>
            </a:lvl1pPr>
          </a:lstStyle>
          <a:p>
            <a:pPr>
              <a:defRPr/>
            </a:pPr>
            <a:fld id="{CE4931B9-E7A9-4E06-A663-2EE2B265F7DB}" type="slidenum">
              <a:rPr lang="en-ZA"/>
              <a:pPr>
                <a:defRPr/>
              </a:pPr>
              <a:t>‹#›</a:t>
            </a:fld>
            <a:endParaRPr lang="en-Z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ZA"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BCE163E-06E4-490B-BB76-8BB5FD085AEA}" type="datetime1">
              <a:rPr lang="en-US" smtClean="0"/>
              <a:t>7/21/2016</a:t>
            </a:fld>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ZA" smtClean="0"/>
              <a:t>MIT Organisational Behaviour and Management (mp/jdb)</a:t>
            </a:r>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E43D3B8-CE03-4DF0-961D-FA023F769EBA}" type="slidenum">
              <a:rPr lang="en-ZA"/>
              <a:pPr>
                <a:defRPr/>
              </a:pPr>
              <a:t>‹#›</a:t>
            </a:fld>
            <a:endParaRPr lang="en-Z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428875" y="6356350"/>
            <a:ext cx="4071938" cy="365125"/>
          </a:xfrm>
        </p:spPr>
        <p:txBody>
          <a:bodyPr/>
          <a:lstStyle/>
          <a:p>
            <a:pPr>
              <a:defRPr/>
            </a:pPr>
            <a:r>
              <a:rPr lang="en-ZA" dirty="0" smtClean="0"/>
              <a:t>MIT Organisational Behaviour and Management (</a:t>
            </a:r>
            <a:r>
              <a:rPr lang="en-ZA" dirty="0" err="1" smtClean="0"/>
              <a:t>mp</a:t>
            </a:r>
            <a:r>
              <a:rPr lang="en-ZA" dirty="0" smtClean="0"/>
              <a:t>/</a:t>
            </a:r>
            <a:r>
              <a:rPr lang="en-ZA" dirty="0" err="1" smtClean="0"/>
              <a:t>jdb</a:t>
            </a:r>
            <a:r>
              <a:rPr lang="en-ZA" dirty="0" smtClean="0"/>
              <a:t>)</a:t>
            </a:r>
            <a:endParaRPr lang="en-ZA" dirty="0"/>
          </a:p>
        </p:txBody>
      </p:sp>
      <p:sp>
        <p:nvSpPr>
          <p:cNvPr id="3" name="Slide Number Placeholder 2"/>
          <p:cNvSpPr>
            <a:spLocks noGrp="1"/>
          </p:cNvSpPr>
          <p:nvPr>
            <p:ph type="sldNum" sz="quarter" idx="12"/>
          </p:nvPr>
        </p:nvSpPr>
        <p:spPr/>
        <p:txBody>
          <a:bodyPr/>
          <a:lstStyle/>
          <a:p>
            <a:pPr>
              <a:defRPr/>
            </a:pPr>
            <a:fld id="{AB414FD1-13D8-4208-B98D-6167C121E994}" type="slidenum">
              <a:rPr lang="en-ZA"/>
              <a:pPr>
                <a:defRPr/>
              </a:pPr>
              <a:t>1</a:t>
            </a:fld>
            <a:endParaRPr lang="en-ZA"/>
          </a:p>
        </p:txBody>
      </p:sp>
      <p:sp>
        <p:nvSpPr>
          <p:cNvPr id="2052" name="TextBox 3"/>
          <p:cNvSpPr txBox="1">
            <a:spLocks noChangeArrowheads="1"/>
          </p:cNvSpPr>
          <p:nvPr/>
        </p:nvSpPr>
        <p:spPr bwMode="auto">
          <a:xfrm>
            <a:off x="642938" y="500063"/>
            <a:ext cx="5572125" cy="769937"/>
          </a:xfrm>
          <a:prstGeom prst="rect">
            <a:avLst/>
          </a:prstGeom>
          <a:noFill/>
          <a:ln w="9525">
            <a:noFill/>
            <a:miter lim="800000"/>
            <a:headEnd/>
            <a:tailEnd/>
          </a:ln>
        </p:spPr>
        <p:txBody>
          <a:bodyPr>
            <a:spAutoFit/>
          </a:bodyPr>
          <a:lstStyle/>
          <a:p>
            <a:r>
              <a:rPr lang="en-ZA" sz="2000" b="1">
                <a:latin typeface="Calibri" pitchFamily="34" charset="0"/>
              </a:rPr>
              <a:t>University of Pretoria * Universiteit van Pretoria</a:t>
            </a:r>
          </a:p>
          <a:p>
            <a:r>
              <a:rPr lang="en-ZA" sz="2400" b="1">
                <a:latin typeface="Calibri" pitchFamily="34" charset="0"/>
              </a:rPr>
              <a:t>School of Information Technology</a:t>
            </a:r>
          </a:p>
        </p:txBody>
      </p:sp>
      <p:sp>
        <p:nvSpPr>
          <p:cNvPr id="5" name="TextBox 4"/>
          <p:cNvSpPr txBox="1"/>
          <p:nvPr/>
        </p:nvSpPr>
        <p:spPr>
          <a:xfrm>
            <a:off x="571500" y="1785938"/>
            <a:ext cx="8072438" cy="1292225"/>
          </a:xfrm>
          <a:prstGeom prst="rect">
            <a:avLst/>
          </a:prstGeom>
          <a:noFill/>
        </p:spPr>
        <p:txBody>
          <a:bodyPr>
            <a:spAutoFit/>
          </a:bodyPr>
          <a:lstStyle/>
          <a:p>
            <a:pPr algn="ctr" fontAlgn="auto">
              <a:spcBef>
                <a:spcPts val="0"/>
              </a:spcBef>
              <a:spcAft>
                <a:spcPts val="0"/>
              </a:spcAft>
              <a:defRPr/>
            </a:pPr>
            <a:r>
              <a:rPr lang="en-ZA" sz="2000" dirty="0">
                <a:latin typeface="+mn-lt"/>
                <a:cs typeface="+mn-cs"/>
              </a:rPr>
              <a:t>Master of Information Technology (MIT</a:t>
            </a:r>
            <a:r>
              <a:rPr lang="en-ZA" sz="2000" dirty="0" smtClean="0">
                <a:latin typeface="+mn-lt"/>
                <a:cs typeface="+mn-cs"/>
              </a:rPr>
              <a:t>)</a:t>
            </a:r>
            <a:endParaRPr lang="en-ZA" sz="2000" dirty="0">
              <a:latin typeface="+mn-lt"/>
              <a:cs typeface="+mn-cs"/>
            </a:endParaRPr>
          </a:p>
          <a:p>
            <a:pPr algn="ctr" fontAlgn="auto">
              <a:spcBef>
                <a:spcPts val="0"/>
              </a:spcBef>
              <a:spcAft>
                <a:spcPts val="0"/>
              </a:spcAft>
              <a:defRPr/>
            </a:pPr>
            <a:r>
              <a:rPr lang="en-ZA" sz="1600" dirty="0">
                <a:latin typeface="+mn-lt"/>
                <a:cs typeface="+mn-cs"/>
              </a:rPr>
              <a:t>__________________________________________________________________________</a:t>
            </a:r>
          </a:p>
          <a:p>
            <a:pPr algn="ctr" fontAlgn="auto">
              <a:spcBef>
                <a:spcPts val="0"/>
              </a:spcBef>
              <a:spcAft>
                <a:spcPts val="0"/>
              </a:spcAft>
              <a:defRPr/>
            </a:pPr>
            <a:endParaRPr lang="en-ZA" b="1" dirty="0">
              <a:latin typeface="+mn-lt"/>
              <a:cs typeface="+mn-cs"/>
            </a:endParaRPr>
          </a:p>
          <a:p>
            <a:pPr algn="ctr" fontAlgn="auto">
              <a:spcBef>
                <a:spcPts val="0"/>
              </a:spcBef>
              <a:spcAft>
                <a:spcPts val="0"/>
              </a:spcAft>
              <a:defRPr/>
            </a:pPr>
            <a:r>
              <a:rPr lang="en-ZA" sz="2400" b="1" dirty="0" smtClean="0">
                <a:solidFill>
                  <a:schemeClr val="tx2">
                    <a:lumMod val="75000"/>
                  </a:schemeClr>
                </a:solidFill>
                <a:latin typeface="+mn-lt"/>
                <a:cs typeface="+mn-cs"/>
              </a:rPr>
              <a:t>Organisational </a:t>
            </a:r>
            <a:r>
              <a:rPr lang="en-ZA" sz="2400" b="1" dirty="0">
                <a:solidFill>
                  <a:schemeClr val="tx2">
                    <a:lumMod val="75000"/>
                  </a:schemeClr>
                </a:solidFill>
                <a:latin typeface="+mn-lt"/>
                <a:cs typeface="+mn-cs"/>
              </a:rPr>
              <a:t>Behaviour and Management</a:t>
            </a:r>
          </a:p>
        </p:txBody>
      </p:sp>
      <p:sp>
        <p:nvSpPr>
          <p:cNvPr id="6" name="TextBox 5"/>
          <p:cNvSpPr txBox="1"/>
          <p:nvPr/>
        </p:nvSpPr>
        <p:spPr>
          <a:xfrm>
            <a:off x="2214563" y="4000500"/>
            <a:ext cx="4929187" cy="461963"/>
          </a:xfrm>
          <a:prstGeom prst="rect">
            <a:avLst/>
          </a:prstGeom>
          <a:solidFill>
            <a:schemeClr val="tx2">
              <a:lumMod val="20000"/>
              <a:lumOff val="80000"/>
            </a:schemeClr>
          </a:solidFill>
        </p:spPr>
        <p:txBody>
          <a:bodyPr>
            <a:spAutoFit/>
          </a:bodyPr>
          <a:lstStyle/>
          <a:p>
            <a:pPr>
              <a:defRPr/>
            </a:pPr>
            <a:r>
              <a:rPr lang="en-ZA" sz="2400">
                <a:latin typeface="Berlin Sans FB" pitchFamily="34" charset="0"/>
                <a:cs typeface="Aharoni" pitchFamily="2" charset="-79"/>
              </a:rPr>
              <a:t>Chapter 1  An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ZA" sz="3600" b="1" dirty="0" smtClean="0"/>
              <a:t>Organisational design and structure (3)</a:t>
            </a:r>
          </a:p>
        </p:txBody>
      </p:sp>
      <p:sp>
        <p:nvSpPr>
          <p:cNvPr id="11267" name="Content Placeholder 2"/>
          <p:cNvSpPr>
            <a:spLocks noGrp="1"/>
          </p:cNvSpPr>
          <p:nvPr>
            <p:ph idx="1"/>
          </p:nvPr>
        </p:nvSpPr>
        <p:spPr/>
        <p:txBody>
          <a:bodyPr/>
          <a:lstStyle/>
          <a:p>
            <a:pPr eaLnBrk="1" hangingPunct="1">
              <a:buFont typeface="Arial" charset="0"/>
              <a:buNone/>
            </a:pPr>
            <a:r>
              <a:rPr lang="en-ZA" sz="2800" dirty="0" smtClean="0"/>
              <a:t>From bureaucracy to contingency</a:t>
            </a:r>
          </a:p>
          <a:p>
            <a:pPr eaLnBrk="1" hangingPunct="1">
              <a:buFont typeface="Arial" charset="0"/>
              <a:buNone/>
            </a:pPr>
            <a:r>
              <a:rPr lang="en-ZA" sz="2800" dirty="0" smtClean="0"/>
              <a:t>Post-industrial designs</a:t>
            </a:r>
          </a:p>
          <a:p>
            <a:pPr eaLnBrk="1" hangingPunct="1"/>
            <a:r>
              <a:rPr lang="en-ZA" sz="2800" dirty="0" smtClean="0"/>
              <a:t>Organic structures (Mechanistic </a:t>
            </a:r>
            <a:r>
              <a:rPr lang="en-ZA" sz="2800" dirty="0" err="1" smtClean="0"/>
              <a:t>vs</a:t>
            </a:r>
            <a:r>
              <a:rPr lang="en-ZA" sz="2800" dirty="0" smtClean="0"/>
              <a:t>  organic)</a:t>
            </a:r>
          </a:p>
          <a:p>
            <a:pPr eaLnBrk="1" hangingPunct="1"/>
            <a:r>
              <a:rPr lang="en-ZA" sz="2800" dirty="0" smtClean="0"/>
              <a:t>Matrix structures</a:t>
            </a:r>
          </a:p>
          <a:p>
            <a:pPr eaLnBrk="1" hangingPunct="1"/>
            <a:r>
              <a:rPr lang="en-ZA" sz="2800" dirty="0" smtClean="0"/>
              <a:t>Virtual organisations</a:t>
            </a:r>
          </a:p>
          <a:p>
            <a:pPr eaLnBrk="1" hangingPunct="1"/>
            <a:r>
              <a:rPr lang="en-ZA" sz="2800" dirty="0" smtClean="0"/>
              <a:t>The network organisation</a:t>
            </a:r>
          </a:p>
          <a:p>
            <a:pPr eaLnBrk="1" hangingPunct="1"/>
            <a:r>
              <a:rPr lang="en-ZA" sz="2800" dirty="0" smtClean="0"/>
              <a:t>The </a:t>
            </a:r>
            <a:r>
              <a:rPr lang="en-ZA" sz="2800" dirty="0" err="1" smtClean="0"/>
              <a:t>boundaryless</a:t>
            </a:r>
            <a:r>
              <a:rPr lang="en-ZA" sz="2800" dirty="0" smtClean="0"/>
              <a:t> organisation</a:t>
            </a:r>
          </a:p>
          <a:p>
            <a:pPr eaLnBrk="1" hangingPunct="1"/>
            <a:r>
              <a:rPr lang="en-ZA" sz="2800" dirty="0" smtClean="0"/>
              <a:t>The shamrock organisation     </a:t>
            </a:r>
            <a:r>
              <a:rPr lang="en-ZA" sz="2800" b="1" dirty="0" smtClean="0">
                <a:solidFill>
                  <a:srgbClr val="660066"/>
                </a:solidFill>
                <a:latin typeface="Calibri" pitchFamily="34" charset="0"/>
              </a:rPr>
              <a:t>p9-17</a:t>
            </a:r>
            <a:endParaRPr lang="en-ZA" sz="2800" dirty="0" smtClean="0"/>
          </a:p>
          <a:p>
            <a:pPr lvl="1" eaLnBrk="1" hangingPunct="1">
              <a:buFont typeface="Arial" charset="0"/>
              <a:buNone/>
            </a:pPr>
            <a:endParaRPr lang="en-ZA" sz="2400" dirty="0" smtClean="0"/>
          </a:p>
        </p:txBody>
      </p:sp>
      <p:sp>
        <p:nvSpPr>
          <p:cNvPr id="4" name="Slide Number Placeholder 3"/>
          <p:cNvSpPr>
            <a:spLocks noGrp="1"/>
          </p:cNvSpPr>
          <p:nvPr>
            <p:ph type="sldNum" sz="quarter" idx="12"/>
          </p:nvPr>
        </p:nvSpPr>
        <p:spPr/>
        <p:txBody>
          <a:bodyPr/>
          <a:lstStyle/>
          <a:p>
            <a:pPr>
              <a:defRPr/>
            </a:pPr>
            <a:fld id="{43C0893D-C0FC-47E4-BDA3-79EBE692B995}" type="slidenum">
              <a:rPr lang="en-ZA"/>
              <a:pPr>
                <a:defRPr/>
              </a:pPr>
              <a:t>10</a:t>
            </a:fld>
            <a:endParaRPr lang="en-ZA" dirty="0"/>
          </a:p>
        </p:txBody>
      </p:sp>
      <p:sp>
        <p:nvSpPr>
          <p:cNvPr id="5" name="Footer Placeholder 4"/>
          <p:cNvSpPr>
            <a:spLocks noGrp="1"/>
          </p:cNvSpPr>
          <p:nvPr>
            <p:ph type="ftr" sz="quarter" idx="11"/>
          </p:nvPr>
        </p:nvSpPr>
        <p:spPr>
          <a:xfrm>
            <a:off x="1857375" y="6356350"/>
            <a:ext cx="5143500" cy="365125"/>
          </a:xfrm>
        </p:spPr>
        <p:txBody>
          <a:bodyPr/>
          <a:lstStyle/>
          <a:p>
            <a:pPr>
              <a:defRPr/>
            </a:pPr>
            <a:r>
              <a:rPr lang="en-ZA" smtClean="0"/>
              <a:t>MIT Organisational Behaviour and Management (mp/jdb)</a:t>
            </a:r>
            <a:endParaRPr lang="en-Z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ZA" sz="4000" b="1" dirty="0" smtClean="0"/>
              <a:t>OB and the 21</a:t>
            </a:r>
            <a:r>
              <a:rPr lang="en-ZA" sz="4000" b="1" baseline="30000" dirty="0" smtClean="0"/>
              <a:t>st</a:t>
            </a:r>
            <a:r>
              <a:rPr lang="en-ZA" sz="4000" b="1" dirty="0" smtClean="0"/>
              <a:t> century manager</a:t>
            </a:r>
          </a:p>
        </p:txBody>
      </p:sp>
      <p:sp>
        <p:nvSpPr>
          <p:cNvPr id="12291" name="Content Placeholder 2"/>
          <p:cNvSpPr>
            <a:spLocks noGrp="1"/>
          </p:cNvSpPr>
          <p:nvPr>
            <p:ph idx="1"/>
          </p:nvPr>
        </p:nvSpPr>
        <p:spPr>
          <a:xfrm>
            <a:off x="1285875" y="1571625"/>
            <a:ext cx="7400925" cy="4525963"/>
          </a:xfrm>
        </p:spPr>
        <p:txBody>
          <a:bodyPr/>
          <a:lstStyle/>
          <a:p>
            <a:pPr eaLnBrk="1" hangingPunct="1">
              <a:buFont typeface="Arial" charset="0"/>
              <a:buNone/>
            </a:pPr>
            <a:r>
              <a:rPr lang="en-ZA" b="1" dirty="0" smtClean="0"/>
              <a:t>Successful managers</a:t>
            </a:r>
            <a:r>
              <a:rPr lang="en-ZA" dirty="0" smtClean="0"/>
              <a:t>                        </a:t>
            </a:r>
            <a:r>
              <a:rPr lang="en-ZA" sz="2800" b="1" dirty="0" smtClean="0">
                <a:solidFill>
                  <a:srgbClr val="660066"/>
                </a:solidFill>
              </a:rPr>
              <a:t>p17+</a:t>
            </a:r>
            <a:endParaRPr lang="en-ZA" sz="2800" dirty="0" smtClean="0"/>
          </a:p>
          <a:p>
            <a:pPr eaLnBrk="1" hangingPunct="1"/>
            <a:r>
              <a:rPr lang="en-ZA" sz="2800" dirty="0" smtClean="0"/>
              <a:t>Create new visions</a:t>
            </a:r>
          </a:p>
          <a:p>
            <a:pPr eaLnBrk="1" hangingPunct="1"/>
            <a:r>
              <a:rPr lang="en-ZA" sz="2800" dirty="0" smtClean="0"/>
              <a:t>Team players</a:t>
            </a:r>
          </a:p>
          <a:p>
            <a:pPr eaLnBrk="1" hangingPunct="1"/>
            <a:r>
              <a:rPr lang="en-ZA" sz="2800" dirty="0" smtClean="0"/>
              <a:t>Informed</a:t>
            </a:r>
          </a:p>
          <a:p>
            <a:pPr eaLnBrk="1" hangingPunct="1"/>
            <a:r>
              <a:rPr lang="en-ZA" sz="2800" dirty="0" smtClean="0"/>
              <a:t>Understand totality of organisation</a:t>
            </a:r>
          </a:p>
          <a:p>
            <a:pPr eaLnBrk="1" hangingPunct="1"/>
            <a:r>
              <a:rPr lang="en-ZA" sz="2800" dirty="0" smtClean="0"/>
              <a:t>Multiple roles</a:t>
            </a:r>
          </a:p>
          <a:p>
            <a:pPr eaLnBrk="1" hangingPunct="1"/>
            <a:r>
              <a:rPr lang="en-ZA" sz="2800" dirty="0" smtClean="0"/>
              <a:t>Change </a:t>
            </a:r>
          </a:p>
          <a:p>
            <a:pPr eaLnBrk="1" hangingPunct="1"/>
            <a:r>
              <a:rPr lang="en-ZA" sz="2800" dirty="0" smtClean="0"/>
              <a:t>Global roles and global perspective</a:t>
            </a:r>
          </a:p>
        </p:txBody>
      </p:sp>
      <p:sp>
        <p:nvSpPr>
          <p:cNvPr id="4" name="Slide Number Placeholder 3"/>
          <p:cNvSpPr>
            <a:spLocks noGrp="1"/>
          </p:cNvSpPr>
          <p:nvPr>
            <p:ph type="sldNum" sz="quarter" idx="12"/>
          </p:nvPr>
        </p:nvSpPr>
        <p:spPr/>
        <p:txBody>
          <a:bodyPr/>
          <a:lstStyle/>
          <a:p>
            <a:pPr>
              <a:defRPr/>
            </a:pPr>
            <a:fld id="{38D51D6E-5ACD-441A-A317-E8A04ED5B83F}" type="slidenum">
              <a:rPr lang="en-ZA"/>
              <a:pPr>
                <a:defRPr/>
              </a:pPr>
              <a:t>11</a:t>
            </a:fld>
            <a:endParaRPr lang="en-ZA"/>
          </a:p>
        </p:txBody>
      </p:sp>
      <p:sp>
        <p:nvSpPr>
          <p:cNvPr id="5" name="Footer Placeholder 4"/>
          <p:cNvSpPr>
            <a:spLocks noGrp="1"/>
          </p:cNvSpPr>
          <p:nvPr>
            <p:ph type="ftr" sz="quarter" idx="11"/>
          </p:nvPr>
        </p:nvSpPr>
        <p:spPr>
          <a:xfrm>
            <a:off x="1857375" y="6356350"/>
            <a:ext cx="5143500" cy="365125"/>
          </a:xfrm>
        </p:spPr>
        <p:txBody>
          <a:bodyPr/>
          <a:lstStyle/>
          <a:p>
            <a:pPr>
              <a:defRPr/>
            </a:pPr>
            <a:r>
              <a:rPr lang="en-ZA" smtClean="0"/>
              <a:t>MIT Organisational Behaviour and Management (mp/jdb)</a:t>
            </a:r>
            <a:endParaRPr lang="en-ZA"/>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500063" y="1556792"/>
            <a:ext cx="8229600" cy="4582071"/>
          </a:xfrm>
        </p:spPr>
        <p:txBody>
          <a:bodyPr/>
          <a:lstStyle/>
          <a:p>
            <a:pPr eaLnBrk="1" hangingPunct="1"/>
            <a:r>
              <a:rPr lang="en-ZA" sz="2800" dirty="0" smtClean="0"/>
              <a:t>Global, economic, technological, political, social and cultural forces                                                     </a:t>
            </a:r>
            <a:r>
              <a:rPr lang="en-ZA" sz="2800" b="1" dirty="0" smtClean="0">
                <a:solidFill>
                  <a:srgbClr val="660066"/>
                </a:solidFill>
              </a:rPr>
              <a:t>p17+</a:t>
            </a:r>
            <a:endParaRPr lang="en-ZA" sz="2800" dirty="0" smtClean="0"/>
          </a:p>
          <a:p>
            <a:pPr eaLnBrk="1" hangingPunct="1"/>
            <a:r>
              <a:rPr lang="en-ZA" sz="2800" dirty="0" smtClean="0"/>
              <a:t>Managing in the global environment</a:t>
            </a:r>
          </a:p>
          <a:p>
            <a:pPr eaLnBrk="1" hangingPunct="1"/>
            <a:r>
              <a:rPr lang="en-ZA" sz="2800" dirty="0" smtClean="0"/>
              <a:t>Adapting to and thriving on discontinuity and change</a:t>
            </a:r>
          </a:p>
          <a:p>
            <a:pPr eaLnBrk="1" hangingPunct="1"/>
            <a:r>
              <a:rPr lang="en-ZA" sz="2800" dirty="0" smtClean="0"/>
              <a:t>Excellence through human capital</a:t>
            </a:r>
          </a:p>
          <a:p>
            <a:pPr eaLnBrk="1" hangingPunct="1"/>
            <a:r>
              <a:rPr lang="en-ZA" sz="2800" dirty="0" smtClean="0"/>
              <a:t>Creating a knowledge-based organisation</a:t>
            </a:r>
          </a:p>
          <a:p>
            <a:pPr eaLnBrk="1" hangingPunct="1"/>
            <a:r>
              <a:rPr lang="en-ZA" sz="2800" dirty="0" smtClean="0"/>
              <a:t>Managing diversity as competitive advantage</a:t>
            </a:r>
          </a:p>
          <a:p>
            <a:pPr eaLnBrk="1" hangingPunct="1"/>
            <a:r>
              <a:rPr lang="en-ZA" sz="2800" dirty="0" smtClean="0"/>
              <a:t>Adapting to changing technology </a:t>
            </a:r>
          </a:p>
          <a:p>
            <a:pPr eaLnBrk="1" hangingPunct="1"/>
            <a:r>
              <a:rPr lang="en-ZA" sz="2800" dirty="0" smtClean="0"/>
              <a:t>Creating ethical organisations</a:t>
            </a:r>
          </a:p>
        </p:txBody>
      </p:sp>
      <p:sp>
        <p:nvSpPr>
          <p:cNvPr id="4" name="Slide Number Placeholder 3"/>
          <p:cNvSpPr>
            <a:spLocks noGrp="1"/>
          </p:cNvSpPr>
          <p:nvPr>
            <p:ph type="sldNum" sz="quarter" idx="12"/>
          </p:nvPr>
        </p:nvSpPr>
        <p:spPr/>
        <p:txBody>
          <a:bodyPr/>
          <a:lstStyle/>
          <a:p>
            <a:pPr>
              <a:defRPr/>
            </a:pPr>
            <a:fld id="{E1738D19-D753-4D43-8EF9-3784BC7F0EEC}" type="slidenum">
              <a:rPr lang="en-ZA"/>
              <a:pPr>
                <a:defRPr/>
              </a:pPr>
              <a:t>12</a:t>
            </a:fld>
            <a:endParaRPr lang="en-ZA"/>
          </a:p>
        </p:txBody>
      </p:sp>
      <p:sp>
        <p:nvSpPr>
          <p:cNvPr id="5" name="Footer Placeholder 4"/>
          <p:cNvSpPr>
            <a:spLocks noGrp="1"/>
          </p:cNvSpPr>
          <p:nvPr>
            <p:ph type="ftr" sz="quarter" idx="11"/>
          </p:nvPr>
        </p:nvSpPr>
        <p:spPr>
          <a:xfrm>
            <a:off x="1857375" y="6356350"/>
            <a:ext cx="5143500" cy="365125"/>
          </a:xfrm>
        </p:spPr>
        <p:txBody>
          <a:bodyPr/>
          <a:lstStyle/>
          <a:p>
            <a:pPr>
              <a:defRPr/>
            </a:pPr>
            <a:r>
              <a:rPr lang="en-ZA" smtClean="0"/>
              <a:t>MIT Organisational Behaviour and Management (mp/jdb)</a:t>
            </a:r>
            <a:endParaRPr lang="en-ZA" dirty="0"/>
          </a:p>
        </p:txBody>
      </p:sp>
      <p:sp>
        <p:nvSpPr>
          <p:cNvPr id="13317" name="Title 5"/>
          <p:cNvSpPr>
            <a:spLocks noGrp="1"/>
          </p:cNvSpPr>
          <p:nvPr>
            <p:ph type="title"/>
          </p:nvPr>
        </p:nvSpPr>
        <p:spPr/>
        <p:txBody>
          <a:bodyPr/>
          <a:lstStyle/>
          <a:p>
            <a:r>
              <a:rPr lang="en-GB" sz="3600" b="1" dirty="0" smtClean="0"/>
              <a:t> OB challenges in 21</a:t>
            </a:r>
            <a:r>
              <a:rPr lang="en-GB" sz="3600" b="1" baseline="30000" dirty="0" smtClean="0"/>
              <a:t>st</a:t>
            </a:r>
            <a:r>
              <a:rPr lang="en-GB" sz="3600" b="1" dirty="0" smtClean="0"/>
              <a:t> century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ZA" sz="4000" b="1" dirty="0" smtClean="0"/>
              <a:t>Successful managers in 21</a:t>
            </a:r>
            <a:r>
              <a:rPr lang="en-ZA" sz="4000" b="1" baseline="30000" dirty="0" smtClean="0"/>
              <a:t>st</a:t>
            </a:r>
            <a:r>
              <a:rPr lang="en-ZA" sz="4000" b="1" dirty="0" smtClean="0"/>
              <a:t> century</a:t>
            </a:r>
          </a:p>
        </p:txBody>
      </p:sp>
      <p:sp>
        <p:nvSpPr>
          <p:cNvPr id="14339" name="Content Placeholder 2"/>
          <p:cNvSpPr>
            <a:spLocks noGrp="1"/>
          </p:cNvSpPr>
          <p:nvPr>
            <p:ph idx="1"/>
          </p:nvPr>
        </p:nvSpPr>
        <p:spPr>
          <a:xfrm>
            <a:off x="457200" y="1916113"/>
            <a:ext cx="8229600" cy="4210050"/>
          </a:xfrm>
        </p:spPr>
        <p:txBody>
          <a:bodyPr/>
          <a:lstStyle/>
          <a:p>
            <a:pPr eaLnBrk="1" hangingPunct="1">
              <a:buFont typeface="Arial" charset="0"/>
              <a:buNone/>
            </a:pPr>
            <a:r>
              <a:rPr lang="en-ZA" dirty="0" smtClean="0"/>
              <a:t>“Managers need to creatively envision and actively sell bold new directions in an ethical and people-friendly manner. Effective managers are team players empowered by the willing and active support of others who are driven by conflicting self-interests.”</a:t>
            </a:r>
          </a:p>
          <a:p>
            <a:pPr eaLnBrk="1" hangingPunct="1"/>
            <a:r>
              <a:rPr lang="en-ZA" dirty="0" smtClean="0"/>
              <a:t>(Kreitner and Kinicki, p.15)</a:t>
            </a:r>
          </a:p>
          <a:p>
            <a:pPr eaLnBrk="1" hangingPunct="1">
              <a:buFont typeface="Arial" charset="0"/>
              <a:buNone/>
            </a:pPr>
            <a:endParaRPr lang="en-ZA" dirty="0" smtClean="0"/>
          </a:p>
        </p:txBody>
      </p:sp>
      <p:sp>
        <p:nvSpPr>
          <p:cNvPr id="4" name="Slide Number Placeholder 3"/>
          <p:cNvSpPr>
            <a:spLocks noGrp="1"/>
          </p:cNvSpPr>
          <p:nvPr>
            <p:ph type="sldNum" sz="quarter" idx="12"/>
          </p:nvPr>
        </p:nvSpPr>
        <p:spPr/>
        <p:txBody>
          <a:bodyPr/>
          <a:lstStyle/>
          <a:p>
            <a:pPr>
              <a:defRPr/>
            </a:pPr>
            <a:fld id="{A8427F59-2B24-4A0F-A5D9-78CF3F329C6D}" type="slidenum">
              <a:rPr lang="en-ZA"/>
              <a:pPr>
                <a:defRPr/>
              </a:pPr>
              <a:t>13</a:t>
            </a:fld>
            <a:endParaRPr lang="en-ZA"/>
          </a:p>
        </p:txBody>
      </p:sp>
      <p:sp>
        <p:nvSpPr>
          <p:cNvPr id="5" name="Footer Placeholder 4"/>
          <p:cNvSpPr>
            <a:spLocks noGrp="1"/>
          </p:cNvSpPr>
          <p:nvPr>
            <p:ph type="ftr" sz="quarter" idx="11"/>
          </p:nvPr>
        </p:nvSpPr>
        <p:spPr>
          <a:xfrm>
            <a:off x="1857375" y="6356350"/>
            <a:ext cx="5143500" cy="365125"/>
          </a:xfrm>
        </p:spPr>
        <p:txBody>
          <a:bodyPr/>
          <a:lstStyle/>
          <a:p>
            <a:pPr>
              <a:defRPr/>
            </a:pPr>
            <a:r>
              <a:rPr lang="en-ZA" smtClean="0"/>
              <a:t>MIT Organisational Behaviour and Management (mp/jdb)</a:t>
            </a:r>
            <a:endParaRPr lang="en-Z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ZA" sz="4000" b="1" dirty="0" smtClean="0"/>
              <a:t>The 21st Century manager</a:t>
            </a:r>
            <a:br>
              <a:rPr lang="en-ZA" sz="4000" b="1" dirty="0" smtClean="0"/>
            </a:br>
            <a:r>
              <a:rPr lang="en-ZA" sz="2400" dirty="0" smtClean="0"/>
              <a:t>(Kreitner and Kinicki, Table 1-4, p.18)</a:t>
            </a:r>
            <a:endParaRPr lang="en-ZA" dirty="0" smtClean="0"/>
          </a:p>
        </p:txBody>
      </p:sp>
      <p:sp>
        <p:nvSpPr>
          <p:cNvPr id="15363" name="Content Placeholder 2"/>
          <p:cNvSpPr>
            <a:spLocks noGrp="1"/>
          </p:cNvSpPr>
          <p:nvPr>
            <p:ph idx="1"/>
          </p:nvPr>
        </p:nvSpPr>
        <p:spPr>
          <a:xfrm>
            <a:off x="457200" y="1916113"/>
            <a:ext cx="8229600" cy="4210050"/>
          </a:xfrm>
        </p:spPr>
        <p:txBody>
          <a:bodyPr/>
          <a:lstStyle/>
          <a:p>
            <a:pPr eaLnBrk="1" hangingPunct="1">
              <a:buFont typeface="Arial" charset="0"/>
              <a:buNone/>
            </a:pPr>
            <a:r>
              <a:rPr lang="en-ZA" sz="2800" dirty="0" smtClean="0"/>
              <a:t>Team player and facilitator</a:t>
            </a:r>
          </a:p>
          <a:p>
            <a:pPr eaLnBrk="1" hangingPunct="1">
              <a:buFont typeface="Arial" charset="0"/>
              <a:buNone/>
            </a:pPr>
            <a:r>
              <a:rPr lang="en-ZA" sz="2800" dirty="0" smtClean="0"/>
              <a:t>Participative management</a:t>
            </a:r>
          </a:p>
          <a:p>
            <a:pPr eaLnBrk="1" hangingPunct="1">
              <a:buFont typeface="Arial" charset="0"/>
              <a:buNone/>
            </a:pPr>
            <a:r>
              <a:rPr lang="en-ZA" sz="2800" dirty="0" smtClean="0"/>
              <a:t>Empowerment</a:t>
            </a:r>
          </a:p>
          <a:p>
            <a:pPr eaLnBrk="1" hangingPunct="1">
              <a:buFont typeface="Arial" charset="0"/>
              <a:buNone/>
            </a:pPr>
            <a:r>
              <a:rPr lang="en-ZA" sz="2800" dirty="0" smtClean="0"/>
              <a:t>Customer-</a:t>
            </a:r>
            <a:r>
              <a:rPr lang="en-ZA" sz="2800" dirty="0" err="1" smtClean="0"/>
              <a:t>centered</a:t>
            </a:r>
            <a:r>
              <a:rPr lang="en-ZA" sz="2800" dirty="0" smtClean="0"/>
              <a:t> leaders</a:t>
            </a:r>
          </a:p>
          <a:p>
            <a:pPr eaLnBrk="1" hangingPunct="1">
              <a:buFont typeface="Arial" charset="0"/>
              <a:buNone/>
            </a:pPr>
            <a:r>
              <a:rPr lang="en-ZA" sz="2800" dirty="0" smtClean="0"/>
              <a:t>Knowledge - Train and learn</a:t>
            </a:r>
          </a:p>
          <a:p>
            <a:pPr eaLnBrk="1" hangingPunct="1">
              <a:buFont typeface="Arial" charset="0"/>
              <a:buNone/>
            </a:pPr>
            <a:r>
              <a:rPr lang="en-ZA" sz="2800" dirty="0" smtClean="0"/>
              <a:t>Contingency approach – “No one style fits all”</a:t>
            </a:r>
          </a:p>
          <a:p>
            <a:pPr eaLnBrk="1" hangingPunct="1">
              <a:buFont typeface="Arial" charset="0"/>
              <a:buNone/>
            </a:pPr>
            <a:r>
              <a:rPr lang="en-ZA" sz="2800" i="1" dirty="0" smtClean="0"/>
              <a:t>	</a:t>
            </a:r>
            <a:r>
              <a:rPr lang="en-ZA" sz="2800" i="1" dirty="0" smtClean="0">
                <a:solidFill>
                  <a:srgbClr val="00B050"/>
                </a:solidFill>
              </a:rPr>
              <a:t>How do you see yourself? Or your boss?</a:t>
            </a:r>
            <a:r>
              <a:rPr lang="en-ZA" dirty="0" smtClean="0"/>
              <a:t> </a:t>
            </a:r>
          </a:p>
        </p:txBody>
      </p:sp>
      <p:sp>
        <p:nvSpPr>
          <p:cNvPr id="4" name="Slide Number Placeholder 3"/>
          <p:cNvSpPr>
            <a:spLocks noGrp="1"/>
          </p:cNvSpPr>
          <p:nvPr>
            <p:ph type="sldNum" sz="quarter" idx="12"/>
          </p:nvPr>
        </p:nvSpPr>
        <p:spPr/>
        <p:txBody>
          <a:bodyPr/>
          <a:lstStyle/>
          <a:p>
            <a:pPr>
              <a:defRPr/>
            </a:pPr>
            <a:fld id="{8B5C8518-F631-461F-9C94-9B92E86A05CD}" type="slidenum">
              <a:rPr lang="en-ZA"/>
              <a:pPr>
                <a:defRPr/>
              </a:pPr>
              <a:t>14</a:t>
            </a:fld>
            <a:endParaRPr lang="en-ZA"/>
          </a:p>
        </p:txBody>
      </p:sp>
      <p:sp>
        <p:nvSpPr>
          <p:cNvPr id="5" name="Footer Placeholder 4"/>
          <p:cNvSpPr>
            <a:spLocks noGrp="1"/>
          </p:cNvSpPr>
          <p:nvPr>
            <p:ph type="ftr" sz="quarter" idx="11"/>
          </p:nvPr>
        </p:nvSpPr>
        <p:spPr>
          <a:xfrm>
            <a:off x="1857375" y="6356350"/>
            <a:ext cx="5143500" cy="365125"/>
          </a:xfrm>
        </p:spPr>
        <p:txBody>
          <a:bodyPr/>
          <a:lstStyle/>
          <a:p>
            <a:pPr>
              <a:defRPr/>
            </a:pPr>
            <a:r>
              <a:rPr lang="en-ZA" smtClean="0"/>
              <a:t>MIT Organisational Behaviour and Management (mp/jdb)</a:t>
            </a:r>
            <a:endParaRPr lang="en-Z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ZA" sz="4000" b="1" dirty="0" smtClean="0"/>
              <a:t>“Ethical conduct” </a:t>
            </a:r>
            <a:r>
              <a:rPr lang="en-ZA" sz="2800" b="1" dirty="0" smtClean="0"/>
              <a:t>(1)</a:t>
            </a:r>
            <a:r>
              <a:rPr lang="en-ZA" sz="4000" b="1" dirty="0" smtClean="0"/>
              <a:t/>
            </a:r>
            <a:br>
              <a:rPr lang="en-ZA" sz="4000" b="1" dirty="0" smtClean="0"/>
            </a:br>
            <a:endParaRPr lang="en-ZA" sz="4000" dirty="0" smtClean="0"/>
          </a:p>
        </p:txBody>
      </p:sp>
      <p:sp>
        <p:nvSpPr>
          <p:cNvPr id="16387" name="Content Placeholder 2"/>
          <p:cNvSpPr>
            <a:spLocks noGrp="1"/>
          </p:cNvSpPr>
          <p:nvPr>
            <p:ph idx="1"/>
          </p:nvPr>
        </p:nvSpPr>
        <p:spPr>
          <a:xfrm>
            <a:off x="457200" y="1196975"/>
            <a:ext cx="8229600" cy="4929188"/>
          </a:xfrm>
        </p:spPr>
        <p:txBody>
          <a:bodyPr/>
          <a:lstStyle/>
          <a:p>
            <a:pPr>
              <a:buFont typeface="Arial" charset="0"/>
              <a:buNone/>
            </a:pPr>
            <a:r>
              <a:rPr lang="en-ZA" sz="2800" dirty="0" smtClean="0"/>
              <a:t>Accountability and ethics				</a:t>
            </a:r>
            <a:r>
              <a:rPr lang="en-ZA" sz="2800" b="1" dirty="0" smtClean="0">
                <a:solidFill>
                  <a:srgbClr val="660066"/>
                </a:solidFill>
              </a:rPr>
              <a:t>p29</a:t>
            </a:r>
            <a:endParaRPr lang="en-ZA" sz="2800" dirty="0" smtClean="0"/>
          </a:p>
          <a:p>
            <a:pPr>
              <a:buFont typeface="Arial" charset="0"/>
              <a:buNone/>
            </a:pPr>
            <a:r>
              <a:rPr lang="en-ZA" sz="2800" dirty="0" smtClean="0"/>
              <a:t>Environment, and stakeholders</a:t>
            </a:r>
          </a:p>
          <a:p>
            <a:pPr>
              <a:buFont typeface="Arial" charset="0"/>
              <a:buNone/>
            </a:pPr>
            <a:r>
              <a:rPr lang="en-ZA" sz="2800" dirty="0" smtClean="0"/>
              <a:t>Legislation, and ethical codes – beyond the law</a:t>
            </a:r>
          </a:p>
          <a:p>
            <a:pPr>
              <a:buFont typeface="Arial" charset="0"/>
              <a:buNone/>
            </a:pPr>
            <a:r>
              <a:rPr lang="en-ZA" sz="2800" dirty="0" smtClean="0"/>
              <a:t> Worldwide focus on “ethical conduct” and “corporate social responsibility”</a:t>
            </a:r>
          </a:p>
          <a:p>
            <a:r>
              <a:rPr lang="en-ZA" sz="2800" dirty="0" smtClean="0"/>
              <a:t> </a:t>
            </a:r>
            <a:r>
              <a:rPr lang="en-ZA" sz="2800" i="1" dirty="0" smtClean="0"/>
              <a:t>How relevant is it for South Africa?</a:t>
            </a:r>
          </a:p>
          <a:p>
            <a:r>
              <a:rPr lang="en-ZA" sz="2800" i="1" dirty="0" smtClean="0"/>
              <a:t> How do you see the ethical conduct at your workplace?</a:t>
            </a:r>
          </a:p>
          <a:p>
            <a:r>
              <a:rPr lang="en-ZA" sz="2800" i="1" dirty="0" smtClean="0"/>
              <a:t>Responsibility of managers? Employees?</a:t>
            </a:r>
          </a:p>
        </p:txBody>
      </p:sp>
      <p:sp>
        <p:nvSpPr>
          <p:cNvPr id="4" name="Slide Number Placeholder 3"/>
          <p:cNvSpPr>
            <a:spLocks noGrp="1"/>
          </p:cNvSpPr>
          <p:nvPr>
            <p:ph type="sldNum" sz="quarter" idx="12"/>
          </p:nvPr>
        </p:nvSpPr>
        <p:spPr/>
        <p:txBody>
          <a:bodyPr/>
          <a:lstStyle/>
          <a:p>
            <a:pPr>
              <a:defRPr/>
            </a:pPr>
            <a:fld id="{A3F59CF9-7DA6-4F88-B9A9-D8E474962C6C}" type="slidenum">
              <a:rPr lang="en-ZA"/>
              <a:pPr>
                <a:defRPr/>
              </a:pPr>
              <a:t>15</a:t>
            </a:fld>
            <a:endParaRPr lang="en-ZA"/>
          </a:p>
        </p:txBody>
      </p:sp>
      <p:sp>
        <p:nvSpPr>
          <p:cNvPr id="5" name="Footer Placeholder 4"/>
          <p:cNvSpPr>
            <a:spLocks noGrp="1"/>
          </p:cNvSpPr>
          <p:nvPr>
            <p:ph type="ftr" sz="quarter" idx="11"/>
          </p:nvPr>
        </p:nvSpPr>
        <p:spPr>
          <a:xfrm>
            <a:off x="1857375" y="6356350"/>
            <a:ext cx="5143500" cy="365125"/>
          </a:xfrm>
        </p:spPr>
        <p:txBody>
          <a:bodyPr/>
          <a:lstStyle/>
          <a:p>
            <a:pPr>
              <a:defRPr/>
            </a:pPr>
            <a:r>
              <a:rPr lang="en-ZA" smtClean="0"/>
              <a:t>MIT Organisational Behaviour and Management (mp/jdb)</a:t>
            </a:r>
            <a:endParaRPr lang="en-Z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ZA" sz="4000" b="1" dirty="0" smtClean="0"/>
              <a:t>“Ethical conduct” </a:t>
            </a:r>
            <a:r>
              <a:rPr lang="en-ZA" sz="2800" b="1" dirty="0" smtClean="0"/>
              <a:t>(2)</a:t>
            </a:r>
            <a:r>
              <a:rPr lang="en-ZA" sz="4000" b="1" dirty="0" smtClean="0"/>
              <a:t/>
            </a:r>
            <a:br>
              <a:rPr lang="en-ZA" sz="4000" b="1" dirty="0" smtClean="0"/>
            </a:br>
            <a:endParaRPr lang="en-ZA" sz="4000" dirty="0" smtClean="0"/>
          </a:p>
        </p:txBody>
      </p:sp>
      <p:sp>
        <p:nvSpPr>
          <p:cNvPr id="17411" name="Content Placeholder 2"/>
          <p:cNvSpPr>
            <a:spLocks noGrp="1"/>
          </p:cNvSpPr>
          <p:nvPr>
            <p:ph idx="1"/>
          </p:nvPr>
        </p:nvSpPr>
        <p:spPr>
          <a:xfrm>
            <a:off x="457200" y="1196975"/>
            <a:ext cx="8229600" cy="4929188"/>
          </a:xfrm>
        </p:spPr>
        <p:txBody>
          <a:bodyPr/>
          <a:lstStyle/>
          <a:p>
            <a:endParaRPr lang="en-ZA" sz="2800" i="1" dirty="0" smtClean="0"/>
          </a:p>
          <a:p>
            <a:r>
              <a:rPr lang="en-ZA" sz="2800" dirty="0" smtClean="0"/>
              <a:t> </a:t>
            </a:r>
            <a:r>
              <a:rPr lang="en-ZA" sz="2800" i="1" dirty="0" smtClean="0"/>
              <a:t>Consider your own work ethic: individual perception and motivation, moral attentiveness</a:t>
            </a:r>
          </a:p>
          <a:p>
            <a:pPr>
              <a:buFont typeface="Arial" charset="0"/>
              <a:buNone/>
            </a:pPr>
            <a:endParaRPr lang="en-ZA" sz="2800" dirty="0" smtClean="0"/>
          </a:p>
          <a:p>
            <a:pPr>
              <a:buFont typeface="Arial" charset="0"/>
              <a:buNone/>
            </a:pPr>
            <a:r>
              <a:rPr lang="en-ZA" sz="2800" dirty="0" smtClean="0"/>
              <a:t>“Each of us needs to determine ..where our ethical boundaries are and, if asked to violate (them), refuse... If this means refusing a direct order, we must be prepared to resign.” Rising to this challenge requires strong personal values and the courage to adhere to them during adversity.” (Kreitner and Kinicki, p.26)</a:t>
            </a:r>
          </a:p>
        </p:txBody>
      </p:sp>
      <p:sp>
        <p:nvSpPr>
          <p:cNvPr id="4" name="Slide Number Placeholder 3"/>
          <p:cNvSpPr>
            <a:spLocks noGrp="1"/>
          </p:cNvSpPr>
          <p:nvPr>
            <p:ph type="sldNum" sz="quarter" idx="12"/>
          </p:nvPr>
        </p:nvSpPr>
        <p:spPr/>
        <p:txBody>
          <a:bodyPr/>
          <a:lstStyle/>
          <a:p>
            <a:pPr>
              <a:defRPr/>
            </a:pPr>
            <a:fld id="{F625EEA3-31A5-49F1-BBD8-2F0B398E0338}" type="slidenum">
              <a:rPr lang="en-ZA"/>
              <a:pPr>
                <a:defRPr/>
              </a:pPr>
              <a:t>16</a:t>
            </a:fld>
            <a:endParaRPr lang="en-ZA" dirty="0"/>
          </a:p>
        </p:txBody>
      </p:sp>
      <p:sp>
        <p:nvSpPr>
          <p:cNvPr id="5" name="Footer Placeholder 4"/>
          <p:cNvSpPr>
            <a:spLocks noGrp="1"/>
          </p:cNvSpPr>
          <p:nvPr>
            <p:ph type="ftr" sz="quarter" idx="11"/>
          </p:nvPr>
        </p:nvSpPr>
        <p:spPr>
          <a:xfrm>
            <a:off x="1857375" y="6356350"/>
            <a:ext cx="5143500" cy="365125"/>
          </a:xfrm>
        </p:spPr>
        <p:txBody>
          <a:bodyPr/>
          <a:lstStyle/>
          <a:p>
            <a:pPr>
              <a:defRPr/>
            </a:pPr>
            <a:r>
              <a:rPr lang="en-ZA" smtClean="0"/>
              <a:t>MIT Organisational Behaviour and Management (mp/jdb)</a:t>
            </a:r>
            <a:endParaRPr lang="en-Z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428875" y="6356350"/>
            <a:ext cx="4071938" cy="365125"/>
          </a:xfrm>
        </p:spPr>
        <p:txBody>
          <a:bodyPr/>
          <a:lstStyle/>
          <a:p>
            <a:pPr>
              <a:defRPr/>
            </a:pPr>
            <a:r>
              <a:rPr lang="en-ZA" smtClean="0"/>
              <a:t>MIT Organisational Behaviour and Management (mp/jdb)</a:t>
            </a:r>
            <a:endParaRPr lang="en-ZA"/>
          </a:p>
        </p:txBody>
      </p:sp>
      <p:sp>
        <p:nvSpPr>
          <p:cNvPr id="3" name="Slide Number Placeholder 2"/>
          <p:cNvSpPr>
            <a:spLocks noGrp="1"/>
          </p:cNvSpPr>
          <p:nvPr>
            <p:ph type="sldNum" sz="quarter" idx="12"/>
          </p:nvPr>
        </p:nvSpPr>
        <p:spPr/>
        <p:txBody>
          <a:bodyPr/>
          <a:lstStyle/>
          <a:p>
            <a:pPr>
              <a:defRPr/>
            </a:pPr>
            <a:fld id="{8E345A4D-EABE-4D08-BED0-FF55966E687C}" type="slidenum">
              <a:rPr lang="en-ZA"/>
              <a:pPr>
                <a:defRPr/>
              </a:pPr>
              <a:t>2</a:t>
            </a:fld>
            <a:endParaRPr lang="en-ZA"/>
          </a:p>
        </p:txBody>
      </p:sp>
      <p:sp>
        <p:nvSpPr>
          <p:cNvPr id="3076" name="TextBox 3"/>
          <p:cNvSpPr txBox="1">
            <a:spLocks noChangeArrowheads="1"/>
          </p:cNvSpPr>
          <p:nvPr/>
        </p:nvSpPr>
        <p:spPr bwMode="auto">
          <a:xfrm>
            <a:off x="642938" y="500063"/>
            <a:ext cx="5572125" cy="677862"/>
          </a:xfrm>
          <a:prstGeom prst="rect">
            <a:avLst/>
          </a:prstGeom>
          <a:noFill/>
          <a:ln w="9525">
            <a:noFill/>
            <a:miter lim="800000"/>
            <a:headEnd/>
            <a:tailEnd/>
          </a:ln>
        </p:spPr>
        <p:txBody>
          <a:bodyPr>
            <a:spAutoFit/>
          </a:bodyPr>
          <a:lstStyle/>
          <a:p>
            <a:r>
              <a:rPr lang="en-ZA" b="1">
                <a:latin typeface="Calibri" pitchFamily="34" charset="0"/>
              </a:rPr>
              <a:t>University of Pretoria * Universiteit van Pretoria</a:t>
            </a:r>
          </a:p>
          <a:p>
            <a:r>
              <a:rPr lang="en-ZA" sz="2000" b="1">
                <a:latin typeface="Calibri" pitchFamily="34" charset="0"/>
              </a:rPr>
              <a:t>School of Information Technology</a:t>
            </a:r>
          </a:p>
        </p:txBody>
      </p:sp>
      <p:sp>
        <p:nvSpPr>
          <p:cNvPr id="5" name="TextBox 4"/>
          <p:cNvSpPr txBox="1"/>
          <p:nvPr/>
        </p:nvSpPr>
        <p:spPr>
          <a:xfrm>
            <a:off x="0" y="1428750"/>
            <a:ext cx="8072438" cy="461963"/>
          </a:xfrm>
          <a:prstGeom prst="rect">
            <a:avLst/>
          </a:prstGeom>
          <a:noFill/>
        </p:spPr>
        <p:txBody>
          <a:bodyPr>
            <a:spAutoFit/>
          </a:bodyPr>
          <a:lstStyle/>
          <a:p>
            <a:pPr algn="ctr" fontAlgn="auto">
              <a:spcBef>
                <a:spcPts val="0"/>
              </a:spcBef>
              <a:spcAft>
                <a:spcPts val="0"/>
              </a:spcAft>
              <a:defRPr/>
            </a:pPr>
            <a:r>
              <a:rPr lang="en-ZA" b="1" dirty="0">
                <a:latin typeface="+mn-lt"/>
                <a:cs typeface="+mn-cs"/>
              </a:rPr>
              <a:t> MIT </a:t>
            </a:r>
            <a:r>
              <a:rPr lang="en-ZA" b="1" dirty="0" smtClean="0">
                <a:latin typeface="+mn-lt"/>
                <a:cs typeface="+mn-cs"/>
              </a:rPr>
              <a:t>875:   </a:t>
            </a:r>
            <a:r>
              <a:rPr lang="en-ZA" sz="2400" b="1" dirty="0">
                <a:solidFill>
                  <a:schemeClr val="tx2">
                    <a:lumMod val="75000"/>
                  </a:schemeClr>
                </a:solidFill>
                <a:latin typeface="+mn-lt"/>
                <a:cs typeface="+mn-cs"/>
              </a:rPr>
              <a:t>Organisational Behaviour and Management</a:t>
            </a:r>
          </a:p>
        </p:txBody>
      </p:sp>
      <p:sp>
        <p:nvSpPr>
          <p:cNvPr id="6" name="TextBox 5"/>
          <p:cNvSpPr txBox="1"/>
          <p:nvPr/>
        </p:nvSpPr>
        <p:spPr>
          <a:xfrm>
            <a:off x="1357313" y="2857500"/>
            <a:ext cx="6929437" cy="1938992"/>
          </a:xfrm>
          <a:prstGeom prst="rect">
            <a:avLst/>
          </a:prstGeom>
          <a:noFill/>
        </p:spPr>
        <p:txBody>
          <a:bodyPr>
            <a:spAutoFit/>
          </a:bodyPr>
          <a:lstStyle/>
          <a:p>
            <a:pPr fontAlgn="auto">
              <a:spcBef>
                <a:spcPts val="0"/>
              </a:spcBef>
              <a:spcAft>
                <a:spcPts val="0"/>
              </a:spcAft>
              <a:defRPr/>
            </a:pPr>
            <a:r>
              <a:rPr lang="en-ZA" sz="2400" u="sng" dirty="0">
                <a:latin typeface="+mn-lt"/>
                <a:cs typeface="+mn-cs"/>
              </a:rPr>
              <a:t>Lecturers</a:t>
            </a:r>
            <a:r>
              <a:rPr lang="en-ZA" sz="2400" dirty="0">
                <a:latin typeface="+mn-lt"/>
                <a:cs typeface="+mn-cs"/>
              </a:rPr>
              <a:t>:   </a:t>
            </a:r>
            <a:r>
              <a:rPr lang="en-ZA" sz="2400" dirty="0" err="1">
                <a:latin typeface="+mn-lt"/>
                <a:cs typeface="+mn-cs"/>
              </a:rPr>
              <a:t>Meinhard</a:t>
            </a:r>
            <a:r>
              <a:rPr lang="en-ZA" sz="2400" dirty="0">
                <a:latin typeface="+mn-lt"/>
                <a:cs typeface="+mn-cs"/>
              </a:rPr>
              <a:t> Peters and Joan de Beer</a:t>
            </a:r>
          </a:p>
          <a:p>
            <a:pPr fontAlgn="auto">
              <a:spcBef>
                <a:spcPts val="0"/>
              </a:spcBef>
              <a:spcAft>
                <a:spcPts val="0"/>
              </a:spcAft>
              <a:defRPr/>
            </a:pPr>
            <a:endParaRPr lang="en-ZA" sz="2400" dirty="0">
              <a:latin typeface="+mn-lt"/>
              <a:cs typeface="+mn-cs"/>
            </a:endParaRPr>
          </a:p>
          <a:p>
            <a:pPr fontAlgn="auto">
              <a:spcBef>
                <a:spcPts val="0"/>
              </a:spcBef>
              <a:spcAft>
                <a:spcPts val="0"/>
              </a:spcAft>
              <a:defRPr/>
            </a:pPr>
            <a:r>
              <a:rPr lang="en-ZA" sz="2400" dirty="0">
                <a:latin typeface="+mn-lt"/>
                <a:cs typeface="+mn-cs"/>
              </a:rPr>
              <a:t>Notes for Work session 1: </a:t>
            </a:r>
            <a:r>
              <a:rPr lang="en-ZA" sz="2400" dirty="0" smtClean="0">
                <a:latin typeface="+mn-lt"/>
                <a:cs typeface="+mn-cs"/>
              </a:rPr>
              <a:t>Friday, 22 July, 2016</a:t>
            </a:r>
            <a:r>
              <a:rPr lang="en-ZA" sz="2400" dirty="0" smtClean="0">
                <a:latin typeface="+mn-lt"/>
                <a:cs typeface="+mn-cs"/>
              </a:rPr>
              <a:t>. </a:t>
            </a:r>
            <a:endParaRPr lang="en-ZA" sz="2400" dirty="0">
              <a:latin typeface="+mn-lt"/>
              <a:cs typeface="+mn-cs"/>
            </a:endParaRPr>
          </a:p>
          <a:p>
            <a:pPr fontAlgn="auto">
              <a:spcBef>
                <a:spcPts val="0"/>
              </a:spcBef>
              <a:spcAft>
                <a:spcPts val="0"/>
              </a:spcAft>
              <a:defRPr/>
            </a:pPr>
            <a:endParaRPr lang="en-ZA" sz="2400" dirty="0">
              <a:latin typeface="+mn-lt"/>
              <a:cs typeface="+mn-cs"/>
            </a:endParaRPr>
          </a:p>
          <a:p>
            <a:pPr fontAlgn="auto">
              <a:spcBef>
                <a:spcPts val="0"/>
              </a:spcBef>
              <a:spcAft>
                <a:spcPts val="0"/>
              </a:spcAft>
              <a:defRPr/>
            </a:pPr>
            <a:r>
              <a:rPr lang="en-ZA" sz="2400" dirty="0">
                <a:latin typeface="+mn-lt"/>
                <a:cs typeface="+mn-cs"/>
              </a:rPr>
              <a:t>Werner, Chapter 1 - Introduction</a:t>
            </a:r>
            <a:endParaRPr lang="en-ZA" sz="2000" dirty="0">
              <a:latin typeface="+mn-lt"/>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20000"/>
              <a:lumOff val="80000"/>
            </a:schemeClr>
          </a:solidFill>
        </p:spPr>
        <p:txBody>
          <a:bodyPr rtlCol="0">
            <a:normAutofit/>
          </a:bodyPr>
          <a:lstStyle/>
          <a:p>
            <a:pPr eaLnBrk="1" fontAlgn="auto" hangingPunct="1">
              <a:spcAft>
                <a:spcPts val="0"/>
              </a:spcAft>
              <a:defRPr/>
            </a:pPr>
            <a:r>
              <a:rPr lang="en-ZA" sz="3600" b="1" dirty="0" smtClean="0"/>
              <a:t>Introduction to organizational behaviour</a:t>
            </a:r>
            <a:endParaRPr lang="en-ZA" sz="3600" b="1" dirty="0"/>
          </a:p>
        </p:txBody>
      </p:sp>
      <p:sp>
        <p:nvSpPr>
          <p:cNvPr id="4099" name="Content Placeholder 4"/>
          <p:cNvSpPr>
            <a:spLocks noGrp="1"/>
          </p:cNvSpPr>
          <p:nvPr>
            <p:ph idx="1"/>
          </p:nvPr>
        </p:nvSpPr>
        <p:spPr>
          <a:xfrm>
            <a:off x="457200" y="1557338"/>
            <a:ext cx="8229600" cy="4175125"/>
          </a:xfrm>
        </p:spPr>
        <p:txBody>
          <a:bodyPr/>
          <a:lstStyle/>
          <a:p>
            <a:r>
              <a:rPr lang="en-GB" sz="2800" dirty="0" smtClean="0"/>
              <a:t>Goals and objectives (characterise organisations)</a:t>
            </a:r>
          </a:p>
          <a:p>
            <a:r>
              <a:rPr lang="en-GB" sz="2800" dirty="0" smtClean="0"/>
              <a:t>Organisational design, management, teams and the dynamic interaction between people and their work environment    </a:t>
            </a:r>
          </a:p>
          <a:p>
            <a:r>
              <a:rPr lang="en-GB" sz="2800" dirty="0" smtClean="0"/>
              <a:t>How people behave in organisations</a:t>
            </a:r>
          </a:p>
          <a:p>
            <a:r>
              <a:rPr lang="en-GB" sz="2800" dirty="0" smtClean="0"/>
              <a:t>The role of the 21st century manager</a:t>
            </a:r>
          </a:p>
          <a:p>
            <a:r>
              <a:rPr lang="en-GB" sz="2800" dirty="0" smtClean="0"/>
              <a:t>The global world</a:t>
            </a:r>
          </a:p>
          <a:p>
            <a:r>
              <a:rPr lang="en-GB" sz="2800" dirty="0" smtClean="0"/>
              <a:t>Ethical conduct today			</a:t>
            </a:r>
            <a:r>
              <a:rPr lang="en-GB" sz="2800" b="1" dirty="0" smtClean="0">
                <a:solidFill>
                  <a:srgbClr val="660066"/>
                </a:solidFill>
              </a:rPr>
              <a:t> </a:t>
            </a:r>
            <a:endParaRPr lang="en-GB" sz="2800" dirty="0" smtClean="0"/>
          </a:p>
          <a:p>
            <a:endParaRPr lang="en-GB" dirty="0" smtClean="0"/>
          </a:p>
        </p:txBody>
      </p:sp>
      <p:sp>
        <p:nvSpPr>
          <p:cNvPr id="4" name="Footer Placeholder 3"/>
          <p:cNvSpPr>
            <a:spLocks noGrp="1"/>
          </p:cNvSpPr>
          <p:nvPr>
            <p:ph type="ftr" sz="quarter" idx="11"/>
          </p:nvPr>
        </p:nvSpPr>
        <p:spPr/>
        <p:txBody>
          <a:bodyPr/>
          <a:lstStyle/>
          <a:p>
            <a:pPr>
              <a:defRPr/>
            </a:pPr>
            <a:r>
              <a:rPr lang="en-ZA" smtClean="0"/>
              <a:t>MIT Organisational Behaviour and Management (mp/jdb)</a:t>
            </a:r>
            <a:endParaRPr lang="en-ZA" dirty="0"/>
          </a:p>
        </p:txBody>
      </p:sp>
      <p:sp>
        <p:nvSpPr>
          <p:cNvPr id="3" name="Slide Number Placeholder 2"/>
          <p:cNvSpPr>
            <a:spLocks noGrp="1"/>
          </p:cNvSpPr>
          <p:nvPr>
            <p:ph type="sldNum" sz="quarter" idx="12"/>
          </p:nvPr>
        </p:nvSpPr>
        <p:spPr/>
        <p:txBody>
          <a:bodyPr/>
          <a:lstStyle/>
          <a:p>
            <a:pPr>
              <a:defRPr/>
            </a:pPr>
            <a:fld id="{3ECBE688-B414-431A-9310-E48B742C3E39}" type="slidenum">
              <a:rPr lang="en-ZA"/>
              <a:pPr>
                <a:defRPr/>
              </a:pPr>
              <a:t>3</a:t>
            </a:fld>
            <a:endParaRPr lang="en-Z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500063" y="428625"/>
            <a:ext cx="7500937" cy="646113"/>
          </a:xfrm>
          <a:prstGeom prst="rect">
            <a:avLst/>
          </a:prstGeom>
          <a:noFill/>
          <a:ln w="9525">
            <a:noFill/>
            <a:miter lim="800000"/>
            <a:headEnd/>
            <a:tailEnd/>
          </a:ln>
        </p:spPr>
        <p:txBody>
          <a:bodyPr>
            <a:spAutoFit/>
          </a:bodyPr>
          <a:lstStyle/>
          <a:p>
            <a:r>
              <a:rPr lang="en-ZA" sz="3600" b="1">
                <a:latin typeface="Calibri" pitchFamily="34" charset="0"/>
              </a:rPr>
              <a:t>The “organisation” </a:t>
            </a:r>
          </a:p>
        </p:txBody>
      </p:sp>
      <p:sp>
        <p:nvSpPr>
          <p:cNvPr id="5123" name="TextBox 5"/>
          <p:cNvSpPr txBox="1">
            <a:spLocks noChangeArrowheads="1"/>
          </p:cNvSpPr>
          <p:nvPr/>
        </p:nvSpPr>
        <p:spPr bwMode="auto">
          <a:xfrm>
            <a:off x="1000125" y="1052513"/>
            <a:ext cx="7000875" cy="4832350"/>
          </a:xfrm>
          <a:prstGeom prst="rect">
            <a:avLst/>
          </a:prstGeom>
          <a:noFill/>
          <a:ln w="9525">
            <a:noFill/>
            <a:miter lim="800000"/>
            <a:headEnd/>
            <a:tailEnd/>
          </a:ln>
        </p:spPr>
        <p:txBody>
          <a:bodyPr>
            <a:spAutoFit/>
          </a:bodyPr>
          <a:lstStyle/>
          <a:p>
            <a:pPr>
              <a:buFont typeface="Arial" charset="0"/>
              <a:buChar char="•"/>
            </a:pPr>
            <a:r>
              <a:rPr lang="en-ZA" sz="2800" dirty="0">
                <a:latin typeface="Calibri" pitchFamily="34" charset="0"/>
              </a:rPr>
              <a:t>   A collection of people working together to achieve a wide variety of goals          </a:t>
            </a:r>
            <a:r>
              <a:rPr lang="en-ZA" sz="2800" b="1" dirty="0" smtClean="0">
                <a:solidFill>
                  <a:srgbClr val="660066"/>
                </a:solidFill>
                <a:latin typeface="Calibri" pitchFamily="34" charset="0"/>
              </a:rPr>
              <a:t>p5</a:t>
            </a:r>
            <a:endParaRPr lang="en-ZA" sz="2800" b="1" dirty="0">
              <a:latin typeface="Calibri" pitchFamily="34" charset="0"/>
            </a:endParaRPr>
          </a:p>
          <a:p>
            <a:endParaRPr lang="en-ZA" sz="2800" dirty="0">
              <a:latin typeface="Calibri" pitchFamily="34" charset="0"/>
            </a:endParaRPr>
          </a:p>
          <a:p>
            <a:pPr>
              <a:buFont typeface="Arial" charset="0"/>
              <a:buChar char="•"/>
            </a:pPr>
            <a:r>
              <a:rPr lang="en-ZA" sz="2800" dirty="0">
                <a:latin typeface="Calibri" pitchFamily="34" charset="0"/>
              </a:rPr>
              <a:t>   Collective action to achieve more together than the individual can</a:t>
            </a:r>
          </a:p>
          <a:p>
            <a:pPr>
              <a:buFont typeface="Arial" charset="0"/>
              <a:buChar char="•"/>
            </a:pPr>
            <a:endParaRPr lang="en-ZA" sz="2800" dirty="0">
              <a:latin typeface="Calibri" pitchFamily="34" charset="0"/>
            </a:endParaRPr>
          </a:p>
          <a:p>
            <a:pPr>
              <a:buFont typeface="Arial" charset="0"/>
              <a:buChar char="•"/>
            </a:pPr>
            <a:r>
              <a:rPr lang="en-ZA" sz="2800" dirty="0">
                <a:latin typeface="Calibri" pitchFamily="34" charset="0"/>
              </a:rPr>
              <a:t>   Behaviour of individuals and groups</a:t>
            </a:r>
          </a:p>
          <a:p>
            <a:pPr>
              <a:buFont typeface="Arial" charset="0"/>
              <a:buChar char="•"/>
            </a:pPr>
            <a:endParaRPr lang="en-ZA" sz="2800" dirty="0">
              <a:latin typeface="Calibri" pitchFamily="34" charset="0"/>
            </a:endParaRPr>
          </a:p>
          <a:p>
            <a:pPr>
              <a:buFont typeface="Arial" charset="0"/>
              <a:buChar char="•"/>
            </a:pPr>
            <a:r>
              <a:rPr lang="en-ZA" sz="2800" dirty="0">
                <a:latin typeface="Calibri" pitchFamily="34" charset="0"/>
              </a:rPr>
              <a:t>   Managers require specific competencies</a:t>
            </a:r>
          </a:p>
          <a:p>
            <a:pPr>
              <a:buFont typeface="Arial" charset="0"/>
              <a:buChar char="•"/>
            </a:pPr>
            <a:endParaRPr lang="en-ZA" sz="2800" dirty="0">
              <a:latin typeface="Calibri" pitchFamily="34" charset="0"/>
            </a:endParaRPr>
          </a:p>
          <a:p>
            <a:pPr>
              <a:buFont typeface="Arial" charset="0"/>
              <a:buChar char="•"/>
            </a:pPr>
            <a:r>
              <a:rPr lang="en-ZA" sz="2800" dirty="0">
                <a:latin typeface="Calibri" pitchFamily="34" charset="0"/>
              </a:rPr>
              <a:t>   An organisation requires a certain structure</a:t>
            </a:r>
          </a:p>
        </p:txBody>
      </p:sp>
      <p:sp>
        <p:nvSpPr>
          <p:cNvPr id="7" name="Slide Number Placeholder 6"/>
          <p:cNvSpPr>
            <a:spLocks noGrp="1"/>
          </p:cNvSpPr>
          <p:nvPr>
            <p:ph type="sldNum" sz="quarter" idx="12"/>
          </p:nvPr>
        </p:nvSpPr>
        <p:spPr/>
        <p:txBody>
          <a:bodyPr/>
          <a:lstStyle/>
          <a:p>
            <a:pPr>
              <a:defRPr/>
            </a:pPr>
            <a:fld id="{C90552CE-7ACC-41E2-AF25-27E3C2766F1A}" type="slidenum">
              <a:rPr lang="en-ZA"/>
              <a:pPr>
                <a:defRPr/>
              </a:pPr>
              <a:t>4</a:t>
            </a:fld>
            <a:endParaRPr lang="en-ZA" dirty="0"/>
          </a:p>
        </p:txBody>
      </p:sp>
      <p:sp>
        <p:nvSpPr>
          <p:cNvPr id="8" name="Footer Placeholder 7"/>
          <p:cNvSpPr>
            <a:spLocks noGrp="1"/>
          </p:cNvSpPr>
          <p:nvPr>
            <p:ph type="ftr" sz="quarter" idx="11"/>
          </p:nvPr>
        </p:nvSpPr>
        <p:spPr>
          <a:xfrm>
            <a:off x="2500313" y="6356350"/>
            <a:ext cx="4214812" cy="365125"/>
          </a:xfrm>
        </p:spPr>
        <p:txBody>
          <a:bodyPr/>
          <a:lstStyle/>
          <a:p>
            <a:pPr>
              <a:defRPr/>
            </a:pPr>
            <a:r>
              <a:rPr lang="en-ZA" smtClean="0"/>
              <a:t>MIT Organisational Behaviour and Management (mp/jdb)</a:t>
            </a:r>
            <a:endParaRPr lang="en-Z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3"/>
          <p:cNvSpPr txBox="1">
            <a:spLocks noChangeArrowheads="1"/>
          </p:cNvSpPr>
          <p:nvPr/>
        </p:nvSpPr>
        <p:spPr bwMode="auto">
          <a:xfrm>
            <a:off x="500063" y="428625"/>
            <a:ext cx="7500937" cy="646113"/>
          </a:xfrm>
          <a:prstGeom prst="rect">
            <a:avLst/>
          </a:prstGeom>
          <a:noFill/>
          <a:ln w="9525">
            <a:noFill/>
            <a:miter lim="800000"/>
            <a:headEnd/>
            <a:tailEnd/>
          </a:ln>
        </p:spPr>
        <p:txBody>
          <a:bodyPr>
            <a:spAutoFit/>
          </a:bodyPr>
          <a:lstStyle/>
          <a:p>
            <a:r>
              <a:rPr lang="en-ZA" sz="3600" b="1">
                <a:latin typeface="Calibri" pitchFamily="34" charset="0"/>
              </a:rPr>
              <a:t>Organisational behaviour </a:t>
            </a:r>
          </a:p>
        </p:txBody>
      </p:sp>
      <p:sp>
        <p:nvSpPr>
          <p:cNvPr id="6147" name="TextBox 5"/>
          <p:cNvSpPr txBox="1">
            <a:spLocks noChangeArrowheads="1"/>
          </p:cNvSpPr>
          <p:nvPr/>
        </p:nvSpPr>
        <p:spPr bwMode="auto">
          <a:xfrm>
            <a:off x="1099517" y="1928813"/>
            <a:ext cx="7000875" cy="3108325"/>
          </a:xfrm>
          <a:prstGeom prst="rect">
            <a:avLst/>
          </a:prstGeom>
          <a:noFill/>
          <a:ln w="9525">
            <a:noFill/>
            <a:miter lim="800000"/>
            <a:headEnd/>
            <a:tailEnd/>
          </a:ln>
        </p:spPr>
        <p:txBody>
          <a:bodyPr>
            <a:spAutoFit/>
          </a:bodyPr>
          <a:lstStyle/>
          <a:p>
            <a:r>
              <a:rPr lang="en-ZA" sz="2800" dirty="0" smtClean="0">
                <a:latin typeface="Calibri" pitchFamily="34" charset="0"/>
              </a:rPr>
              <a:t>“A </a:t>
            </a:r>
            <a:r>
              <a:rPr lang="en-ZA" sz="2800" dirty="0">
                <a:latin typeface="Calibri" pitchFamily="34" charset="0"/>
              </a:rPr>
              <a:t>scientific field of study dedicated to the understanding, explaining and appreciating the many forces that affect behaviour in organisations, and to making correct decisions about how to motivate and coordinate people and other resources to achieve organisational goals</a:t>
            </a:r>
            <a:r>
              <a:rPr lang="en-ZA" sz="2800" dirty="0" smtClean="0">
                <a:latin typeface="Calibri" pitchFamily="34" charset="0"/>
              </a:rPr>
              <a:t>.”        </a:t>
            </a:r>
            <a:r>
              <a:rPr lang="en-ZA" sz="2800" b="1" dirty="0" smtClean="0">
                <a:solidFill>
                  <a:srgbClr val="660066"/>
                </a:solidFill>
                <a:latin typeface="Calibri" pitchFamily="34" charset="0"/>
              </a:rPr>
              <a:t>p5</a:t>
            </a:r>
            <a:endParaRPr lang="en-ZA" sz="2800" dirty="0">
              <a:latin typeface="Calibri" pitchFamily="34" charset="0"/>
            </a:endParaRPr>
          </a:p>
        </p:txBody>
      </p:sp>
      <p:sp>
        <p:nvSpPr>
          <p:cNvPr id="7" name="Slide Number Placeholder 6"/>
          <p:cNvSpPr>
            <a:spLocks noGrp="1"/>
          </p:cNvSpPr>
          <p:nvPr>
            <p:ph type="sldNum" sz="quarter" idx="12"/>
          </p:nvPr>
        </p:nvSpPr>
        <p:spPr/>
        <p:txBody>
          <a:bodyPr/>
          <a:lstStyle/>
          <a:p>
            <a:pPr>
              <a:defRPr/>
            </a:pPr>
            <a:fld id="{7F231B62-4105-4E90-876B-24F6F41CE4EF}" type="slidenum">
              <a:rPr lang="en-ZA"/>
              <a:pPr>
                <a:defRPr/>
              </a:pPr>
              <a:t>5</a:t>
            </a:fld>
            <a:endParaRPr lang="en-ZA" dirty="0"/>
          </a:p>
        </p:txBody>
      </p:sp>
      <p:sp>
        <p:nvSpPr>
          <p:cNvPr id="8" name="Footer Placeholder 7"/>
          <p:cNvSpPr>
            <a:spLocks noGrp="1"/>
          </p:cNvSpPr>
          <p:nvPr>
            <p:ph type="ftr" sz="quarter" idx="11"/>
          </p:nvPr>
        </p:nvSpPr>
        <p:spPr>
          <a:xfrm>
            <a:off x="2500313" y="6356350"/>
            <a:ext cx="4214812" cy="365125"/>
          </a:xfrm>
        </p:spPr>
        <p:txBody>
          <a:bodyPr/>
          <a:lstStyle/>
          <a:p>
            <a:pPr>
              <a:defRPr/>
            </a:pPr>
            <a:r>
              <a:rPr lang="en-ZA" smtClean="0"/>
              <a:t>MIT Organisational Behaviour and Management (mp/jdb)</a:t>
            </a:r>
            <a:endParaRPr lang="en-Z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p:cNvSpPr txBox="1">
            <a:spLocks noChangeArrowheads="1"/>
          </p:cNvSpPr>
          <p:nvPr/>
        </p:nvSpPr>
        <p:spPr bwMode="auto">
          <a:xfrm>
            <a:off x="500063" y="428625"/>
            <a:ext cx="7500937" cy="646113"/>
          </a:xfrm>
          <a:prstGeom prst="rect">
            <a:avLst/>
          </a:prstGeom>
          <a:noFill/>
          <a:ln w="9525">
            <a:noFill/>
            <a:miter lim="800000"/>
            <a:headEnd/>
            <a:tailEnd/>
          </a:ln>
        </p:spPr>
        <p:txBody>
          <a:bodyPr>
            <a:spAutoFit/>
          </a:bodyPr>
          <a:lstStyle/>
          <a:p>
            <a:r>
              <a:rPr lang="en-ZA" sz="3600" b="1">
                <a:latin typeface="Calibri" pitchFamily="34" charset="0"/>
              </a:rPr>
              <a:t>Focus on…</a:t>
            </a:r>
          </a:p>
        </p:txBody>
      </p:sp>
      <p:sp>
        <p:nvSpPr>
          <p:cNvPr id="6147" name="TextBox 5"/>
          <p:cNvSpPr txBox="1">
            <a:spLocks noChangeArrowheads="1"/>
          </p:cNvSpPr>
          <p:nvPr/>
        </p:nvSpPr>
        <p:spPr bwMode="auto">
          <a:xfrm>
            <a:off x="428625" y="1700213"/>
            <a:ext cx="8358188" cy="4031873"/>
          </a:xfrm>
          <a:prstGeom prst="rect">
            <a:avLst/>
          </a:prstGeom>
          <a:noFill/>
          <a:ln w="9525">
            <a:noFill/>
            <a:miter lim="800000"/>
            <a:headEnd/>
            <a:tailEnd/>
          </a:ln>
        </p:spPr>
        <p:txBody>
          <a:bodyPr>
            <a:spAutoFit/>
          </a:bodyPr>
          <a:lstStyle/>
          <a:p>
            <a:pPr marL="971550" lvl="1" indent="-514350">
              <a:buFont typeface="+mj-lt"/>
              <a:buAutoNum type="arabicPeriod"/>
              <a:defRPr/>
            </a:pPr>
            <a:r>
              <a:rPr lang="en-ZA" sz="3200" dirty="0">
                <a:latin typeface="Calibri" pitchFamily="34" charset="0"/>
              </a:rPr>
              <a:t> </a:t>
            </a:r>
            <a:r>
              <a:rPr lang="en-ZA" sz="3200" dirty="0" smtClean="0">
                <a:latin typeface="Calibri" pitchFamily="34" charset="0"/>
              </a:rPr>
              <a:t>Behaviour of people: individual, groups and teams</a:t>
            </a:r>
            <a:endParaRPr lang="en-ZA" sz="3200" dirty="0">
              <a:latin typeface="Calibri" pitchFamily="34" charset="0"/>
            </a:endParaRPr>
          </a:p>
          <a:p>
            <a:pPr marL="971550" lvl="1" indent="-514350">
              <a:buFont typeface="+mj-lt"/>
              <a:buAutoNum type="arabicPeriod"/>
              <a:defRPr/>
            </a:pPr>
            <a:r>
              <a:rPr lang="en-ZA" sz="3200" dirty="0">
                <a:latin typeface="Calibri" pitchFamily="34" charset="0"/>
              </a:rPr>
              <a:t> </a:t>
            </a:r>
            <a:r>
              <a:rPr lang="en-ZA" sz="3200" dirty="0" smtClean="0">
                <a:latin typeface="Calibri" pitchFamily="34" charset="0"/>
              </a:rPr>
              <a:t>Management practices influencing behaviour</a:t>
            </a:r>
            <a:endParaRPr lang="en-ZA" sz="3200" dirty="0">
              <a:latin typeface="Calibri" pitchFamily="34" charset="0"/>
            </a:endParaRPr>
          </a:p>
          <a:p>
            <a:pPr marL="971550" lvl="1" indent="-514350">
              <a:buFont typeface="+mj-lt"/>
              <a:buAutoNum type="arabicPeriod"/>
              <a:defRPr/>
            </a:pPr>
            <a:r>
              <a:rPr lang="en-ZA" sz="3200" dirty="0">
                <a:latin typeface="Calibri" pitchFamily="34" charset="0"/>
              </a:rPr>
              <a:t> Organisational </a:t>
            </a:r>
            <a:r>
              <a:rPr lang="en-ZA" sz="3200" dirty="0" smtClean="0">
                <a:latin typeface="Calibri" pitchFamily="34" charset="0"/>
              </a:rPr>
              <a:t>context : structure, culture, leadership philosophy </a:t>
            </a:r>
            <a:endParaRPr lang="en-ZA" sz="3200" dirty="0">
              <a:latin typeface="Calibri" pitchFamily="34" charset="0"/>
            </a:endParaRPr>
          </a:p>
          <a:p>
            <a:pPr marL="971550" lvl="1" indent="-514350">
              <a:buFont typeface="+mj-lt"/>
              <a:buAutoNum type="arabicPeriod"/>
              <a:defRPr/>
            </a:pPr>
            <a:r>
              <a:rPr lang="en-ZA" sz="3200" dirty="0">
                <a:latin typeface="Calibri" pitchFamily="34" charset="0"/>
              </a:rPr>
              <a:t> </a:t>
            </a:r>
            <a:r>
              <a:rPr lang="en-ZA" sz="3200" dirty="0" smtClean="0">
                <a:latin typeface="Calibri" pitchFamily="34" charset="0"/>
              </a:rPr>
              <a:t>Interaction with external </a:t>
            </a:r>
            <a:r>
              <a:rPr lang="en-ZA" sz="3200" dirty="0">
                <a:latin typeface="Calibri" pitchFamily="34" charset="0"/>
              </a:rPr>
              <a:t>environment</a:t>
            </a:r>
          </a:p>
          <a:p>
            <a:pPr lvl="1">
              <a:defRPr/>
            </a:pPr>
            <a:r>
              <a:rPr lang="en-ZA" sz="3200" dirty="0" smtClean="0">
                <a:latin typeface="Calibri" pitchFamily="34" charset="0"/>
              </a:rPr>
              <a:t> 	</a:t>
            </a:r>
            <a:r>
              <a:rPr lang="en-ZA" sz="2800" b="1" dirty="0" smtClean="0">
                <a:solidFill>
                  <a:srgbClr val="660066"/>
                </a:solidFill>
                <a:latin typeface="Calibri" pitchFamily="34" charset="0"/>
              </a:rPr>
              <a:t>p5-7</a:t>
            </a:r>
            <a:endParaRPr lang="en-ZA" sz="2800" dirty="0">
              <a:latin typeface="Calibri" pitchFamily="34" charset="0"/>
            </a:endParaRPr>
          </a:p>
        </p:txBody>
      </p:sp>
      <p:sp>
        <p:nvSpPr>
          <p:cNvPr id="7" name="Slide Number Placeholder 6"/>
          <p:cNvSpPr>
            <a:spLocks noGrp="1"/>
          </p:cNvSpPr>
          <p:nvPr>
            <p:ph type="sldNum" sz="quarter" idx="12"/>
          </p:nvPr>
        </p:nvSpPr>
        <p:spPr/>
        <p:txBody>
          <a:bodyPr/>
          <a:lstStyle/>
          <a:p>
            <a:pPr>
              <a:defRPr/>
            </a:pPr>
            <a:fld id="{271E655B-3BC3-46A8-8C90-0000837E5A4B}" type="slidenum">
              <a:rPr lang="en-ZA"/>
              <a:pPr>
                <a:defRPr/>
              </a:pPr>
              <a:t>6</a:t>
            </a:fld>
            <a:endParaRPr lang="en-ZA" dirty="0"/>
          </a:p>
        </p:txBody>
      </p:sp>
      <p:sp>
        <p:nvSpPr>
          <p:cNvPr id="8" name="Footer Placeholder 7"/>
          <p:cNvSpPr>
            <a:spLocks noGrp="1"/>
          </p:cNvSpPr>
          <p:nvPr>
            <p:ph type="ftr" sz="quarter" idx="11"/>
          </p:nvPr>
        </p:nvSpPr>
        <p:spPr>
          <a:xfrm>
            <a:off x="2500313" y="6356350"/>
            <a:ext cx="4214812" cy="365125"/>
          </a:xfrm>
        </p:spPr>
        <p:txBody>
          <a:bodyPr/>
          <a:lstStyle/>
          <a:p>
            <a:pPr>
              <a:defRPr/>
            </a:pPr>
            <a:r>
              <a:rPr lang="en-ZA" smtClean="0"/>
              <a:t>MIT Organisational Behaviour and Management (mp/jdb)</a:t>
            </a:r>
            <a:endParaRPr lang="en-Z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3"/>
          <p:cNvSpPr txBox="1">
            <a:spLocks noChangeArrowheads="1"/>
          </p:cNvSpPr>
          <p:nvPr/>
        </p:nvSpPr>
        <p:spPr bwMode="auto">
          <a:xfrm>
            <a:off x="500063" y="428625"/>
            <a:ext cx="7500937" cy="646331"/>
          </a:xfrm>
          <a:prstGeom prst="rect">
            <a:avLst/>
          </a:prstGeom>
          <a:noFill/>
          <a:ln w="9525">
            <a:noFill/>
            <a:miter lim="800000"/>
            <a:headEnd/>
            <a:tailEnd/>
          </a:ln>
        </p:spPr>
        <p:txBody>
          <a:bodyPr>
            <a:spAutoFit/>
          </a:bodyPr>
          <a:lstStyle/>
          <a:p>
            <a:r>
              <a:rPr lang="en-ZA" sz="3600" b="1" dirty="0" smtClean="0">
                <a:latin typeface="Calibri" pitchFamily="34" charset="0"/>
              </a:rPr>
              <a:t>Interdisciplinary nature of OB</a:t>
            </a:r>
            <a:endParaRPr lang="en-ZA" sz="3600" b="1" dirty="0">
              <a:latin typeface="Calibri" pitchFamily="34" charset="0"/>
            </a:endParaRPr>
          </a:p>
        </p:txBody>
      </p:sp>
      <p:sp>
        <p:nvSpPr>
          <p:cNvPr id="6147" name="TextBox 5"/>
          <p:cNvSpPr txBox="1">
            <a:spLocks noChangeArrowheads="1"/>
          </p:cNvSpPr>
          <p:nvPr/>
        </p:nvSpPr>
        <p:spPr bwMode="auto">
          <a:xfrm>
            <a:off x="395536" y="1268760"/>
            <a:ext cx="8358188" cy="5016758"/>
          </a:xfrm>
          <a:prstGeom prst="rect">
            <a:avLst/>
          </a:prstGeom>
          <a:noFill/>
          <a:ln w="9525">
            <a:noFill/>
            <a:miter lim="800000"/>
            <a:headEnd/>
            <a:tailEnd/>
          </a:ln>
        </p:spPr>
        <p:txBody>
          <a:bodyPr>
            <a:spAutoFit/>
          </a:bodyPr>
          <a:lstStyle/>
          <a:p>
            <a:pPr lvl="1">
              <a:defRPr/>
            </a:pPr>
            <a:r>
              <a:rPr lang="en-ZA" sz="3200" dirty="0" smtClean="0">
                <a:latin typeface="Calibri" pitchFamily="34" charset="0"/>
              </a:rPr>
              <a:t>The organisation is an iceberg…</a:t>
            </a:r>
          </a:p>
          <a:p>
            <a:pPr lvl="1">
              <a:defRPr/>
            </a:pPr>
            <a:r>
              <a:rPr lang="en-ZA" sz="3200" dirty="0" smtClean="0">
                <a:latin typeface="Calibri" pitchFamily="34" charset="0"/>
              </a:rPr>
              <a:t>Study of overt and covert</a:t>
            </a:r>
          </a:p>
          <a:p>
            <a:pPr lvl="1">
              <a:defRPr/>
            </a:pPr>
            <a:r>
              <a:rPr lang="en-ZA" sz="3200" dirty="0" smtClean="0">
                <a:latin typeface="Calibri" pitchFamily="34" charset="0"/>
              </a:rPr>
              <a:t>Multidisciplinary approach required:</a:t>
            </a:r>
          </a:p>
          <a:p>
            <a:pPr lvl="1">
              <a:defRPr/>
            </a:pPr>
            <a:r>
              <a:rPr lang="en-ZA" sz="3200" dirty="0" smtClean="0">
                <a:latin typeface="Calibri" pitchFamily="34" charset="0"/>
              </a:rPr>
              <a:t>	Psychology</a:t>
            </a:r>
          </a:p>
          <a:p>
            <a:pPr lvl="1">
              <a:defRPr/>
            </a:pPr>
            <a:r>
              <a:rPr lang="en-ZA" sz="3200" dirty="0">
                <a:latin typeface="Calibri" pitchFamily="34" charset="0"/>
              </a:rPr>
              <a:t>	</a:t>
            </a:r>
            <a:r>
              <a:rPr lang="en-ZA" sz="3200" dirty="0" smtClean="0">
                <a:latin typeface="Calibri" pitchFamily="34" charset="0"/>
              </a:rPr>
              <a:t>Sociology</a:t>
            </a:r>
          </a:p>
          <a:p>
            <a:pPr lvl="1">
              <a:defRPr/>
            </a:pPr>
            <a:r>
              <a:rPr lang="en-ZA" sz="3200" dirty="0">
                <a:latin typeface="Calibri" pitchFamily="34" charset="0"/>
              </a:rPr>
              <a:t>	</a:t>
            </a:r>
            <a:r>
              <a:rPr lang="en-ZA" sz="3200" dirty="0" smtClean="0">
                <a:latin typeface="Calibri" pitchFamily="34" charset="0"/>
              </a:rPr>
              <a:t>Anthropology</a:t>
            </a:r>
          </a:p>
          <a:p>
            <a:pPr lvl="1">
              <a:defRPr/>
            </a:pPr>
            <a:r>
              <a:rPr lang="en-ZA" sz="3200" dirty="0">
                <a:latin typeface="Calibri" pitchFamily="34" charset="0"/>
              </a:rPr>
              <a:t>	</a:t>
            </a:r>
            <a:r>
              <a:rPr lang="en-ZA" sz="3200" dirty="0" smtClean="0">
                <a:latin typeface="Calibri" pitchFamily="34" charset="0"/>
              </a:rPr>
              <a:t>Political science</a:t>
            </a:r>
          </a:p>
          <a:p>
            <a:pPr lvl="1">
              <a:defRPr/>
            </a:pPr>
            <a:r>
              <a:rPr lang="en-ZA" sz="3200" dirty="0">
                <a:latin typeface="Calibri" pitchFamily="34" charset="0"/>
              </a:rPr>
              <a:t>	</a:t>
            </a:r>
            <a:r>
              <a:rPr lang="en-ZA" sz="3200" dirty="0" smtClean="0">
                <a:latin typeface="Calibri" pitchFamily="34" charset="0"/>
              </a:rPr>
              <a:t>Philosophy</a:t>
            </a:r>
          </a:p>
          <a:p>
            <a:pPr lvl="1">
              <a:defRPr/>
            </a:pPr>
            <a:r>
              <a:rPr lang="en-ZA" sz="3200" dirty="0">
                <a:latin typeface="Calibri" pitchFamily="34" charset="0"/>
              </a:rPr>
              <a:t>	</a:t>
            </a:r>
            <a:r>
              <a:rPr lang="en-ZA" sz="3200" dirty="0" smtClean="0">
                <a:latin typeface="Calibri" pitchFamily="34" charset="0"/>
              </a:rPr>
              <a:t>Economics</a:t>
            </a:r>
          </a:p>
          <a:p>
            <a:pPr lvl="1">
              <a:defRPr/>
            </a:pPr>
            <a:r>
              <a:rPr lang="en-ZA" sz="3200" dirty="0">
                <a:latin typeface="Calibri" pitchFamily="34" charset="0"/>
              </a:rPr>
              <a:t>	</a:t>
            </a:r>
            <a:r>
              <a:rPr lang="en-ZA" sz="3200" dirty="0" smtClean="0">
                <a:latin typeface="Calibri" pitchFamily="34" charset="0"/>
              </a:rPr>
              <a:t>Engineering    </a:t>
            </a:r>
            <a:r>
              <a:rPr lang="en-ZA" sz="2800" b="1" dirty="0" smtClean="0">
                <a:solidFill>
                  <a:srgbClr val="660066"/>
                </a:solidFill>
                <a:latin typeface="Calibri" pitchFamily="34" charset="0"/>
              </a:rPr>
              <a:t>p7-8</a:t>
            </a:r>
            <a:endParaRPr lang="en-ZA" sz="2800" dirty="0">
              <a:solidFill>
                <a:schemeClr val="accent4">
                  <a:lumMod val="50000"/>
                </a:schemeClr>
              </a:solidFill>
              <a:latin typeface="Calibri" pitchFamily="34" charset="0"/>
            </a:endParaRPr>
          </a:p>
        </p:txBody>
      </p:sp>
      <p:sp>
        <p:nvSpPr>
          <p:cNvPr id="7" name="Slide Number Placeholder 6"/>
          <p:cNvSpPr>
            <a:spLocks noGrp="1"/>
          </p:cNvSpPr>
          <p:nvPr>
            <p:ph type="sldNum" sz="quarter" idx="12"/>
          </p:nvPr>
        </p:nvSpPr>
        <p:spPr/>
        <p:txBody>
          <a:bodyPr/>
          <a:lstStyle/>
          <a:p>
            <a:pPr>
              <a:defRPr/>
            </a:pPr>
            <a:fld id="{B04A05D2-AAA7-4D73-8807-93D7C83E648A}" type="slidenum">
              <a:rPr lang="en-ZA"/>
              <a:pPr>
                <a:defRPr/>
              </a:pPr>
              <a:t>7</a:t>
            </a:fld>
            <a:endParaRPr lang="en-ZA" dirty="0"/>
          </a:p>
        </p:txBody>
      </p:sp>
      <p:sp>
        <p:nvSpPr>
          <p:cNvPr id="8" name="Footer Placeholder 7"/>
          <p:cNvSpPr>
            <a:spLocks noGrp="1"/>
          </p:cNvSpPr>
          <p:nvPr>
            <p:ph type="ftr" sz="quarter" idx="11"/>
          </p:nvPr>
        </p:nvSpPr>
        <p:spPr>
          <a:xfrm>
            <a:off x="2500313" y="6356350"/>
            <a:ext cx="4214812" cy="365125"/>
          </a:xfrm>
        </p:spPr>
        <p:txBody>
          <a:bodyPr/>
          <a:lstStyle/>
          <a:p>
            <a:pPr>
              <a:defRPr/>
            </a:pPr>
            <a:r>
              <a:rPr lang="en-ZA" smtClean="0"/>
              <a:t>MIT Organisational Behaviour and Management (mp/jdb)</a:t>
            </a:r>
            <a:endParaRPr lang="en-Z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500063" y="428625"/>
            <a:ext cx="8072437" cy="646113"/>
          </a:xfrm>
          <a:prstGeom prst="rect">
            <a:avLst/>
          </a:prstGeom>
          <a:noFill/>
          <a:ln w="9525">
            <a:noFill/>
            <a:miter lim="800000"/>
            <a:headEnd/>
            <a:tailEnd/>
          </a:ln>
        </p:spPr>
        <p:txBody>
          <a:bodyPr>
            <a:spAutoFit/>
          </a:bodyPr>
          <a:lstStyle/>
          <a:p>
            <a:pPr algn="ctr"/>
            <a:r>
              <a:rPr lang="en-ZA" sz="3600" b="1">
                <a:latin typeface="Calibri" pitchFamily="34" charset="0"/>
              </a:rPr>
              <a:t>Organisational design and structure (1)</a:t>
            </a:r>
          </a:p>
        </p:txBody>
      </p:sp>
      <p:sp>
        <p:nvSpPr>
          <p:cNvPr id="9219" name="TextBox 5"/>
          <p:cNvSpPr txBox="1">
            <a:spLocks noChangeArrowheads="1"/>
          </p:cNvSpPr>
          <p:nvPr/>
        </p:nvSpPr>
        <p:spPr bwMode="auto">
          <a:xfrm>
            <a:off x="857250" y="1700213"/>
            <a:ext cx="7786688" cy="3970337"/>
          </a:xfrm>
          <a:prstGeom prst="rect">
            <a:avLst/>
          </a:prstGeom>
          <a:noFill/>
          <a:ln w="9525">
            <a:noFill/>
            <a:miter lim="800000"/>
            <a:headEnd/>
            <a:tailEnd/>
          </a:ln>
        </p:spPr>
        <p:txBody>
          <a:bodyPr>
            <a:spAutoFit/>
          </a:bodyPr>
          <a:lstStyle/>
          <a:p>
            <a:r>
              <a:rPr lang="en-ZA" sz="2800" dirty="0">
                <a:latin typeface="Calibri" pitchFamily="34" charset="0"/>
              </a:rPr>
              <a:t>To coordinate the efforts of interdependent groups towards achievement of goals</a:t>
            </a:r>
          </a:p>
          <a:p>
            <a:endParaRPr lang="en-ZA" sz="2800" dirty="0">
              <a:latin typeface="Calibri" pitchFamily="34" charset="0"/>
            </a:endParaRPr>
          </a:p>
          <a:p>
            <a:r>
              <a:rPr lang="en-ZA" sz="2800" dirty="0">
                <a:latin typeface="Calibri" pitchFamily="34" charset="0"/>
              </a:rPr>
              <a:t>To ensure information distribution for effective decision making</a:t>
            </a:r>
          </a:p>
          <a:p>
            <a:endParaRPr lang="en-ZA" sz="2800" dirty="0">
              <a:latin typeface="Calibri" pitchFamily="34" charset="0"/>
            </a:endParaRPr>
          </a:p>
          <a:p>
            <a:r>
              <a:rPr lang="en-ZA" sz="2800" dirty="0">
                <a:latin typeface="Calibri" pitchFamily="34" charset="0"/>
              </a:rPr>
              <a:t>Provide a formal framework in which jobs, tasks, functions and relationships among people and departments are organised. </a:t>
            </a:r>
            <a:r>
              <a:rPr lang="en-ZA" sz="2800" dirty="0" smtClean="0">
                <a:latin typeface="Calibri" pitchFamily="34" charset="0"/>
              </a:rPr>
              <a:t>     </a:t>
            </a:r>
            <a:r>
              <a:rPr lang="en-ZA" sz="2800" b="1" dirty="0" smtClean="0">
                <a:solidFill>
                  <a:srgbClr val="660066"/>
                </a:solidFill>
                <a:latin typeface="Calibri" pitchFamily="34" charset="0"/>
              </a:rPr>
              <a:t>p9</a:t>
            </a:r>
            <a:endParaRPr lang="en-ZA" sz="2800" dirty="0">
              <a:latin typeface="Calibri" pitchFamily="34" charset="0"/>
            </a:endParaRPr>
          </a:p>
        </p:txBody>
      </p:sp>
      <p:sp>
        <p:nvSpPr>
          <p:cNvPr id="7" name="Slide Number Placeholder 6"/>
          <p:cNvSpPr>
            <a:spLocks noGrp="1"/>
          </p:cNvSpPr>
          <p:nvPr>
            <p:ph type="sldNum" sz="quarter" idx="12"/>
          </p:nvPr>
        </p:nvSpPr>
        <p:spPr/>
        <p:txBody>
          <a:bodyPr/>
          <a:lstStyle/>
          <a:p>
            <a:pPr>
              <a:defRPr/>
            </a:pPr>
            <a:fld id="{15B77906-2D77-4543-9070-EF0A2FD64462}" type="slidenum">
              <a:rPr lang="en-ZA"/>
              <a:pPr>
                <a:defRPr/>
              </a:pPr>
              <a:t>8</a:t>
            </a:fld>
            <a:endParaRPr lang="en-ZA" dirty="0"/>
          </a:p>
        </p:txBody>
      </p:sp>
      <p:sp>
        <p:nvSpPr>
          <p:cNvPr id="8" name="Footer Placeholder 7"/>
          <p:cNvSpPr>
            <a:spLocks noGrp="1"/>
          </p:cNvSpPr>
          <p:nvPr>
            <p:ph type="ftr" sz="quarter" idx="11"/>
          </p:nvPr>
        </p:nvSpPr>
        <p:spPr>
          <a:xfrm>
            <a:off x="2500313" y="6356350"/>
            <a:ext cx="4214812" cy="365125"/>
          </a:xfrm>
        </p:spPr>
        <p:txBody>
          <a:bodyPr/>
          <a:lstStyle/>
          <a:p>
            <a:pPr>
              <a:defRPr/>
            </a:pPr>
            <a:r>
              <a:rPr lang="en-ZA" smtClean="0"/>
              <a:t>MIT Organisational Behaviour and Management (mp/jdb)</a:t>
            </a:r>
            <a:endParaRPr lang="en-Z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74638"/>
            <a:ext cx="8572500" cy="1143000"/>
          </a:xfrm>
        </p:spPr>
        <p:txBody>
          <a:bodyPr rtlCol="0">
            <a:normAutofit fontScale="90000"/>
          </a:bodyPr>
          <a:lstStyle/>
          <a:p>
            <a:pPr eaLnBrk="1" fontAlgn="auto" hangingPunct="1">
              <a:spcAft>
                <a:spcPts val="0"/>
              </a:spcAft>
              <a:defRPr/>
            </a:pPr>
            <a:r>
              <a:rPr lang="en-ZA" b="1" dirty="0" smtClean="0"/>
              <a:t>Organisational design and structure (2)</a:t>
            </a:r>
            <a:endParaRPr lang="en-ZA" b="1" dirty="0"/>
          </a:p>
        </p:txBody>
      </p:sp>
      <p:sp>
        <p:nvSpPr>
          <p:cNvPr id="10243" name="Content Placeholder 2"/>
          <p:cNvSpPr>
            <a:spLocks noGrp="1"/>
          </p:cNvSpPr>
          <p:nvPr>
            <p:ph idx="1"/>
          </p:nvPr>
        </p:nvSpPr>
        <p:spPr>
          <a:xfrm>
            <a:off x="457200" y="1600200"/>
            <a:ext cx="8229600" cy="4781128"/>
          </a:xfrm>
        </p:spPr>
        <p:txBody>
          <a:bodyPr/>
          <a:lstStyle/>
          <a:p>
            <a:pPr lvl="1" eaLnBrk="1" hangingPunct="1">
              <a:buFont typeface="Arial" pitchFamily="34" charset="0"/>
              <a:buChar char="•"/>
            </a:pPr>
            <a:r>
              <a:rPr lang="en-ZA" dirty="0" smtClean="0"/>
              <a:t>Formal framework</a:t>
            </a:r>
          </a:p>
          <a:p>
            <a:pPr lvl="1" eaLnBrk="1" hangingPunct="1">
              <a:buFont typeface="Arial" pitchFamily="34" charset="0"/>
              <a:buChar char="•"/>
            </a:pPr>
            <a:r>
              <a:rPr lang="en-ZA" dirty="0" smtClean="0"/>
              <a:t>Relationships</a:t>
            </a:r>
          </a:p>
          <a:p>
            <a:pPr lvl="1" eaLnBrk="1" hangingPunct="1">
              <a:buFont typeface="Arial" pitchFamily="34" charset="0"/>
              <a:buChar char="•"/>
            </a:pPr>
            <a:r>
              <a:rPr lang="en-ZA" dirty="0" smtClean="0"/>
              <a:t>Power distribution</a:t>
            </a:r>
          </a:p>
          <a:p>
            <a:pPr lvl="1" eaLnBrk="1" hangingPunct="1">
              <a:buFont typeface="Arial" pitchFamily="34" charset="0"/>
              <a:buChar char="•"/>
            </a:pPr>
            <a:r>
              <a:rPr lang="en-ZA" dirty="0" smtClean="0"/>
              <a:t>Decisions</a:t>
            </a:r>
          </a:p>
          <a:p>
            <a:pPr lvl="1" eaLnBrk="1" hangingPunct="1">
              <a:buFont typeface="Arial" pitchFamily="34" charset="0"/>
              <a:buChar char="•"/>
            </a:pPr>
            <a:r>
              <a:rPr lang="en-ZA" dirty="0" smtClean="0"/>
              <a:t>Information dissemination</a:t>
            </a:r>
          </a:p>
          <a:p>
            <a:pPr lvl="1" eaLnBrk="1" hangingPunct="1">
              <a:buFont typeface="Arial" pitchFamily="34" charset="0"/>
              <a:buChar char="•"/>
            </a:pPr>
            <a:r>
              <a:rPr lang="en-ZA" dirty="0" smtClean="0"/>
              <a:t>Environmental influence</a:t>
            </a:r>
          </a:p>
          <a:p>
            <a:pPr lvl="1" eaLnBrk="1" hangingPunct="1">
              <a:buFont typeface="Arial" pitchFamily="34" charset="0"/>
              <a:buChar char="•"/>
            </a:pPr>
            <a:r>
              <a:rPr lang="en-ZA" dirty="0" smtClean="0"/>
              <a:t>Core technology</a:t>
            </a:r>
          </a:p>
          <a:p>
            <a:pPr lvl="1" eaLnBrk="1" hangingPunct="1">
              <a:buFont typeface="Arial" pitchFamily="34" charset="0"/>
              <a:buChar char="•"/>
            </a:pPr>
            <a:r>
              <a:rPr lang="en-ZA" dirty="0" smtClean="0"/>
              <a:t>Organisational chart</a:t>
            </a:r>
          </a:p>
          <a:p>
            <a:pPr lvl="1" eaLnBrk="1" hangingPunct="1">
              <a:buFont typeface="Arial" pitchFamily="34" charset="0"/>
              <a:buChar char="•"/>
            </a:pPr>
            <a:r>
              <a:rPr lang="en-ZA" dirty="0" smtClean="0"/>
              <a:t>Impact of technology    </a:t>
            </a:r>
            <a:r>
              <a:rPr lang="en-ZA" b="1" dirty="0" smtClean="0">
                <a:solidFill>
                  <a:srgbClr val="660066"/>
                </a:solidFill>
                <a:latin typeface="Calibri" pitchFamily="34" charset="0"/>
              </a:rPr>
              <a:t>p9</a:t>
            </a:r>
            <a:endParaRPr lang="en-ZA" dirty="0" smtClean="0"/>
          </a:p>
        </p:txBody>
      </p:sp>
      <p:sp>
        <p:nvSpPr>
          <p:cNvPr id="4" name="Slide Number Placeholder 3"/>
          <p:cNvSpPr>
            <a:spLocks noGrp="1"/>
          </p:cNvSpPr>
          <p:nvPr>
            <p:ph type="sldNum" sz="quarter" idx="12"/>
          </p:nvPr>
        </p:nvSpPr>
        <p:spPr/>
        <p:txBody>
          <a:bodyPr/>
          <a:lstStyle/>
          <a:p>
            <a:pPr>
              <a:defRPr/>
            </a:pPr>
            <a:fld id="{430A41C9-D77B-4D18-8048-6D4D57947AB7}" type="slidenum">
              <a:rPr lang="en-ZA"/>
              <a:pPr>
                <a:defRPr/>
              </a:pPr>
              <a:t>9</a:t>
            </a:fld>
            <a:endParaRPr lang="en-ZA"/>
          </a:p>
        </p:txBody>
      </p:sp>
      <p:sp>
        <p:nvSpPr>
          <p:cNvPr id="5" name="Footer Placeholder 4"/>
          <p:cNvSpPr>
            <a:spLocks noGrp="1"/>
          </p:cNvSpPr>
          <p:nvPr>
            <p:ph type="ftr" sz="quarter" idx="11"/>
          </p:nvPr>
        </p:nvSpPr>
        <p:spPr>
          <a:xfrm>
            <a:off x="1857375" y="6356350"/>
            <a:ext cx="5143500" cy="365125"/>
          </a:xfrm>
        </p:spPr>
        <p:txBody>
          <a:bodyPr/>
          <a:lstStyle/>
          <a:p>
            <a:pPr>
              <a:defRPr/>
            </a:pPr>
            <a:r>
              <a:rPr lang="en-ZA" smtClean="0"/>
              <a:t>MIT Organisational Behaviour and Management (mp/jdb)</a:t>
            </a:r>
            <a:endParaRPr lang="en-ZA"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1089</TotalTime>
  <Words>781</Words>
  <Application>Microsoft Office PowerPoint</Application>
  <PresentationFormat>On-screen Show (4:3)</PresentationFormat>
  <Paragraphs>152</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Introduction to organizational behaviour</vt:lpstr>
      <vt:lpstr>PowerPoint Presentation</vt:lpstr>
      <vt:lpstr>PowerPoint Presentation</vt:lpstr>
      <vt:lpstr>PowerPoint Presentation</vt:lpstr>
      <vt:lpstr>PowerPoint Presentation</vt:lpstr>
      <vt:lpstr>PowerPoint Presentation</vt:lpstr>
      <vt:lpstr>Organisational design and structure (2)</vt:lpstr>
      <vt:lpstr>Organisational design and structure (3)</vt:lpstr>
      <vt:lpstr>OB and the 21st century manager</vt:lpstr>
      <vt:lpstr> OB challenges in 21st century</vt:lpstr>
      <vt:lpstr>Successful managers in 21st century</vt:lpstr>
      <vt:lpstr>The 21st Century manager (Kreitner and Kinicki, Table 1-4, p.18)</vt:lpstr>
      <vt:lpstr>“Ethical conduct” (1) </vt:lpstr>
      <vt:lpstr>“Ethical conduct” (2) </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Meinhard</dc:creator>
  <cp:lastModifiedBy>Joan</cp:lastModifiedBy>
  <cp:revision>89</cp:revision>
  <dcterms:created xsi:type="dcterms:W3CDTF">2012-02-09T04:17:17Z</dcterms:created>
  <dcterms:modified xsi:type="dcterms:W3CDTF">2016-07-21T19:53:39Z</dcterms:modified>
</cp:coreProperties>
</file>