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57" r:id="rId3"/>
    <p:sldId id="256" r:id="rId4"/>
    <p:sldId id="278" r:id="rId5"/>
    <p:sldId id="258" r:id="rId6"/>
    <p:sldId id="265" r:id="rId7"/>
    <p:sldId id="282" r:id="rId8"/>
    <p:sldId id="281" r:id="rId9"/>
    <p:sldId id="267" r:id="rId10"/>
    <p:sldId id="260" r:id="rId11"/>
    <p:sldId id="266" r:id="rId12"/>
    <p:sldId id="268" r:id="rId13"/>
    <p:sldId id="269" r:id="rId14"/>
    <p:sldId id="272" r:id="rId15"/>
    <p:sldId id="283" r:id="rId16"/>
    <p:sldId id="284" r:id="rId17"/>
    <p:sldId id="273" r:id="rId18"/>
    <p:sldId id="274" r:id="rId19"/>
    <p:sldId id="275" r:id="rId20"/>
    <p:sldId id="276" r:id="rId21"/>
    <p:sldId id="277" r:id="rId22"/>
    <p:sldId id="271" r:id="rId23"/>
  </p:sldIdLst>
  <p:sldSz cx="9144000" cy="6858000" type="screen4x3"/>
  <p:notesSz cx="6881813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CBE5AE-0ED9-4FB7-83E7-BD62A1758963}" type="datetimeFigureOut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/>
              <a:t>MIT 841  Organisational Behaviour and Management  (mp/jdb)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0B1D709-ABFD-4AD3-BAF6-D38246955F3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29106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108540-262A-4D59-9391-9921BF2D8F35}" type="datetimeFigureOut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Z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/>
              <a:t>MIT 841  Organisational Behaviour and Management  (mp/jdb)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079049-A241-40DE-9A83-A30109C519A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67857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2B0A0-6576-4688-9BF4-F61853F49462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C794A-B00B-4230-8E6A-27667A78D25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24531-4395-4058-A205-DA454EAFCFF9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FEDB-5DC7-48B0-937B-57651D0EC82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B8224-EBD7-4E1A-8EAF-38C51B4E46BC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D4645-B254-420B-A222-88B33F7C6D6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FAC3-7531-4FB1-BE29-0D6081F1F2A8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7C7EB-5E9F-4292-AE0E-50B12E8FF1C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AD2D9-3955-4113-99DA-EF08137BB846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3CE68-BE5C-43DE-8160-4DEC8A07308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76BC7-C81B-4AFD-978F-D8F984CF2A4F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E150E-8AD8-4BA7-9A55-8E3FBDBD79E0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379E4-E186-4952-8790-9D984E8A3341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7D23D-25B9-468A-8B7F-D0080081BED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7A8B7-0479-42B7-8216-D0EE6BF039B9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DFF69-F09A-4323-9EA6-333F7CC01B0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2DFAE-AD0E-4FF7-AC80-E60D4262D571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AA308-E3C7-4A56-BEE9-A799BCCA024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2A8D3-1474-4349-A587-85DB870B2549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64EC2-55BD-43E9-A65A-98F6A7B1F2E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F745A-20EB-4EA2-9DCD-2FDC73DDA777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17AA3-7134-46F2-92D3-1ABCD75FF150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Z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79DFB4-D927-4F81-B35D-C2864E060A50}" type="datetime1">
              <a:rPr lang="en-US"/>
              <a:pPr>
                <a:defRPr/>
              </a:pPr>
              <a:t>7/21/2016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837F78-1C09-43C8-93F6-F8E3BE6A207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071938" cy="365125"/>
          </a:xfrm>
        </p:spPr>
        <p:txBody>
          <a:bodyPr/>
          <a:lstStyle/>
          <a:p>
            <a:pPr>
              <a:defRPr/>
            </a:pPr>
            <a:r>
              <a:rPr lang="en-ZA" dirty="0"/>
              <a:t>MIT 875 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B282E-FEB2-4F30-8D46-CB73428FE157}" type="slidenum">
              <a:rPr lang="en-ZA"/>
              <a:pPr>
                <a:defRPr/>
              </a:pPr>
              <a:t>1</a:t>
            </a:fld>
            <a:endParaRPr lang="en-ZA"/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642938" y="500063"/>
            <a:ext cx="55721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2000" b="1">
                <a:latin typeface="Calibri" pitchFamily="34" charset="0"/>
              </a:rPr>
              <a:t>University of Pretoria * Universiteit van Pretoria</a:t>
            </a:r>
          </a:p>
          <a:p>
            <a:r>
              <a:rPr lang="en-ZA" sz="2400" b="1">
                <a:latin typeface="Calibri" pitchFamily="34" charset="0"/>
              </a:rPr>
              <a:t>School of Information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1785938"/>
            <a:ext cx="8072438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dirty="0">
                <a:latin typeface="+mn-lt"/>
                <a:cs typeface="+mn-cs"/>
              </a:rPr>
              <a:t>Master of Information Technology (MIT)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1600" dirty="0">
                <a:latin typeface="+mn-lt"/>
                <a:cs typeface="+mn-cs"/>
              </a:rPr>
              <a:t>__________________________________________________________________________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b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b="1">
                <a:latin typeface="+mn-lt"/>
                <a:cs typeface="+mn-cs"/>
              </a:rPr>
              <a:t> </a:t>
            </a:r>
            <a:r>
              <a:rPr lang="en-ZA" b="1" smtClean="0">
                <a:latin typeface="+mn-lt"/>
                <a:cs typeface="+mn-cs"/>
              </a:rPr>
              <a:t>MIT:   </a:t>
            </a:r>
            <a:r>
              <a:rPr lang="en-ZA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Organisational Behaviour and Management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u="sng" dirty="0"/>
              <a:t>Lecturers</a:t>
            </a:r>
            <a:r>
              <a:rPr lang="en-ZA" sz="2000" dirty="0"/>
              <a:t>:   </a:t>
            </a:r>
            <a:r>
              <a:rPr lang="en-ZA" sz="2000" dirty="0" err="1"/>
              <a:t>Meinhard</a:t>
            </a:r>
            <a:r>
              <a:rPr lang="en-ZA" sz="2000" dirty="0"/>
              <a:t> Peters and Joan de Beer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z="3600" b="1" dirty="0" smtClean="0"/>
              <a:t>National cultural differences </a:t>
            </a:r>
            <a:r>
              <a:rPr lang="en-ZA" sz="2800" dirty="0" smtClean="0"/>
              <a:t>(</a:t>
            </a:r>
            <a:r>
              <a:rPr lang="en-ZA" sz="2800" dirty="0" err="1" smtClean="0"/>
              <a:t>Hofstede</a:t>
            </a:r>
            <a:r>
              <a:rPr lang="en-ZA" sz="2800" dirty="0" smtClean="0"/>
              <a:t>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ZA" b="1" dirty="0" smtClean="0"/>
              <a:t>Dimensions of national cultures</a:t>
            </a:r>
          </a:p>
          <a:p>
            <a:pPr eaLnBrk="1" hangingPunct="1">
              <a:buFont typeface="Arial" charset="0"/>
              <a:buNone/>
            </a:pPr>
            <a:endParaRPr lang="en-ZA" b="1" dirty="0" smtClean="0"/>
          </a:p>
          <a:p>
            <a:pPr eaLnBrk="1" hangingPunct="1"/>
            <a:r>
              <a:rPr lang="en-ZA" sz="2800" dirty="0" smtClean="0"/>
              <a:t>Power distance</a:t>
            </a:r>
          </a:p>
          <a:p>
            <a:pPr eaLnBrk="1" hangingPunct="1"/>
            <a:r>
              <a:rPr lang="en-ZA" sz="2800" dirty="0" smtClean="0"/>
              <a:t>Uncertainty avoidance</a:t>
            </a:r>
          </a:p>
          <a:p>
            <a:pPr eaLnBrk="1" hangingPunct="1"/>
            <a:r>
              <a:rPr lang="en-ZA" sz="2800" dirty="0" smtClean="0"/>
              <a:t>Individualistic/Collectivism</a:t>
            </a:r>
          </a:p>
          <a:p>
            <a:pPr eaLnBrk="1" hangingPunct="1"/>
            <a:r>
              <a:rPr lang="en-ZA" sz="2800" dirty="0" smtClean="0"/>
              <a:t>Masculinity/Femininity</a:t>
            </a:r>
          </a:p>
          <a:p>
            <a:pPr eaLnBrk="1" hangingPunct="1"/>
            <a:endParaRPr lang="en-ZA" sz="2800" dirty="0" smtClean="0"/>
          </a:p>
          <a:p>
            <a:pPr eaLnBrk="1" hangingPunct="1">
              <a:buFont typeface="Arial" charset="0"/>
              <a:buNone/>
            </a:pPr>
            <a:r>
              <a:rPr lang="en-ZA" sz="2400" dirty="0" smtClean="0"/>
              <a:t>	</a:t>
            </a:r>
            <a:r>
              <a:rPr lang="en-ZA" sz="2400" dirty="0" smtClean="0">
                <a:solidFill>
                  <a:schemeClr val="tx2"/>
                </a:solidFill>
              </a:rPr>
              <a:t>(Werner, p.46-7)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20C1E-C4EC-4A7E-9691-D4A23E8C3C2B}" type="slidenum">
              <a:rPr lang="en-ZA"/>
              <a:pPr>
                <a:defRPr/>
              </a:pPr>
              <a:t>10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  <a:endParaRPr lang="en-Z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z="3600" b="1" dirty="0" smtClean="0"/>
              <a:t>Types of cultures in organisations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ZA" sz="2800" b="1" dirty="0" smtClean="0"/>
              <a:t>Kreitner and Kinicki:</a:t>
            </a:r>
          </a:p>
          <a:p>
            <a:pPr eaLnBrk="1" hangingPunct="1"/>
            <a:r>
              <a:rPr lang="en-ZA" sz="2800" dirty="0" smtClean="0"/>
              <a:t>Constructive</a:t>
            </a:r>
          </a:p>
          <a:p>
            <a:pPr eaLnBrk="1" hangingPunct="1"/>
            <a:r>
              <a:rPr lang="en-ZA" sz="2800" dirty="0" smtClean="0"/>
              <a:t>Passive-defensive</a:t>
            </a:r>
          </a:p>
          <a:p>
            <a:pPr eaLnBrk="1" hangingPunct="1"/>
            <a:r>
              <a:rPr lang="en-ZA" sz="2800" dirty="0" smtClean="0"/>
              <a:t>Aggressive-defensive</a:t>
            </a:r>
          </a:p>
          <a:p>
            <a:pPr eaLnBrk="1" hangingPunct="1">
              <a:buFont typeface="Arial" charset="0"/>
              <a:buNone/>
            </a:pPr>
            <a:endParaRPr lang="en-ZA" sz="2800" dirty="0" smtClean="0"/>
          </a:p>
          <a:p>
            <a:pPr eaLnBrk="1" hangingPunct="1">
              <a:buFont typeface="Arial" charset="0"/>
              <a:buNone/>
            </a:pPr>
            <a:r>
              <a:rPr lang="en-ZA" sz="2800" b="1" dirty="0" err="1" smtClean="0"/>
              <a:t>Trompenaars</a:t>
            </a:r>
            <a:r>
              <a:rPr lang="en-ZA" sz="2800" b="1" dirty="0" smtClean="0"/>
              <a:t>  and Hampton-Turner</a:t>
            </a:r>
          </a:p>
          <a:p>
            <a:pPr eaLnBrk="1" hangingPunct="1"/>
            <a:r>
              <a:rPr lang="en-ZA" sz="2800" dirty="0" smtClean="0"/>
              <a:t>Family culture</a:t>
            </a:r>
          </a:p>
          <a:p>
            <a:pPr eaLnBrk="1" hangingPunct="1"/>
            <a:r>
              <a:rPr lang="en-ZA" sz="2800" dirty="0" smtClean="0"/>
              <a:t>Eiffel Tower</a:t>
            </a:r>
          </a:p>
          <a:p>
            <a:pPr eaLnBrk="1" hangingPunct="1"/>
            <a:r>
              <a:rPr lang="en-ZA" sz="2800" dirty="0" smtClean="0"/>
              <a:t>Guided missile</a:t>
            </a:r>
          </a:p>
          <a:p>
            <a:pPr eaLnBrk="1" hangingPunct="1"/>
            <a:r>
              <a:rPr lang="en-ZA" sz="2800" dirty="0" smtClean="0"/>
              <a:t>Incubator             </a:t>
            </a:r>
            <a:r>
              <a:rPr lang="en-ZA" sz="2400" dirty="0" smtClean="0"/>
              <a:t>	</a:t>
            </a:r>
            <a:r>
              <a:rPr lang="en-ZA" sz="2400" dirty="0" smtClean="0">
                <a:solidFill>
                  <a:schemeClr val="tx2"/>
                </a:solidFill>
              </a:rPr>
              <a:t>(Werner, p.47-8)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90E98-1A9E-4212-B75A-9569186A21A4}" type="slidenum">
              <a:rPr lang="en-ZA"/>
              <a:pPr>
                <a:defRPr/>
              </a:pPr>
              <a:t>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19113" y="274638"/>
            <a:ext cx="8229600" cy="1143000"/>
          </a:xfrm>
        </p:spPr>
        <p:txBody>
          <a:bodyPr/>
          <a:lstStyle/>
          <a:p>
            <a:pPr eaLnBrk="1" hangingPunct="1"/>
            <a:r>
              <a:rPr lang="en-ZA" sz="4000" b="1" dirty="0" smtClean="0"/>
              <a:t>Leadership culture (1) </a:t>
            </a:r>
            <a:r>
              <a:rPr lang="en-ZA" sz="2800" dirty="0" smtClean="0"/>
              <a:t>(</a:t>
            </a:r>
            <a:r>
              <a:rPr lang="en-ZA" sz="2800" dirty="0" err="1" smtClean="0"/>
              <a:t>Veldsman</a:t>
            </a:r>
            <a:r>
              <a:rPr lang="en-ZA" sz="2800" dirty="0" smtClean="0"/>
              <a:t>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ZA" b="1" dirty="0" smtClean="0"/>
              <a:t>Leadership dimensions</a:t>
            </a:r>
          </a:p>
          <a:p>
            <a:pPr eaLnBrk="1" hangingPunct="1"/>
            <a:r>
              <a:rPr lang="en-ZA" dirty="0" smtClean="0"/>
              <a:t>World view</a:t>
            </a:r>
          </a:p>
          <a:p>
            <a:pPr eaLnBrk="1" hangingPunct="1"/>
            <a:r>
              <a:rPr lang="en-ZA" dirty="0" smtClean="0"/>
              <a:t>Attitude</a:t>
            </a:r>
          </a:p>
          <a:p>
            <a:pPr eaLnBrk="1" hangingPunct="1"/>
            <a:r>
              <a:rPr lang="en-ZA" dirty="0" smtClean="0"/>
              <a:t>Relationship</a:t>
            </a:r>
          </a:p>
          <a:p>
            <a:pPr eaLnBrk="1" hangingPunct="1"/>
            <a:r>
              <a:rPr lang="en-ZA" dirty="0" smtClean="0"/>
              <a:t>Power</a:t>
            </a:r>
          </a:p>
          <a:p>
            <a:pPr eaLnBrk="1" hangingPunct="1"/>
            <a:r>
              <a:rPr lang="en-ZA" dirty="0" smtClean="0"/>
              <a:t>Action</a:t>
            </a:r>
          </a:p>
          <a:p>
            <a:pPr eaLnBrk="1" hangingPunct="1">
              <a:buFont typeface="Arial" charset="0"/>
              <a:buNone/>
            </a:pPr>
            <a:r>
              <a:rPr lang="en-ZA" dirty="0" smtClean="0"/>
              <a:t>	Enabling or disabling leadership culture</a:t>
            </a:r>
          </a:p>
          <a:p>
            <a:pPr eaLnBrk="1" hangingPunct="1">
              <a:buFont typeface="Arial" charset="0"/>
              <a:buNone/>
            </a:pPr>
            <a:r>
              <a:rPr lang="en-ZA" sz="2400" dirty="0" smtClean="0"/>
              <a:t>	</a:t>
            </a:r>
            <a:r>
              <a:rPr lang="en-ZA" sz="2400" dirty="0" smtClean="0">
                <a:solidFill>
                  <a:schemeClr val="tx2"/>
                </a:solidFill>
              </a:rPr>
              <a:t>(Werner, p.48-9)</a:t>
            </a:r>
          </a:p>
          <a:p>
            <a:pPr eaLnBrk="1" hangingPunct="1">
              <a:buFont typeface="Arial" charset="0"/>
              <a:buNone/>
            </a:pPr>
            <a:endParaRPr lang="en-ZA" sz="3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2FBF5-05C6-40E6-9391-AEFE5E2CAC06}" type="slidenum">
              <a:rPr lang="en-ZA"/>
              <a:pPr>
                <a:defRPr/>
              </a:pPr>
              <a:t>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/>
            <a:r>
              <a:rPr lang="en-ZA" sz="4000" b="1" dirty="0" smtClean="0"/>
              <a:t>Leadership culture (2)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ZA" sz="2800" b="1" dirty="0" smtClean="0"/>
              <a:t>Patterns of leadership culture</a:t>
            </a:r>
          </a:p>
          <a:p>
            <a:pPr eaLnBrk="1" hangingPunct="1"/>
            <a:r>
              <a:rPr lang="en-ZA" sz="2800" dirty="0" smtClean="0"/>
              <a:t>Pioneering</a:t>
            </a:r>
          </a:p>
          <a:p>
            <a:pPr eaLnBrk="1" hangingPunct="1"/>
            <a:r>
              <a:rPr lang="en-ZA" sz="2800" dirty="0" smtClean="0"/>
              <a:t>Clan</a:t>
            </a:r>
          </a:p>
          <a:p>
            <a:pPr eaLnBrk="1" hangingPunct="1"/>
            <a:r>
              <a:rPr lang="en-ZA" sz="2800" dirty="0" smtClean="0"/>
              <a:t>Heritage</a:t>
            </a:r>
          </a:p>
          <a:p>
            <a:pPr eaLnBrk="1" hangingPunct="1"/>
            <a:r>
              <a:rPr lang="en-ZA" sz="2800" dirty="0" smtClean="0"/>
              <a:t>Doomsday</a:t>
            </a:r>
          </a:p>
          <a:p>
            <a:pPr eaLnBrk="1" hangingPunct="1">
              <a:buFont typeface="Arial" charset="0"/>
              <a:buNone/>
            </a:pPr>
            <a:endParaRPr lang="en-ZA" sz="2800" dirty="0" smtClean="0"/>
          </a:p>
          <a:p>
            <a:pPr eaLnBrk="1" hangingPunct="1">
              <a:buFont typeface="Arial" charset="0"/>
              <a:buNone/>
            </a:pPr>
            <a:r>
              <a:rPr lang="en-ZA" sz="2800" dirty="0" smtClean="0"/>
              <a:t>	</a:t>
            </a:r>
            <a:r>
              <a:rPr lang="en-ZA" sz="2400" dirty="0" smtClean="0">
                <a:solidFill>
                  <a:schemeClr val="tx2"/>
                </a:solidFill>
              </a:rPr>
              <a:t>(Werner, p.49)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8B423-9086-43D1-82F4-D0DEAC1BDB8A}" type="slidenum">
              <a:rPr lang="en-ZA"/>
              <a:pPr>
                <a:defRPr/>
              </a:pPr>
              <a:t>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Establishment, change and reinforcement of culture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dirty="0" smtClean="0"/>
              <a:t>“Organisational change is a costly and time-consuming process.”</a:t>
            </a:r>
          </a:p>
          <a:p>
            <a:r>
              <a:rPr lang="en-GB" sz="2800" dirty="0" smtClean="0"/>
              <a:t>Define optimum culture</a:t>
            </a:r>
          </a:p>
          <a:p>
            <a:r>
              <a:rPr lang="en-GB" sz="2800" dirty="0" smtClean="0"/>
              <a:t>Assess current culture</a:t>
            </a:r>
          </a:p>
          <a:p>
            <a:r>
              <a:rPr lang="en-GB" sz="2800" dirty="0" smtClean="0"/>
              <a:t>Gap analysis</a:t>
            </a:r>
          </a:p>
          <a:p>
            <a:r>
              <a:rPr lang="en-GB" sz="2800" dirty="0" smtClean="0"/>
              <a:t>Engineer change with specific strategies and tools</a:t>
            </a:r>
          </a:p>
          <a:p>
            <a:r>
              <a:rPr lang="en-GB" sz="2800" dirty="0" smtClean="0"/>
              <a:t>Review annually as part of strategic planning</a:t>
            </a:r>
          </a:p>
          <a:p>
            <a:pPr>
              <a:buFont typeface="Arial" charset="0"/>
              <a:buNone/>
            </a:pPr>
            <a:r>
              <a:rPr lang="en-GB" sz="2800" dirty="0" smtClean="0"/>
              <a:t>Various mechanisms </a:t>
            </a:r>
          </a:p>
          <a:p>
            <a:pPr>
              <a:buFont typeface="Arial" charset="0"/>
              <a:buNone/>
            </a:pPr>
            <a:r>
              <a:rPr lang="en-GB" sz="2400" dirty="0" smtClean="0"/>
              <a:t>	</a:t>
            </a:r>
            <a:r>
              <a:rPr lang="en-GB" sz="2400" dirty="0" smtClean="0">
                <a:solidFill>
                  <a:schemeClr val="tx2"/>
                </a:solidFill>
              </a:rPr>
              <a:t>(Werner, p.49-50, p.50-3)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64338-68FD-454F-B672-EA700CACBEDF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Strategies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Senior leadership commitment</a:t>
            </a:r>
          </a:p>
          <a:p>
            <a:r>
              <a:rPr lang="en-US" sz="2400" dirty="0" smtClean="0"/>
              <a:t>Orientation and training </a:t>
            </a:r>
            <a:r>
              <a:rPr lang="en-US" sz="2400" dirty="0" err="1" smtClean="0"/>
              <a:t>programmes</a:t>
            </a:r>
            <a:endParaRPr lang="en-US" sz="2400" dirty="0" smtClean="0"/>
          </a:p>
          <a:p>
            <a:r>
              <a:rPr lang="en-US" sz="2400" dirty="0" smtClean="0"/>
              <a:t>Training </a:t>
            </a:r>
            <a:r>
              <a:rPr lang="en-US" sz="2400" dirty="0" err="1" smtClean="0"/>
              <a:t>centres</a:t>
            </a:r>
            <a:endParaRPr lang="en-US" sz="2400" dirty="0" smtClean="0"/>
          </a:p>
          <a:p>
            <a:r>
              <a:rPr lang="en-US" sz="2400" dirty="0" err="1" smtClean="0"/>
              <a:t>Socialisation</a:t>
            </a:r>
            <a:endParaRPr lang="en-US" sz="2400" dirty="0" smtClean="0"/>
          </a:p>
          <a:p>
            <a:r>
              <a:rPr lang="en-US" sz="2400" dirty="0" smtClean="0"/>
              <a:t>Mentoring</a:t>
            </a:r>
          </a:p>
          <a:p>
            <a:r>
              <a:rPr lang="en-US" sz="2400" dirty="0" smtClean="0"/>
              <a:t>Up-through-ranks promotion</a:t>
            </a:r>
          </a:p>
          <a:p>
            <a:r>
              <a:rPr lang="en-US" sz="2400" dirty="0" smtClean="0"/>
              <a:t>Stories of achievements</a:t>
            </a:r>
          </a:p>
          <a:p>
            <a:r>
              <a:rPr lang="en-US" sz="2400" dirty="0" smtClean="0"/>
              <a:t>Language and terminology</a:t>
            </a:r>
          </a:p>
          <a:p>
            <a:r>
              <a:rPr lang="en-US" sz="2400" dirty="0" smtClean="0"/>
              <a:t>Songs, cheers, affirmations and pledges</a:t>
            </a:r>
          </a:p>
          <a:p>
            <a:r>
              <a:rPr lang="en-US" sz="2400" dirty="0" smtClean="0"/>
              <a:t>Tight screening….. And more …</a:t>
            </a:r>
            <a:r>
              <a:rPr lang="en-GB" sz="2400" dirty="0">
                <a:solidFill>
                  <a:schemeClr val="tx2"/>
                </a:solidFill>
              </a:rPr>
              <a:t> (Werner</a:t>
            </a:r>
            <a:r>
              <a:rPr lang="en-GB" sz="2400" dirty="0" smtClean="0">
                <a:solidFill>
                  <a:schemeClr val="tx2"/>
                </a:solidFill>
              </a:rPr>
              <a:t>, </a:t>
            </a:r>
            <a:r>
              <a:rPr lang="en-GB" sz="2400" dirty="0">
                <a:solidFill>
                  <a:schemeClr val="tx2"/>
                </a:solidFill>
              </a:rPr>
              <a:t>p.50-3)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MIT 875 Organisational Behaviour and Management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7C7EB-5E9F-4292-AE0E-50B12E8FF1C4}" type="slidenum">
              <a:rPr lang="en-ZA" smtClean="0"/>
              <a:pPr>
                <a:defRPr/>
              </a:pPr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711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/>
              <a:t>Socialisation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Newcomers learn the values, norms and beliefs of the </a:t>
            </a:r>
            <a:r>
              <a:rPr lang="en-US" sz="2800" dirty="0" err="1" smtClean="0"/>
              <a:t>organisation</a:t>
            </a:r>
            <a:r>
              <a:rPr lang="en-US" sz="2800" dirty="0" smtClean="0"/>
              <a:t> to become a part of it</a:t>
            </a:r>
          </a:p>
          <a:p>
            <a:endParaRPr lang="en-US" sz="2800" dirty="0"/>
          </a:p>
          <a:p>
            <a:r>
              <a:rPr lang="en-US" sz="2800" dirty="0" smtClean="0"/>
              <a:t>Phases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Anticipatory </a:t>
            </a:r>
            <a:r>
              <a:rPr lang="en-US" sz="2800" dirty="0" err="1" smtClean="0"/>
              <a:t>socialisation</a:t>
            </a:r>
            <a:r>
              <a:rPr lang="en-US" sz="2800" dirty="0" smtClean="0"/>
              <a:t> – learn before joining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Reality encounter – actual experience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Adjustment and acquisition – conform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GB" sz="2400" dirty="0">
                <a:solidFill>
                  <a:schemeClr val="tx2"/>
                </a:solidFill>
              </a:rPr>
              <a:t>(Werner, p.49-50, p.50-3)</a:t>
            </a:r>
            <a:endParaRPr lang="en-US" sz="2400" dirty="0" smtClean="0"/>
          </a:p>
          <a:p>
            <a:pPr lvl="4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MIT 875 Organisational Behaviour and Management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7C7EB-5E9F-4292-AE0E-50B12E8FF1C4}" type="slidenum">
              <a:rPr lang="en-ZA" smtClean="0"/>
              <a:pPr>
                <a:defRPr/>
              </a:pPr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2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smtClean="0"/>
              <a:t>Ethics and ethical behaviour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800" dirty="0" smtClean="0"/>
              <a:t>“The study of moral principles or values that determine whether conduct or actions are right or wrong.”</a:t>
            </a:r>
          </a:p>
          <a:p>
            <a:pPr>
              <a:buFont typeface="Arial" charset="0"/>
              <a:buNone/>
            </a:pPr>
            <a:r>
              <a:rPr lang="en-GB" sz="2800" dirty="0" smtClean="0"/>
              <a:t>Duty towards:</a:t>
            </a:r>
          </a:p>
          <a:p>
            <a:r>
              <a:rPr lang="en-GB" sz="2800" dirty="0" smtClean="0"/>
              <a:t>Shareholders</a:t>
            </a:r>
          </a:p>
          <a:p>
            <a:r>
              <a:rPr lang="en-GB" sz="2800" dirty="0" smtClean="0"/>
              <a:t>Employees</a:t>
            </a:r>
          </a:p>
          <a:p>
            <a:r>
              <a:rPr lang="en-GB" sz="2800" dirty="0" smtClean="0"/>
              <a:t>Customers</a:t>
            </a:r>
          </a:p>
          <a:p>
            <a:r>
              <a:rPr lang="en-GB" sz="2800" dirty="0" smtClean="0"/>
              <a:t>Suppliers</a:t>
            </a:r>
          </a:p>
          <a:p>
            <a:r>
              <a:rPr lang="en-GB" sz="2800" dirty="0" smtClean="0"/>
              <a:t>Community          </a:t>
            </a:r>
            <a:r>
              <a:rPr lang="en-GB" sz="2800" dirty="0" smtClean="0">
                <a:solidFill>
                  <a:schemeClr val="tx2"/>
                </a:solidFill>
              </a:rPr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(Werner, p.56-6)</a:t>
            </a:r>
          </a:p>
          <a:p>
            <a:pPr>
              <a:buFont typeface="Arial" charset="0"/>
              <a:buNone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F2E7C-C392-490F-A829-D848A3EA9046}" type="slidenum">
              <a:rPr lang="en-ZA" smtClean="0"/>
              <a:pPr>
                <a:defRPr/>
              </a:pPr>
              <a:t>17</a:t>
            </a:fld>
            <a:endParaRPr lang="en-Z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Ethical corporate governance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b="1" dirty="0" smtClean="0"/>
              <a:t>Ethical behaviour starts at the top</a:t>
            </a:r>
          </a:p>
          <a:p>
            <a:r>
              <a:rPr lang="en-GB" sz="2800" dirty="0" smtClean="0"/>
              <a:t>Discipline</a:t>
            </a:r>
          </a:p>
          <a:p>
            <a:r>
              <a:rPr lang="en-GB" sz="2800" dirty="0" smtClean="0"/>
              <a:t>Transparency</a:t>
            </a:r>
          </a:p>
          <a:p>
            <a:r>
              <a:rPr lang="en-GB" sz="2800" dirty="0" smtClean="0"/>
              <a:t>Independence</a:t>
            </a:r>
          </a:p>
          <a:p>
            <a:r>
              <a:rPr lang="en-GB" sz="2800" dirty="0" smtClean="0"/>
              <a:t>Accountability</a:t>
            </a:r>
          </a:p>
          <a:p>
            <a:r>
              <a:rPr lang="en-GB" sz="2800" dirty="0" smtClean="0"/>
              <a:t>Responsibility</a:t>
            </a:r>
          </a:p>
          <a:p>
            <a:r>
              <a:rPr lang="en-GB" sz="2800" dirty="0" smtClean="0"/>
              <a:t>Fairness</a:t>
            </a:r>
          </a:p>
          <a:p>
            <a:r>
              <a:rPr lang="en-GB" sz="2800" dirty="0" smtClean="0"/>
              <a:t>Social responsibility  </a:t>
            </a:r>
            <a:r>
              <a:rPr lang="en-GB" sz="2400" dirty="0" smtClean="0"/>
              <a:t>(South Africa: King Report on Corporate Governance 3)        </a:t>
            </a:r>
            <a:r>
              <a:rPr lang="en-GB" sz="2000" dirty="0" smtClean="0">
                <a:solidFill>
                  <a:schemeClr val="tx2"/>
                </a:solidFill>
              </a:rPr>
              <a:t>(Werner, p.57)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MIT 875 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844E7-7924-425A-B995-D04295C519FF}" type="slidenum">
              <a:rPr lang="en-ZA" smtClean="0"/>
              <a:pPr>
                <a:defRPr/>
              </a:pPr>
              <a:t>18</a:t>
            </a:fld>
            <a:endParaRPr lang="en-Z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GB" sz="4000" b="1" dirty="0" smtClean="0"/>
              <a:t>Creating an ethical culture (1)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800" b="1" dirty="0" smtClean="0"/>
              <a:t>Ethical behaviour as result of</a:t>
            </a:r>
            <a:r>
              <a:rPr lang="en-GB" sz="2800" dirty="0" smtClean="0"/>
              <a:t> </a:t>
            </a:r>
          </a:p>
          <a:p>
            <a:r>
              <a:rPr lang="en-GB" sz="2800" dirty="0" smtClean="0"/>
              <a:t>Societal influences</a:t>
            </a:r>
          </a:p>
          <a:p>
            <a:r>
              <a:rPr lang="en-GB" sz="2800" dirty="0" smtClean="0"/>
              <a:t>Overt and Covert organisational influences</a:t>
            </a:r>
          </a:p>
          <a:p>
            <a:r>
              <a:rPr lang="en-GB" sz="2800" dirty="0" smtClean="0"/>
              <a:t>Individual personality </a:t>
            </a:r>
          </a:p>
          <a:p>
            <a:pPr>
              <a:buFont typeface="Arial" charset="0"/>
              <a:buNone/>
            </a:pPr>
            <a:r>
              <a:rPr lang="en-GB" sz="2800" b="1" dirty="0" smtClean="0"/>
              <a:t>Critical factors</a:t>
            </a:r>
          </a:p>
          <a:p>
            <a:r>
              <a:rPr lang="en-GB" sz="2800" dirty="0" smtClean="0"/>
              <a:t>Senior commitment</a:t>
            </a:r>
          </a:p>
          <a:p>
            <a:r>
              <a:rPr lang="en-GB" sz="2800" dirty="0" smtClean="0"/>
              <a:t>Code of ethics</a:t>
            </a:r>
          </a:p>
          <a:p>
            <a:r>
              <a:rPr lang="en-GB" sz="2800" dirty="0" smtClean="0"/>
              <a:t>Training</a:t>
            </a:r>
          </a:p>
          <a:p>
            <a:r>
              <a:rPr lang="en-GB" sz="2800" dirty="0" smtClean="0"/>
              <a:t>Reward structures                    </a:t>
            </a:r>
            <a:r>
              <a:rPr lang="en-GB" sz="2800" dirty="0" smtClean="0">
                <a:solidFill>
                  <a:schemeClr val="tx2"/>
                </a:solidFill>
              </a:rPr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(Werner, p.58-9)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D59A6-1986-4560-8677-5289BDD1A149}" type="slidenum">
              <a:rPr lang="en-ZA" smtClean="0"/>
              <a:pPr>
                <a:defRPr/>
              </a:pPr>
              <a:t>19</a:t>
            </a:fld>
            <a:endParaRPr lang="en-Z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71500" y="549275"/>
            <a:ext cx="8072438" cy="2159000"/>
          </a:xfrm>
        </p:spPr>
        <p:txBody>
          <a:bodyPr/>
          <a:lstStyle/>
          <a:p>
            <a:pPr eaLnBrk="1" hangingPunct="1"/>
            <a:r>
              <a:rPr lang="en-ZA" b="1" dirty="0" smtClean="0"/>
              <a:t>Organisational culture</a:t>
            </a:r>
            <a:br>
              <a:rPr lang="en-ZA" b="1" dirty="0" smtClean="0"/>
            </a:br>
            <a:r>
              <a:rPr lang="en-ZA" sz="2800" dirty="0" smtClean="0"/>
              <a:t>(Werner, Chapter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36F00-A662-4A87-AC50-985A70330E91}" type="slidenum">
              <a:rPr lang="en-ZA"/>
              <a:pPr>
                <a:defRPr/>
              </a:pPr>
              <a:t>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0250" y="6356350"/>
            <a:ext cx="4786313" cy="365125"/>
          </a:xfrm>
        </p:spPr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Creating an ethical culture (2)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sz="2800" b="1" dirty="0" smtClean="0"/>
              <a:t>Operational interventions </a:t>
            </a:r>
            <a:r>
              <a:rPr lang="en-GB" sz="2800" dirty="0" smtClean="0"/>
              <a:t> (</a:t>
            </a:r>
            <a:r>
              <a:rPr lang="en-GB" sz="2800" dirty="0" err="1" smtClean="0"/>
              <a:t>Mey</a:t>
            </a:r>
            <a:r>
              <a:rPr lang="en-GB" sz="2800" dirty="0" smtClean="0"/>
              <a:t>)</a:t>
            </a:r>
          </a:p>
          <a:p>
            <a:r>
              <a:rPr lang="en-GB" sz="2800" dirty="0" smtClean="0"/>
              <a:t>Ethics audit</a:t>
            </a:r>
          </a:p>
          <a:p>
            <a:r>
              <a:rPr lang="en-GB" sz="2800" dirty="0" smtClean="0"/>
              <a:t>Hotline</a:t>
            </a:r>
          </a:p>
          <a:p>
            <a:r>
              <a:rPr lang="en-GB" sz="2800" dirty="0" smtClean="0"/>
              <a:t>Whistle-blower protection</a:t>
            </a:r>
          </a:p>
          <a:p>
            <a:r>
              <a:rPr lang="en-GB" sz="2800" dirty="0" smtClean="0"/>
              <a:t>Ethics committee</a:t>
            </a:r>
          </a:p>
          <a:p>
            <a:pPr>
              <a:buFont typeface="Arial" charset="0"/>
              <a:buNone/>
            </a:pPr>
            <a:endParaRPr lang="en-GB" sz="2800" dirty="0" smtClean="0"/>
          </a:p>
          <a:p>
            <a:pPr>
              <a:buFont typeface="Arial" charset="0"/>
              <a:buNone/>
            </a:pPr>
            <a:r>
              <a:rPr lang="en-GB" sz="2400" dirty="0" smtClean="0">
                <a:solidFill>
                  <a:schemeClr val="tx2"/>
                </a:solidFill>
              </a:rPr>
              <a:t>(Werner, p.60)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CAE42-8D2B-403F-95C6-27CC9EA36CA9}" type="slidenum">
              <a:rPr lang="en-ZA" smtClean="0"/>
              <a:pPr>
                <a:defRPr/>
              </a:pPr>
              <a:t>20</a:t>
            </a:fld>
            <a:endParaRPr lang="en-Z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Diversity in a global environment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5111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dirty="0" smtClean="0"/>
              <a:t>“</a:t>
            </a:r>
            <a:r>
              <a:rPr lang="en-GB" sz="2800" dirty="0" smtClean="0"/>
              <a:t>Cultural diversity as competitive advantage and strategic necessity to survive in a globally diverse environment.”</a:t>
            </a:r>
          </a:p>
          <a:p>
            <a:pPr>
              <a:buFont typeface="Arial" charset="0"/>
              <a:buNone/>
            </a:pPr>
            <a:endParaRPr lang="en-GB" sz="2800" dirty="0" smtClean="0"/>
          </a:p>
          <a:p>
            <a:pPr>
              <a:buFont typeface="Arial" charset="0"/>
              <a:buNone/>
            </a:pPr>
            <a:r>
              <a:rPr lang="en-GB" sz="2800" b="1" dirty="0" smtClean="0"/>
              <a:t>Cornerstones</a:t>
            </a:r>
          </a:p>
          <a:p>
            <a:r>
              <a:rPr lang="en-GB" sz="2800" dirty="0" err="1" smtClean="0"/>
              <a:t>Ubuntu</a:t>
            </a:r>
            <a:r>
              <a:rPr lang="en-GB" sz="2800" dirty="0" smtClean="0"/>
              <a:t>, Cultural synergy, Shared values.</a:t>
            </a:r>
          </a:p>
          <a:p>
            <a:r>
              <a:rPr lang="en-GB" sz="2800" dirty="0" smtClean="0"/>
              <a:t>Training and development, </a:t>
            </a:r>
            <a:r>
              <a:rPr lang="en-GB" sz="2800" dirty="0" err="1" smtClean="0"/>
              <a:t>Multiskilling</a:t>
            </a:r>
            <a:r>
              <a:rPr lang="en-GB" sz="2800" dirty="0" smtClean="0"/>
              <a:t>, Empowerment, Mentoring.</a:t>
            </a:r>
          </a:p>
          <a:p>
            <a:r>
              <a:rPr lang="en-GB" sz="2800" dirty="0" smtClean="0"/>
              <a:t>Team building, Networking, Transformation.</a:t>
            </a:r>
          </a:p>
          <a:p>
            <a:pPr>
              <a:buFont typeface="Arial" charset="0"/>
              <a:buNone/>
            </a:pPr>
            <a:r>
              <a:rPr lang="en-GB" sz="2400" dirty="0" smtClean="0"/>
              <a:t>	</a:t>
            </a:r>
            <a:r>
              <a:rPr lang="en-GB" sz="2400" dirty="0" smtClean="0">
                <a:solidFill>
                  <a:schemeClr val="tx2"/>
                </a:solidFill>
              </a:rPr>
              <a:t>(Werner, p.61-3)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3FB4F-3133-47FB-BDFB-FF148F7C56E3}" type="slidenum">
              <a:rPr lang="en-ZA" smtClean="0"/>
              <a:pPr>
                <a:defRPr/>
              </a:pPr>
              <a:t>21</a:t>
            </a:fld>
            <a:endParaRPr lang="en-Z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z="3600" b="1" dirty="0" smtClean="0"/>
              <a:t>Barriers and challenges to managing diversity</a:t>
            </a:r>
            <a:r>
              <a:rPr lang="en-ZA" sz="3600" dirty="0" smtClean="0"/>
              <a:t> </a:t>
            </a:r>
            <a:r>
              <a:rPr lang="en-ZA" sz="2400" dirty="0" smtClean="0">
                <a:solidFill>
                  <a:schemeClr val="tx2"/>
                </a:solidFill>
              </a:rPr>
              <a:t>(</a:t>
            </a:r>
            <a:r>
              <a:rPr lang="en-ZA" sz="2400" dirty="0" err="1" smtClean="0">
                <a:solidFill>
                  <a:schemeClr val="tx2"/>
                </a:solidFill>
              </a:rPr>
              <a:t>Kreitner</a:t>
            </a:r>
            <a:r>
              <a:rPr lang="en-ZA" sz="2400" dirty="0" smtClean="0">
                <a:solidFill>
                  <a:schemeClr val="tx2"/>
                </a:solidFill>
              </a:rPr>
              <a:t> and </a:t>
            </a:r>
            <a:r>
              <a:rPr lang="en-ZA" sz="2400" dirty="0" err="1" smtClean="0">
                <a:solidFill>
                  <a:schemeClr val="tx2"/>
                </a:solidFill>
              </a:rPr>
              <a:t>Kinicki</a:t>
            </a:r>
            <a:r>
              <a:rPr lang="en-ZA" sz="2400" dirty="0" smtClean="0">
                <a:solidFill>
                  <a:schemeClr val="tx2"/>
                </a:solidFill>
              </a:rPr>
              <a:t>, p. 54-55)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ZA" sz="2800" dirty="0" smtClean="0"/>
              <a:t>Inaccurate stereotypes	Ethnocentrism</a:t>
            </a:r>
          </a:p>
          <a:p>
            <a:pPr eaLnBrk="1" hangingPunct="1">
              <a:buFont typeface="Arial" charset="0"/>
              <a:buNone/>
            </a:pPr>
            <a:r>
              <a:rPr lang="en-ZA" sz="2800" dirty="0" smtClean="0"/>
              <a:t>Poor career planning	Hostile  environment</a:t>
            </a:r>
          </a:p>
          <a:p>
            <a:pPr eaLnBrk="1" hangingPunct="1">
              <a:buFont typeface="Arial" charset="0"/>
              <a:buNone/>
            </a:pPr>
            <a:r>
              <a:rPr lang="en-ZA" sz="2800" dirty="0" smtClean="0"/>
              <a:t>Lack of political skills	Career and family balance</a:t>
            </a:r>
          </a:p>
          <a:p>
            <a:pPr eaLnBrk="1" hangingPunct="1">
              <a:buFont typeface="Arial" charset="0"/>
              <a:buNone/>
            </a:pPr>
            <a:r>
              <a:rPr lang="en-ZA" sz="2800" dirty="0" smtClean="0"/>
              <a:t>Reverse discrimination	Not organisational priority</a:t>
            </a:r>
          </a:p>
          <a:p>
            <a:pPr eaLnBrk="1" hangingPunct="1">
              <a:buFont typeface="Arial" charset="0"/>
              <a:buNone/>
            </a:pPr>
            <a:r>
              <a:rPr lang="en-ZA" sz="2800" dirty="0" smtClean="0"/>
              <a:t>Resistance to change	</a:t>
            </a:r>
          </a:p>
          <a:p>
            <a:pPr eaLnBrk="1" hangingPunct="1">
              <a:buFont typeface="Arial" charset="0"/>
              <a:buNone/>
            </a:pPr>
            <a:r>
              <a:rPr lang="en-ZA" sz="2800" dirty="0" smtClean="0"/>
              <a:t>Performance and reward systems</a:t>
            </a:r>
          </a:p>
          <a:p>
            <a:pPr eaLnBrk="1" hangingPunct="1">
              <a:buFont typeface="Arial" charset="0"/>
              <a:buNone/>
            </a:pPr>
            <a:r>
              <a:rPr lang="en-ZA" sz="2800" dirty="0" smtClean="0"/>
              <a:t>Negative diversity climate</a:t>
            </a:r>
          </a:p>
          <a:p>
            <a:pPr eaLnBrk="1" hangingPunct="1">
              <a:buFont typeface="Arial" charset="0"/>
              <a:buNone/>
            </a:pPr>
            <a:endParaRPr lang="en-ZA" sz="2400" i="1" dirty="0" smtClean="0"/>
          </a:p>
          <a:p>
            <a:pPr eaLnBrk="1" hangingPunct="1">
              <a:buFont typeface="Arial" charset="0"/>
              <a:buNone/>
            </a:pPr>
            <a:r>
              <a:rPr lang="en-ZA" sz="2400" i="1" dirty="0" smtClean="0"/>
              <a:t>	Identify barriers in your own workplace.</a:t>
            </a:r>
          </a:p>
          <a:p>
            <a:pPr eaLnBrk="1" hangingPunct="1">
              <a:buFont typeface="Arial" charset="0"/>
              <a:buNone/>
            </a:pPr>
            <a:endParaRPr lang="en-Z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4F0AB-838C-4561-8E17-F0CD5A01A7C6}" type="slidenum">
              <a:rPr lang="en-ZA"/>
              <a:pPr>
                <a:defRPr/>
              </a:pPr>
              <a:t>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8813" y="6356350"/>
            <a:ext cx="4857750" cy="365125"/>
          </a:xfrm>
        </p:spPr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500063" y="428625"/>
            <a:ext cx="7500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3200" b="1" dirty="0">
                <a:latin typeface="Calibri" pitchFamily="34" charset="0"/>
              </a:rPr>
              <a:t>Organisational culture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000125" y="1052513"/>
            <a:ext cx="70008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ZA" sz="2800" dirty="0">
                <a:latin typeface="Calibri" pitchFamily="34" charset="0"/>
              </a:rPr>
              <a:t>… a system of shared assumptions or meaning held by members that distinguishes one organisation from others</a:t>
            </a:r>
            <a:r>
              <a:rPr lang="en-ZA" sz="2800" dirty="0" smtClean="0">
                <a:latin typeface="Calibri" pitchFamily="34" charset="0"/>
              </a:rPr>
              <a:t>.</a:t>
            </a:r>
          </a:p>
          <a:p>
            <a:pPr algn="just"/>
            <a:r>
              <a:rPr lang="en-ZA" sz="2400" dirty="0" smtClean="0">
                <a:solidFill>
                  <a:schemeClr val="tx2"/>
                </a:solidFill>
                <a:latin typeface="Calibri" pitchFamily="34" charset="0"/>
              </a:rPr>
              <a:t>(Werner, p.37)</a:t>
            </a:r>
            <a:endParaRPr lang="en-ZA" sz="2400" dirty="0" smtClean="0">
              <a:latin typeface="Calibri" pitchFamily="34" charset="0"/>
            </a:endParaRPr>
          </a:p>
          <a:p>
            <a:pPr algn="just"/>
            <a:endParaRPr lang="en-ZA" sz="2800" dirty="0" smtClean="0">
              <a:latin typeface="Calibri" pitchFamily="34" charset="0"/>
            </a:endParaRPr>
          </a:p>
          <a:p>
            <a:pPr algn="just"/>
            <a:r>
              <a:rPr lang="en-ZA" sz="2800" dirty="0" smtClean="0">
                <a:latin typeface="Calibri" pitchFamily="34" charset="0"/>
              </a:rPr>
              <a:t>… is the set of shared, taken-for-granted implicit assumptions that a  group holds and that determines how it perceives, thinks about, and reacts to its various environments.”</a:t>
            </a:r>
          </a:p>
          <a:p>
            <a:pPr algn="just"/>
            <a:r>
              <a:rPr lang="en-ZA" sz="2400" dirty="0" smtClean="0">
                <a:solidFill>
                  <a:schemeClr val="tx2"/>
                </a:solidFill>
                <a:latin typeface="Calibri" pitchFamily="34" charset="0"/>
              </a:rPr>
              <a:t>(Kreitner and Kinicki, p.64)</a:t>
            </a:r>
          </a:p>
          <a:p>
            <a:pPr algn="just"/>
            <a:endParaRPr lang="en-ZA" sz="2800" dirty="0">
              <a:latin typeface="Calibri" pitchFamily="34" charset="0"/>
            </a:endParaRPr>
          </a:p>
          <a:p>
            <a:pPr algn="just"/>
            <a:endParaRPr lang="en-ZA" sz="280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64643-7F15-4572-A40A-347C7063C482}" type="slidenum">
              <a:rPr lang="en-ZA"/>
              <a:pPr>
                <a:defRPr/>
              </a:pPr>
              <a:t>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313" y="6356350"/>
            <a:ext cx="4214812" cy="365125"/>
          </a:xfrm>
        </p:spPr>
        <p:txBody>
          <a:bodyPr/>
          <a:lstStyle/>
          <a:p>
            <a:pPr>
              <a:defRPr/>
            </a:pPr>
            <a:r>
              <a:rPr lang="en-ZA" dirty="0"/>
              <a:t>MIT 875 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500063" y="428625"/>
            <a:ext cx="7500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3200" b="1" dirty="0">
                <a:latin typeface="Calibri" pitchFamily="34" charset="0"/>
              </a:rPr>
              <a:t>Organisational culture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000125" y="1052513"/>
            <a:ext cx="70008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ZA" sz="2800" dirty="0" smtClean="0">
                <a:latin typeface="Calibri" pitchFamily="34" charset="0"/>
              </a:rPr>
              <a:t>…everything a group thinks, says, does and makes – its customs, ideas, morals, habits, traditions, languages, material artefacts and shared systems of attitudes and feelings that help to create standards for people to co-exist and which are acquired, developed and passed on by the group of people, consciously or unconsciously, to subsequent generations. </a:t>
            </a:r>
            <a:r>
              <a:rPr lang="en-ZA" sz="2400" dirty="0" smtClean="0">
                <a:solidFill>
                  <a:schemeClr val="tx2"/>
                </a:solidFill>
                <a:latin typeface="Calibri" pitchFamily="34" charset="0"/>
              </a:rPr>
              <a:t>(Werner, p.37)</a:t>
            </a:r>
          </a:p>
          <a:p>
            <a:pPr algn="just"/>
            <a:endParaRPr lang="en-ZA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64643-7F15-4572-A40A-347C7063C482}" type="slidenum">
              <a:rPr lang="en-ZA"/>
              <a:pPr>
                <a:defRPr/>
              </a:pPr>
              <a:t>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313" y="6356350"/>
            <a:ext cx="4214812" cy="365125"/>
          </a:xfrm>
        </p:spPr>
        <p:txBody>
          <a:bodyPr/>
          <a:lstStyle/>
          <a:p>
            <a:pPr>
              <a:defRPr/>
            </a:pPr>
            <a:r>
              <a:rPr lang="en-ZA" dirty="0"/>
              <a:t>MIT 875 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z="3600" b="1" dirty="0" smtClean="0"/>
              <a:t>Organisational culture as..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ZA" b="1" dirty="0" smtClean="0"/>
              <a:t>Three layered</a:t>
            </a:r>
          </a:p>
          <a:p>
            <a:pPr eaLnBrk="1" hangingPunct="1"/>
            <a:r>
              <a:rPr lang="en-ZA" dirty="0" smtClean="0"/>
              <a:t>Basic assumptions</a:t>
            </a:r>
          </a:p>
          <a:p>
            <a:pPr eaLnBrk="1" hangingPunct="1"/>
            <a:r>
              <a:rPr lang="en-ZA" dirty="0" smtClean="0"/>
              <a:t>Shared feelings, beliefs and values (espoused values)</a:t>
            </a:r>
          </a:p>
          <a:p>
            <a:pPr eaLnBrk="1" hangingPunct="1"/>
            <a:r>
              <a:rPr lang="en-ZA" dirty="0" smtClean="0"/>
              <a:t>Manifest in symbols, processes, forms and aspects of group behaviour</a:t>
            </a:r>
          </a:p>
          <a:p>
            <a:pPr eaLnBrk="1" hangingPunct="1">
              <a:buFont typeface="Arial" charset="0"/>
              <a:buNone/>
            </a:pPr>
            <a:r>
              <a:rPr lang="en-ZA" sz="2400" dirty="0" smtClean="0"/>
              <a:t>	</a:t>
            </a:r>
            <a:r>
              <a:rPr lang="en-ZA" sz="2400" dirty="0" smtClean="0">
                <a:solidFill>
                  <a:schemeClr val="tx2"/>
                </a:solidFill>
              </a:rPr>
              <a:t>(Werner, p.37)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32001-7490-4914-9B7E-B5CA93F50D12}" type="slidenum">
              <a:rPr lang="en-ZA"/>
              <a:pPr>
                <a:defRPr/>
              </a:pPr>
              <a:t>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7375" y="6356350"/>
            <a:ext cx="5143500" cy="365125"/>
          </a:xfrm>
        </p:spPr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z="3600" b="1" dirty="0" smtClean="0"/>
              <a:t>The importance of organisational culture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173"/>
          </a:xfrm>
        </p:spPr>
        <p:txBody>
          <a:bodyPr/>
          <a:lstStyle/>
          <a:p>
            <a:pPr eaLnBrk="1" hangingPunct="1"/>
            <a:r>
              <a:rPr lang="en-ZA" sz="2800" dirty="0" smtClean="0"/>
              <a:t>Creates corporate identity</a:t>
            </a:r>
          </a:p>
          <a:p>
            <a:pPr eaLnBrk="1" hangingPunct="1"/>
            <a:r>
              <a:rPr lang="en-ZA" sz="2800" dirty="0" smtClean="0"/>
              <a:t>Gives members an identity to share</a:t>
            </a:r>
          </a:p>
          <a:p>
            <a:pPr eaLnBrk="1" hangingPunct="1"/>
            <a:r>
              <a:rPr lang="en-ZA" sz="2800" dirty="0" smtClean="0"/>
              <a:t>Identify with organisation to commit to organisational goals and objectives</a:t>
            </a:r>
          </a:p>
          <a:p>
            <a:pPr eaLnBrk="1" hangingPunct="1"/>
            <a:r>
              <a:rPr lang="en-ZA" sz="2800" dirty="0" smtClean="0"/>
              <a:t>Guides towards acceptable behaviours and attitudes for decisions and problem solving</a:t>
            </a:r>
          </a:p>
          <a:p>
            <a:pPr eaLnBrk="1" hangingPunct="1"/>
            <a:r>
              <a:rPr lang="en-ZA" sz="2800" dirty="0" smtClean="0"/>
              <a:t>Creates social end emotional stability </a:t>
            </a:r>
          </a:p>
          <a:p>
            <a:pPr eaLnBrk="1" hangingPunct="1"/>
            <a:r>
              <a:rPr lang="en-ZA" sz="2800" dirty="0" smtClean="0"/>
              <a:t>Corrects deviant and rewards desired behaviour</a:t>
            </a:r>
          </a:p>
          <a:p>
            <a:pPr eaLnBrk="1" hangingPunct="1">
              <a:buFont typeface="Arial" charset="0"/>
              <a:buNone/>
            </a:pPr>
            <a:r>
              <a:rPr lang="en-ZA" sz="2400" dirty="0" smtClean="0"/>
              <a:t>	</a:t>
            </a:r>
            <a:r>
              <a:rPr lang="en-ZA" sz="2400" dirty="0" smtClean="0">
                <a:solidFill>
                  <a:schemeClr val="tx2"/>
                </a:solidFill>
              </a:rPr>
              <a:t>(Werner, p.39)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A3817-4F88-41C4-AE47-2306CA9FB2B5}" type="slidenum">
              <a:rPr lang="en-ZA"/>
              <a:pPr>
                <a:defRPr/>
              </a:pPr>
              <a:t>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7375" y="6356350"/>
            <a:ext cx="5143500" cy="365125"/>
          </a:xfrm>
        </p:spPr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Areas of cultural differences in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Decision making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Leadership style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Change 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Collaboration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Reward for performance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rgbClr val="7030A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How </a:t>
            </a:r>
            <a:r>
              <a:rPr lang="en-US" dirty="0">
                <a:solidFill>
                  <a:srgbClr val="7030A0"/>
                </a:solidFill>
              </a:rPr>
              <a:t>do these factors influence mergers, global work… </a:t>
            </a:r>
          </a:p>
          <a:p>
            <a:pPr lvl="1">
              <a:buFont typeface="Arial" pitchFamily="34" charset="0"/>
              <a:buChar char="•"/>
            </a:pPr>
            <a:r>
              <a:rPr lang="en-ZA" sz="2400" dirty="0">
                <a:solidFill>
                  <a:schemeClr val="tx2"/>
                </a:solidFill>
              </a:rPr>
              <a:t>(Werner, p.39-41)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MIT 875 Organisational Behaviour and Management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7C7EB-5E9F-4292-AE0E-50B12E8FF1C4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000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Strategies for </a:t>
            </a:r>
            <a:r>
              <a:rPr lang="en-US" sz="3600" b="1" dirty="0" err="1" smtClean="0"/>
              <a:t>organisational</a:t>
            </a:r>
            <a:r>
              <a:rPr lang="en-US" sz="3600" b="1" dirty="0" smtClean="0"/>
              <a:t> culture transformation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Identify strengths </a:t>
            </a:r>
          </a:p>
          <a:p>
            <a:r>
              <a:rPr lang="en-US" sz="2800" dirty="0" smtClean="0"/>
              <a:t>Clarify core values</a:t>
            </a:r>
          </a:p>
          <a:p>
            <a:r>
              <a:rPr lang="en-US" sz="2800" dirty="0" smtClean="0"/>
              <a:t>Team to lead planned culture integration</a:t>
            </a:r>
          </a:p>
          <a:p>
            <a:r>
              <a:rPr lang="en-US" sz="2800" dirty="0" smtClean="0"/>
              <a:t>Retain top talent</a:t>
            </a:r>
          </a:p>
          <a:p>
            <a:r>
              <a:rPr lang="en-US" sz="2800" dirty="0" smtClean="0"/>
              <a:t>Increase speed of execution</a:t>
            </a:r>
          </a:p>
          <a:p>
            <a:r>
              <a:rPr lang="en-US" sz="2800" dirty="0" smtClean="0"/>
              <a:t>Increase speed of decision-making</a:t>
            </a:r>
          </a:p>
          <a:p>
            <a:r>
              <a:rPr lang="en-US" sz="2800" dirty="0" smtClean="0"/>
              <a:t>Create culture of collaboration</a:t>
            </a:r>
          </a:p>
          <a:p>
            <a:r>
              <a:rPr lang="en-US" sz="2800" dirty="0" smtClean="0"/>
              <a:t>Reframe employee value proposition</a:t>
            </a:r>
          </a:p>
          <a:p>
            <a:pPr marL="0" indent="0">
              <a:buNone/>
            </a:pPr>
            <a:r>
              <a:rPr lang="en-ZA" sz="2400" dirty="0">
                <a:solidFill>
                  <a:schemeClr val="tx2"/>
                </a:solidFill>
              </a:rPr>
              <a:t>(Werner, </a:t>
            </a:r>
            <a:r>
              <a:rPr lang="en-ZA" sz="2400" dirty="0" smtClean="0">
                <a:solidFill>
                  <a:schemeClr val="tx2"/>
                </a:solidFill>
              </a:rPr>
              <a:t>p.41-3)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smtClean="0"/>
              <a:t>MIT 875 Organisational Behaviour and Management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7C7EB-5E9F-4292-AE0E-50B12E8FF1C4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614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sz="3600" b="1" dirty="0" smtClean="0"/>
              <a:t>Characteristics that define organisational culture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320704"/>
          </a:xfrm>
        </p:spPr>
        <p:txBody>
          <a:bodyPr/>
          <a:lstStyle/>
          <a:p>
            <a:pPr eaLnBrk="1" hangingPunct="1"/>
            <a:r>
              <a:rPr lang="en-ZA" sz="2800" dirty="0" smtClean="0"/>
              <a:t>Innovation and risk taking</a:t>
            </a:r>
          </a:p>
          <a:p>
            <a:pPr eaLnBrk="1" hangingPunct="1"/>
            <a:r>
              <a:rPr lang="en-ZA" sz="2800" dirty="0" smtClean="0"/>
              <a:t>Attention to detail</a:t>
            </a:r>
          </a:p>
          <a:p>
            <a:pPr eaLnBrk="1" hangingPunct="1"/>
            <a:r>
              <a:rPr lang="en-ZA" sz="2800" dirty="0" smtClean="0"/>
              <a:t>Outcome orientation</a:t>
            </a:r>
          </a:p>
          <a:p>
            <a:pPr eaLnBrk="1" hangingPunct="1"/>
            <a:r>
              <a:rPr lang="en-ZA" sz="2800" dirty="0" smtClean="0"/>
              <a:t>People focus</a:t>
            </a:r>
          </a:p>
          <a:p>
            <a:pPr eaLnBrk="1" hangingPunct="1"/>
            <a:r>
              <a:rPr lang="en-ZA" sz="2800" dirty="0" smtClean="0"/>
              <a:t>Team approach</a:t>
            </a:r>
          </a:p>
          <a:p>
            <a:pPr eaLnBrk="1" hangingPunct="1"/>
            <a:r>
              <a:rPr lang="en-ZA" sz="2800" dirty="0" smtClean="0"/>
              <a:t>Aggressiveness</a:t>
            </a:r>
          </a:p>
          <a:p>
            <a:pPr eaLnBrk="1" hangingPunct="1"/>
            <a:r>
              <a:rPr lang="en-ZA" sz="2800" dirty="0" smtClean="0"/>
              <a:t>Stability</a:t>
            </a:r>
          </a:p>
          <a:p>
            <a:pPr eaLnBrk="1" hangingPunct="1">
              <a:buFont typeface="Arial" charset="0"/>
              <a:buNone/>
            </a:pPr>
            <a:r>
              <a:rPr lang="en-ZA" sz="2400" dirty="0" smtClean="0"/>
              <a:t>	</a:t>
            </a:r>
            <a:r>
              <a:rPr lang="en-ZA" sz="2400" dirty="0" smtClean="0">
                <a:solidFill>
                  <a:schemeClr val="tx2"/>
                </a:solidFill>
              </a:rPr>
              <a:t>(Werner, p.45-6)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CE82-BD8A-4FF6-ADCF-EE53553AFB3C}" type="slidenum">
              <a:rPr lang="en-ZA"/>
              <a:pPr>
                <a:defRPr/>
              </a:pPr>
              <a:t>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7375" y="6356350"/>
            <a:ext cx="5143500" cy="365125"/>
          </a:xfrm>
        </p:spPr>
        <p:txBody>
          <a:bodyPr/>
          <a:lstStyle/>
          <a:p>
            <a:pPr>
              <a:defRPr/>
            </a:pPr>
            <a:r>
              <a:rPr lang="en-ZA"/>
              <a:t>MIT 875 Organisational Behaviour and Management (mp/jdb)</a:t>
            </a:r>
            <a:endParaRPr lang="en-Z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918</Words>
  <Application>Microsoft Office PowerPoint</Application>
  <PresentationFormat>On-screen Show (4:3)</PresentationFormat>
  <Paragraphs>223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Organisational culture (Werner, Chapter 2)</vt:lpstr>
      <vt:lpstr>PowerPoint Presentation</vt:lpstr>
      <vt:lpstr>PowerPoint Presentation</vt:lpstr>
      <vt:lpstr>Organisational culture as..</vt:lpstr>
      <vt:lpstr>The importance of organisational culture</vt:lpstr>
      <vt:lpstr>Areas of cultural differences in management</vt:lpstr>
      <vt:lpstr>Strategies for organisational culture transformation</vt:lpstr>
      <vt:lpstr>Characteristics that define organisational culture</vt:lpstr>
      <vt:lpstr>National cultural differences (Hofstede)</vt:lpstr>
      <vt:lpstr>Types of cultures in organisations</vt:lpstr>
      <vt:lpstr>Leadership culture (1) (Veldsman)</vt:lpstr>
      <vt:lpstr>Leadership culture (2)</vt:lpstr>
      <vt:lpstr>Establishment, change and reinforcement of culture</vt:lpstr>
      <vt:lpstr>Strategies</vt:lpstr>
      <vt:lpstr>Socialisation</vt:lpstr>
      <vt:lpstr>Ethics and ethical behaviour</vt:lpstr>
      <vt:lpstr>Ethical corporate governance</vt:lpstr>
      <vt:lpstr>Creating an ethical culture (1) </vt:lpstr>
      <vt:lpstr>Creating an ethical culture (2)</vt:lpstr>
      <vt:lpstr>Diversity in a global environment</vt:lpstr>
      <vt:lpstr>Barriers and challenges to managing diversity (Kreitner and Kinicki, p. 54-55)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Meinhard</dc:creator>
  <cp:lastModifiedBy>Joan</cp:lastModifiedBy>
  <cp:revision>54</cp:revision>
  <dcterms:created xsi:type="dcterms:W3CDTF">2012-02-09T04:17:17Z</dcterms:created>
  <dcterms:modified xsi:type="dcterms:W3CDTF">2016-07-21T21:42:50Z</dcterms:modified>
</cp:coreProperties>
</file>