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1" r:id="rId2"/>
    <p:sldId id="257" r:id="rId3"/>
    <p:sldId id="256" r:id="rId4"/>
    <p:sldId id="270" r:id="rId5"/>
    <p:sldId id="272" r:id="rId6"/>
    <p:sldId id="273" r:id="rId7"/>
    <p:sldId id="275" r:id="rId8"/>
    <p:sldId id="260" r:id="rId9"/>
    <p:sldId id="266" r:id="rId10"/>
    <p:sldId id="268" r:id="rId11"/>
    <p:sldId id="269" r:id="rId12"/>
    <p:sldId id="279" r:id="rId13"/>
    <p:sldId id="271" r:id="rId14"/>
    <p:sldId id="281" r:id="rId15"/>
  </p:sldIdLst>
  <p:sldSz cx="9144000" cy="6858000" type="screen4x3"/>
  <p:notesSz cx="6881813" cy="97107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18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E373E02-F260-4E1E-BA7B-2CB367F572A5}" type="datetimeFigureOut">
              <a:rPr lang="en-US"/>
              <a:pPr>
                <a:defRPr/>
              </a:pPr>
              <a:t>9/22/2016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23516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ZA"/>
              <a:t>MIT 841  Organisational Behaviour and Management  (mp/jdb)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9223516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E371C4A-6679-4103-A7FA-C1D4CDA8A842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3943796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885D86C-F2A8-4E50-AB00-340F660AD938}" type="datetimeFigureOut">
              <a:rPr lang="en-US"/>
              <a:pPr>
                <a:defRPr/>
              </a:pPr>
              <a:t>9/22/2016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728663"/>
            <a:ext cx="4854575" cy="364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14" tIns="47407" rIns="94814" bIns="47407" rtlCol="0" anchor="ctr"/>
          <a:lstStyle/>
          <a:p>
            <a:pPr lvl="0"/>
            <a:endParaRPr lang="en-Z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612601"/>
            <a:ext cx="5505450" cy="4369832"/>
          </a:xfrm>
          <a:prstGeom prst="rect">
            <a:avLst/>
          </a:prstGeom>
        </p:spPr>
        <p:txBody>
          <a:bodyPr vert="horz" lIns="94814" tIns="47407" rIns="94814" bIns="4740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Z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23516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ZA"/>
              <a:t>MIT 841  Organisational Behaviour and Management  (mp/jdb)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9223516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03BAB1D-6D8E-4594-9AC2-52DD5378055F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724300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A3BA2-BC2A-49FC-8C28-4D2D0E38B320}" type="datetime1">
              <a:rPr lang="en-US" smtClean="0"/>
              <a:t>9/22/2016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 smtClean="0"/>
              <a:t>MIT Organisational Behaviour (mp/jdb)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A651D-9E5F-4864-A151-DEE46128650B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36ABB-F07D-4DCA-A423-02236C8299E8}" type="datetime1">
              <a:rPr lang="en-US" smtClean="0"/>
              <a:t>9/22/2016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 smtClean="0"/>
              <a:t>MIT Organisational Behaviour (mp/jdb)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0D0B7-6AB5-48BC-B857-C9D75AAEEEEE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4FA0B-55B1-4429-A543-D68D25DB4003}" type="datetime1">
              <a:rPr lang="en-US" smtClean="0"/>
              <a:t>9/22/2016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 smtClean="0"/>
              <a:t>MIT Organisational Behaviour (mp/jdb)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CBB6E-A995-4397-802E-887238013B5A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1481A-CEEA-4511-97EC-89BD377FCCC5}" type="datetime1">
              <a:rPr lang="en-US" smtClean="0"/>
              <a:t>9/22/2016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 smtClean="0"/>
              <a:t>MIT Organisational Behaviour (mp/jdb)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359D5-2A89-45E1-BB6D-5596F1434E1E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C025C-1F73-493D-B4F2-C97F6F74AEDA}" type="datetime1">
              <a:rPr lang="en-US" smtClean="0"/>
              <a:t>9/22/2016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 smtClean="0"/>
              <a:t>MIT Organisational Behaviour (mp/jdb)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86947-7472-46A0-B11C-8E93F1601C3C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73AFF-08E4-412D-90C4-9F230437E4F3}" type="datetime1">
              <a:rPr lang="en-US" smtClean="0"/>
              <a:t>9/22/2016</a:t>
            </a:fld>
            <a:endParaRPr lang="en-Z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 smtClean="0"/>
              <a:t>MIT Organisational Behaviour (mp/jdb)</a:t>
            </a:r>
            <a:endParaRPr lang="en-Z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7EEDD-1BCB-4341-B3C5-20552411EEFC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A3417-0DEC-4F29-87DA-7937272FE2C5}" type="datetime1">
              <a:rPr lang="en-US" smtClean="0"/>
              <a:t>9/22/2016</a:t>
            </a:fld>
            <a:endParaRPr lang="en-Z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 smtClean="0"/>
              <a:t>MIT Organisational Behaviour (mp/jdb)</a:t>
            </a:r>
            <a:endParaRPr lang="en-Z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B82BD-307B-46BA-B1C8-720F1CE813CC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B2BE4-E3D6-497D-93B5-24C343D4D93F}" type="datetime1">
              <a:rPr lang="en-US" smtClean="0"/>
              <a:t>9/22/2016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 smtClean="0"/>
              <a:t>MIT Organisational Behaviour (mp/jdb)</a:t>
            </a:r>
            <a:endParaRPr lang="en-ZA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D84C1-E447-47B7-9E1C-8A7E4435A42B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493D7-E687-41D7-9F17-36280C3B2156}" type="datetime1">
              <a:rPr lang="en-US" smtClean="0"/>
              <a:t>9/22/2016</a:t>
            </a:fld>
            <a:endParaRPr lang="en-Z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 smtClean="0"/>
              <a:t>MIT Organisational Behaviour (mp/jdb)</a:t>
            </a:r>
            <a:endParaRPr lang="en-ZA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8C929-99DE-4CE3-8988-38D07EDA5797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CCA4B-47BC-48F2-B895-71053F15AFB4}" type="datetime1">
              <a:rPr lang="en-US" smtClean="0"/>
              <a:t>9/22/2016</a:t>
            </a:fld>
            <a:endParaRPr lang="en-Z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 smtClean="0"/>
              <a:t>MIT Organisational Behaviour (mp/jdb)</a:t>
            </a:r>
            <a:endParaRPr lang="en-Z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30D24-D2E0-4400-8397-F135FBFF53C2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Z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34FC1-9A90-4EFB-ABEF-C5F89D82A3B0}" type="datetime1">
              <a:rPr lang="en-US" smtClean="0"/>
              <a:t>9/22/2016</a:t>
            </a:fld>
            <a:endParaRPr lang="en-Z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 smtClean="0"/>
              <a:t>MIT Organisational Behaviour (mp/jdb)</a:t>
            </a:r>
            <a:endParaRPr lang="en-Z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552C5-8D5B-499B-AD60-A684C9AA379C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ZA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86528C3-9FF8-4198-BB1B-F7B74668304D}" type="datetime1">
              <a:rPr lang="en-US" smtClean="0"/>
              <a:t>9/22/2016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ZA" smtClean="0"/>
              <a:t>MIT Organisational Behaviour (mp/jdb)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669A03A-05E4-4CA3-97BC-FB39902AFB6A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428875" y="6356350"/>
            <a:ext cx="4071938" cy="365125"/>
          </a:xfrm>
        </p:spPr>
        <p:txBody>
          <a:bodyPr/>
          <a:lstStyle/>
          <a:p>
            <a:pPr>
              <a:defRPr/>
            </a:pPr>
            <a:r>
              <a:rPr lang="en-ZA" dirty="0" smtClean="0">
                <a:solidFill>
                  <a:schemeClr val="tx1"/>
                </a:solidFill>
              </a:rPr>
              <a:t>MIT Organisational Behaviour (</a:t>
            </a:r>
            <a:r>
              <a:rPr lang="en-ZA" dirty="0" err="1" smtClean="0">
                <a:solidFill>
                  <a:schemeClr val="tx1"/>
                </a:solidFill>
              </a:rPr>
              <a:t>mp</a:t>
            </a:r>
            <a:r>
              <a:rPr lang="en-ZA" dirty="0" smtClean="0">
                <a:solidFill>
                  <a:schemeClr val="tx1"/>
                </a:solidFill>
              </a:rPr>
              <a:t>/</a:t>
            </a:r>
            <a:r>
              <a:rPr lang="en-ZA" dirty="0" err="1" smtClean="0">
                <a:solidFill>
                  <a:schemeClr val="tx1"/>
                </a:solidFill>
              </a:rPr>
              <a:t>jdb</a:t>
            </a:r>
            <a:r>
              <a:rPr lang="en-ZA" dirty="0" smtClean="0">
                <a:solidFill>
                  <a:schemeClr val="tx1"/>
                </a:solidFill>
              </a:rPr>
              <a:t>)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5B526E-9AA1-4134-A92E-59F6434546DD}" type="slidenum">
              <a:rPr lang="en-ZA"/>
              <a:pPr>
                <a:defRPr/>
              </a:pPr>
              <a:t>1</a:t>
            </a:fld>
            <a:endParaRPr lang="en-ZA"/>
          </a:p>
        </p:txBody>
      </p:sp>
      <p:sp>
        <p:nvSpPr>
          <p:cNvPr id="2052" name="TextBox 3"/>
          <p:cNvSpPr txBox="1">
            <a:spLocks noChangeArrowheads="1"/>
          </p:cNvSpPr>
          <p:nvPr/>
        </p:nvSpPr>
        <p:spPr bwMode="auto">
          <a:xfrm>
            <a:off x="642938" y="500063"/>
            <a:ext cx="557212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ZA" sz="2000" b="1">
                <a:latin typeface="Calibri" pitchFamily="34" charset="0"/>
              </a:rPr>
              <a:t>University of Pretoria * Universiteit van Pretoria</a:t>
            </a:r>
          </a:p>
          <a:p>
            <a:r>
              <a:rPr lang="en-ZA" sz="2400" b="1">
                <a:latin typeface="Calibri" pitchFamily="34" charset="0"/>
              </a:rPr>
              <a:t>School of Information Technology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" y="1785938"/>
            <a:ext cx="8072438" cy="298543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ZA" sz="2000" dirty="0">
                <a:latin typeface="+mn-lt"/>
                <a:cs typeface="+mn-cs"/>
              </a:rPr>
              <a:t>Master of Information Technology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ZA" sz="1600" dirty="0">
                <a:latin typeface="+mn-lt"/>
                <a:cs typeface="+mn-cs"/>
              </a:rPr>
              <a:t>__________________________________________________________________________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ZA" b="1" dirty="0"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ZA" b="1" dirty="0"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ZA" b="1" dirty="0" smtClean="0">
                <a:latin typeface="+mn-lt"/>
                <a:cs typeface="+mn-cs"/>
              </a:rPr>
              <a:t>   </a:t>
            </a:r>
            <a:r>
              <a:rPr lang="en-ZA" sz="2400" b="1" dirty="0">
                <a:solidFill>
                  <a:schemeClr val="tx2">
                    <a:lumMod val="75000"/>
                  </a:schemeClr>
                </a:solidFill>
                <a:latin typeface="+mn-lt"/>
                <a:cs typeface="+mn-cs"/>
              </a:rPr>
              <a:t>Organisational </a:t>
            </a:r>
            <a:r>
              <a:rPr lang="en-ZA" sz="2400" b="1" dirty="0" smtClean="0">
                <a:solidFill>
                  <a:schemeClr val="tx2">
                    <a:lumMod val="75000"/>
                  </a:schemeClr>
                </a:solidFill>
                <a:latin typeface="+mn-lt"/>
                <a:cs typeface="+mn-cs"/>
              </a:rPr>
              <a:t>Behaviour</a:t>
            </a:r>
            <a:endParaRPr lang="en-ZA" sz="2400" b="1" dirty="0">
              <a:solidFill>
                <a:schemeClr val="tx2">
                  <a:lumMod val="75000"/>
                </a:schemeClr>
              </a:solidFill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ZA" sz="2400" b="1" dirty="0">
              <a:solidFill>
                <a:schemeClr val="tx2">
                  <a:lumMod val="75000"/>
                </a:schemeClr>
              </a:solidFill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ZA" sz="2400" b="1" dirty="0">
              <a:solidFill>
                <a:schemeClr val="tx2">
                  <a:lumMod val="75000"/>
                </a:schemeClr>
              </a:solidFill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ZA" sz="2000" u="sng" dirty="0"/>
              <a:t>Lecturers</a:t>
            </a:r>
            <a:r>
              <a:rPr lang="en-ZA" sz="2000" dirty="0"/>
              <a:t>:   </a:t>
            </a:r>
            <a:r>
              <a:rPr lang="en-ZA" sz="2000" dirty="0" err="1"/>
              <a:t>Meinhard</a:t>
            </a:r>
            <a:r>
              <a:rPr lang="en-ZA" sz="2000" dirty="0"/>
              <a:t> Peters and Joan de Beer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ZA" sz="2400" b="1" dirty="0">
              <a:solidFill>
                <a:schemeClr val="tx2">
                  <a:lumMod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1069975"/>
          </a:xfrm>
        </p:spPr>
        <p:txBody>
          <a:bodyPr/>
          <a:lstStyle/>
          <a:p>
            <a:pPr eaLnBrk="1" hangingPunct="1"/>
            <a:r>
              <a:rPr lang="en-ZA" sz="3200" b="1" dirty="0" smtClean="0"/>
              <a:t/>
            </a:r>
            <a:br>
              <a:rPr lang="en-ZA" sz="3200" b="1" dirty="0" smtClean="0"/>
            </a:br>
            <a:r>
              <a:rPr lang="en-ZA" sz="2800" b="1" dirty="0" smtClean="0"/>
              <a:t>Types of teams in the workplace</a:t>
            </a:r>
            <a:br>
              <a:rPr lang="en-ZA" sz="2800" b="1" dirty="0" smtClean="0"/>
            </a:br>
            <a:r>
              <a:rPr lang="en-ZA" sz="2400" dirty="0" smtClean="0"/>
              <a:t>(Werner:169-172)</a:t>
            </a:r>
            <a:br>
              <a:rPr lang="en-ZA" sz="2400" dirty="0" smtClean="0"/>
            </a:br>
            <a:endParaRPr lang="en-ZA" sz="2800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ZA" sz="2400" smtClean="0">
                <a:solidFill>
                  <a:srgbClr val="FF0000"/>
                </a:solidFill>
              </a:rPr>
              <a:t>“T</a:t>
            </a:r>
            <a:r>
              <a:rPr lang="en-ZA" sz="2400" smtClean="0">
                <a:solidFill>
                  <a:srgbClr val="FF0000"/>
                </a:solidFill>
              </a:rPr>
              <a:t>eams  </a:t>
            </a:r>
            <a:r>
              <a:rPr lang="en-ZA" sz="2400" dirty="0" smtClean="0">
                <a:solidFill>
                  <a:srgbClr val="FF0000"/>
                </a:solidFill>
              </a:rPr>
              <a:t>- critical link between individual and organisation”</a:t>
            </a:r>
          </a:p>
          <a:p>
            <a:pPr eaLnBrk="1" hangingPunct="1"/>
            <a:endParaRPr lang="en-ZA" sz="2400" dirty="0" smtClean="0"/>
          </a:p>
          <a:p>
            <a:pPr eaLnBrk="1" hangingPunct="1"/>
            <a:r>
              <a:rPr lang="en-ZA" sz="2400" dirty="0" smtClean="0"/>
              <a:t>Cross-functional  - for the duration of the project</a:t>
            </a:r>
          </a:p>
          <a:p>
            <a:pPr eaLnBrk="1" hangingPunct="1"/>
            <a:r>
              <a:rPr lang="en-ZA" sz="2400" dirty="0" smtClean="0"/>
              <a:t>Functional – section, as a unit, report to supervisor </a:t>
            </a:r>
          </a:p>
          <a:p>
            <a:pPr eaLnBrk="1" hangingPunct="1"/>
            <a:r>
              <a:rPr lang="en-ZA" sz="2400" dirty="0" smtClean="0"/>
              <a:t>Project – task</a:t>
            </a:r>
            <a:r>
              <a:rPr lang="en-ZA" sz="2400" dirty="0"/>
              <a:t> </a:t>
            </a:r>
            <a:r>
              <a:rPr lang="en-ZA" sz="2400" dirty="0" smtClean="0"/>
              <a:t>team/ continuous improvement /negotiation</a:t>
            </a:r>
          </a:p>
          <a:p>
            <a:pPr eaLnBrk="1" hangingPunct="1"/>
            <a:r>
              <a:rPr lang="en-ZA" sz="2400" dirty="0" smtClean="0"/>
              <a:t>Self-directed (SDT) – large degree of freedom, trust, </a:t>
            </a:r>
            <a:r>
              <a:rPr lang="en-ZA" sz="2400" dirty="0" err="1" smtClean="0"/>
              <a:t>multiskilled</a:t>
            </a:r>
            <a:endParaRPr lang="en-ZA" sz="2400" dirty="0" smtClean="0"/>
          </a:p>
          <a:p>
            <a:pPr eaLnBrk="1" hangingPunct="1"/>
            <a:r>
              <a:rPr lang="en-ZA" sz="2400" dirty="0" smtClean="0"/>
              <a:t>Virtual – globally, IT dependent</a:t>
            </a:r>
          </a:p>
          <a:p>
            <a:pPr eaLnBrk="1" hangingPunct="1"/>
            <a:r>
              <a:rPr lang="en-ZA" sz="2400" dirty="0" smtClean="0"/>
              <a:t>Management (strategy, long-term)</a:t>
            </a:r>
          </a:p>
          <a:p>
            <a:pPr eaLnBrk="1" hangingPunct="1"/>
            <a:r>
              <a:rPr lang="en-ZA" sz="2400" dirty="0" smtClean="0"/>
              <a:t>Shared service – add value</a:t>
            </a:r>
          </a:p>
          <a:p>
            <a:pPr eaLnBrk="1" hangingPunct="1">
              <a:buFont typeface="Arial" charset="0"/>
              <a:buNone/>
            </a:pPr>
            <a:endParaRPr lang="en-ZA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8BE578-017D-456E-BC2F-8B5C49E8732F}" type="slidenum">
              <a:rPr lang="en-ZA"/>
              <a:pPr>
                <a:defRPr/>
              </a:pPr>
              <a:t>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8813" y="6356350"/>
            <a:ext cx="4857750" cy="365125"/>
          </a:xfrm>
        </p:spPr>
        <p:txBody>
          <a:bodyPr/>
          <a:lstStyle/>
          <a:p>
            <a:pPr>
              <a:defRPr/>
            </a:pPr>
            <a:r>
              <a:rPr lang="en-ZA" smtClean="0">
                <a:solidFill>
                  <a:schemeClr val="tx1"/>
                </a:solidFill>
              </a:rPr>
              <a:t>MIT Organisational Behaviour (mp/jdb)</a:t>
            </a:r>
            <a:endParaRPr lang="en-ZA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ZA" sz="2400" dirty="0" smtClean="0">
              <a:solidFill>
                <a:srgbClr val="FF0000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en-ZA" sz="2400" dirty="0" smtClean="0">
                <a:solidFill>
                  <a:srgbClr val="FF0000"/>
                </a:solidFill>
              </a:rPr>
              <a:t>“Group process is what happens in the group in terms of the development of patterns of relationships between group members”</a:t>
            </a:r>
          </a:p>
          <a:p>
            <a:pPr eaLnBrk="1" hangingPunct="1">
              <a:buFont typeface="Arial" charset="0"/>
              <a:buNone/>
            </a:pPr>
            <a:endParaRPr lang="en-ZA" sz="2400" dirty="0" smtClean="0"/>
          </a:p>
          <a:p>
            <a:pPr eaLnBrk="1" hangingPunct="1">
              <a:buFont typeface="Arial" charset="0"/>
              <a:buNone/>
            </a:pPr>
            <a:r>
              <a:rPr lang="en-ZA" sz="2400" dirty="0" smtClean="0"/>
              <a:t>Observable verbal or non-verbal behaviour, speech content, expressed effects, inferred, overt, covert, conscious and unconscious</a:t>
            </a:r>
            <a:r>
              <a:rPr lang="en-ZA" sz="2400" dirty="0"/>
              <a:t> </a:t>
            </a:r>
            <a:r>
              <a:rPr lang="en-ZA" sz="2400" dirty="0" smtClean="0"/>
              <a:t>intentions, wishes and needs enacted by individual members.</a:t>
            </a:r>
          </a:p>
          <a:p>
            <a:pPr eaLnBrk="1" hangingPunct="1">
              <a:buFont typeface="Arial" charset="0"/>
              <a:buNone/>
            </a:pPr>
            <a:endParaRPr lang="en-ZA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7964B-FD4E-4DFF-B0E6-4AB7216D53E2}" type="slidenum">
              <a:rPr lang="en-ZA"/>
              <a:pPr>
                <a:defRPr/>
              </a:pPr>
              <a:t>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8813" y="6356350"/>
            <a:ext cx="4857750" cy="365125"/>
          </a:xfrm>
        </p:spPr>
        <p:txBody>
          <a:bodyPr/>
          <a:lstStyle/>
          <a:p>
            <a:pPr>
              <a:defRPr/>
            </a:pPr>
            <a:r>
              <a:rPr lang="en-ZA" smtClean="0">
                <a:solidFill>
                  <a:schemeClr val="tx1"/>
                </a:solidFill>
              </a:rPr>
              <a:t>MIT Organisational Behaviour (mp/jdb)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1126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 smtClean="0"/>
              <a:t>Group processes</a:t>
            </a:r>
            <a:br>
              <a:rPr lang="en-GB" sz="2800" b="1" dirty="0" smtClean="0"/>
            </a:br>
            <a:r>
              <a:rPr lang="en-GB" sz="2400" dirty="0" smtClean="0"/>
              <a:t>(Werner, 172-6)</a:t>
            </a:r>
            <a:endParaRPr lang="en-GB" sz="3200" b="1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endParaRPr lang="en-ZA" sz="2400" dirty="0" smtClean="0"/>
          </a:p>
          <a:p>
            <a:pPr eaLnBrk="1" hangingPunct="1">
              <a:buFont typeface="Arial" charset="0"/>
              <a:buNone/>
            </a:pPr>
            <a:r>
              <a:rPr lang="en-ZA" sz="2400" dirty="0" smtClean="0"/>
              <a:t>Stages</a:t>
            </a:r>
          </a:p>
          <a:p>
            <a:pPr eaLnBrk="1" hangingPunct="1"/>
            <a:r>
              <a:rPr lang="en-ZA" sz="2400" dirty="0" smtClean="0"/>
              <a:t>Forming (Orientation)</a:t>
            </a:r>
          </a:p>
          <a:p>
            <a:pPr eaLnBrk="1" hangingPunct="1"/>
            <a:r>
              <a:rPr lang="en-ZA" sz="2400" dirty="0" smtClean="0"/>
              <a:t>Storming (Conflict)</a:t>
            </a:r>
          </a:p>
          <a:p>
            <a:pPr eaLnBrk="1" hangingPunct="1"/>
            <a:r>
              <a:rPr lang="en-ZA" sz="2400" dirty="0" smtClean="0"/>
              <a:t>Norming (Cohesion)</a:t>
            </a:r>
          </a:p>
          <a:p>
            <a:pPr eaLnBrk="1" hangingPunct="1"/>
            <a:r>
              <a:rPr lang="en-ZA" sz="2400" dirty="0" smtClean="0"/>
              <a:t>Performing (Task-performance)</a:t>
            </a:r>
          </a:p>
          <a:p>
            <a:pPr eaLnBrk="1" hangingPunct="1"/>
            <a:r>
              <a:rPr lang="en-ZA" sz="2400" dirty="0" smtClean="0"/>
              <a:t>Adjourning  (Dissolution)</a:t>
            </a:r>
          </a:p>
          <a:p>
            <a:pPr marL="0" indent="0" eaLnBrk="1" hangingPunct="1">
              <a:buNone/>
            </a:pPr>
            <a:r>
              <a:rPr lang="en-ZA" sz="2400" dirty="0">
                <a:solidFill>
                  <a:srgbClr val="FF0000"/>
                </a:solidFill>
              </a:rPr>
              <a:t>(</a:t>
            </a:r>
            <a:r>
              <a:rPr lang="en-ZA" sz="2400" dirty="0" err="1" smtClean="0">
                <a:solidFill>
                  <a:srgbClr val="FF0000"/>
                </a:solidFill>
              </a:rPr>
              <a:t>Tuckman</a:t>
            </a:r>
            <a:r>
              <a:rPr lang="en-ZA" sz="2400" dirty="0" smtClean="0">
                <a:solidFill>
                  <a:srgbClr val="FF0000"/>
                </a:solidFill>
              </a:rPr>
              <a:t>, 1965; </a:t>
            </a:r>
            <a:r>
              <a:rPr lang="en-ZA" sz="2400" dirty="0" err="1" smtClean="0">
                <a:solidFill>
                  <a:srgbClr val="FF0000"/>
                </a:solidFill>
              </a:rPr>
              <a:t>Tuckman</a:t>
            </a:r>
            <a:r>
              <a:rPr lang="en-ZA" sz="2400" dirty="0" smtClean="0">
                <a:solidFill>
                  <a:srgbClr val="FF0000"/>
                </a:solidFill>
              </a:rPr>
              <a:t>-Jensen, 1977)</a:t>
            </a:r>
            <a:endParaRPr lang="en-ZA" sz="2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en-ZA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7964B-FD4E-4DFF-B0E6-4AB7216D53E2}" type="slidenum">
              <a:rPr lang="en-ZA"/>
              <a:pPr>
                <a:defRPr/>
              </a:pPr>
              <a:t>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8813" y="6356350"/>
            <a:ext cx="4857750" cy="365125"/>
          </a:xfrm>
        </p:spPr>
        <p:txBody>
          <a:bodyPr/>
          <a:lstStyle/>
          <a:p>
            <a:pPr>
              <a:defRPr/>
            </a:pPr>
            <a:r>
              <a:rPr lang="en-ZA" smtClean="0">
                <a:solidFill>
                  <a:schemeClr val="tx1"/>
                </a:solidFill>
              </a:rPr>
              <a:t>MIT Organisational Behaviour (mp/jdb)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1126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 smtClean="0"/>
              <a:t>Stages of group development and performance</a:t>
            </a:r>
            <a:r>
              <a:rPr lang="en-GB" sz="3200" b="1" dirty="0" smtClean="0"/>
              <a:t/>
            </a:r>
            <a:br>
              <a:rPr lang="en-GB" sz="3200" b="1" dirty="0" smtClean="0"/>
            </a:br>
            <a:r>
              <a:rPr lang="en-GB" sz="2400" dirty="0" smtClean="0"/>
              <a:t>(Werner: 172-3)</a:t>
            </a:r>
            <a:endParaRPr lang="en-GB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681250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 smtClean="0"/>
              <a:t>Group processes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sz="2400" dirty="0" smtClean="0"/>
              <a:t>(Werner: 172-3, K&amp;K, 280)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2400" dirty="0" smtClean="0"/>
          </a:p>
          <a:p>
            <a:pPr>
              <a:buNone/>
            </a:pPr>
            <a:r>
              <a:rPr lang="en-GB" sz="2400" dirty="0" smtClean="0"/>
              <a:t>Individual and group issues: </a:t>
            </a:r>
          </a:p>
          <a:p>
            <a:r>
              <a:rPr lang="en-GB" sz="2400" b="1" dirty="0" smtClean="0"/>
              <a:t>Forming  -  </a:t>
            </a:r>
            <a:r>
              <a:rPr lang="en-GB" sz="2400" dirty="0" smtClean="0"/>
              <a:t>How do I fit in?/Why are we here?</a:t>
            </a:r>
          </a:p>
          <a:p>
            <a:r>
              <a:rPr lang="en-GB" sz="2400" b="1" dirty="0" smtClean="0"/>
              <a:t>Storming  -  </a:t>
            </a:r>
            <a:r>
              <a:rPr lang="en-GB" sz="2400" dirty="0" smtClean="0"/>
              <a:t>What is my role?/ Why are we fighting?</a:t>
            </a:r>
          </a:p>
          <a:p>
            <a:r>
              <a:rPr lang="en-GB" sz="2400" b="1" dirty="0" err="1" smtClean="0"/>
              <a:t>Norming</a:t>
            </a:r>
            <a:r>
              <a:rPr lang="en-GB" sz="2400" b="1" dirty="0" smtClean="0"/>
              <a:t>  -  </a:t>
            </a:r>
            <a:r>
              <a:rPr lang="en-GB" sz="2400" dirty="0" smtClean="0"/>
              <a:t>What do they expect me to do?/ Can we agree on roles?</a:t>
            </a:r>
          </a:p>
          <a:p>
            <a:r>
              <a:rPr lang="en-GB" sz="2400" b="1" dirty="0" smtClean="0"/>
              <a:t>Performing</a:t>
            </a:r>
            <a:r>
              <a:rPr lang="en-GB" sz="2400" dirty="0" smtClean="0"/>
              <a:t>  -  How to best perform my role? / Let us do the job properly!</a:t>
            </a:r>
          </a:p>
          <a:p>
            <a:r>
              <a:rPr lang="en-GB" sz="2400" b="1" dirty="0" smtClean="0"/>
              <a:t>Adjourning  -  </a:t>
            </a:r>
            <a:r>
              <a:rPr lang="en-GB" sz="2400" dirty="0" smtClean="0"/>
              <a:t>What next? / Help members transition out? </a:t>
            </a:r>
          </a:p>
          <a:p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ZA" smtClean="0">
                <a:solidFill>
                  <a:schemeClr val="tx1"/>
                </a:solidFill>
              </a:rPr>
              <a:t>MIT Organisational Behaviour (mp/jdb)</a:t>
            </a:r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F359D5-2A89-45E1-BB6D-5596F1434E1E}" type="slidenum">
              <a:rPr lang="en-ZA" smtClean="0"/>
              <a:pPr>
                <a:defRPr/>
              </a:pPr>
              <a:t>13</a:t>
            </a:fld>
            <a:endParaRPr lang="en-Z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/>
            <a:r>
              <a:rPr lang="en-US" sz="2800" b="1" dirty="0"/>
              <a:t>Omar </a:t>
            </a:r>
            <a:r>
              <a:rPr lang="en-US" sz="2800" b="1" dirty="0" smtClean="0"/>
              <a:t>Bradley (1893-19..) Testimony before the Committee on Armed Services, House of Representatives, October 1949.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“….our military forces are one team – in the game to win regardless of who carries the ball. This is no time for “fancy </a:t>
            </a:r>
            <a:r>
              <a:rPr lang="en-US" sz="2400" dirty="0" err="1" smtClean="0"/>
              <a:t>dans</a:t>
            </a:r>
            <a:r>
              <a:rPr lang="en-US" sz="2400" dirty="0" smtClean="0"/>
              <a:t>” who won’t hit the line with all they have on every play, unless they can call the signals. Each player on this team – whether he shines in the spotlight of the backfield or eats dirt in the line – must be an all-American.”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ZA" smtClean="0"/>
              <a:t>MIT Organisational Behaviour (mp/jdb)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F359D5-2A89-45E1-BB6D-5596F1434E1E}" type="slidenum">
              <a:rPr lang="en-ZA" smtClean="0"/>
              <a:pPr>
                <a:defRPr/>
              </a:pPr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7159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571500" y="549275"/>
            <a:ext cx="8072438" cy="3095625"/>
          </a:xfrm>
        </p:spPr>
        <p:txBody>
          <a:bodyPr/>
          <a:lstStyle/>
          <a:p>
            <a:pPr eaLnBrk="1" hangingPunct="1"/>
            <a:r>
              <a:rPr lang="en-ZA" b="1" dirty="0" smtClean="0"/>
              <a:t>Groups, teams and the organisation</a:t>
            </a:r>
            <a:br>
              <a:rPr lang="en-ZA" b="1" dirty="0" smtClean="0"/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sz="2800" dirty="0" smtClean="0">
                <a:solidFill>
                  <a:srgbClr val="FF0000"/>
                </a:solidFill>
              </a:rPr>
              <a:t>(Werner, Chapter 6: 163-172)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A1C7B7-5435-413B-A8E8-3D9DC5C7972C}" type="slidenum">
              <a:rPr lang="en-ZA"/>
              <a:pPr>
                <a:defRPr/>
              </a:pPr>
              <a:t>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00250" y="6356350"/>
            <a:ext cx="4786313" cy="365125"/>
          </a:xfrm>
        </p:spPr>
        <p:txBody>
          <a:bodyPr/>
          <a:lstStyle/>
          <a:p>
            <a:pPr>
              <a:defRPr/>
            </a:pPr>
            <a:r>
              <a:rPr lang="en-ZA" smtClean="0">
                <a:solidFill>
                  <a:schemeClr val="tx1"/>
                </a:solidFill>
              </a:rPr>
              <a:t>MIT Organisational Behaviour (mp/jdb)</a:t>
            </a:r>
            <a:endParaRPr lang="en-ZA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/>
          <p:cNvSpPr txBox="1">
            <a:spLocks noChangeArrowheads="1"/>
          </p:cNvSpPr>
          <p:nvPr/>
        </p:nvSpPr>
        <p:spPr bwMode="auto">
          <a:xfrm>
            <a:off x="1027509" y="1098550"/>
            <a:ext cx="7000875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ZA" sz="2800" b="1" dirty="0">
                <a:latin typeface="Calibri" pitchFamily="34" charset="0"/>
              </a:rPr>
              <a:t>Groups and teams</a:t>
            </a:r>
          </a:p>
          <a:p>
            <a:pPr algn="ctr"/>
            <a:endParaRPr lang="en-ZA" sz="2800" dirty="0">
              <a:latin typeface="Calibri" pitchFamily="34" charset="0"/>
            </a:endParaRPr>
          </a:p>
          <a:p>
            <a:r>
              <a:rPr lang="en-ZA" sz="2400" dirty="0" smtClean="0">
                <a:solidFill>
                  <a:srgbClr val="FF0000"/>
                </a:solidFill>
                <a:latin typeface="Calibri" pitchFamily="34" charset="0"/>
              </a:rPr>
              <a:t>GROUP</a:t>
            </a:r>
            <a:r>
              <a:rPr lang="en-ZA" sz="2400" dirty="0" smtClean="0">
                <a:latin typeface="Calibri" pitchFamily="34" charset="0"/>
              </a:rPr>
              <a:t> - a </a:t>
            </a:r>
            <a:r>
              <a:rPr lang="en-ZA" sz="2400" dirty="0">
                <a:latin typeface="Calibri" pitchFamily="34" charset="0"/>
              </a:rPr>
              <a:t>cluster of two or more people who have come together for a specific purpose, normally for the benefit of the individuals in the group or facilitating the group.</a:t>
            </a:r>
          </a:p>
          <a:p>
            <a:endParaRPr lang="en-ZA" sz="2400" dirty="0">
              <a:latin typeface="Calibri" pitchFamily="34" charset="0"/>
            </a:endParaRPr>
          </a:p>
          <a:p>
            <a:r>
              <a:rPr lang="en-ZA" sz="2400" dirty="0">
                <a:latin typeface="Calibri" pitchFamily="34" charset="0"/>
              </a:rPr>
              <a:t>Specific task to perform</a:t>
            </a:r>
          </a:p>
          <a:p>
            <a:r>
              <a:rPr lang="en-ZA" sz="2400" dirty="0" smtClean="0">
                <a:latin typeface="Calibri" pitchFamily="34" charset="0"/>
              </a:rPr>
              <a:t>Need to cooperate</a:t>
            </a:r>
            <a:endParaRPr lang="en-ZA" sz="2400" dirty="0">
              <a:latin typeface="Calibri" pitchFamily="34" charset="0"/>
            </a:endParaRPr>
          </a:p>
          <a:p>
            <a:endParaRPr lang="en-ZA" sz="2800" dirty="0">
              <a:latin typeface="Calibri" pitchFamily="34" charset="0"/>
            </a:endParaRPr>
          </a:p>
          <a:p>
            <a:r>
              <a:rPr lang="en-ZA" sz="2000" dirty="0">
                <a:latin typeface="Calibri" pitchFamily="34" charset="0"/>
              </a:rPr>
              <a:t>(Werner, </a:t>
            </a:r>
            <a:r>
              <a:rPr lang="en-ZA" sz="2000" dirty="0" smtClean="0">
                <a:latin typeface="Calibri" pitchFamily="34" charset="0"/>
              </a:rPr>
              <a:t>166)</a:t>
            </a:r>
            <a:endParaRPr lang="en-ZA" sz="2000" dirty="0">
              <a:latin typeface="Calibri" pitchFamily="34" charset="0"/>
            </a:endParaRPr>
          </a:p>
          <a:p>
            <a:endParaRPr lang="en-ZA" sz="2000" dirty="0"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F49A51-F20E-4E44-BBFD-DDD5A02A4143}" type="slidenum">
              <a:rPr lang="en-ZA"/>
              <a:pPr>
                <a:defRPr/>
              </a:pPr>
              <a:t>3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00313" y="6356350"/>
            <a:ext cx="4214812" cy="365125"/>
          </a:xfrm>
        </p:spPr>
        <p:txBody>
          <a:bodyPr/>
          <a:lstStyle/>
          <a:p>
            <a:pPr>
              <a:defRPr/>
            </a:pPr>
            <a:r>
              <a:rPr lang="en-ZA" smtClean="0">
                <a:solidFill>
                  <a:schemeClr val="tx1"/>
                </a:solidFill>
              </a:rPr>
              <a:t>MIT Organisational Behaviour (mp/jdb)</a:t>
            </a:r>
            <a:endParaRPr lang="en-ZA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 smtClean="0">
                <a:latin typeface="Calibri" pitchFamily="34" charset="0"/>
              </a:rPr>
              <a:t/>
            </a:r>
            <a:br>
              <a:rPr lang="en-ZA" b="1" dirty="0" smtClean="0">
                <a:latin typeface="Calibri" pitchFamily="34" charset="0"/>
              </a:rPr>
            </a:br>
            <a:r>
              <a:rPr lang="en-ZA" sz="2800" b="1" dirty="0" smtClean="0">
                <a:latin typeface="Calibri" pitchFamily="34" charset="0"/>
              </a:rPr>
              <a:t>Groups and teams</a:t>
            </a:r>
            <a:br>
              <a:rPr lang="en-ZA" sz="2800" b="1" dirty="0" smtClean="0">
                <a:latin typeface="Calibri" pitchFamily="34" charset="0"/>
              </a:rPr>
            </a:b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>
              <a:buNone/>
            </a:pPr>
            <a:r>
              <a:rPr lang="en-GB" sz="2400" dirty="0" smtClean="0">
                <a:solidFill>
                  <a:srgbClr val="FF0000"/>
                </a:solidFill>
              </a:rPr>
              <a:t>Kreitner and Kinicki  (p.275)</a:t>
            </a:r>
          </a:p>
          <a:p>
            <a:r>
              <a:rPr lang="en-GB" sz="2400" dirty="0" smtClean="0"/>
              <a:t>Two or more freely interacting individuals</a:t>
            </a:r>
          </a:p>
          <a:p>
            <a:r>
              <a:rPr lang="en-GB" sz="2400" dirty="0" smtClean="0"/>
              <a:t>Collective norms</a:t>
            </a:r>
          </a:p>
          <a:p>
            <a:r>
              <a:rPr lang="en-GB" sz="2400" dirty="0" smtClean="0"/>
              <a:t>Collective goals</a:t>
            </a:r>
          </a:p>
          <a:p>
            <a:r>
              <a:rPr lang="en-GB" sz="2400" dirty="0" smtClean="0"/>
              <a:t>Common identity</a:t>
            </a:r>
          </a:p>
          <a:p>
            <a:endParaRPr lang="en-GB" sz="2400" dirty="0" smtClean="0"/>
          </a:p>
          <a:p>
            <a:pPr>
              <a:buNone/>
            </a:pPr>
            <a:r>
              <a:rPr lang="en-GB" sz="2400" dirty="0" smtClean="0">
                <a:solidFill>
                  <a:srgbClr val="FF0000"/>
                </a:solidFill>
              </a:rPr>
              <a:t>Schein  (K&amp;K, p.275)</a:t>
            </a:r>
          </a:p>
          <a:p>
            <a:pPr>
              <a:buNone/>
            </a:pPr>
            <a:r>
              <a:rPr lang="en-GB" sz="2400" dirty="0" smtClean="0"/>
              <a:t>Group, crowd, organisation  -  interaction essential for group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endParaRPr lang="en-GB" sz="2400" dirty="0" smtClean="0"/>
          </a:p>
          <a:p>
            <a:pPr>
              <a:buNone/>
            </a:pPr>
            <a:r>
              <a:rPr lang="en-GB" sz="2400" dirty="0" smtClean="0"/>
              <a:t>Formal and Informal groups</a:t>
            </a:r>
          </a:p>
          <a:p>
            <a:pPr>
              <a:buNone/>
            </a:pPr>
            <a:r>
              <a:rPr lang="en-GB" sz="2400" dirty="0" smtClean="0">
                <a:solidFill>
                  <a:srgbClr val="002060"/>
                </a:solidFill>
              </a:rPr>
              <a:t>	Which groups do you belong to?</a:t>
            </a: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ZA" smtClean="0">
                <a:solidFill>
                  <a:schemeClr val="tx1"/>
                </a:solidFill>
              </a:rPr>
              <a:t>MIT Organisational Behaviour (mp/jdb)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F359D5-2A89-45E1-BB6D-5596F1434E1E}" type="slidenum">
              <a:rPr lang="en-ZA" smtClean="0"/>
              <a:pPr>
                <a:defRPr/>
              </a:pPr>
              <a:t>4</a:t>
            </a:fld>
            <a:endParaRPr lang="en-Z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Characteristics of extraordinary groups</a:t>
            </a:r>
            <a:br>
              <a:rPr lang="en-US" sz="2800" b="1" dirty="0" smtClean="0"/>
            </a:br>
            <a:r>
              <a:rPr lang="en-US" sz="2400" dirty="0" smtClean="0"/>
              <a:t>(Werner:166)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Compelling purpose</a:t>
            </a:r>
          </a:p>
          <a:p>
            <a:r>
              <a:rPr lang="en-US" sz="2400" dirty="0" smtClean="0"/>
              <a:t>Shared leadership, mutual responsibility</a:t>
            </a:r>
          </a:p>
          <a:p>
            <a:r>
              <a:rPr lang="en-US" sz="2400" dirty="0" smtClean="0"/>
              <a:t>Enough structure for progress and confidence</a:t>
            </a:r>
          </a:p>
          <a:p>
            <a:r>
              <a:rPr lang="en-US" sz="2400" dirty="0" smtClean="0"/>
              <a:t>Full engagement and passion, regardless of role</a:t>
            </a:r>
          </a:p>
          <a:p>
            <a:r>
              <a:rPr lang="en-US" sz="2400" dirty="0" smtClean="0"/>
              <a:t>Embrace differences and appreciate diversity</a:t>
            </a:r>
          </a:p>
          <a:p>
            <a:r>
              <a:rPr lang="en-US" sz="2400" dirty="0" smtClean="0"/>
              <a:t>Learning towards growth</a:t>
            </a:r>
          </a:p>
          <a:p>
            <a:r>
              <a:rPr lang="en-US" sz="2400" dirty="0" smtClean="0"/>
              <a:t>Strengthened relationships of trust and collegiality</a:t>
            </a:r>
          </a:p>
          <a:p>
            <a:r>
              <a:rPr lang="en-US" sz="2400" dirty="0" smtClean="0"/>
              <a:t>Great results, tangible and intangible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(Bellman &amp; Ryan, 2009)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ZA" smtClean="0"/>
              <a:t>MIT Organisational Behaviour (mp/jdb)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F359D5-2A89-45E1-BB6D-5596F1434E1E}" type="slidenum">
              <a:rPr lang="en-ZA" smtClean="0"/>
              <a:pPr>
                <a:defRPr/>
              </a:pPr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4824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Workplace teams</a:t>
            </a:r>
            <a:br>
              <a:rPr lang="en-US" sz="2800" b="1" dirty="0" smtClean="0"/>
            </a:br>
            <a:r>
              <a:rPr lang="en-US" sz="2400" dirty="0" smtClean="0"/>
              <a:t>(Werner: 166)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Not any group – TEAM:</a:t>
            </a:r>
          </a:p>
          <a:p>
            <a:r>
              <a:rPr lang="en-US" sz="2400" dirty="0" smtClean="0"/>
              <a:t>Work together</a:t>
            </a:r>
          </a:p>
          <a:p>
            <a:r>
              <a:rPr lang="en-US" sz="2400" dirty="0" smtClean="0"/>
              <a:t>Common, cooperative actions</a:t>
            </a:r>
          </a:p>
          <a:p>
            <a:r>
              <a:rPr lang="en-US" sz="2400" dirty="0" smtClean="0"/>
              <a:t>Achievement of an outcome</a:t>
            </a:r>
          </a:p>
          <a:p>
            <a:r>
              <a:rPr lang="en-US" sz="2400" dirty="0" smtClean="0"/>
              <a:t>Benefit of the group rather than for the individual</a:t>
            </a:r>
          </a:p>
          <a:p>
            <a:r>
              <a:rPr lang="en-US" sz="2400" dirty="0" smtClean="0"/>
              <a:t>Goal is synergy</a:t>
            </a:r>
          </a:p>
          <a:p>
            <a:r>
              <a:rPr lang="en-US" sz="2400" dirty="0" smtClean="0"/>
              <a:t>Teams as predominant trend in modern </a:t>
            </a:r>
            <a:r>
              <a:rPr lang="en-US" sz="2400" dirty="0" err="1" smtClean="0"/>
              <a:t>organisations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ZA" smtClean="0"/>
              <a:t>MIT Organisational Behaviour (mp/jdb)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F359D5-2A89-45E1-BB6D-5596F1434E1E}" type="slidenum">
              <a:rPr lang="en-ZA" smtClean="0"/>
              <a:pPr>
                <a:defRPr/>
              </a:pPr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2117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392712"/>
          </a:xfrm>
        </p:spPr>
        <p:txBody>
          <a:bodyPr/>
          <a:lstStyle/>
          <a:p>
            <a:pPr eaLnBrk="1" hangingPunct="1"/>
            <a:endParaRPr lang="en-ZA" sz="2400" dirty="0" smtClean="0"/>
          </a:p>
          <a:p>
            <a:pPr eaLnBrk="1" hangingPunct="1"/>
            <a:r>
              <a:rPr lang="en-ZA" sz="2400" dirty="0" smtClean="0"/>
              <a:t>Self-directed teams for core work rather than special projects</a:t>
            </a:r>
          </a:p>
          <a:p>
            <a:pPr eaLnBrk="1" hangingPunct="1"/>
            <a:r>
              <a:rPr lang="en-ZA" sz="2400" dirty="0" smtClean="0"/>
              <a:t>Operational teams arranged on functionality</a:t>
            </a:r>
          </a:p>
          <a:p>
            <a:pPr eaLnBrk="1" hangingPunct="1"/>
            <a:r>
              <a:rPr lang="en-ZA" sz="2400" dirty="0" smtClean="0"/>
              <a:t>Empowered teams with responsibility in production process</a:t>
            </a:r>
          </a:p>
          <a:p>
            <a:pPr eaLnBrk="1" hangingPunct="1"/>
            <a:r>
              <a:rPr lang="en-ZA" sz="2400" dirty="0" smtClean="0"/>
              <a:t>Teams  decide how to </a:t>
            </a:r>
            <a:r>
              <a:rPr lang="en-ZA" sz="2400" dirty="0" err="1" smtClean="0"/>
              <a:t>operationalise</a:t>
            </a:r>
            <a:r>
              <a:rPr lang="en-ZA" sz="2400" dirty="0" smtClean="0"/>
              <a:t> goals</a:t>
            </a:r>
          </a:p>
          <a:p>
            <a:pPr eaLnBrk="1" hangingPunct="1"/>
            <a:r>
              <a:rPr lang="en-ZA" sz="2400" dirty="0" smtClean="0"/>
              <a:t>Leaders as coaches rather than supervisors</a:t>
            </a:r>
          </a:p>
          <a:p>
            <a:pPr eaLnBrk="1" hangingPunct="1"/>
            <a:r>
              <a:rPr lang="en-ZA" sz="2400" dirty="0" smtClean="0"/>
              <a:t>Lateral work organisation (across functions)</a:t>
            </a:r>
          </a:p>
          <a:p>
            <a:pPr eaLnBrk="1" hangingPunct="1"/>
            <a:r>
              <a:rPr lang="en-ZA" sz="2400" dirty="0" smtClean="0"/>
              <a:t>High team performance linked with rewards</a:t>
            </a:r>
          </a:p>
          <a:p>
            <a:pPr eaLnBrk="1" hangingPunct="1"/>
            <a:endParaRPr lang="en-ZA" sz="2400" dirty="0" smtClean="0"/>
          </a:p>
          <a:p>
            <a:pPr eaLnBrk="1" hangingPunct="1">
              <a:buNone/>
            </a:pPr>
            <a:r>
              <a:rPr lang="en-ZA" sz="2400" dirty="0" smtClean="0"/>
              <a:t> </a:t>
            </a:r>
            <a:r>
              <a:rPr lang="en-ZA" sz="2000" dirty="0">
                <a:solidFill>
                  <a:srgbClr val="FF0000"/>
                </a:solidFill>
              </a:rPr>
              <a:t>	</a:t>
            </a:r>
            <a:r>
              <a:rPr lang="en-ZA" sz="2000" dirty="0" err="1">
                <a:solidFill>
                  <a:srgbClr val="FF0000"/>
                </a:solidFill>
              </a:rPr>
              <a:t>Kriek</a:t>
            </a:r>
            <a:r>
              <a:rPr lang="en-ZA" sz="2000" dirty="0">
                <a:solidFill>
                  <a:srgbClr val="FF0000"/>
                </a:solidFill>
              </a:rPr>
              <a:t> and Venter (2009), Martin (2009), </a:t>
            </a:r>
            <a:r>
              <a:rPr lang="en-ZA" sz="2000" dirty="0" err="1">
                <a:solidFill>
                  <a:srgbClr val="FF0000"/>
                </a:solidFill>
              </a:rPr>
              <a:t>Clemmer</a:t>
            </a:r>
            <a:r>
              <a:rPr lang="en-ZA" sz="2000" dirty="0">
                <a:solidFill>
                  <a:srgbClr val="FF0000"/>
                </a:solidFill>
              </a:rPr>
              <a:t> (2001), Borders (2008)</a:t>
            </a:r>
          </a:p>
          <a:p>
            <a:pPr eaLnBrk="1" hangingPunct="1">
              <a:buFont typeface="Arial" charset="0"/>
              <a:buNone/>
            </a:pPr>
            <a:endParaRPr lang="en-ZA" sz="2400" dirty="0" smtClean="0"/>
          </a:p>
          <a:p>
            <a:pPr eaLnBrk="1" hangingPunct="1">
              <a:buFont typeface="Arial" charset="0"/>
              <a:buNone/>
            </a:pPr>
            <a:endParaRPr lang="en-ZA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D3E078-8089-4186-86FD-1CDA7E5F36AC}" type="slidenum">
              <a:rPr lang="en-ZA"/>
              <a:pPr>
                <a:defRPr/>
              </a:pPr>
              <a:t>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57375" y="6356350"/>
            <a:ext cx="5143500" cy="365125"/>
          </a:xfrm>
        </p:spPr>
        <p:txBody>
          <a:bodyPr/>
          <a:lstStyle/>
          <a:p>
            <a:pPr>
              <a:defRPr/>
            </a:pPr>
            <a:r>
              <a:rPr lang="en-ZA" smtClean="0">
                <a:solidFill>
                  <a:schemeClr val="tx1"/>
                </a:solidFill>
              </a:rPr>
              <a:t>MIT Organisational Behaviour (mp/jdb)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7173" name="Title 5"/>
          <p:cNvSpPr>
            <a:spLocks noGrp="1"/>
          </p:cNvSpPr>
          <p:nvPr>
            <p:ph type="title"/>
          </p:nvPr>
        </p:nvSpPr>
        <p:spPr>
          <a:xfrm>
            <a:off x="395288" y="274638"/>
            <a:ext cx="8229600" cy="1143000"/>
          </a:xfrm>
        </p:spPr>
        <p:txBody>
          <a:bodyPr/>
          <a:lstStyle/>
          <a:p>
            <a:r>
              <a:rPr lang="en-GB" sz="2800" b="1" dirty="0" smtClean="0"/>
              <a:t>Characteristics of team-based organisations</a:t>
            </a:r>
            <a:br>
              <a:rPr lang="en-GB" sz="2800" b="1" dirty="0" smtClean="0"/>
            </a:br>
            <a:r>
              <a:rPr lang="en-GB" sz="2400" dirty="0" smtClean="0"/>
              <a:t>(Werner, 166)</a:t>
            </a:r>
          </a:p>
        </p:txBody>
      </p:sp>
    </p:spTree>
    <p:extLst>
      <p:ext uri="{BB962C8B-B14F-4D97-AF65-F5344CB8AC3E}">
        <p14:creationId xmlns:p14="http://schemas.microsoft.com/office/powerpoint/2010/main" val="3904701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46088" y="274638"/>
            <a:ext cx="8229600" cy="1143000"/>
          </a:xfrm>
        </p:spPr>
        <p:txBody>
          <a:bodyPr/>
          <a:lstStyle/>
          <a:p>
            <a:pPr eaLnBrk="1" hangingPunct="1"/>
            <a:r>
              <a:rPr lang="en-ZA" sz="2800" b="1" dirty="0" smtClean="0"/>
              <a:t>Importance of teams</a:t>
            </a:r>
            <a:br>
              <a:rPr lang="en-ZA" sz="2800" b="1" dirty="0" smtClean="0"/>
            </a:br>
            <a:r>
              <a:rPr lang="en-ZA" sz="2400" dirty="0" smtClean="0"/>
              <a:t>(Werner: 167-7)</a:t>
            </a:r>
            <a:endParaRPr lang="en-ZA" sz="2400" b="1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97437"/>
          </a:xfrm>
        </p:spPr>
        <p:txBody>
          <a:bodyPr/>
          <a:lstStyle/>
          <a:p>
            <a:pPr eaLnBrk="1" hangingPunct="1"/>
            <a:endParaRPr lang="en-ZA" sz="2800" dirty="0" smtClean="0"/>
          </a:p>
          <a:p>
            <a:pPr eaLnBrk="1" hangingPunct="1"/>
            <a:r>
              <a:rPr lang="en-ZA" sz="2400" dirty="0" smtClean="0"/>
              <a:t>Improved fiscal and benchmark performance</a:t>
            </a:r>
          </a:p>
          <a:p>
            <a:pPr eaLnBrk="1" hangingPunct="1"/>
            <a:r>
              <a:rPr lang="en-ZA" sz="2400" dirty="0" smtClean="0"/>
              <a:t>Improved job satisfaction</a:t>
            </a:r>
          </a:p>
          <a:p>
            <a:pPr eaLnBrk="1" hangingPunct="1"/>
            <a:r>
              <a:rPr lang="en-ZA" sz="2400" dirty="0" smtClean="0"/>
              <a:t>Increased collective commitment to goals and productivity</a:t>
            </a:r>
          </a:p>
          <a:p>
            <a:pPr eaLnBrk="1" hangingPunct="1"/>
            <a:r>
              <a:rPr lang="en-ZA" sz="2400" dirty="0" smtClean="0"/>
              <a:t>Peer control instead of supervision</a:t>
            </a:r>
          </a:p>
          <a:p>
            <a:pPr eaLnBrk="1" hangingPunct="1"/>
            <a:r>
              <a:rPr lang="en-ZA" sz="2400" dirty="0" smtClean="0"/>
              <a:t>Peer pressure to perform</a:t>
            </a:r>
          </a:p>
          <a:p>
            <a:pPr eaLnBrk="1" hangingPunct="1"/>
            <a:r>
              <a:rPr lang="en-ZA" sz="2400" dirty="0" smtClean="0"/>
              <a:t>Increased commitment to team performance</a:t>
            </a:r>
          </a:p>
          <a:p>
            <a:pPr eaLnBrk="1" hangingPunct="1"/>
            <a:r>
              <a:rPr lang="en-ZA" sz="2400" dirty="0" smtClean="0"/>
              <a:t>Pooled ideas and creative solutions</a:t>
            </a:r>
          </a:p>
          <a:p>
            <a:pPr eaLnBrk="1" hangingPunct="1"/>
            <a:endParaRPr lang="en-ZA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698766-EACC-4901-BF6D-6ACDB0B9A086}" type="slidenum">
              <a:rPr lang="en-ZA"/>
              <a:pPr>
                <a:defRPr/>
              </a:pPr>
              <a:t>8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8813" y="6356350"/>
            <a:ext cx="4857750" cy="365125"/>
          </a:xfrm>
        </p:spPr>
        <p:txBody>
          <a:bodyPr/>
          <a:lstStyle/>
          <a:p>
            <a:pPr>
              <a:defRPr/>
            </a:pPr>
            <a:r>
              <a:rPr lang="en-ZA" smtClean="0">
                <a:solidFill>
                  <a:schemeClr val="tx1"/>
                </a:solidFill>
              </a:rPr>
              <a:t>MIT Organisational Behaviour (mp/jdb)</a:t>
            </a:r>
            <a:endParaRPr lang="en-ZA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296988"/>
          </a:xfrm>
        </p:spPr>
        <p:txBody>
          <a:bodyPr/>
          <a:lstStyle/>
          <a:p>
            <a:pPr eaLnBrk="1" hangingPunct="1"/>
            <a:r>
              <a:rPr lang="en-ZA" sz="2800" b="1" dirty="0" smtClean="0"/>
              <a:t>Importance of teams  </a:t>
            </a:r>
            <a:r>
              <a:rPr lang="en-ZA" sz="2800" dirty="0" smtClean="0"/>
              <a:t> (cont..)</a:t>
            </a:r>
            <a:br>
              <a:rPr lang="en-ZA" sz="2800" dirty="0" smtClean="0"/>
            </a:br>
            <a:r>
              <a:rPr lang="en-ZA" sz="2400" dirty="0" smtClean="0"/>
              <a:t>(Werner, 168)</a:t>
            </a:r>
            <a:endParaRPr lang="en-ZA" sz="2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6D7B1A-BAA1-419E-B163-0DFCA1F83785}" type="slidenum">
              <a:rPr lang="en-ZA"/>
              <a:pPr>
                <a:defRPr/>
              </a:pPr>
              <a:t>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8813" y="6356350"/>
            <a:ext cx="4857750" cy="365125"/>
          </a:xfrm>
        </p:spPr>
        <p:txBody>
          <a:bodyPr/>
          <a:lstStyle/>
          <a:p>
            <a:pPr>
              <a:defRPr/>
            </a:pPr>
            <a:r>
              <a:rPr lang="en-ZA" smtClean="0">
                <a:solidFill>
                  <a:schemeClr val="tx1"/>
                </a:solidFill>
              </a:rPr>
              <a:t>MIT Organisational Behaviour (mp/jdb)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922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ZA" sz="2800" dirty="0" smtClean="0"/>
          </a:p>
          <a:p>
            <a:pPr eaLnBrk="1" hangingPunct="1"/>
            <a:r>
              <a:rPr lang="en-ZA" sz="2400" dirty="0" smtClean="0"/>
              <a:t>Reduced cost and time overheads</a:t>
            </a:r>
          </a:p>
          <a:p>
            <a:pPr eaLnBrk="1" hangingPunct="1"/>
            <a:r>
              <a:rPr lang="en-ZA" sz="2400" dirty="0" smtClean="0"/>
              <a:t>Tasks executed better, faster learning</a:t>
            </a:r>
          </a:p>
          <a:p>
            <a:pPr eaLnBrk="1" hangingPunct="1"/>
            <a:r>
              <a:rPr lang="en-ZA" sz="2400" dirty="0" smtClean="0"/>
              <a:t>Decentralised decision-making</a:t>
            </a:r>
          </a:p>
          <a:p>
            <a:pPr eaLnBrk="1" hangingPunct="1"/>
            <a:r>
              <a:rPr lang="en-ZA" sz="2400" dirty="0" smtClean="0"/>
              <a:t>Improved information sharing</a:t>
            </a:r>
          </a:p>
          <a:p>
            <a:pPr eaLnBrk="1" hangingPunct="1"/>
            <a:r>
              <a:rPr lang="en-ZA" sz="2400" dirty="0" smtClean="0"/>
              <a:t>Improved organisational culture</a:t>
            </a:r>
          </a:p>
          <a:p>
            <a:pPr eaLnBrk="1" hangingPunct="1"/>
            <a:r>
              <a:rPr lang="en-ZA" sz="2400" dirty="0" smtClean="0"/>
              <a:t>Improved best practices</a:t>
            </a:r>
          </a:p>
          <a:p>
            <a:pPr eaLnBrk="1" hangingPunct="1">
              <a:buFont typeface="Arial" charset="0"/>
              <a:buNone/>
            </a:pPr>
            <a:endParaRPr lang="en-ZA" dirty="0" smtClean="0"/>
          </a:p>
          <a:p>
            <a:pPr eaLnBrk="1" hangingPunct="1">
              <a:buFont typeface="Arial" charset="0"/>
              <a:buNone/>
            </a:pPr>
            <a:endParaRPr lang="en-ZA" dirty="0" smtClean="0"/>
          </a:p>
          <a:p>
            <a:pPr eaLnBrk="1" hangingPunct="1">
              <a:buFont typeface="Arial" charset="0"/>
              <a:buNone/>
            </a:pPr>
            <a:endParaRPr lang="en-ZA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753</Words>
  <Application>Microsoft Office PowerPoint</Application>
  <PresentationFormat>On-screen Show (4:3)</PresentationFormat>
  <Paragraphs>142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Groups, teams and the organisation  (Werner, Chapter 6: 163-172)</vt:lpstr>
      <vt:lpstr>PowerPoint Presentation</vt:lpstr>
      <vt:lpstr> Groups and teams </vt:lpstr>
      <vt:lpstr>Characteristics of extraordinary groups (Werner:166)</vt:lpstr>
      <vt:lpstr>Workplace teams (Werner: 166)</vt:lpstr>
      <vt:lpstr>Characteristics of team-based organisations (Werner, 166)</vt:lpstr>
      <vt:lpstr>Importance of teams (Werner: 167-7)</vt:lpstr>
      <vt:lpstr>Importance of teams   (cont..) (Werner, 168)</vt:lpstr>
      <vt:lpstr> Types of teams in the workplace (Werner:169-172) </vt:lpstr>
      <vt:lpstr>Group processes (Werner, 172-6)</vt:lpstr>
      <vt:lpstr>Stages of group development and performance (Werner: 172-3)</vt:lpstr>
      <vt:lpstr>Group processes (Werner: 172-3, K&amp;K, 280)</vt:lpstr>
      <vt:lpstr>Omar Bradley (1893-19..) Testimony before the Committee on Armed Services, House of Representatives, October 1949.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Meinhard</dc:creator>
  <cp:lastModifiedBy>Joan</cp:lastModifiedBy>
  <cp:revision>96</cp:revision>
  <dcterms:created xsi:type="dcterms:W3CDTF">2012-02-09T04:17:17Z</dcterms:created>
  <dcterms:modified xsi:type="dcterms:W3CDTF">2016-09-22T06:50:55Z</dcterms:modified>
</cp:coreProperties>
</file>