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319" r:id="rId3"/>
    <p:sldId id="320" r:id="rId4"/>
    <p:sldId id="321" r:id="rId5"/>
    <p:sldId id="293" r:id="rId6"/>
    <p:sldId id="322" r:id="rId7"/>
    <p:sldId id="327" r:id="rId8"/>
    <p:sldId id="328" r:id="rId9"/>
    <p:sldId id="329" r:id="rId10"/>
    <p:sldId id="330" r:id="rId11"/>
    <p:sldId id="324" r:id="rId12"/>
    <p:sldId id="323" r:id="rId13"/>
    <p:sldId id="335" r:id="rId14"/>
    <p:sldId id="336" r:id="rId15"/>
    <p:sldId id="337" r:id="rId16"/>
  </p:sldIdLst>
  <p:sldSz cx="9144000" cy="6858000" type="screen4x3"/>
  <p:notesSz cx="9077325" cy="7077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inhard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028" y="-90"/>
      </p:cViewPr>
      <p:guideLst>
        <p:guide orient="horz" pos="2229"/>
        <p:guide pos="28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33508" cy="353854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r>
              <a:rPr lang="en-ZA" dirty="0" smtClean="0"/>
              <a:t>Werner Chapter 6 (1)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41719" y="1"/>
            <a:ext cx="3933508" cy="353854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1269CC39-896F-4763-87C5-E0C34BEDF857}" type="datetimeFigureOut">
              <a:rPr lang="en-US" smtClean="0"/>
              <a:pPr/>
              <a:t>9/22/2016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21993"/>
            <a:ext cx="3933508" cy="353854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r>
              <a:rPr lang="en-ZA" smtClean="0"/>
              <a:t>MIT 841  Organisational Behaviour and Management  (mp/jdb)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41719" y="6721993"/>
            <a:ext cx="3933508" cy="353854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BCBF5A34-DBFA-44CE-90C6-BB757008E71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75477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33508" cy="353854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41719" y="1"/>
            <a:ext cx="3933508" cy="353854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89CBFCC5-953B-4062-BCC7-5EDAC278B64E}" type="datetimeFigureOut">
              <a:rPr lang="en-US" smtClean="0"/>
              <a:pPr/>
              <a:t>9/22/2016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70188" y="530225"/>
            <a:ext cx="3538537" cy="2654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7733" y="3361611"/>
            <a:ext cx="7261860" cy="3184684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21993"/>
            <a:ext cx="3933508" cy="353854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r>
              <a:rPr lang="en-ZA" smtClean="0"/>
              <a:t>MIT 841  Organisational Behaviour and Management  (mp/jdb)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41719" y="6721993"/>
            <a:ext cx="3933508" cy="353854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05B465AC-53B8-4B96-91DD-D87DD29DDE89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5995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smtClean="0"/>
              <a:t>MIT 841  Organisational Behaviour and Management  (mp/jdb)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465AC-53B8-4B96-91DD-D87DD29DDE89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227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0F65-36EC-4CFE-A797-2918650768D9}" type="datetime1">
              <a:rPr lang="en-US" smtClean="0"/>
              <a:t>9/22/2016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BDE7-F6FB-466C-B9A4-332C7998D601}" type="datetime1">
              <a:rPr lang="en-US" smtClean="0"/>
              <a:t>9/22/2016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0A24-206A-4EFC-B00A-7481ED1DC384}" type="datetime1">
              <a:rPr lang="en-US" smtClean="0"/>
              <a:t>9/22/2016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F498-41FF-46BD-9232-874E0503B55B}" type="datetime1">
              <a:rPr lang="en-US" smtClean="0"/>
              <a:t>9/22/2016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BC20-73D7-4B04-A0EA-FD4CD63E00DE}" type="datetime1">
              <a:rPr lang="en-US" smtClean="0"/>
              <a:t>9/22/2016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3292-C06E-4F00-988F-06780ACC52C9}" type="datetime1">
              <a:rPr lang="en-US" smtClean="0"/>
              <a:t>9/22/2016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48EB-DD6A-4EC3-BF38-52C694C1868D}" type="datetime1">
              <a:rPr lang="en-US" smtClean="0"/>
              <a:t>9/22/2016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D576-794D-4DD0-A7D4-ECBF9769DE24}" type="datetime1">
              <a:rPr lang="en-US" smtClean="0"/>
              <a:t>9/22/2016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B50D-00E6-4C29-9EF1-51558AAE9233}" type="datetime1">
              <a:rPr lang="en-US" smtClean="0"/>
              <a:t>9/22/2016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B0AB-2891-4B8B-95FC-DE2294D1B68C}" type="datetime1">
              <a:rPr lang="en-US" smtClean="0"/>
              <a:t>9/22/2016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CCF2-884D-4E6A-8E70-79E6C47FD0CB}" type="datetime1">
              <a:rPr lang="en-US" smtClean="0"/>
              <a:t>9/22/2016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C9DA-D4BB-4D0D-920C-BF8AE1E51E9D}" type="datetime1">
              <a:rPr lang="en-US" smtClean="0"/>
              <a:t>9/22/2016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smtClean="0"/>
              <a:t>MIT Organisational Behaviour (mp/jdb)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77F1C-1DA6-43C3-B7D2-0A6D0F7BD845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071966" cy="365125"/>
          </a:xfrm>
        </p:spPr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4" name="TextBox 3"/>
          <p:cNvSpPr txBox="1"/>
          <p:nvPr/>
        </p:nvSpPr>
        <p:spPr>
          <a:xfrm>
            <a:off x="428596" y="285728"/>
            <a:ext cx="5572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smtClean="0"/>
              <a:t>University of Pretoria * Universiteit van Pretoria</a:t>
            </a:r>
          </a:p>
          <a:p>
            <a:r>
              <a:rPr lang="en-ZA" sz="2400" b="1" smtClean="0"/>
              <a:t>School of Information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571612"/>
            <a:ext cx="80724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dirty="0" smtClean="0">
                <a:solidFill>
                  <a:srgbClr val="C00000"/>
                </a:solidFill>
              </a:rPr>
              <a:t>Master of Information Technology (MIT)</a:t>
            </a:r>
          </a:p>
          <a:p>
            <a:pPr algn="ctr"/>
            <a:r>
              <a:rPr lang="en-ZA" sz="1600" dirty="0" smtClean="0"/>
              <a:t>__________________________________________________________________________</a:t>
            </a:r>
          </a:p>
          <a:p>
            <a:pPr algn="ctr"/>
            <a:endParaRPr lang="en-ZA" b="1" dirty="0" smtClean="0"/>
          </a:p>
          <a:p>
            <a:pPr algn="ctr"/>
            <a:r>
              <a:rPr lang="en-ZA" b="1" dirty="0" smtClean="0"/>
              <a:t> MIT </a:t>
            </a:r>
            <a:r>
              <a:rPr lang="en-ZA" b="1" dirty="0"/>
              <a:t>:</a:t>
            </a:r>
            <a:r>
              <a:rPr lang="en-ZA" b="1" dirty="0" smtClean="0"/>
              <a:t>  </a:t>
            </a:r>
            <a:r>
              <a:rPr lang="en-ZA" sz="2400" b="1" dirty="0" smtClean="0">
                <a:solidFill>
                  <a:schemeClr val="tx2">
                    <a:lumMod val="75000"/>
                  </a:schemeClr>
                </a:solidFill>
              </a:rPr>
              <a:t>Organisational Behaviour and Management</a:t>
            </a:r>
            <a:endParaRPr lang="en-ZA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670" y="557214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u="sng" smtClean="0"/>
              <a:t>Lecturers</a:t>
            </a:r>
            <a:r>
              <a:rPr lang="en-ZA" sz="2000" smtClean="0"/>
              <a:t>:   Meinhard Peters and Joan de Beer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1604" y="3429000"/>
            <a:ext cx="692948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ZA" sz="2400" u="sng" dirty="0" smtClean="0"/>
              <a:t>Chapter 6</a:t>
            </a:r>
            <a:r>
              <a:rPr lang="en-ZA" sz="2400" dirty="0" smtClean="0"/>
              <a:t>:   Groups, Teams and The Organisation</a:t>
            </a:r>
          </a:p>
          <a:p>
            <a:r>
              <a:rPr lang="en-ZA" sz="2400" dirty="0" smtClean="0">
                <a:solidFill>
                  <a:srgbClr val="C00000"/>
                </a:solidFill>
              </a:rPr>
              <a:t>                      (</a:t>
            </a:r>
            <a:r>
              <a:rPr lang="en-ZA" sz="2400" dirty="0" smtClean="0">
                <a:solidFill>
                  <a:srgbClr val="FF0000"/>
                </a:solidFill>
              </a:rPr>
              <a:t>Werner: 173-209)</a:t>
            </a:r>
            <a:endParaRPr lang="en-ZA" sz="2400" dirty="0" smtClean="0">
              <a:solidFill>
                <a:srgbClr val="C00000"/>
              </a:solidFill>
            </a:endParaRPr>
          </a:p>
          <a:p>
            <a:endParaRPr lang="en-ZA" sz="24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71472" y="928670"/>
            <a:ext cx="7786742" cy="48320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smtClean="0">
                <a:solidFill>
                  <a:srgbClr val="002060"/>
                </a:solidFill>
              </a:rPr>
              <a:t>Factors affecting team development and performance </a:t>
            </a:r>
            <a:r>
              <a:rPr lang="en-ZA" sz="2800" dirty="0" smtClean="0">
                <a:solidFill>
                  <a:srgbClr val="002060"/>
                </a:solidFill>
              </a:rPr>
              <a:t>         </a:t>
            </a:r>
          </a:p>
          <a:p>
            <a:pPr algn="ctr"/>
            <a:r>
              <a:rPr lang="en-ZA" sz="2400" dirty="0" smtClean="0">
                <a:solidFill>
                  <a:srgbClr val="002060"/>
                </a:solidFill>
              </a:rPr>
              <a:t>Werner:203-8</a:t>
            </a:r>
            <a:r>
              <a:rPr lang="en-ZA" sz="2800" dirty="0" smtClean="0">
                <a:solidFill>
                  <a:srgbClr val="002060"/>
                </a:solidFill>
              </a:rPr>
              <a:t>                                        </a:t>
            </a:r>
            <a:endParaRPr lang="en-ZA" sz="2800" dirty="0" smtClean="0"/>
          </a:p>
          <a:p>
            <a:r>
              <a:rPr lang="en-ZA" sz="2800" dirty="0" smtClean="0"/>
              <a:t>     </a:t>
            </a:r>
            <a:endParaRPr lang="en-ZA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ZA" sz="2800" dirty="0" smtClean="0"/>
              <a:t>Context and Purpose 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Members and Structure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Norms   (statements, leaders, events)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Team roles  (Table 6.7) (</a:t>
            </a:r>
            <a:r>
              <a:rPr lang="en-ZA" sz="2800" dirty="0" err="1" smtClean="0"/>
              <a:t>Belbin</a:t>
            </a:r>
            <a:r>
              <a:rPr lang="en-ZA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Status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Team processes    (p. 206)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Team leadership and team learning  (Table 6.8)</a:t>
            </a:r>
            <a:endParaRPr lang="en-ZA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59832" y="6356350"/>
            <a:ext cx="2895600" cy="365125"/>
          </a:xfrm>
        </p:spPr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1000100" y="928670"/>
            <a:ext cx="778674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ZA" b="1" dirty="0" smtClean="0"/>
          </a:p>
          <a:p>
            <a:r>
              <a:rPr lang="en-ZA" sz="2400" dirty="0" smtClean="0"/>
              <a:t>A team is not a bunch of people with job titles, but a congregation of individuals, each of whom has a role which is understood by other members. Members of a team seek out certain roles and they perform most effectively in the ones that are most natural to them.</a:t>
            </a:r>
          </a:p>
          <a:p>
            <a:endParaRPr lang="en-ZA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00100" y="3643314"/>
            <a:ext cx="72866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dirty="0" smtClean="0">
                <a:solidFill>
                  <a:srgbClr val="002060"/>
                </a:solidFill>
              </a:rPr>
              <a:t>Team role:</a:t>
            </a:r>
            <a:r>
              <a:rPr lang="en-ZA" sz="2400" dirty="0" smtClean="0"/>
              <a:t> a tendency to behave, contribute and interrelate with others in a particular way.</a:t>
            </a:r>
          </a:p>
          <a:p>
            <a:r>
              <a:rPr lang="en-ZA" dirty="0" smtClean="0"/>
              <a:t>______________________________________________________________</a:t>
            </a:r>
          </a:p>
          <a:p>
            <a:r>
              <a:rPr lang="en-ZA" dirty="0" smtClean="0"/>
              <a:t> </a:t>
            </a:r>
          </a:p>
          <a:p>
            <a:r>
              <a:rPr lang="en-ZA" dirty="0" err="1" smtClean="0"/>
              <a:t>Dr.</a:t>
            </a:r>
            <a:r>
              <a:rPr lang="en-ZA" dirty="0" smtClean="0"/>
              <a:t> Meredith </a:t>
            </a:r>
            <a:r>
              <a:rPr lang="en-ZA" dirty="0" err="1" smtClean="0"/>
              <a:t>Belbin</a:t>
            </a:r>
            <a:r>
              <a:rPr lang="en-ZA" dirty="0" smtClean="0"/>
              <a:t>          			</a:t>
            </a:r>
            <a:r>
              <a:rPr lang="en-ZA" sz="2000" dirty="0" smtClean="0">
                <a:solidFill>
                  <a:srgbClr val="002060"/>
                </a:solidFill>
              </a:rPr>
              <a:t>www.belbin.com</a:t>
            </a:r>
            <a:br>
              <a:rPr lang="en-ZA" sz="2000" dirty="0" smtClean="0">
                <a:solidFill>
                  <a:srgbClr val="002060"/>
                </a:solidFill>
              </a:rPr>
            </a:br>
            <a:endParaRPr lang="en-ZA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12</a:t>
            </a:fld>
            <a:endParaRPr lang="en-Z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89859"/>
              </p:ext>
            </p:extLst>
          </p:nvPr>
        </p:nvGraphicFramePr>
        <p:xfrm>
          <a:off x="1000100" y="2143116"/>
          <a:ext cx="700092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3500462"/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Plant</a:t>
                      </a:r>
                      <a:r>
                        <a:rPr lang="en-ZA" sz="2400" baseline="0" dirty="0" smtClean="0"/>
                        <a:t>  (problem solver)</a:t>
                      </a:r>
                      <a:endParaRPr lang="en-Z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smtClean="0"/>
                        <a:t>Teamworker</a:t>
                      </a:r>
                      <a:endParaRPr lang="en-ZA" sz="240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Resource investigator</a:t>
                      </a:r>
                      <a:endParaRPr lang="en-Z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Implementer </a:t>
                      </a:r>
                      <a:endParaRPr lang="en-ZA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smtClean="0"/>
                        <a:t>Co-ordinator</a:t>
                      </a:r>
                      <a:endParaRPr lang="en-ZA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Completer, finisher</a:t>
                      </a:r>
                      <a:endParaRPr lang="en-ZA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smtClean="0"/>
                        <a:t>Shaper</a:t>
                      </a:r>
                      <a:endParaRPr lang="en-ZA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Specialist (knowledge)</a:t>
                      </a:r>
                      <a:endParaRPr lang="en-ZA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smtClean="0"/>
                        <a:t>Monitor/evaluator</a:t>
                      </a:r>
                      <a:endParaRPr lang="en-ZA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(Leader)  </a:t>
                      </a:r>
                      <a:r>
                        <a:rPr lang="en-ZA" sz="2400" dirty="0" smtClean="0">
                          <a:solidFill>
                            <a:schemeClr val="tx1"/>
                          </a:solidFill>
                        </a:rPr>
                        <a:t>Table 6.8</a:t>
                      </a:r>
                      <a:endParaRPr lang="en-Z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00166" y="1071546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err="1" smtClean="0"/>
              <a:t>Belbin’s</a:t>
            </a:r>
            <a:r>
              <a:rPr lang="en-ZA" sz="2800" b="1" dirty="0" smtClean="0"/>
              <a:t> team roles  (2010) </a:t>
            </a:r>
          </a:p>
          <a:p>
            <a:pPr algn="ctr"/>
            <a:r>
              <a:rPr lang="en-ZA" sz="2400" dirty="0" smtClean="0"/>
              <a:t>Werner:205 (Table 6.7)</a:t>
            </a:r>
          </a:p>
          <a:p>
            <a:pPr algn="ctr"/>
            <a:endParaRPr lang="en-ZA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71472" y="928670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smtClean="0">
                <a:solidFill>
                  <a:srgbClr val="002060"/>
                </a:solidFill>
              </a:rPr>
              <a:t>Team processes  </a:t>
            </a:r>
          </a:p>
          <a:p>
            <a:pPr algn="ctr"/>
            <a:r>
              <a:rPr lang="en-ZA" sz="2400" dirty="0" smtClean="0">
                <a:solidFill>
                  <a:srgbClr val="002060"/>
                </a:solidFill>
              </a:rPr>
              <a:t>Werner: 206</a:t>
            </a:r>
            <a:endParaRPr lang="en-ZA" sz="2400" dirty="0" smtClean="0">
              <a:solidFill>
                <a:srgbClr val="C00000"/>
              </a:solidFill>
            </a:endParaRPr>
          </a:p>
          <a:p>
            <a:endParaRPr lang="en-ZA" sz="2800" dirty="0" smtClean="0"/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</a:t>
            </a:r>
            <a:r>
              <a:rPr lang="en-ZA" sz="2400" dirty="0" smtClean="0"/>
              <a:t>Cohesiveness </a:t>
            </a:r>
          </a:p>
          <a:p>
            <a:pPr>
              <a:buFont typeface="Arial" pitchFamily="34" charset="0"/>
              <a:buChar char="•"/>
            </a:pPr>
            <a:r>
              <a:rPr lang="en-ZA" sz="2400" dirty="0" smtClean="0"/>
              <a:t>     Attractiveness of membership	</a:t>
            </a:r>
            <a:endParaRPr lang="en-ZA" sz="2400" b="1" dirty="0" smtClean="0"/>
          </a:p>
          <a:p>
            <a:r>
              <a:rPr lang="en-ZA" sz="2400" dirty="0" smtClean="0"/>
              <a:t>   	-  Correlation of goals</a:t>
            </a:r>
          </a:p>
          <a:p>
            <a:r>
              <a:rPr lang="en-ZA" sz="2400" dirty="0" smtClean="0"/>
              <a:t>	-   Prestige</a:t>
            </a:r>
          </a:p>
          <a:p>
            <a:r>
              <a:rPr lang="en-ZA" sz="2400" b="1" dirty="0" smtClean="0">
                <a:solidFill>
                  <a:srgbClr val="C00000"/>
                </a:solidFill>
              </a:rPr>
              <a:t>	</a:t>
            </a:r>
            <a:r>
              <a:rPr lang="en-ZA" sz="2400" dirty="0" smtClean="0"/>
              <a:t>-   Team climate</a:t>
            </a:r>
          </a:p>
          <a:p>
            <a:r>
              <a:rPr lang="en-ZA" sz="2400" dirty="0" smtClean="0"/>
              <a:t>	-   Degree of interaction</a:t>
            </a:r>
          </a:p>
          <a:p>
            <a:r>
              <a:rPr lang="en-ZA" sz="2400" dirty="0" smtClean="0"/>
              <a:t>	</a:t>
            </a:r>
            <a:r>
              <a:rPr lang="en-ZA" sz="2400" b="1" dirty="0" smtClean="0"/>
              <a:t>-   </a:t>
            </a:r>
            <a:r>
              <a:rPr lang="en-ZA" sz="2400" dirty="0" smtClean="0"/>
              <a:t>Size </a:t>
            </a:r>
          </a:p>
          <a:p>
            <a:r>
              <a:rPr lang="en-ZA" sz="2400" dirty="0" smtClean="0"/>
              <a:t>	-   Relationships to other teams</a:t>
            </a:r>
          </a:p>
          <a:p>
            <a:r>
              <a:rPr lang="en-ZA" sz="2400" dirty="0" smtClean="0"/>
              <a:t>	-   Fear and stress</a:t>
            </a:r>
            <a:endParaRPr lang="en-ZA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71472" y="928670"/>
            <a:ext cx="7786742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smtClean="0">
                <a:solidFill>
                  <a:srgbClr val="002060"/>
                </a:solidFill>
              </a:rPr>
              <a:t>Team leadership and team learning</a:t>
            </a:r>
          </a:p>
          <a:p>
            <a:pPr algn="ctr"/>
            <a:r>
              <a:rPr lang="en-ZA" sz="2400" dirty="0" smtClean="0">
                <a:solidFill>
                  <a:srgbClr val="002060"/>
                </a:solidFill>
              </a:rPr>
              <a:t>Werner:207-8</a:t>
            </a:r>
            <a:endParaRPr lang="en-ZA" sz="2400" dirty="0" smtClean="0">
              <a:solidFill>
                <a:srgbClr val="C00000"/>
              </a:solidFill>
            </a:endParaRPr>
          </a:p>
          <a:p>
            <a:endParaRPr lang="en-ZA" sz="2800" dirty="0" smtClean="0"/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 Team leader roles </a:t>
            </a:r>
            <a:r>
              <a:rPr lang="en-ZA" sz="2800" dirty="0" smtClean="0">
                <a:solidFill>
                  <a:srgbClr val="FF0000"/>
                </a:solidFill>
              </a:rPr>
              <a:t> </a:t>
            </a:r>
            <a:r>
              <a:rPr lang="en-ZA" sz="2800" dirty="0" smtClean="0"/>
              <a:t>(Table 6.8) </a:t>
            </a:r>
          </a:p>
          <a:p>
            <a:r>
              <a:rPr lang="en-ZA" sz="2800" dirty="0" smtClean="0"/>
              <a:t>	-   Liaison with outsiders</a:t>
            </a:r>
          </a:p>
          <a:p>
            <a:r>
              <a:rPr lang="en-ZA" sz="2800" dirty="0" smtClean="0"/>
              <a:t>	-   </a:t>
            </a:r>
            <a:r>
              <a:rPr lang="en-ZA" sz="2800" dirty="0" err="1" smtClean="0"/>
              <a:t>Troubleshooter</a:t>
            </a:r>
            <a:endParaRPr lang="en-ZA" sz="2800" dirty="0" smtClean="0"/>
          </a:p>
          <a:p>
            <a:r>
              <a:rPr lang="en-ZA" sz="2800" b="1" dirty="0" smtClean="0">
                <a:solidFill>
                  <a:srgbClr val="C00000"/>
                </a:solidFill>
              </a:rPr>
              <a:t>	</a:t>
            </a:r>
            <a:r>
              <a:rPr lang="en-ZA" sz="2800" dirty="0" smtClean="0"/>
              <a:t>-   Conflict manager</a:t>
            </a:r>
          </a:p>
          <a:p>
            <a:r>
              <a:rPr lang="en-ZA" sz="2800" dirty="0" smtClean="0"/>
              <a:t>	-   Coach</a:t>
            </a:r>
          </a:p>
          <a:p>
            <a:endParaRPr lang="en-ZA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ZA" sz="2800" dirty="0" smtClean="0"/>
              <a:t>Team learning 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	Task of the team leader to foster a culture of 	learning in organisation</a:t>
            </a:r>
            <a:endParaRPr lang="en-ZA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71472" y="928670"/>
            <a:ext cx="7786742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ZA" sz="2800" dirty="0" smtClean="0"/>
          </a:p>
          <a:p>
            <a:endParaRPr lang="en-ZA" sz="2800" dirty="0" smtClean="0"/>
          </a:p>
          <a:p>
            <a:r>
              <a:rPr lang="en-ZA" sz="2800" dirty="0" smtClean="0"/>
              <a:t>Rudyard Kipling</a:t>
            </a:r>
          </a:p>
          <a:p>
            <a:endParaRPr lang="en-ZA" sz="2800" dirty="0" smtClean="0"/>
          </a:p>
          <a:p>
            <a:r>
              <a:rPr lang="en-ZA" sz="2800" dirty="0" smtClean="0"/>
              <a:t>“The strength of the pack is the wolf, and the strength of the wolf is </a:t>
            </a:r>
            <a:r>
              <a:rPr lang="en-ZA" sz="2800" smtClean="0"/>
              <a:t>the pack.”</a:t>
            </a:r>
          </a:p>
          <a:p>
            <a:endParaRPr lang="en-ZA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1214414" y="1142984"/>
            <a:ext cx="714380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smtClean="0">
                <a:solidFill>
                  <a:srgbClr val="002060"/>
                </a:solidFill>
              </a:rPr>
              <a:t>Process models and group dynamics…</a:t>
            </a:r>
          </a:p>
          <a:p>
            <a:pPr algn="ctr"/>
            <a:r>
              <a:rPr lang="en-ZA" sz="2400" dirty="0" smtClean="0">
                <a:solidFill>
                  <a:srgbClr val="002060"/>
                </a:solidFill>
              </a:rPr>
              <a:t>Werner:173-186</a:t>
            </a:r>
          </a:p>
          <a:p>
            <a:endParaRPr lang="en-ZA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ZA" sz="2800" dirty="0" smtClean="0"/>
              <a:t>Process model for implementation of workplace teams 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Group and team dynamics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/>
              <a:t> </a:t>
            </a:r>
            <a:r>
              <a:rPr lang="en-ZA" sz="2800" dirty="0" smtClean="0"/>
              <a:t>   Five dysfunctions of a team (</a:t>
            </a:r>
            <a:r>
              <a:rPr lang="en-ZA" sz="2800" dirty="0" err="1" smtClean="0"/>
              <a:t>Lencioni</a:t>
            </a:r>
            <a:r>
              <a:rPr lang="en-ZA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Overcoming obstacles and dysfunctions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More on team problems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</a:t>
            </a:r>
            <a:r>
              <a:rPr lang="en-ZA" sz="2800" dirty="0" err="1" smtClean="0"/>
              <a:t>Gersick’s</a:t>
            </a:r>
            <a:r>
              <a:rPr lang="en-ZA" sz="2800" dirty="0" smtClean="0"/>
              <a:t> equilibrium model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Maxwell’s 17 qualities of a team player</a:t>
            </a:r>
          </a:p>
          <a:p>
            <a:endParaRPr lang="en-ZA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1187624" y="1142984"/>
            <a:ext cx="7143800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smtClean="0">
                <a:solidFill>
                  <a:srgbClr val="002060"/>
                </a:solidFill>
              </a:rPr>
              <a:t>Group dynamics</a:t>
            </a:r>
          </a:p>
          <a:p>
            <a:pPr algn="ctr"/>
            <a:r>
              <a:rPr lang="en-ZA" sz="2400" dirty="0" smtClean="0">
                <a:solidFill>
                  <a:srgbClr val="002060"/>
                </a:solidFill>
              </a:rPr>
              <a:t>Werner:199-208</a:t>
            </a:r>
          </a:p>
          <a:p>
            <a:endParaRPr lang="en-ZA" sz="2800" dirty="0" smtClean="0"/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Building high performance teams  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Team building activities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Factors affecting team performance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Team roles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Generic team processes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 smtClean="0"/>
              <a:t>    Team leadership</a:t>
            </a:r>
          </a:p>
          <a:p>
            <a:endParaRPr lang="en-ZA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857224" y="1857364"/>
            <a:ext cx="7715304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sz="2800" dirty="0" smtClean="0"/>
          </a:p>
          <a:p>
            <a:r>
              <a:rPr lang="en-ZA" sz="2400" dirty="0" smtClean="0"/>
              <a:t>Three phases:</a:t>
            </a:r>
          </a:p>
          <a:p>
            <a:pPr marL="514350" indent="-514350">
              <a:buFont typeface="+mj-lt"/>
              <a:buAutoNum type="arabicPeriod"/>
            </a:pPr>
            <a:endParaRPr lang="en-ZA" sz="2400" dirty="0"/>
          </a:p>
          <a:p>
            <a:pPr marL="514350" indent="-514350">
              <a:buFont typeface="+mj-lt"/>
              <a:buAutoNum type="arabicPeriod"/>
            </a:pPr>
            <a:r>
              <a:rPr lang="en-ZA" sz="2400" dirty="0" smtClean="0"/>
              <a:t>Analyse and prepare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400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400" dirty="0" smtClean="0"/>
              <a:t>Maintenance</a:t>
            </a:r>
          </a:p>
          <a:p>
            <a:pPr marL="514350" indent="-514350"/>
            <a:endParaRPr lang="en-ZA" sz="2800" dirty="0" smtClean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035813"/>
            <a:ext cx="77867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err="1" smtClean="0"/>
              <a:t>Mey’s</a:t>
            </a:r>
            <a:r>
              <a:rPr lang="en-ZA" sz="2800" b="1" dirty="0" smtClean="0"/>
              <a:t> Process model</a:t>
            </a:r>
          </a:p>
          <a:p>
            <a:pPr algn="ctr"/>
            <a:r>
              <a:rPr lang="en-ZA" sz="2400" dirty="0" smtClean="0"/>
              <a:t>Werner: 173-176. (</a:t>
            </a:r>
            <a:r>
              <a:rPr lang="en-ZA" sz="2400" dirty="0" smtClean="0">
                <a:solidFill>
                  <a:schemeClr val="accent2">
                    <a:lumMod val="75000"/>
                  </a:schemeClr>
                </a:solidFill>
              </a:rPr>
              <a:t>Fig 6.2)</a:t>
            </a:r>
            <a:endParaRPr lang="en-Z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5044004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002060"/>
                </a:solidFill>
              </a:rPr>
              <a:t>Note: The model assumes the intensive use of high performance teams. Decision – need for teamwork!</a:t>
            </a:r>
            <a:endParaRPr lang="en-ZA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5984" y="6356350"/>
            <a:ext cx="4786346" cy="365125"/>
          </a:xfrm>
        </p:spPr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6" name="Isosceles Triangle 5"/>
          <p:cNvSpPr/>
          <p:nvPr/>
        </p:nvSpPr>
        <p:spPr>
          <a:xfrm>
            <a:off x="1214414" y="1000108"/>
            <a:ext cx="6429420" cy="4643470"/>
          </a:xfrm>
          <a:prstGeom prst="triangle">
            <a:avLst/>
          </a:prstGeom>
          <a:solidFill>
            <a:srgbClr val="FFFF6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>
            <a:off x="3428992" y="2428868"/>
            <a:ext cx="2000264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86050" y="3357562"/>
            <a:ext cx="335758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14546" y="4214818"/>
            <a:ext cx="442915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14480" y="4929198"/>
            <a:ext cx="53578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43306" y="1643050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smtClean="0"/>
              <a:t>Inattention</a:t>
            </a:r>
          </a:p>
          <a:p>
            <a:pPr algn="ctr"/>
            <a:r>
              <a:rPr lang="en-ZA" b="1" smtClean="0"/>
              <a:t> to results</a:t>
            </a:r>
            <a:endParaRPr lang="en-ZA" b="1"/>
          </a:p>
        </p:txBody>
      </p:sp>
      <p:sp>
        <p:nvSpPr>
          <p:cNvPr id="27" name="TextBox 26"/>
          <p:cNvSpPr txBox="1"/>
          <p:nvPr/>
        </p:nvSpPr>
        <p:spPr>
          <a:xfrm>
            <a:off x="3500430" y="2571744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 smtClean="0"/>
              <a:t>Avoidance of accountability</a:t>
            </a:r>
            <a:endParaRPr lang="en-ZA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28926" y="350043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smtClean="0"/>
              <a:t>Lack of commitment</a:t>
            </a:r>
            <a:endParaRPr lang="en-ZA" b="1"/>
          </a:p>
        </p:txBody>
      </p:sp>
      <p:sp>
        <p:nvSpPr>
          <p:cNvPr id="29" name="TextBox 28"/>
          <p:cNvSpPr txBox="1"/>
          <p:nvPr/>
        </p:nvSpPr>
        <p:spPr>
          <a:xfrm>
            <a:off x="3428992" y="435769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smtClean="0"/>
              <a:t>Fear of conflict</a:t>
            </a:r>
            <a:endParaRPr lang="en-ZA" b="1"/>
          </a:p>
        </p:txBody>
      </p:sp>
      <p:sp>
        <p:nvSpPr>
          <p:cNvPr id="30" name="TextBox 29"/>
          <p:cNvSpPr txBox="1"/>
          <p:nvPr/>
        </p:nvSpPr>
        <p:spPr>
          <a:xfrm>
            <a:off x="3000364" y="507207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smtClean="0"/>
              <a:t>Absence of trust</a:t>
            </a:r>
            <a:endParaRPr lang="en-ZA" b="1"/>
          </a:p>
        </p:txBody>
      </p:sp>
      <p:sp>
        <p:nvSpPr>
          <p:cNvPr id="32" name="TextBox 31"/>
          <p:cNvSpPr txBox="1"/>
          <p:nvPr/>
        </p:nvSpPr>
        <p:spPr>
          <a:xfrm>
            <a:off x="285720" y="1785926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err="1" smtClean="0"/>
              <a:t>Lencioni’s</a:t>
            </a:r>
            <a:r>
              <a:rPr lang="en-ZA" sz="2000" b="1" dirty="0" smtClean="0"/>
              <a:t> model of dysfunctions in teams </a:t>
            </a:r>
          </a:p>
          <a:p>
            <a:pPr algn="ctr"/>
            <a:endParaRPr lang="en-ZA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404664"/>
            <a:ext cx="60161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 smtClean="0"/>
              <a:t>The five dysfunctions of a team</a:t>
            </a:r>
          </a:p>
          <a:p>
            <a:r>
              <a:rPr lang="en-ZA" sz="2000" b="1" dirty="0" smtClean="0"/>
              <a:t>Werner (3</a:t>
            </a:r>
            <a:r>
              <a:rPr lang="en-ZA" sz="2000" b="1" baseline="30000" dirty="0" smtClean="0"/>
              <a:t>rd</a:t>
            </a:r>
            <a:r>
              <a:rPr lang="en-ZA" sz="2000" b="1" dirty="0" smtClean="0"/>
              <a:t> </a:t>
            </a:r>
            <a:r>
              <a:rPr lang="en-ZA" sz="2000" b="1" dirty="0" err="1" smtClean="0"/>
              <a:t>ed</a:t>
            </a:r>
            <a:r>
              <a:rPr lang="en-ZA" sz="2000" b="1" dirty="0" smtClean="0"/>
              <a:t>)</a:t>
            </a:r>
            <a:r>
              <a:rPr lang="en-ZA" sz="2000" b="1" dirty="0"/>
              <a:t> </a:t>
            </a:r>
            <a:r>
              <a:rPr lang="en-ZA" sz="2000" b="1" dirty="0" smtClean="0"/>
              <a:t>p.160  Fig.6.3</a:t>
            </a:r>
          </a:p>
          <a:p>
            <a:r>
              <a:rPr lang="en-ZA" sz="2000" b="1" dirty="0" smtClean="0"/>
              <a:t>Werner (4</a:t>
            </a:r>
            <a:r>
              <a:rPr lang="en-ZA" sz="2000" b="1" baseline="30000" dirty="0" smtClean="0"/>
              <a:t>th</a:t>
            </a:r>
            <a:r>
              <a:rPr lang="en-ZA" sz="2000" b="1" dirty="0" smtClean="0"/>
              <a:t> </a:t>
            </a:r>
            <a:r>
              <a:rPr lang="en-ZA" sz="2000" b="1" dirty="0" err="1" smtClean="0"/>
              <a:t>ed</a:t>
            </a:r>
            <a:r>
              <a:rPr lang="en-ZA" sz="2000" b="1" dirty="0" smtClean="0"/>
              <a:t>) p.177</a:t>
            </a:r>
            <a:endParaRPr lang="en-Z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323528" y="1142984"/>
            <a:ext cx="8461604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smtClean="0">
                <a:solidFill>
                  <a:srgbClr val="002060"/>
                </a:solidFill>
              </a:rPr>
              <a:t>Overcoming the five dysfunctions</a:t>
            </a:r>
            <a:r>
              <a:rPr lang="en-ZA" sz="2800" dirty="0" smtClean="0">
                <a:solidFill>
                  <a:srgbClr val="002060"/>
                </a:solidFill>
              </a:rPr>
              <a:t>  </a:t>
            </a:r>
          </a:p>
          <a:p>
            <a:pPr algn="ctr"/>
            <a:r>
              <a:rPr lang="en-ZA" sz="2400" dirty="0" smtClean="0">
                <a:solidFill>
                  <a:srgbClr val="002060"/>
                </a:solidFill>
              </a:rPr>
              <a:t>Werner:177-82</a:t>
            </a:r>
            <a:endParaRPr lang="en-ZA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ZA" sz="2800" dirty="0" smtClean="0"/>
              <a:t>Build trust                  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ZA" sz="2800" dirty="0" smtClean="0"/>
              <a:t>Encourage open exchange of ideas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ZA" sz="2800" dirty="0" smtClean="0"/>
              <a:t>Support team decisions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ZA" sz="2800" dirty="0" smtClean="0"/>
              <a:t>State clear objectives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ZA" sz="2800" dirty="0" smtClean="0"/>
              <a:t>Encourage participation and commitment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ZA" sz="2800" dirty="0" smtClean="0"/>
              <a:t>Accountability – clear goals, feedback, reviews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ZA" sz="2800" dirty="0" smtClean="0"/>
              <a:t>Focus on outcomes and results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ZA" sz="2800" dirty="0" smtClean="0"/>
              <a:t>Tie rewards to performance</a:t>
            </a:r>
            <a:endParaRPr lang="en-ZA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714348" y="1214422"/>
            <a:ext cx="7786742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smtClean="0">
                <a:solidFill>
                  <a:srgbClr val="002060"/>
                </a:solidFill>
              </a:rPr>
              <a:t>Evaluation  of team performance   </a:t>
            </a:r>
            <a:r>
              <a:rPr lang="en-ZA" sz="2800" dirty="0" smtClean="0">
                <a:solidFill>
                  <a:srgbClr val="002060"/>
                </a:solidFill>
              </a:rPr>
              <a:t>       </a:t>
            </a:r>
            <a:endParaRPr lang="en-ZA" sz="2400" dirty="0" smtClean="0">
              <a:solidFill>
                <a:srgbClr val="C00000"/>
              </a:solidFill>
            </a:endParaRPr>
          </a:p>
          <a:p>
            <a:endParaRPr lang="en-ZA" sz="2800" dirty="0" smtClean="0"/>
          </a:p>
          <a:p>
            <a:r>
              <a:rPr lang="en-ZA" sz="2800" dirty="0" smtClean="0"/>
              <a:t>    Diagnose dysfunction                    </a:t>
            </a:r>
          </a:p>
          <a:p>
            <a:r>
              <a:rPr lang="en-ZA" sz="2800" dirty="0" smtClean="0"/>
              <a:t>    Brainstorm team problems (internally)</a:t>
            </a:r>
          </a:p>
          <a:p>
            <a:r>
              <a:rPr lang="en-ZA" sz="2800" dirty="0" smtClean="0"/>
              <a:t>    Questionnaire (team, and customers) </a:t>
            </a:r>
          </a:p>
          <a:p>
            <a:r>
              <a:rPr lang="en-ZA" sz="2800" dirty="0" smtClean="0"/>
              <a:t>    Categorise problems (Table 6.1)(p.183)</a:t>
            </a:r>
          </a:p>
          <a:p>
            <a:r>
              <a:rPr lang="en-ZA" sz="2800" dirty="0" smtClean="0"/>
              <a:t>    Review group processes</a:t>
            </a:r>
          </a:p>
          <a:p>
            <a:r>
              <a:rPr lang="en-ZA" sz="2800" dirty="0" smtClean="0"/>
              <a:t>    Evaluate outcomes and results</a:t>
            </a:r>
          </a:p>
          <a:p>
            <a:r>
              <a:rPr lang="en-ZA" sz="2800" dirty="0" smtClean="0"/>
              <a:t>    Assess individual contributions</a:t>
            </a:r>
          </a:p>
          <a:p>
            <a:r>
              <a:rPr lang="en-ZA" sz="2800" dirty="0" smtClean="0"/>
              <a:t>    Team building and feedback</a:t>
            </a:r>
            <a:endParaRPr lang="en-ZA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71472" y="785794"/>
            <a:ext cx="771530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smtClean="0">
                <a:solidFill>
                  <a:srgbClr val="002060"/>
                </a:solidFill>
              </a:rPr>
              <a:t>Maxwell’s 17 essential qualities of a team player</a:t>
            </a:r>
          </a:p>
          <a:p>
            <a:pPr algn="ctr"/>
            <a:r>
              <a:rPr lang="en-ZA" sz="2400" dirty="0" smtClean="0">
                <a:solidFill>
                  <a:srgbClr val="002060"/>
                </a:solidFill>
              </a:rPr>
              <a:t>Werner: 185</a:t>
            </a:r>
            <a:endParaRPr lang="en-ZA" sz="2400" dirty="0" smtClean="0">
              <a:solidFill>
                <a:srgbClr val="C00000"/>
              </a:solidFill>
            </a:endParaRPr>
          </a:p>
          <a:p>
            <a:endParaRPr lang="en-ZA" sz="2800" dirty="0"/>
          </a:p>
          <a:p>
            <a:pPr marL="514350" indent="-514350">
              <a:buAutoNum type="arabicPeriod"/>
            </a:pPr>
            <a:r>
              <a:rPr lang="en-ZA" sz="2400" dirty="0" smtClean="0"/>
              <a:t>Adaptable (willing to change)</a:t>
            </a:r>
          </a:p>
          <a:p>
            <a:pPr marL="514350" indent="-514350">
              <a:buAutoNum type="arabicPeriod"/>
            </a:pPr>
            <a:r>
              <a:rPr lang="en-ZA" sz="2400" dirty="0" smtClean="0"/>
              <a:t>Collaborative – working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400" dirty="0" smtClean="0"/>
              <a:t>Committed – willing to spend time and energy 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400" dirty="0" smtClean="0"/>
              <a:t>Communicative – willing to participate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400" dirty="0" smtClean="0"/>
              <a:t>Competent – abilities, talents,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400" dirty="0" smtClean="0"/>
              <a:t>Dependable –  can be relied on 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400" dirty="0" smtClean="0"/>
              <a:t>Disciplined – follow directions, agreements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400" dirty="0" smtClean="0"/>
              <a:t>Enlarging …    And more….. p.186</a:t>
            </a:r>
            <a:endParaRPr lang="en-ZA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>
                <a:solidFill>
                  <a:schemeClr val="tx1"/>
                </a:solidFill>
              </a:rPr>
              <a:t>MIT Organisational Behaviour (mp/jdb)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7F1C-1DA6-43C3-B7D2-0A6D0F7BD84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71472" y="928670"/>
            <a:ext cx="7786742" cy="4647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smtClean="0">
                <a:solidFill>
                  <a:srgbClr val="002060"/>
                </a:solidFill>
              </a:rPr>
              <a:t>Building high-performance teams</a:t>
            </a:r>
          </a:p>
          <a:p>
            <a:pPr algn="ctr"/>
            <a:r>
              <a:rPr lang="en-ZA" sz="2400" dirty="0" smtClean="0">
                <a:solidFill>
                  <a:srgbClr val="002060"/>
                </a:solidFill>
              </a:rPr>
              <a:t>Werner:199-208</a:t>
            </a:r>
            <a:endParaRPr lang="en-ZA" sz="2800" dirty="0">
              <a:solidFill>
                <a:srgbClr val="002060"/>
              </a:solidFill>
            </a:endParaRPr>
          </a:p>
          <a:p>
            <a:r>
              <a:rPr lang="en-ZA" sz="2400" dirty="0" smtClean="0">
                <a:solidFill>
                  <a:srgbClr val="002060"/>
                </a:solidFill>
              </a:rPr>
              <a:t>Team building</a:t>
            </a:r>
            <a:endParaRPr lang="en-ZA" sz="2400" dirty="0" smtClean="0">
              <a:solidFill>
                <a:srgbClr val="C00000"/>
              </a:solidFill>
            </a:endParaRPr>
          </a:p>
          <a:p>
            <a:endParaRPr lang="en-ZA" sz="2800" dirty="0" smtClean="0"/>
          </a:p>
          <a:p>
            <a:r>
              <a:rPr lang="en-ZA" sz="2400" dirty="0" smtClean="0"/>
              <a:t>The purpose of team building is to improve interpersonal relationships, productivity and alignment of organisational goals.</a:t>
            </a:r>
          </a:p>
          <a:p>
            <a:r>
              <a:rPr lang="en-ZA" sz="2400" dirty="0" smtClean="0"/>
              <a:t>                 </a:t>
            </a:r>
          </a:p>
          <a:p>
            <a:r>
              <a:rPr lang="en-ZA" sz="2400" dirty="0" smtClean="0"/>
              <a:t>Consist of high-interaction group activities that facilitate the building of trust, increasing motivation, aligning with change, enhance productivity, finding direction, improving cohesion and task focus, and resolving conflict.                </a:t>
            </a:r>
            <a:endParaRPr lang="en-ZA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</TotalTime>
  <Words>743</Words>
  <Application>Microsoft Office PowerPoint</Application>
  <PresentationFormat>On-screen Show (4:3)</PresentationFormat>
  <Paragraphs>173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Meinhard</dc:creator>
  <cp:lastModifiedBy>Joan</cp:lastModifiedBy>
  <cp:revision>189</cp:revision>
  <cp:lastPrinted>2016-09-22T10:35:53Z</cp:lastPrinted>
  <dcterms:created xsi:type="dcterms:W3CDTF">2012-02-09T04:17:17Z</dcterms:created>
  <dcterms:modified xsi:type="dcterms:W3CDTF">2016-09-22T10:36:39Z</dcterms:modified>
</cp:coreProperties>
</file>