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5" r:id="rId10"/>
    <p:sldId id="274" r:id="rId11"/>
    <p:sldId id="267" r:id="rId12"/>
    <p:sldId id="265" r:id="rId13"/>
    <p:sldId id="286" r:id="rId14"/>
    <p:sldId id="287" r:id="rId15"/>
    <p:sldId id="268" r:id="rId16"/>
    <p:sldId id="270" r:id="rId17"/>
    <p:sldId id="269" r:id="rId18"/>
    <p:sldId id="271" r:id="rId19"/>
    <p:sldId id="275" r:id="rId20"/>
    <p:sldId id="276" r:id="rId21"/>
    <p:sldId id="272" r:id="rId22"/>
    <p:sldId id="277" r:id="rId23"/>
    <p:sldId id="278" r:id="rId24"/>
    <p:sldId id="279" r:id="rId25"/>
    <p:sldId id="288" r:id="rId26"/>
    <p:sldId id="280" r:id="rId27"/>
    <p:sldId id="281" r:id="rId28"/>
    <p:sldId id="282" r:id="rId29"/>
    <p:sldId id="284" r:id="rId30"/>
  </p:sldIdLst>
  <p:sldSz cx="9144000" cy="6858000" type="screen4x3"/>
  <p:notesSz cx="6881813" cy="97107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2"/>
    </p:cViewPr>
  </p:sorter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305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GB"/>
              <a:t>MIT 875 Werner Chapter 9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>
              <a:defRPr sz="1200"/>
            </a:lvl1pPr>
          </a:lstStyle>
          <a:p>
            <a:pPr>
              <a:defRPr/>
            </a:pPr>
            <a:r>
              <a:rPr lang="en-GB"/>
              <a:t>JdB   </a:t>
            </a:r>
            <a:fld id="{B0F81665-AB82-43A0-940B-B3E406181EB0}" type="datetimeFigureOut">
              <a:rPr lang="en-GB"/>
              <a:pPr>
                <a:defRPr/>
              </a:pPr>
              <a:t>22/09/2016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>
              <a:defRPr sz="1200"/>
            </a:lvl1pPr>
          </a:lstStyle>
          <a:p>
            <a:pPr>
              <a:defRPr/>
            </a:pPr>
            <a:fld id="{4BBD4E04-D4AD-419E-8852-41EF03134D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294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4814" tIns="47407" rIns="94814" bIns="47407" rtlCol="0"/>
          <a:lstStyle>
            <a:lvl1pPr algn="r">
              <a:defRPr sz="1200"/>
            </a:lvl1pPr>
          </a:lstStyle>
          <a:p>
            <a:pPr>
              <a:defRPr/>
            </a:pPr>
            <a:fld id="{0860F112-4731-4BC6-8D1B-A871A7CBBF8B}" type="datetimeFigureOut">
              <a:rPr lang="en-GB"/>
              <a:pPr>
                <a:defRPr/>
              </a:pPr>
              <a:t>22/09/2016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14" tIns="47407" rIns="94814" bIns="47407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613275"/>
            <a:ext cx="5505450" cy="4368800"/>
          </a:xfrm>
          <a:prstGeom prst="rect">
            <a:avLst/>
          </a:prstGeom>
        </p:spPr>
        <p:txBody>
          <a:bodyPr vert="horz" lIns="94814" tIns="47407" rIns="94814" bIns="4740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4814" tIns="47407" rIns="94814" bIns="47407" rtlCol="0" anchor="b"/>
          <a:lstStyle>
            <a:lvl1pPr algn="r">
              <a:defRPr sz="1200"/>
            </a:lvl1pPr>
          </a:lstStyle>
          <a:p>
            <a:pPr>
              <a:defRPr/>
            </a:pPr>
            <a:fld id="{32F319B1-AAC3-4EE9-8806-56A1EFCAF9E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84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007860-ABC5-478F-A048-1440A93BE837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3322ADA-B8EB-46C9-B3CE-7131A63F45E9}" type="slidenum">
              <a:rPr lang="en-GB" smtClean="0"/>
              <a:pPr/>
              <a:t>5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3F0EF79-4AA7-40A2-A764-D7F81E7AB92F}" type="slidenum">
              <a:rPr lang="en-GB" smtClean="0"/>
              <a:pPr/>
              <a:t>26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F5BE9-D60A-4B77-ADE3-8BBD24AF0416}" type="datetime1">
              <a:rPr lang="en-GB" smtClean="0"/>
              <a:t>22/09/2016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41AEA-304D-43ED-AC87-367A4C388D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8E3A6-3162-4918-92A6-203B14C3807E}" type="datetime1">
              <a:rPr lang="en-GB" smtClean="0"/>
              <a:t>22/09/2016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FA37-3A88-4A1C-B33B-F39230756C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D5785-A0EF-41EB-B0F0-A6DABAE377C6}" type="datetime1">
              <a:rPr lang="en-GB" smtClean="0"/>
              <a:t>22/09/2016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A31EF-BA0E-40AD-921E-9887326055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7168E-80CF-4707-AC17-FA1FE99598B7}" type="datetime1">
              <a:rPr lang="en-GB" smtClean="0"/>
              <a:t>22/09/2016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07A1F-C6B5-4280-A182-DAD28B7169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3507D-DE39-4646-B5A0-4CB7ED74800C}" type="datetime1">
              <a:rPr lang="en-GB" smtClean="0"/>
              <a:t>22/09/2016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3E6F3-54F1-41B3-9188-E144B89B1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28C81-EE56-4334-B48C-BB9F28616D1D}" type="datetime1">
              <a:rPr lang="en-GB" smtClean="0"/>
              <a:t>22/09/2016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4B226-5BD0-421D-831E-324499A462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4A27F-D1FB-4DE9-AB3B-A173208CB165}" type="datetime1">
              <a:rPr lang="en-GB" smtClean="0"/>
              <a:t>22/09/2016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79999-EB4F-42FF-B52A-139BDACDBF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7737A-08B1-4309-B5BD-24BF58018727}" type="datetime1">
              <a:rPr lang="en-GB" smtClean="0"/>
              <a:t>22/09/2016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21453-561A-4255-82B7-A657E90329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353CB-3D83-40C5-B88A-415ED0BAE182}" type="datetime1">
              <a:rPr lang="en-GB" smtClean="0"/>
              <a:t>22/09/2016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29959-9922-4C96-99AA-226F497A8A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73BBF-4599-47F1-8802-CF573BD10931}" type="datetime1">
              <a:rPr lang="en-GB" smtClean="0"/>
              <a:t>22/09/2016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E09B6-C7A4-4B7F-BF97-A036F4FBF31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BF89D-CD9B-4BCF-ACBA-D7F3959C0BC6}" type="datetime1">
              <a:rPr lang="en-GB" smtClean="0"/>
              <a:t>22/09/2016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8A0C4-BF3E-4D87-8130-2E29EA9E686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2689F77-3E10-4197-8900-998CA109CC6F}" type="datetime1">
              <a:rPr lang="en-GB" smtClean="0"/>
              <a:t>22/09/2016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465AC5-9701-4531-BDDB-0F0517FA9A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91680" y="6356350"/>
            <a:ext cx="5544615" cy="365125"/>
          </a:xfrm>
        </p:spPr>
        <p:txBody>
          <a:bodyPr/>
          <a:lstStyle/>
          <a:p>
            <a:pPr>
              <a:defRPr/>
            </a:pPr>
            <a:r>
              <a:rPr lang="en-ZA" dirty="0" smtClean="0">
                <a:solidFill>
                  <a:schemeClr val="tx1"/>
                </a:solidFill>
              </a:rPr>
              <a:t>Organisational Behaviour and Management </a:t>
            </a:r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812360" y="6356350"/>
            <a:ext cx="874440" cy="365125"/>
          </a:xfrm>
        </p:spPr>
        <p:txBody>
          <a:bodyPr/>
          <a:lstStyle/>
          <a:p>
            <a:pPr>
              <a:defRPr/>
            </a:pPr>
            <a:fld id="{F63D3E86-1C7A-4461-89D0-CECC22CC406C}" type="slidenum">
              <a:rPr lang="en-ZA" smtClean="0"/>
              <a:t>1</a:t>
            </a:fld>
            <a:endParaRPr lang="en-ZA" dirty="0"/>
          </a:p>
        </p:txBody>
      </p:sp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642938" y="500063"/>
            <a:ext cx="55721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ZA" sz="2000" b="1">
                <a:latin typeface="Calibri" pitchFamily="34" charset="0"/>
              </a:rPr>
              <a:t>University of Pretoria * Universiteit van Pretoria</a:t>
            </a:r>
          </a:p>
          <a:p>
            <a:r>
              <a:rPr lang="en-ZA" sz="2400" b="1">
                <a:latin typeface="Calibri" pitchFamily="34" charset="0"/>
              </a:rPr>
              <a:t>School of Information Technology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1785938"/>
            <a:ext cx="8072438" cy="277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2000" dirty="0">
                <a:latin typeface="+mn-lt"/>
                <a:cs typeface="+mn-cs"/>
              </a:rPr>
              <a:t>Master of Information Technology (MIT)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1600" dirty="0">
                <a:latin typeface="+mn-lt"/>
                <a:cs typeface="+mn-cs"/>
              </a:rPr>
              <a:t>__________________________________________________________________________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 b="1" dirty="0"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2400" b="1" dirty="0" smtClean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Organisational </a:t>
            </a:r>
            <a:r>
              <a:rPr lang="en-ZA" sz="2400" b="1" dirty="0">
                <a:solidFill>
                  <a:schemeClr val="tx2">
                    <a:lumMod val="75000"/>
                  </a:schemeClr>
                </a:solidFill>
                <a:latin typeface="+mn-lt"/>
                <a:cs typeface="+mn-cs"/>
              </a:rPr>
              <a:t>Behaviour and Management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 sz="2400" b="1" dirty="0">
              <a:solidFill>
                <a:schemeClr val="tx2">
                  <a:lumMod val="75000"/>
                </a:schemeClr>
              </a:solidFill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 sz="2400" b="1" dirty="0">
              <a:solidFill>
                <a:schemeClr val="tx2">
                  <a:lumMod val="75000"/>
                </a:schemeClr>
              </a:solidFill>
              <a:latin typeface="+mn-lt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ZA" sz="2000" u="sng" dirty="0">
                <a:latin typeface="+mn-lt"/>
                <a:cs typeface="+mn-cs"/>
              </a:rPr>
              <a:t>Lecturers</a:t>
            </a:r>
            <a:r>
              <a:rPr lang="en-ZA" sz="2000" dirty="0">
                <a:latin typeface="+mn-lt"/>
                <a:cs typeface="+mn-cs"/>
              </a:rPr>
              <a:t>:   </a:t>
            </a:r>
            <a:r>
              <a:rPr lang="en-ZA" sz="2000" dirty="0" err="1">
                <a:latin typeface="+mn-lt"/>
                <a:cs typeface="+mn-cs"/>
              </a:rPr>
              <a:t>Meinhard</a:t>
            </a:r>
            <a:r>
              <a:rPr lang="en-ZA" sz="2000" dirty="0">
                <a:latin typeface="+mn-lt"/>
                <a:cs typeface="+mn-cs"/>
              </a:rPr>
              <a:t> Peters and Joan de Beer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ZA" sz="2400" b="1" dirty="0">
              <a:solidFill>
                <a:schemeClr val="tx2">
                  <a:lumMod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en-GB" sz="3200" b="1" dirty="0" smtClean="0"/>
              <a:t>Impact of power bases on work outcomes </a:t>
            </a:r>
            <a:br>
              <a:rPr lang="en-GB" sz="3200" b="1" dirty="0" smtClean="0"/>
            </a:br>
            <a:r>
              <a:rPr lang="en-GB" sz="2000" i="1" dirty="0" smtClean="0"/>
              <a:t>(French and Raven in </a:t>
            </a:r>
            <a:r>
              <a:rPr lang="en-GB" sz="2000" i="1" dirty="0" err="1" smtClean="0"/>
              <a:t>Kreitner</a:t>
            </a:r>
            <a:r>
              <a:rPr lang="en-GB" sz="2000" i="1" dirty="0" smtClean="0"/>
              <a:t> and </a:t>
            </a:r>
            <a:r>
              <a:rPr lang="en-GB" sz="2000" i="1" dirty="0" err="1" smtClean="0"/>
              <a:t>Kinicki</a:t>
            </a:r>
            <a:r>
              <a:rPr lang="en-GB" sz="2000" i="1" dirty="0" smtClean="0"/>
              <a:t>, p.444)</a:t>
            </a:r>
            <a:br>
              <a:rPr lang="en-GB" sz="2000" i="1" dirty="0" smtClean="0"/>
            </a:br>
            <a:endParaRPr lang="en-GB" sz="2000" i="1" dirty="0" smtClean="0"/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3238"/>
            <a:ext cx="4040188" cy="401637"/>
          </a:xfrm>
        </p:spPr>
        <p:txBody>
          <a:bodyPr/>
          <a:lstStyle/>
          <a:p>
            <a:r>
              <a:rPr lang="en-GB" smtClean="0"/>
              <a:t>Power base</a:t>
            </a:r>
          </a:p>
        </p:txBody>
      </p:sp>
      <p:sp>
        <p:nvSpPr>
          <p:cNvPr id="1024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92375"/>
            <a:ext cx="4040188" cy="3633788"/>
          </a:xfrm>
        </p:spPr>
        <p:txBody>
          <a:bodyPr/>
          <a:lstStyle/>
          <a:p>
            <a:r>
              <a:rPr lang="en-GB" dirty="0" smtClean="0"/>
              <a:t>Expert and referent</a:t>
            </a:r>
          </a:p>
          <a:p>
            <a:endParaRPr lang="en-GB" dirty="0" smtClean="0"/>
          </a:p>
          <a:p>
            <a:r>
              <a:rPr lang="en-GB" dirty="0" smtClean="0"/>
              <a:t>Reward and legitimate</a:t>
            </a:r>
          </a:p>
          <a:p>
            <a:endParaRPr lang="en-GB" dirty="0" smtClean="0"/>
          </a:p>
          <a:p>
            <a:r>
              <a:rPr lang="en-GB" dirty="0" smtClean="0"/>
              <a:t>Coercive power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Based on field studies.</a:t>
            </a:r>
          </a:p>
          <a:p>
            <a:pPr>
              <a:buNone/>
            </a:pPr>
            <a:r>
              <a:rPr lang="en-GB" sz="2000" dirty="0" smtClean="0"/>
              <a:t>Rational persuasion acceptable. </a:t>
            </a:r>
          </a:p>
        </p:txBody>
      </p:sp>
      <p:sp>
        <p:nvSpPr>
          <p:cNvPr id="1024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mtClean="0"/>
              <a:t>Work outcome and impact</a:t>
            </a:r>
          </a:p>
        </p:txBody>
      </p:sp>
      <p:sp>
        <p:nvSpPr>
          <p:cNvPr id="1024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20938"/>
            <a:ext cx="4041775" cy="3705225"/>
          </a:xfrm>
        </p:spPr>
        <p:txBody>
          <a:bodyPr/>
          <a:lstStyle/>
          <a:p>
            <a:r>
              <a:rPr lang="en-GB" dirty="0" smtClean="0"/>
              <a:t>Generally positive</a:t>
            </a:r>
          </a:p>
          <a:p>
            <a:endParaRPr lang="en-GB" dirty="0" smtClean="0"/>
          </a:p>
          <a:p>
            <a:r>
              <a:rPr lang="en-GB" dirty="0" smtClean="0"/>
              <a:t>Slightly positive</a:t>
            </a:r>
          </a:p>
          <a:p>
            <a:endParaRPr lang="en-GB" dirty="0" smtClean="0"/>
          </a:p>
          <a:p>
            <a:r>
              <a:rPr lang="en-GB" dirty="0" smtClean="0"/>
              <a:t>Slightly negative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1D9A9-4B1C-4B3D-A29F-F074B7D06BDE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 smtClean="0"/>
              <a:t>Personal power..</a:t>
            </a:r>
            <a:br>
              <a:rPr lang="en-GB" sz="3600" b="1" dirty="0" smtClean="0"/>
            </a:br>
            <a:r>
              <a:rPr lang="en-GB" sz="2800" dirty="0" smtClean="0"/>
              <a:t> </a:t>
            </a:r>
            <a:r>
              <a:rPr lang="en-GB" sz="2000" i="1" dirty="0" smtClean="0"/>
              <a:t>(Werner, p.302)</a:t>
            </a:r>
            <a:endParaRPr lang="en-GB" sz="2000" b="1" i="1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GB" dirty="0" smtClean="0"/>
          </a:p>
          <a:p>
            <a:pPr>
              <a:buFont typeface="Arial" charset="0"/>
              <a:buNone/>
            </a:pPr>
            <a:r>
              <a:rPr lang="en-GB" dirty="0" smtClean="0"/>
              <a:t>Accorded to people who demonstrate a high level of effort, are likeable or affable, or who have a persuasive personality.</a:t>
            </a:r>
          </a:p>
          <a:p>
            <a:pPr>
              <a:buFont typeface="Arial" charset="0"/>
              <a:buNone/>
            </a:pPr>
            <a:endParaRPr lang="en-GB" dirty="0" smtClean="0"/>
          </a:p>
          <a:p>
            <a:pPr>
              <a:buFont typeface="Arial" charset="0"/>
              <a:buNone/>
            </a:pPr>
            <a:r>
              <a:rPr lang="en-GB" dirty="0" smtClean="0"/>
              <a:t>Influenced by culture and circumstances but universally applicable.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A47C4-7CAB-4794-BA68-2A02716177C8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 smtClean="0"/>
              <a:t>Structural bases of power</a:t>
            </a:r>
            <a:br>
              <a:rPr lang="en-GB" sz="3600" b="1" dirty="0" smtClean="0"/>
            </a:br>
            <a:r>
              <a:rPr lang="en-GB" sz="2800" dirty="0" smtClean="0"/>
              <a:t> </a:t>
            </a:r>
            <a:r>
              <a:rPr lang="en-GB" sz="2000" i="1" dirty="0" smtClean="0"/>
              <a:t>(Werner, p.303)</a:t>
            </a:r>
            <a:endParaRPr lang="en-GB" sz="2000" b="1" i="1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Knowledge and competence (intellectual capital)</a:t>
            </a:r>
          </a:p>
          <a:p>
            <a:r>
              <a:rPr lang="en-GB" dirty="0" smtClean="0"/>
              <a:t>Resources (essential or scarce)</a:t>
            </a:r>
          </a:p>
          <a:p>
            <a:r>
              <a:rPr lang="en-GB" dirty="0" smtClean="0"/>
              <a:t>Decision making (influence outcomes)</a:t>
            </a:r>
          </a:p>
          <a:p>
            <a:r>
              <a:rPr lang="en-GB" dirty="0" smtClean="0"/>
              <a:t>Networks (obtain cooperation)</a:t>
            </a:r>
          </a:p>
          <a:p>
            <a:r>
              <a:rPr lang="en-GB" dirty="0" smtClean="0"/>
              <a:t>Lower-level employees  (with expert power)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DF9E1-13FA-4AD9-ACAC-E28AB13A99F9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 smtClean="0"/>
              <a:t>How can managers increase their power? </a:t>
            </a:r>
            <a:br>
              <a:rPr lang="en-GB" sz="3600" b="1" dirty="0" smtClean="0"/>
            </a:br>
            <a:r>
              <a:rPr lang="en-GB" sz="2000" i="1" dirty="0" smtClean="0"/>
              <a:t>(Werner, p.304)</a:t>
            </a:r>
            <a:endParaRPr lang="en-GB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Five factors related to sources of power:</a:t>
            </a:r>
          </a:p>
          <a:p>
            <a:r>
              <a:rPr lang="en-GB" dirty="0" smtClean="0"/>
              <a:t>Centrality</a:t>
            </a:r>
          </a:p>
          <a:p>
            <a:r>
              <a:rPr lang="en-GB" dirty="0" smtClean="0"/>
              <a:t>Criticality</a:t>
            </a:r>
          </a:p>
          <a:p>
            <a:r>
              <a:rPr lang="en-GB" dirty="0" smtClean="0"/>
              <a:t>Flexibility</a:t>
            </a:r>
          </a:p>
          <a:p>
            <a:r>
              <a:rPr lang="en-GB" dirty="0" smtClean="0"/>
              <a:t>Visibility</a:t>
            </a:r>
          </a:p>
          <a:p>
            <a:r>
              <a:rPr lang="en-GB" dirty="0" smtClean="0"/>
              <a:t>Relevance</a:t>
            </a:r>
          </a:p>
          <a:p>
            <a:pPr>
              <a:buNone/>
            </a:pPr>
            <a:r>
              <a:rPr lang="en-GB" dirty="0" smtClean="0"/>
              <a:t> </a:t>
            </a:r>
            <a:r>
              <a:rPr lang="en-GB" sz="2800" i="1" dirty="0" smtClean="0"/>
              <a:t>(Table 9.1, Michelson)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07A1F-C6B5-4280-A182-DAD28B716984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 smtClean="0"/>
              <a:t>Effective use of </a:t>
            </a:r>
            <a:r>
              <a:rPr lang="en-GB" sz="3600" b="1" dirty="0" smtClean="0"/>
              <a:t>power</a:t>
            </a:r>
            <a:br>
              <a:rPr lang="en-GB" sz="3600" b="1" dirty="0" smtClean="0"/>
            </a:br>
            <a:r>
              <a:rPr lang="en-GB" sz="3600" dirty="0" smtClean="0"/>
              <a:t> </a:t>
            </a:r>
            <a:r>
              <a:rPr lang="en-GB" sz="2000" i="1" dirty="0" smtClean="0"/>
              <a:t>(Werner, p.305-6)</a:t>
            </a:r>
            <a:endParaRPr lang="en-GB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2528"/>
          </a:xfrm>
        </p:spPr>
        <p:txBody>
          <a:bodyPr/>
          <a:lstStyle/>
          <a:p>
            <a:pPr>
              <a:buNone/>
            </a:pPr>
            <a:r>
              <a:rPr lang="en-GB" sz="2400" dirty="0" smtClean="0"/>
              <a:t>McClelland’s two faces of power</a:t>
            </a:r>
          </a:p>
          <a:p>
            <a:r>
              <a:rPr lang="en-GB" sz="2400" dirty="0" smtClean="0"/>
              <a:t>Negative and positive</a:t>
            </a:r>
          </a:p>
          <a:p>
            <a:r>
              <a:rPr lang="en-GB" sz="2400" dirty="0" smtClean="0"/>
              <a:t>-   Personal power  - own benefit</a:t>
            </a:r>
          </a:p>
          <a:p>
            <a:r>
              <a:rPr lang="en-GB" sz="2400" dirty="0" smtClean="0"/>
              <a:t>+  Social power  - create motivation</a:t>
            </a:r>
          </a:p>
          <a:p>
            <a:r>
              <a:rPr lang="en-GB" sz="2400" dirty="0" smtClean="0"/>
              <a:t>Best managers – high need for social power and low need for affiliation</a:t>
            </a:r>
          </a:p>
          <a:p>
            <a:endParaRPr lang="en-GB" sz="2400" dirty="0" smtClean="0"/>
          </a:p>
          <a:p>
            <a:r>
              <a:rPr lang="en-GB" sz="2400" dirty="0" smtClean="0"/>
              <a:t>Male and female similar needs for power</a:t>
            </a:r>
          </a:p>
          <a:p>
            <a:r>
              <a:rPr lang="en-GB" sz="2400" dirty="0" smtClean="0"/>
              <a:t>Women higher need for </a:t>
            </a:r>
            <a:r>
              <a:rPr lang="en-GB" sz="2400" i="1" dirty="0" smtClean="0"/>
              <a:t>socialised </a:t>
            </a:r>
            <a:r>
              <a:rPr lang="en-GB" sz="2400" dirty="0" smtClean="0"/>
              <a:t>power</a:t>
            </a:r>
          </a:p>
          <a:p>
            <a:r>
              <a:rPr lang="en-GB" sz="2400" dirty="0" smtClean="0"/>
              <a:t>Socialised power more success than personalised power or no power need.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07A1F-C6B5-4280-A182-DAD28B716984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 smtClean="0"/>
              <a:t>Effective use of power</a:t>
            </a:r>
            <a:br>
              <a:rPr lang="en-GB" sz="3600" b="1" dirty="0" smtClean="0"/>
            </a:br>
            <a:r>
              <a:rPr lang="en-GB" sz="2800" dirty="0" smtClean="0"/>
              <a:t> </a:t>
            </a:r>
            <a:r>
              <a:rPr lang="en-GB" sz="2000" i="1" dirty="0" smtClean="0"/>
              <a:t>(Werner, p.305-6)</a:t>
            </a:r>
            <a:endParaRPr lang="en-GB" sz="2000" b="1" i="1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GB" dirty="0" smtClean="0"/>
              <a:t>Power-oriented characteristics   </a:t>
            </a:r>
            <a:r>
              <a:rPr lang="en-GB" sz="2800" dirty="0" smtClean="0"/>
              <a:t>(Nelson and Quick)</a:t>
            </a:r>
          </a:p>
          <a:p>
            <a:r>
              <a:rPr lang="en-GB" dirty="0" smtClean="0"/>
              <a:t>Belief in authority system</a:t>
            </a:r>
          </a:p>
          <a:p>
            <a:r>
              <a:rPr lang="en-GB" dirty="0" smtClean="0"/>
              <a:t>Preference for work and discipline as moral obligation</a:t>
            </a:r>
          </a:p>
          <a:p>
            <a:r>
              <a:rPr lang="en-GB" dirty="0" smtClean="0"/>
              <a:t>Altruism  - company first</a:t>
            </a:r>
          </a:p>
          <a:p>
            <a:r>
              <a:rPr lang="en-GB" dirty="0" smtClean="0"/>
              <a:t>Belief in justice  - above all else</a:t>
            </a:r>
          </a:p>
          <a:p>
            <a:pPr>
              <a:buNone/>
            </a:pPr>
            <a:r>
              <a:rPr lang="en-GB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0624D6-F46B-44C3-A324-864D0C655FC5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 err="1" smtClean="0"/>
              <a:t>Etzioni’s</a:t>
            </a:r>
            <a:r>
              <a:rPr lang="en-GB" sz="3600" b="1" dirty="0" smtClean="0"/>
              <a:t> power analysis</a:t>
            </a:r>
            <a:br>
              <a:rPr lang="en-GB" sz="3600" b="1" dirty="0" smtClean="0"/>
            </a:br>
            <a:r>
              <a:rPr lang="en-GB" sz="2800" dirty="0" smtClean="0"/>
              <a:t> </a:t>
            </a:r>
            <a:r>
              <a:rPr lang="en-GB" sz="2000" i="1" dirty="0" smtClean="0"/>
              <a:t>(Werner, p.308)</a:t>
            </a:r>
            <a:endParaRPr lang="en-GB" sz="2000" b="1" i="1" dirty="0" smtClean="0"/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Organisational involvement</a:t>
            </a:r>
          </a:p>
        </p:txBody>
      </p:sp>
      <p:sp>
        <p:nvSpPr>
          <p:cNvPr id="14340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 smtClean="0"/>
              <a:t>Alienative</a:t>
            </a:r>
            <a:r>
              <a:rPr lang="en-GB" dirty="0" smtClean="0"/>
              <a:t> membership</a:t>
            </a:r>
          </a:p>
          <a:p>
            <a:pPr>
              <a:buFont typeface="Arial" charset="0"/>
              <a:buNone/>
            </a:pPr>
            <a:r>
              <a:rPr lang="en-GB" dirty="0" smtClean="0"/>
              <a:t>	(hostile, negative)</a:t>
            </a:r>
          </a:p>
          <a:p>
            <a:endParaRPr lang="en-GB" dirty="0" smtClean="0"/>
          </a:p>
          <a:p>
            <a:r>
              <a:rPr lang="en-GB" dirty="0" smtClean="0"/>
              <a:t>Calculative membership</a:t>
            </a:r>
          </a:p>
          <a:p>
            <a:pPr>
              <a:buFont typeface="Arial" charset="0"/>
              <a:buNone/>
            </a:pPr>
            <a:r>
              <a:rPr lang="en-GB" dirty="0" smtClean="0"/>
              <a:t>	(benefits, limitations)</a:t>
            </a:r>
          </a:p>
          <a:p>
            <a:endParaRPr lang="en-GB" dirty="0" smtClean="0"/>
          </a:p>
          <a:p>
            <a:r>
              <a:rPr lang="en-GB" dirty="0" smtClean="0"/>
              <a:t>Moral membership</a:t>
            </a:r>
          </a:p>
          <a:p>
            <a:pPr>
              <a:buFont typeface="Arial" charset="0"/>
              <a:buNone/>
            </a:pPr>
            <a:r>
              <a:rPr lang="en-GB" dirty="0" smtClean="0"/>
              <a:t>	(positive, deny own needs. need to belong)</a:t>
            </a:r>
          </a:p>
        </p:txBody>
      </p:sp>
      <p:sp>
        <p:nvSpPr>
          <p:cNvPr id="14341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mtClean="0"/>
              <a:t>Organisational power</a:t>
            </a:r>
          </a:p>
        </p:txBody>
      </p:sp>
      <p:sp>
        <p:nvSpPr>
          <p:cNvPr id="14342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smtClean="0"/>
              <a:t>Coercive power</a:t>
            </a:r>
          </a:p>
          <a:p>
            <a:pPr>
              <a:buFont typeface="Arial" charset="0"/>
              <a:buNone/>
            </a:pPr>
            <a:r>
              <a:rPr lang="en-GB" dirty="0" smtClean="0"/>
              <a:t>	(threat, punishment, intimidation)</a:t>
            </a:r>
          </a:p>
          <a:p>
            <a:r>
              <a:rPr lang="en-GB" dirty="0" smtClean="0"/>
              <a:t>Utilitarian power</a:t>
            </a:r>
          </a:p>
          <a:p>
            <a:pPr>
              <a:buFont typeface="Arial" charset="0"/>
              <a:buNone/>
            </a:pPr>
            <a:r>
              <a:rPr lang="en-GB" dirty="0" smtClean="0"/>
              <a:t>	(rewards and benefits)</a:t>
            </a:r>
          </a:p>
          <a:p>
            <a:endParaRPr lang="en-GB" dirty="0" smtClean="0"/>
          </a:p>
          <a:p>
            <a:r>
              <a:rPr lang="en-GB" dirty="0" smtClean="0"/>
              <a:t>Normative power</a:t>
            </a:r>
          </a:p>
          <a:p>
            <a:pPr>
              <a:buNone/>
            </a:pPr>
            <a:r>
              <a:rPr lang="en-GB" dirty="0" smtClean="0"/>
              <a:t> 	(expect to do right thing)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2362FB-6801-4BE6-803F-40A5F89185CD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 smtClean="0"/>
              <a:t>Symbols of power</a:t>
            </a:r>
            <a:br>
              <a:rPr lang="en-GB" sz="3600" b="1" dirty="0" smtClean="0"/>
            </a:br>
            <a:r>
              <a:rPr lang="en-GB" sz="2800" dirty="0" smtClean="0"/>
              <a:t> </a:t>
            </a:r>
            <a:r>
              <a:rPr lang="en-GB" sz="2000" i="1" dirty="0" smtClean="0"/>
              <a:t>(Werner, p.309)</a:t>
            </a:r>
            <a:endParaRPr lang="en-GB" sz="2000" b="1" i="1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GB" dirty="0" smtClean="0"/>
              <a:t> Powerful people   </a:t>
            </a:r>
            <a:r>
              <a:rPr lang="en-GB" sz="2400" dirty="0" smtClean="0"/>
              <a:t>(</a:t>
            </a:r>
            <a:r>
              <a:rPr lang="en-GB" sz="2400" dirty="0" err="1" smtClean="0"/>
              <a:t>Kanter</a:t>
            </a:r>
            <a:r>
              <a:rPr lang="en-GB" sz="2400" dirty="0" smtClean="0"/>
              <a:t> in Nelson and Quick)</a:t>
            </a:r>
          </a:p>
          <a:p>
            <a:r>
              <a:rPr lang="en-GB" sz="2800" dirty="0" smtClean="0"/>
              <a:t>Intercede for others</a:t>
            </a:r>
          </a:p>
          <a:p>
            <a:r>
              <a:rPr lang="en-GB" sz="2800" dirty="0" smtClean="0"/>
              <a:t>Placements  (nepotism and favouritism?)</a:t>
            </a:r>
          </a:p>
          <a:p>
            <a:r>
              <a:rPr lang="en-GB" sz="2800" dirty="0" smtClean="0"/>
              <a:t>Exceed budget limitations</a:t>
            </a:r>
          </a:p>
          <a:p>
            <a:r>
              <a:rPr lang="en-GB" sz="2800" dirty="0" smtClean="0"/>
              <a:t>Procure above-average raises</a:t>
            </a:r>
          </a:p>
          <a:p>
            <a:r>
              <a:rPr lang="en-GB" sz="2800" dirty="0" smtClean="0"/>
              <a:t>Agenda items</a:t>
            </a:r>
          </a:p>
          <a:p>
            <a:r>
              <a:rPr lang="en-GB" sz="2800" dirty="0" smtClean="0"/>
              <a:t>Access to early information</a:t>
            </a:r>
          </a:p>
          <a:p>
            <a:r>
              <a:rPr lang="en-GB" sz="2800" dirty="0" smtClean="0"/>
              <a:t>Seeking opinion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627CA-9AE1-4AF6-982B-10F87C0C2691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 smtClean="0"/>
              <a:t>Symbols of power</a:t>
            </a:r>
            <a:br>
              <a:rPr lang="en-GB" sz="3200" b="1" dirty="0" smtClean="0"/>
            </a:br>
            <a:r>
              <a:rPr lang="en-GB" sz="2800" dirty="0" smtClean="0"/>
              <a:t> </a:t>
            </a:r>
            <a:r>
              <a:rPr lang="en-GB" sz="2000" i="1" dirty="0" smtClean="0"/>
              <a:t>(Werner, p.310)</a:t>
            </a:r>
            <a:endParaRPr lang="en-GB" sz="2000" b="1" i="1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GB" dirty="0" err="1" smtClean="0"/>
              <a:t>Korda</a:t>
            </a:r>
            <a:endParaRPr lang="en-GB" dirty="0" smtClean="0"/>
          </a:p>
          <a:p>
            <a:r>
              <a:rPr lang="en-GB" sz="2800" dirty="0" smtClean="0"/>
              <a:t>Office furnishings  </a:t>
            </a:r>
          </a:p>
          <a:p>
            <a:r>
              <a:rPr lang="en-GB" sz="2800" dirty="0" smtClean="0"/>
              <a:t>Time</a:t>
            </a:r>
          </a:p>
          <a:p>
            <a:r>
              <a:rPr lang="en-GB" sz="2800" dirty="0" smtClean="0"/>
              <a:t>Standing by (cell phones? )</a:t>
            </a:r>
          </a:p>
          <a:p>
            <a:endParaRPr lang="en-GB" sz="2800" dirty="0" smtClean="0"/>
          </a:p>
          <a:p>
            <a:pPr>
              <a:buFont typeface="Arial" charset="0"/>
              <a:buNone/>
            </a:pPr>
            <a:r>
              <a:rPr lang="en-GB" sz="2800" dirty="0" smtClean="0"/>
              <a:t>	Office size and location? Vehicle? Effect of IT, internet, gadgets? PA? Two secretaries? Dress code?</a:t>
            </a:r>
          </a:p>
          <a:p>
            <a:pPr>
              <a:buFont typeface="Arial" charset="0"/>
              <a:buNone/>
            </a:pPr>
            <a:r>
              <a:rPr lang="en-GB" sz="2800" dirty="0" smtClean="0"/>
              <a:t>	Power </a:t>
            </a:r>
            <a:r>
              <a:rPr lang="en-GB" sz="2800" dirty="0" err="1" smtClean="0"/>
              <a:t>vs</a:t>
            </a:r>
            <a:r>
              <a:rPr lang="en-GB" sz="2800" dirty="0" smtClean="0"/>
              <a:t> status?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64966-DAF5-4A42-BB85-9CDCFFE8998C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r>
              <a:rPr lang="en-GB" sz="3200" b="1" dirty="0" smtClean="0"/>
              <a:t>Powerlessness..symptoms   </a:t>
            </a:r>
            <a:r>
              <a:rPr lang="en-GB" sz="2400" dirty="0" smtClean="0"/>
              <a:t>(1)</a:t>
            </a:r>
            <a:br>
              <a:rPr lang="en-GB" sz="2400" dirty="0" smtClean="0"/>
            </a:br>
            <a:r>
              <a:rPr lang="en-GB" sz="2400" dirty="0" smtClean="0"/>
              <a:t> </a:t>
            </a:r>
            <a:r>
              <a:rPr lang="en-GB" sz="2000" i="1" dirty="0" smtClean="0"/>
              <a:t>(Werner, p.309)</a:t>
            </a:r>
            <a:endParaRPr lang="en-GB" sz="2000" b="1" i="1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9341"/>
            <a:ext cx="3322712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GB" dirty="0" smtClean="0"/>
              <a:t>Managers</a:t>
            </a:r>
          </a:p>
          <a:p>
            <a:pPr>
              <a:buFont typeface="Arial" charset="0"/>
              <a:buNone/>
            </a:pPr>
            <a:endParaRPr lang="en-GB" dirty="0" smtClean="0"/>
          </a:p>
          <a:p>
            <a:pPr>
              <a:buFont typeface="Arial" charset="0"/>
              <a:buNone/>
            </a:pPr>
            <a:endParaRPr lang="en-GB" dirty="0" smtClean="0"/>
          </a:p>
          <a:p>
            <a:pPr>
              <a:buFont typeface="Arial" charset="0"/>
              <a:buNone/>
            </a:pPr>
            <a:endParaRPr lang="en-GB" dirty="0" smtClean="0"/>
          </a:p>
          <a:p>
            <a:pPr>
              <a:buFont typeface="Arial" charset="0"/>
              <a:buNone/>
            </a:pPr>
            <a:r>
              <a:rPr lang="en-GB" dirty="0" smtClean="0"/>
              <a:t>First-time supervisors</a:t>
            </a:r>
          </a:p>
          <a:p>
            <a:pPr>
              <a:buFont typeface="Arial" charset="0"/>
              <a:buNone/>
            </a:pPr>
            <a:endParaRPr lang="en-GB" dirty="0" smtClean="0"/>
          </a:p>
          <a:p>
            <a:pPr>
              <a:buFont typeface="Arial" charset="0"/>
              <a:buNone/>
            </a:pPr>
            <a:endParaRPr lang="en-GB" sz="2400" dirty="0" smtClean="0"/>
          </a:p>
          <a:p>
            <a:pPr>
              <a:buFont typeface="Arial" charset="0"/>
              <a:buNone/>
            </a:pPr>
            <a:endParaRPr lang="en-GB" sz="2400" dirty="0" smtClean="0"/>
          </a:p>
        </p:txBody>
      </p:sp>
      <p:sp>
        <p:nvSpPr>
          <p:cNvPr id="17412" name="Content Placeholder 3"/>
          <p:cNvSpPr>
            <a:spLocks noGrp="1"/>
          </p:cNvSpPr>
          <p:nvPr>
            <p:ph sz="half" idx="2"/>
          </p:nvPr>
        </p:nvSpPr>
        <p:spPr>
          <a:xfrm>
            <a:off x="3851920" y="1600201"/>
            <a:ext cx="4834880" cy="3989040"/>
          </a:xfrm>
        </p:spPr>
        <p:txBody>
          <a:bodyPr/>
          <a:lstStyle/>
          <a:p>
            <a:r>
              <a:rPr lang="en-GB" dirty="0" smtClean="0"/>
              <a:t>Budget cuts</a:t>
            </a:r>
          </a:p>
          <a:p>
            <a:r>
              <a:rPr lang="en-GB" dirty="0" smtClean="0"/>
              <a:t>Punishment</a:t>
            </a:r>
          </a:p>
          <a:p>
            <a:r>
              <a:rPr lang="en-GB" dirty="0" smtClean="0"/>
              <a:t>Dictatorial communication</a:t>
            </a:r>
          </a:p>
          <a:p>
            <a:endParaRPr lang="en-GB" dirty="0" smtClean="0"/>
          </a:p>
          <a:p>
            <a:r>
              <a:rPr lang="en-GB" dirty="0" smtClean="0"/>
              <a:t>Overly close supervision</a:t>
            </a:r>
          </a:p>
          <a:p>
            <a:r>
              <a:rPr lang="en-GB" dirty="0" smtClean="0"/>
              <a:t>Inflexible rule adherence</a:t>
            </a:r>
          </a:p>
          <a:p>
            <a:r>
              <a:rPr lang="en-GB" dirty="0" smtClean="0"/>
              <a:t>Do the job oneself</a:t>
            </a:r>
          </a:p>
          <a:p>
            <a:endParaRPr lang="en-GB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0EC02-BB65-4F4C-934D-4C3665CC5C5C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POWER, EMPOWERMENT AND INFLUENCE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08425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GB" i="1" dirty="0" smtClean="0">
                <a:solidFill>
                  <a:schemeClr val="tx1"/>
                </a:solidFill>
              </a:rPr>
              <a:t>Werner, (</a:t>
            </a:r>
            <a:r>
              <a:rPr lang="en-GB" i="1" dirty="0" err="1" smtClean="0">
                <a:solidFill>
                  <a:schemeClr val="tx1"/>
                </a:solidFill>
              </a:rPr>
              <a:t>ed</a:t>
            </a:r>
            <a:r>
              <a:rPr lang="en-GB" i="1" dirty="0" smtClean="0">
                <a:solidFill>
                  <a:schemeClr val="tx1"/>
                </a:solidFill>
              </a:rPr>
              <a:t>), Chapter 9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59409E-37DF-418B-8FA5-8707A60113FE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240360" cy="36512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Organisational Behaviour and Management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 smtClean="0"/>
              <a:t>Powerlessness….symptoms… </a:t>
            </a:r>
            <a:r>
              <a:rPr lang="en-GB" sz="3200" dirty="0" smtClean="0"/>
              <a:t>  </a:t>
            </a:r>
            <a:r>
              <a:rPr lang="en-GB" sz="2400" dirty="0" smtClean="0"/>
              <a:t>(2)</a:t>
            </a:r>
            <a:br>
              <a:rPr lang="en-GB" sz="2400" dirty="0" smtClean="0"/>
            </a:br>
            <a:r>
              <a:rPr lang="en-GB" sz="2000" i="1" dirty="0" smtClean="0"/>
              <a:t>(Werner, p.309)</a:t>
            </a:r>
            <a:endParaRPr lang="en-GB" sz="2000" b="1" i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962672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GB" dirty="0" smtClean="0"/>
              <a:t>Staff professionals</a:t>
            </a:r>
          </a:p>
          <a:p>
            <a:pPr>
              <a:buFont typeface="Arial" charset="0"/>
              <a:buNone/>
            </a:pPr>
            <a:endParaRPr lang="en-GB" dirty="0" smtClean="0"/>
          </a:p>
          <a:p>
            <a:pPr>
              <a:buFont typeface="Arial" charset="0"/>
              <a:buNone/>
            </a:pPr>
            <a:endParaRPr lang="en-GB" dirty="0" smtClean="0"/>
          </a:p>
          <a:p>
            <a:pPr>
              <a:buFont typeface="Arial" charset="0"/>
              <a:buNone/>
            </a:pPr>
            <a:r>
              <a:rPr lang="en-GB" dirty="0" smtClean="0"/>
              <a:t>Employees</a:t>
            </a:r>
          </a:p>
          <a:p>
            <a:endParaRPr lang="en-GB" dirty="0" smtClean="0"/>
          </a:p>
        </p:txBody>
      </p:sp>
      <p:sp>
        <p:nvSpPr>
          <p:cNvPr id="18436" name="Content Placeholder 3"/>
          <p:cNvSpPr>
            <a:spLocks noGrp="1"/>
          </p:cNvSpPr>
          <p:nvPr>
            <p:ph sz="half" idx="2"/>
          </p:nvPr>
        </p:nvSpPr>
        <p:spPr>
          <a:xfrm>
            <a:off x="3851920" y="1600200"/>
            <a:ext cx="3600400" cy="4525963"/>
          </a:xfrm>
        </p:spPr>
        <p:txBody>
          <a:bodyPr/>
          <a:lstStyle/>
          <a:p>
            <a:r>
              <a:rPr lang="en-GB" dirty="0" smtClean="0"/>
              <a:t>Resist change</a:t>
            </a:r>
          </a:p>
          <a:p>
            <a:r>
              <a:rPr lang="en-GB" dirty="0" smtClean="0"/>
              <a:t>Protect domain</a:t>
            </a:r>
          </a:p>
          <a:p>
            <a:endParaRPr lang="en-GB" dirty="0" smtClean="0"/>
          </a:p>
          <a:p>
            <a:r>
              <a:rPr lang="en-GB" dirty="0" smtClean="0"/>
              <a:t>Passive</a:t>
            </a:r>
          </a:p>
          <a:p>
            <a:r>
              <a:rPr lang="en-GB" dirty="0" smtClean="0"/>
              <a:t>Overdependence</a:t>
            </a:r>
          </a:p>
          <a:p>
            <a:r>
              <a:rPr lang="en-GB" dirty="0" smtClean="0"/>
              <a:t>Disruption</a:t>
            </a:r>
          </a:p>
          <a:p>
            <a:endParaRPr lang="en-GB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FB1D9-E618-41A9-818F-8EDD2100CD9D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GB" sz="3200" b="1" dirty="0" smtClean="0"/>
              <a:t>Organisational empowerment</a:t>
            </a:r>
            <a:br>
              <a:rPr lang="en-GB" sz="3200" b="1" dirty="0" smtClean="0"/>
            </a:br>
            <a:r>
              <a:rPr lang="en-GB" sz="2000" i="1" dirty="0" smtClean="0"/>
              <a:t>(Werner, p.311-2)</a:t>
            </a:r>
            <a:endParaRPr lang="en-GB" sz="2000" b="1" i="1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9688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GB" sz="2800" dirty="0" smtClean="0"/>
              <a:t>From domination to delegation</a:t>
            </a:r>
          </a:p>
          <a:p>
            <a:pPr>
              <a:buFont typeface="Arial" charset="0"/>
              <a:buNone/>
            </a:pPr>
            <a:r>
              <a:rPr lang="en-GB" sz="2800" dirty="0" smtClean="0"/>
              <a:t>From power sharing to power distribution</a:t>
            </a:r>
          </a:p>
          <a:p>
            <a:pPr>
              <a:buFont typeface="Arial" charset="0"/>
              <a:buNone/>
            </a:pPr>
            <a:endParaRPr lang="en-GB" sz="2800" dirty="0" smtClean="0"/>
          </a:p>
          <a:p>
            <a:pPr>
              <a:buFont typeface="Arial" charset="0"/>
              <a:buNone/>
            </a:pPr>
            <a:r>
              <a:rPr lang="en-GB" sz="2400" dirty="0" smtClean="0"/>
              <a:t>“A form of employee involvement, designed by management and intended to generate commitment and enhance employee contributions to the organisation.” (Werner, p.311)</a:t>
            </a:r>
          </a:p>
          <a:p>
            <a:pPr>
              <a:buFont typeface="Arial" charset="0"/>
              <a:buNone/>
            </a:pPr>
            <a:endParaRPr lang="en-GB" sz="2400" dirty="0" smtClean="0"/>
          </a:p>
          <a:p>
            <a:pPr>
              <a:buFont typeface="Arial" charset="0"/>
              <a:buNone/>
            </a:pPr>
            <a:r>
              <a:rPr lang="en-GB" sz="2400" dirty="0" smtClean="0"/>
              <a:t>“..recognizing and releasing into the organization the power that people already have in their wealth of useful knowledge, experience and internal motivation.” (</a:t>
            </a:r>
            <a:r>
              <a:rPr lang="en-GB" sz="2400" dirty="0" err="1" smtClean="0"/>
              <a:t>Kreitner</a:t>
            </a:r>
            <a:r>
              <a:rPr lang="en-GB" sz="2400" dirty="0" smtClean="0"/>
              <a:t> and </a:t>
            </a:r>
            <a:r>
              <a:rPr lang="en-GB" sz="2400" dirty="0" err="1" smtClean="0"/>
              <a:t>Kinicki</a:t>
            </a:r>
            <a:r>
              <a:rPr lang="en-GB" sz="2400" dirty="0" smtClean="0"/>
              <a:t>, p.445)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505DA2-5C5B-4E33-B7EF-0CBCBE16BAB8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237"/>
          </a:xfrm>
        </p:spPr>
        <p:txBody>
          <a:bodyPr/>
          <a:lstStyle/>
          <a:p>
            <a:r>
              <a:rPr lang="en-GB" sz="3200" b="1" dirty="0" smtClean="0"/>
              <a:t>Successful empowerment</a:t>
            </a:r>
            <a:br>
              <a:rPr lang="en-GB" sz="3200" b="1" dirty="0" smtClean="0"/>
            </a:br>
            <a:r>
              <a:rPr lang="en-GB" sz="2000" i="1" dirty="0" smtClean="0"/>
              <a:t>(D’Annunzio-Green and </a:t>
            </a:r>
            <a:r>
              <a:rPr lang="en-GB" sz="2000" i="1" dirty="0" err="1" smtClean="0"/>
              <a:t>Macandrew</a:t>
            </a:r>
            <a:r>
              <a:rPr lang="en-GB" sz="2000" i="1" dirty="0" smtClean="0"/>
              <a:t> in Werner, p.312)</a:t>
            </a:r>
            <a:endParaRPr lang="en-GB" sz="2000" b="1" i="1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GB" sz="2800" dirty="0" smtClean="0"/>
              <a:t>For sustainability of empowerment:</a:t>
            </a:r>
          </a:p>
          <a:p>
            <a:r>
              <a:rPr lang="en-GB" sz="2800" dirty="0" smtClean="0"/>
              <a:t>Long-term investment</a:t>
            </a:r>
          </a:p>
          <a:p>
            <a:r>
              <a:rPr lang="en-GB" sz="2800" dirty="0" smtClean="0"/>
              <a:t>Take risks</a:t>
            </a:r>
          </a:p>
          <a:p>
            <a:r>
              <a:rPr lang="en-GB" sz="2800" dirty="0" smtClean="0"/>
              <a:t>Ensure good fit with organisational culture</a:t>
            </a:r>
          </a:p>
          <a:p>
            <a:r>
              <a:rPr lang="en-GB" sz="2800" dirty="0" smtClean="0"/>
              <a:t>Prepare for failure</a:t>
            </a:r>
          </a:p>
          <a:p>
            <a:r>
              <a:rPr lang="en-GB" sz="2800" dirty="0" smtClean="0"/>
              <a:t>Learn from mistakes</a:t>
            </a:r>
          </a:p>
          <a:p>
            <a:endParaRPr lang="en-GB" sz="2800" dirty="0" smtClean="0"/>
          </a:p>
          <a:p>
            <a:r>
              <a:rPr lang="en-GB" sz="2400" dirty="0" smtClean="0"/>
              <a:t>Philosophy – “more responsibility and decision-making authority to more junior people”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1A190-4E60-43E4-9880-BFBA0E22E671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 smtClean="0"/>
              <a:t>Empowerment and organisational change </a:t>
            </a:r>
            <a:r>
              <a:rPr lang="en-GB" sz="2400" dirty="0" smtClean="0"/>
              <a:t>(1)</a:t>
            </a:r>
            <a:br>
              <a:rPr lang="en-GB" sz="2400" dirty="0" smtClean="0"/>
            </a:br>
            <a:r>
              <a:rPr lang="en-GB" sz="2000" i="1" dirty="0" smtClean="0"/>
              <a:t>(Werner, p.316)</a:t>
            </a:r>
            <a:endParaRPr lang="en-GB" sz="2000" b="1" i="1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GB" sz="2800" dirty="0" smtClean="0"/>
              <a:t>Empowerment as change strategy to improve the individual’s and organisation’s ability to act</a:t>
            </a:r>
          </a:p>
          <a:p>
            <a:endParaRPr lang="en-GB" sz="2800" dirty="0" smtClean="0"/>
          </a:p>
          <a:p>
            <a:r>
              <a:rPr lang="en-GB" sz="2800" dirty="0" smtClean="0"/>
              <a:t>Create empowerment culture</a:t>
            </a:r>
          </a:p>
          <a:p>
            <a:pPr lvl="1"/>
            <a:r>
              <a:rPr lang="en-GB" sz="2400" dirty="0" smtClean="0"/>
              <a:t>From command and control to coach and expert</a:t>
            </a:r>
          </a:p>
          <a:p>
            <a:pPr lvl="1"/>
            <a:r>
              <a:rPr lang="en-GB" sz="2400" dirty="0" smtClean="0"/>
              <a:t>Broaden competency and job overlap</a:t>
            </a:r>
          </a:p>
          <a:p>
            <a:pPr lvl="1"/>
            <a:r>
              <a:rPr lang="en-GB" sz="2400" dirty="0" smtClean="0"/>
              <a:t>Learning organisation</a:t>
            </a:r>
          </a:p>
          <a:p>
            <a:pPr lvl="1"/>
            <a:r>
              <a:rPr lang="en-GB" sz="2400" dirty="0" smtClean="0"/>
              <a:t>Leadership style based on consensus and influencing through shared vision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6B72B-4A02-4D1A-9F6F-3E5EBCFA689B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GB" sz="3200" b="1" dirty="0" smtClean="0"/>
              <a:t>Empowerment and organisational change </a:t>
            </a:r>
            <a:r>
              <a:rPr lang="en-GB" sz="2400" dirty="0" smtClean="0"/>
              <a:t>(2)</a:t>
            </a:r>
            <a:br>
              <a:rPr lang="en-GB" sz="2400" dirty="0" smtClean="0"/>
            </a:br>
            <a:r>
              <a:rPr lang="en-GB" sz="2000" i="1" dirty="0" smtClean="0"/>
              <a:t>(Werner, p.318)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412775"/>
            <a:ext cx="8229600" cy="3384377"/>
          </a:xfrm>
        </p:spPr>
        <p:txBody>
          <a:bodyPr/>
          <a:lstStyle/>
          <a:p>
            <a:r>
              <a:rPr lang="en-GB" sz="2800" dirty="0" smtClean="0"/>
              <a:t>Empowerment as a management strategy</a:t>
            </a:r>
          </a:p>
          <a:p>
            <a:pPr lvl="1"/>
            <a:r>
              <a:rPr lang="en-GB" dirty="0" smtClean="0"/>
              <a:t>Establish vision</a:t>
            </a:r>
          </a:p>
          <a:p>
            <a:pPr lvl="1"/>
            <a:r>
              <a:rPr lang="en-GB" dirty="0" smtClean="0"/>
              <a:t>Prioritise and act where most impact it possible</a:t>
            </a:r>
          </a:p>
          <a:p>
            <a:pPr lvl="1"/>
            <a:r>
              <a:rPr lang="en-GB" dirty="0" smtClean="0"/>
              <a:t>Build strong relationships with colleagues</a:t>
            </a:r>
          </a:p>
          <a:p>
            <a:pPr lvl="1"/>
            <a:r>
              <a:rPr lang="en-GB" dirty="0" smtClean="0"/>
              <a:t>Expand networks</a:t>
            </a:r>
          </a:p>
          <a:p>
            <a:pPr lvl="1"/>
            <a:r>
              <a:rPr lang="en-GB" dirty="0" smtClean="0"/>
              <a:t>Use internal and external support groups</a:t>
            </a:r>
          </a:p>
          <a:p>
            <a:pPr lvl="1"/>
            <a:endParaRPr lang="en-GB" sz="2400" dirty="0" smtClean="0"/>
          </a:p>
          <a:p>
            <a:pPr>
              <a:buFont typeface="Arial" charset="0"/>
              <a:buNone/>
            </a:pPr>
            <a:r>
              <a:rPr lang="en-GB" sz="2800" dirty="0" smtClean="0"/>
              <a:t>	</a:t>
            </a:r>
          </a:p>
          <a:p>
            <a:pPr lvl="1"/>
            <a:endParaRPr lang="en-GB" sz="24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E95906-EB89-4178-A61F-49F4376EA55F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 smtClean="0"/>
              <a:t>Empowerment and organisational change </a:t>
            </a:r>
            <a:r>
              <a:rPr lang="en-GB" sz="2400" dirty="0" smtClean="0"/>
              <a:t>(3)</a:t>
            </a:r>
            <a:r>
              <a:rPr lang="en-GB" sz="3200" dirty="0" smtClean="0"/>
              <a:t/>
            </a:r>
            <a:br>
              <a:rPr lang="en-GB" sz="3200" dirty="0" smtClean="0"/>
            </a:br>
            <a:r>
              <a:rPr lang="en-GB" sz="2000" i="1" dirty="0" smtClean="0"/>
              <a:t>(Werner, p.318-9)</a:t>
            </a:r>
            <a:endParaRPr lang="en-GB" sz="2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Key themes in empowerment implementation</a:t>
            </a:r>
          </a:p>
          <a:p>
            <a:pPr lvl="1"/>
            <a:r>
              <a:rPr lang="en-GB" dirty="0" smtClean="0"/>
              <a:t>Communication</a:t>
            </a:r>
          </a:p>
          <a:p>
            <a:pPr lvl="1"/>
            <a:r>
              <a:rPr lang="en-GB" dirty="0" smtClean="0"/>
              <a:t>Commitment</a:t>
            </a:r>
          </a:p>
          <a:p>
            <a:pPr lvl="1"/>
            <a:r>
              <a:rPr lang="en-GB" dirty="0" smtClean="0"/>
              <a:t>Ownership</a:t>
            </a:r>
          </a:p>
          <a:p>
            <a:pPr lvl="1"/>
            <a:r>
              <a:rPr lang="en-GB" dirty="0" smtClean="0"/>
              <a:t>Skills and competencies</a:t>
            </a:r>
          </a:p>
          <a:p>
            <a:pPr lvl="1"/>
            <a:r>
              <a:rPr lang="en-GB" dirty="0" smtClean="0"/>
              <a:t>Leadership</a:t>
            </a:r>
          </a:p>
          <a:p>
            <a:pPr lvl="1"/>
            <a:r>
              <a:rPr lang="en-GB" dirty="0" smtClean="0"/>
              <a:t>Sustainability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07A1F-C6B5-4280-A182-DAD28B716984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 smtClean="0"/>
              <a:t>Organisational political behaviour</a:t>
            </a:r>
            <a:br>
              <a:rPr lang="en-GB" sz="3200" b="1" dirty="0" smtClean="0"/>
            </a:br>
            <a:r>
              <a:rPr lang="en-GB" sz="2000" i="1" dirty="0" smtClean="0"/>
              <a:t>(Werner, p.319-20)</a:t>
            </a:r>
            <a:endParaRPr lang="en-GB" sz="2000" b="1" i="1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GB" sz="2400" dirty="0" smtClean="0"/>
              <a:t>“…involves intentional acts of influence to enhance or protect the </a:t>
            </a:r>
            <a:r>
              <a:rPr lang="en-GB" sz="2400" b="1" dirty="0" smtClean="0"/>
              <a:t>self-interest</a:t>
            </a:r>
            <a:r>
              <a:rPr lang="en-GB" sz="2400" dirty="0" smtClean="0"/>
              <a:t> of individuals and groups.”</a:t>
            </a:r>
          </a:p>
          <a:p>
            <a:pPr>
              <a:buFont typeface="Arial" charset="0"/>
              <a:buNone/>
            </a:pPr>
            <a:endParaRPr lang="en-GB" sz="2400" dirty="0" smtClean="0"/>
          </a:p>
          <a:p>
            <a:pPr>
              <a:buFont typeface="Arial" charset="0"/>
              <a:buNone/>
            </a:pPr>
            <a:r>
              <a:rPr lang="en-GB" sz="2400" dirty="0" smtClean="0"/>
              <a:t>Uncertainty – more at junior level</a:t>
            </a:r>
          </a:p>
          <a:p>
            <a:pPr>
              <a:buFont typeface="Arial" charset="0"/>
              <a:buNone/>
            </a:pPr>
            <a:r>
              <a:rPr lang="en-GB" sz="2400" dirty="0" smtClean="0"/>
              <a:t>Not only “dirty dealings”</a:t>
            </a:r>
          </a:p>
          <a:p>
            <a:pPr>
              <a:buFont typeface="Arial" charset="0"/>
              <a:buNone/>
            </a:pPr>
            <a:r>
              <a:rPr lang="en-GB" sz="2400" dirty="0" smtClean="0"/>
              <a:t>Office politics </a:t>
            </a:r>
          </a:p>
          <a:p>
            <a:pPr>
              <a:buFont typeface="Arial" charset="0"/>
              <a:buNone/>
            </a:pPr>
            <a:r>
              <a:rPr lang="en-GB" sz="2400" dirty="0" smtClean="0"/>
              <a:t>WOMBAT – waste of money, brains and time </a:t>
            </a:r>
            <a:r>
              <a:rPr lang="en-GB" sz="2000" i="1" dirty="0" smtClean="0"/>
              <a:t>(</a:t>
            </a:r>
            <a:r>
              <a:rPr lang="en-GB" sz="2000" i="1" dirty="0" err="1" smtClean="0"/>
              <a:t>Kreitner</a:t>
            </a:r>
            <a:r>
              <a:rPr lang="en-GB" sz="2000" i="1" dirty="0" smtClean="0"/>
              <a:t> and </a:t>
            </a:r>
            <a:r>
              <a:rPr lang="en-GB" sz="2000" i="1" dirty="0" err="1" smtClean="0"/>
              <a:t>Kinicki</a:t>
            </a:r>
            <a:r>
              <a:rPr lang="en-GB" sz="2000" i="1" dirty="0" smtClean="0"/>
              <a:t>, p.451)</a:t>
            </a:r>
          </a:p>
          <a:p>
            <a:pPr>
              <a:buFont typeface="Arial" charset="0"/>
              <a:buNone/>
            </a:pPr>
            <a:r>
              <a:rPr lang="en-GB" sz="2400" dirty="0" smtClean="0"/>
              <a:t>Positive force – point across, job done, end resistance</a:t>
            </a:r>
          </a:p>
          <a:p>
            <a:pPr>
              <a:buFont typeface="Arial" charset="0"/>
              <a:buNone/>
            </a:pPr>
            <a:endParaRPr lang="en-GB" sz="2400" dirty="0" smtClean="0"/>
          </a:p>
          <a:p>
            <a:pPr>
              <a:buFont typeface="Arial" charset="0"/>
              <a:buNone/>
            </a:pPr>
            <a:endParaRPr lang="en-GB" sz="2400" dirty="0" smtClean="0"/>
          </a:p>
          <a:p>
            <a:pPr>
              <a:buFont typeface="Arial" charset="0"/>
              <a:buNone/>
            </a:pPr>
            <a:endParaRPr lang="en-GB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F2B747-6937-4E01-9DE8-143C9928EB59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sz="3200" b="1" dirty="0" smtClean="0"/>
              <a:t>Political tactics </a:t>
            </a:r>
            <a:r>
              <a:rPr lang="en-GB" sz="2000" i="1" dirty="0" smtClean="0"/>
              <a:t>(Werner, p.323-4)</a:t>
            </a:r>
            <a:endParaRPr lang="en-GB" sz="2000" b="1" i="1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28592"/>
          </a:xfrm>
        </p:spPr>
        <p:txBody>
          <a:bodyPr/>
          <a:lstStyle/>
          <a:p>
            <a:r>
              <a:rPr lang="en-GB" sz="2400" dirty="0" smtClean="0"/>
              <a:t>Coalitions and networks for useful information </a:t>
            </a:r>
          </a:p>
          <a:p>
            <a:r>
              <a:rPr lang="en-GB" sz="2400" dirty="0" smtClean="0"/>
              <a:t>Positive impressions with loyalty, honesty, grooming </a:t>
            </a:r>
          </a:p>
          <a:p>
            <a:r>
              <a:rPr lang="en-GB" sz="2400" dirty="0" smtClean="0"/>
              <a:t>Information management – the nature and timing</a:t>
            </a:r>
          </a:p>
          <a:p>
            <a:r>
              <a:rPr lang="en-GB" sz="2400" dirty="0" smtClean="0"/>
              <a:t>Promote  or support the opposition to success</a:t>
            </a:r>
          </a:p>
          <a:p>
            <a:r>
              <a:rPr lang="en-GB" sz="2400" dirty="0" smtClean="0"/>
              <a:t>Pursue line responsibility for preferred position for career path </a:t>
            </a:r>
          </a:p>
          <a:p>
            <a:r>
              <a:rPr lang="en-GB" sz="2400" dirty="0" smtClean="0"/>
              <a:t>Ingratiation with compliments and favours</a:t>
            </a:r>
          </a:p>
          <a:p>
            <a:pPr>
              <a:buFont typeface="Arial" charset="0"/>
              <a:buNone/>
            </a:pPr>
            <a:endParaRPr lang="en-GB" sz="2000" dirty="0" smtClean="0"/>
          </a:p>
          <a:p>
            <a:pPr>
              <a:buFont typeface="Arial" charset="0"/>
              <a:buNone/>
            </a:pPr>
            <a:r>
              <a:rPr lang="en-GB" sz="2000" dirty="0" smtClean="0"/>
              <a:t> </a:t>
            </a:r>
            <a:r>
              <a:rPr lang="en-GB" sz="2400" dirty="0" smtClean="0"/>
              <a:t>Immoral tactics </a:t>
            </a:r>
            <a:endParaRPr lang="en-GB" sz="2000" dirty="0" smtClean="0"/>
          </a:p>
          <a:p>
            <a:r>
              <a:rPr lang="en-GB" sz="2400" dirty="0" smtClean="0"/>
              <a:t>Take no prisoners  - eliminate resent</a:t>
            </a:r>
          </a:p>
          <a:p>
            <a:r>
              <a:rPr lang="en-GB" sz="2400" dirty="0" smtClean="0"/>
              <a:t>Divide and conquer   -  create rift</a:t>
            </a:r>
          </a:p>
          <a:p>
            <a:r>
              <a:rPr lang="en-GB" sz="2400" dirty="0" smtClean="0"/>
              <a:t>Exclude the opposition -  keep adversaries away</a:t>
            </a:r>
          </a:p>
          <a:p>
            <a:pPr>
              <a:buFont typeface="Arial" charset="0"/>
              <a:buNone/>
            </a:pPr>
            <a:endParaRPr lang="en-GB" sz="2000" dirty="0" smtClean="0"/>
          </a:p>
          <a:p>
            <a:pPr>
              <a:buFont typeface="Arial" charset="0"/>
              <a:buNone/>
            </a:pPr>
            <a:endParaRPr lang="en-GB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8B40A-280F-45E6-BF9D-78A288AE8F64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 smtClean="0"/>
              <a:t>Gender and power</a:t>
            </a:r>
            <a:br>
              <a:rPr lang="en-GB" sz="3600" b="1" dirty="0" smtClean="0"/>
            </a:br>
            <a:r>
              <a:rPr lang="en-GB" sz="2000" i="1" dirty="0" smtClean="0"/>
              <a:t>(Werner, p.324-5)</a:t>
            </a:r>
            <a:endParaRPr lang="en-GB" sz="2000" b="1" i="1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Gender imbalance</a:t>
            </a:r>
          </a:p>
          <a:p>
            <a:r>
              <a:rPr lang="en-GB" sz="2800" dirty="0" smtClean="0"/>
              <a:t>South Africa and Africa different from the rest of the world?</a:t>
            </a:r>
          </a:p>
          <a:p>
            <a:endParaRPr lang="en-GB" sz="2800" dirty="0" smtClean="0"/>
          </a:p>
          <a:p>
            <a:r>
              <a:rPr lang="en-GB" sz="2800" dirty="0" smtClean="0"/>
              <a:t>Strategies for male and female employees 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6663D-B5FC-40D6-AE36-93214C533478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smtClean="0"/>
              <a:t>Worth remembering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GB" sz="2400" b="1" dirty="0" smtClean="0"/>
              <a:t>Francois Rabelais</a:t>
            </a:r>
            <a:r>
              <a:rPr lang="en-GB" sz="2400" dirty="0" smtClean="0"/>
              <a:t> (1495-1553)</a:t>
            </a:r>
          </a:p>
          <a:p>
            <a:pPr>
              <a:buFont typeface="Arial" charset="0"/>
              <a:buNone/>
            </a:pPr>
            <a:r>
              <a:rPr lang="en-GB" sz="2400" dirty="0" smtClean="0"/>
              <a:t>	“How shall I be able to rule over others, that have not full power and command of myself?”</a:t>
            </a:r>
          </a:p>
          <a:p>
            <a:pPr>
              <a:buFont typeface="Arial" charset="0"/>
              <a:buNone/>
            </a:pPr>
            <a:endParaRPr lang="en-GB" sz="2400" dirty="0" smtClean="0"/>
          </a:p>
          <a:p>
            <a:pPr>
              <a:buFont typeface="Arial" charset="0"/>
              <a:buNone/>
            </a:pPr>
            <a:r>
              <a:rPr lang="en-GB" sz="2400" b="1" dirty="0" smtClean="0"/>
              <a:t>Woodrow Wilson</a:t>
            </a:r>
            <a:r>
              <a:rPr lang="en-GB" sz="2400" dirty="0" smtClean="0"/>
              <a:t> (1856-1924)</a:t>
            </a:r>
          </a:p>
          <a:p>
            <a:pPr>
              <a:buFont typeface="Arial" charset="0"/>
              <a:buNone/>
            </a:pPr>
            <a:r>
              <a:rPr lang="en-GB" sz="2400" dirty="0" smtClean="0"/>
              <a:t>“	There must be, not a balance of power, but a community of power…”</a:t>
            </a:r>
          </a:p>
          <a:p>
            <a:pPr>
              <a:buNone/>
            </a:pPr>
            <a:endParaRPr lang="en-GB" sz="2000" b="1" dirty="0" smtClean="0"/>
          </a:p>
          <a:p>
            <a:pPr>
              <a:buNone/>
            </a:pPr>
            <a:r>
              <a:rPr lang="en-GB" sz="2400" b="1" dirty="0" smtClean="0"/>
              <a:t>John Foster</a:t>
            </a:r>
            <a:r>
              <a:rPr lang="en-GB" sz="2400" dirty="0" smtClean="0"/>
              <a:t> (1836-1917)</a:t>
            </a:r>
          </a:p>
          <a:p>
            <a:pPr>
              <a:buNone/>
            </a:pPr>
            <a:r>
              <a:rPr lang="en-GB" sz="2000" dirty="0" smtClean="0"/>
              <a:t>	</a:t>
            </a:r>
            <a:r>
              <a:rPr lang="en-GB" sz="2400" dirty="0" smtClean="0"/>
              <a:t>“Power, to it’s last particle, is duty.”</a:t>
            </a:r>
          </a:p>
          <a:p>
            <a:pPr>
              <a:buFont typeface="Arial" charset="0"/>
              <a:buNone/>
            </a:pPr>
            <a:endParaRPr lang="en-GB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4E379-64CE-4B51-B176-BD17869BC88B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b="1" smtClean="0"/>
              <a:t>Power…    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GB" sz="2800" dirty="0" smtClean="0"/>
              <a:t>Authority, control, influence, supremacy, rule, command, dominance, clout, muscle</a:t>
            </a:r>
          </a:p>
          <a:p>
            <a:pPr eaLnBrk="1" hangingPunct="1">
              <a:buFont typeface="Arial" charset="0"/>
              <a:buNone/>
            </a:pPr>
            <a:endParaRPr lang="en-GB" sz="2800" dirty="0" smtClean="0"/>
          </a:p>
          <a:p>
            <a:pPr eaLnBrk="1" hangingPunct="1">
              <a:buFont typeface="Arial" charset="0"/>
              <a:buNone/>
            </a:pPr>
            <a:r>
              <a:rPr lang="en-GB" sz="2800" dirty="0" smtClean="0"/>
              <a:t>Werner:  “…dynamic integral reality of all interpersonal relationships.” (p.300)</a:t>
            </a:r>
          </a:p>
          <a:p>
            <a:pPr eaLnBrk="1" hangingPunct="1">
              <a:buFont typeface="Arial" charset="0"/>
              <a:buNone/>
            </a:pPr>
            <a:endParaRPr lang="en-GB" sz="2800" dirty="0" smtClean="0"/>
          </a:p>
          <a:p>
            <a:pPr eaLnBrk="1" hangingPunct="1">
              <a:buFont typeface="Arial" charset="0"/>
              <a:buNone/>
            </a:pPr>
            <a:r>
              <a:rPr lang="en-GB" sz="2800" dirty="0" smtClean="0"/>
              <a:t>The organisation is not only a hierarchy, also a system of social relationships, status and power.</a:t>
            </a:r>
          </a:p>
          <a:p>
            <a:pPr eaLnBrk="1" hangingPunct="1">
              <a:buFont typeface="Arial" charset="0"/>
              <a:buNone/>
            </a:pPr>
            <a:endParaRPr lang="en-GB" sz="2400" dirty="0" smtClean="0"/>
          </a:p>
          <a:p>
            <a:pPr eaLnBrk="1" hangingPunct="1">
              <a:buFont typeface="Arial" charset="0"/>
              <a:buNone/>
            </a:pPr>
            <a:r>
              <a:rPr lang="en-GB" sz="2400" dirty="0" smtClean="0"/>
              <a:t>		Without power, managers cannot lead.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31840" y="6356350"/>
            <a:ext cx="3384376" cy="36512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Organisational Behaviour and Management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7A3D7-E177-40BF-BB53-7E436319B904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b="1" dirty="0" smtClean="0"/>
              <a:t>Power in organisations: orientations</a:t>
            </a:r>
            <a:br>
              <a:rPr lang="en-GB" sz="3200" b="1" dirty="0" smtClean="0"/>
            </a:br>
            <a:r>
              <a:rPr lang="en-GB" sz="2000" i="1" dirty="0" smtClean="0"/>
              <a:t>(Werner, p.300)</a:t>
            </a:r>
            <a:endParaRPr lang="en-GB" sz="2000" b="1" i="1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eaLnBrk="1" hangingPunct="1"/>
            <a:r>
              <a:rPr lang="en-GB" dirty="0" smtClean="0"/>
              <a:t>Two orientations:</a:t>
            </a:r>
          </a:p>
          <a:p>
            <a:pPr eaLnBrk="1" hangingPunct="1">
              <a:buNone/>
            </a:pPr>
            <a:r>
              <a:rPr lang="en-GB" dirty="0" smtClean="0"/>
              <a:t>	</a:t>
            </a:r>
            <a:r>
              <a:rPr lang="en-GB" sz="2800" dirty="0" smtClean="0"/>
              <a:t>	Based on domination and suppression (Marx 	and Weber)</a:t>
            </a:r>
          </a:p>
          <a:p>
            <a:pPr lvl="2" eaLnBrk="1" hangingPunct="1">
              <a:buNone/>
            </a:pPr>
            <a:r>
              <a:rPr lang="en-GB" sz="2800" dirty="0" smtClean="0"/>
              <a:t>Management approach - Formal legitimate authority , directed at suppression of opposition and conflict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Manager -  skill, understand use, manage</a:t>
            </a:r>
          </a:p>
          <a:p>
            <a:pPr eaLnBrk="1" hangingPunct="1"/>
            <a:r>
              <a:rPr lang="en-GB" dirty="0" smtClean="0"/>
              <a:t>Not aggression, not fear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55776" y="6309320"/>
            <a:ext cx="3888432" cy="365125"/>
          </a:xfrm>
        </p:spPr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02505-13D6-4B04-8EA1-77A59BFED132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en-GB" sz="3600" b="1" dirty="0" smtClean="0"/>
              <a:t>Power …</a:t>
            </a:r>
            <a:br>
              <a:rPr lang="en-GB" sz="3600" b="1" dirty="0" smtClean="0"/>
            </a:br>
            <a:r>
              <a:rPr lang="en-GB" sz="2800" dirty="0" smtClean="0"/>
              <a:t> </a:t>
            </a:r>
            <a:r>
              <a:rPr lang="en-GB" sz="2000" i="1" dirty="0" smtClean="0"/>
              <a:t>(Werner, p.300)</a:t>
            </a:r>
            <a:endParaRPr lang="en-GB" sz="2000" b="1" i="1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95288" y="1484313"/>
            <a:ext cx="8229600" cy="4525962"/>
          </a:xfrm>
        </p:spPr>
        <p:txBody>
          <a:bodyPr/>
          <a:lstStyle/>
          <a:p>
            <a:pPr eaLnBrk="1" hangingPunct="1"/>
            <a:r>
              <a:rPr lang="en-GB" dirty="0" smtClean="0"/>
              <a:t>Position power   - social condition, formal position in hierarchy, legitimate authority to control subordinates, manage</a:t>
            </a:r>
          </a:p>
          <a:p>
            <a:pPr eaLnBrk="1" hangingPunct="1"/>
            <a:r>
              <a:rPr lang="en-GB" dirty="0" smtClean="0"/>
              <a:t>Personal power – qualities, ability, skills, expertise, experience, referent power, charisma.</a:t>
            </a:r>
          </a:p>
          <a:p>
            <a:pPr eaLnBrk="1" hangingPunct="1"/>
            <a:r>
              <a:rPr lang="en-GB" dirty="0" smtClean="0"/>
              <a:t>Legitimately powerful people are respected, trusted, comply to expectations</a:t>
            </a:r>
          </a:p>
          <a:p>
            <a:pPr eaLnBrk="1" hangingPunct="1"/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51C379-51F5-43FF-8140-16567B4045FB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 smtClean="0"/>
              <a:t>Empowerment</a:t>
            </a:r>
            <a:br>
              <a:rPr lang="en-GB" sz="3600" b="1" dirty="0" smtClean="0"/>
            </a:br>
            <a:r>
              <a:rPr lang="en-GB" sz="2800" dirty="0" smtClean="0"/>
              <a:t> </a:t>
            </a:r>
            <a:r>
              <a:rPr lang="en-GB" sz="2000" i="1" dirty="0" smtClean="0"/>
              <a:t>(Werner, p.300)</a:t>
            </a:r>
            <a:endParaRPr lang="en-GB" sz="2000" b="1" i="1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Sharing of </a:t>
            </a:r>
            <a:r>
              <a:rPr lang="en-GB" b="1" dirty="0" smtClean="0"/>
              <a:t>influence</a:t>
            </a:r>
            <a:r>
              <a:rPr lang="en-GB" dirty="0" smtClean="0"/>
              <a:t> and </a:t>
            </a:r>
            <a:r>
              <a:rPr lang="en-GB" b="1" dirty="0" smtClean="0"/>
              <a:t>control</a:t>
            </a:r>
            <a:r>
              <a:rPr lang="en-GB" dirty="0" smtClean="0"/>
              <a:t> with employees</a:t>
            </a:r>
          </a:p>
          <a:p>
            <a:r>
              <a:rPr lang="en-GB" dirty="0" smtClean="0"/>
              <a:t>Assist others to develop goals and strategies, share, understand, take co-ownership</a:t>
            </a:r>
          </a:p>
          <a:p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976080-A855-4892-A3C5-8F869991AA22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 smtClean="0"/>
              <a:t>Control and Influence</a:t>
            </a:r>
            <a:br>
              <a:rPr lang="en-GB" sz="3600" b="1" dirty="0" smtClean="0"/>
            </a:br>
            <a:r>
              <a:rPr lang="en-GB" sz="2800" dirty="0" smtClean="0"/>
              <a:t> </a:t>
            </a:r>
            <a:r>
              <a:rPr lang="en-GB" sz="2000" i="1" dirty="0" smtClean="0"/>
              <a:t>(Werner, p.301)</a:t>
            </a:r>
            <a:endParaRPr lang="en-GB" sz="2000" b="1" i="1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Control – forced compliance</a:t>
            </a:r>
          </a:p>
          <a:p>
            <a:r>
              <a:rPr lang="en-GB" dirty="0" smtClean="0"/>
              <a:t>Influence - process of affecting the thoughts, behaviour, needs, goals and feelings of others</a:t>
            </a:r>
          </a:p>
          <a:p>
            <a:r>
              <a:rPr lang="en-GB" dirty="0" smtClean="0"/>
              <a:t>Influential – collaboration</a:t>
            </a:r>
          </a:p>
          <a:p>
            <a:r>
              <a:rPr lang="en-GB" dirty="0" smtClean="0"/>
              <a:t>Strategies for influence:</a:t>
            </a:r>
          </a:p>
          <a:p>
            <a:pPr lvl="1"/>
            <a:r>
              <a:rPr lang="en-GB" dirty="0" smtClean="0"/>
              <a:t>Retribution (coercion, intimidation)</a:t>
            </a:r>
          </a:p>
          <a:p>
            <a:pPr lvl="1"/>
            <a:r>
              <a:rPr lang="en-GB" dirty="0" smtClean="0"/>
              <a:t>Reciprocity  (ingratiation, bargaining)</a:t>
            </a:r>
          </a:p>
          <a:p>
            <a:pPr lvl="1"/>
            <a:r>
              <a:rPr lang="en-GB" dirty="0" smtClean="0"/>
              <a:t>Reasoning (persuasion)</a:t>
            </a:r>
          </a:p>
          <a:p>
            <a:pPr>
              <a:buFont typeface="Arial" charset="0"/>
              <a:buNone/>
            </a:pP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5B0AA-6C0F-4F45-A0E8-E3394A836A48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 smtClean="0"/>
              <a:t>The bases of power</a:t>
            </a:r>
            <a:br>
              <a:rPr lang="en-GB" sz="3600" b="1" dirty="0" smtClean="0"/>
            </a:br>
            <a:r>
              <a:rPr lang="en-GB" sz="2800" dirty="0" smtClean="0"/>
              <a:t> </a:t>
            </a:r>
            <a:r>
              <a:rPr lang="en-GB" sz="2000" i="1" dirty="0" smtClean="0"/>
              <a:t>(Werner, p.301…)</a:t>
            </a:r>
            <a:endParaRPr lang="en-GB" sz="2000" b="1" i="1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305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GB" i="1" dirty="0" smtClean="0"/>
              <a:t>Managers and leaders derive power from their position and personal attributes</a:t>
            </a:r>
          </a:p>
          <a:p>
            <a:pPr>
              <a:buFont typeface="Arial" charset="0"/>
              <a:buNone/>
            </a:pPr>
            <a:endParaRPr lang="en-GB" i="1" dirty="0" smtClean="0"/>
          </a:p>
          <a:p>
            <a:pPr>
              <a:buFont typeface="Arial" charset="0"/>
              <a:buNone/>
            </a:pPr>
            <a:r>
              <a:rPr lang="en-GB" i="1" dirty="0" smtClean="0"/>
              <a:t>Exercise </a:t>
            </a:r>
            <a:r>
              <a:rPr lang="en-GB" i="1" dirty="0" smtClean="0"/>
              <a:t>power through strategy </a:t>
            </a:r>
          </a:p>
          <a:p>
            <a:pPr>
              <a:buFont typeface="Arial" charset="0"/>
              <a:buNone/>
            </a:pPr>
            <a:endParaRPr lang="en-GB" i="1" dirty="0" smtClean="0"/>
          </a:p>
          <a:p>
            <a:pPr>
              <a:buFont typeface="Arial" charset="0"/>
              <a:buNone/>
            </a:pPr>
            <a:r>
              <a:rPr lang="en-GB" i="1" dirty="0" smtClean="0"/>
              <a:t>Secure </a:t>
            </a:r>
            <a:r>
              <a:rPr lang="en-GB" i="1" dirty="0" smtClean="0"/>
              <a:t>employee compliance, effort and commitment</a:t>
            </a:r>
          </a:p>
          <a:p>
            <a:pPr>
              <a:buNone/>
            </a:pPr>
            <a:endParaRPr lang="en-GB" dirty="0" smtClean="0"/>
          </a:p>
          <a:p>
            <a:pPr>
              <a:buFont typeface="Arial" charset="0"/>
              <a:buNone/>
            </a:pP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42F6F7-FA31-47B1-9553-AB787D5A146F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 smtClean="0"/>
              <a:t>The bases of power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3600" dirty="0" smtClean="0"/>
              <a:t> </a:t>
            </a:r>
            <a:r>
              <a:rPr lang="en-GB" sz="2000" i="1" dirty="0" smtClean="0"/>
              <a:t>(Werner, p.302+;  French &amp; Raven in Kreitner &amp; Kinicki, p.442)</a:t>
            </a:r>
            <a:br>
              <a:rPr lang="en-GB" sz="2000" i="1" dirty="0" smtClean="0"/>
            </a:br>
            <a:r>
              <a:rPr lang="en-GB" sz="2800" dirty="0" smtClean="0"/>
              <a:t> 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>
              <a:buNone/>
            </a:pPr>
            <a:r>
              <a:rPr lang="en-GB" i="1" dirty="0" smtClean="0"/>
              <a:t>Interpersonal social power derives from:</a:t>
            </a:r>
          </a:p>
          <a:p>
            <a:r>
              <a:rPr lang="en-GB" dirty="0" smtClean="0"/>
              <a:t>Reward power (incentives)</a:t>
            </a:r>
          </a:p>
          <a:p>
            <a:r>
              <a:rPr lang="en-GB" dirty="0" smtClean="0"/>
              <a:t>Coercive power  (threat and punish)</a:t>
            </a:r>
          </a:p>
          <a:p>
            <a:r>
              <a:rPr lang="en-GB" dirty="0" smtClean="0"/>
              <a:t>Legitimate power (agree on authority)</a:t>
            </a:r>
          </a:p>
          <a:p>
            <a:r>
              <a:rPr lang="en-GB" dirty="0" smtClean="0"/>
              <a:t>Expert power  (information and knowledge)</a:t>
            </a:r>
          </a:p>
          <a:p>
            <a:r>
              <a:rPr lang="en-GB" dirty="0" smtClean="0"/>
              <a:t>Referent power  (charisma and personal attraction)</a:t>
            </a:r>
          </a:p>
          <a:p>
            <a:r>
              <a:rPr lang="en-GB" dirty="0" smtClean="0"/>
              <a:t>Informational power  (resource for exchange)</a:t>
            </a:r>
            <a:endParaRPr lang="en-GB" sz="2400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Organisational Behaviour and Management 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07A1F-C6B5-4280-A182-DAD28B716984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1151</Words>
  <Application>Microsoft Office PowerPoint</Application>
  <PresentationFormat>On-screen Show (4:3)</PresentationFormat>
  <Paragraphs>315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POWER, EMPOWERMENT AND INFLUENCE</vt:lpstr>
      <vt:lpstr>Power…     </vt:lpstr>
      <vt:lpstr>Power in organisations: orientations (Werner, p.300)</vt:lpstr>
      <vt:lpstr>Power …  (Werner, p.300)</vt:lpstr>
      <vt:lpstr>Empowerment  (Werner, p.300)</vt:lpstr>
      <vt:lpstr>Control and Influence  (Werner, p.301)</vt:lpstr>
      <vt:lpstr>The bases of power  (Werner, p.301…)</vt:lpstr>
      <vt:lpstr>The bases of power  (Werner, p.302+;  French &amp; Raven in Kreitner &amp; Kinicki, p.442)  </vt:lpstr>
      <vt:lpstr>Impact of power bases on work outcomes  (French and Raven in Kreitner and Kinicki, p.444) </vt:lpstr>
      <vt:lpstr>Personal power..  (Werner, p.302)</vt:lpstr>
      <vt:lpstr>Structural bases of power  (Werner, p.303)</vt:lpstr>
      <vt:lpstr>How can managers increase their power?  (Werner, p.304)</vt:lpstr>
      <vt:lpstr>Effective use of power  (Werner, p.305-6)</vt:lpstr>
      <vt:lpstr>Effective use of power  (Werner, p.305-6)</vt:lpstr>
      <vt:lpstr>Etzioni’s power analysis  (Werner, p.308)</vt:lpstr>
      <vt:lpstr>Symbols of power  (Werner, p.309)</vt:lpstr>
      <vt:lpstr>Symbols of power  (Werner, p.310)</vt:lpstr>
      <vt:lpstr>Powerlessness..symptoms   (1)  (Werner, p.309)</vt:lpstr>
      <vt:lpstr>Powerlessness….symptoms…   (2) (Werner, p.309)</vt:lpstr>
      <vt:lpstr>Organisational empowerment (Werner, p.311-2)</vt:lpstr>
      <vt:lpstr>Successful empowerment (D’Annunzio-Green and Macandrew in Werner, p.312)</vt:lpstr>
      <vt:lpstr>Empowerment and organisational change (1) (Werner, p.316)</vt:lpstr>
      <vt:lpstr>Empowerment and organisational change (2) (Werner, p.318)</vt:lpstr>
      <vt:lpstr>Empowerment and organisational change (3) (Werner, p.318-9)</vt:lpstr>
      <vt:lpstr>Organisational political behaviour (Werner, p.319-20)</vt:lpstr>
      <vt:lpstr>Political tactics (Werner, p.323-4)</vt:lpstr>
      <vt:lpstr>Gender and power (Werner, p.324-5)</vt:lpstr>
      <vt:lpstr>Worth remembering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Joan de Beer</dc:creator>
  <cp:lastModifiedBy>Joan</cp:lastModifiedBy>
  <cp:revision>67</cp:revision>
  <dcterms:created xsi:type="dcterms:W3CDTF">2013-03-24T09:51:20Z</dcterms:created>
  <dcterms:modified xsi:type="dcterms:W3CDTF">2016-09-22T07:09:09Z</dcterms:modified>
</cp:coreProperties>
</file>