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8" r:id="rId6"/>
    <p:sldId id="269" r:id="rId7"/>
    <p:sldId id="270" r:id="rId8"/>
    <p:sldId id="271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C"/>
    <a:srgbClr val="ECECEC"/>
    <a:srgbClr val="CDCFD4"/>
    <a:srgbClr val="ECA040"/>
    <a:srgbClr val="84A2B8"/>
    <a:srgbClr val="C66C36"/>
    <a:srgbClr val="A8303D"/>
    <a:srgbClr val="8EC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41DEC-C018-46C6-A640-4163DCDA5FA5}" v="7" dt="2023-06-01T07:59:16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 showGuides="1">
      <p:cViewPr varScale="1">
        <p:scale>
          <a:sx n="79" d="100"/>
          <a:sy n="79" d="100"/>
        </p:scale>
        <p:origin x="96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er, Sisanda" userId="57b80fd3-9d96-4d05-80c9-a21e6210756d" providerId="ADAL" clId="{33E41DEC-C018-46C6-A640-4163DCDA5FA5}"/>
    <pc:docChg chg="custSel modSld">
      <pc:chgData name="Meyer, Sisanda" userId="57b80fd3-9d96-4d05-80c9-a21e6210756d" providerId="ADAL" clId="{33E41DEC-C018-46C6-A640-4163DCDA5FA5}" dt="2023-06-02T11:19:11.628" v="1508" actId="6549"/>
      <pc:docMkLst>
        <pc:docMk/>
      </pc:docMkLst>
      <pc:sldChg chg="modSp mod">
        <pc:chgData name="Meyer, Sisanda" userId="57b80fd3-9d96-4d05-80c9-a21e6210756d" providerId="ADAL" clId="{33E41DEC-C018-46C6-A640-4163DCDA5FA5}" dt="2023-06-02T11:19:11.628" v="1508" actId="6549"/>
        <pc:sldMkLst>
          <pc:docMk/>
          <pc:sldMk cId="233294295" sldId="270"/>
        </pc:sldMkLst>
        <pc:graphicFrameChg chg="modGraphic">
          <ac:chgData name="Meyer, Sisanda" userId="57b80fd3-9d96-4d05-80c9-a21e6210756d" providerId="ADAL" clId="{33E41DEC-C018-46C6-A640-4163DCDA5FA5}" dt="2023-06-02T11:19:11.628" v="1508" actId="6549"/>
          <ac:graphicFrameMkLst>
            <pc:docMk/>
            <pc:sldMk cId="233294295" sldId="270"/>
            <ac:graphicFrameMk id="2" creationId="{F5B8A53E-82B7-476B-A4B9-EBE530B35F5A}"/>
          </ac:graphicFrameMkLst>
        </pc:graphicFrameChg>
      </pc:sldChg>
      <pc:sldChg chg="modSp mod">
        <pc:chgData name="Meyer, Sisanda" userId="57b80fd3-9d96-4d05-80c9-a21e6210756d" providerId="ADAL" clId="{33E41DEC-C018-46C6-A640-4163DCDA5FA5}" dt="2023-05-31T12:28:52.189" v="450" actId="20577"/>
        <pc:sldMkLst>
          <pc:docMk/>
          <pc:sldMk cId="765525352" sldId="271"/>
        </pc:sldMkLst>
        <pc:graphicFrameChg chg="mod modGraphic">
          <ac:chgData name="Meyer, Sisanda" userId="57b80fd3-9d96-4d05-80c9-a21e6210756d" providerId="ADAL" clId="{33E41DEC-C018-46C6-A640-4163DCDA5FA5}" dt="2023-05-31T12:28:52.189" v="450" actId="20577"/>
          <ac:graphicFrameMkLst>
            <pc:docMk/>
            <pc:sldMk cId="765525352" sldId="271"/>
            <ac:graphicFrameMk id="2" creationId="{F5B8A53E-82B7-476B-A4B9-EBE530B35F5A}"/>
          </ac:graphicFrameMkLst>
        </pc:graphicFrameChg>
      </pc:sldChg>
      <pc:sldChg chg="modSp mod">
        <pc:chgData name="Meyer, Sisanda" userId="57b80fd3-9d96-4d05-80c9-a21e6210756d" providerId="ADAL" clId="{33E41DEC-C018-46C6-A640-4163DCDA5FA5}" dt="2023-06-01T12:01:54.073" v="1435" actId="20577"/>
        <pc:sldMkLst>
          <pc:docMk/>
          <pc:sldMk cId="3835049254" sldId="274"/>
        </pc:sldMkLst>
        <pc:graphicFrameChg chg="modGraphic">
          <ac:chgData name="Meyer, Sisanda" userId="57b80fd3-9d96-4d05-80c9-a21e6210756d" providerId="ADAL" clId="{33E41DEC-C018-46C6-A640-4163DCDA5FA5}" dt="2023-06-01T12:01:54.073" v="1435" actId="20577"/>
          <ac:graphicFrameMkLst>
            <pc:docMk/>
            <pc:sldMk cId="3835049254" sldId="274"/>
            <ac:graphicFrameMk id="2" creationId="{F5B8A53E-82B7-476B-A4B9-EBE530B35F5A}"/>
          </ac:graphicFrameMkLst>
        </pc:graphicFrameChg>
      </pc:sldChg>
      <pc:sldChg chg="addSp delSp modSp mod">
        <pc:chgData name="Meyer, Sisanda" userId="57b80fd3-9d96-4d05-80c9-a21e6210756d" providerId="ADAL" clId="{33E41DEC-C018-46C6-A640-4163DCDA5FA5}" dt="2023-06-01T07:59:16.102" v="1118"/>
        <pc:sldMkLst>
          <pc:docMk/>
          <pc:sldMk cId="2924384800" sldId="276"/>
        </pc:sldMkLst>
        <pc:graphicFrameChg chg="del">
          <ac:chgData name="Meyer, Sisanda" userId="57b80fd3-9d96-4d05-80c9-a21e6210756d" providerId="ADAL" clId="{33E41DEC-C018-46C6-A640-4163DCDA5FA5}" dt="2023-05-31T12:34:49.176" v="780" actId="478"/>
          <ac:graphicFrameMkLst>
            <pc:docMk/>
            <pc:sldMk cId="2924384800" sldId="276"/>
            <ac:graphicFrameMk id="3" creationId="{55B16A63-B1FA-4825-A76E-FC0E98C28BA0}"/>
          </ac:graphicFrameMkLst>
        </pc:graphicFrameChg>
        <pc:graphicFrameChg chg="add mod">
          <ac:chgData name="Meyer, Sisanda" userId="57b80fd3-9d96-4d05-80c9-a21e6210756d" providerId="ADAL" clId="{33E41DEC-C018-46C6-A640-4163DCDA5FA5}" dt="2023-06-01T07:59:16.102" v="1118"/>
          <ac:graphicFrameMkLst>
            <pc:docMk/>
            <pc:sldMk cId="2924384800" sldId="276"/>
            <ac:graphicFrameMk id="4" creationId="{55B16A63-B1FA-4825-A76E-FC0E98C28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[Miles Month on Month Movement May 2023.xlsx]Graph!PivotTable4</c:name>
    <c:fmtId val="4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6814014571820354E-2"/>
          <c:y val="3.8524094906534516E-2"/>
          <c:w val="0.78678537459678144"/>
          <c:h val="0.634798974182220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Graph!$E$3:$E$4</c:f>
              <c:strCache>
                <c:ptCount val="1"/>
                <c:pt idx="0">
                  <c:v>Sum of Opened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Graph!$C$5:$D$25</c:f>
              <c:multiLvlStrCache>
                <c:ptCount val="20"/>
                <c:lvl>
                  <c:pt idx="0">
                    <c:v>i&amp;SS Service Desk</c:v>
                  </c:pt>
                  <c:pt idx="1">
                    <c:v>WesBank Access Management</c:v>
                  </c:pt>
                  <c:pt idx="2">
                    <c:v>WesBank Application Support</c:v>
                  </c:pt>
                  <c:pt idx="3">
                    <c:v>WesBank Miles Config Team</c:v>
                  </c:pt>
                  <c:pt idx="4">
                    <c:v>WesBank Access Management</c:v>
                  </c:pt>
                  <c:pt idx="5">
                    <c:v>WesBank Application Support</c:v>
                  </c:pt>
                  <c:pt idx="6">
                    <c:v>WesBank Miles Config Team</c:v>
                  </c:pt>
                  <c:pt idx="7">
                    <c:v>WesBank Access Management</c:v>
                  </c:pt>
                  <c:pt idx="8">
                    <c:v>WesBank Application Support</c:v>
                  </c:pt>
                  <c:pt idx="9">
                    <c:v>WesBank Miles Config Team</c:v>
                  </c:pt>
                  <c:pt idx="10">
                    <c:v>WesBank Access Management</c:v>
                  </c:pt>
                  <c:pt idx="11">
                    <c:v>WesBank Application Support</c:v>
                  </c:pt>
                  <c:pt idx="12">
                    <c:v>WesBank Miles Config Team</c:v>
                  </c:pt>
                  <c:pt idx="13">
                    <c:v>WesBank MS SQL DBA</c:v>
                  </c:pt>
                  <c:pt idx="14">
                    <c:v>WesBank Access Management</c:v>
                  </c:pt>
                  <c:pt idx="15">
                    <c:v>WesBank Application Support</c:v>
                  </c:pt>
                  <c:pt idx="16">
                    <c:v>WesBank Miles Config Team</c:v>
                  </c:pt>
                  <c:pt idx="17">
                    <c:v>WesBank MS SQL DBA</c:v>
                  </c:pt>
                  <c:pt idx="18">
                    <c:v>WesBank Globalscape Support</c:v>
                  </c:pt>
                  <c:pt idx="19">
                    <c:v>WesBank Wintel Server</c:v>
                  </c:pt>
                </c:lvl>
                <c:lvl>
                  <c:pt idx="0">
                    <c:v>Jan</c:v>
                  </c:pt>
                  <c:pt idx="4">
                    <c:v>Feb</c:v>
                  </c:pt>
                  <c:pt idx="7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Graph!$E$5:$E$25</c:f>
              <c:numCache>
                <c:formatCode>General</c:formatCode>
                <c:ptCount val="20"/>
                <c:pt idx="0">
                  <c:v>1</c:v>
                </c:pt>
                <c:pt idx="1">
                  <c:v>46</c:v>
                </c:pt>
                <c:pt idx="2">
                  <c:v>18</c:v>
                </c:pt>
                <c:pt idx="3">
                  <c:v>25</c:v>
                </c:pt>
                <c:pt idx="4">
                  <c:v>31</c:v>
                </c:pt>
                <c:pt idx="5">
                  <c:v>18</c:v>
                </c:pt>
                <c:pt idx="6">
                  <c:v>30</c:v>
                </c:pt>
                <c:pt idx="7">
                  <c:v>24</c:v>
                </c:pt>
                <c:pt idx="8">
                  <c:v>36</c:v>
                </c:pt>
                <c:pt idx="9">
                  <c:v>29</c:v>
                </c:pt>
                <c:pt idx="10">
                  <c:v>41</c:v>
                </c:pt>
                <c:pt idx="11">
                  <c:v>41</c:v>
                </c:pt>
                <c:pt idx="12">
                  <c:v>24</c:v>
                </c:pt>
                <c:pt idx="13">
                  <c:v>2</c:v>
                </c:pt>
                <c:pt idx="14">
                  <c:v>30</c:v>
                </c:pt>
                <c:pt idx="15">
                  <c:v>46</c:v>
                </c:pt>
                <c:pt idx="16">
                  <c:v>28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B0-4A9F-A00C-BA7A6E1818E5}"/>
            </c:ext>
          </c:extLst>
        </c:ser>
        <c:ser>
          <c:idx val="1"/>
          <c:order val="1"/>
          <c:tx>
            <c:strRef>
              <c:f>Graph!$F$3:$F$4</c:f>
              <c:strCache>
                <c:ptCount val="1"/>
                <c:pt idx="0">
                  <c:v>Sum of Closed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Graph!$C$5:$D$25</c:f>
              <c:multiLvlStrCache>
                <c:ptCount val="20"/>
                <c:lvl>
                  <c:pt idx="0">
                    <c:v>i&amp;SS Service Desk</c:v>
                  </c:pt>
                  <c:pt idx="1">
                    <c:v>WesBank Access Management</c:v>
                  </c:pt>
                  <c:pt idx="2">
                    <c:v>WesBank Application Support</c:v>
                  </c:pt>
                  <c:pt idx="3">
                    <c:v>WesBank Miles Config Team</c:v>
                  </c:pt>
                  <c:pt idx="4">
                    <c:v>WesBank Access Management</c:v>
                  </c:pt>
                  <c:pt idx="5">
                    <c:v>WesBank Application Support</c:v>
                  </c:pt>
                  <c:pt idx="6">
                    <c:v>WesBank Miles Config Team</c:v>
                  </c:pt>
                  <c:pt idx="7">
                    <c:v>WesBank Access Management</c:v>
                  </c:pt>
                  <c:pt idx="8">
                    <c:v>WesBank Application Support</c:v>
                  </c:pt>
                  <c:pt idx="9">
                    <c:v>WesBank Miles Config Team</c:v>
                  </c:pt>
                  <c:pt idx="10">
                    <c:v>WesBank Access Management</c:v>
                  </c:pt>
                  <c:pt idx="11">
                    <c:v>WesBank Application Support</c:v>
                  </c:pt>
                  <c:pt idx="12">
                    <c:v>WesBank Miles Config Team</c:v>
                  </c:pt>
                  <c:pt idx="13">
                    <c:v>WesBank MS SQL DBA</c:v>
                  </c:pt>
                  <c:pt idx="14">
                    <c:v>WesBank Access Management</c:v>
                  </c:pt>
                  <c:pt idx="15">
                    <c:v>WesBank Application Support</c:v>
                  </c:pt>
                  <c:pt idx="16">
                    <c:v>WesBank Miles Config Team</c:v>
                  </c:pt>
                  <c:pt idx="17">
                    <c:v>WesBank MS SQL DBA</c:v>
                  </c:pt>
                  <c:pt idx="18">
                    <c:v>WesBank Globalscape Support</c:v>
                  </c:pt>
                  <c:pt idx="19">
                    <c:v>WesBank Wintel Server</c:v>
                  </c:pt>
                </c:lvl>
                <c:lvl>
                  <c:pt idx="0">
                    <c:v>Jan</c:v>
                  </c:pt>
                  <c:pt idx="4">
                    <c:v>Feb</c:v>
                  </c:pt>
                  <c:pt idx="7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Graph!$F$5:$F$25</c:f>
              <c:numCache>
                <c:formatCode>General</c:formatCode>
                <c:ptCount val="20"/>
                <c:pt idx="0">
                  <c:v>1</c:v>
                </c:pt>
                <c:pt idx="1">
                  <c:v>45</c:v>
                </c:pt>
                <c:pt idx="2">
                  <c:v>30</c:v>
                </c:pt>
                <c:pt idx="3">
                  <c:v>11</c:v>
                </c:pt>
                <c:pt idx="4">
                  <c:v>30</c:v>
                </c:pt>
                <c:pt idx="5">
                  <c:v>20</c:v>
                </c:pt>
                <c:pt idx="6">
                  <c:v>29</c:v>
                </c:pt>
                <c:pt idx="7">
                  <c:v>25</c:v>
                </c:pt>
                <c:pt idx="8">
                  <c:v>24</c:v>
                </c:pt>
                <c:pt idx="9">
                  <c:v>22</c:v>
                </c:pt>
                <c:pt idx="10">
                  <c:v>38</c:v>
                </c:pt>
                <c:pt idx="11">
                  <c:v>41</c:v>
                </c:pt>
                <c:pt idx="12">
                  <c:v>36</c:v>
                </c:pt>
                <c:pt idx="13">
                  <c:v>2</c:v>
                </c:pt>
                <c:pt idx="14">
                  <c:v>29</c:v>
                </c:pt>
                <c:pt idx="15">
                  <c:v>49</c:v>
                </c:pt>
                <c:pt idx="16">
                  <c:v>14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0-4A9F-A00C-BA7A6E18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529951"/>
        <c:axId val="1187527871"/>
      </c:barChart>
      <c:catAx>
        <c:axId val="1187529951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527871"/>
        <c:crosses val="autoZero"/>
        <c:auto val="1"/>
        <c:lblAlgn val="ctr"/>
        <c:lblOffset val="100"/>
        <c:noMultiLvlLbl val="0"/>
      </c:catAx>
      <c:valAx>
        <c:axId val="118752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52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81064006364123842"/>
          <c:y val="0.40023777660203541"/>
          <c:w val="9.0793628115034011E-2"/>
          <c:h val="0.35844532279314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3F1F-9ADF-4AA4-99B7-1CFF5159F343}" type="datetimeFigureOut">
              <a:rPr lang="en-ZA" smtClean="0"/>
              <a:t>2023/06/02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0C3D2-D598-4E35-94CE-889090ABE3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99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0C3D2-D598-4E35-94CE-889090ABE3EA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49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54C691-0B21-6549-A0E7-1F1C9B798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DBAC12-57D1-C549-A4C0-C19D53EFE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46942" t="64918" r="24318" b="13057"/>
          <a:stretch/>
        </p:blipFill>
        <p:spPr>
          <a:xfrm>
            <a:off x="-188595" y="6301058"/>
            <a:ext cx="1272209" cy="4599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496E4D-B724-E641-9EBE-AE61557EB7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301" t="27025" r="35369" b="29483"/>
          <a:stretch/>
        </p:blipFill>
        <p:spPr>
          <a:xfrm>
            <a:off x="1219201" y="1415007"/>
            <a:ext cx="4058652" cy="2745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985230-E78F-1443-8447-5DCD31BCE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9052" t="-3117" r="-550" b="15005"/>
          <a:stretch/>
        </p:blipFill>
        <p:spPr>
          <a:xfrm>
            <a:off x="9546363" y="0"/>
            <a:ext cx="3240497" cy="62652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8B67AF-8E83-4148-87AF-38A7851C9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5622" y="3897109"/>
            <a:ext cx="7586593" cy="1311758"/>
          </a:xfrm>
          <a:noFill/>
        </p:spPr>
        <p:txBody>
          <a:bodyPr anchor="t">
            <a:normAutofit/>
          </a:bodyPr>
          <a:lstStyle>
            <a:lvl1pPr>
              <a:defRPr sz="48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Headline to go in here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9CB6D1-3433-F24E-B1AD-44237BCBBD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25622" y="4689618"/>
            <a:ext cx="7616411" cy="608703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5A5A5C"/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Secondary Heading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3F9F7F-FCF7-C84B-8866-A901D3D4CFD5}"/>
              </a:ext>
            </a:extLst>
          </p:cNvPr>
          <p:cNvGrpSpPr/>
          <p:nvPr userDrawn="1"/>
        </p:nvGrpSpPr>
        <p:grpSpPr>
          <a:xfrm>
            <a:off x="-390908" y="-1021124"/>
            <a:ext cx="1674276" cy="3220071"/>
            <a:chOff x="-7408" y="-1191232"/>
            <a:chExt cx="4135655" cy="5781522"/>
          </a:xfrm>
        </p:grpSpPr>
        <p:sp>
          <p:nvSpPr>
            <p:cNvPr id="77" name="Freeform: Shape 3">
              <a:extLst>
                <a:ext uri="{FF2B5EF4-FFF2-40B4-BE49-F238E27FC236}">
                  <a16:creationId xmlns:a16="http://schemas.microsoft.com/office/drawing/2014/main" id="{A65091D3-191C-A54F-8FD2-756358112F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  <a:effectLst>
              <a:innerShdw blurRad="63500" dist="50800" dir="135000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7212CB6-C9CD-DD42-B272-E9CC404AA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1CA78DB-2CFC-DA43-8F23-1E3ADD43B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ED5FE9E-CF26-6347-BE6B-0C6FBF20510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12BFFC4-3F2A-FC40-91B0-9C774D2FBD78}"/>
              </a:ext>
            </a:extLst>
          </p:cNvPr>
          <p:cNvSpPr txBox="1">
            <a:spLocks/>
          </p:cNvSpPr>
          <p:nvPr userDrawn="1"/>
        </p:nvSpPr>
        <p:spPr>
          <a:xfrm>
            <a:off x="1083614" y="6467619"/>
            <a:ext cx="1857000" cy="2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5A5A5C"/>
                </a:solidFill>
                <a:latin typeface="+mj-lt"/>
              </a:rPr>
              <a:t>FOR INTERNAL USE ONLY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546546-6F91-CAFD-667E-4CAE9F748DF1}"/>
              </a:ext>
            </a:extLst>
          </p:cNvPr>
          <p:cNvSpPr/>
          <p:nvPr userDrawn="1"/>
        </p:nvSpPr>
        <p:spPr>
          <a:xfrm>
            <a:off x="-986950" y="-667838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6EC68-ED09-A80C-FB1F-F35AC15B9A1A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B200E07-93B7-6842-A383-59957C583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</a:blip>
          <a:srcRect l="7738" t="21179" r="67723" b="28209"/>
          <a:stretch/>
        </p:blipFill>
        <p:spPr>
          <a:xfrm>
            <a:off x="10305310" y="-625642"/>
            <a:ext cx="2480248" cy="24132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C318D8-0FBD-164D-8D67-5FEF5B33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-162747" y="6590378"/>
            <a:ext cx="1272209" cy="4599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06E420-99FD-6A48-B651-06F9C55E39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01" t="27025" r="35369" b="29483"/>
          <a:stretch/>
        </p:blipFill>
        <p:spPr>
          <a:xfrm>
            <a:off x="10828421" y="217039"/>
            <a:ext cx="1155031" cy="78134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78FAA5A-F6D7-724F-9CC1-3B042713F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38" y="667729"/>
            <a:ext cx="8580507" cy="685941"/>
          </a:xfrm>
        </p:spPr>
        <p:txBody>
          <a:bodyPr anchor="t">
            <a:noAutofit/>
          </a:bodyPr>
          <a:lstStyle>
            <a:lvl1pPr>
              <a:defRPr sz="32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228928-521E-B04F-BE6D-8E37F984AF70}"/>
              </a:ext>
            </a:extLst>
          </p:cNvPr>
          <p:cNvGrpSpPr/>
          <p:nvPr userDrawn="1"/>
        </p:nvGrpSpPr>
        <p:grpSpPr>
          <a:xfrm>
            <a:off x="-394640" y="-653143"/>
            <a:ext cx="1453981" cy="2796386"/>
            <a:chOff x="-7408" y="-1191232"/>
            <a:chExt cx="4135655" cy="5781522"/>
          </a:xfrm>
        </p:grpSpPr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04CB7A57-79CF-DE45-BC4D-8A2709769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90FEBB0-E2AD-B24F-AFF3-2B1DCCE79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F7D8867-F30B-CB48-BCD7-38A07B26B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284228B-6974-A040-A14F-0AB699963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ACDB527-E43B-6740-8E72-4E5937CD3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730A3-ADEE-4CB8-CBD9-3D81DE875308}"/>
              </a:ext>
            </a:extLst>
          </p:cNvPr>
          <p:cNvSpPr/>
          <p:nvPr userDrawn="1"/>
        </p:nvSpPr>
        <p:spPr>
          <a:xfrm>
            <a:off x="-914400" y="-653143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EFC06-8B47-8CC9-50F6-AEE41D95FCAF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9C318D8-0FBD-164D-8D67-5FEF5B33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332351" y="6628023"/>
            <a:ext cx="1272209" cy="459953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78FAA5A-F6D7-724F-9CC1-3B042713F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38" y="667729"/>
            <a:ext cx="8580507" cy="685941"/>
          </a:xfrm>
        </p:spPr>
        <p:txBody>
          <a:bodyPr anchor="t">
            <a:noAutofit/>
          </a:bodyPr>
          <a:lstStyle>
            <a:lvl1pPr>
              <a:defRPr sz="32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228928-521E-B04F-BE6D-8E37F984AF70}"/>
              </a:ext>
            </a:extLst>
          </p:cNvPr>
          <p:cNvGrpSpPr/>
          <p:nvPr userDrawn="1"/>
        </p:nvGrpSpPr>
        <p:grpSpPr>
          <a:xfrm>
            <a:off x="-394640" y="-653143"/>
            <a:ext cx="1453981" cy="2796386"/>
            <a:chOff x="-7408" y="-1191232"/>
            <a:chExt cx="4135655" cy="5781522"/>
          </a:xfrm>
        </p:grpSpPr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04CB7A57-79CF-DE45-BC4D-8A2709769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90FEBB0-E2AD-B24F-AFF3-2B1DCCE79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F7D8867-F30B-CB48-BCD7-38A07B26B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284228B-6974-A040-A14F-0AB699963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ACDB527-E43B-6740-8E72-4E5937CD3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730A3-ADEE-4CB8-CBD9-3D81DE875308}"/>
              </a:ext>
            </a:extLst>
          </p:cNvPr>
          <p:cNvSpPr/>
          <p:nvPr userDrawn="1"/>
        </p:nvSpPr>
        <p:spPr>
          <a:xfrm>
            <a:off x="-914400" y="-653143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EFC06-8B47-8CC9-50F6-AEE41D95FCAF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73FA840F-D842-114A-B786-CFDE5F424A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999"/>
            <a:ext cx="6911250" cy="6891749"/>
          </a:xfrm>
          <a:custGeom>
            <a:avLst/>
            <a:gdLst>
              <a:gd name="connsiteX0" fmla="*/ 0 w 9013819"/>
              <a:gd name="connsiteY0" fmla="*/ 0 h 6900760"/>
              <a:gd name="connsiteX1" fmla="*/ 9013819 w 9013819"/>
              <a:gd name="connsiteY1" fmla="*/ 0 h 6900760"/>
              <a:gd name="connsiteX2" fmla="*/ 2084505 w 9013819"/>
              <a:gd name="connsiteY2" fmla="*/ 6900760 h 6900760"/>
              <a:gd name="connsiteX3" fmla="*/ 0 w 9013819"/>
              <a:gd name="connsiteY3" fmla="*/ 6900760 h 6900760"/>
              <a:gd name="connsiteX0" fmla="*/ 0 w 6539560"/>
              <a:gd name="connsiteY0" fmla="*/ 0 h 6900760"/>
              <a:gd name="connsiteX1" fmla="*/ 6539560 w 6539560"/>
              <a:gd name="connsiteY1" fmla="*/ 0 h 6900760"/>
              <a:gd name="connsiteX2" fmla="*/ 2084505 w 6539560"/>
              <a:gd name="connsiteY2" fmla="*/ 6900760 h 6900760"/>
              <a:gd name="connsiteX3" fmla="*/ 0 w 6539560"/>
              <a:gd name="connsiteY3" fmla="*/ 6900760 h 6900760"/>
              <a:gd name="connsiteX4" fmla="*/ 0 w 6539560"/>
              <a:gd name="connsiteY4" fmla="*/ 0 h 6900760"/>
              <a:gd name="connsiteX0" fmla="*/ 0 w 5665501"/>
              <a:gd name="connsiteY0" fmla="*/ 0 h 6900760"/>
              <a:gd name="connsiteX1" fmla="*/ 5665501 w 5665501"/>
              <a:gd name="connsiteY1" fmla="*/ 0 h 6900760"/>
              <a:gd name="connsiteX2" fmla="*/ 2084505 w 5665501"/>
              <a:gd name="connsiteY2" fmla="*/ 6900760 h 6900760"/>
              <a:gd name="connsiteX3" fmla="*/ 0 w 5665501"/>
              <a:gd name="connsiteY3" fmla="*/ 6900760 h 6900760"/>
              <a:gd name="connsiteX4" fmla="*/ 0 w 5665501"/>
              <a:gd name="connsiteY4" fmla="*/ 0 h 6900760"/>
              <a:gd name="connsiteX0" fmla="*/ 0 w 6055466"/>
              <a:gd name="connsiteY0" fmla="*/ 0 h 6900760"/>
              <a:gd name="connsiteX1" fmla="*/ 6055466 w 6055466"/>
              <a:gd name="connsiteY1" fmla="*/ 13531 h 6900760"/>
              <a:gd name="connsiteX2" fmla="*/ 2084505 w 6055466"/>
              <a:gd name="connsiteY2" fmla="*/ 6900760 h 6900760"/>
              <a:gd name="connsiteX3" fmla="*/ 0 w 6055466"/>
              <a:gd name="connsiteY3" fmla="*/ 6900760 h 6900760"/>
              <a:gd name="connsiteX4" fmla="*/ 0 w 6055466"/>
              <a:gd name="connsiteY4" fmla="*/ 0 h 6900760"/>
              <a:gd name="connsiteX0" fmla="*/ 0 w 6055466"/>
              <a:gd name="connsiteY0" fmla="*/ 0 h 6924659"/>
              <a:gd name="connsiteX1" fmla="*/ 6055466 w 6055466"/>
              <a:gd name="connsiteY1" fmla="*/ 13531 h 6924659"/>
              <a:gd name="connsiteX2" fmla="*/ 3663923 w 6055466"/>
              <a:gd name="connsiteY2" fmla="*/ 6924659 h 6924659"/>
              <a:gd name="connsiteX3" fmla="*/ 0 w 6055466"/>
              <a:gd name="connsiteY3" fmla="*/ 6900760 h 6924659"/>
              <a:gd name="connsiteX4" fmla="*/ 0 w 6055466"/>
              <a:gd name="connsiteY4" fmla="*/ 0 h 6924659"/>
              <a:gd name="connsiteX0" fmla="*/ 0 w 6911250"/>
              <a:gd name="connsiteY0" fmla="*/ 10061 h 6934720"/>
              <a:gd name="connsiteX1" fmla="*/ 6911250 w 6911250"/>
              <a:gd name="connsiteY1" fmla="*/ 0 h 6934720"/>
              <a:gd name="connsiteX2" fmla="*/ 3663923 w 6911250"/>
              <a:gd name="connsiteY2" fmla="*/ 6934720 h 6934720"/>
              <a:gd name="connsiteX3" fmla="*/ 0 w 6911250"/>
              <a:gd name="connsiteY3" fmla="*/ 6910821 h 6934720"/>
              <a:gd name="connsiteX4" fmla="*/ 0 w 6911250"/>
              <a:gd name="connsiteY4" fmla="*/ 10061 h 6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250" h="6934720">
                <a:moveTo>
                  <a:pt x="0" y="10061"/>
                </a:moveTo>
                <a:lnTo>
                  <a:pt x="6911250" y="0"/>
                </a:lnTo>
                <a:lnTo>
                  <a:pt x="3663923" y="6934720"/>
                </a:lnTo>
                <a:lnTo>
                  <a:pt x="0" y="6910821"/>
                </a:lnTo>
                <a:lnTo>
                  <a:pt x="0" y="10061"/>
                </a:lnTo>
                <a:close/>
              </a:path>
            </a:pathLst>
          </a:custGeom>
          <a:solidFill>
            <a:srgbClr val="5A5A5C">
              <a:alpha val="45000"/>
            </a:srgb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38D6A9-C718-2440-9E8E-4C2A33D2B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</a:blip>
          <a:srcRect l="7738" t="21179" r="67723" b="28209"/>
          <a:stretch/>
        </p:blipFill>
        <p:spPr>
          <a:xfrm>
            <a:off x="10305310" y="-625642"/>
            <a:ext cx="2480248" cy="24132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A87478-6DB8-B342-BB08-27151FB99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01" t="27025" r="35369" b="29483"/>
          <a:stretch/>
        </p:blipFill>
        <p:spPr>
          <a:xfrm>
            <a:off x="10828421" y="217039"/>
            <a:ext cx="1155031" cy="7813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4277CC-46F7-1F48-BD4E-67095C5C3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699" y="3571527"/>
            <a:ext cx="4878213" cy="1035766"/>
          </a:xfrm>
        </p:spPr>
        <p:txBody>
          <a:bodyPr anchor="t">
            <a:noAutofit/>
          </a:bodyPr>
          <a:lstStyle>
            <a:lvl1pPr>
              <a:defRPr sz="36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7872622-71B3-CB44-8E74-1BE914D19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21866" y="4823852"/>
            <a:ext cx="7163692" cy="60870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Secondary Heading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30C4AD-5803-AD4C-9019-31ECD36F5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2228FF-2FC7-4549-8F18-640125E1B0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332351" y="6628023"/>
            <a:ext cx="1272209" cy="4599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BE91086-FB98-D903-8BA0-D2B0FD058458}"/>
              </a:ext>
            </a:extLst>
          </p:cNvPr>
          <p:cNvGrpSpPr/>
          <p:nvPr userDrawn="1"/>
        </p:nvGrpSpPr>
        <p:grpSpPr>
          <a:xfrm rot="21311048">
            <a:off x="6036555" y="-651365"/>
            <a:ext cx="1441948" cy="2796386"/>
            <a:chOff x="26817" y="-1191232"/>
            <a:chExt cx="4101430" cy="578152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B5F6B28-DF8E-E0BF-1B49-8214E2FAB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29B453-A607-9223-AAD5-949EAFB3A0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27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7BC5E-A2BE-AF4F-AADE-9B56AB58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8A79-B1D6-CC4E-989C-A265ED35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74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A5A5C"/>
          </a:solidFill>
          <a:latin typeface="Avenir Blac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26DDF-AD3B-F74B-8314-217921E5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2" y="3897109"/>
            <a:ext cx="7586593" cy="859948"/>
          </a:xfrm>
        </p:spPr>
        <p:txBody>
          <a:bodyPr/>
          <a:lstStyle/>
          <a:p>
            <a:r>
              <a:rPr lang="en-US" dirty="0"/>
              <a:t>Retail &amp; Commercial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B0E41-9EB1-4C43-82D7-B4DEFDBF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622" y="4689618"/>
            <a:ext cx="7616411" cy="111779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FML</a:t>
            </a:r>
            <a:endParaRPr lang="en-US" sz="3000" dirty="0">
              <a:solidFill>
                <a:srgbClr val="5A5A5C"/>
              </a:solidFill>
            </a:endParaRPr>
          </a:p>
          <a:p>
            <a:r>
              <a:rPr lang="en-US" dirty="0">
                <a:solidFill>
                  <a:srgbClr val="5A5A5C"/>
                </a:solidFill>
              </a:rPr>
              <a:t>WesBank IT Area Report</a:t>
            </a:r>
          </a:p>
          <a:p>
            <a:pPr algn="r"/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May 2023</a:t>
            </a:r>
          </a:p>
          <a:p>
            <a:endParaRPr lang="en-US" dirty="0">
              <a:solidFill>
                <a:srgbClr val="5A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2" y="390609"/>
            <a:ext cx="8580507" cy="685941"/>
          </a:xfrm>
        </p:spPr>
        <p:txBody>
          <a:bodyPr/>
          <a:lstStyle/>
          <a:p>
            <a:r>
              <a:rPr lang="en-US" dirty="0"/>
              <a:t>Risk &amp; Audit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E4465-2C26-4CA5-B631-6DC6395B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75476"/>
              </p:ext>
            </p:extLst>
          </p:nvPr>
        </p:nvGraphicFramePr>
        <p:xfrm>
          <a:off x="700392" y="1076550"/>
          <a:ext cx="10729608" cy="5283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3914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935805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Audit/Risk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GIA-577740 SDI - Incomplete vehicle history migrated on Miles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 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Closed – Risk Verified and Approved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4363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GIA-577741 SDI - Incomplete vehicle statuses on Miles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 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Open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GIA-577743 SDI - Miles inability to pay for supplier work done prior to termination of contract - struggling to find a solution in Miles, Neusa suggests that it be moved to Finance, it was picked up based on customer complaints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31 Jan 2023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Closed – Risk Verified and Approved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GIA-577748 SDI - System “auto filling” details of supplier last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 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Open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857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GIA-577746 SDI - Operating Lease (OPL) Contracts are accessible on Miles for maintenance authorisation - only manual work around that can be achieved, no system solution. Risk acceptance may be needed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31 Jan 2023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Closed – Not Risk Verified and Approved</a:t>
                      </a:r>
                    </a:p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03687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GIA-577876 SDI - System failure in supplier payment processing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31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Open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Training, Declarations, </a:t>
            </a:r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8675"/>
              </p:ext>
            </p:extLst>
          </p:nvPr>
        </p:nvGraphicFramePr>
        <p:xfrm>
          <a:off x="700392" y="1372945"/>
          <a:ext cx="10729608" cy="4775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09361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2023353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%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Miles Configuration Training – 10 Miles support resources from both FML Business and IT are attending the training sessions</a:t>
                      </a:r>
                    </a:p>
                    <a:p>
                      <a:endParaRPr lang="en-ZA" dirty="0"/>
                    </a:p>
                    <a:p>
                      <a:r>
                        <a:rPr lang="en-ZA" b="0" u="sng" dirty="0"/>
                        <a:t>Modules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b="0" u="none" dirty="0"/>
                        <a:t>Data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b="0" u="none" dirty="0"/>
                        <a:t>Foundations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b="0" u="none" dirty="0"/>
                        <a:t>Formulas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b="0" u="none" dirty="0"/>
                        <a:t>Prod &amp;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10 March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4363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Miles Configuration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TBC – Aug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Miles End User Training (M3) – Service Management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TBC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6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7" y="136190"/>
            <a:ext cx="8580507" cy="685941"/>
          </a:xfrm>
        </p:spPr>
        <p:txBody>
          <a:bodyPr/>
          <a:lstStyle/>
          <a:p>
            <a:r>
              <a:rPr lang="en-US" dirty="0"/>
              <a:t>Upcoming Delivery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4547"/>
              </p:ext>
            </p:extLst>
          </p:nvPr>
        </p:nvGraphicFramePr>
        <p:xfrm>
          <a:off x="692861" y="654742"/>
          <a:ext cx="10143751" cy="5850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2254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3715965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318021">
                <a:tc>
                  <a:txBody>
                    <a:bodyPr/>
                    <a:lstStyle/>
                    <a:p>
                      <a:r>
                        <a:rPr lang="en-ZA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398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Miles DR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18 June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The DR Test needs to be conducted before the M3 go live in June. Possible dates are 04 June or 18 June 2023.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33470"/>
                  </a:ext>
                </a:extLst>
              </a:tr>
              <a:tr h="398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M3 Implementation (RT46/SAPS)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12 June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Integration with Autocard has still outstanding defects and impacting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93235"/>
                  </a:ext>
                </a:extLst>
              </a:tr>
              <a:tr h="398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Miles Web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M3 Miles Web is connected to Everest RIA. A ticket has been logged for this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62523"/>
                  </a:ext>
                </a:extLst>
              </a:tr>
              <a:tr h="414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M3 Implementation (Corporate)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363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FleetActiv Decommission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363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FleetActiv Migration to Windows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FleetActiv critical resource is also allocated to M3 DM stream. Due dates for both projects cannot be moved.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41902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r>
                        <a:rPr lang="en-ZA" sz="1200" dirty="0"/>
                        <a:t>Scored indicator from CRO to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rgbClr val="FF0000"/>
                          </a:solidFill>
                        </a:rPr>
                        <a:t>May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Clashes with M3 go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6111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r>
                        <a:rPr lang="en-ZA" sz="1200" dirty="0"/>
                        <a:t>Miles to read SIC codes and FR from Credit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rgbClr val="FF0000"/>
                          </a:solidFill>
                        </a:rPr>
                        <a:t>May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Clashes with M3 go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509954">
                <a:tc>
                  <a:txBody>
                    <a:bodyPr/>
                    <a:lstStyle/>
                    <a:p>
                      <a:r>
                        <a:rPr lang="en-ZA" sz="1200" dirty="0"/>
                        <a:t>Migrate company 12 off FleetActiv and investigate VAT treatment for this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22374"/>
                  </a:ext>
                </a:extLst>
              </a:tr>
              <a:tr h="50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Incorrect settlement calculation for accounts that are in arrears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June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3004"/>
                  </a:ext>
                </a:extLst>
              </a:tr>
              <a:tr h="349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FML Automated Transaction 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Aug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85706"/>
                  </a:ext>
                </a:extLst>
              </a:tr>
              <a:tr h="379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New Fines Capability - Platform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March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68935"/>
                  </a:ext>
                </a:extLst>
              </a:tr>
              <a:tr h="379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FML Customer and Merchant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32" y="324758"/>
            <a:ext cx="8580507" cy="685941"/>
          </a:xfrm>
        </p:spPr>
        <p:txBody>
          <a:bodyPr/>
          <a:lstStyle/>
          <a:p>
            <a:r>
              <a:rPr lang="en-US" dirty="0"/>
              <a:t>Delivery in Last Month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05499"/>
              </p:ext>
            </p:extLst>
          </p:nvPr>
        </p:nvGraphicFramePr>
        <p:xfrm>
          <a:off x="749030" y="1010699"/>
          <a:ext cx="10603018" cy="2987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90513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4212505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Additional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Implementation of Certrack - </a:t>
                      </a:r>
                      <a:r>
                        <a:rPr lang="en-Z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Bulk licence renewal changes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Implemented on 26 May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611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Implementation of Shoprite Commercial Restructures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Implemented on 26 May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63438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Successful Shoprite billing post restructures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Executed on 30 May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Successful Billing for May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Executed on 22 May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3004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Successful Month-End Run May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Executed on 31 May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8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8" y="324758"/>
            <a:ext cx="9027230" cy="685941"/>
          </a:xfrm>
        </p:spPr>
        <p:txBody>
          <a:bodyPr/>
          <a:lstStyle/>
          <a:p>
            <a:r>
              <a:rPr lang="en-US" dirty="0"/>
              <a:t>Production Defect/Reschedule Root Cause Analysis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28601"/>
              </p:ext>
            </p:extLst>
          </p:nvPr>
        </p:nvGraphicFramePr>
        <p:xfrm>
          <a:off x="700392" y="1002316"/>
          <a:ext cx="11225998" cy="4877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7948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342417">
                  <a:extLst>
                    <a:ext uri="{9D8B030D-6E8A-4147-A177-3AD203B41FA5}">
                      <a16:colId xmlns:a16="http://schemas.microsoft.com/office/drawing/2014/main" val="3379441282"/>
                    </a:ext>
                  </a:extLst>
                </a:gridCol>
                <a:gridCol w="2928026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3667607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Defect/Reschedule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 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b="1" dirty="0"/>
                        <a:t>May Billing Rescheduled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0" dirty="0"/>
                        <a:t>19/05/2023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Shoprite billing items needed to be excluded in order to first implementing the restructure fix.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43632"/>
                  </a:ext>
                </a:extLst>
              </a:tr>
              <a:tr h="134009">
                <a:tc>
                  <a:txBody>
                    <a:bodyPr/>
                    <a:lstStyle/>
                    <a:p>
                      <a:r>
                        <a:rPr lang="en-ZA" dirty="0"/>
                        <a:t>Miles application shutdown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26/05/2023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The server cluster automatically shutdown, due to a host CPU reaching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492121">
                <a:tc>
                  <a:txBody>
                    <a:bodyPr/>
                    <a:lstStyle/>
                    <a:p>
                      <a:r>
                        <a:rPr lang="en-ZA" dirty="0"/>
                        <a:t>Miles application shutdown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Miles lost connection and users could not connect to the application.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310092">
                <a:tc>
                  <a:txBody>
                    <a:bodyPr/>
                    <a:lstStyle/>
                    <a:p>
                      <a:r>
                        <a:rPr lang="en-ZA" dirty="0"/>
                        <a:t>May Month-end jobs put on-hold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31/05/2023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Finance requested month-end jobs to be put on hold, in order to validate Shoprite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03687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5600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E7A1-D267-A848-28AC-9F75BE1D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Miles Month on Month Incident Analysis</a:t>
            </a:r>
            <a:br>
              <a:rPr lang="en-ZA" dirty="0"/>
            </a:br>
            <a:endParaRPr lang="en-Z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B16A63-B1FA-4825-A76E-FC0E98C28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48372"/>
              </p:ext>
            </p:extLst>
          </p:nvPr>
        </p:nvGraphicFramePr>
        <p:xfrm>
          <a:off x="465668" y="1019174"/>
          <a:ext cx="12063558" cy="527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438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1FFE4FA552F4791DA6ACC2B8B93E7" ma:contentTypeVersion="6" ma:contentTypeDescription="Create a new document." ma:contentTypeScope="" ma:versionID="f148bd5c887172738338f5bf17caf265">
  <xsd:schema xmlns:xsd="http://www.w3.org/2001/XMLSchema" xmlns:xs="http://www.w3.org/2001/XMLSchema" xmlns:p="http://schemas.microsoft.com/office/2006/metadata/properties" xmlns:ns2="4310989d-47a6-490f-b7ff-e339c9d2950a" xmlns:ns3="cffde191-0aa8-480d-be91-0d9637b86e08" targetNamespace="http://schemas.microsoft.com/office/2006/metadata/properties" ma:root="true" ma:fieldsID="34e791f8b94c9023f3cf142c7860b04d" ns2:_="" ns3:_="">
    <xsd:import namespace="4310989d-47a6-490f-b7ff-e339c9d2950a"/>
    <xsd:import namespace="cffde191-0aa8-480d-be91-0d9637b86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0989d-47a6-490f-b7ff-e339c9d29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e191-0aa8-480d-be91-0d9637b86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FD2497-F929-431E-93CB-463C6AD69C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14435D-C90E-4459-9900-416581392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0989d-47a6-490f-b7ff-e339c9d2950a"/>
    <ds:schemaRef ds:uri="cffde191-0aa8-480d-be91-0d9637b86e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C7BE5D-4ED7-4F94-AC38-E4AA12427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593</Words>
  <Application>Microsoft Office PowerPoint</Application>
  <PresentationFormat>Widescreen</PresentationFormat>
  <Paragraphs>117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</vt:lpstr>
      <vt:lpstr>Avenir Black</vt:lpstr>
      <vt:lpstr>Calibri</vt:lpstr>
      <vt:lpstr>Calibri Light</vt:lpstr>
      <vt:lpstr>Office Theme</vt:lpstr>
      <vt:lpstr>Retail &amp; Commercial</vt:lpstr>
      <vt:lpstr>Risk &amp; Audit</vt:lpstr>
      <vt:lpstr>Staff Training, Declarations, etc</vt:lpstr>
      <vt:lpstr>Upcoming Delivery</vt:lpstr>
      <vt:lpstr>Delivery in Last Month</vt:lpstr>
      <vt:lpstr>Production Defect/Reschedule Root Cause Analysis</vt:lpstr>
      <vt:lpstr>Miles Month on Month Incident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&amp; Commercial</dc:title>
  <dc:creator>Wisbey, Dean</dc:creator>
  <cp:lastModifiedBy>Meyer, Sisanda</cp:lastModifiedBy>
  <cp:revision>186</cp:revision>
  <dcterms:created xsi:type="dcterms:W3CDTF">2021-02-04T07:56:22Z</dcterms:created>
  <dcterms:modified xsi:type="dcterms:W3CDTF">2023-06-02T11:19:17Z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2021-02-04T07:56:22Z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31f6e599-25e9-403e-b5d2-e2547ae71daf</vt:lpwstr>
  </property>
  <property fmtid="{D5CDD505-2E9C-101B-9397-08002B2CF9AE}" pid="8" name="MSIP_Label_216eec4e-c7b8-491d-b7d8-90a69632743d_ContentBits">
    <vt:lpwstr>0</vt:lpwstr>
  </property>
  <property fmtid="{D5CDD505-2E9C-101B-9397-08002B2CF9AE}" pid="9" name="ContentTypeId">
    <vt:lpwstr>0x010100ABC1FFE4FA552F4791DA6ACC2B8B93E7</vt:lpwstr>
  </property>
</Properties>
</file>