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8" r:id="rId5"/>
    <p:sldId id="269" r:id="rId6"/>
    <p:sldId id="270" r:id="rId7"/>
    <p:sldId id="271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C"/>
    <a:srgbClr val="ECECEC"/>
    <a:srgbClr val="CDCFD4"/>
    <a:srgbClr val="ECA040"/>
    <a:srgbClr val="84A2B8"/>
    <a:srgbClr val="C66C36"/>
    <a:srgbClr val="A8303D"/>
    <a:srgbClr val="8EC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45893-FD6E-499C-BF73-176A02A95F67}" v="49" dt="2023-10-06T14:03:55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 showGuides="1">
      <p:cViewPr>
        <p:scale>
          <a:sx n="70" d="100"/>
          <a:sy n="70" d="100"/>
        </p:scale>
        <p:origin x="-168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er, Sisanda" userId="57b80fd3-9d96-4d05-80c9-a21e6210756d" providerId="ADAL" clId="{DDF45893-FD6E-499C-BF73-176A02A95F67}"/>
    <pc:docChg chg="custSel modSld">
      <pc:chgData name="Meyer, Sisanda" userId="57b80fd3-9d96-4d05-80c9-a21e6210756d" providerId="ADAL" clId="{DDF45893-FD6E-499C-BF73-176A02A95F67}" dt="2023-10-06T14:04:25.455" v="2486" actId="14734"/>
      <pc:docMkLst>
        <pc:docMk/>
      </pc:docMkLst>
      <pc:sldChg chg="modSp mod">
        <pc:chgData name="Meyer, Sisanda" userId="57b80fd3-9d96-4d05-80c9-a21e6210756d" providerId="ADAL" clId="{DDF45893-FD6E-499C-BF73-176A02A95F67}" dt="2023-10-06T11:39:41.176" v="326" actId="404"/>
        <pc:sldMkLst>
          <pc:docMk/>
          <pc:sldMk cId="9738067" sldId="268"/>
        </pc:sldMkLst>
        <pc:spChg chg="mod">
          <ac:chgData name="Meyer, Sisanda" userId="57b80fd3-9d96-4d05-80c9-a21e6210756d" providerId="ADAL" clId="{DDF45893-FD6E-499C-BF73-176A02A95F67}" dt="2023-10-06T11:37:40.392" v="286" actId="1076"/>
          <ac:spMkLst>
            <pc:docMk/>
            <pc:sldMk cId="9738067" sldId="268"/>
            <ac:spMk id="3" creationId="{7FD23F5C-B73B-F09E-2DFD-C198A3540779}"/>
          </ac:spMkLst>
        </pc:spChg>
        <pc:graphicFrameChg chg="mod modGraphic">
          <ac:chgData name="Meyer, Sisanda" userId="57b80fd3-9d96-4d05-80c9-a21e6210756d" providerId="ADAL" clId="{DDF45893-FD6E-499C-BF73-176A02A95F67}" dt="2023-10-06T11:39:41.176" v="326" actId="404"/>
          <ac:graphicFrameMkLst>
            <pc:docMk/>
            <pc:sldMk cId="9738067" sldId="268"/>
            <ac:graphicFrameMk id="4" creationId="{4BDE4465-2C26-4CA5-B631-6DC6395B38E6}"/>
          </ac:graphicFrameMkLst>
        </pc:graphicFrameChg>
      </pc:sldChg>
      <pc:sldChg chg="modSp mod">
        <pc:chgData name="Meyer, Sisanda" userId="57b80fd3-9d96-4d05-80c9-a21e6210756d" providerId="ADAL" clId="{DDF45893-FD6E-499C-BF73-176A02A95F67}" dt="2023-10-06T12:25:47.952" v="1559" actId="20577"/>
        <pc:sldMkLst>
          <pc:docMk/>
          <pc:sldMk cId="233294295" sldId="270"/>
        </pc:sldMkLst>
        <pc:graphicFrameChg chg="modGraphic">
          <ac:chgData name="Meyer, Sisanda" userId="57b80fd3-9d96-4d05-80c9-a21e6210756d" providerId="ADAL" clId="{DDF45893-FD6E-499C-BF73-176A02A95F67}" dt="2023-10-06T12:25:47.952" v="1559" actId="20577"/>
          <ac:graphicFrameMkLst>
            <pc:docMk/>
            <pc:sldMk cId="233294295" sldId="270"/>
            <ac:graphicFrameMk id="2" creationId="{F5B8A53E-82B7-476B-A4B9-EBE530B35F5A}"/>
          </ac:graphicFrameMkLst>
        </pc:graphicFrameChg>
      </pc:sldChg>
      <pc:sldChg chg="modSp mod">
        <pc:chgData name="Meyer, Sisanda" userId="57b80fd3-9d96-4d05-80c9-a21e6210756d" providerId="ADAL" clId="{DDF45893-FD6E-499C-BF73-176A02A95F67}" dt="2023-10-06T12:06:38.096" v="1495" actId="2165"/>
        <pc:sldMkLst>
          <pc:docMk/>
          <pc:sldMk cId="765525352" sldId="271"/>
        </pc:sldMkLst>
        <pc:graphicFrameChg chg="mod modGraphic">
          <ac:chgData name="Meyer, Sisanda" userId="57b80fd3-9d96-4d05-80c9-a21e6210756d" providerId="ADAL" clId="{DDF45893-FD6E-499C-BF73-176A02A95F67}" dt="2023-10-06T12:06:38.096" v="1495" actId="2165"/>
          <ac:graphicFrameMkLst>
            <pc:docMk/>
            <pc:sldMk cId="765525352" sldId="271"/>
            <ac:graphicFrameMk id="2" creationId="{F5B8A53E-82B7-476B-A4B9-EBE530B35F5A}"/>
          </ac:graphicFrameMkLst>
        </pc:graphicFrameChg>
      </pc:sldChg>
      <pc:sldChg chg="modSp mod">
        <pc:chgData name="Meyer, Sisanda" userId="57b80fd3-9d96-4d05-80c9-a21e6210756d" providerId="ADAL" clId="{DDF45893-FD6E-499C-BF73-176A02A95F67}" dt="2023-10-06T14:04:25.455" v="2486" actId="14734"/>
        <pc:sldMkLst>
          <pc:docMk/>
          <pc:sldMk cId="3835049254" sldId="274"/>
        </pc:sldMkLst>
        <pc:graphicFrameChg chg="mod modGraphic">
          <ac:chgData name="Meyer, Sisanda" userId="57b80fd3-9d96-4d05-80c9-a21e6210756d" providerId="ADAL" clId="{DDF45893-FD6E-499C-BF73-176A02A95F67}" dt="2023-10-06T14:04:25.455" v="2486" actId="14734"/>
          <ac:graphicFrameMkLst>
            <pc:docMk/>
            <pc:sldMk cId="3835049254" sldId="274"/>
            <ac:graphicFrameMk id="2" creationId="{F5B8A53E-82B7-476B-A4B9-EBE530B35F5A}"/>
          </ac:graphicFrameMkLst>
        </pc:graphicFrameChg>
      </pc:sldChg>
      <pc:sldChg chg="delSp modSp mod">
        <pc:chgData name="Meyer, Sisanda" userId="57b80fd3-9d96-4d05-80c9-a21e6210756d" providerId="ADAL" clId="{DDF45893-FD6E-499C-BF73-176A02A95F67}" dt="2023-10-06T11:53:09.988" v="570" actId="13926"/>
        <pc:sldMkLst>
          <pc:docMk/>
          <pc:sldMk cId="2924384800" sldId="276"/>
        </pc:sldMkLst>
        <pc:spChg chg="mod">
          <ac:chgData name="Meyer, Sisanda" userId="57b80fd3-9d96-4d05-80c9-a21e6210756d" providerId="ADAL" clId="{DDF45893-FD6E-499C-BF73-176A02A95F67}" dt="2023-10-06T11:53:09.988" v="570" actId="13926"/>
          <ac:spMkLst>
            <pc:docMk/>
            <pc:sldMk cId="2924384800" sldId="276"/>
            <ac:spMk id="2" creationId="{E634E7A1-D267-A848-28AC-9F75BE1D2779}"/>
          </ac:spMkLst>
        </pc:spChg>
        <pc:graphicFrameChg chg="del">
          <ac:chgData name="Meyer, Sisanda" userId="57b80fd3-9d96-4d05-80c9-a21e6210756d" providerId="ADAL" clId="{DDF45893-FD6E-499C-BF73-176A02A95F67}" dt="2023-10-06T11:52:56.061" v="569" actId="478"/>
          <ac:graphicFrameMkLst>
            <pc:docMk/>
            <pc:sldMk cId="2924384800" sldId="276"/>
            <ac:graphicFrameMk id="4" creationId="{0BF51518-D108-4E49-9798-F805CA31390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3F1F-9ADF-4AA4-99B7-1CFF5159F343}" type="datetimeFigureOut">
              <a:rPr lang="en-ZA" smtClean="0"/>
              <a:t>2023/10/06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0C3D2-D598-4E35-94CE-889090ABE3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99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0C3D2-D598-4E35-94CE-889090ABE3EA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49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54C691-0B21-6549-A0E7-1F1C9B798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DBAC12-57D1-C549-A4C0-C19D53EFE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46942" t="64918" r="24318" b="13057"/>
          <a:stretch/>
        </p:blipFill>
        <p:spPr>
          <a:xfrm>
            <a:off x="-188595" y="6301058"/>
            <a:ext cx="1272209" cy="4599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496E4D-B724-E641-9EBE-AE61557EB7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301" t="27025" r="35369" b="29483"/>
          <a:stretch/>
        </p:blipFill>
        <p:spPr>
          <a:xfrm>
            <a:off x="1219201" y="1415007"/>
            <a:ext cx="4058652" cy="2745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985230-E78F-1443-8447-5DCD31BCE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9052" t="-3117" r="-550" b="15005"/>
          <a:stretch/>
        </p:blipFill>
        <p:spPr>
          <a:xfrm>
            <a:off x="9546363" y="0"/>
            <a:ext cx="3240497" cy="62652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8B67AF-8E83-4148-87AF-38A7851C9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5622" y="3897109"/>
            <a:ext cx="7586593" cy="1311758"/>
          </a:xfrm>
          <a:noFill/>
        </p:spPr>
        <p:txBody>
          <a:bodyPr anchor="t">
            <a:normAutofit/>
          </a:bodyPr>
          <a:lstStyle>
            <a:lvl1pPr>
              <a:defRPr sz="48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Headline to go in here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9CB6D1-3433-F24E-B1AD-44237BCBBD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25622" y="4689618"/>
            <a:ext cx="7616411" cy="608703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5A5A5C"/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Secondary Heading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3F9F7F-FCF7-C84B-8866-A901D3D4CFD5}"/>
              </a:ext>
            </a:extLst>
          </p:cNvPr>
          <p:cNvGrpSpPr/>
          <p:nvPr userDrawn="1"/>
        </p:nvGrpSpPr>
        <p:grpSpPr>
          <a:xfrm>
            <a:off x="-390908" y="-1021124"/>
            <a:ext cx="1674276" cy="3220071"/>
            <a:chOff x="-7408" y="-1191232"/>
            <a:chExt cx="4135655" cy="5781522"/>
          </a:xfrm>
        </p:grpSpPr>
        <p:sp>
          <p:nvSpPr>
            <p:cNvPr id="77" name="Freeform: Shape 3">
              <a:extLst>
                <a:ext uri="{FF2B5EF4-FFF2-40B4-BE49-F238E27FC236}">
                  <a16:creationId xmlns:a16="http://schemas.microsoft.com/office/drawing/2014/main" id="{A65091D3-191C-A54F-8FD2-756358112F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  <a:effectLst>
              <a:innerShdw blurRad="63500" dist="50800" dir="135000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7212CB6-C9CD-DD42-B272-E9CC404AA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1CA78DB-2CFC-DA43-8F23-1E3ADD43B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ED5FE9E-CF26-6347-BE6B-0C6FBF20510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12BFFC4-3F2A-FC40-91B0-9C774D2FBD78}"/>
              </a:ext>
            </a:extLst>
          </p:cNvPr>
          <p:cNvSpPr txBox="1">
            <a:spLocks/>
          </p:cNvSpPr>
          <p:nvPr userDrawn="1"/>
        </p:nvSpPr>
        <p:spPr>
          <a:xfrm>
            <a:off x="1083614" y="6467619"/>
            <a:ext cx="1857000" cy="204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5A5A5C"/>
                </a:solidFill>
                <a:latin typeface="+mj-lt"/>
              </a:rPr>
              <a:t>FOR INTERNAL USE ONLY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546546-6F91-CAFD-667E-4CAE9F748DF1}"/>
              </a:ext>
            </a:extLst>
          </p:cNvPr>
          <p:cNvSpPr/>
          <p:nvPr userDrawn="1"/>
        </p:nvSpPr>
        <p:spPr>
          <a:xfrm>
            <a:off x="-986950" y="-667838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6EC68-ED09-A80C-FB1F-F35AC15B9A1A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B200E07-93B7-6842-A383-59957C583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</a:blip>
          <a:srcRect l="7738" t="21179" r="67723" b="28209"/>
          <a:stretch/>
        </p:blipFill>
        <p:spPr>
          <a:xfrm>
            <a:off x="10305310" y="-625642"/>
            <a:ext cx="2480248" cy="24132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C318D8-0FBD-164D-8D67-5FEF5B33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-162747" y="6590378"/>
            <a:ext cx="1272209" cy="4599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06E420-99FD-6A48-B651-06F9C55E39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01" t="27025" r="35369" b="29483"/>
          <a:stretch/>
        </p:blipFill>
        <p:spPr>
          <a:xfrm>
            <a:off x="10828421" y="217039"/>
            <a:ext cx="1155031" cy="781344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78FAA5A-F6D7-724F-9CC1-3B042713F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38" y="667729"/>
            <a:ext cx="8580507" cy="685941"/>
          </a:xfrm>
        </p:spPr>
        <p:txBody>
          <a:bodyPr anchor="t">
            <a:noAutofit/>
          </a:bodyPr>
          <a:lstStyle>
            <a:lvl1pPr>
              <a:defRPr sz="32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228928-521E-B04F-BE6D-8E37F984AF70}"/>
              </a:ext>
            </a:extLst>
          </p:cNvPr>
          <p:cNvGrpSpPr/>
          <p:nvPr userDrawn="1"/>
        </p:nvGrpSpPr>
        <p:grpSpPr>
          <a:xfrm>
            <a:off x="-394640" y="-653143"/>
            <a:ext cx="1453981" cy="2796386"/>
            <a:chOff x="-7408" y="-1191232"/>
            <a:chExt cx="4135655" cy="5781522"/>
          </a:xfrm>
        </p:grpSpPr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04CB7A57-79CF-DE45-BC4D-8A2709769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90FEBB0-E2AD-B24F-AFF3-2B1DCCE79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F7D8867-F30B-CB48-BCD7-38A07B26B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284228B-6974-A040-A14F-0AB699963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ACDB527-E43B-6740-8E72-4E5937CD3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730A3-ADEE-4CB8-CBD9-3D81DE875308}"/>
              </a:ext>
            </a:extLst>
          </p:cNvPr>
          <p:cNvSpPr/>
          <p:nvPr userDrawn="1"/>
        </p:nvSpPr>
        <p:spPr>
          <a:xfrm>
            <a:off x="-914400" y="-653143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EFC06-8B47-8CC9-50F6-AEE41D95FCAF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9C318D8-0FBD-164D-8D67-5FEF5B33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332351" y="6628023"/>
            <a:ext cx="1272209" cy="459953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78FAA5A-F6D7-724F-9CC1-3B042713F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38" y="667729"/>
            <a:ext cx="8580507" cy="685941"/>
          </a:xfrm>
        </p:spPr>
        <p:txBody>
          <a:bodyPr anchor="t">
            <a:noAutofit/>
          </a:bodyPr>
          <a:lstStyle>
            <a:lvl1pPr>
              <a:defRPr sz="32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228928-521E-B04F-BE6D-8E37F984AF70}"/>
              </a:ext>
            </a:extLst>
          </p:cNvPr>
          <p:cNvGrpSpPr/>
          <p:nvPr userDrawn="1"/>
        </p:nvGrpSpPr>
        <p:grpSpPr>
          <a:xfrm>
            <a:off x="-394640" y="-653143"/>
            <a:ext cx="1453981" cy="2796386"/>
            <a:chOff x="-7408" y="-1191232"/>
            <a:chExt cx="4135655" cy="5781522"/>
          </a:xfrm>
        </p:grpSpPr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04CB7A57-79CF-DE45-BC4D-8A2709769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7408" y="-15915"/>
              <a:ext cx="2936472" cy="3548347"/>
            </a:xfrm>
            <a:custGeom>
              <a:avLst/>
              <a:gdLst>
                <a:gd name="connsiteX0" fmla="*/ 2468036 w 3488916"/>
                <a:gd name="connsiteY0" fmla="*/ 0 h 3548347"/>
                <a:gd name="connsiteX1" fmla="*/ 3488916 w 3488916"/>
                <a:gd name="connsiteY1" fmla="*/ 0 h 3548347"/>
                <a:gd name="connsiteX2" fmla="*/ 157141 w 3488916"/>
                <a:gd name="connsiteY2" fmla="*/ 3388837 h 3548347"/>
                <a:gd name="connsiteX3" fmla="*/ 0 w 3488916"/>
                <a:gd name="connsiteY3" fmla="*/ 3548347 h 3548347"/>
                <a:gd name="connsiteX4" fmla="*/ 0 w 3488916"/>
                <a:gd name="connsiteY4" fmla="*/ 2509594 h 35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916" h="3548347">
                  <a:moveTo>
                    <a:pt x="2468036" y="0"/>
                  </a:moveTo>
                  <a:lnTo>
                    <a:pt x="3488916" y="0"/>
                  </a:lnTo>
                  <a:lnTo>
                    <a:pt x="157141" y="3388837"/>
                  </a:lnTo>
                  <a:lnTo>
                    <a:pt x="0" y="3548347"/>
                  </a:lnTo>
                  <a:lnTo>
                    <a:pt x="0" y="2509594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B90FEBB0-E2AD-B24F-AFF3-2B1DCCE79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779" y="-19050"/>
              <a:ext cx="1028650" cy="1044481"/>
            </a:xfrm>
            <a:custGeom>
              <a:avLst/>
              <a:gdLst>
                <a:gd name="T0" fmla="*/ 282 w 282"/>
                <a:gd name="T1" fmla="*/ 0 h 241"/>
                <a:gd name="T2" fmla="*/ 40 w 282"/>
                <a:gd name="T3" fmla="*/ 241 h 241"/>
                <a:gd name="T4" fmla="*/ 0 w 282"/>
                <a:gd name="T5" fmla="*/ 241 h 241"/>
                <a:gd name="T6" fmla="*/ 242 w 282"/>
                <a:gd name="T7" fmla="*/ 0 h 241"/>
                <a:gd name="T8" fmla="*/ 282 w 282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1">
                  <a:moveTo>
                    <a:pt x="282" y="0"/>
                  </a:moveTo>
                  <a:lnTo>
                    <a:pt x="40" y="241"/>
                  </a:lnTo>
                  <a:lnTo>
                    <a:pt x="0" y="241"/>
                  </a:lnTo>
                  <a:lnTo>
                    <a:pt x="24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F7D8867-F30B-CB48-BCD7-38A07B26B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284228B-6974-A040-A14F-0AB699963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ACDB527-E43B-6740-8E72-4E5937CD3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730A3-ADEE-4CB8-CBD9-3D81DE875308}"/>
              </a:ext>
            </a:extLst>
          </p:cNvPr>
          <p:cNvSpPr/>
          <p:nvPr userDrawn="1"/>
        </p:nvSpPr>
        <p:spPr>
          <a:xfrm>
            <a:off x="-914400" y="-653143"/>
            <a:ext cx="5225143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EFC06-8B47-8CC9-50F6-AEE41D95FCAF}"/>
              </a:ext>
            </a:extLst>
          </p:cNvPr>
          <p:cNvSpPr/>
          <p:nvPr userDrawn="1"/>
        </p:nvSpPr>
        <p:spPr>
          <a:xfrm rot="16200000">
            <a:off x="-3893407" y="2964592"/>
            <a:ext cx="7133671" cy="6531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73FA840F-D842-114A-B786-CFDE5F424A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999"/>
            <a:ext cx="6911250" cy="6891749"/>
          </a:xfrm>
          <a:custGeom>
            <a:avLst/>
            <a:gdLst>
              <a:gd name="connsiteX0" fmla="*/ 0 w 9013819"/>
              <a:gd name="connsiteY0" fmla="*/ 0 h 6900760"/>
              <a:gd name="connsiteX1" fmla="*/ 9013819 w 9013819"/>
              <a:gd name="connsiteY1" fmla="*/ 0 h 6900760"/>
              <a:gd name="connsiteX2" fmla="*/ 2084505 w 9013819"/>
              <a:gd name="connsiteY2" fmla="*/ 6900760 h 6900760"/>
              <a:gd name="connsiteX3" fmla="*/ 0 w 9013819"/>
              <a:gd name="connsiteY3" fmla="*/ 6900760 h 6900760"/>
              <a:gd name="connsiteX0" fmla="*/ 0 w 6539560"/>
              <a:gd name="connsiteY0" fmla="*/ 0 h 6900760"/>
              <a:gd name="connsiteX1" fmla="*/ 6539560 w 6539560"/>
              <a:gd name="connsiteY1" fmla="*/ 0 h 6900760"/>
              <a:gd name="connsiteX2" fmla="*/ 2084505 w 6539560"/>
              <a:gd name="connsiteY2" fmla="*/ 6900760 h 6900760"/>
              <a:gd name="connsiteX3" fmla="*/ 0 w 6539560"/>
              <a:gd name="connsiteY3" fmla="*/ 6900760 h 6900760"/>
              <a:gd name="connsiteX4" fmla="*/ 0 w 6539560"/>
              <a:gd name="connsiteY4" fmla="*/ 0 h 6900760"/>
              <a:gd name="connsiteX0" fmla="*/ 0 w 5665501"/>
              <a:gd name="connsiteY0" fmla="*/ 0 h 6900760"/>
              <a:gd name="connsiteX1" fmla="*/ 5665501 w 5665501"/>
              <a:gd name="connsiteY1" fmla="*/ 0 h 6900760"/>
              <a:gd name="connsiteX2" fmla="*/ 2084505 w 5665501"/>
              <a:gd name="connsiteY2" fmla="*/ 6900760 h 6900760"/>
              <a:gd name="connsiteX3" fmla="*/ 0 w 5665501"/>
              <a:gd name="connsiteY3" fmla="*/ 6900760 h 6900760"/>
              <a:gd name="connsiteX4" fmla="*/ 0 w 5665501"/>
              <a:gd name="connsiteY4" fmla="*/ 0 h 6900760"/>
              <a:gd name="connsiteX0" fmla="*/ 0 w 6055466"/>
              <a:gd name="connsiteY0" fmla="*/ 0 h 6900760"/>
              <a:gd name="connsiteX1" fmla="*/ 6055466 w 6055466"/>
              <a:gd name="connsiteY1" fmla="*/ 13531 h 6900760"/>
              <a:gd name="connsiteX2" fmla="*/ 2084505 w 6055466"/>
              <a:gd name="connsiteY2" fmla="*/ 6900760 h 6900760"/>
              <a:gd name="connsiteX3" fmla="*/ 0 w 6055466"/>
              <a:gd name="connsiteY3" fmla="*/ 6900760 h 6900760"/>
              <a:gd name="connsiteX4" fmla="*/ 0 w 6055466"/>
              <a:gd name="connsiteY4" fmla="*/ 0 h 6900760"/>
              <a:gd name="connsiteX0" fmla="*/ 0 w 6055466"/>
              <a:gd name="connsiteY0" fmla="*/ 0 h 6924659"/>
              <a:gd name="connsiteX1" fmla="*/ 6055466 w 6055466"/>
              <a:gd name="connsiteY1" fmla="*/ 13531 h 6924659"/>
              <a:gd name="connsiteX2" fmla="*/ 3663923 w 6055466"/>
              <a:gd name="connsiteY2" fmla="*/ 6924659 h 6924659"/>
              <a:gd name="connsiteX3" fmla="*/ 0 w 6055466"/>
              <a:gd name="connsiteY3" fmla="*/ 6900760 h 6924659"/>
              <a:gd name="connsiteX4" fmla="*/ 0 w 6055466"/>
              <a:gd name="connsiteY4" fmla="*/ 0 h 6924659"/>
              <a:gd name="connsiteX0" fmla="*/ 0 w 6911250"/>
              <a:gd name="connsiteY0" fmla="*/ 10061 h 6934720"/>
              <a:gd name="connsiteX1" fmla="*/ 6911250 w 6911250"/>
              <a:gd name="connsiteY1" fmla="*/ 0 h 6934720"/>
              <a:gd name="connsiteX2" fmla="*/ 3663923 w 6911250"/>
              <a:gd name="connsiteY2" fmla="*/ 6934720 h 6934720"/>
              <a:gd name="connsiteX3" fmla="*/ 0 w 6911250"/>
              <a:gd name="connsiteY3" fmla="*/ 6910821 h 6934720"/>
              <a:gd name="connsiteX4" fmla="*/ 0 w 6911250"/>
              <a:gd name="connsiteY4" fmla="*/ 10061 h 6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250" h="6934720">
                <a:moveTo>
                  <a:pt x="0" y="10061"/>
                </a:moveTo>
                <a:lnTo>
                  <a:pt x="6911250" y="0"/>
                </a:lnTo>
                <a:lnTo>
                  <a:pt x="3663923" y="6934720"/>
                </a:lnTo>
                <a:lnTo>
                  <a:pt x="0" y="6910821"/>
                </a:lnTo>
                <a:lnTo>
                  <a:pt x="0" y="10061"/>
                </a:lnTo>
                <a:close/>
              </a:path>
            </a:pathLst>
          </a:custGeom>
          <a:solidFill>
            <a:srgbClr val="5A5A5C">
              <a:alpha val="45000"/>
            </a:srgb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38D6A9-C718-2440-9E8E-4C2A33D2B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</a:blip>
          <a:srcRect l="7738" t="21179" r="67723" b="28209"/>
          <a:stretch/>
        </p:blipFill>
        <p:spPr>
          <a:xfrm>
            <a:off x="10305310" y="-625642"/>
            <a:ext cx="2480248" cy="24132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A87478-6DB8-B342-BB08-27151FB99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01" t="27025" r="35369" b="29483"/>
          <a:stretch/>
        </p:blipFill>
        <p:spPr>
          <a:xfrm>
            <a:off x="10828421" y="217039"/>
            <a:ext cx="1155031" cy="7813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4277CC-46F7-1F48-BD4E-67095C5C3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699" y="3571527"/>
            <a:ext cx="4878213" cy="1035766"/>
          </a:xfrm>
        </p:spPr>
        <p:txBody>
          <a:bodyPr anchor="t">
            <a:noAutofit/>
          </a:bodyPr>
          <a:lstStyle>
            <a:lvl1pPr>
              <a:defRPr sz="3600" b="1" i="0">
                <a:solidFill>
                  <a:srgbClr val="5A5A5C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7872622-71B3-CB44-8E74-1BE914D19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21866" y="4823852"/>
            <a:ext cx="7163692" cy="60870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Secondary Heading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30C4AD-5803-AD4C-9019-31ECD36F5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221" t="44611" r="29366" b="40861"/>
          <a:stretch/>
        </p:blipFill>
        <p:spPr>
          <a:xfrm>
            <a:off x="9735670" y="6536440"/>
            <a:ext cx="2861885" cy="616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2228FF-2FC7-4549-8F18-640125E1B0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6942" t="64918" r="24318" b="13057"/>
          <a:stretch/>
        </p:blipFill>
        <p:spPr>
          <a:xfrm>
            <a:off x="332351" y="6628023"/>
            <a:ext cx="1272209" cy="4599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BE91086-FB98-D903-8BA0-D2B0FD058458}"/>
              </a:ext>
            </a:extLst>
          </p:cNvPr>
          <p:cNvGrpSpPr/>
          <p:nvPr userDrawn="1"/>
        </p:nvGrpSpPr>
        <p:grpSpPr>
          <a:xfrm rot="21311048">
            <a:off x="6036555" y="-651365"/>
            <a:ext cx="1441948" cy="2796386"/>
            <a:chOff x="26817" y="-1191232"/>
            <a:chExt cx="4101430" cy="578152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B5F6B28-DF8E-E0BF-1B49-8214E2FAB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17" y="11985"/>
              <a:ext cx="4101430" cy="4578305"/>
            </a:xfrm>
            <a:custGeom>
              <a:avLst/>
              <a:gdLst>
                <a:gd name="T0" fmla="*/ 526 w 526"/>
                <a:gd name="T1" fmla="*/ 0 h 484"/>
                <a:gd name="T2" fmla="*/ 40 w 526"/>
                <a:gd name="T3" fmla="*/ 484 h 484"/>
                <a:gd name="T4" fmla="*/ 0 w 526"/>
                <a:gd name="T5" fmla="*/ 484 h 484"/>
                <a:gd name="T6" fmla="*/ 486 w 526"/>
                <a:gd name="T7" fmla="*/ 0 h 484"/>
                <a:gd name="T8" fmla="*/ 526 w 526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484">
                  <a:moveTo>
                    <a:pt x="526" y="0"/>
                  </a:moveTo>
                  <a:lnTo>
                    <a:pt x="40" y="484"/>
                  </a:lnTo>
                  <a:lnTo>
                    <a:pt x="0" y="484"/>
                  </a:lnTo>
                  <a:lnTo>
                    <a:pt x="486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CDC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29B453-A607-9223-AAD5-949EAFB3A0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43221" t="44611" r="29366" b="40861"/>
            <a:stretch/>
          </p:blipFill>
          <p:spPr>
            <a:xfrm rot="7245095" flipH="1">
              <a:off x="-811841" y="1375443"/>
              <a:ext cx="5687779" cy="554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27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7BC5E-A2BE-AF4F-AADE-9B56AB58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8A79-B1D6-CC4E-989C-A265ED35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74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A5A5C"/>
          </a:solidFill>
          <a:latin typeface="Avenir Blac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A5A5C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7638"/>
            <a:ext cx="8580507" cy="685941"/>
          </a:xfrm>
        </p:spPr>
        <p:txBody>
          <a:bodyPr/>
          <a:lstStyle/>
          <a:p>
            <a:r>
              <a:rPr lang="en-US" dirty="0"/>
              <a:t>Risk &amp; Audit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E4465-2C26-4CA5-B631-6DC6395B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75789"/>
              </p:ext>
            </p:extLst>
          </p:nvPr>
        </p:nvGraphicFramePr>
        <p:xfrm>
          <a:off x="761999" y="840570"/>
          <a:ext cx="11209422" cy="59073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5067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359419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1289960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  <a:gridCol w="3214976">
                  <a:extLst>
                    <a:ext uri="{9D8B030D-6E8A-4147-A177-3AD203B41FA5}">
                      <a16:colId xmlns:a16="http://schemas.microsoft.com/office/drawing/2014/main" val="1097746094"/>
                    </a:ext>
                  </a:extLst>
                </a:gridCol>
              </a:tblGrid>
              <a:tr h="579875">
                <a:tc>
                  <a:txBody>
                    <a:bodyPr/>
                    <a:lstStyle/>
                    <a:p>
                      <a:r>
                        <a:rPr lang="en-ZA" sz="1400" dirty="0"/>
                        <a:t>Audit/Risk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Due 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RAG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Comments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37226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GIA-581826 - 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 Upgrade security testing process Inadequacies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30/11/2024</a:t>
                      </a:r>
                      <a:endParaRPr lang="en-ZA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on track for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GIA-581827 - Risk Acceptance Dispensation for M3 Security Testing results was not approved by applicable structures in a timely manner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30/10/2023</a:t>
                      </a:r>
                      <a:endParaRPr lang="en-ZA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duplicate of GIA581826. Management to request a closure of this finding and for it to track under GIA-581826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18571"/>
                  </a:ext>
                </a:extLst>
              </a:tr>
              <a:tr h="65260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GIA-582343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Resource Locators (URLs) not secure (Miles Core)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30/11/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Extension Required, in discussion with management for the request to be logged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5600"/>
                  </a:ext>
                </a:extLst>
              </a:tr>
              <a:tr h="674437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GIA-582344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access: Non-compliant password expiry on Miles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dirty="0">
                          <a:effectLst/>
                        </a:rPr>
                        <a:t>30/11/2023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Extension Required, in discussion with management for the request to be logged</a:t>
                      </a:r>
                      <a:endParaRPr lang="en-Z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74190"/>
                  </a:ext>
                </a:extLst>
              </a:tr>
              <a:tr h="646337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GIA-582554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Governance process not followed prior to deployment of the Miles system role matrix into production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Extension Required, in discussion with management for the request to be logged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26982"/>
                  </a:ext>
                </a:extLst>
              </a:tr>
              <a:tr h="42953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GIA-582555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Inappropriate system access granted to staff members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30/11/2023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on track for 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935891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GIA-582873 -</a:t>
                      </a: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user acceptance testing performed as required by the FirstRand change management policy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on track for 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25839"/>
                  </a:ext>
                </a:extLst>
              </a:tr>
              <a:tr h="492492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GIA-583475 - Lack of performance testing based on requirements as per the approved FRS’s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31/05/2024</a:t>
                      </a:r>
                      <a:endParaRPr lang="en-Z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on track for resolution</a:t>
                      </a:r>
                      <a:endParaRPr lang="en-ZA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361208"/>
                  </a:ext>
                </a:extLst>
              </a:tr>
              <a:tr h="646337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GIA-583476 -  Instances of inadequate treatment plans updated on JIRA </a:t>
                      </a:r>
                      <a:endParaRPr lang="en-ZA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30/11/2024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on track for resolution</a:t>
                      </a:r>
                      <a:endParaRPr lang="en-ZA" sz="1400" dirty="0"/>
                    </a:p>
                    <a:p>
                      <a:endParaRPr lang="en-ZA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16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Training, Declarations, </a:t>
            </a:r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74670"/>
              </p:ext>
            </p:extLst>
          </p:nvPr>
        </p:nvGraphicFramePr>
        <p:xfrm>
          <a:off x="700392" y="1372945"/>
          <a:ext cx="10729608" cy="4531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09361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2023353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%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Miles Configuration Training – 10 Miles support resources from both FML Business and IT are attending the training sessions</a:t>
                      </a:r>
                    </a:p>
                    <a:p>
                      <a:endParaRPr lang="en-ZA" sz="1600" dirty="0"/>
                    </a:p>
                    <a:p>
                      <a:r>
                        <a:rPr lang="en-ZA" sz="1600" b="0" u="sng" dirty="0"/>
                        <a:t>Modules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="0" u="none" dirty="0"/>
                        <a:t>Data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="0" u="none" dirty="0"/>
                        <a:t>Foundations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="0" u="none" dirty="0"/>
                        <a:t>Formulas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600" b="0" u="none" dirty="0"/>
                        <a:t>Prod &amp;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10 March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4363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Miles Configuration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TBC – Aug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7" y="136190"/>
            <a:ext cx="8580507" cy="685941"/>
          </a:xfrm>
        </p:spPr>
        <p:txBody>
          <a:bodyPr/>
          <a:lstStyle/>
          <a:p>
            <a:r>
              <a:rPr lang="en-US" dirty="0"/>
              <a:t>Upcoming Delivery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60637"/>
              </p:ext>
            </p:extLst>
          </p:nvPr>
        </p:nvGraphicFramePr>
        <p:xfrm>
          <a:off x="692861" y="654743"/>
          <a:ext cx="10143751" cy="5949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2254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3715965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303550">
                <a:tc>
                  <a:txBody>
                    <a:bodyPr/>
                    <a:lstStyle/>
                    <a:p>
                      <a:r>
                        <a:rPr lang="en-ZA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380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DBR Job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 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93235"/>
                  </a:ext>
                </a:extLst>
              </a:tr>
              <a:tr h="525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Connect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ZA" sz="1200" dirty="0"/>
                        <a:t>ConnectMe was presented at EAPR on 03 Oct 2023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ZA" sz="1200" dirty="0"/>
                        <a:t>It will be presented at ARB and CJP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051"/>
                  </a:ext>
                </a:extLst>
              </a:tr>
              <a:tr h="380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Miles Web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On-hold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62523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SAPS Job Card – NSO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13 October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- SAPS has not yet confirmed if whether they will be able to consume the current output file from Miles. A decision of whether this change will deployed on 13 October 2023 is still pending.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6589"/>
                  </a:ext>
                </a:extLst>
              </a:tr>
              <a:tr h="396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M3 Implementation (Corporate)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1389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FleetActiv Decommission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37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r>
                        <a:rPr lang="en-ZA" sz="1200" dirty="0"/>
                        <a:t>Scored indicator from CRO to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6111"/>
                  </a:ext>
                </a:extLst>
              </a:tr>
              <a:tr h="334260">
                <a:tc>
                  <a:txBody>
                    <a:bodyPr/>
                    <a:lstStyle/>
                    <a:p>
                      <a:r>
                        <a:rPr lang="en-ZA" sz="1200" dirty="0"/>
                        <a:t>Miles to read SIC codes and FR from Credit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486750">
                <a:tc>
                  <a:txBody>
                    <a:bodyPr/>
                    <a:lstStyle/>
                    <a:p>
                      <a:r>
                        <a:rPr lang="en-ZA" sz="1200" dirty="0"/>
                        <a:t>Migrate company 12 off FleetActiv and investigate VAT treatment for this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22374"/>
                  </a:ext>
                </a:extLst>
              </a:tr>
              <a:tr h="486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Incorrect settlement calculation for accounts that are in arrears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strike="sngStrike" dirty="0"/>
                        <a:t>04 August 2023</a:t>
                      </a:r>
                    </a:p>
                    <a:p>
                      <a:r>
                        <a:rPr lang="en-ZA" sz="1200" strike="noStrike" dirty="0"/>
                        <a:t>17 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- Work Request – Testing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3004"/>
                  </a:ext>
                </a:extLst>
              </a:tr>
              <a:tr h="333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FML Automated Transaction 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85706"/>
                  </a:ext>
                </a:extLst>
              </a:tr>
              <a:tr h="3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New Fines Capability - Platform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March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68935"/>
                  </a:ext>
                </a:extLst>
              </a:tr>
              <a:tr h="3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/>
                        <a:t>FML Customer and Merchant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32" y="324758"/>
            <a:ext cx="8580507" cy="685941"/>
          </a:xfrm>
        </p:spPr>
        <p:txBody>
          <a:bodyPr/>
          <a:lstStyle/>
          <a:p>
            <a:r>
              <a:rPr lang="en-US" dirty="0"/>
              <a:t>Delivery in Last Month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0237"/>
              </p:ext>
            </p:extLst>
          </p:nvPr>
        </p:nvGraphicFramePr>
        <p:xfrm>
          <a:off x="749030" y="1010699"/>
          <a:ext cx="10603018" cy="3068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90513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4212505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Additional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MacroComm</a:t>
                      </a:r>
                      <a:r>
                        <a:rPr lang="en-Z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Architectural Review</a:t>
                      </a:r>
                    </a:p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Presented and approved at EAPR on 03 October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63438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FleetActiv Migration to Windows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Implemented on 13 September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9835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Miles September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Implemented on 22 September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35638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Successful September Billing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Executed on 20 September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8391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r>
                        <a:rPr lang="en-ZA" sz="1600" dirty="0"/>
                        <a:t>Successful September Month-End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Executed on 30 September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2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23F5C-B73B-F09E-2DFD-C198A35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8" y="198299"/>
            <a:ext cx="9027230" cy="685941"/>
          </a:xfrm>
        </p:spPr>
        <p:txBody>
          <a:bodyPr/>
          <a:lstStyle/>
          <a:p>
            <a:r>
              <a:rPr lang="en-US" dirty="0"/>
              <a:t>Production Defect/Reschedule Root Cause Analysis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B8A53E-82B7-476B-A4B9-EBE530B3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21273"/>
              </p:ext>
            </p:extLst>
          </p:nvPr>
        </p:nvGraphicFramePr>
        <p:xfrm>
          <a:off x="505838" y="1037106"/>
          <a:ext cx="11328848" cy="4078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0798">
                  <a:extLst>
                    <a:ext uri="{9D8B030D-6E8A-4147-A177-3AD203B41FA5}">
                      <a16:colId xmlns:a16="http://schemas.microsoft.com/office/drawing/2014/main" val="1740867330"/>
                    </a:ext>
                  </a:extLst>
                </a:gridCol>
                <a:gridCol w="1981650">
                  <a:extLst>
                    <a:ext uri="{9D8B030D-6E8A-4147-A177-3AD203B41FA5}">
                      <a16:colId xmlns:a16="http://schemas.microsoft.com/office/drawing/2014/main" val="33794412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2094803"/>
                    </a:ext>
                  </a:extLst>
                </a:gridCol>
                <a:gridCol w="4127600">
                  <a:extLst>
                    <a:ext uri="{9D8B030D-6E8A-4147-A177-3AD203B41FA5}">
                      <a16:colId xmlns:a16="http://schemas.microsoft.com/office/drawing/2014/main" val="1850405761"/>
                    </a:ext>
                  </a:extLst>
                </a:gridCol>
              </a:tblGrid>
              <a:tr h="497922">
                <a:tc>
                  <a:txBody>
                    <a:bodyPr/>
                    <a:lstStyle/>
                    <a:p>
                      <a:r>
                        <a:rPr lang="en-ZA" sz="1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Defect/Reschedule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Root 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94601"/>
                  </a:ext>
                </a:extLst>
              </a:tr>
              <a:tr h="623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Miles Hanging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04-8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 - SDWBSA-384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Database locks that block update statements. There is a problem ticket that is open and assigned to Sofico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86111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Miles Payment Delayed and Missed Cut-off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16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Early payment discount job failure due to data issues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040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FleetActiv September Billing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20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Investigations still in progress.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48082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Miles Payments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28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2 suppliers were picked up with missing banking details by Oracle payments which resulted in failing the whole payment file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31569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Confirmation of payments not going through to FleetActiv, resulting in deals not being 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28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The OSB was pointing to the old FleetActiv server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0378"/>
                  </a:ext>
                </a:extLst>
              </a:tr>
              <a:tr h="497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Miles Payments Failure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29 September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 banking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4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4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E7A1-D267-A848-28AC-9F75BE1D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Miles Month on Month Incident Analysis</a:t>
            </a: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8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1FFE4FA552F4791DA6ACC2B8B93E7" ma:contentTypeVersion="6" ma:contentTypeDescription="Create a new document." ma:contentTypeScope="" ma:versionID="f148bd5c887172738338f5bf17caf265">
  <xsd:schema xmlns:xsd="http://www.w3.org/2001/XMLSchema" xmlns:xs="http://www.w3.org/2001/XMLSchema" xmlns:p="http://schemas.microsoft.com/office/2006/metadata/properties" xmlns:ns2="4310989d-47a6-490f-b7ff-e339c9d2950a" xmlns:ns3="cffde191-0aa8-480d-be91-0d9637b86e08" targetNamespace="http://schemas.microsoft.com/office/2006/metadata/properties" ma:root="true" ma:fieldsID="34e791f8b94c9023f3cf142c7860b04d" ns2:_="" ns3:_="">
    <xsd:import namespace="4310989d-47a6-490f-b7ff-e339c9d2950a"/>
    <xsd:import namespace="cffde191-0aa8-480d-be91-0d9637b86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0989d-47a6-490f-b7ff-e339c9d29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e191-0aa8-480d-be91-0d9637b86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FD2497-F929-431E-93CB-463C6AD69C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14435D-C90E-4459-9900-416581392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0989d-47a6-490f-b7ff-e339c9d2950a"/>
    <ds:schemaRef ds:uri="cffde191-0aa8-480d-be91-0d9637b86e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C7BE5D-4ED7-4F94-AC38-E4AA12427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23285</TotalTime>
  <Words>659</Words>
  <Application>Microsoft Office PowerPoint</Application>
  <PresentationFormat>Widescreen</PresentationFormat>
  <Paragraphs>136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</vt:lpstr>
      <vt:lpstr>Avenir Black</vt:lpstr>
      <vt:lpstr>Calibri</vt:lpstr>
      <vt:lpstr>Calibri Light</vt:lpstr>
      <vt:lpstr>Office Theme</vt:lpstr>
      <vt:lpstr>Risk &amp; Audit</vt:lpstr>
      <vt:lpstr>Staff Training, Declarations, etc</vt:lpstr>
      <vt:lpstr>Upcoming Delivery</vt:lpstr>
      <vt:lpstr>Delivery in Last Month</vt:lpstr>
      <vt:lpstr>Production Defect/Reschedule Root Cause Analysis</vt:lpstr>
      <vt:lpstr>Miles Month on Month Incident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&amp; Commercial</dc:title>
  <dc:creator>Wisbey, Dean</dc:creator>
  <cp:lastModifiedBy>Meyer, Sisanda</cp:lastModifiedBy>
  <cp:revision>190</cp:revision>
  <dcterms:created xsi:type="dcterms:W3CDTF">2021-02-04T07:56:22Z</dcterms:created>
  <dcterms:modified xsi:type="dcterms:W3CDTF">2023-10-06T14:04:27Z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2021-02-04T07:56:22Z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31f6e599-25e9-403e-b5d2-e2547ae71daf</vt:lpwstr>
  </property>
  <property fmtid="{D5CDD505-2E9C-101B-9397-08002B2CF9AE}" pid="8" name="MSIP_Label_216eec4e-c7b8-491d-b7d8-90a69632743d_ContentBits">
    <vt:lpwstr>0</vt:lpwstr>
  </property>
  <property fmtid="{D5CDD505-2E9C-101B-9397-08002B2CF9AE}" pid="9" name="ContentTypeId">
    <vt:lpwstr>0x010100ABC1FFE4FA552F4791DA6ACC2B8B93E7</vt:lpwstr>
  </property>
</Properties>
</file>