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43D641-B0B8-43FD-B261-32F9EBE48178}" type="doc">
      <dgm:prSet loTypeId="urn:microsoft.com/office/officeart/2005/8/layout/vList6" loCatId="list" qsTypeId="urn:microsoft.com/office/officeart/2005/8/quickstyle/3d2#1" qsCatId="3D" csTypeId="urn:microsoft.com/office/officeart/2005/8/colors/colorful3" csCatId="colorful" phldr="1"/>
      <dgm:spPr/>
      <dgm:t>
        <a:bodyPr/>
        <a:lstStyle/>
        <a:p>
          <a:endParaRPr lang="en-US"/>
        </a:p>
      </dgm:t>
    </dgm:pt>
    <dgm:pt modelId="{106B506E-99A0-46D4-9B54-49954A388A47}">
      <dgm:prSet phldrT="[Text]"/>
      <dgm:spPr/>
      <dgm:t>
        <a:bodyPr/>
        <a:lstStyle/>
        <a:p>
          <a:r>
            <a:rPr lang="en-US" b="1" u="none" smtClean="0"/>
            <a:t>The Organizational Term</a:t>
          </a:r>
          <a:endParaRPr lang="en-US" b="1" dirty="0"/>
        </a:p>
      </dgm:t>
    </dgm:pt>
    <dgm:pt modelId="{CA54DC03-0A25-4F7A-A28C-BD7AC280F537}" type="parTrans" cxnId="{4E6EBA90-ACED-43C3-911D-717283663B9D}">
      <dgm:prSet/>
      <dgm:spPr/>
      <dgm:t>
        <a:bodyPr/>
        <a:lstStyle/>
        <a:p>
          <a:endParaRPr lang="en-US"/>
        </a:p>
      </dgm:t>
    </dgm:pt>
    <dgm:pt modelId="{F2DC0ABC-75B4-49B3-8B9C-AE2B146DB5C6}" type="sibTrans" cxnId="{4E6EBA90-ACED-43C3-911D-717283663B9D}">
      <dgm:prSet/>
      <dgm:spPr/>
      <dgm:t>
        <a:bodyPr/>
        <a:lstStyle/>
        <a:p>
          <a:endParaRPr lang="en-US"/>
        </a:p>
      </dgm:t>
    </dgm:pt>
    <dgm:pt modelId="{C60D1A7E-994E-4397-92AB-D075683B8A7C}">
      <dgm:prSet phldrT="[Text]"/>
      <dgm:spPr/>
      <dgm:t>
        <a:bodyPr/>
        <a:lstStyle/>
        <a:p>
          <a:r>
            <a:rPr lang="en-US" dirty="0" smtClean="0"/>
            <a:t>to identify system parameters and recognize symptoms, problems, and causes of the organization effectiveness</a:t>
          </a:r>
          <a:endParaRPr lang="en-US" dirty="0"/>
        </a:p>
      </dgm:t>
    </dgm:pt>
    <dgm:pt modelId="{1646E29A-3F38-4CD2-81EE-247ABCA3D3E8}" type="parTrans" cxnId="{69CCCEE3-FE83-4744-80A3-C34A4F79AC4D}">
      <dgm:prSet/>
      <dgm:spPr/>
      <dgm:t>
        <a:bodyPr/>
        <a:lstStyle/>
        <a:p>
          <a:endParaRPr lang="en-US"/>
        </a:p>
      </dgm:t>
    </dgm:pt>
    <dgm:pt modelId="{297067CA-F1FB-443B-8195-01A670F80198}" type="sibTrans" cxnId="{69CCCEE3-FE83-4744-80A3-C34A4F79AC4D}">
      <dgm:prSet/>
      <dgm:spPr/>
      <dgm:t>
        <a:bodyPr/>
        <a:lstStyle/>
        <a:p>
          <a:endParaRPr lang="en-US"/>
        </a:p>
      </dgm:t>
    </dgm:pt>
    <dgm:pt modelId="{CD7524F0-60A9-4418-A471-869724358C4A}">
      <dgm:prSet/>
      <dgm:spPr/>
      <dgm:t>
        <a:bodyPr/>
        <a:lstStyle/>
        <a:p>
          <a:r>
            <a:rPr lang="en-US" b="1" smtClean="0"/>
            <a:t>The  Medical Term</a:t>
          </a:r>
          <a:endParaRPr lang="en-US" b="1" dirty="0"/>
        </a:p>
      </dgm:t>
    </dgm:pt>
    <dgm:pt modelId="{3C467E17-9768-4D5C-8E5F-23963A780FED}" type="parTrans" cxnId="{24302C2C-2585-43B9-A86E-24CFFA0BB018}">
      <dgm:prSet/>
      <dgm:spPr/>
      <dgm:t>
        <a:bodyPr/>
        <a:lstStyle/>
        <a:p>
          <a:endParaRPr lang="en-US"/>
        </a:p>
      </dgm:t>
    </dgm:pt>
    <dgm:pt modelId="{89FCBEE0-F7AE-43B8-B314-BA180B1AC312}" type="sibTrans" cxnId="{24302C2C-2585-43B9-A86E-24CFFA0BB018}">
      <dgm:prSet/>
      <dgm:spPr/>
      <dgm:t>
        <a:bodyPr/>
        <a:lstStyle/>
        <a:p>
          <a:endParaRPr lang="en-US"/>
        </a:p>
      </dgm:t>
    </dgm:pt>
    <dgm:pt modelId="{F0BBE78A-1DCB-4060-B0D1-F7CBF9BCF32F}">
      <dgm:prSet/>
      <dgm:spPr/>
      <dgm:t>
        <a:bodyPr/>
        <a:lstStyle/>
        <a:p>
          <a:r>
            <a:rPr lang="en-US" dirty="0" smtClean="0"/>
            <a:t>The act or process of finding out what disease of a person on animal has by examination and careful study of the problem.</a:t>
          </a:r>
          <a:endParaRPr lang="en-US" dirty="0"/>
        </a:p>
      </dgm:t>
    </dgm:pt>
    <dgm:pt modelId="{0CB4CC2C-7986-4C78-BCC8-4D863DE99CD6}" type="parTrans" cxnId="{8099215C-3B3D-4D94-AC1E-459E5CA1FD0A}">
      <dgm:prSet/>
      <dgm:spPr/>
      <dgm:t>
        <a:bodyPr/>
        <a:lstStyle/>
        <a:p>
          <a:endParaRPr lang="en-US"/>
        </a:p>
      </dgm:t>
    </dgm:pt>
    <dgm:pt modelId="{5495E2F0-0711-4A8D-B3F4-2304D2100956}" type="sibTrans" cxnId="{8099215C-3B3D-4D94-AC1E-459E5CA1FD0A}">
      <dgm:prSet/>
      <dgm:spPr/>
      <dgm:t>
        <a:bodyPr/>
        <a:lstStyle/>
        <a:p>
          <a:endParaRPr lang="en-US"/>
        </a:p>
      </dgm:t>
    </dgm:pt>
    <dgm:pt modelId="{54CB5618-0F60-4E95-A4B3-828816FF5DB3}" type="pres">
      <dgm:prSet presAssocID="{DC43D641-B0B8-43FD-B261-32F9EBE48178}" presName="Name0" presStyleCnt="0">
        <dgm:presLayoutVars>
          <dgm:dir/>
          <dgm:animLvl val="lvl"/>
          <dgm:resizeHandles/>
        </dgm:presLayoutVars>
      </dgm:prSet>
      <dgm:spPr/>
      <dgm:t>
        <a:bodyPr/>
        <a:lstStyle/>
        <a:p>
          <a:endParaRPr lang="en-US"/>
        </a:p>
      </dgm:t>
    </dgm:pt>
    <dgm:pt modelId="{6BF45481-6D86-4311-9ECD-2136F7C3838E}" type="pres">
      <dgm:prSet presAssocID="{CD7524F0-60A9-4418-A471-869724358C4A}" presName="linNode" presStyleCnt="0"/>
      <dgm:spPr/>
      <dgm:t>
        <a:bodyPr/>
        <a:lstStyle/>
        <a:p>
          <a:endParaRPr lang="en-US"/>
        </a:p>
      </dgm:t>
    </dgm:pt>
    <dgm:pt modelId="{40AB93C1-9E30-418B-B459-2C6A24C2A3D1}" type="pres">
      <dgm:prSet presAssocID="{CD7524F0-60A9-4418-A471-869724358C4A}" presName="parentShp" presStyleLbl="node1" presStyleIdx="0" presStyleCnt="2">
        <dgm:presLayoutVars>
          <dgm:bulletEnabled val="1"/>
        </dgm:presLayoutVars>
      </dgm:prSet>
      <dgm:spPr/>
      <dgm:t>
        <a:bodyPr/>
        <a:lstStyle/>
        <a:p>
          <a:endParaRPr lang="en-US"/>
        </a:p>
      </dgm:t>
    </dgm:pt>
    <dgm:pt modelId="{1F1D29C7-06B5-499F-80BE-8B9007D41D7A}" type="pres">
      <dgm:prSet presAssocID="{CD7524F0-60A9-4418-A471-869724358C4A}" presName="childShp" presStyleLbl="bgAccFollowNode1" presStyleIdx="0" presStyleCnt="2">
        <dgm:presLayoutVars>
          <dgm:bulletEnabled val="1"/>
        </dgm:presLayoutVars>
      </dgm:prSet>
      <dgm:spPr/>
      <dgm:t>
        <a:bodyPr/>
        <a:lstStyle/>
        <a:p>
          <a:endParaRPr lang="en-US"/>
        </a:p>
      </dgm:t>
    </dgm:pt>
    <dgm:pt modelId="{EE905500-E722-49E4-B0C7-3720215C0C53}" type="pres">
      <dgm:prSet presAssocID="{89FCBEE0-F7AE-43B8-B314-BA180B1AC312}" presName="spacing" presStyleCnt="0"/>
      <dgm:spPr/>
      <dgm:t>
        <a:bodyPr/>
        <a:lstStyle/>
        <a:p>
          <a:endParaRPr lang="en-US"/>
        </a:p>
      </dgm:t>
    </dgm:pt>
    <dgm:pt modelId="{1E7552E6-1AA1-4FD0-9416-0CF68A456B90}" type="pres">
      <dgm:prSet presAssocID="{106B506E-99A0-46D4-9B54-49954A388A47}" presName="linNode" presStyleCnt="0"/>
      <dgm:spPr/>
      <dgm:t>
        <a:bodyPr/>
        <a:lstStyle/>
        <a:p>
          <a:endParaRPr lang="en-US"/>
        </a:p>
      </dgm:t>
    </dgm:pt>
    <dgm:pt modelId="{8B3423B1-F44D-4D88-9F54-9E5754E620D0}" type="pres">
      <dgm:prSet presAssocID="{106B506E-99A0-46D4-9B54-49954A388A47}" presName="parentShp" presStyleLbl="node1" presStyleIdx="1" presStyleCnt="2">
        <dgm:presLayoutVars>
          <dgm:bulletEnabled val="1"/>
        </dgm:presLayoutVars>
      </dgm:prSet>
      <dgm:spPr/>
      <dgm:t>
        <a:bodyPr/>
        <a:lstStyle/>
        <a:p>
          <a:endParaRPr lang="en-US"/>
        </a:p>
      </dgm:t>
    </dgm:pt>
    <dgm:pt modelId="{7B8738AD-0CD5-42BA-85E9-C4C920059E8A}" type="pres">
      <dgm:prSet presAssocID="{106B506E-99A0-46D4-9B54-49954A388A47}" presName="childShp" presStyleLbl="bgAccFollowNode1" presStyleIdx="1" presStyleCnt="2">
        <dgm:presLayoutVars>
          <dgm:bulletEnabled val="1"/>
        </dgm:presLayoutVars>
      </dgm:prSet>
      <dgm:spPr/>
      <dgm:t>
        <a:bodyPr/>
        <a:lstStyle/>
        <a:p>
          <a:endParaRPr lang="en-US"/>
        </a:p>
      </dgm:t>
    </dgm:pt>
  </dgm:ptLst>
  <dgm:cxnLst>
    <dgm:cxn modelId="{24302C2C-2585-43B9-A86E-24CFFA0BB018}" srcId="{DC43D641-B0B8-43FD-B261-32F9EBE48178}" destId="{CD7524F0-60A9-4418-A471-869724358C4A}" srcOrd="0" destOrd="0" parTransId="{3C467E17-9768-4D5C-8E5F-23963A780FED}" sibTransId="{89FCBEE0-F7AE-43B8-B314-BA180B1AC312}"/>
    <dgm:cxn modelId="{C88AC7A5-D699-49EE-AA47-EDF998FBA75A}" type="presOf" srcId="{C60D1A7E-994E-4397-92AB-D075683B8A7C}" destId="{7B8738AD-0CD5-42BA-85E9-C4C920059E8A}" srcOrd="0" destOrd="0" presId="urn:microsoft.com/office/officeart/2005/8/layout/vList6"/>
    <dgm:cxn modelId="{4E6EBA90-ACED-43C3-911D-717283663B9D}" srcId="{DC43D641-B0B8-43FD-B261-32F9EBE48178}" destId="{106B506E-99A0-46D4-9B54-49954A388A47}" srcOrd="1" destOrd="0" parTransId="{CA54DC03-0A25-4F7A-A28C-BD7AC280F537}" sibTransId="{F2DC0ABC-75B4-49B3-8B9C-AE2B146DB5C6}"/>
    <dgm:cxn modelId="{7A7B069D-3EBC-465F-B80D-27E3EF005403}" type="presOf" srcId="{DC43D641-B0B8-43FD-B261-32F9EBE48178}" destId="{54CB5618-0F60-4E95-A4B3-828816FF5DB3}" srcOrd="0" destOrd="0" presId="urn:microsoft.com/office/officeart/2005/8/layout/vList6"/>
    <dgm:cxn modelId="{BB4AA232-3703-42DB-A347-C104C9EBD2F5}" type="presOf" srcId="{F0BBE78A-1DCB-4060-B0D1-F7CBF9BCF32F}" destId="{1F1D29C7-06B5-499F-80BE-8B9007D41D7A}" srcOrd="0" destOrd="0" presId="urn:microsoft.com/office/officeart/2005/8/layout/vList6"/>
    <dgm:cxn modelId="{C31555FB-1AD9-4170-B0A3-684A9551072B}" type="presOf" srcId="{CD7524F0-60A9-4418-A471-869724358C4A}" destId="{40AB93C1-9E30-418B-B459-2C6A24C2A3D1}" srcOrd="0" destOrd="0" presId="urn:microsoft.com/office/officeart/2005/8/layout/vList6"/>
    <dgm:cxn modelId="{69CCCEE3-FE83-4744-80A3-C34A4F79AC4D}" srcId="{106B506E-99A0-46D4-9B54-49954A388A47}" destId="{C60D1A7E-994E-4397-92AB-D075683B8A7C}" srcOrd="0" destOrd="0" parTransId="{1646E29A-3F38-4CD2-81EE-247ABCA3D3E8}" sibTransId="{297067CA-F1FB-443B-8195-01A670F80198}"/>
    <dgm:cxn modelId="{8099215C-3B3D-4D94-AC1E-459E5CA1FD0A}" srcId="{CD7524F0-60A9-4418-A471-869724358C4A}" destId="{F0BBE78A-1DCB-4060-B0D1-F7CBF9BCF32F}" srcOrd="0" destOrd="0" parTransId="{0CB4CC2C-7986-4C78-BCC8-4D863DE99CD6}" sibTransId="{5495E2F0-0711-4A8D-B3F4-2304D2100956}"/>
    <dgm:cxn modelId="{1ABF7495-E20C-4502-97A8-D6DD55449136}" type="presOf" srcId="{106B506E-99A0-46D4-9B54-49954A388A47}" destId="{8B3423B1-F44D-4D88-9F54-9E5754E620D0}" srcOrd="0" destOrd="0" presId="urn:microsoft.com/office/officeart/2005/8/layout/vList6"/>
    <dgm:cxn modelId="{593C2F72-50A8-4050-B573-0F026FAA473E}" type="presParOf" srcId="{54CB5618-0F60-4E95-A4B3-828816FF5DB3}" destId="{6BF45481-6D86-4311-9ECD-2136F7C3838E}" srcOrd="0" destOrd="0" presId="urn:microsoft.com/office/officeart/2005/8/layout/vList6"/>
    <dgm:cxn modelId="{AEC48495-92B8-49B3-9FA8-719073977A78}" type="presParOf" srcId="{6BF45481-6D86-4311-9ECD-2136F7C3838E}" destId="{40AB93C1-9E30-418B-B459-2C6A24C2A3D1}" srcOrd="0" destOrd="0" presId="urn:microsoft.com/office/officeart/2005/8/layout/vList6"/>
    <dgm:cxn modelId="{C614F3C5-8A8D-4E22-BB42-4735E7CC79C1}" type="presParOf" srcId="{6BF45481-6D86-4311-9ECD-2136F7C3838E}" destId="{1F1D29C7-06B5-499F-80BE-8B9007D41D7A}" srcOrd="1" destOrd="0" presId="urn:microsoft.com/office/officeart/2005/8/layout/vList6"/>
    <dgm:cxn modelId="{24F35761-9B83-44BA-8658-2EF1ADB781D4}" type="presParOf" srcId="{54CB5618-0F60-4E95-A4B3-828816FF5DB3}" destId="{EE905500-E722-49E4-B0C7-3720215C0C53}" srcOrd="1" destOrd="0" presId="urn:microsoft.com/office/officeart/2005/8/layout/vList6"/>
    <dgm:cxn modelId="{D074C9B1-3E2F-4B35-962E-B4D98987DC1B}" type="presParOf" srcId="{54CB5618-0F60-4E95-A4B3-828816FF5DB3}" destId="{1E7552E6-1AA1-4FD0-9416-0CF68A456B90}" srcOrd="2" destOrd="0" presId="urn:microsoft.com/office/officeart/2005/8/layout/vList6"/>
    <dgm:cxn modelId="{FB9100E0-7775-4064-990E-9A9286B24EDC}" type="presParOf" srcId="{1E7552E6-1AA1-4FD0-9416-0CF68A456B90}" destId="{8B3423B1-F44D-4D88-9F54-9E5754E620D0}" srcOrd="0" destOrd="0" presId="urn:microsoft.com/office/officeart/2005/8/layout/vList6"/>
    <dgm:cxn modelId="{A27AA783-712C-4983-95CF-EF4968241114}" type="presParOf" srcId="{1E7552E6-1AA1-4FD0-9416-0CF68A456B90}" destId="{7B8738AD-0CD5-42BA-85E9-C4C920059E8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72E10D-F136-4C8D-8309-5963DF000CD3}" type="doc">
      <dgm:prSet loTypeId="urn:microsoft.com/office/officeart/2005/8/layout/chevron1" loCatId="process" qsTypeId="urn:microsoft.com/office/officeart/2005/8/quickstyle/simple5" qsCatId="simple" csTypeId="urn:microsoft.com/office/officeart/2005/8/colors/colorful1#1" csCatId="colorful" phldr="1"/>
      <dgm:spPr/>
    </dgm:pt>
    <dgm:pt modelId="{E1396493-596C-40BD-B368-04DE2EB92194}">
      <dgm:prSet custT="1"/>
      <dgm:spPr/>
      <dgm:t>
        <a:bodyPr/>
        <a:lstStyle/>
        <a:p>
          <a:r>
            <a:rPr kumimoji="0" lang="en-US" sz="2400" b="0" i="0" u="none" strike="noStrike" cap="none" spc="0" normalizeH="0" baseline="0" noProof="0" dirty="0" smtClean="0">
              <a:ln/>
              <a:effectLst/>
              <a:uLnTx/>
              <a:uFillTx/>
              <a:latin typeface="+mn-lt"/>
              <a:ea typeface="+mn-ea"/>
              <a:cs typeface="+mn-cs"/>
            </a:rPr>
            <a:t>The Process </a:t>
          </a:r>
        </a:p>
        <a:p>
          <a:r>
            <a:rPr kumimoji="0" lang="en-US" sz="2400" b="0" i="0" u="none" strike="noStrike" cap="none" spc="0" normalizeH="0" baseline="0" noProof="0" dirty="0" smtClean="0">
              <a:ln/>
              <a:effectLst/>
              <a:uLnTx/>
              <a:uFillTx/>
              <a:latin typeface="+mn-lt"/>
              <a:ea typeface="+mn-ea"/>
              <a:cs typeface="+mn-cs"/>
            </a:rPr>
            <a:t>of Diagnosis</a:t>
          </a:r>
          <a:endParaRPr lang="en-US" sz="2400" dirty="0"/>
        </a:p>
      </dgm:t>
    </dgm:pt>
    <dgm:pt modelId="{2C30CE36-0B74-4079-B613-57D8689219D1}" type="parTrans" cxnId="{68F4DD2D-2364-4E49-843A-970693B3B3F0}">
      <dgm:prSet/>
      <dgm:spPr/>
      <dgm:t>
        <a:bodyPr/>
        <a:lstStyle/>
        <a:p>
          <a:endParaRPr lang="en-US"/>
        </a:p>
      </dgm:t>
    </dgm:pt>
    <dgm:pt modelId="{17347D5E-F389-4243-AC7E-C59CA5A75E00}" type="sibTrans" cxnId="{68F4DD2D-2364-4E49-843A-970693B3B3F0}">
      <dgm:prSet/>
      <dgm:spPr/>
      <dgm:t>
        <a:bodyPr/>
        <a:lstStyle/>
        <a:p>
          <a:endParaRPr lang="en-US"/>
        </a:p>
      </dgm:t>
    </dgm:pt>
    <dgm:pt modelId="{71E5DC51-2C20-4CAB-B407-6149BEF489CA}">
      <dgm:prSet phldrT="[Text]"/>
      <dgm:spPr/>
      <dgm:t>
        <a:bodyPr/>
        <a:lstStyle/>
        <a:p>
          <a:r>
            <a:rPr kumimoji="0" lang="en-US" b="0" i="0" u="none" strike="noStrike" cap="none" spc="0" normalizeH="0" baseline="0" noProof="0" smtClean="0">
              <a:ln/>
              <a:effectLst/>
              <a:uLnTx/>
              <a:uFillTx/>
              <a:latin typeface="+mn-lt"/>
              <a:ea typeface="+mn-ea"/>
              <a:cs typeface="+mn-cs"/>
            </a:rPr>
            <a:t>The process that involves data gathering, interpretations, and identification of problem and potential action programs</a:t>
          </a:r>
          <a:endParaRPr lang="en-US" dirty="0"/>
        </a:p>
      </dgm:t>
    </dgm:pt>
    <dgm:pt modelId="{2B86F00E-35F9-4C29-844B-A1C3DD7E7236}" type="parTrans" cxnId="{15D4E667-E8CB-4EB6-97CD-E98B777D6D52}">
      <dgm:prSet/>
      <dgm:spPr/>
      <dgm:t>
        <a:bodyPr/>
        <a:lstStyle/>
        <a:p>
          <a:endParaRPr lang="en-US"/>
        </a:p>
      </dgm:t>
    </dgm:pt>
    <dgm:pt modelId="{4CFBB148-3258-4AD2-B680-9EFB2C884573}" type="sibTrans" cxnId="{15D4E667-E8CB-4EB6-97CD-E98B777D6D52}">
      <dgm:prSet/>
      <dgm:spPr/>
      <dgm:t>
        <a:bodyPr/>
        <a:lstStyle/>
        <a:p>
          <a:endParaRPr lang="en-US"/>
        </a:p>
      </dgm:t>
    </dgm:pt>
    <dgm:pt modelId="{9644EACA-3038-46F0-908A-92EED727CB81}" type="pres">
      <dgm:prSet presAssocID="{3C72E10D-F136-4C8D-8309-5963DF000CD3}" presName="Name0" presStyleCnt="0">
        <dgm:presLayoutVars>
          <dgm:dir/>
          <dgm:animLvl val="lvl"/>
          <dgm:resizeHandles val="exact"/>
        </dgm:presLayoutVars>
      </dgm:prSet>
      <dgm:spPr/>
    </dgm:pt>
    <dgm:pt modelId="{73223557-E762-4CC5-B883-A16C2D8B7AAA}" type="pres">
      <dgm:prSet presAssocID="{E1396493-596C-40BD-B368-04DE2EB92194}" presName="parTxOnly" presStyleLbl="node1" presStyleIdx="0" presStyleCnt="2" custScaleX="38487">
        <dgm:presLayoutVars>
          <dgm:chMax val="0"/>
          <dgm:chPref val="0"/>
          <dgm:bulletEnabled val="1"/>
        </dgm:presLayoutVars>
      </dgm:prSet>
      <dgm:spPr/>
      <dgm:t>
        <a:bodyPr/>
        <a:lstStyle/>
        <a:p>
          <a:endParaRPr lang="en-US"/>
        </a:p>
      </dgm:t>
    </dgm:pt>
    <dgm:pt modelId="{4457E665-4CAE-472A-99F0-DA49AFFC3CC1}" type="pres">
      <dgm:prSet presAssocID="{17347D5E-F389-4243-AC7E-C59CA5A75E00}" presName="parTxOnlySpace" presStyleCnt="0"/>
      <dgm:spPr/>
    </dgm:pt>
    <dgm:pt modelId="{6F16A665-9671-4E4A-A013-E3C8FFD90BF4}" type="pres">
      <dgm:prSet presAssocID="{71E5DC51-2C20-4CAB-B407-6149BEF489CA}" presName="parTxOnly" presStyleLbl="node1" presStyleIdx="1" presStyleCnt="2" custScaleX="68043">
        <dgm:presLayoutVars>
          <dgm:chMax val="0"/>
          <dgm:chPref val="0"/>
          <dgm:bulletEnabled val="1"/>
        </dgm:presLayoutVars>
      </dgm:prSet>
      <dgm:spPr/>
      <dgm:t>
        <a:bodyPr/>
        <a:lstStyle/>
        <a:p>
          <a:endParaRPr lang="en-US"/>
        </a:p>
      </dgm:t>
    </dgm:pt>
  </dgm:ptLst>
  <dgm:cxnLst>
    <dgm:cxn modelId="{68F4DD2D-2364-4E49-843A-970693B3B3F0}" srcId="{3C72E10D-F136-4C8D-8309-5963DF000CD3}" destId="{E1396493-596C-40BD-B368-04DE2EB92194}" srcOrd="0" destOrd="0" parTransId="{2C30CE36-0B74-4079-B613-57D8689219D1}" sibTransId="{17347D5E-F389-4243-AC7E-C59CA5A75E00}"/>
    <dgm:cxn modelId="{9C5EAD33-CDEB-40F2-88BD-A9A778CA5B3A}" type="presOf" srcId="{3C72E10D-F136-4C8D-8309-5963DF000CD3}" destId="{9644EACA-3038-46F0-908A-92EED727CB81}" srcOrd="0" destOrd="0" presId="urn:microsoft.com/office/officeart/2005/8/layout/chevron1"/>
    <dgm:cxn modelId="{D12885D4-C5F2-404F-8444-9DEA772E3802}" type="presOf" srcId="{71E5DC51-2C20-4CAB-B407-6149BEF489CA}" destId="{6F16A665-9671-4E4A-A013-E3C8FFD90BF4}" srcOrd="0" destOrd="0" presId="urn:microsoft.com/office/officeart/2005/8/layout/chevron1"/>
    <dgm:cxn modelId="{15D4E667-E8CB-4EB6-97CD-E98B777D6D52}" srcId="{3C72E10D-F136-4C8D-8309-5963DF000CD3}" destId="{71E5DC51-2C20-4CAB-B407-6149BEF489CA}" srcOrd="1" destOrd="0" parTransId="{2B86F00E-35F9-4C29-844B-A1C3DD7E7236}" sibTransId="{4CFBB148-3258-4AD2-B680-9EFB2C884573}"/>
    <dgm:cxn modelId="{CA53AD6B-97BA-4ACC-B9C9-EFF18B120701}" type="presOf" srcId="{E1396493-596C-40BD-B368-04DE2EB92194}" destId="{73223557-E762-4CC5-B883-A16C2D8B7AAA}" srcOrd="0" destOrd="0" presId="urn:microsoft.com/office/officeart/2005/8/layout/chevron1"/>
    <dgm:cxn modelId="{DBFC8EE8-A84F-4190-A520-68850CAF2D57}" type="presParOf" srcId="{9644EACA-3038-46F0-908A-92EED727CB81}" destId="{73223557-E762-4CC5-B883-A16C2D8B7AAA}" srcOrd="0" destOrd="0" presId="urn:microsoft.com/office/officeart/2005/8/layout/chevron1"/>
    <dgm:cxn modelId="{A5773A07-D92D-4C37-8466-2BE91B1B6765}" type="presParOf" srcId="{9644EACA-3038-46F0-908A-92EED727CB81}" destId="{4457E665-4CAE-472A-99F0-DA49AFFC3CC1}" srcOrd="1" destOrd="0" presId="urn:microsoft.com/office/officeart/2005/8/layout/chevron1"/>
    <dgm:cxn modelId="{342C5099-2611-4918-9E34-550236D101F7}" type="presParOf" srcId="{9644EACA-3038-46F0-908A-92EED727CB81}" destId="{6F16A665-9671-4E4A-A013-E3C8FFD90BF4}"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1B7F64-E7A9-40EF-9624-D342B41827D7}" type="doc">
      <dgm:prSet loTypeId="urn:microsoft.com/office/officeart/2005/8/layout/equation2" loCatId="process" qsTypeId="urn:microsoft.com/office/officeart/2005/8/quickstyle/3d2#2" qsCatId="3D" csTypeId="urn:microsoft.com/office/officeart/2005/8/colors/colorful1#2" csCatId="colorful" phldr="1"/>
      <dgm:spPr/>
    </dgm:pt>
    <dgm:pt modelId="{DC00B4A6-6C15-4434-BDA3-CDD489917DB8}">
      <dgm:prSet phldrT="[Text]" custT="1"/>
      <dgm:spPr/>
      <dgm:t>
        <a:bodyPr/>
        <a:lstStyle/>
        <a:p>
          <a:r>
            <a:rPr lang="en-US" sz="2400" b="1" dirty="0" smtClean="0"/>
            <a:t>Data-gathering method</a:t>
          </a:r>
        </a:p>
        <a:p>
          <a:r>
            <a:rPr lang="en-US" sz="1800" dirty="0" smtClean="0"/>
            <a:t>Data acquired in a system manner, thus allowing quantitative or qualitative comparison between elements of the system</a:t>
          </a:r>
          <a:endParaRPr lang="en-US" sz="1800" dirty="0"/>
        </a:p>
      </dgm:t>
    </dgm:pt>
    <dgm:pt modelId="{7F8AA9D1-63DE-417D-B81F-9086244D2E0E}" type="parTrans" cxnId="{66B3FFC7-F95B-4DEB-92E9-0B75BEB4FBAD}">
      <dgm:prSet/>
      <dgm:spPr/>
      <dgm:t>
        <a:bodyPr/>
        <a:lstStyle/>
        <a:p>
          <a:endParaRPr lang="en-US"/>
        </a:p>
      </dgm:t>
    </dgm:pt>
    <dgm:pt modelId="{80F9C5EA-A616-4494-9C10-7A9A0763F317}" type="sibTrans" cxnId="{66B3FFC7-F95B-4DEB-92E9-0B75BEB4FBAD}">
      <dgm:prSet/>
      <dgm:spPr/>
      <dgm:t>
        <a:bodyPr/>
        <a:lstStyle/>
        <a:p>
          <a:endParaRPr lang="en-US"/>
        </a:p>
      </dgm:t>
    </dgm:pt>
    <dgm:pt modelId="{24846C3F-BBA8-4AFA-8857-0BC786D67321}">
      <dgm:prSet phldrT="[Text]" custT="1"/>
      <dgm:spPr/>
      <dgm:t>
        <a:bodyPr/>
        <a:lstStyle/>
        <a:p>
          <a:r>
            <a:rPr lang="en-US" sz="2400" b="1" dirty="0" smtClean="0">
              <a:solidFill>
                <a:srgbClr val="FF0000"/>
              </a:solidFill>
            </a:rPr>
            <a:t>Employee Surveys</a:t>
          </a:r>
        </a:p>
        <a:p>
          <a:r>
            <a:rPr lang="en-US" sz="2100" dirty="0" smtClean="0">
              <a:solidFill>
                <a:srgbClr val="FF0000"/>
              </a:solidFill>
            </a:rPr>
            <a:t>Questionnaires, interviews , orientations, feedback and etc</a:t>
          </a:r>
          <a:endParaRPr lang="en-US" sz="2100" dirty="0">
            <a:solidFill>
              <a:srgbClr val="FF0000"/>
            </a:solidFill>
          </a:endParaRPr>
        </a:p>
      </dgm:t>
    </dgm:pt>
    <dgm:pt modelId="{627ADE63-7E34-49BB-A913-24B7FBACE433}" type="parTrans" cxnId="{6A7C7B84-20DB-4511-B5CA-9EC4F2ACFAC6}">
      <dgm:prSet/>
      <dgm:spPr/>
      <dgm:t>
        <a:bodyPr/>
        <a:lstStyle/>
        <a:p>
          <a:endParaRPr lang="en-US"/>
        </a:p>
      </dgm:t>
    </dgm:pt>
    <dgm:pt modelId="{AD7BF690-C8E8-45B1-A06D-2984E8A6644A}" type="sibTrans" cxnId="{6A7C7B84-20DB-4511-B5CA-9EC4F2ACFAC6}">
      <dgm:prSet/>
      <dgm:spPr/>
      <dgm:t>
        <a:bodyPr/>
        <a:lstStyle/>
        <a:p>
          <a:endParaRPr lang="en-US"/>
        </a:p>
      </dgm:t>
    </dgm:pt>
    <dgm:pt modelId="{9FBDCE45-A9CD-45FA-98CE-AED89274D2C3}">
      <dgm:prSet phldrT="[Text]" custT="1"/>
      <dgm:spPr/>
      <dgm:t>
        <a:bodyPr/>
        <a:lstStyle/>
        <a:p>
          <a:r>
            <a:rPr lang="en-US" sz="2400" b="1" dirty="0" smtClean="0"/>
            <a:t>DIAGNOSTIC</a:t>
          </a:r>
          <a:endParaRPr lang="en-US" sz="2400" b="1" dirty="0"/>
        </a:p>
      </dgm:t>
    </dgm:pt>
    <dgm:pt modelId="{5E8A6C89-F66B-4859-8564-AAB4C26399FB}" type="parTrans" cxnId="{719979F2-1B76-4BCA-BE19-7081C27F68C1}">
      <dgm:prSet/>
      <dgm:spPr/>
      <dgm:t>
        <a:bodyPr/>
        <a:lstStyle/>
        <a:p>
          <a:endParaRPr lang="en-US"/>
        </a:p>
      </dgm:t>
    </dgm:pt>
    <dgm:pt modelId="{B40242C1-2C50-4E7B-8593-E69AE833A76F}" type="sibTrans" cxnId="{719979F2-1B76-4BCA-BE19-7081C27F68C1}">
      <dgm:prSet/>
      <dgm:spPr/>
      <dgm:t>
        <a:bodyPr/>
        <a:lstStyle/>
        <a:p>
          <a:endParaRPr lang="en-US"/>
        </a:p>
      </dgm:t>
    </dgm:pt>
    <dgm:pt modelId="{32D77CDA-8602-499F-A86F-43E43D21C791}" type="pres">
      <dgm:prSet presAssocID="{881B7F64-E7A9-40EF-9624-D342B41827D7}" presName="Name0" presStyleCnt="0">
        <dgm:presLayoutVars>
          <dgm:dir/>
          <dgm:resizeHandles val="exact"/>
        </dgm:presLayoutVars>
      </dgm:prSet>
      <dgm:spPr/>
    </dgm:pt>
    <dgm:pt modelId="{7F23D646-5AB4-44B5-98C6-BE1E0202B7A0}" type="pres">
      <dgm:prSet presAssocID="{881B7F64-E7A9-40EF-9624-D342B41827D7}" presName="vNodes" presStyleCnt="0"/>
      <dgm:spPr/>
    </dgm:pt>
    <dgm:pt modelId="{D264A2EE-AF58-4B35-8D11-2A3E80F59229}" type="pres">
      <dgm:prSet presAssocID="{DC00B4A6-6C15-4434-BDA3-CDD489917DB8}" presName="node" presStyleLbl="node1" presStyleIdx="0" presStyleCnt="3" custScaleX="352589" custScaleY="181815">
        <dgm:presLayoutVars>
          <dgm:bulletEnabled val="1"/>
        </dgm:presLayoutVars>
      </dgm:prSet>
      <dgm:spPr/>
      <dgm:t>
        <a:bodyPr/>
        <a:lstStyle/>
        <a:p>
          <a:endParaRPr lang="en-US"/>
        </a:p>
      </dgm:t>
    </dgm:pt>
    <dgm:pt modelId="{0214B525-8F6A-4CB4-8A2A-DE5018A6DBC7}" type="pres">
      <dgm:prSet presAssocID="{80F9C5EA-A616-4494-9C10-7A9A0763F317}" presName="spacerT" presStyleCnt="0"/>
      <dgm:spPr/>
    </dgm:pt>
    <dgm:pt modelId="{628B8383-AB8D-4784-9377-0078B4F3AB11}" type="pres">
      <dgm:prSet presAssocID="{80F9C5EA-A616-4494-9C10-7A9A0763F317}" presName="sibTrans" presStyleLbl="sibTrans2D1" presStyleIdx="0" presStyleCnt="2" custScaleX="69393" custScaleY="58350"/>
      <dgm:spPr/>
      <dgm:t>
        <a:bodyPr/>
        <a:lstStyle/>
        <a:p>
          <a:endParaRPr lang="en-US"/>
        </a:p>
      </dgm:t>
    </dgm:pt>
    <dgm:pt modelId="{773C3629-DBF3-4DF1-BEBC-CEF74EBD0DFE}" type="pres">
      <dgm:prSet presAssocID="{80F9C5EA-A616-4494-9C10-7A9A0763F317}" presName="spacerB" presStyleCnt="0"/>
      <dgm:spPr/>
    </dgm:pt>
    <dgm:pt modelId="{5CC7BEBD-4A24-4754-9C7D-1F2369681ACB}" type="pres">
      <dgm:prSet presAssocID="{24846C3F-BBA8-4AFA-8857-0BC786D67321}" presName="node" presStyleLbl="node1" presStyleIdx="1" presStyleCnt="3" custScaleX="335570" custScaleY="180995">
        <dgm:presLayoutVars>
          <dgm:bulletEnabled val="1"/>
        </dgm:presLayoutVars>
      </dgm:prSet>
      <dgm:spPr/>
      <dgm:t>
        <a:bodyPr/>
        <a:lstStyle/>
        <a:p>
          <a:endParaRPr lang="en-US"/>
        </a:p>
      </dgm:t>
    </dgm:pt>
    <dgm:pt modelId="{5D38AFF4-0795-485D-ABCC-F5235CB3C668}" type="pres">
      <dgm:prSet presAssocID="{881B7F64-E7A9-40EF-9624-D342B41827D7}" presName="sibTransLast" presStyleLbl="sibTrans2D1" presStyleIdx="1" presStyleCnt="2" custLinFactNeighborX="-56654"/>
      <dgm:spPr/>
      <dgm:t>
        <a:bodyPr/>
        <a:lstStyle/>
        <a:p>
          <a:endParaRPr lang="en-US"/>
        </a:p>
      </dgm:t>
    </dgm:pt>
    <dgm:pt modelId="{C90CBE63-BA09-4D4A-80AA-2E253413AAF8}" type="pres">
      <dgm:prSet presAssocID="{881B7F64-E7A9-40EF-9624-D342B41827D7}" presName="connectorText" presStyleLbl="sibTrans2D1" presStyleIdx="1" presStyleCnt="2"/>
      <dgm:spPr/>
      <dgm:t>
        <a:bodyPr/>
        <a:lstStyle/>
        <a:p>
          <a:endParaRPr lang="en-US"/>
        </a:p>
      </dgm:t>
    </dgm:pt>
    <dgm:pt modelId="{62BC425C-2231-4B9A-8CA8-E84108B9C41C}" type="pres">
      <dgm:prSet presAssocID="{881B7F64-E7A9-40EF-9624-D342B41827D7}" presName="lastNode" presStyleLbl="node1" presStyleIdx="2" presStyleCnt="3" custScaleX="114483" custScaleY="127563" custLinFactX="17439" custLinFactNeighborX="100000">
        <dgm:presLayoutVars>
          <dgm:bulletEnabled val="1"/>
        </dgm:presLayoutVars>
      </dgm:prSet>
      <dgm:spPr/>
      <dgm:t>
        <a:bodyPr/>
        <a:lstStyle/>
        <a:p>
          <a:endParaRPr lang="en-US"/>
        </a:p>
      </dgm:t>
    </dgm:pt>
  </dgm:ptLst>
  <dgm:cxnLst>
    <dgm:cxn modelId="{A2C92A13-D79E-4A5F-8970-F1E6786E6A38}" type="presOf" srcId="{DC00B4A6-6C15-4434-BDA3-CDD489917DB8}" destId="{D264A2EE-AF58-4B35-8D11-2A3E80F59229}" srcOrd="0" destOrd="0" presId="urn:microsoft.com/office/officeart/2005/8/layout/equation2"/>
    <dgm:cxn modelId="{E0DFE346-9B67-40C3-9EB9-B1D55C998556}" type="presOf" srcId="{881B7F64-E7A9-40EF-9624-D342B41827D7}" destId="{32D77CDA-8602-499F-A86F-43E43D21C791}" srcOrd="0" destOrd="0" presId="urn:microsoft.com/office/officeart/2005/8/layout/equation2"/>
    <dgm:cxn modelId="{6A7C7B84-20DB-4511-B5CA-9EC4F2ACFAC6}" srcId="{881B7F64-E7A9-40EF-9624-D342B41827D7}" destId="{24846C3F-BBA8-4AFA-8857-0BC786D67321}" srcOrd="1" destOrd="0" parTransId="{627ADE63-7E34-49BB-A913-24B7FBACE433}" sibTransId="{AD7BF690-C8E8-45B1-A06D-2984E8A6644A}"/>
    <dgm:cxn modelId="{719979F2-1B76-4BCA-BE19-7081C27F68C1}" srcId="{881B7F64-E7A9-40EF-9624-D342B41827D7}" destId="{9FBDCE45-A9CD-45FA-98CE-AED89274D2C3}" srcOrd="2" destOrd="0" parTransId="{5E8A6C89-F66B-4859-8564-AAB4C26399FB}" sibTransId="{B40242C1-2C50-4E7B-8593-E69AE833A76F}"/>
    <dgm:cxn modelId="{FFCA0963-2E89-4203-A07C-D6723A74162B}" type="presOf" srcId="{80F9C5EA-A616-4494-9C10-7A9A0763F317}" destId="{628B8383-AB8D-4784-9377-0078B4F3AB11}" srcOrd="0" destOrd="0" presId="urn:microsoft.com/office/officeart/2005/8/layout/equation2"/>
    <dgm:cxn modelId="{B40ACA5F-4E83-42B8-91E8-47F2FEC9AFE9}" type="presOf" srcId="{AD7BF690-C8E8-45B1-A06D-2984E8A6644A}" destId="{C90CBE63-BA09-4D4A-80AA-2E253413AAF8}" srcOrd="1" destOrd="0" presId="urn:microsoft.com/office/officeart/2005/8/layout/equation2"/>
    <dgm:cxn modelId="{66B3FFC7-F95B-4DEB-92E9-0B75BEB4FBAD}" srcId="{881B7F64-E7A9-40EF-9624-D342B41827D7}" destId="{DC00B4A6-6C15-4434-BDA3-CDD489917DB8}" srcOrd="0" destOrd="0" parTransId="{7F8AA9D1-63DE-417D-B81F-9086244D2E0E}" sibTransId="{80F9C5EA-A616-4494-9C10-7A9A0763F317}"/>
    <dgm:cxn modelId="{A9CAA27A-0D28-425A-84F7-5D0E58DC647E}" type="presOf" srcId="{24846C3F-BBA8-4AFA-8857-0BC786D67321}" destId="{5CC7BEBD-4A24-4754-9C7D-1F2369681ACB}" srcOrd="0" destOrd="0" presId="urn:microsoft.com/office/officeart/2005/8/layout/equation2"/>
    <dgm:cxn modelId="{93E32575-F6DC-4B6A-B4D1-53482C1666DB}" type="presOf" srcId="{AD7BF690-C8E8-45B1-A06D-2984E8A6644A}" destId="{5D38AFF4-0795-485D-ABCC-F5235CB3C668}" srcOrd="0" destOrd="0" presId="urn:microsoft.com/office/officeart/2005/8/layout/equation2"/>
    <dgm:cxn modelId="{48AEDE90-F9B2-4142-8C76-F263049A9CB8}" type="presOf" srcId="{9FBDCE45-A9CD-45FA-98CE-AED89274D2C3}" destId="{62BC425C-2231-4B9A-8CA8-E84108B9C41C}" srcOrd="0" destOrd="0" presId="urn:microsoft.com/office/officeart/2005/8/layout/equation2"/>
    <dgm:cxn modelId="{8083FBC3-7081-4600-807C-2D2A21AE7E52}" type="presParOf" srcId="{32D77CDA-8602-499F-A86F-43E43D21C791}" destId="{7F23D646-5AB4-44B5-98C6-BE1E0202B7A0}" srcOrd="0" destOrd="0" presId="urn:microsoft.com/office/officeart/2005/8/layout/equation2"/>
    <dgm:cxn modelId="{F39734FC-9865-42C0-8F97-185078683EC2}" type="presParOf" srcId="{7F23D646-5AB4-44B5-98C6-BE1E0202B7A0}" destId="{D264A2EE-AF58-4B35-8D11-2A3E80F59229}" srcOrd="0" destOrd="0" presId="urn:microsoft.com/office/officeart/2005/8/layout/equation2"/>
    <dgm:cxn modelId="{278AEE10-86AA-449D-928F-A59A209A2820}" type="presParOf" srcId="{7F23D646-5AB4-44B5-98C6-BE1E0202B7A0}" destId="{0214B525-8F6A-4CB4-8A2A-DE5018A6DBC7}" srcOrd="1" destOrd="0" presId="urn:microsoft.com/office/officeart/2005/8/layout/equation2"/>
    <dgm:cxn modelId="{00AD93AC-CB8B-417C-925D-37D122AED6CC}" type="presParOf" srcId="{7F23D646-5AB4-44B5-98C6-BE1E0202B7A0}" destId="{628B8383-AB8D-4784-9377-0078B4F3AB11}" srcOrd="2" destOrd="0" presId="urn:microsoft.com/office/officeart/2005/8/layout/equation2"/>
    <dgm:cxn modelId="{255EA296-355F-435D-AE24-215F3297D3AA}" type="presParOf" srcId="{7F23D646-5AB4-44B5-98C6-BE1E0202B7A0}" destId="{773C3629-DBF3-4DF1-BEBC-CEF74EBD0DFE}" srcOrd="3" destOrd="0" presId="urn:microsoft.com/office/officeart/2005/8/layout/equation2"/>
    <dgm:cxn modelId="{F67891E9-A49F-4F49-84E1-A3A75D93730A}" type="presParOf" srcId="{7F23D646-5AB4-44B5-98C6-BE1E0202B7A0}" destId="{5CC7BEBD-4A24-4754-9C7D-1F2369681ACB}" srcOrd="4" destOrd="0" presId="urn:microsoft.com/office/officeart/2005/8/layout/equation2"/>
    <dgm:cxn modelId="{4635D01C-41B2-47E4-B008-6CCCB232C294}" type="presParOf" srcId="{32D77CDA-8602-499F-A86F-43E43D21C791}" destId="{5D38AFF4-0795-485D-ABCC-F5235CB3C668}" srcOrd="1" destOrd="0" presId="urn:microsoft.com/office/officeart/2005/8/layout/equation2"/>
    <dgm:cxn modelId="{533A0084-80CE-4F7D-A8BF-C2CFA1935D31}" type="presParOf" srcId="{5D38AFF4-0795-485D-ABCC-F5235CB3C668}" destId="{C90CBE63-BA09-4D4A-80AA-2E253413AAF8}" srcOrd="0" destOrd="0" presId="urn:microsoft.com/office/officeart/2005/8/layout/equation2"/>
    <dgm:cxn modelId="{9A4584BC-4BD1-4EA8-ACF3-409B2C62FDEC}" type="presParOf" srcId="{32D77CDA-8602-499F-A86F-43E43D21C791}" destId="{62BC425C-2231-4B9A-8CA8-E84108B9C41C}"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F83699-C391-455B-A221-92E7D36A5353}" type="doc">
      <dgm:prSet loTypeId="urn:microsoft.com/office/officeart/2005/8/layout/default" loCatId="list" qsTypeId="urn:microsoft.com/office/officeart/2005/8/quickstyle/3d1" qsCatId="3D" csTypeId="urn:microsoft.com/office/officeart/2005/8/colors/colorful1#3" csCatId="colorful" phldr="1"/>
      <dgm:spPr/>
      <dgm:t>
        <a:bodyPr/>
        <a:lstStyle/>
        <a:p>
          <a:endParaRPr lang="en-US"/>
        </a:p>
      </dgm:t>
    </dgm:pt>
    <dgm:pt modelId="{B6BFA536-BDA2-406F-8F0E-721534D737FA}">
      <dgm:prSet phldrT="[Text]"/>
      <dgm:spPr/>
      <dgm:t>
        <a:bodyPr/>
        <a:lstStyle/>
        <a:p>
          <a:r>
            <a:rPr lang="en-US" b="1" smtClean="0"/>
            <a:t>The Validity of the Data Collection</a:t>
          </a:r>
          <a:endParaRPr lang="en-US" b="1" dirty="0"/>
        </a:p>
      </dgm:t>
    </dgm:pt>
    <dgm:pt modelId="{6D32D0E5-985B-4F7C-96ED-4439DCA08E09}" type="parTrans" cxnId="{2EBA14C1-0DD5-43B3-8338-A78910A40B91}">
      <dgm:prSet/>
      <dgm:spPr/>
      <dgm:t>
        <a:bodyPr/>
        <a:lstStyle/>
        <a:p>
          <a:endParaRPr lang="en-US" b="1"/>
        </a:p>
      </dgm:t>
    </dgm:pt>
    <dgm:pt modelId="{26D089A5-8B67-4F4E-B58B-4C25A3EA6BFE}" type="sibTrans" cxnId="{2EBA14C1-0DD5-43B3-8338-A78910A40B91}">
      <dgm:prSet/>
      <dgm:spPr/>
      <dgm:t>
        <a:bodyPr/>
        <a:lstStyle/>
        <a:p>
          <a:endParaRPr lang="en-US" b="1"/>
        </a:p>
      </dgm:t>
    </dgm:pt>
    <dgm:pt modelId="{54A2BFA1-0517-4899-9A53-1C59E681BEFB}">
      <dgm:prSet phldrT="[Text]"/>
      <dgm:spPr/>
      <dgm:t>
        <a:bodyPr/>
        <a:lstStyle/>
        <a:p>
          <a:r>
            <a:rPr lang="en-US" b="1" smtClean="0"/>
            <a:t>The Time to Collect Data</a:t>
          </a:r>
          <a:endParaRPr lang="en-US" b="1" dirty="0"/>
        </a:p>
      </dgm:t>
    </dgm:pt>
    <dgm:pt modelId="{2E06719D-C174-4AE4-9C6F-3046522F7551}" type="parTrans" cxnId="{1B9F19DA-7D55-49E0-954D-3097E79C7C67}">
      <dgm:prSet/>
      <dgm:spPr/>
      <dgm:t>
        <a:bodyPr/>
        <a:lstStyle/>
        <a:p>
          <a:endParaRPr lang="en-US" b="1"/>
        </a:p>
      </dgm:t>
    </dgm:pt>
    <dgm:pt modelId="{DF51E0D6-8CAF-4D16-A1FD-ED83EDCBA375}" type="sibTrans" cxnId="{1B9F19DA-7D55-49E0-954D-3097E79C7C67}">
      <dgm:prSet/>
      <dgm:spPr/>
      <dgm:t>
        <a:bodyPr/>
        <a:lstStyle/>
        <a:p>
          <a:endParaRPr lang="en-US" b="1"/>
        </a:p>
      </dgm:t>
    </dgm:pt>
    <dgm:pt modelId="{CE1F1141-631B-47C8-9ADF-A2155007107B}">
      <dgm:prSet phldrT="[Text]"/>
      <dgm:spPr/>
      <dgm:t>
        <a:bodyPr/>
        <a:lstStyle/>
        <a:p>
          <a:r>
            <a:rPr lang="en-US" b="1" smtClean="0"/>
            <a:t>The Organization Culture and Norms</a:t>
          </a:r>
          <a:endParaRPr lang="en-US" b="1" dirty="0"/>
        </a:p>
      </dgm:t>
    </dgm:pt>
    <dgm:pt modelId="{D6A2840D-7EE8-42DC-AC70-3985CDFC41D8}" type="parTrans" cxnId="{9E86001B-5A2D-475B-A7A6-6C049B907C76}">
      <dgm:prSet/>
      <dgm:spPr/>
      <dgm:t>
        <a:bodyPr/>
        <a:lstStyle/>
        <a:p>
          <a:endParaRPr lang="en-US" b="1"/>
        </a:p>
      </dgm:t>
    </dgm:pt>
    <dgm:pt modelId="{80FAC0D0-2454-41D7-A408-51638E0E81BF}" type="sibTrans" cxnId="{9E86001B-5A2D-475B-A7A6-6C049B907C76}">
      <dgm:prSet/>
      <dgm:spPr/>
      <dgm:t>
        <a:bodyPr/>
        <a:lstStyle/>
        <a:p>
          <a:endParaRPr lang="en-US" b="1"/>
        </a:p>
      </dgm:t>
    </dgm:pt>
    <dgm:pt modelId="{8A28BA3D-5BAC-46E5-99BC-F98C843BC7A3}">
      <dgm:prSet phldrT="[Text]"/>
      <dgm:spPr/>
      <dgm:t>
        <a:bodyPr/>
        <a:lstStyle/>
        <a:p>
          <a:r>
            <a:rPr lang="en-US" b="1" smtClean="0"/>
            <a:t>The Cost of Data Collect</a:t>
          </a:r>
          <a:endParaRPr lang="en-US" b="1" dirty="0"/>
        </a:p>
      </dgm:t>
    </dgm:pt>
    <dgm:pt modelId="{EAF9E20C-6410-4B5F-9707-7378773E9187}" type="parTrans" cxnId="{9F3739D5-F160-4453-AE54-C54749D0F54B}">
      <dgm:prSet/>
      <dgm:spPr/>
      <dgm:t>
        <a:bodyPr/>
        <a:lstStyle/>
        <a:p>
          <a:endParaRPr lang="en-US" b="1"/>
        </a:p>
      </dgm:t>
    </dgm:pt>
    <dgm:pt modelId="{84501DE2-C613-4138-B8F7-FFA4F0B7A8D1}" type="sibTrans" cxnId="{9F3739D5-F160-4453-AE54-C54749D0F54B}">
      <dgm:prSet/>
      <dgm:spPr/>
      <dgm:t>
        <a:bodyPr/>
        <a:lstStyle/>
        <a:p>
          <a:endParaRPr lang="en-US" b="1"/>
        </a:p>
      </dgm:t>
    </dgm:pt>
    <dgm:pt modelId="{7137C31A-0A4E-4D86-A0FD-278BF4A89123}" type="pres">
      <dgm:prSet presAssocID="{80F83699-C391-455B-A221-92E7D36A5353}" presName="diagram" presStyleCnt="0">
        <dgm:presLayoutVars>
          <dgm:dir/>
          <dgm:resizeHandles val="exact"/>
        </dgm:presLayoutVars>
      </dgm:prSet>
      <dgm:spPr/>
      <dgm:t>
        <a:bodyPr/>
        <a:lstStyle/>
        <a:p>
          <a:endParaRPr lang="en-US"/>
        </a:p>
      </dgm:t>
    </dgm:pt>
    <dgm:pt modelId="{2E1711EA-46A3-40DD-ADDA-80E7ACD76CA4}" type="pres">
      <dgm:prSet presAssocID="{B6BFA536-BDA2-406F-8F0E-721534D737FA}" presName="node" presStyleLbl="node1" presStyleIdx="0" presStyleCnt="4">
        <dgm:presLayoutVars>
          <dgm:bulletEnabled val="1"/>
        </dgm:presLayoutVars>
      </dgm:prSet>
      <dgm:spPr/>
      <dgm:t>
        <a:bodyPr/>
        <a:lstStyle/>
        <a:p>
          <a:endParaRPr lang="en-US"/>
        </a:p>
      </dgm:t>
    </dgm:pt>
    <dgm:pt modelId="{B16491D2-E3C9-440B-9B61-C21E784BA6A6}" type="pres">
      <dgm:prSet presAssocID="{26D089A5-8B67-4F4E-B58B-4C25A3EA6BFE}" presName="sibTrans" presStyleCnt="0"/>
      <dgm:spPr/>
      <dgm:t>
        <a:bodyPr/>
        <a:lstStyle/>
        <a:p>
          <a:endParaRPr lang="en-US"/>
        </a:p>
      </dgm:t>
    </dgm:pt>
    <dgm:pt modelId="{61F2B5A7-6764-4322-A5C0-F864E4E912B9}" type="pres">
      <dgm:prSet presAssocID="{54A2BFA1-0517-4899-9A53-1C59E681BEFB}" presName="node" presStyleLbl="node1" presStyleIdx="1" presStyleCnt="4">
        <dgm:presLayoutVars>
          <dgm:bulletEnabled val="1"/>
        </dgm:presLayoutVars>
      </dgm:prSet>
      <dgm:spPr/>
      <dgm:t>
        <a:bodyPr/>
        <a:lstStyle/>
        <a:p>
          <a:endParaRPr lang="en-US"/>
        </a:p>
      </dgm:t>
    </dgm:pt>
    <dgm:pt modelId="{87F3B1F5-7DEC-488B-A776-DA1020B550F4}" type="pres">
      <dgm:prSet presAssocID="{DF51E0D6-8CAF-4D16-A1FD-ED83EDCBA375}" presName="sibTrans" presStyleCnt="0"/>
      <dgm:spPr/>
      <dgm:t>
        <a:bodyPr/>
        <a:lstStyle/>
        <a:p>
          <a:endParaRPr lang="en-US"/>
        </a:p>
      </dgm:t>
    </dgm:pt>
    <dgm:pt modelId="{4908799B-0744-458C-BC82-793F1C9A33B9}" type="pres">
      <dgm:prSet presAssocID="{CE1F1141-631B-47C8-9ADF-A2155007107B}" presName="node" presStyleLbl="node1" presStyleIdx="2" presStyleCnt="4">
        <dgm:presLayoutVars>
          <dgm:bulletEnabled val="1"/>
        </dgm:presLayoutVars>
      </dgm:prSet>
      <dgm:spPr/>
      <dgm:t>
        <a:bodyPr/>
        <a:lstStyle/>
        <a:p>
          <a:endParaRPr lang="en-US"/>
        </a:p>
      </dgm:t>
    </dgm:pt>
    <dgm:pt modelId="{B82742B8-1114-4300-82F8-700F932836AB}" type="pres">
      <dgm:prSet presAssocID="{80FAC0D0-2454-41D7-A408-51638E0E81BF}" presName="sibTrans" presStyleCnt="0"/>
      <dgm:spPr/>
      <dgm:t>
        <a:bodyPr/>
        <a:lstStyle/>
        <a:p>
          <a:endParaRPr lang="en-US"/>
        </a:p>
      </dgm:t>
    </dgm:pt>
    <dgm:pt modelId="{7E1AE9E5-D9C6-4ADB-820E-C798D29EB9FB}" type="pres">
      <dgm:prSet presAssocID="{8A28BA3D-5BAC-46E5-99BC-F98C843BC7A3}" presName="node" presStyleLbl="node1" presStyleIdx="3" presStyleCnt="4">
        <dgm:presLayoutVars>
          <dgm:bulletEnabled val="1"/>
        </dgm:presLayoutVars>
      </dgm:prSet>
      <dgm:spPr/>
      <dgm:t>
        <a:bodyPr/>
        <a:lstStyle/>
        <a:p>
          <a:endParaRPr lang="en-US"/>
        </a:p>
      </dgm:t>
    </dgm:pt>
  </dgm:ptLst>
  <dgm:cxnLst>
    <dgm:cxn modelId="{96757E2F-9A46-4836-81AD-B5B3540781D7}" type="presOf" srcId="{80F83699-C391-455B-A221-92E7D36A5353}" destId="{7137C31A-0A4E-4D86-A0FD-278BF4A89123}" srcOrd="0" destOrd="0" presId="urn:microsoft.com/office/officeart/2005/8/layout/default"/>
    <dgm:cxn modelId="{2EBA14C1-0DD5-43B3-8338-A78910A40B91}" srcId="{80F83699-C391-455B-A221-92E7D36A5353}" destId="{B6BFA536-BDA2-406F-8F0E-721534D737FA}" srcOrd="0" destOrd="0" parTransId="{6D32D0E5-985B-4F7C-96ED-4439DCA08E09}" sibTransId="{26D089A5-8B67-4F4E-B58B-4C25A3EA6BFE}"/>
    <dgm:cxn modelId="{9E86001B-5A2D-475B-A7A6-6C049B907C76}" srcId="{80F83699-C391-455B-A221-92E7D36A5353}" destId="{CE1F1141-631B-47C8-9ADF-A2155007107B}" srcOrd="2" destOrd="0" parTransId="{D6A2840D-7EE8-42DC-AC70-3985CDFC41D8}" sibTransId="{80FAC0D0-2454-41D7-A408-51638E0E81BF}"/>
    <dgm:cxn modelId="{A4CE80FF-8CDF-423B-855E-D7A4C030700F}" type="presOf" srcId="{8A28BA3D-5BAC-46E5-99BC-F98C843BC7A3}" destId="{7E1AE9E5-D9C6-4ADB-820E-C798D29EB9FB}" srcOrd="0" destOrd="0" presId="urn:microsoft.com/office/officeart/2005/8/layout/default"/>
    <dgm:cxn modelId="{0B2E359B-985D-4465-89A9-46860A469CFC}" type="presOf" srcId="{54A2BFA1-0517-4899-9A53-1C59E681BEFB}" destId="{61F2B5A7-6764-4322-A5C0-F864E4E912B9}" srcOrd="0" destOrd="0" presId="urn:microsoft.com/office/officeart/2005/8/layout/default"/>
    <dgm:cxn modelId="{9F3739D5-F160-4453-AE54-C54749D0F54B}" srcId="{80F83699-C391-455B-A221-92E7D36A5353}" destId="{8A28BA3D-5BAC-46E5-99BC-F98C843BC7A3}" srcOrd="3" destOrd="0" parTransId="{EAF9E20C-6410-4B5F-9707-7378773E9187}" sibTransId="{84501DE2-C613-4138-B8F7-FFA4F0B7A8D1}"/>
    <dgm:cxn modelId="{A02F30EE-2D46-4619-A82A-CD6825F042B5}" type="presOf" srcId="{CE1F1141-631B-47C8-9ADF-A2155007107B}" destId="{4908799B-0744-458C-BC82-793F1C9A33B9}" srcOrd="0" destOrd="0" presId="urn:microsoft.com/office/officeart/2005/8/layout/default"/>
    <dgm:cxn modelId="{1B9F19DA-7D55-49E0-954D-3097E79C7C67}" srcId="{80F83699-C391-455B-A221-92E7D36A5353}" destId="{54A2BFA1-0517-4899-9A53-1C59E681BEFB}" srcOrd="1" destOrd="0" parTransId="{2E06719D-C174-4AE4-9C6F-3046522F7551}" sibTransId="{DF51E0D6-8CAF-4D16-A1FD-ED83EDCBA375}"/>
    <dgm:cxn modelId="{2E3F0ED3-C199-40D6-88E5-9FDC37861C08}" type="presOf" srcId="{B6BFA536-BDA2-406F-8F0E-721534D737FA}" destId="{2E1711EA-46A3-40DD-ADDA-80E7ACD76CA4}" srcOrd="0" destOrd="0" presId="urn:microsoft.com/office/officeart/2005/8/layout/default"/>
    <dgm:cxn modelId="{963797A5-8BF1-43EB-AD06-67D2F5D51339}" type="presParOf" srcId="{7137C31A-0A4E-4D86-A0FD-278BF4A89123}" destId="{2E1711EA-46A3-40DD-ADDA-80E7ACD76CA4}" srcOrd="0" destOrd="0" presId="urn:microsoft.com/office/officeart/2005/8/layout/default"/>
    <dgm:cxn modelId="{FAF7D839-92DE-4069-9E31-D0A633329D04}" type="presParOf" srcId="{7137C31A-0A4E-4D86-A0FD-278BF4A89123}" destId="{B16491D2-E3C9-440B-9B61-C21E784BA6A6}" srcOrd="1" destOrd="0" presId="urn:microsoft.com/office/officeart/2005/8/layout/default"/>
    <dgm:cxn modelId="{889E8234-EF1F-48D2-8591-D8F4140B3CEC}" type="presParOf" srcId="{7137C31A-0A4E-4D86-A0FD-278BF4A89123}" destId="{61F2B5A7-6764-4322-A5C0-F864E4E912B9}" srcOrd="2" destOrd="0" presId="urn:microsoft.com/office/officeart/2005/8/layout/default"/>
    <dgm:cxn modelId="{E8FDBB6B-0A6E-4EBD-BE64-FA308EC355E5}" type="presParOf" srcId="{7137C31A-0A4E-4D86-A0FD-278BF4A89123}" destId="{87F3B1F5-7DEC-488B-A776-DA1020B550F4}" srcOrd="3" destOrd="0" presId="urn:microsoft.com/office/officeart/2005/8/layout/default"/>
    <dgm:cxn modelId="{B78EDB2B-6594-4C4E-BC4D-07001DA26F6D}" type="presParOf" srcId="{7137C31A-0A4E-4D86-A0FD-278BF4A89123}" destId="{4908799B-0744-458C-BC82-793F1C9A33B9}" srcOrd="4" destOrd="0" presId="urn:microsoft.com/office/officeart/2005/8/layout/default"/>
    <dgm:cxn modelId="{7DAA86DC-F93D-4D88-AEBD-B961DD87DCBC}" type="presParOf" srcId="{7137C31A-0A4E-4D86-A0FD-278BF4A89123}" destId="{B82742B8-1114-4300-82F8-700F932836AB}" srcOrd="5" destOrd="0" presId="urn:microsoft.com/office/officeart/2005/8/layout/default"/>
    <dgm:cxn modelId="{97D99C49-8A5E-43E1-AFE4-5BF8338B227C}" type="presParOf" srcId="{7137C31A-0A4E-4D86-A0FD-278BF4A89123}" destId="{7E1AE9E5-D9C6-4ADB-820E-C798D29EB9F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3B4B3C-C18A-4C05-B21A-87447D7E9424}" type="doc">
      <dgm:prSet loTypeId="urn:microsoft.com/office/officeart/2005/8/layout/radial4" loCatId="relationship" qsTypeId="urn:microsoft.com/office/officeart/2005/8/quickstyle/3d1" qsCatId="3D" csTypeId="urn:microsoft.com/office/officeart/2005/8/colors/colorful4" csCatId="colorful" phldr="1"/>
      <dgm:spPr/>
      <dgm:t>
        <a:bodyPr/>
        <a:lstStyle/>
        <a:p>
          <a:endParaRPr lang="en-US"/>
        </a:p>
      </dgm:t>
    </dgm:pt>
    <dgm:pt modelId="{1279FA13-377D-4616-97BE-FD0F4E604273}">
      <dgm:prSet phldrT="[Text]"/>
      <dgm:spPr/>
      <dgm:t>
        <a:bodyPr/>
        <a:lstStyle/>
        <a:p>
          <a:r>
            <a:rPr lang="en-US" b="1" u="none" smtClean="0"/>
            <a:t>Red Flags In The Diagnosis</a:t>
          </a:r>
          <a:endParaRPr lang="en-US" b="1" u="none" dirty="0"/>
        </a:p>
      </dgm:t>
    </dgm:pt>
    <dgm:pt modelId="{59381B9E-3C93-452A-8F21-665325DE859E}" type="parTrans" cxnId="{3E71446A-0DD3-4579-9ECA-60B1424F5503}">
      <dgm:prSet/>
      <dgm:spPr/>
      <dgm:t>
        <a:bodyPr/>
        <a:lstStyle/>
        <a:p>
          <a:endParaRPr lang="en-US"/>
        </a:p>
      </dgm:t>
    </dgm:pt>
    <dgm:pt modelId="{FBADA773-2F8F-462E-9902-A6732F778A33}" type="sibTrans" cxnId="{3E71446A-0DD3-4579-9ECA-60B1424F5503}">
      <dgm:prSet/>
      <dgm:spPr/>
      <dgm:t>
        <a:bodyPr/>
        <a:lstStyle/>
        <a:p>
          <a:endParaRPr lang="en-US"/>
        </a:p>
      </dgm:t>
    </dgm:pt>
    <dgm:pt modelId="{A6F3877E-1524-4EE5-BF0E-FDD00427BFC7}">
      <dgm:prSet phldrT="[Text]"/>
      <dgm:spPr/>
      <dgm:t>
        <a:bodyPr/>
        <a:lstStyle/>
        <a:p>
          <a:r>
            <a:rPr lang="en-US" b="1" smtClean="0"/>
            <a:t>The Over Diagnosis</a:t>
          </a:r>
          <a:endParaRPr lang="en-US" b="1" dirty="0"/>
        </a:p>
      </dgm:t>
    </dgm:pt>
    <dgm:pt modelId="{E983D52A-4F25-401D-A05F-E3CE0006A87F}" type="parTrans" cxnId="{C1781BB2-0BD4-454D-AA46-0A8EEBDF0F72}">
      <dgm:prSet/>
      <dgm:spPr/>
      <dgm:t>
        <a:bodyPr/>
        <a:lstStyle/>
        <a:p>
          <a:endParaRPr lang="en-US"/>
        </a:p>
      </dgm:t>
    </dgm:pt>
    <dgm:pt modelId="{DEFCBE6E-A1B2-40AF-A78A-F7ECBF0DCC74}" type="sibTrans" cxnId="{C1781BB2-0BD4-454D-AA46-0A8EEBDF0F72}">
      <dgm:prSet/>
      <dgm:spPr/>
      <dgm:t>
        <a:bodyPr/>
        <a:lstStyle/>
        <a:p>
          <a:endParaRPr lang="en-US"/>
        </a:p>
      </dgm:t>
    </dgm:pt>
    <dgm:pt modelId="{D71199F6-807A-4E3B-AFD7-C01422AB747D}">
      <dgm:prSet phldrT="[Text]"/>
      <dgm:spPr/>
      <dgm:t>
        <a:bodyPr/>
        <a:lstStyle/>
        <a:p>
          <a:r>
            <a:rPr lang="en-US" b="1" smtClean="0"/>
            <a:t>The Confidentiality</a:t>
          </a:r>
          <a:endParaRPr lang="en-US" b="1" dirty="0"/>
        </a:p>
      </dgm:t>
    </dgm:pt>
    <dgm:pt modelId="{F6F7EECA-4006-4D3E-B27D-3003461CA07D}" type="parTrans" cxnId="{31B54BCF-85C5-484D-A069-4869AA540958}">
      <dgm:prSet/>
      <dgm:spPr/>
      <dgm:t>
        <a:bodyPr/>
        <a:lstStyle/>
        <a:p>
          <a:endParaRPr lang="en-US"/>
        </a:p>
      </dgm:t>
    </dgm:pt>
    <dgm:pt modelId="{ED4FA87A-9851-43A6-8DB9-8C45399780B8}" type="sibTrans" cxnId="{31B54BCF-85C5-484D-A069-4869AA540958}">
      <dgm:prSet/>
      <dgm:spPr/>
      <dgm:t>
        <a:bodyPr/>
        <a:lstStyle/>
        <a:p>
          <a:endParaRPr lang="en-US"/>
        </a:p>
      </dgm:t>
    </dgm:pt>
    <dgm:pt modelId="{7203A713-4CBF-43CF-82D3-F3371871B472}">
      <dgm:prSet/>
      <dgm:spPr/>
      <dgm:t>
        <a:bodyPr/>
        <a:lstStyle/>
        <a:p>
          <a:r>
            <a:rPr lang="en-US" b="1" smtClean="0"/>
            <a:t>The Crisis Diagnosis</a:t>
          </a:r>
          <a:endParaRPr lang="en-US" b="1" dirty="0" smtClean="0"/>
        </a:p>
      </dgm:t>
    </dgm:pt>
    <dgm:pt modelId="{C9ECE267-A20C-48D4-A4D8-C0A98FAAE4C9}" type="parTrans" cxnId="{FE9DA7A0-2641-4969-9E25-C04C9E03FA37}">
      <dgm:prSet/>
      <dgm:spPr/>
      <dgm:t>
        <a:bodyPr/>
        <a:lstStyle/>
        <a:p>
          <a:endParaRPr lang="en-US"/>
        </a:p>
      </dgm:t>
    </dgm:pt>
    <dgm:pt modelId="{223673E8-E186-4A70-A53B-BE28C97CCA57}" type="sibTrans" cxnId="{FE9DA7A0-2641-4969-9E25-C04C9E03FA37}">
      <dgm:prSet/>
      <dgm:spPr/>
      <dgm:t>
        <a:bodyPr/>
        <a:lstStyle/>
        <a:p>
          <a:endParaRPr lang="en-US"/>
        </a:p>
      </dgm:t>
    </dgm:pt>
    <dgm:pt modelId="{3DDFF164-BE1F-4D78-B7E0-4C4F25079363}">
      <dgm:prSet/>
      <dgm:spPr/>
      <dgm:t>
        <a:bodyPr/>
        <a:lstStyle/>
        <a:p>
          <a:r>
            <a:rPr lang="en-US" b="1" smtClean="0"/>
            <a:t>The Threatening and Overwhelming Diagnosis</a:t>
          </a:r>
          <a:endParaRPr lang="en-US" b="1" dirty="0" smtClean="0"/>
        </a:p>
      </dgm:t>
    </dgm:pt>
    <dgm:pt modelId="{A25C8949-531E-48CD-AF07-27731D7EE387}" type="parTrans" cxnId="{7AE366AA-DB87-4AF1-B456-BF7F186B5B01}">
      <dgm:prSet/>
      <dgm:spPr/>
      <dgm:t>
        <a:bodyPr/>
        <a:lstStyle/>
        <a:p>
          <a:endParaRPr lang="en-US"/>
        </a:p>
      </dgm:t>
    </dgm:pt>
    <dgm:pt modelId="{67430CC6-7D09-406F-A139-F3B06C90E1A3}" type="sibTrans" cxnId="{7AE366AA-DB87-4AF1-B456-BF7F186B5B01}">
      <dgm:prSet/>
      <dgm:spPr/>
      <dgm:t>
        <a:bodyPr/>
        <a:lstStyle/>
        <a:p>
          <a:endParaRPr lang="en-US"/>
        </a:p>
      </dgm:t>
    </dgm:pt>
    <dgm:pt modelId="{D9AB30E1-C92C-41F4-B0A4-9B3A5CDC3A34}">
      <dgm:prSet/>
      <dgm:spPr/>
      <dgm:t>
        <a:bodyPr/>
        <a:lstStyle/>
        <a:p>
          <a:r>
            <a:rPr lang="en-US" b="1" smtClean="0"/>
            <a:t>The Consultant’s Favorite Diagnosis</a:t>
          </a:r>
          <a:endParaRPr lang="en-US" b="1" dirty="0" smtClean="0"/>
        </a:p>
      </dgm:t>
    </dgm:pt>
    <dgm:pt modelId="{73891F51-83F9-4B05-B332-AA68C3839904}" type="parTrans" cxnId="{A99B8D7E-3C42-4E96-8946-B052084D5F55}">
      <dgm:prSet/>
      <dgm:spPr/>
      <dgm:t>
        <a:bodyPr/>
        <a:lstStyle/>
        <a:p>
          <a:endParaRPr lang="en-US"/>
        </a:p>
      </dgm:t>
    </dgm:pt>
    <dgm:pt modelId="{417BDACE-83DC-42D3-9F9C-E4AC5B88CB1B}" type="sibTrans" cxnId="{A99B8D7E-3C42-4E96-8946-B052084D5F55}">
      <dgm:prSet/>
      <dgm:spPr/>
      <dgm:t>
        <a:bodyPr/>
        <a:lstStyle/>
        <a:p>
          <a:endParaRPr lang="en-US"/>
        </a:p>
      </dgm:t>
    </dgm:pt>
    <dgm:pt modelId="{C9A85F56-4EA5-4CF7-9E1A-F07AA25D3C14}" type="pres">
      <dgm:prSet presAssocID="{5B3B4B3C-C18A-4C05-B21A-87447D7E9424}" presName="cycle" presStyleCnt="0">
        <dgm:presLayoutVars>
          <dgm:chMax val="1"/>
          <dgm:dir/>
          <dgm:animLvl val="ctr"/>
          <dgm:resizeHandles val="exact"/>
        </dgm:presLayoutVars>
      </dgm:prSet>
      <dgm:spPr/>
      <dgm:t>
        <a:bodyPr/>
        <a:lstStyle/>
        <a:p>
          <a:endParaRPr lang="en-US"/>
        </a:p>
      </dgm:t>
    </dgm:pt>
    <dgm:pt modelId="{5759E680-078B-4881-94D2-75526FC4E7BD}" type="pres">
      <dgm:prSet presAssocID="{1279FA13-377D-4616-97BE-FD0F4E604273}" presName="centerShape" presStyleLbl="node0" presStyleIdx="0" presStyleCnt="1"/>
      <dgm:spPr/>
      <dgm:t>
        <a:bodyPr/>
        <a:lstStyle/>
        <a:p>
          <a:endParaRPr lang="en-US"/>
        </a:p>
      </dgm:t>
    </dgm:pt>
    <dgm:pt modelId="{B8A40266-320D-492B-BBB6-25D2ACBD6FEE}" type="pres">
      <dgm:prSet presAssocID="{A25C8949-531E-48CD-AF07-27731D7EE387}" presName="parTrans" presStyleLbl="bgSibTrans2D1" presStyleIdx="0" presStyleCnt="5"/>
      <dgm:spPr/>
      <dgm:t>
        <a:bodyPr/>
        <a:lstStyle/>
        <a:p>
          <a:endParaRPr lang="en-US"/>
        </a:p>
      </dgm:t>
    </dgm:pt>
    <dgm:pt modelId="{5A11EC40-92D4-4D75-A325-4D003AF6EE1A}" type="pres">
      <dgm:prSet presAssocID="{3DDFF164-BE1F-4D78-B7E0-4C4F25079363}" presName="node" presStyleLbl="node1" presStyleIdx="0" presStyleCnt="5">
        <dgm:presLayoutVars>
          <dgm:bulletEnabled val="1"/>
        </dgm:presLayoutVars>
      </dgm:prSet>
      <dgm:spPr/>
      <dgm:t>
        <a:bodyPr/>
        <a:lstStyle/>
        <a:p>
          <a:endParaRPr lang="en-US"/>
        </a:p>
      </dgm:t>
    </dgm:pt>
    <dgm:pt modelId="{81C3634E-22BB-4436-B9DA-BBD23C167BEA}" type="pres">
      <dgm:prSet presAssocID="{E983D52A-4F25-401D-A05F-E3CE0006A87F}" presName="parTrans" presStyleLbl="bgSibTrans2D1" presStyleIdx="1" presStyleCnt="5"/>
      <dgm:spPr/>
      <dgm:t>
        <a:bodyPr/>
        <a:lstStyle/>
        <a:p>
          <a:endParaRPr lang="en-US"/>
        </a:p>
      </dgm:t>
    </dgm:pt>
    <dgm:pt modelId="{5D18A0D5-FBD4-4579-AD46-A6834305851E}" type="pres">
      <dgm:prSet presAssocID="{A6F3877E-1524-4EE5-BF0E-FDD00427BFC7}" presName="node" presStyleLbl="node1" presStyleIdx="1" presStyleCnt="5">
        <dgm:presLayoutVars>
          <dgm:bulletEnabled val="1"/>
        </dgm:presLayoutVars>
      </dgm:prSet>
      <dgm:spPr/>
      <dgm:t>
        <a:bodyPr/>
        <a:lstStyle/>
        <a:p>
          <a:endParaRPr lang="en-US"/>
        </a:p>
      </dgm:t>
    </dgm:pt>
    <dgm:pt modelId="{22E73A21-5B69-4581-A5E5-31239F23321E}" type="pres">
      <dgm:prSet presAssocID="{F6F7EECA-4006-4D3E-B27D-3003461CA07D}" presName="parTrans" presStyleLbl="bgSibTrans2D1" presStyleIdx="2" presStyleCnt="5"/>
      <dgm:spPr/>
      <dgm:t>
        <a:bodyPr/>
        <a:lstStyle/>
        <a:p>
          <a:endParaRPr lang="en-US"/>
        </a:p>
      </dgm:t>
    </dgm:pt>
    <dgm:pt modelId="{4DAC3F97-BDBA-420A-85D9-789051A62BC2}" type="pres">
      <dgm:prSet presAssocID="{D71199F6-807A-4E3B-AFD7-C01422AB747D}" presName="node" presStyleLbl="node1" presStyleIdx="2" presStyleCnt="5">
        <dgm:presLayoutVars>
          <dgm:bulletEnabled val="1"/>
        </dgm:presLayoutVars>
      </dgm:prSet>
      <dgm:spPr/>
      <dgm:t>
        <a:bodyPr/>
        <a:lstStyle/>
        <a:p>
          <a:endParaRPr lang="en-US"/>
        </a:p>
      </dgm:t>
    </dgm:pt>
    <dgm:pt modelId="{887ACC37-8C7F-4DF7-9547-6E08EEB979AC}" type="pres">
      <dgm:prSet presAssocID="{C9ECE267-A20C-48D4-A4D8-C0A98FAAE4C9}" presName="parTrans" presStyleLbl="bgSibTrans2D1" presStyleIdx="3" presStyleCnt="5"/>
      <dgm:spPr/>
      <dgm:t>
        <a:bodyPr/>
        <a:lstStyle/>
        <a:p>
          <a:endParaRPr lang="en-US"/>
        </a:p>
      </dgm:t>
    </dgm:pt>
    <dgm:pt modelId="{EBB8CB6D-B8BF-4968-935D-C4DDEF8F6CC9}" type="pres">
      <dgm:prSet presAssocID="{7203A713-4CBF-43CF-82D3-F3371871B472}" presName="node" presStyleLbl="node1" presStyleIdx="3" presStyleCnt="5">
        <dgm:presLayoutVars>
          <dgm:bulletEnabled val="1"/>
        </dgm:presLayoutVars>
      </dgm:prSet>
      <dgm:spPr/>
      <dgm:t>
        <a:bodyPr/>
        <a:lstStyle/>
        <a:p>
          <a:endParaRPr lang="en-US"/>
        </a:p>
      </dgm:t>
    </dgm:pt>
    <dgm:pt modelId="{103D29F7-47EC-4C8F-9091-23B66FA4F58E}" type="pres">
      <dgm:prSet presAssocID="{73891F51-83F9-4B05-B332-AA68C3839904}" presName="parTrans" presStyleLbl="bgSibTrans2D1" presStyleIdx="4" presStyleCnt="5"/>
      <dgm:spPr/>
      <dgm:t>
        <a:bodyPr/>
        <a:lstStyle/>
        <a:p>
          <a:endParaRPr lang="en-US"/>
        </a:p>
      </dgm:t>
    </dgm:pt>
    <dgm:pt modelId="{EC3C41A9-EB13-4100-BEF6-719EE5B54FAB}" type="pres">
      <dgm:prSet presAssocID="{D9AB30E1-C92C-41F4-B0A4-9B3A5CDC3A34}" presName="node" presStyleLbl="node1" presStyleIdx="4" presStyleCnt="5">
        <dgm:presLayoutVars>
          <dgm:bulletEnabled val="1"/>
        </dgm:presLayoutVars>
      </dgm:prSet>
      <dgm:spPr/>
      <dgm:t>
        <a:bodyPr/>
        <a:lstStyle/>
        <a:p>
          <a:endParaRPr lang="en-US"/>
        </a:p>
      </dgm:t>
    </dgm:pt>
  </dgm:ptLst>
  <dgm:cxnLst>
    <dgm:cxn modelId="{31B54BCF-85C5-484D-A069-4869AA540958}" srcId="{1279FA13-377D-4616-97BE-FD0F4E604273}" destId="{D71199F6-807A-4E3B-AFD7-C01422AB747D}" srcOrd="2" destOrd="0" parTransId="{F6F7EECA-4006-4D3E-B27D-3003461CA07D}" sibTransId="{ED4FA87A-9851-43A6-8DB9-8C45399780B8}"/>
    <dgm:cxn modelId="{C1781BB2-0BD4-454D-AA46-0A8EEBDF0F72}" srcId="{1279FA13-377D-4616-97BE-FD0F4E604273}" destId="{A6F3877E-1524-4EE5-BF0E-FDD00427BFC7}" srcOrd="1" destOrd="0" parTransId="{E983D52A-4F25-401D-A05F-E3CE0006A87F}" sibTransId="{DEFCBE6E-A1B2-40AF-A78A-F7ECBF0DCC74}"/>
    <dgm:cxn modelId="{692F5811-ADED-4499-9A2C-3EF988FB4D64}" type="presOf" srcId="{C9ECE267-A20C-48D4-A4D8-C0A98FAAE4C9}" destId="{887ACC37-8C7F-4DF7-9547-6E08EEB979AC}" srcOrd="0" destOrd="0" presId="urn:microsoft.com/office/officeart/2005/8/layout/radial4"/>
    <dgm:cxn modelId="{6BA24057-52D0-40D1-B9A9-E8F55985E988}" type="presOf" srcId="{3DDFF164-BE1F-4D78-B7E0-4C4F25079363}" destId="{5A11EC40-92D4-4D75-A325-4D003AF6EE1A}" srcOrd="0" destOrd="0" presId="urn:microsoft.com/office/officeart/2005/8/layout/radial4"/>
    <dgm:cxn modelId="{C7AFE5F2-82F5-4AC7-9226-55E9F06AEA39}" type="presOf" srcId="{F6F7EECA-4006-4D3E-B27D-3003461CA07D}" destId="{22E73A21-5B69-4581-A5E5-31239F23321E}" srcOrd="0" destOrd="0" presId="urn:microsoft.com/office/officeart/2005/8/layout/radial4"/>
    <dgm:cxn modelId="{3E71446A-0DD3-4579-9ECA-60B1424F5503}" srcId="{5B3B4B3C-C18A-4C05-B21A-87447D7E9424}" destId="{1279FA13-377D-4616-97BE-FD0F4E604273}" srcOrd="0" destOrd="0" parTransId="{59381B9E-3C93-452A-8F21-665325DE859E}" sibTransId="{FBADA773-2F8F-462E-9902-A6732F778A33}"/>
    <dgm:cxn modelId="{02238499-4E05-4551-8C1D-4A80618D5AE1}" type="presOf" srcId="{D9AB30E1-C92C-41F4-B0A4-9B3A5CDC3A34}" destId="{EC3C41A9-EB13-4100-BEF6-719EE5B54FAB}" srcOrd="0" destOrd="0" presId="urn:microsoft.com/office/officeart/2005/8/layout/radial4"/>
    <dgm:cxn modelId="{65EC9126-6486-4AD2-8FCD-8572AAE78E12}" type="presOf" srcId="{A6F3877E-1524-4EE5-BF0E-FDD00427BFC7}" destId="{5D18A0D5-FBD4-4579-AD46-A6834305851E}" srcOrd="0" destOrd="0" presId="urn:microsoft.com/office/officeart/2005/8/layout/radial4"/>
    <dgm:cxn modelId="{FE9DA7A0-2641-4969-9E25-C04C9E03FA37}" srcId="{1279FA13-377D-4616-97BE-FD0F4E604273}" destId="{7203A713-4CBF-43CF-82D3-F3371871B472}" srcOrd="3" destOrd="0" parTransId="{C9ECE267-A20C-48D4-A4D8-C0A98FAAE4C9}" sibTransId="{223673E8-E186-4A70-A53B-BE28C97CCA57}"/>
    <dgm:cxn modelId="{A99B8D7E-3C42-4E96-8946-B052084D5F55}" srcId="{1279FA13-377D-4616-97BE-FD0F4E604273}" destId="{D9AB30E1-C92C-41F4-B0A4-9B3A5CDC3A34}" srcOrd="4" destOrd="0" parTransId="{73891F51-83F9-4B05-B332-AA68C3839904}" sibTransId="{417BDACE-83DC-42D3-9F9C-E4AC5B88CB1B}"/>
    <dgm:cxn modelId="{9E5FB592-E8E3-4EC2-9876-E46E212F4378}" type="presOf" srcId="{D71199F6-807A-4E3B-AFD7-C01422AB747D}" destId="{4DAC3F97-BDBA-420A-85D9-789051A62BC2}" srcOrd="0" destOrd="0" presId="urn:microsoft.com/office/officeart/2005/8/layout/radial4"/>
    <dgm:cxn modelId="{0EDAE1E1-E3D2-48B3-A8DB-E25B04F4F981}" type="presOf" srcId="{A25C8949-531E-48CD-AF07-27731D7EE387}" destId="{B8A40266-320D-492B-BBB6-25D2ACBD6FEE}" srcOrd="0" destOrd="0" presId="urn:microsoft.com/office/officeart/2005/8/layout/radial4"/>
    <dgm:cxn modelId="{40C0EA95-4A31-4001-B627-9C4F1BAC81ED}" type="presOf" srcId="{5B3B4B3C-C18A-4C05-B21A-87447D7E9424}" destId="{C9A85F56-4EA5-4CF7-9E1A-F07AA25D3C14}" srcOrd="0" destOrd="0" presId="urn:microsoft.com/office/officeart/2005/8/layout/radial4"/>
    <dgm:cxn modelId="{2FAC2A0A-4108-430A-9716-2CEA86279D7F}" type="presOf" srcId="{E983D52A-4F25-401D-A05F-E3CE0006A87F}" destId="{81C3634E-22BB-4436-B9DA-BBD23C167BEA}" srcOrd="0" destOrd="0" presId="urn:microsoft.com/office/officeart/2005/8/layout/radial4"/>
    <dgm:cxn modelId="{D219E1CD-0AD7-4FFD-9526-15FCC6F07E1E}" type="presOf" srcId="{73891F51-83F9-4B05-B332-AA68C3839904}" destId="{103D29F7-47EC-4C8F-9091-23B66FA4F58E}" srcOrd="0" destOrd="0" presId="urn:microsoft.com/office/officeart/2005/8/layout/radial4"/>
    <dgm:cxn modelId="{7AE366AA-DB87-4AF1-B456-BF7F186B5B01}" srcId="{1279FA13-377D-4616-97BE-FD0F4E604273}" destId="{3DDFF164-BE1F-4D78-B7E0-4C4F25079363}" srcOrd="0" destOrd="0" parTransId="{A25C8949-531E-48CD-AF07-27731D7EE387}" sibTransId="{67430CC6-7D09-406F-A139-F3B06C90E1A3}"/>
    <dgm:cxn modelId="{11370A8C-A11B-41A5-AFB6-141255D7A677}" type="presOf" srcId="{7203A713-4CBF-43CF-82D3-F3371871B472}" destId="{EBB8CB6D-B8BF-4968-935D-C4DDEF8F6CC9}" srcOrd="0" destOrd="0" presId="urn:microsoft.com/office/officeart/2005/8/layout/radial4"/>
    <dgm:cxn modelId="{3B0C3F9F-3300-48FB-9565-1A086C049FD6}" type="presOf" srcId="{1279FA13-377D-4616-97BE-FD0F4E604273}" destId="{5759E680-078B-4881-94D2-75526FC4E7BD}" srcOrd="0" destOrd="0" presId="urn:microsoft.com/office/officeart/2005/8/layout/radial4"/>
    <dgm:cxn modelId="{424DE303-2F8A-46AC-92D8-2379DB808BC2}" type="presParOf" srcId="{C9A85F56-4EA5-4CF7-9E1A-F07AA25D3C14}" destId="{5759E680-078B-4881-94D2-75526FC4E7BD}" srcOrd="0" destOrd="0" presId="urn:microsoft.com/office/officeart/2005/8/layout/radial4"/>
    <dgm:cxn modelId="{8F49859B-D94F-48D7-81DA-33A561B8CF5D}" type="presParOf" srcId="{C9A85F56-4EA5-4CF7-9E1A-F07AA25D3C14}" destId="{B8A40266-320D-492B-BBB6-25D2ACBD6FEE}" srcOrd="1" destOrd="0" presId="urn:microsoft.com/office/officeart/2005/8/layout/radial4"/>
    <dgm:cxn modelId="{95B975A1-4A6E-42FC-808E-4857FF87F021}" type="presParOf" srcId="{C9A85F56-4EA5-4CF7-9E1A-F07AA25D3C14}" destId="{5A11EC40-92D4-4D75-A325-4D003AF6EE1A}" srcOrd="2" destOrd="0" presId="urn:microsoft.com/office/officeart/2005/8/layout/radial4"/>
    <dgm:cxn modelId="{2F7D130E-2E07-40A1-A916-2A1BE3018E4B}" type="presParOf" srcId="{C9A85F56-4EA5-4CF7-9E1A-F07AA25D3C14}" destId="{81C3634E-22BB-4436-B9DA-BBD23C167BEA}" srcOrd="3" destOrd="0" presId="urn:microsoft.com/office/officeart/2005/8/layout/radial4"/>
    <dgm:cxn modelId="{AC66D6BD-3059-42BE-8723-B7B345CA1770}" type="presParOf" srcId="{C9A85F56-4EA5-4CF7-9E1A-F07AA25D3C14}" destId="{5D18A0D5-FBD4-4579-AD46-A6834305851E}" srcOrd="4" destOrd="0" presId="urn:microsoft.com/office/officeart/2005/8/layout/radial4"/>
    <dgm:cxn modelId="{BBC28C08-427E-4D7A-9563-C690CF0A7E3B}" type="presParOf" srcId="{C9A85F56-4EA5-4CF7-9E1A-F07AA25D3C14}" destId="{22E73A21-5B69-4581-A5E5-31239F23321E}" srcOrd="5" destOrd="0" presId="urn:microsoft.com/office/officeart/2005/8/layout/radial4"/>
    <dgm:cxn modelId="{5CE363AB-A27C-430F-A0D8-56F103673196}" type="presParOf" srcId="{C9A85F56-4EA5-4CF7-9E1A-F07AA25D3C14}" destId="{4DAC3F97-BDBA-420A-85D9-789051A62BC2}" srcOrd="6" destOrd="0" presId="urn:microsoft.com/office/officeart/2005/8/layout/radial4"/>
    <dgm:cxn modelId="{F5780F88-91C5-4308-9885-44A38F700433}" type="presParOf" srcId="{C9A85F56-4EA5-4CF7-9E1A-F07AA25D3C14}" destId="{887ACC37-8C7F-4DF7-9547-6E08EEB979AC}" srcOrd="7" destOrd="0" presId="urn:microsoft.com/office/officeart/2005/8/layout/radial4"/>
    <dgm:cxn modelId="{E6DBCBC7-DBD2-4637-B0FA-74753B0CEEED}" type="presParOf" srcId="{C9A85F56-4EA5-4CF7-9E1A-F07AA25D3C14}" destId="{EBB8CB6D-B8BF-4968-935D-C4DDEF8F6CC9}" srcOrd="8" destOrd="0" presId="urn:microsoft.com/office/officeart/2005/8/layout/radial4"/>
    <dgm:cxn modelId="{25E2B022-61AD-41E2-996A-1DFA0AC033A3}" type="presParOf" srcId="{C9A85F56-4EA5-4CF7-9E1A-F07AA25D3C14}" destId="{103D29F7-47EC-4C8F-9091-23B66FA4F58E}" srcOrd="9" destOrd="0" presId="urn:microsoft.com/office/officeart/2005/8/layout/radial4"/>
    <dgm:cxn modelId="{B2D0A58C-FFE9-4B91-8D45-6073A55B7236}" type="presParOf" srcId="{C9A85F56-4EA5-4CF7-9E1A-F07AA25D3C14}" destId="{EC3C41A9-EB13-4100-BEF6-719EE5B54FAB}"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D29C7-06B5-499F-80BE-8B9007D41D7A}">
      <dsp:nvSpPr>
        <dsp:cNvPr id="0" name=""/>
        <dsp:cNvSpPr/>
      </dsp:nvSpPr>
      <dsp:spPr>
        <a:xfrm>
          <a:off x="2225039" y="632"/>
          <a:ext cx="3337560" cy="2466826"/>
        </a:xfrm>
        <a:prstGeom prst="rightArrow">
          <a:avLst>
            <a:gd name="adj1" fmla="val 75000"/>
            <a:gd name="adj2" fmla="val 5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The act or process of finding out what disease of a person on animal has by examination and careful study of the problem.</a:t>
          </a:r>
          <a:endParaRPr lang="en-US" sz="1800" kern="1200" dirty="0"/>
        </a:p>
      </dsp:txBody>
      <dsp:txXfrm>
        <a:off x="2225039" y="308985"/>
        <a:ext cx="2412500" cy="1850120"/>
      </dsp:txXfrm>
    </dsp:sp>
    <dsp:sp modelId="{40AB93C1-9E30-418B-B459-2C6A24C2A3D1}">
      <dsp:nvSpPr>
        <dsp:cNvPr id="0" name=""/>
        <dsp:cNvSpPr/>
      </dsp:nvSpPr>
      <dsp:spPr>
        <a:xfrm>
          <a:off x="0" y="632"/>
          <a:ext cx="2225040" cy="246682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b="1" kern="1200" smtClean="0"/>
            <a:t>The  Medical Term</a:t>
          </a:r>
          <a:endParaRPr lang="en-US" sz="2300" b="1" kern="1200" dirty="0"/>
        </a:p>
      </dsp:txBody>
      <dsp:txXfrm>
        <a:off x="108617" y="109249"/>
        <a:ext cx="2007806" cy="2249592"/>
      </dsp:txXfrm>
    </dsp:sp>
    <dsp:sp modelId="{7B8738AD-0CD5-42BA-85E9-C4C920059E8A}">
      <dsp:nvSpPr>
        <dsp:cNvPr id="0" name=""/>
        <dsp:cNvSpPr/>
      </dsp:nvSpPr>
      <dsp:spPr>
        <a:xfrm>
          <a:off x="2225039" y="2714141"/>
          <a:ext cx="3337560" cy="2466826"/>
        </a:xfrm>
        <a:prstGeom prst="rightArrow">
          <a:avLst>
            <a:gd name="adj1" fmla="val 75000"/>
            <a:gd name="adj2" fmla="val 50000"/>
          </a:avLst>
        </a:prstGeom>
        <a:solidFill>
          <a:schemeClr val="accent3">
            <a:tint val="40000"/>
            <a:alpha val="90000"/>
            <a:hueOff val="2029141"/>
            <a:satOff val="100000"/>
            <a:lumOff val="1779"/>
            <a:alphaOff val="0"/>
          </a:schemeClr>
        </a:solidFill>
        <a:ln w="6350" cap="flat" cmpd="sng" algn="ctr">
          <a:solidFill>
            <a:schemeClr val="accent3">
              <a:tint val="40000"/>
              <a:alpha val="90000"/>
              <a:hueOff val="2029141"/>
              <a:satOff val="100000"/>
              <a:lumOff val="1779"/>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to identify system parameters and recognize symptoms, problems, and causes of the organization effectiveness</a:t>
          </a:r>
          <a:endParaRPr lang="en-US" sz="1800" kern="1200" dirty="0"/>
        </a:p>
      </dsp:txBody>
      <dsp:txXfrm>
        <a:off x="2225039" y="3022494"/>
        <a:ext cx="2412500" cy="1850120"/>
      </dsp:txXfrm>
    </dsp:sp>
    <dsp:sp modelId="{8B3423B1-F44D-4D88-9F54-9E5754E620D0}">
      <dsp:nvSpPr>
        <dsp:cNvPr id="0" name=""/>
        <dsp:cNvSpPr/>
      </dsp:nvSpPr>
      <dsp:spPr>
        <a:xfrm>
          <a:off x="0" y="2714141"/>
          <a:ext cx="2225040" cy="2466826"/>
        </a:xfrm>
        <a:prstGeom prst="roundRect">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b="1" u="none" kern="1200" smtClean="0"/>
            <a:t>The Organizational Term</a:t>
          </a:r>
          <a:endParaRPr lang="en-US" sz="2300" b="1" kern="1200" dirty="0"/>
        </a:p>
      </dsp:txBody>
      <dsp:txXfrm>
        <a:off x="108617" y="2822758"/>
        <a:ext cx="2007806" cy="22495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23557-E762-4CC5-B883-A16C2D8B7AAA}">
      <dsp:nvSpPr>
        <dsp:cNvPr id="0" name=""/>
        <dsp:cNvSpPr/>
      </dsp:nvSpPr>
      <dsp:spPr>
        <a:xfrm>
          <a:off x="148020" y="0"/>
          <a:ext cx="3193531" cy="13716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0" lang="en-US" sz="2400" b="0" i="0" u="none" strike="noStrike" kern="1200" cap="none" spc="0" normalizeH="0" baseline="0" noProof="0" dirty="0" smtClean="0">
              <a:ln/>
              <a:effectLst/>
              <a:uLnTx/>
              <a:uFillTx/>
              <a:latin typeface="+mn-lt"/>
              <a:ea typeface="+mn-ea"/>
              <a:cs typeface="+mn-cs"/>
            </a:rPr>
            <a:t>The Process </a:t>
          </a:r>
        </a:p>
        <a:p>
          <a:pPr lvl="0" algn="ctr" defTabSz="1066800">
            <a:lnSpc>
              <a:spcPct val="90000"/>
            </a:lnSpc>
            <a:spcBef>
              <a:spcPct val="0"/>
            </a:spcBef>
            <a:spcAft>
              <a:spcPct val="35000"/>
            </a:spcAft>
          </a:pPr>
          <a:r>
            <a:rPr kumimoji="0" lang="en-US" sz="2400" b="0" i="0" u="none" strike="noStrike" kern="1200" cap="none" spc="0" normalizeH="0" baseline="0" noProof="0" dirty="0" smtClean="0">
              <a:ln/>
              <a:effectLst/>
              <a:uLnTx/>
              <a:uFillTx/>
              <a:latin typeface="+mn-lt"/>
              <a:ea typeface="+mn-ea"/>
              <a:cs typeface="+mn-cs"/>
            </a:rPr>
            <a:t>of Diagnosis</a:t>
          </a:r>
          <a:endParaRPr lang="en-US" sz="2400" kern="1200" dirty="0"/>
        </a:p>
      </dsp:txBody>
      <dsp:txXfrm>
        <a:off x="833820" y="0"/>
        <a:ext cx="1821931" cy="1371600"/>
      </dsp:txXfrm>
    </dsp:sp>
    <dsp:sp modelId="{6F16A665-9671-4E4A-A013-E3C8FFD90BF4}">
      <dsp:nvSpPr>
        <dsp:cNvPr id="0" name=""/>
        <dsp:cNvSpPr/>
      </dsp:nvSpPr>
      <dsp:spPr>
        <a:xfrm>
          <a:off x="2511783" y="0"/>
          <a:ext cx="5645996" cy="13716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kumimoji="0" lang="en-US" sz="2300" b="0" i="0" u="none" strike="noStrike" kern="1200" cap="none" spc="0" normalizeH="0" baseline="0" noProof="0" smtClean="0">
              <a:ln/>
              <a:effectLst/>
              <a:uLnTx/>
              <a:uFillTx/>
              <a:latin typeface="+mn-lt"/>
              <a:ea typeface="+mn-ea"/>
              <a:cs typeface="+mn-cs"/>
            </a:rPr>
            <a:t>The process that involves data gathering, interpretations, and identification of problem and potential action programs</a:t>
          </a:r>
          <a:endParaRPr lang="en-US" sz="2300" kern="1200" dirty="0"/>
        </a:p>
      </dsp:txBody>
      <dsp:txXfrm>
        <a:off x="3197583" y="0"/>
        <a:ext cx="4274396" cy="1371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4A2EE-AF58-4B35-8D11-2A3E80F59229}">
      <dsp:nvSpPr>
        <dsp:cNvPr id="0" name=""/>
        <dsp:cNvSpPr/>
      </dsp:nvSpPr>
      <dsp:spPr>
        <a:xfrm>
          <a:off x="167054" y="1062"/>
          <a:ext cx="4423000" cy="2280751"/>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t>Data-gathering method</a:t>
          </a:r>
        </a:p>
        <a:p>
          <a:pPr lvl="0" algn="ctr" defTabSz="1066800">
            <a:lnSpc>
              <a:spcPct val="90000"/>
            </a:lnSpc>
            <a:spcBef>
              <a:spcPct val="0"/>
            </a:spcBef>
            <a:spcAft>
              <a:spcPct val="35000"/>
            </a:spcAft>
          </a:pPr>
          <a:r>
            <a:rPr lang="en-US" sz="1800" kern="1200" dirty="0" smtClean="0"/>
            <a:t>Data acquired in a system manner, thus allowing quantitative or qualitative comparison between elements of the system</a:t>
          </a:r>
          <a:endParaRPr lang="en-US" sz="1800" kern="1200" dirty="0"/>
        </a:p>
      </dsp:txBody>
      <dsp:txXfrm>
        <a:off x="814787" y="335070"/>
        <a:ext cx="3127534" cy="1612735"/>
      </dsp:txXfrm>
    </dsp:sp>
    <dsp:sp modelId="{628B8383-AB8D-4784-9377-0078B4F3AB11}">
      <dsp:nvSpPr>
        <dsp:cNvPr id="0" name=""/>
        <dsp:cNvSpPr/>
      </dsp:nvSpPr>
      <dsp:spPr>
        <a:xfrm>
          <a:off x="2126112" y="2383673"/>
          <a:ext cx="504884" cy="424538"/>
        </a:xfrm>
        <a:prstGeom prst="mathPlus">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2193034" y="2546016"/>
        <a:ext cx="371040" cy="99852"/>
      </dsp:txXfrm>
    </dsp:sp>
    <dsp:sp modelId="{5CC7BEBD-4A24-4754-9C7D-1F2369681ACB}">
      <dsp:nvSpPr>
        <dsp:cNvPr id="0" name=""/>
        <dsp:cNvSpPr/>
      </dsp:nvSpPr>
      <dsp:spPr>
        <a:xfrm>
          <a:off x="273800" y="2910072"/>
          <a:ext cx="4209507" cy="2270464"/>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FF0000"/>
              </a:solidFill>
            </a:rPr>
            <a:t>Employee Surveys</a:t>
          </a:r>
        </a:p>
        <a:p>
          <a:pPr lvl="0" algn="ctr" defTabSz="1066800">
            <a:lnSpc>
              <a:spcPct val="90000"/>
            </a:lnSpc>
            <a:spcBef>
              <a:spcPct val="0"/>
            </a:spcBef>
            <a:spcAft>
              <a:spcPct val="35000"/>
            </a:spcAft>
          </a:pPr>
          <a:r>
            <a:rPr lang="en-US" sz="2100" kern="1200" dirty="0" smtClean="0">
              <a:solidFill>
                <a:srgbClr val="FF0000"/>
              </a:solidFill>
            </a:rPr>
            <a:t>Questionnaires, interviews , orientations, feedback and etc</a:t>
          </a:r>
          <a:endParaRPr lang="en-US" sz="2100" kern="1200" dirty="0">
            <a:solidFill>
              <a:srgbClr val="FF0000"/>
            </a:solidFill>
          </a:endParaRPr>
        </a:p>
      </dsp:txBody>
      <dsp:txXfrm>
        <a:off x="890268" y="3242574"/>
        <a:ext cx="2976571" cy="1605460"/>
      </dsp:txXfrm>
    </dsp:sp>
    <dsp:sp modelId="{5D38AFF4-0795-485D-ABCC-F5235CB3C668}">
      <dsp:nvSpPr>
        <dsp:cNvPr id="0" name=""/>
        <dsp:cNvSpPr/>
      </dsp:nvSpPr>
      <dsp:spPr>
        <a:xfrm>
          <a:off x="4543823" y="2357475"/>
          <a:ext cx="487449" cy="466649"/>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4543823" y="2450805"/>
        <a:ext cx="347454" cy="279989"/>
      </dsp:txXfrm>
    </dsp:sp>
    <dsp:sp modelId="{62BC425C-2231-4B9A-8CA8-E84108B9C41C}">
      <dsp:nvSpPr>
        <dsp:cNvPr id="0" name=""/>
        <dsp:cNvSpPr/>
      </dsp:nvSpPr>
      <dsp:spPr>
        <a:xfrm>
          <a:off x="5509770" y="990605"/>
          <a:ext cx="2872229" cy="3200389"/>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t>DIAGNOSTIC</a:t>
          </a:r>
          <a:endParaRPr lang="en-US" sz="2400" b="1" kern="1200" dirty="0"/>
        </a:p>
      </dsp:txBody>
      <dsp:txXfrm>
        <a:off x="5930398" y="1459291"/>
        <a:ext cx="2030973" cy="22630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711EA-46A3-40DD-ADDA-80E7ACD76CA4}">
      <dsp:nvSpPr>
        <dsp:cNvPr id="0" name=""/>
        <dsp:cNvSpPr/>
      </dsp:nvSpPr>
      <dsp:spPr>
        <a:xfrm>
          <a:off x="570607" y="694"/>
          <a:ext cx="3375421" cy="202525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b="1" kern="1200" smtClean="0"/>
            <a:t>The Validity of the Data Collection</a:t>
          </a:r>
          <a:endParaRPr lang="en-US" sz="3400" b="1" kern="1200" dirty="0"/>
        </a:p>
      </dsp:txBody>
      <dsp:txXfrm>
        <a:off x="570607" y="694"/>
        <a:ext cx="3375421" cy="2025253"/>
      </dsp:txXfrm>
    </dsp:sp>
    <dsp:sp modelId="{61F2B5A7-6764-4322-A5C0-F864E4E912B9}">
      <dsp:nvSpPr>
        <dsp:cNvPr id="0" name=""/>
        <dsp:cNvSpPr/>
      </dsp:nvSpPr>
      <dsp:spPr>
        <a:xfrm>
          <a:off x="4283571" y="694"/>
          <a:ext cx="3375421" cy="202525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b="1" kern="1200" smtClean="0"/>
            <a:t>The Time to Collect Data</a:t>
          </a:r>
          <a:endParaRPr lang="en-US" sz="3400" b="1" kern="1200" dirty="0"/>
        </a:p>
      </dsp:txBody>
      <dsp:txXfrm>
        <a:off x="4283571" y="694"/>
        <a:ext cx="3375421" cy="2025253"/>
      </dsp:txXfrm>
    </dsp:sp>
    <dsp:sp modelId="{4908799B-0744-458C-BC82-793F1C9A33B9}">
      <dsp:nvSpPr>
        <dsp:cNvPr id="0" name=""/>
        <dsp:cNvSpPr/>
      </dsp:nvSpPr>
      <dsp:spPr>
        <a:xfrm>
          <a:off x="570607" y="2363489"/>
          <a:ext cx="3375421" cy="202525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b="1" kern="1200" smtClean="0"/>
            <a:t>The Organization Culture and Norms</a:t>
          </a:r>
          <a:endParaRPr lang="en-US" sz="3400" b="1" kern="1200" dirty="0"/>
        </a:p>
      </dsp:txBody>
      <dsp:txXfrm>
        <a:off x="570607" y="2363489"/>
        <a:ext cx="3375421" cy="2025253"/>
      </dsp:txXfrm>
    </dsp:sp>
    <dsp:sp modelId="{7E1AE9E5-D9C6-4ADB-820E-C798D29EB9FB}">
      <dsp:nvSpPr>
        <dsp:cNvPr id="0" name=""/>
        <dsp:cNvSpPr/>
      </dsp:nvSpPr>
      <dsp:spPr>
        <a:xfrm>
          <a:off x="4283571" y="2363489"/>
          <a:ext cx="3375421" cy="202525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b="1" kern="1200" smtClean="0"/>
            <a:t>The Cost of Data Collect</a:t>
          </a:r>
          <a:endParaRPr lang="en-US" sz="3400" b="1" kern="1200" dirty="0"/>
        </a:p>
      </dsp:txBody>
      <dsp:txXfrm>
        <a:off x="4283571" y="2363489"/>
        <a:ext cx="3375421" cy="20252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9E680-078B-4881-94D2-75526FC4E7BD}">
      <dsp:nvSpPr>
        <dsp:cNvPr id="0" name=""/>
        <dsp:cNvSpPr/>
      </dsp:nvSpPr>
      <dsp:spPr>
        <a:xfrm>
          <a:off x="3140767" y="3121536"/>
          <a:ext cx="2176664" cy="2176664"/>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b="1" u="none" kern="1200" smtClean="0"/>
            <a:t>Red Flags In The Diagnosis</a:t>
          </a:r>
          <a:endParaRPr lang="en-US" sz="2900" b="1" u="none" kern="1200" dirty="0"/>
        </a:p>
      </dsp:txBody>
      <dsp:txXfrm>
        <a:off x="3459532" y="3440301"/>
        <a:ext cx="1539134" cy="1539134"/>
      </dsp:txXfrm>
    </dsp:sp>
    <dsp:sp modelId="{B8A40266-320D-492B-BBB6-25D2ACBD6FEE}">
      <dsp:nvSpPr>
        <dsp:cNvPr id="0" name=""/>
        <dsp:cNvSpPr/>
      </dsp:nvSpPr>
      <dsp:spPr>
        <a:xfrm rot="10800000">
          <a:off x="1034563" y="3899694"/>
          <a:ext cx="1990362" cy="620349"/>
        </a:xfrm>
        <a:prstGeom prst="lef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A11EC40-92D4-4D75-A325-4D003AF6EE1A}">
      <dsp:nvSpPr>
        <dsp:cNvPr id="0" name=""/>
        <dsp:cNvSpPr/>
      </dsp:nvSpPr>
      <dsp:spPr>
        <a:xfrm>
          <a:off x="647" y="3382736"/>
          <a:ext cx="2067831" cy="1654265"/>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b="1" kern="1200" smtClean="0"/>
            <a:t>The Threatening and Overwhelming Diagnosis</a:t>
          </a:r>
          <a:endParaRPr lang="en-US" sz="2100" b="1" kern="1200" dirty="0" smtClean="0"/>
        </a:p>
      </dsp:txBody>
      <dsp:txXfrm>
        <a:off x="49099" y="3431188"/>
        <a:ext cx="1970927" cy="1557361"/>
      </dsp:txXfrm>
    </dsp:sp>
    <dsp:sp modelId="{81C3634E-22BB-4436-B9DA-BBD23C167BEA}">
      <dsp:nvSpPr>
        <dsp:cNvPr id="0" name=""/>
        <dsp:cNvSpPr/>
      </dsp:nvSpPr>
      <dsp:spPr>
        <a:xfrm rot="13500000">
          <a:off x="1678739" y="2344515"/>
          <a:ext cx="1990362" cy="620349"/>
        </a:xfrm>
        <a:prstGeom prst="leftArrow">
          <a:avLst>
            <a:gd name="adj1" fmla="val 60000"/>
            <a:gd name="adj2" fmla="val 50000"/>
          </a:avLst>
        </a:prstGeom>
        <a:gradFill rotWithShape="0">
          <a:gsLst>
            <a:gs pos="0">
              <a:schemeClr val="accent4">
                <a:hueOff val="2598923"/>
                <a:satOff val="-11992"/>
                <a:lumOff val="441"/>
                <a:alphaOff val="0"/>
                <a:satMod val="103000"/>
                <a:lumMod val="102000"/>
                <a:tint val="94000"/>
              </a:schemeClr>
            </a:gs>
            <a:gs pos="50000">
              <a:schemeClr val="accent4">
                <a:hueOff val="2598923"/>
                <a:satOff val="-11992"/>
                <a:lumOff val="441"/>
                <a:alphaOff val="0"/>
                <a:satMod val="110000"/>
                <a:lumMod val="100000"/>
                <a:shade val="100000"/>
              </a:schemeClr>
            </a:gs>
            <a:gs pos="100000">
              <a:schemeClr val="accent4">
                <a:hueOff val="2598923"/>
                <a:satOff val="-11992"/>
                <a:lumOff val="441"/>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D18A0D5-FBD4-4579-AD46-A6834305851E}">
      <dsp:nvSpPr>
        <dsp:cNvPr id="0" name=""/>
        <dsp:cNvSpPr/>
      </dsp:nvSpPr>
      <dsp:spPr>
        <a:xfrm>
          <a:off x="936305" y="1123857"/>
          <a:ext cx="2067831" cy="1654265"/>
        </a:xfrm>
        <a:prstGeom prst="roundRect">
          <a:avLst>
            <a:gd name="adj" fmla="val 10000"/>
          </a:avLst>
        </a:prstGeom>
        <a:gradFill rotWithShape="0">
          <a:gsLst>
            <a:gs pos="0">
              <a:schemeClr val="accent4">
                <a:hueOff val="2598923"/>
                <a:satOff val="-11992"/>
                <a:lumOff val="441"/>
                <a:alphaOff val="0"/>
                <a:satMod val="103000"/>
                <a:lumMod val="102000"/>
                <a:tint val="94000"/>
              </a:schemeClr>
            </a:gs>
            <a:gs pos="50000">
              <a:schemeClr val="accent4">
                <a:hueOff val="2598923"/>
                <a:satOff val="-11992"/>
                <a:lumOff val="441"/>
                <a:alphaOff val="0"/>
                <a:satMod val="110000"/>
                <a:lumMod val="100000"/>
                <a:shade val="100000"/>
              </a:schemeClr>
            </a:gs>
            <a:gs pos="100000">
              <a:schemeClr val="accent4">
                <a:hueOff val="2598923"/>
                <a:satOff val="-11992"/>
                <a:lumOff val="44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b="1" kern="1200" smtClean="0"/>
            <a:t>The Over Diagnosis</a:t>
          </a:r>
          <a:endParaRPr lang="en-US" sz="2100" b="1" kern="1200" dirty="0"/>
        </a:p>
      </dsp:txBody>
      <dsp:txXfrm>
        <a:off x="984757" y="1172309"/>
        <a:ext cx="1970927" cy="1557361"/>
      </dsp:txXfrm>
    </dsp:sp>
    <dsp:sp modelId="{22E73A21-5B69-4581-A5E5-31239F23321E}">
      <dsp:nvSpPr>
        <dsp:cNvPr id="0" name=""/>
        <dsp:cNvSpPr/>
      </dsp:nvSpPr>
      <dsp:spPr>
        <a:xfrm rot="16200000">
          <a:off x="3233918" y="1700339"/>
          <a:ext cx="1990362" cy="620349"/>
        </a:xfrm>
        <a:prstGeom prst="leftArrow">
          <a:avLst>
            <a:gd name="adj1" fmla="val 60000"/>
            <a:gd name="adj2" fmla="val 5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DAC3F97-BDBA-420A-85D9-789051A62BC2}">
      <dsp:nvSpPr>
        <dsp:cNvPr id="0" name=""/>
        <dsp:cNvSpPr/>
      </dsp:nvSpPr>
      <dsp:spPr>
        <a:xfrm>
          <a:off x="3195184" y="188199"/>
          <a:ext cx="2067831" cy="1654265"/>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b="1" kern="1200" smtClean="0"/>
            <a:t>The Confidentiality</a:t>
          </a:r>
          <a:endParaRPr lang="en-US" sz="2100" b="1" kern="1200" dirty="0"/>
        </a:p>
      </dsp:txBody>
      <dsp:txXfrm>
        <a:off x="3243636" y="236651"/>
        <a:ext cx="1970927" cy="1557361"/>
      </dsp:txXfrm>
    </dsp:sp>
    <dsp:sp modelId="{887ACC37-8C7F-4DF7-9547-6E08EEB979AC}">
      <dsp:nvSpPr>
        <dsp:cNvPr id="0" name=""/>
        <dsp:cNvSpPr/>
      </dsp:nvSpPr>
      <dsp:spPr>
        <a:xfrm rot="18900000">
          <a:off x="4789097" y="2344515"/>
          <a:ext cx="1990362" cy="620349"/>
        </a:xfrm>
        <a:prstGeom prst="leftArrow">
          <a:avLst>
            <a:gd name="adj1" fmla="val 60000"/>
            <a:gd name="adj2" fmla="val 50000"/>
          </a:avLst>
        </a:prstGeom>
        <a:gradFill rotWithShape="0">
          <a:gsLst>
            <a:gs pos="0">
              <a:schemeClr val="accent4">
                <a:hueOff val="7796769"/>
                <a:satOff val="-35976"/>
                <a:lumOff val="1324"/>
                <a:alphaOff val="0"/>
                <a:satMod val="103000"/>
                <a:lumMod val="102000"/>
                <a:tint val="94000"/>
              </a:schemeClr>
            </a:gs>
            <a:gs pos="50000">
              <a:schemeClr val="accent4">
                <a:hueOff val="7796769"/>
                <a:satOff val="-35976"/>
                <a:lumOff val="1324"/>
                <a:alphaOff val="0"/>
                <a:satMod val="110000"/>
                <a:lumMod val="100000"/>
                <a:shade val="100000"/>
              </a:schemeClr>
            </a:gs>
            <a:gs pos="100000">
              <a:schemeClr val="accent4">
                <a:hueOff val="7796769"/>
                <a:satOff val="-35976"/>
                <a:lumOff val="1324"/>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BB8CB6D-B8BF-4968-935D-C4DDEF8F6CC9}">
      <dsp:nvSpPr>
        <dsp:cNvPr id="0" name=""/>
        <dsp:cNvSpPr/>
      </dsp:nvSpPr>
      <dsp:spPr>
        <a:xfrm>
          <a:off x="5454062" y="1123857"/>
          <a:ext cx="2067831" cy="1654265"/>
        </a:xfrm>
        <a:prstGeom prst="roundRect">
          <a:avLst>
            <a:gd name="adj" fmla="val 10000"/>
          </a:avLst>
        </a:prstGeom>
        <a:gradFill rotWithShape="0">
          <a:gsLst>
            <a:gs pos="0">
              <a:schemeClr val="accent4">
                <a:hueOff val="7796769"/>
                <a:satOff val="-35976"/>
                <a:lumOff val="1324"/>
                <a:alphaOff val="0"/>
                <a:satMod val="103000"/>
                <a:lumMod val="102000"/>
                <a:tint val="94000"/>
              </a:schemeClr>
            </a:gs>
            <a:gs pos="50000">
              <a:schemeClr val="accent4">
                <a:hueOff val="7796769"/>
                <a:satOff val="-35976"/>
                <a:lumOff val="1324"/>
                <a:alphaOff val="0"/>
                <a:satMod val="110000"/>
                <a:lumMod val="100000"/>
                <a:shade val="100000"/>
              </a:schemeClr>
            </a:gs>
            <a:gs pos="100000">
              <a:schemeClr val="accent4">
                <a:hueOff val="7796769"/>
                <a:satOff val="-35976"/>
                <a:lumOff val="13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b="1" kern="1200" smtClean="0"/>
            <a:t>The Crisis Diagnosis</a:t>
          </a:r>
          <a:endParaRPr lang="en-US" sz="2100" b="1" kern="1200" dirty="0" smtClean="0"/>
        </a:p>
      </dsp:txBody>
      <dsp:txXfrm>
        <a:off x="5502514" y="1172309"/>
        <a:ext cx="1970927" cy="1557361"/>
      </dsp:txXfrm>
    </dsp:sp>
    <dsp:sp modelId="{103D29F7-47EC-4C8F-9091-23B66FA4F58E}">
      <dsp:nvSpPr>
        <dsp:cNvPr id="0" name=""/>
        <dsp:cNvSpPr/>
      </dsp:nvSpPr>
      <dsp:spPr>
        <a:xfrm>
          <a:off x="5433273" y="3899694"/>
          <a:ext cx="1990362" cy="620349"/>
        </a:xfrm>
        <a:prstGeom prst="lef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C3C41A9-EB13-4100-BEF6-719EE5B54FAB}">
      <dsp:nvSpPr>
        <dsp:cNvPr id="0" name=""/>
        <dsp:cNvSpPr/>
      </dsp:nvSpPr>
      <dsp:spPr>
        <a:xfrm>
          <a:off x="6389720" y="3382736"/>
          <a:ext cx="2067831" cy="1654265"/>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b="1" kern="1200" smtClean="0"/>
            <a:t>The Consultant’s Favorite Diagnosis</a:t>
          </a:r>
          <a:endParaRPr lang="en-US" sz="2100" b="1" kern="1200" dirty="0" smtClean="0"/>
        </a:p>
      </dsp:txBody>
      <dsp:txXfrm>
        <a:off x="6438172" y="3431188"/>
        <a:ext cx="1970927" cy="155736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D69B44-E3D2-4D44-B99B-0C7EAF540B27}" type="datetimeFigureOut">
              <a:rPr lang="en-ZA" smtClean="0"/>
              <a:t>2016/03/12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211BE-F871-44D9-A5E1-CE2BCE862B73}" type="slidenum">
              <a:rPr lang="en-ZA" smtClean="0"/>
              <a:t>‹#›</a:t>
            </a:fld>
            <a:endParaRPr lang="en-ZA"/>
          </a:p>
        </p:txBody>
      </p:sp>
    </p:spTree>
    <p:extLst>
      <p:ext uri="{BB962C8B-B14F-4D97-AF65-F5344CB8AC3E}">
        <p14:creationId xmlns:p14="http://schemas.microsoft.com/office/powerpoint/2010/main" val="3582109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a:p>
        </p:txBody>
      </p:sp>
      <p:sp>
        <p:nvSpPr>
          <p:cNvPr id="4" name="Slide Number Placeholder 3"/>
          <p:cNvSpPr>
            <a:spLocks noGrp="1"/>
          </p:cNvSpPr>
          <p:nvPr>
            <p:ph type="sldNum" sz="quarter" idx="10"/>
          </p:nvPr>
        </p:nvSpPr>
        <p:spPr/>
        <p:txBody>
          <a:bodyPr/>
          <a:lstStyle/>
          <a:p>
            <a:pPr>
              <a:defRPr/>
            </a:pPr>
            <a:fld id="{D1F5A611-6DC7-438B-AFBE-38806EB3A5AA}" type="slidenum">
              <a:rPr lang="en-US" smtClean="0"/>
              <a:pPr>
                <a:defRPr/>
              </a:pPr>
              <a:t>39</a:t>
            </a:fld>
            <a:endParaRPr lang="en-US"/>
          </a:p>
        </p:txBody>
      </p:sp>
    </p:spTree>
    <p:extLst>
      <p:ext uri="{BB962C8B-B14F-4D97-AF65-F5344CB8AC3E}">
        <p14:creationId xmlns:p14="http://schemas.microsoft.com/office/powerpoint/2010/main" val="16872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1869D314-0B22-4E3C-B4DF-9B59FE1F64C4}" type="datetimeFigureOut">
              <a:rPr lang="en-ZA" smtClean="0"/>
              <a:t>2016/03/12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329FEC-66E8-45DA-974B-CDC77D160062}" type="slidenum">
              <a:rPr lang="en-ZA" smtClean="0"/>
              <a:t>‹#›</a:t>
            </a:fld>
            <a:endParaRPr lang="en-ZA"/>
          </a:p>
        </p:txBody>
      </p:sp>
    </p:spTree>
    <p:extLst>
      <p:ext uri="{BB962C8B-B14F-4D97-AF65-F5344CB8AC3E}">
        <p14:creationId xmlns:p14="http://schemas.microsoft.com/office/powerpoint/2010/main" val="41752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1869D314-0B22-4E3C-B4DF-9B59FE1F64C4}" type="datetimeFigureOut">
              <a:rPr lang="en-ZA" smtClean="0"/>
              <a:t>2016/03/12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329FEC-66E8-45DA-974B-CDC77D160062}" type="slidenum">
              <a:rPr lang="en-ZA" smtClean="0"/>
              <a:t>‹#›</a:t>
            </a:fld>
            <a:endParaRPr lang="en-ZA"/>
          </a:p>
        </p:txBody>
      </p:sp>
    </p:spTree>
    <p:extLst>
      <p:ext uri="{BB962C8B-B14F-4D97-AF65-F5344CB8AC3E}">
        <p14:creationId xmlns:p14="http://schemas.microsoft.com/office/powerpoint/2010/main" val="387133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1869D314-0B22-4E3C-B4DF-9B59FE1F64C4}" type="datetimeFigureOut">
              <a:rPr lang="en-ZA" smtClean="0"/>
              <a:t>2016/03/12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329FEC-66E8-45DA-974B-CDC77D160062}" type="slidenum">
              <a:rPr lang="en-ZA" smtClean="0"/>
              <a:t>‹#›</a:t>
            </a:fld>
            <a:endParaRPr lang="en-ZA"/>
          </a:p>
        </p:txBody>
      </p:sp>
    </p:spTree>
    <p:extLst>
      <p:ext uri="{BB962C8B-B14F-4D97-AF65-F5344CB8AC3E}">
        <p14:creationId xmlns:p14="http://schemas.microsoft.com/office/powerpoint/2010/main" val="41804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1869D314-0B22-4E3C-B4DF-9B59FE1F64C4}" type="datetimeFigureOut">
              <a:rPr lang="en-ZA" smtClean="0"/>
              <a:t>2016/03/12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329FEC-66E8-45DA-974B-CDC77D160062}" type="slidenum">
              <a:rPr lang="en-ZA" smtClean="0"/>
              <a:t>‹#›</a:t>
            </a:fld>
            <a:endParaRPr lang="en-ZA"/>
          </a:p>
        </p:txBody>
      </p:sp>
    </p:spTree>
    <p:extLst>
      <p:ext uri="{BB962C8B-B14F-4D97-AF65-F5344CB8AC3E}">
        <p14:creationId xmlns:p14="http://schemas.microsoft.com/office/powerpoint/2010/main" val="4033990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69D314-0B22-4E3C-B4DF-9B59FE1F64C4}" type="datetimeFigureOut">
              <a:rPr lang="en-ZA" smtClean="0"/>
              <a:t>2016/03/12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E329FEC-66E8-45DA-974B-CDC77D160062}" type="slidenum">
              <a:rPr lang="en-ZA" smtClean="0"/>
              <a:t>‹#›</a:t>
            </a:fld>
            <a:endParaRPr lang="en-ZA"/>
          </a:p>
        </p:txBody>
      </p:sp>
    </p:spTree>
    <p:extLst>
      <p:ext uri="{BB962C8B-B14F-4D97-AF65-F5344CB8AC3E}">
        <p14:creationId xmlns:p14="http://schemas.microsoft.com/office/powerpoint/2010/main" val="1158131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1869D314-0B22-4E3C-B4DF-9B59FE1F64C4}" type="datetimeFigureOut">
              <a:rPr lang="en-ZA" smtClean="0"/>
              <a:t>2016/03/12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E329FEC-66E8-45DA-974B-CDC77D160062}" type="slidenum">
              <a:rPr lang="en-ZA" smtClean="0"/>
              <a:t>‹#›</a:t>
            </a:fld>
            <a:endParaRPr lang="en-ZA"/>
          </a:p>
        </p:txBody>
      </p:sp>
    </p:spTree>
    <p:extLst>
      <p:ext uri="{BB962C8B-B14F-4D97-AF65-F5344CB8AC3E}">
        <p14:creationId xmlns:p14="http://schemas.microsoft.com/office/powerpoint/2010/main" val="186579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1869D314-0B22-4E3C-B4DF-9B59FE1F64C4}" type="datetimeFigureOut">
              <a:rPr lang="en-ZA" smtClean="0"/>
              <a:t>2016/03/12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E329FEC-66E8-45DA-974B-CDC77D160062}" type="slidenum">
              <a:rPr lang="en-ZA" smtClean="0"/>
              <a:t>‹#›</a:t>
            </a:fld>
            <a:endParaRPr lang="en-ZA"/>
          </a:p>
        </p:txBody>
      </p:sp>
    </p:spTree>
    <p:extLst>
      <p:ext uri="{BB962C8B-B14F-4D97-AF65-F5344CB8AC3E}">
        <p14:creationId xmlns:p14="http://schemas.microsoft.com/office/powerpoint/2010/main" val="171320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1869D314-0B22-4E3C-B4DF-9B59FE1F64C4}" type="datetimeFigureOut">
              <a:rPr lang="en-ZA" smtClean="0"/>
              <a:t>2016/03/12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E329FEC-66E8-45DA-974B-CDC77D160062}" type="slidenum">
              <a:rPr lang="en-ZA" smtClean="0"/>
              <a:t>‹#›</a:t>
            </a:fld>
            <a:endParaRPr lang="en-ZA"/>
          </a:p>
        </p:txBody>
      </p:sp>
    </p:spTree>
    <p:extLst>
      <p:ext uri="{BB962C8B-B14F-4D97-AF65-F5344CB8AC3E}">
        <p14:creationId xmlns:p14="http://schemas.microsoft.com/office/powerpoint/2010/main" val="33355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9D314-0B22-4E3C-B4DF-9B59FE1F64C4}" type="datetimeFigureOut">
              <a:rPr lang="en-ZA" smtClean="0"/>
              <a:t>2016/03/12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E329FEC-66E8-45DA-974B-CDC77D160062}" type="slidenum">
              <a:rPr lang="en-ZA" smtClean="0"/>
              <a:t>‹#›</a:t>
            </a:fld>
            <a:endParaRPr lang="en-ZA"/>
          </a:p>
        </p:txBody>
      </p:sp>
    </p:spTree>
    <p:extLst>
      <p:ext uri="{BB962C8B-B14F-4D97-AF65-F5344CB8AC3E}">
        <p14:creationId xmlns:p14="http://schemas.microsoft.com/office/powerpoint/2010/main" val="279004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69D314-0B22-4E3C-B4DF-9B59FE1F64C4}" type="datetimeFigureOut">
              <a:rPr lang="en-ZA" smtClean="0"/>
              <a:t>2016/03/12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E329FEC-66E8-45DA-974B-CDC77D160062}" type="slidenum">
              <a:rPr lang="en-ZA" smtClean="0"/>
              <a:t>‹#›</a:t>
            </a:fld>
            <a:endParaRPr lang="en-ZA"/>
          </a:p>
        </p:txBody>
      </p:sp>
    </p:spTree>
    <p:extLst>
      <p:ext uri="{BB962C8B-B14F-4D97-AF65-F5344CB8AC3E}">
        <p14:creationId xmlns:p14="http://schemas.microsoft.com/office/powerpoint/2010/main" val="17228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69D314-0B22-4E3C-B4DF-9B59FE1F64C4}" type="datetimeFigureOut">
              <a:rPr lang="en-ZA" smtClean="0"/>
              <a:t>2016/03/12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E329FEC-66E8-45DA-974B-CDC77D160062}" type="slidenum">
              <a:rPr lang="en-ZA" smtClean="0"/>
              <a:t>‹#›</a:t>
            </a:fld>
            <a:endParaRPr lang="en-ZA"/>
          </a:p>
        </p:txBody>
      </p:sp>
    </p:spTree>
    <p:extLst>
      <p:ext uri="{BB962C8B-B14F-4D97-AF65-F5344CB8AC3E}">
        <p14:creationId xmlns:p14="http://schemas.microsoft.com/office/powerpoint/2010/main" val="48399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9D314-0B22-4E3C-B4DF-9B59FE1F64C4}" type="datetimeFigureOut">
              <a:rPr lang="en-ZA" smtClean="0"/>
              <a:t>2016/03/12</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29FEC-66E8-45DA-974B-CDC77D160062}" type="slidenum">
              <a:rPr lang="en-ZA" smtClean="0"/>
              <a:t>‹#›</a:t>
            </a:fld>
            <a:endParaRPr lang="en-ZA"/>
          </a:p>
        </p:txBody>
      </p:sp>
    </p:spTree>
    <p:extLst>
      <p:ext uri="{BB962C8B-B14F-4D97-AF65-F5344CB8AC3E}">
        <p14:creationId xmlns:p14="http://schemas.microsoft.com/office/powerpoint/2010/main" val="118649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5.jpe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957721"/>
          </a:xfrm>
        </p:spPr>
        <p:txBody>
          <a:bodyPr/>
          <a:lstStyle/>
          <a:p>
            <a:r>
              <a:rPr lang="en-ZA" dirty="0" smtClean="0"/>
              <a:t>Strategic and Change Management</a:t>
            </a:r>
            <a:endParaRPr lang="en-ZA" dirty="0"/>
          </a:p>
        </p:txBody>
      </p:sp>
      <p:sp>
        <p:nvSpPr>
          <p:cNvPr id="3" name="Subtitle 2"/>
          <p:cNvSpPr>
            <a:spLocks noGrp="1"/>
          </p:cNvSpPr>
          <p:nvPr>
            <p:ph type="subTitle" idx="1"/>
          </p:nvPr>
        </p:nvSpPr>
        <p:spPr/>
        <p:txBody>
          <a:bodyPr>
            <a:normAutofit lnSpcReduction="10000"/>
          </a:bodyPr>
          <a:lstStyle/>
          <a:p>
            <a:r>
              <a:rPr lang="en-ZA" dirty="0" smtClean="0"/>
              <a:t>Presented </a:t>
            </a:r>
          </a:p>
          <a:p>
            <a:r>
              <a:rPr lang="en-ZA" dirty="0" smtClean="0"/>
              <a:t>by </a:t>
            </a:r>
          </a:p>
          <a:p>
            <a:r>
              <a:rPr lang="en-ZA" dirty="0" smtClean="0"/>
              <a:t>Dennis Smith - CM(SA)</a:t>
            </a:r>
          </a:p>
          <a:p>
            <a:r>
              <a:rPr lang="en-ZA" dirty="0" smtClean="0"/>
              <a:t>12/03/16</a:t>
            </a:r>
            <a:endParaRPr lang="en-ZA" dirty="0"/>
          </a:p>
        </p:txBody>
      </p:sp>
    </p:spTree>
    <p:extLst>
      <p:ext uri="{BB962C8B-B14F-4D97-AF65-F5344CB8AC3E}">
        <p14:creationId xmlns:p14="http://schemas.microsoft.com/office/powerpoint/2010/main" val="1315834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 </a:t>
            </a:r>
            <a:r>
              <a:rPr lang="en-US" altLang="en-US" i="1">
                <a:latin typeface="Arial" panose="020B0604020202020204" pitchFamily="34" charset="0"/>
              </a:rPr>
              <a:t>An Experiential Approach to Organization Development 8</a:t>
            </a:r>
            <a:r>
              <a:rPr lang="en-US" altLang="en-US" i="1" baseline="30000">
                <a:latin typeface="Arial" panose="020B0604020202020204" pitchFamily="34" charset="0"/>
              </a:rPr>
              <a:t>th</a:t>
            </a:r>
            <a:r>
              <a:rPr lang="en-US" altLang="en-US" i="1">
                <a:latin typeface="Arial" panose="020B0604020202020204" pitchFamily="34" charset="0"/>
              </a:rPr>
              <a:t> edition</a:t>
            </a:r>
          </a:p>
          <a:p>
            <a:r>
              <a:rPr lang="en-US" altLang="en-US" i="1">
                <a:latin typeface="Arial" panose="020B0604020202020204" pitchFamily="34" charset="0"/>
              </a:rPr>
              <a:t>Copyright ©2011 Pearson Education, Inc. Publishing as Prentice Hall </a:t>
            </a:r>
          </a:p>
        </p:txBody>
      </p:sp>
      <p:sp>
        <p:nvSpPr>
          <p:cNvPr id="5" name="Slide Number Placeholder 4"/>
          <p:cNvSpPr>
            <a:spLocks noGrp="1"/>
          </p:cNvSpPr>
          <p:nvPr>
            <p:ph type="sldNum" sz="quarter" idx="11"/>
          </p:nvPr>
        </p:nvSpPr>
        <p:spPr/>
        <p:txBody>
          <a:bodyPr/>
          <a:lstStyle/>
          <a:p>
            <a:r>
              <a:rPr lang="en-US" altLang="en-US"/>
              <a:t>Chapter 5</a:t>
            </a:r>
          </a:p>
          <a:p>
            <a:r>
              <a:rPr lang="en-US" altLang="en-US"/>
              <a:t>Slide</a:t>
            </a:r>
            <a:r>
              <a:rPr lang="en-US" altLang="en-US">
                <a:solidFill>
                  <a:schemeClr val="bg1"/>
                </a:solidFill>
              </a:rPr>
              <a:t> </a:t>
            </a:r>
            <a:fld id="{2CF2A3CE-620D-4649-8F77-1C79E3E10BCB}" type="slidenum">
              <a:rPr lang="en-US" altLang="en-US"/>
              <a:pPr/>
              <a:t>10</a:t>
            </a:fld>
            <a:endParaRPr lang="en-US" altLang="en-US"/>
          </a:p>
        </p:txBody>
      </p:sp>
      <p:sp>
        <p:nvSpPr>
          <p:cNvPr id="9218" name="Rectangle 2"/>
          <p:cNvSpPr>
            <a:spLocks noGrp="1" noChangeArrowheads="1"/>
          </p:cNvSpPr>
          <p:nvPr>
            <p:ph type="title"/>
          </p:nvPr>
        </p:nvSpPr>
        <p:spPr/>
        <p:txBody>
          <a:bodyPr/>
          <a:lstStyle/>
          <a:p>
            <a:r>
              <a:rPr lang="en-US" altLang="en-US"/>
              <a:t>What is Diagnosis?</a:t>
            </a:r>
          </a:p>
        </p:txBody>
      </p:sp>
      <p:sp>
        <p:nvSpPr>
          <p:cNvPr id="9219" name="Rectangle 3"/>
          <p:cNvSpPr>
            <a:spLocks noGrp="1" noChangeArrowheads="1"/>
          </p:cNvSpPr>
          <p:nvPr>
            <p:ph type="body" idx="1"/>
          </p:nvPr>
        </p:nvSpPr>
        <p:spPr/>
        <p:txBody>
          <a:bodyPr/>
          <a:lstStyle/>
          <a:p>
            <a:r>
              <a:rPr lang="en-US" altLang="en-US"/>
              <a:t>Systematic approach to understand present state of organization.</a:t>
            </a:r>
          </a:p>
          <a:p>
            <a:r>
              <a:rPr lang="en-US" altLang="en-US"/>
              <a:t>Specifies nature of problem and causes.</a:t>
            </a:r>
          </a:p>
          <a:p>
            <a:r>
              <a:rPr lang="en-US" altLang="en-US"/>
              <a:t>Provides basis for selecting strategies.</a:t>
            </a:r>
          </a:p>
          <a:p>
            <a:r>
              <a:rPr lang="en-US" altLang="en-US"/>
              <a:t>Involves systematic analysis of data.</a:t>
            </a:r>
          </a:p>
        </p:txBody>
      </p:sp>
    </p:spTree>
    <p:extLst>
      <p:ext uri="{BB962C8B-B14F-4D97-AF65-F5344CB8AC3E}">
        <p14:creationId xmlns:p14="http://schemas.microsoft.com/office/powerpoint/2010/main" val="1308464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 </a:t>
            </a:r>
            <a:r>
              <a:rPr lang="en-US" altLang="en-US" i="1">
                <a:latin typeface="Arial" panose="020B0604020202020204" pitchFamily="34" charset="0"/>
              </a:rPr>
              <a:t>An Experiential Approach to Organization Development 8</a:t>
            </a:r>
            <a:r>
              <a:rPr lang="en-US" altLang="en-US" i="1" baseline="30000">
                <a:latin typeface="Arial" panose="020B0604020202020204" pitchFamily="34" charset="0"/>
              </a:rPr>
              <a:t>th</a:t>
            </a:r>
            <a:r>
              <a:rPr lang="en-US" altLang="en-US" i="1">
                <a:latin typeface="Arial" panose="020B0604020202020204" pitchFamily="34" charset="0"/>
              </a:rPr>
              <a:t> edition</a:t>
            </a:r>
          </a:p>
          <a:p>
            <a:r>
              <a:rPr lang="en-US" altLang="en-US" i="1">
                <a:latin typeface="Arial" panose="020B0604020202020204" pitchFamily="34" charset="0"/>
              </a:rPr>
              <a:t>Copyright ©2011 Pearson Education, Inc. Publishing as Prentice Hall </a:t>
            </a:r>
          </a:p>
        </p:txBody>
      </p:sp>
      <p:sp>
        <p:nvSpPr>
          <p:cNvPr id="6" name="Slide Number Placeholder 5"/>
          <p:cNvSpPr>
            <a:spLocks noGrp="1"/>
          </p:cNvSpPr>
          <p:nvPr>
            <p:ph type="sldNum" sz="quarter" idx="11"/>
          </p:nvPr>
        </p:nvSpPr>
        <p:spPr/>
        <p:txBody>
          <a:bodyPr/>
          <a:lstStyle/>
          <a:p>
            <a:r>
              <a:rPr lang="en-US" altLang="en-US"/>
              <a:t>Chapter 5</a:t>
            </a:r>
          </a:p>
          <a:p>
            <a:r>
              <a:rPr lang="en-US" altLang="en-US"/>
              <a:t>Slide</a:t>
            </a:r>
            <a:r>
              <a:rPr lang="en-US" altLang="en-US">
                <a:solidFill>
                  <a:schemeClr val="bg1"/>
                </a:solidFill>
              </a:rPr>
              <a:t> </a:t>
            </a:r>
            <a:fld id="{9845188F-5BEC-4BDA-ABB6-072C3C36D254}" type="slidenum">
              <a:rPr lang="en-US" altLang="en-US"/>
              <a:pPr/>
              <a:t>11</a:t>
            </a:fld>
            <a:endParaRPr lang="en-US" altLang="en-US"/>
          </a:p>
        </p:txBody>
      </p:sp>
      <p:sp>
        <p:nvSpPr>
          <p:cNvPr id="10242" name="Rectangle 2"/>
          <p:cNvSpPr>
            <a:spLocks noGrp="1" noChangeArrowheads="1"/>
          </p:cNvSpPr>
          <p:nvPr>
            <p:ph type="title"/>
          </p:nvPr>
        </p:nvSpPr>
        <p:spPr/>
        <p:txBody>
          <a:bodyPr/>
          <a:lstStyle/>
          <a:p>
            <a:r>
              <a:rPr lang="en-US" altLang="en-US"/>
              <a:t>Critical Issues in Diagnosis</a:t>
            </a:r>
          </a:p>
        </p:txBody>
      </p:sp>
      <p:sp>
        <p:nvSpPr>
          <p:cNvPr id="10243" name="Rectangle 3"/>
          <p:cNvSpPr>
            <a:spLocks noGrp="1" noChangeArrowheads="1"/>
          </p:cNvSpPr>
          <p:nvPr>
            <p:ph type="body" sz="half" idx="1"/>
          </p:nvPr>
        </p:nvSpPr>
        <p:spPr/>
        <p:txBody>
          <a:bodyPr/>
          <a:lstStyle/>
          <a:p>
            <a:r>
              <a:rPr lang="en-US" altLang="en-US"/>
              <a:t>Simplicity.</a:t>
            </a:r>
          </a:p>
          <a:p>
            <a:r>
              <a:rPr lang="en-US" altLang="en-US"/>
              <a:t>Visibility.</a:t>
            </a:r>
          </a:p>
          <a:p>
            <a:r>
              <a:rPr lang="en-US" altLang="en-US"/>
              <a:t>Involvement.</a:t>
            </a:r>
          </a:p>
        </p:txBody>
      </p:sp>
      <p:sp>
        <p:nvSpPr>
          <p:cNvPr id="10244" name="Rectangle 4"/>
          <p:cNvSpPr>
            <a:spLocks noGrp="1" noChangeArrowheads="1"/>
          </p:cNvSpPr>
          <p:nvPr>
            <p:ph type="body" sz="half" idx="2"/>
          </p:nvPr>
        </p:nvSpPr>
        <p:spPr/>
        <p:txBody>
          <a:bodyPr/>
          <a:lstStyle/>
          <a:p>
            <a:r>
              <a:rPr lang="en-US" altLang="en-US"/>
              <a:t>Primary factors.</a:t>
            </a:r>
          </a:p>
          <a:p>
            <a:r>
              <a:rPr lang="en-US" altLang="en-US"/>
              <a:t>Measure what’s important.</a:t>
            </a:r>
          </a:p>
          <a:p>
            <a:r>
              <a:rPr lang="en-US" altLang="en-US"/>
              <a:t>Sense of urgency.</a:t>
            </a:r>
          </a:p>
        </p:txBody>
      </p:sp>
    </p:spTree>
    <p:extLst>
      <p:ext uri="{BB962C8B-B14F-4D97-AF65-F5344CB8AC3E}">
        <p14:creationId xmlns:p14="http://schemas.microsoft.com/office/powerpoint/2010/main" val="2523596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 </a:t>
            </a:r>
            <a:r>
              <a:rPr lang="en-US" altLang="en-US" i="1">
                <a:latin typeface="Arial" panose="020B0604020202020204" pitchFamily="34" charset="0"/>
              </a:rPr>
              <a:t>An Experiential Approach to Organization Development 8</a:t>
            </a:r>
            <a:r>
              <a:rPr lang="en-US" altLang="en-US" i="1" baseline="30000">
                <a:latin typeface="Arial" panose="020B0604020202020204" pitchFamily="34" charset="0"/>
              </a:rPr>
              <a:t>th</a:t>
            </a:r>
            <a:r>
              <a:rPr lang="en-US" altLang="en-US" i="1">
                <a:latin typeface="Arial" panose="020B0604020202020204" pitchFamily="34" charset="0"/>
              </a:rPr>
              <a:t> edition</a:t>
            </a:r>
          </a:p>
          <a:p>
            <a:r>
              <a:rPr lang="en-US" altLang="en-US" i="1">
                <a:latin typeface="Arial" panose="020B0604020202020204" pitchFamily="34" charset="0"/>
              </a:rPr>
              <a:t>Copyright ©2011 Pearson Education, Inc. Publishing as Prentice Hall </a:t>
            </a:r>
          </a:p>
        </p:txBody>
      </p:sp>
      <p:sp>
        <p:nvSpPr>
          <p:cNvPr id="5" name="Slide Number Placeholder 4"/>
          <p:cNvSpPr>
            <a:spLocks noGrp="1"/>
          </p:cNvSpPr>
          <p:nvPr>
            <p:ph type="sldNum" sz="quarter" idx="11"/>
          </p:nvPr>
        </p:nvSpPr>
        <p:spPr/>
        <p:txBody>
          <a:bodyPr/>
          <a:lstStyle/>
          <a:p>
            <a:r>
              <a:rPr lang="en-US" altLang="en-US"/>
              <a:t>Chapter 5</a:t>
            </a:r>
          </a:p>
          <a:p>
            <a:r>
              <a:rPr lang="en-US" altLang="en-US"/>
              <a:t>Slide</a:t>
            </a:r>
            <a:r>
              <a:rPr lang="en-US" altLang="en-US">
                <a:solidFill>
                  <a:schemeClr val="bg1"/>
                </a:solidFill>
              </a:rPr>
              <a:t> </a:t>
            </a:r>
            <a:fld id="{E187D254-E341-4E47-8DFE-B79E244BF56A}" type="slidenum">
              <a:rPr lang="en-US" altLang="en-US"/>
              <a:pPr/>
              <a:t>12</a:t>
            </a:fld>
            <a:endParaRPr lang="en-US" altLang="en-US"/>
          </a:p>
        </p:txBody>
      </p:sp>
      <p:sp>
        <p:nvSpPr>
          <p:cNvPr id="7170" name="Rectangle 2"/>
          <p:cNvSpPr>
            <a:spLocks noGrp="1" noChangeArrowheads="1"/>
          </p:cNvSpPr>
          <p:nvPr>
            <p:ph type="title"/>
          </p:nvPr>
        </p:nvSpPr>
        <p:spPr/>
        <p:txBody>
          <a:bodyPr/>
          <a:lstStyle/>
          <a:p>
            <a:r>
              <a:rPr lang="en-US" altLang="en-US"/>
              <a:t>Diagnosing Problem Areas</a:t>
            </a:r>
            <a:br>
              <a:rPr lang="en-US" altLang="en-US"/>
            </a:br>
            <a:r>
              <a:rPr lang="en-US" altLang="en-US" sz="2400"/>
              <a:t>(part 1 of 2)</a:t>
            </a:r>
          </a:p>
        </p:txBody>
      </p:sp>
      <p:sp>
        <p:nvSpPr>
          <p:cNvPr id="7171" name="Rectangle 3"/>
          <p:cNvSpPr>
            <a:spLocks noGrp="1" noChangeArrowheads="1"/>
          </p:cNvSpPr>
          <p:nvPr>
            <p:ph type="body" idx="1"/>
          </p:nvPr>
        </p:nvSpPr>
        <p:spPr/>
        <p:txBody>
          <a:bodyPr/>
          <a:lstStyle/>
          <a:p>
            <a:r>
              <a:rPr lang="en-US" altLang="en-US"/>
              <a:t>Identification of areas for improvement.</a:t>
            </a:r>
          </a:p>
          <a:p>
            <a:r>
              <a:rPr lang="en-US" altLang="en-US"/>
              <a:t>Assess current performance and desired level of quality.</a:t>
            </a:r>
          </a:p>
          <a:p>
            <a:r>
              <a:rPr lang="en-US" altLang="en-US"/>
              <a:t>Provides information that allows for faster-reacting organization.</a:t>
            </a:r>
          </a:p>
        </p:txBody>
      </p:sp>
    </p:spTree>
    <p:extLst>
      <p:ext uri="{BB962C8B-B14F-4D97-AF65-F5344CB8AC3E}">
        <p14:creationId xmlns:p14="http://schemas.microsoft.com/office/powerpoint/2010/main" val="2301588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 </a:t>
            </a:r>
            <a:r>
              <a:rPr lang="en-US" altLang="en-US" i="1">
                <a:latin typeface="Arial" panose="020B0604020202020204" pitchFamily="34" charset="0"/>
              </a:rPr>
              <a:t>An Experiential Approach to Organization Development 8</a:t>
            </a:r>
            <a:r>
              <a:rPr lang="en-US" altLang="en-US" i="1" baseline="30000">
                <a:latin typeface="Arial" panose="020B0604020202020204" pitchFamily="34" charset="0"/>
              </a:rPr>
              <a:t>th</a:t>
            </a:r>
            <a:r>
              <a:rPr lang="en-US" altLang="en-US" i="1">
                <a:latin typeface="Arial" panose="020B0604020202020204" pitchFamily="34" charset="0"/>
              </a:rPr>
              <a:t> edition</a:t>
            </a:r>
          </a:p>
          <a:p>
            <a:r>
              <a:rPr lang="en-US" altLang="en-US" i="1">
                <a:latin typeface="Arial" panose="020B0604020202020204" pitchFamily="34" charset="0"/>
              </a:rPr>
              <a:t>Copyright ©2011 Pearson Education, Inc. Publishing as Prentice Hall </a:t>
            </a:r>
          </a:p>
        </p:txBody>
      </p:sp>
      <p:sp>
        <p:nvSpPr>
          <p:cNvPr id="5" name="Slide Number Placeholder 4"/>
          <p:cNvSpPr>
            <a:spLocks noGrp="1"/>
          </p:cNvSpPr>
          <p:nvPr>
            <p:ph type="sldNum" sz="quarter" idx="11"/>
          </p:nvPr>
        </p:nvSpPr>
        <p:spPr/>
        <p:txBody>
          <a:bodyPr/>
          <a:lstStyle/>
          <a:p>
            <a:r>
              <a:rPr lang="en-US" altLang="en-US"/>
              <a:t>Chapter 5</a:t>
            </a:r>
          </a:p>
          <a:p>
            <a:r>
              <a:rPr lang="en-US" altLang="en-US"/>
              <a:t>Slide</a:t>
            </a:r>
            <a:r>
              <a:rPr lang="en-US" altLang="en-US">
                <a:solidFill>
                  <a:schemeClr val="bg1"/>
                </a:solidFill>
              </a:rPr>
              <a:t> </a:t>
            </a:r>
            <a:fld id="{8BBB25A7-9529-49A4-87AC-3E3FBEA7957E}" type="slidenum">
              <a:rPr lang="en-US" altLang="en-US"/>
              <a:pPr/>
              <a:t>13</a:t>
            </a:fld>
            <a:endParaRPr lang="en-US" altLang="en-US"/>
          </a:p>
        </p:txBody>
      </p:sp>
      <p:sp>
        <p:nvSpPr>
          <p:cNvPr id="8194" name="Rectangle 2"/>
          <p:cNvSpPr>
            <a:spLocks noGrp="1" noChangeArrowheads="1"/>
          </p:cNvSpPr>
          <p:nvPr>
            <p:ph type="title"/>
          </p:nvPr>
        </p:nvSpPr>
        <p:spPr/>
        <p:txBody>
          <a:bodyPr/>
          <a:lstStyle/>
          <a:p>
            <a:r>
              <a:rPr lang="en-US" altLang="en-US"/>
              <a:t>Diagnosing Problem Areas</a:t>
            </a:r>
            <a:br>
              <a:rPr lang="en-US" altLang="en-US"/>
            </a:br>
            <a:r>
              <a:rPr lang="en-US" altLang="en-US" sz="2400"/>
              <a:t>(part 2 of 2)</a:t>
            </a:r>
          </a:p>
        </p:txBody>
      </p:sp>
      <p:sp>
        <p:nvSpPr>
          <p:cNvPr id="8195" name="Rectangle 3"/>
          <p:cNvSpPr>
            <a:spLocks noGrp="1" noChangeArrowheads="1"/>
          </p:cNvSpPr>
          <p:nvPr>
            <p:ph type="body" idx="1"/>
          </p:nvPr>
        </p:nvSpPr>
        <p:spPr/>
        <p:txBody>
          <a:bodyPr/>
          <a:lstStyle/>
          <a:p>
            <a:pPr>
              <a:buFontTx/>
              <a:buNone/>
            </a:pPr>
            <a:r>
              <a:rPr lang="en-US" altLang="en-US"/>
              <a:t>Analyzes data on organization’s: </a:t>
            </a:r>
          </a:p>
          <a:p>
            <a:pPr lvl="1"/>
            <a:r>
              <a:rPr lang="en-US" altLang="en-US"/>
              <a:t>Structure. </a:t>
            </a:r>
          </a:p>
          <a:p>
            <a:pPr lvl="1"/>
            <a:r>
              <a:rPr lang="en-US" altLang="en-US"/>
              <a:t>Administration. </a:t>
            </a:r>
          </a:p>
          <a:p>
            <a:pPr lvl="1"/>
            <a:r>
              <a:rPr lang="en-US" altLang="en-US"/>
              <a:t>Interaction.</a:t>
            </a:r>
          </a:p>
          <a:p>
            <a:pPr lvl="1"/>
            <a:r>
              <a:rPr lang="en-US" altLang="en-US"/>
              <a:t>Procedures.</a:t>
            </a:r>
          </a:p>
          <a:p>
            <a:pPr lvl="1"/>
            <a:r>
              <a:rPr lang="en-US" altLang="en-US"/>
              <a:t>Interfaces.</a:t>
            </a:r>
          </a:p>
          <a:p>
            <a:pPr lvl="1"/>
            <a:r>
              <a:rPr lang="en-US" altLang="en-US"/>
              <a:t>Other elements.</a:t>
            </a:r>
          </a:p>
        </p:txBody>
      </p:sp>
    </p:spTree>
    <p:extLst>
      <p:ext uri="{BB962C8B-B14F-4D97-AF65-F5344CB8AC3E}">
        <p14:creationId xmlns:p14="http://schemas.microsoft.com/office/powerpoint/2010/main" val="1931143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9161" y="336097"/>
            <a:ext cx="8229600" cy="743712"/>
          </a:xfrm>
        </p:spPr>
        <p:txBody>
          <a:bodyPr>
            <a:normAutofit/>
          </a:bodyPr>
          <a:lstStyle/>
          <a:p>
            <a:pPr algn="ctr"/>
            <a:r>
              <a:rPr lang="en-US" dirty="0" smtClean="0"/>
              <a:t>Diagnosis</a:t>
            </a:r>
            <a:endParaRPr lang="en-US" dirty="0"/>
          </a:p>
        </p:txBody>
      </p:sp>
      <p:pic>
        <p:nvPicPr>
          <p:cNvPr id="4" name="Picture 2" descr="C:\Documents and Settings\user\Desktop\MASTER HRD\DCE5632 Organisational Change and Development Dr Khairuddin Idris\Ist Assignment Group\OD Model website3.jpg"/>
          <p:cNvPicPr>
            <a:picLocks noGrp="1" noChangeAspect="1" noChangeArrowheads="1"/>
          </p:cNvPicPr>
          <p:nvPr>
            <p:ph idx="1"/>
          </p:nvPr>
        </p:nvPicPr>
        <p:blipFill>
          <a:blip r:embed="rId2" cstate="print"/>
          <a:stretch>
            <a:fillRect/>
          </a:stretch>
        </p:blipFill>
        <p:spPr bwMode="auto">
          <a:xfrm>
            <a:off x="602166" y="1079809"/>
            <a:ext cx="10883590" cy="5499411"/>
          </a:xfrm>
          <a:prstGeom prst="rect">
            <a:avLst/>
          </a:prstGeom>
          <a:noFill/>
        </p:spPr>
      </p:pic>
    </p:spTree>
    <p:extLst>
      <p:ext uri="{BB962C8B-B14F-4D97-AF65-F5344CB8AC3E}">
        <p14:creationId xmlns:p14="http://schemas.microsoft.com/office/powerpoint/2010/main" val="773007640"/>
      </p:ext>
    </p:extLst>
  </p:cSld>
  <p:clrMapOvr>
    <a:masterClrMapping/>
  </p:clrMapOvr>
  <p:transition spd="med">
    <p:split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pic>
        <p:nvPicPr>
          <p:cNvPr id="4" name="Picture 2" descr="C:\Documents and Settings\user\Desktop\MASTER HRD\DCE5632 Organisational Change and Development Dr Khairuddin Idris\Ist Assignment Group\OD Process side\OD3.jpg"/>
          <p:cNvPicPr>
            <a:picLocks noGrp="1" noChangeAspect="1" noChangeArrowheads="1"/>
          </p:cNvPicPr>
          <p:nvPr>
            <p:ph idx="1"/>
          </p:nvPr>
        </p:nvPicPr>
        <p:blipFill>
          <a:blip r:embed="rId2" cstate="print"/>
          <a:stretch>
            <a:fillRect/>
          </a:stretch>
        </p:blipFill>
        <p:spPr bwMode="auto">
          <a:xfrm>
            <a:off x="2438400" y="838200"/>
            <a:ext cx="7315838" cy="5867400"/>
          </a:xfrm>
          <a:prstGeom prst="rect">
            <a:avLst/>
          </a:prstGeom>
          <a:noFill/>
        </p:spPr>
      </p:pic>
    </p:spTree>
    <p:extLst>
      <p:ext uri="{BB962C8B-B14F-4D97-AF65-F5344CB8AC3E}">
        <p14:creationId xmlns:p14="http://schemas.microsoft.com/office/powerpoint/2010/main" val="2762203885"/>
      </p:ext>
    </p:extLst>
  </p:cSld>
  <p:clrMapOvr>
    <a:masterClrMapping/>
  </p:clrMapOvr>
  <p:transition spd="med">
    <p:newsfla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pPr algn="ctr"/>
            <a:r>
              <a:rPr lang="en-US" dirty="0" smtClean="0">
                <a:latin typeface="Arial Black" pitchFamily="34" charset="0"/>
              </a:rPr>
              <a:t> The Diagnostic Phase</a:t>
            </a:r>
            <a:endParaRPr lang="en-US" dirty="0"/>
          </a:p>
        </p:txBody>
      </p:sp>
      <p:graphicFrame>
        <p:nvGraphicFramePr>
          <p:cNvPr id="5" name="Content Placeholder 4"/>
          <p:cNvGraphicFramePr>
            <a:graphicFrameLocks noGrp="1"/>
          </p:cNvGraphicFramePr>
          <p:nvPr>
            <p:ph idx="1"/>
          </p:nvPr>
        </p:nvGraphicFramePr>
        <p:xfrm>
          <a:off x="1981200" y="1219200"/>
          <a:ext cx="5562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7620000" y="1676400"/>
            <a:ext cx="2362200" cy="4154984"/>
          </a:xfrm>
          <a:prstGeom prst="rect">
            <a:avLst/>
          </a:prstGeom>
          <a:ln>
            <a:solidFill>
              <a:schemeClr val="tx2">
                <a:lumMod val="60000"/>
                <a:lumOff val="40000"/>
              </a:schemeClr>
            </a:solidFill>
          </a:ln>
        </p:spPr>
        <p:txBody>
          <a:bodyPr wrap="square">
            <a:spAutoFit/>
          </a:bodyPr>
          <a:lstStyle/>
          <a:p>
            <a:pPr lvl="0" algn="ctr"/>
            <a:r>
              <a:rPr lang="en-US" sz="2400" dirty="0">
                <a:solidFill>
                  <a:schemeClr val="accent1"/>
                </a:solidFill>
              </a:rPr>
              <a:t>WHY </a:t>
            </a:r>
            <a:r>
              <a:rPr lang="en-US" sz="2400" dirty="0">
                <a:solidFill>
                  <a:schemeClr val="accent1"/>
                </a:solidFill>
              </a:rPr>
              <a:t>DIAGNOSIS</a:t>
            </a:r>
            <a:endParaRPr lang="en-US" sz="2400" dirty="0">
              <a:solidFill>
                <a:schemeClr val="accent1"/>
              </a:solidFill>
            </a:endParaRPr>
          </a:p>
          <a:p>
            <a:pPr lvl="0" algn="ctr"/>
            <a:endParaRPr lang="en-US" sz="2400" dirty="0"/>
          </a:p>
          <a:p>
            <a:pPr lvl="0" algn="ctr"/>
            <a:r>
              <a:rPr lang="en-US" sz="2400" dirty="0"/>
              <a:t>to identify system parameters and recognize symptoms, problems, and causes of the organization ineffectiveness</a:t>
            </a:r>
          </a:p>
        </p:txBody>
      </p:sp>
    </p:spTree>
    <p:extLst>
      <p:ext uri="{BB962C8B-B14F-4D97-AF65-F5344CB8AC3E}">
        <p14:creationId xmlns:p14="http://schemas.microsoft.com/office/powerpoint/2010/main" val="4278966221"/>
      </p:ext>
    </p:extLst>
  </p:cSld>
  <p:clrMapOvr>
    <a:masterClrMapping/>
  </p:clrMapOvr>
  <p:transition spd="med">
    <p:wheel spokes="8"/>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graphicFrame>
        <p:nvGraphicFramePr>
          <p:cNvPr id="5" name="Content Placeholder 4"/>
          <p:cNvGraphicFramePr>
            <a:graphicFrameLocks noGrp="1"/>
          </p:cNvGraphicFramePr>
          <p:nvPr>
            <p:ph idx="1"/>
          </p:nvPr>
        </p:nvGraphicFramePr>
        <p:xfrm>
          <a:off x="1905000" y="381000"/>
          <a:ext cx="83058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886200" y="1905000"/>
            <a:ext cx="3810001" cy="369332"/>
          </a:xfrm>
          <a:prstGeom prst="rect">
            <a:avLst/>
          </a:prstGeom>
        </p:spPr>
        <p:txBody>
          <a:bodyPr wrap="square">
            <a:spAutoFit/>
          </a:bodyPr>
          <a:lstStyle/>
          <a:p>
            <a:r>
              <a:rPr lang="en-US" dirty="0"/>
              <a:t> Figure of  The diagnostic process</a:t>
            </a:r>
          </a:p>
        </p:txBody>
      </p:sp>
      <p:pic>
        <p:nvPicPr>
          <p:cNvPr id="1026" name="Picture 2" descr="D:\gurpreet\assignment sam 4\od\od.png"/>
          <p:cNvPicPr>
            <a:picLocks noChangeAspect="1" noChangeArrowheads="1"/>
          </p:cNvPicPr>
          <p:nvPr/>
        </p:nvPicPr>
        <p:blipFill>
          <a:blip r:embed="rId7" cstate="print"/>
          <a:srcRect/>
          <a:stretch>
            <a:fillRect/>
          </a:stretch>
        </p:blipFill>
        <p:spPr bwMode="auto">
          <a:xfrm>
            <a:off x="1921675" y="1828800"/>
            <a:ext cx="8290652" cy="4876800"/>
          </a:xfrm>
          <a:prstGeom prst="rect">
            <a:avLst/>
          </a:prstGeom>
          <a:noFill/>
        </p:spPr>
      </p:pic>
      <p:sp>
        <p:nvSpPr>
          <p:cNvPr id="7" name="Rectangle 6"/>
          <p:cNvSpPr/>
          <p:nvPr/>
        </p:nvSpPr>
        <p:spPr>
          <a:xfrm>
            <a:off x="3810000" y="2971800"/>
            <a:ext cx="1371600" cy="6096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Analyze data</a:t>
            </a:r>
          </a:p>
        </p:txBody>
      </p:sp>
    </p:spTree>
    <p:extLst>
      <p:ext uri="{BB962C8B-B14F-4D97-AF65-F5344CB8AC3E}">
        <p14:creationId xmlns:p14="http://schemas.microsoft.com/office/powerpoint/2010/main" val="1241155437"/>
      </p:ext>
    </p:extLst>
  </p:cSld>
  <p:clrMapOvr>
    <a:masterClrMapping/>
  </p:clrMapOvr>
  <p:transition spd="med">
    <p:split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667512"/>
          </a:xfrm>
        </p:spPr>
        <p:txBody>
          <a:bodyPr>
            <a:normAutofit fontScale="90000"/>
          </a:bodyPr>
          <a:lstStyle/>
          <a:p>
            <a:pPr algn="ctr"/>
            <a:r>
              <a:rPr lang="en-US" dirty="0" smtClean="0"/>
              <a:t>The Method of Diagnosis</a:t>
            </a:r>
            <a:endParaRPr lang="en-US" dirty="0"/>
          </a:p>
        </p:txBody>
      </p:sp>
      <p:graphicFrame>
        <p:nvGraphicFramePr>
          <p:cNvPr id="4" name="Content Placeholder 3"/>
          <p:cNvGraphicFramePr>
            <a:graphicFrameLocks noGrp="1"/>
          </p:cNvGraphicFramePr>
          <p:nvPr>
            <p:ph idx="1"/>
          </p:nvPr>
        </p:nvGraphicFramePr>
        <p:xfrm>
          <a:off x="1828800" y="1447800"/>
          <a:ext cx="8382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4762526"/>
      </p:ext>
    </p:extLst>
  </p:cSld>
  <p:clrMapOvr>
    <a:masterClrMapping/>
  </p:clrMapOvr>
  <p:transition spd="med">
    <p:plu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Evaluating The Effectiveness Of Diagnosis</a:t>
            </a:r>
          </a:p>
        </p:txBody>
      </p:sp>
      <p:graphicFrame>
        <p:nvGraphicFramePr>
          <p:cNvPr id="4" name="Content Placeholder 3"/>
          <p:cNvGraphicFramePr>
            <a:graphicFrameLocks noGrp="1"/>
          </p:cNvGraphicFramePr>
          <p:nvPr>
            <p:ph idx="1"/>
          </p:nvPr>
        </p:nvGraphicFramePr>
        <p:xfrm>
          <a:off x="1981200" y="1935164"/>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9821353"/>
      </p:ext>
    </p:extLst>
  </p:cSld>
  <p:clrMapOvr>
    <a:masterClrMapping/>
  </p:clrMapOvr>
  <p:transition spd="med">
    <p:plu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836340" y="1003609"/>
          <a:ext cx="10281425" cy="5073806"/>
        </p:xfrm>
        <a:graphic>
          <a:graphicData uri="http://schemas.openxmlformats.org/drawingml/2006/table">
            <a:tbl>
              <a:tblPr firstRow="1" firstCol="1" bandRow="1">
                <a:tableStyleId>{5C22544A-7EE6-4342-B048-85BDC9FD1C3A}</a:tableStyleId>
              </a:tblPr>
              <a:tblGrid>
                <a:gridCol w="10281425">
                  <a:extLst>
                    <a:ext uri="{9D8B030D-6E8A-4147-A177-3AD203B41FA5}">
                      <a16:colId xmlns:a16="http://schemas.microsoft.com/office/drawing/2014/main" val="2321666502"/>
                    </a:ext>
                  </a:extLst>
                </a:gridCol>
              </a:tblGrid>
              <a:tr h="2536903">
                <a:tc>
                  <a:txBody>
                    <a:bodyPr/>
                    <a:lstStyle/>
                    <a:p>
                      <a:pPr algn="ctr">
                        <a:lnSpc>
                          <a:spcPct val="107000"/>
                        </a:lnSpc>
                        <a:spcAft>
                          <a:spcPts val="0"/>
                        </a:spcAft>
                      </a:pPr>
                      <a:r>
                        <a:rPr lang="en-ZA" sz="2000" dirty="0">
                          <a:effectLst/>
                        </a:rPr>
                        <a:t>The Diagnostic Process</a:t>
                      </a:r>
                    </a:p>
                    <a:p>
                      <a:pPr algn="ctr">
                        <a:lnSpc>
                          <a:spcPct val="107000"/>
                        </a:lnSpc>
                        <a:spcAft>
                          <a:spcPts val="0"/>
                        </a:spcAft>
                      </a:pPr>
                      <a:r>
                        <a:rPr lang="en-ZA" sz="2000" dirty="0">
                          <a:effectLst/>
                        </a:rPr>
                        <a:t>Diagnostic Models</a:t>
                      </a:r>
                    </a:p>
                    <a:p>
                      <a:pPr algn="ctr">
                        <a:lnSpc>
                          <a:spcPct val="107000"/>
                        </a:lnSpc>
                        <a:spcAft>
                          <a:spcPts val="0"/>
                        </a:spcAft>
                      </a:pPr>
                      <a:r>
                        <a:rPr lang="en-ZA" sz="2000" dirty="0">
                          <a:effectLst/>
                        </a:rPr>
                        <a:t>Organisational Systems</a:t>
                      </a:r>
                    </a:p>
                    <a:p>
                      <a:pPr algn="ctr">
                        <a:lnSpc>
                          <a:spcPct val="107000"/>
                        </a:lnSpc>
                        <a:spcAft>
                          <a:spcPts val="0"/>
                        </a:spcAft>
                      </a:pPr>
                      <a:r>
                        <a:rPr lang="en-ZA" sz="2000" dirty="0">
                          <a:effectLst/>
                        </a:rPr>
                        <a:t>Change Management strategies</a:t>
                      </a:r>
                    </a:p>
                    <a:p>
                      <a:pPr algn="ctr">
                        <a:lnSpc>
                          <a:spcPct val="107000"/>
                        </a:lnSpc>
                        <a:spcAft>
                          <a:spcPts val="0"/>
                        </a:spcAft>
                      </a:pPr>
                      <a:r>
                        <a:rPr lang="en-ZA" sz="2000" dirty="0">
                          <a:effectLst/>
                        </a:rPr>
                        <a:t>Basic Strategies</a:t>
                      </a:r>
                    </a:p>
                    <a:p>
                      <a:pPr algn="ctr">
                        <a:lnSpc>
                          <a:spcPct val="107000"/>
                        </a:lnSpc>
                        <a:spcAft>
                          <a:spcPts val="0"/>
                        </a:spcAft>
                      </a:pPr>
                      <a:r>
                        <a:rPr lang="en-ZA" sz="2000" dirty="0">
                          <a:effectLst/>
                        </a:rPr>
                        <a:t>Selecting a Change Strategy</a:t>
                      </a:r>
                    </a:p>
                    <a:p>
                      <a:pPr algn="ctr">
                        <a:lnSpc>
                          <a:spcPct val="107000"/>
                        </a:lnSpc>
                        <a:spcAft>
                          <a:spcPts val="0"/>
                        </a:spcAft>
                      </a:pPr>
                      <a:r>
                        <a:rPr lang="en-ZA" sz="2000" dirty="0">
                          <a:effectLst/>
                        </a:rPr>
                        <a:t> </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010931"/>
                  </a:ext>
                </a:extLst>
              </a:tr>
              <a:tr h="2536903">
                <a:tc>
                  <a:txBody>
                    <a:bodyPr/>
                    <a:lstStyle/>
                    <a:p>
                      <a:pPr algn="ctr">
                        <a:lnSpc>
                          <a:spcPct val="107000"/>
                        </a:lnSpc>
                        <a:spcAft>
                          <a:spcPts val="0"/>
                        </a:spcAft>
                      </a:pPr>
                      <a:r>
                        <a:rPr lang="en-ZA" sz="2000" dirty="0">
                          <a:effectLst/>
                        </a:rPr>
                        <a:t>Managing the Change Process</a:t>
                      </a:r>
                    </a:p>
                    <a:p>
                      <a:pPr algn="ctr">
                        <a:lnSpc>
                          <a:spcPct val="107000"/>
                        </a:lnSpc>
                        <a:spcAft>
                          <a:spcPts val="0"/>
                        </a:spcAft>
                      </a:pPr>
                      <a:r>
                        <a:rPr lang="en-ZA" sz="2000" dirty="0">
                          <a:effectLst/>
                        </a:rPr>
                        <a:t>Executing Transformation </a:t>
                      </a:r>
                    </a:p>
                    <a:p>
                      <a:pPr algn="ctr">
                        <a:lnSpc>
                          <a:spcPct val="107000"/>
                        </a:lnSpc>
                        <a:spcAft>
                          <a:spcPts val="0"/>
                        </a:spcAft>
                      </a:pPr>
                      <a:r>
                        <a:rPr lang="en-ZA" sz="2000" dirty="0">
                          <a:effectLst/>
                        </a:rPr>
                        <a:t>Resistance to change</a:t>
                      </a:r>
                    </a:p>
                    <a:p>
                      <a:pPr algn="ctr">
                        <a:lnSpc>
                          <a:spcPct val="107000"/>
                        </a:lnSpc>
                        <a:spcAft>
                          <a:spcPts val="0"/>
                        </a:spcAft>
                      </a:pPr>
                      <a:r>
                        <a:rPr lang="en-ZA" sz="2000" dirty="0">
                          <a:effectLst/>
                        </a:rPr>
                        <a:t>Causes/Lifecycle / Recognising and Managing Resistance </a:t>
                      </a:r>
                    </a:p>
                    <a:p>
                      <a:pPr algn="ctr">
                        <a:lnSpc>
                          <a:spcPct val="107000"/>
                        </a:lnSpc>
                        <a:spcAft>
                          <a:spcPts val="0"/>
                        </a:spcAft>
                      </a:pPr>
                      <a:r>
                        <a:rPr lang="en-ZA" sz="2000" dirty="0">
                          <a:effectLst/>
                        </a:rPr>
                        <a:t>The Importance of Process and Process Consulting</a:t>
                      </a:r>
                    </a:p>
                    <a:p>
                      <a:pPr algn="ctr">
                        <a:lnSpc>
                          <a:spcPct val="107000"/>
                        </a:lnSpc>
                        <a:spcAft>
                          <a:spcPts val="0"/>
                        </a:spcAft>
                      </a:pPr>
                      <a:r>
                        <a:rPr lang="en-ZA" sz="2000" dirty="0">
                          <a:effectLst/>
                        </a:rPr>
                        <a:t> </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6303763"/>
                  </a:ext>
                </a:extLst>
              </a:tr>
            </a:tbl>
          </a:graphicData>
        </a:graphic>
      </p:graphicFrame>
    </p:spTree>
    <p:extLst>
      <p:ext uri="{BB962C8B-B14F-4D97-AF65-F5344CB8AC3E}">
        <p14:creationId xmlns:p14="http://schemas.microsoft.com/office/powerpoint/2010/main" val="1557419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438912"/>
          </a:xfrm>
        </p:spPr>
        <p:txBody>
          <a:bodyPr>
            <a:normAutofit fontScale="90000"/>
          </a:bodyPr>
          <a:lstStyle/>
          <a:p>
            <a:r>
              <a:rPr lang="en-US" dirty="0" smtClean="0"/>
              <a:t>.</a:t>
            </a:r>
            <a:endParaRPr lang="en-US" dirty="0"/>
          </a:p>
        </p:txBody>
      </p:sp>
      <p:graphicFrame>
        <p:nvGraphicFramePr>
          <p:cNvPr id="4" name="Content Placeholder 3"/>
          <p:cNvGraphicFramePr>
            <a:graphicFrameLocks noGrp="1"/>
          </p:cNvGraphicFramePr>
          <p:nvPr>
            <p:ph idx="1"/>
          </p:nvPr>
        </p:nvGraphicFramePr>
        <p:xfrm>
          <a:off x="1905000" y="838201"/>
          <a:ext cx="8458200" cy="5486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1633192"/>
      </p:ext>
    </p:extLst>
  </p:cSld>
  <p:clrMapOvr>
    <a:masterClrMapping/>
  </p:clrMapOvr>
  <p:transition spd="med">
    <p:whee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 </a:t>
            </a:r>
            <a:r>
              <a:rPr lang="en-US" altLang="en-US" i="1">
                <a:latin typeface="Arial" panose="020B0604020202020204" pitchFamily="34" charset="0"/>
              </a:rPr>
              <a:t>An Experiential Approach to Organization Development 8</a:t>
            </a:r>
            <a:r>
              <a:rPr lang="en-US" altLang="en-US" i="1" baseline="30000">
                <a:latin typeface="Arial" panose="020B0604020202020204" pitchFamily="34" charset="0"/>
              </a:rPr>
              <a:t>th</a:t>
            </a:r>
            <a:r>
              <a:rPr lang="en-US" altLang="en-US" i="1">
                <a:latin typeface="Arial" panose="020B0604020202020204" pitchFamily="34" charset="0"/>
              </a:rPr>
              <a:t> edition</a:t>
            </a:r>
          </a:p>
          <a:p>
            <a:r>
              <a:rPr lang="en-US" altLang="en-US" i="1">
                <a:latin typeface="Arial" panose="020B0604020202020204" pitchFamily="34" charset="0"/>
              </a:rPr>
              <a:t>Copyright ©2011 Pearson Education, Inc. Publishing as Prentice Hall </a:t>
            </a:r>
          </a:p>
        </p:txBody>
      </p:sp>
      <p:sp>
        <p:nvSpPr>
          <p:cNvPr id="5" name="Slide Number Placeholder 4"/>
          <p:cNvSpPr>
            <a:spLocks noGrp="1"/>
          </p:cNvSpPr>
          <p:nvPr>
            <p:ph type="sldNum" sz="quarter" idx="11"/>
          </p:nvPr>
        </p:nvSpPr>
        <p:spPr/>
        <p:txBody>
          <a:bodyPr/>
          <a:lstStyle/>
          <a:p>
            <a:r>
              <a:rPr lang="en-US" altLang="en-US"/>
              <a:t>Chapter 5</a:t>
            </a:r>
          </a:p>
          <a:p>
            <a:r>
              <a:rPr lang="en-US" altLang="en-US"/>
              <a:t>Slide</a:t>
            </a:r>
            <a:r>
              <a:rPr lang="en-US" altLang="en-US">
                <a:solidFill>
                  <a:schemeClr val="bg1"/>
                </a:solidFill>
              </a:rPr>
              <a:t> </a:t>
            </a:r>
            <a:fld id="{D0355223-CC7A-4797-80E0-DAAC4B3DA8D7}" type="slidenum">
              <a:rPr lang="en-US" altLang="en-US"/>
              <a:pPr/>
              <a:t>21</a:t>
            </a:fld>
            <a:endParaRPr lang="en-US" altLang="en-US"/>
          </a:p>
        </p:txBody>
      </p:sp>
      <p:sp>
        <p:nvSpPr>
          <p:cNvPr id="34818" name="Rectangle 2"/>
          <p:cNvSpPr>
            <a:spLocks noGrp="1" noChangeArrowheads="1"/>
          </p:cNvSpPr>
          <p:nvPr>
            <p:ph type="title"/>
          </p:nvPr>
        </p:nvSpPr>
        <p:spPr/>
        <p:txBody>
          <a:bodyPr/>
          <a:lstStyle/>
          <a:p>
            <a:r>
              <a:rPr lang="en-US" altLang="en-US"/>
              <a:t>Diagnostic Models</a:t>
            </a:r>
          </a:p>
        </p:txBody>
      </p:sp>
      <p:sp>
        <p:nvSpPr>
          <p:cNvPr id="34819" name="Rectangle 3"/>
          <p:cNvSpPr>
            <a:spLocks noGrp="1" noChangeArrowheads="1"/>
          </p:cNvSpPr>
          <p:nvPr>
            <p:ph type="body" idx="1"/>
          </p:nvPr>
        </p:nvSpPr>
        <p:spPr/>
        <p:txBody>
          <a:bodyPr/>
          <a:lstStyle/>
          <a:p>
            <a:pPr>
              <a:lnSpc>
                <a:spcPct val="150000"/>
              </a:lnSpc>
            </a:pPr>
            <a:r>
              <a:rPr lang="en-US" altLang="en-US" dirty="0"/>
              <a:t>Models may be used to:</a:t>
            </a:r>
          </a:p>
          <a:p>
            <a:pPr lvl="1">
              <a:lnSpc>
                <a:spcPct val="150000"/>
              </a:lnSpc>
            </a:pPr>
            <a:r>
              <a:rPr lang="en-US" altLang="en-US" dirty="0"/>
              <a:t>Analyze structure, culture, and behavior of organization. </a:t>
            </a:r>
          </a:p>
          <a:p>
            <a:pPr>
              <a:lnSpc>
                <a:spcPct val="150000"/>
              </a:lnSpc>
            </a:pPr>
            <a:r>
              <a:rPr lang="en-US" altLang="en-US" dirty="0"/>
              <a:t>Models play a critical role.</a:t>
            </a:r>
          </a:p>
          <a:p>
            <a:pPr>
              <a:lnSpc>
                <a:spcPct val="150000"/>
              </a:lnSpc>
            </a:pPr>
            <a:r>
              <a:rPr lang="en-US" altLang="en-US" dirty="0"/>
              <a:t>Provide conceptual framework to understand organization.</a:t>
            </a:r>
          </a:p>
        </p:txBody>
      </p:sp>
    </p:spTree>
    <p:extLst>
      <p:ext uri="{BB962C8B-B14F-4D97-AF65-F5344CB8AC3E}">
        <p14:creationId xmlns:p14="http://schemas.microsoft.com/office/powerpoint/2010/main" val="3498418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025913" y="228600"/>
            <a:ext cx="10013794" cy="6324600"/>
          </a:xfrm>
          <a:prstGeom prst="rect">
            <a:avLst/>
          </a:prstGeom>
          <a:noFill/>
          <a:ln w="57150" cmpd="thickThin">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3" name="Text Box 3"/>
          <p:cNvSpPr txBox="1">
            <a:spLocks noChangeArrowheads="1"/>
          </p:cNvSpPr>
          <p:nvPr/>
        </p:nvSpPr>
        <p:spPr bwMode="auto">
          <a:xfrm>
            <a:off x="1935164" y="457201"/>
            <a:ext cx="8351837"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b="1"/>
              <a:t>Organization-Level </a:t>
            </a:r>
          </a:p>
          <a:p>
            <a:pPr algn="ctr"/>
            <a:r>
              <a:rPr lang="en-US" altLang="en-US" sz="4400" b="1"/>
              <a:t>Diagnostic Model</a:t>
            </a:r>
            <a:endParaRPr lang="en-US" altLang="en-US" sz="4400"/>
          </a:p>
        </p:txBody>
      </p:sp>
      <p:sp>
        <p:nvSpPr>
          <p:cNvPr id="15364" name="Text Box 4"/>
          <p:cNvSpPr txBox="1">
            <a:spLocks noChangeArrowheads="1"/>
          </p:cNvSpPr>
          <p:nvPr/>
        </p:nvSpPr>
        <p:spPr bwMode="auto">
          <a:xfrm>
            <a:off x="2133601" y="2057400"/>
            <a:ext cx="103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tx2"/>
                </a:solidFill>
              </a:rPr>
              <a:t>Inputs</a:t>
            </a:r>
          </a:p>
        </p:txBody>
      </p:sp>
      <p:sp>
        <p:nvSpPr>
          <p:cNvPr id="9223" name="Text Box 7"/>
          <p:cNvSpPr txBox="1">
            <a:spLocks noChangeArrowheads="1"/>
          </p:cNvSpPr>
          <p:nvPr/>
        </p:nvSpPr>
        <p:spPr bwMode="auto">
          <a:xfrm>
            <a:off x="4038600" y="2649538"/>
            <a:ext cx="4800600" cy="2800350"/>
          </a:xfrm>
          <a:prstGeom prst="rect">
            <a:avLst/>
          </a:prstGeom>
          <a:solidFill>
            <a:schemeClr val="accent1">
              <a:lumMod val="40000"/>
              <a:lumOff val="60000"/>
            </a:schemeClr>
          </a:solidFill>
          <a:ln w="9525">
            <a:solidFill>
              <a:schemeClr val="tx2">
                <a:lumMod val="50000"/>
              </a:schemeClr>
            </a:solidFill>
            <a:miter lim="800000"/>
            <a:headEnd/>
            <a:tailEnd/>
          </a:ln>
          <a:effectLst/>
        </p:spPr>
        <p:txBody>
          <a:bodyPr>
            <a:spAutoFit/>
          </a:bodyPr>
          <a:lstStyle/>
          <a:p>
            <a:pPr>
              <a:defRPr/>
            </a:pPr>
            <a:r>
              <a:rPr lang="en-US" sz="2000" dirty="0">
                <a:latin typeface="Times New Roman" charset="0"/>
              </a:rPr>
              <a:t>	</a:t>
            </a:r>
            <a:r>
              <a:rPr lang="en-US" b="1" dirty="0">
                <a:latin typeface="Times New Roman" charset="0"/>
              </a:rPr>
              <a:t>Technology</a:t>
            </a:r>
          </a:p>
          <a:p>
            <a:pPr>
              <a:defRPr/>
            </a:pPr>
            <a:endParaRPr lang="en-US" sz="2000" b="1" dirty="0">
              <a:latin typeface="Times New Roman" charset="0"/>
            </a:endParaRPr>
          </a:p>
          <a:p>
            <a:pPr>
              <a:defRPr/>
            </a:pPr>
            <a:r>
              <a:rPr lang="en-US" b="1" dirty="0">
                <a:latin typeface="Times New Roman" charset="0"/>
              </a:rPr>
              <a:t>Strategy	                          Structure</a:t>
            </a:r>
          </a:p>
          <a:p>
            <a:pPr>
              <a:defRPr/>
            </a:pPr>
            <a:endParaRPr lang="en-US" sz="2000" b="1" dirty="0">
              <a:latin typeface="Times New Roman" charset="0"/>
            </a:endParaRPr>
          </a:p>
          <a:p>
            <a:pPr>
              <a:defRPr/>
            </a:pPr>
            <a:r>
              <a:rPr lang="en-US" sz="2000" b="1" dirty="0">
                <a:latin typeface="Times New Roman" charset="0"/>
              </a:rPr>
              <a:t>				 </a:t>
            </a:r>
          </a:p>
          <a:p>
            <a:pPr>
              <a:defRPr/>
            </a:pPr>
            <a:r>
              <a:rPr lang="en-US" sz="2000" b="1" dirty="0">
                <a:latin typeface="Times New Roman" charset="0"/>
              </a:rPr>
              <a:t>         </a:t>
            </a:r>
          </a:p>
          <a:p>
            <a:pPr>
              <a:defRPr/>
            </a:pPr>
            <a:r>
              <a:rPr lang="en-US" sz="2000" b="1" dirty="0">
                <a:latin typeface="Times New Roman" charset="0"/>
              </a:rPr>
              <a:t>      </a:t>
            </a:r>
            <a:r>
              <a:rPr lang="en-US" b="1" dirty="0">
                <a:latin typeface="Times New Roman" charset="0"/>
              </a:rPr>
              <a:t>HR</a:t>
            </a:r>
            <a:r>
              <a:rPr lang="en-US" sz="2000" b="1" dirty="0">
                <a:latin typeface="Times New Roman" charset="0"/>
              </a:rPr>
              <a:t>	 	      </a:t>
            </a:r>
            <a:r>
              <a:rPr lang="en-US" b="1" dirty="0">
                <a:latin typeface="Times New Roman" charset="0"/>
              </a:rPr>
              <a:t>Measurement</a:t>
            </a:r>
          </a:p>
          <a:p>
            <a:pPr>
              <a:defRPr/>
            </a:pPr>
            <a:r>
              <a:rPr lang="en-US" b="1" dirty="0">
                <a:latin typeface="Times New Roman" charset="0"/>
              </a:rPr>
              <a:t>    Systems	         Systems</a:t>
            </a:r>
            <a:endParaRPr lang="en-US" dirty="0">
              <a:latin typeface="Times New Roman" charset="0"/>
            </a:endParaRPr>
          </a:p>
          <a:p>
            <a:pPr>
              <a:defRPr/>
            </a:pPr>
            <a:endParaRPr lang="en-US" sz="2000" dirty="0">
              <a:latin typeface="Times New Roman" charset="0"/>
            </a:endParaRPr>
          </a:p>
        </p:txBody>
      </p:sp>
      <p:sp>
        <p:nvSpPr>
          <p:cNvPr id="9221" name="Text Box 5"/>
          <p:cNvSpPr txBox="1">
            <a:spLocks noChangeArrowheads="1"/>
          </p:cNvSpPr>
          <p:nvPr/>
        </p:nvSpPr>
        <p:spPr bwMode="auto">
          <a:xfrm>
            <a:off x="1911350" y="2719389"/>
            <a:ext cx="1517650" cy="2400657"/>
          </a:xfrm>
          <a:prstGeom prst="rect">
            <a:avLst/>
          </a:prstGeom>
          <a:solidFill>
            <a:schemeClr val="accent1">
              <a:lumMod val="40000"/>
              <a:lumOff val="60000"/>
            </a:schemeClr>
          </a:solidFill>
          <a:ln w="9525">
            <a:solidFill>
              <a:schemeClr val="tx2">
                <a:lumMod val="50000"/>
              </a:schemeClr>
            </a:solidFill>
            <a:miter lim="800000"/>
            <a:headEnd/>
            <a:tailEnd/>
          </a:ln>
          <a:effectLst/>
        </p:spPr>
        <p:txBody>
          <a:bodyPr>
            <a:spAutoFit/>
          </a:bodyPr>
          <a:lstStyle/>
          <a:p>
            <a:pPr algn="ctr">
              <a:defRPr/>
            </a:pPr>
            <a:endParaRPr lang="en-US" dirty="0">
              <a:latin typeface="Times New Roman" charset="0"/>
            </a:endParaRPr>
          </a:p>
          <a:p>
            <a:pPr algn="ctr">
              <a:defRPr/>
            </a:pPr>
            <a:r>
              <a:rPr lang="en-US" b="1" dirty="0">
                <a:latin typeface="Times New Roman" charset="0"/>
              </a:rPr>
              <a:t>General</a:t>
            </a:r>
          </a:p>
          <a:p>
            <a:pPr algn="ctr">
              <a:defRPr/>
            </a:pPr>
            <a:r>
              <a:rPr lang="en-US" b="1" dirty="0">
                <a:latin typeface="Times New Roman" charset="0"/>
              </a:rPr>
              <a:t>Environment</a:t>
            </a:r>
          </a:p>
          <a:p>
            <a:pPr algn="ctr">
              <a:defRPr/>
            </a:pPr>
            <a:endParaRPr lang="en-US" sz="2000" b="1" dirty="0">
              <a:latin typeface="Times New Roman" charset="0"/>
            </a:endParaRPr>
          </a:p>
          <a:p>
            <a:pPr algn="ctr">
              <a:defRPr/>
            </a:pPr>
            <a:r>
              <a:rPr lang="en-US" sz="2000" b="1" dirty="0">
                <a:latin typeface="Times New Roman" charset="0"/>
              </a:rPr>
              <a:t>Industry</a:t>
            </a:r>
          </a:p>
          <a:p>
            <a:pPr algn="ctr">
              <a:defRPr/>
            </a:pPr>
            <a:r>
              <a:rPr lang="en-US" sz="2000" b="1" dirty="0">
                <a:latin typeface="Times New Roman" charset="0"/>
              </a:rPr>
              <a:t>Structure</a:t>
            </a:r>
          </a:p>
          <a:p>
            <a:pPr algn="ctr">
              <a:defRPr/>
            </a:pPr>
            <a:endParaRPr lang="en-US" b="1" dirty="0">
              <a:latin typeface="Times New Roman" charset="0"/>
            </a:endParaRPr>
          </a:p>
          <a:p>
            <a:pPr algn="ctr">
              <a:defRPr/>
            </a:pPr>
            <a:endParaRPr lang="en-US" dirty="0">
              <a:latin typeface="Times New Roman" charset="0"/>
            </a:endParaRPr>
          </a:p>
        </p:txBody>
      </p:sp>
      <p:sp>
        <p:nvSpPr>
          <p:cNvPr id="15367" name="Text Box 6"/>
          <p:cNvSpPr txBox="1">
            <a:spLocks noChangeArrowheads="1"/>
          </p:cNvSpPr>
          <p:nvPr/>
        </p:nvSpPr>
        <p:spPr bwMode="auto">
          <a:xfrm>
            <a:off x="5029201" y="2057400"/>
            <a:ext cx="2786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tx2"/>
                </a:solidFill>
              </a:rPr>
              <a:t>Design Components</a:t>
            </a:r>
          </a:p>
        </p:txBody>
      </p:sp>
      <p:sp>
        <p:nvSpPr>
          <p:cNvPr id="15368" name="AutoShape 8"/>
          <p:cNvSpPr>
            <a:spLocks noChangeArrowheads="1"/>
          </p:cNvSpPr>
          <p:nvPr/>
        </p:nvSpPr>
        <p:spPr bwMode="auto">
          <a:xfrm>
            <a:off x="5029200" y="3048000"/>
            <a:ext cx="1524000" cy="1524000"/>
          </a:xfrm>
          <a:prstGeom prst="pentagon">
            <a:avLst/>
          </a:prstGeom>
          <a:solidFill>
            <a:srgbClr val="C00000">
              <a:alpha val="50195"/>
            </a:srgbClr>
          </a:solidFill>
          <a:ln w="31750">
            <a:solidFill>
              <a:srgbClr val="993366"/>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9" name="Line 11"/>
          <p:cNvSpPr>
            <a:spLocks noChangeShapeType="1"/>
          </p:cNvSpPr>
          <p:nvPr/>
        </p:nvSpPr>
        <p:spPr bwMode="auto">
          <a:xfrm>
            <a:off x="3429000" y="3886200"/>
            <a:ext cx="609600" cy="0"/>
          </a:xfrm>
          <a:prstGeom prst="line">
            <a:avLst/>
          </a:prstGeom>
          <a:noFill/>
          <a:ln w="889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ZA"/>
          </a:p>
        </p:txBody>
      </p:sp>
      <p:sp>
        <p:nvSpPr>
          <p:cNvPr id="15370" name="Rectangle 12"/>
          <p:cNvSpPr>
            <a:spLocks noChangeArrowheads="1"/>
          </p:cNvSpPr>
          <p:nvPr/>
        </p:nvSpPr>
        <p:spPr bwMode="auto">
          <a:xfrm>
            <a:off x="8074025" y="2971800"/>
            <a:ext cx="685800" cy="2286000"/>
          </a:xfrm>
          <a:prstGeom prst="rect">
            <a:avLst/>
          </a:prstGeom>
          <a:solidFill>
            <a:srgbClr val="FF1919">
              <a:alpha val="49803"/>
            </a:srgbClr>
          </a:solidFill>
          <a:ln w="31750">
            <a:solidFill>
              <a:srgbClr val="993366"/>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1" name="Text Box 13"/>
          <p:cNvSpPr txBox="1">
            <a:spLocks noChangeArrowheads="1"/>
          </p:cNvSpPr>
          <p:nvPr/>
        </p:nvSpPr>
        <p:spPr bwMode="auto">
          <a:xfrm rot="5387954">
            <a:off x="7780338" y="3952875"/>
            <a:ext cx="120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Culture</a:t>
            </a:r>
            <a:endParaRPr lang="en-US" altLang="en-US"/>
          </a:p>
        </p:txBody>
      </p:sp>
      <p:sp>
        <p:nvSpPr>
          <p:cNvPr id="9230" name="Text Box 14"/>
          <p:cNvSpPr txBox="1">
            <a:spLocks noChangeArrowheads="1"/>
          </p:cNvSpPr>
          <p:nvPr/>
        </p:nvSpPr>
        <p:spPr bwMode="auto">
          <a:xfrm rot="5400000">
            <a:off x="8302625" y="3750360"/>
            <a:ext cx="2819400" cy="646331"/>
          </a:xfrm>
          <a:prstGeom prst="rect">
            <a:avLst/>
          </a:prstGeom>
          <a:solidFill>
            <a:schemeClr val="accent1">
              <a:lumMod val="40000"/>
              <a:lumOff val="60000"/>
            </a:schemeClr>
          </a:solidFill>
          <a:ln w="9525">
            <a:solidFill>
              <a:schemeClr val="tx2">
                <a:lumMod val="50000"/>
              </a:schemeClr>
            </a:solidFill>
            <a:miter lim="800000"/>
            <a:headEnd/>
            <a:tailEnd/>
          </a:ln>
          <a:effectLst/>
        </p:spPr>
        <p:txBody>
          <a:bodyPr>
            <a:spAutoFit/>
          </a:bodyPr>
          <a:lstStyle/>
          <a:p>
            <a:pPr algn="ctr">
              <a:defRPr/>
            </a:pPr>
            <a:r>
              <a:rPr lang="en-US" b="1">
                <a:latin typeface="Times New Roman" charset="0"/>
              </a:rPr>
              <a:t>Organization</a:t>
            </a:r>
          </a:p>
          <a:p>
            <a:pPr algn="ctr">
              <a:defRPr/>
            </a:pPr>
            <a:r>
              <a:rPr lang="en-US" b="1">
                <a:latin typeface="Times New Roman" charset="0"/>
              </a:rPr>
              <a:t>Effectiveness</a:t>
            </a:r>
            <a:endParaRPr lang="en-US">
              <a:latin typeface="Times New Roman" charset="0"/>
            </a:endParaRPr>
          </a:p>
        </p:txBody>
      </p:sp>
      <p:sp>
        <p:nvSpPr>
          <p:cNvPr id="15373" name="Line 15"/>
          <p:cNvSpPr>
            <a:spLocks noChangeShapeType="1"/>
          </p:cNvSpPr>
          <p:nvPr/>
        </p:nvSpPr>
        <p:spPr bwMode="auto">
          <a:xfrm>
            <a:off x="8839200" y="3886200"/>
            <a:ext cx="457200" cy="0"/>
          </a:xfrm>
          <a:prstGeom prst="line">
            <a:avLst/>
          </a:prstGeom>
          <a:noFill/>
          <a:ln w="889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ZA"/>
          </a:p>
        </p:txBody>
      </p:sp>
      <p:sp>
        <p:nvSpPr>
          <p:cNvPr id="15374" name="Text Box 16"/>
          <p:cNvSpPr txBox="1">
            <a:spLocks noChangeArrowheads="1"/>
          </p:cNvSpPr>
          <p:nvPr/>
        </p:nvSpPr>
        <p:spPr bwMode="auto">
          <a:xfrm>
            <a:off x="9067800" y="2022475"/>
            <a:ext cx="1252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tx2"/>
                </a:solidFill>
              </a:rPr>
              <a:t>Outputs</a:t>
            </a:r>
          </a:p>
        </p:txBody>
      </p:sp>
      <p:pic>
        <p:nvPicPr>
          <p:cNvPr id="1537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6963" y="3608389"/>
            <a:ext cx="7366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25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9600" y="2678113"/>
            <a:ext cx="4038600" cy="2819400"/>
          </a:xfrm>
          <a:prstGeom prst="rect">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87" name="Rectangle 2"/>
          <p:cNvSpPr>
            <a:spLocks noChangeArrowheads="1"/>
          </p:cNvSpPr>
          <p:nvPr/>
        </p:nvSpPr>
        <p:spPr bwMode="auto">
          <a:xfrm>
            <a:off x="1752600" y="228600"/>
            <a:ext cx="8686800" cy="6324600"/>
          </a:xfrm>
          <a:prstGeom prst="rect">
            <a:avLst/>
          </a:prstGeom>
          <a:noFill/>
          <a:ln w="57150" cmpd="thickThin">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88" name="Text Box 3"/>
          <p:cNvSpPr txBox="1">
            <a:spLocks noChangeArrowheads="1"/>
          </p:cNvSpPr>
          <p:nvPr/>
        </p:nvSpPr>
        <p:spPr bwMode="auto">
          <a:xfrm>
            <a:off x="1935164" y="457201"/>
            <a:ext cx="8351837"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b="1"/>
              <a:t>Group-Level </a:t>
            </a:r>
          </a:p>
          <a:p>
            <a:pPr algn="ctr"/>
            <a:r>
              <a:rPr lang="en-US" altLang="en-US" sz="4400" b="1"/>
              <a:t>Diagnostic Model</a:t>
            </a:r>
            <a:endParaRPr lang="en-US" altLang="en-US" sz="4400"/>
          </a:p>
        </p:txBody>
      </p:sp>
      <p:sp>
        <p:nvSpPr>
          <p:cNvPr id="16389" name="Text Box 4"/>
          <p:cNvSpPr txBox="1">
            <a:spLocks noChangeArrowheads="1"/>
          </p:cNvSpPr>
          <p:nvPr/>
        </p:nvSpPr>
        <p:spPr bwMode="auto">
          <a:xfrm>
            <a:off x="2533651" y="2057400"/>
            <a:ext cx="103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tx2"/>
                </a:solidFill>
              </a:rPr>
              <a:t>Inputs</a:t>
            </a:r>
          </a:p>
        </p:txBody>
      </p:sp>
      <p:sp>
        <p:nvSpPr>
          <p:cNvPr id="9221" name="Text Box 5"/>
          <p:cNvSpPr txBox="1">
            <a:spLocks noChangeArrowheads="1"/>
          </p:cNvSpPr>
          <p:nvPr/>
        </p:nvSpPr>
        <p:spPr bwMode="auto">
          <a:xfrm>
            <a:off x="2292350" y="3128963"/>
            <a:ext cx="1517650" cy="1477328"/>
          </a:xfrm>
          <a:prstGeom prst="rect">
            <a:avLst/>
          </a:prstGeom>
          <a:solidFill>
            <a:schemeClr val="accent5">
              <a:lumMod val="60000"/>
              <a:lumOff val="40000"/>
            </a:schemeClr>
          </a:solidFill>
          <a:ln w="9525">
            <a:solidFill>
              <a:schemeClr val="accent5">
                <a:lumMod val="50000"/>
              </a:schemeClr>
            </a:solidFill>
            <a:miter lim="800000"/>
            <a:headEnd/>
            <a:tailEnd/>
          </a:ln>
          <a:effectLst/>
        </p:spPr>
        <p:txBody>
          <a:bodyPr>
            <a:spAutoFit/>
          </a:bodyPr>
          <a:lstStyle/>
          <a:p>
            <a:pPr algn="ctr">
              <a:defRPr/>
            </a:pPr>
            <a:endParaRPr lang="en-US" dirty="0">
              <a:latin typeface="Times New Roman" charset="0"/>
            </a:endParaRPr>
          </a:p>
          <a:p>
            <a:pPr algn="ctr">
              <a:defRPr/>
            </a:pPr>
            <a:r>
              <a:rPr lang="en-US" b="1" dirty="0">
                <a:latin typeface="Times New Roman" charset="0"/>
              </a:rPr>
              <a:t>Organization</a:t>
            </a:r>
          </a:p>
          <a:p>
            <a:pPr algn="ctr">
              <a:defRPr/>
            </a:pPr>
            <a:r>
              <a:rPr lang="en-US" b="1" dirty="0">
                <a:latin typeface="Times New Roman" charset="0"/>
              </a:rPr>
              <a:t>Design</a:t>
            </a:r>
            <a:endParaRPr lang="en-US" sz="2000" b="1" dirty="0">
              <a:latin typeface="Times New Roman" charset="0"/>
            </a:endParaRPr>
          </a:p>
          <a:p>
            <a:pPr algn="ctr">
              <a:defRPr/>
            </a:pPr>
            <a:endParaRPr lang="en-US" b="1" dirty="0">
              <a:latin typeface="Times New Roman" charset="0"/>
            </a:endParaRPr>
          </a:p>
          <a:p>
            <a:pPr algn="ctr">
              <a:defRPr/>
            </a:pPr>
            <a:endParaRPr lang="en-US" dirty="0">
              <a:latin typeface="Times New Roman" charset="0"/>
            </a:endParaRPr>
          </a:p>
        </p:txBody>
      </p:sp>
      <p:sp>
        <p:nvSpPr>
          <p:cNvPr id="16391" name="Text Box 6"/>
          <p:cNvSpPr txBox="1">
            <a:spLocks noChangeArrowheads="1"/>
          </p:cNvSpPr>
          <p:nvPr/>
        </p:nvSpPr>
        <p:spPr bwMode="auto">
          <a:xfrm>
            <a:off x="5029201" y="2057400"/>
            <a:ext cx="2786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tx2"/>
                </a:solidFill>
              </a:rPr>
              <a:t>Design Components</a:t>
            </a:r>
          </a:p>
        </p:txBody>
      </p:sp>
      <p:sp>
        <p:nvSpPr>
          <p:cNvPr id="16392" name="AutoShape 8"/>
          <p:cNvSpPr>
            <a:spLocks noChangeArrowheads="1"/>
          </p:cNvSpPr>
          <p:nvPr/>
        </p:nvSpPr>
        <p:spPr bwMode="auto">
          <a:xfrm>
            <a:off x="5676900" y="3267075"/>
            <a:ext cx="1524000" cy="1524000"/>
          </a:xfrm>
          <a:prstGeom prst="pentagon">
            <a:avLst/>
          </a:prstGeom>
          <a:solidFill>
            <a:srgbClr val="FFCC00">
              <a:alpha val="49803"/>
            </a:srgbClr>
          </a:solidFill>
          <a:ln w="31750">
            <a:solidFill>
              <a:schemeClr val="hlink"/>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3" name="Line 11"/>
          <p:cNvSpPr>
            <a:spLocks noChangeShapeType="1"/>
          </p:cNvSpPr>
          <p:nvPr/>
        </p:nvSpPr>
        <p:spPr bwMode="auto">
          <a:xfrm>
            <a:off x="3810000" y="3897313"/>
            <a:ext cx="609600" cy="0"/>
          </a:xfrm>
          <a:prstGeom prst="line">
            <a:avLst/>
          </a:prstGeom>
          <a:noFill/>
          <a:ln w="889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ZA"/>
          </a:p>
        </p:txBody>
      </p:sp>
      <p:sp>
        <p:nvSpPr>
          <p:cNvPr id="9230" name="Text Box 14"/>
          <p:cNvSpPr txBox="1">
            <a:spLocks noChangeArrowheads="1"/>
          </p:cNvSpPr>
          <p:nvPr/>
        </p:nvSpPr>
        <p:spPr bwMode="auto">
          <a:xfrm rot="5400000">
            <a:off x="7812882" y="3903146"/>
            <a:ext cx="2819400" cy="369332"/>
          </a:xfrm>
          <a:prstGeom prst="rect">
            <a:avLst/>
          </a:prstGeom>
          <a:solidFill>
            <a:schemeClr val="accent5">
              <a:lumMod val="60000"/>
              <a:lumOff val="40000"/>
            </a:schemeClr>
          </a:solidFill>
          <a:ln w="9525">
            <a:solidFill>
              <a:schemeClr val="accent5">
                <a:lumMod val="50000"/>
              </a:schemeClr>
            </a:solidFill>
            <a:miter lim="800000"/>
            <a:headEnd/>
            <a:tailEnd/>
          </a:ln>
          <a:effectLst/>
        </p:spPr>
        <p:txBody>
          <a:bodyPr>
            <a:spAutoFit/>
          </a:bodyPr>
          <a:lstStyle/>
          <a:p>
            <a:pPr algn="ctr">
              <a:defRPr/>
            </a:pPr>
            <a:r>
              <a:rPr lang="en-US" b="1" dirty="0">
                <a:latin typeface="Times New Roman" charset="0"/>
              </a:rPr>
              <a:t>Team Effectiveness</a:t>
            </a:r>
            <a:endParaRPr lang="en-US" dirty="0">
              <a:latin typeface="Times New Roman" charset="0"/>
            </a:endParaRPr>
          </a:p>
        </p:txBody>
      </p:sp>
      <p:sp>
        <p:nvSpPr>
          <p:cNvPr id="16395" name="Line 15"/>
          <p:cNvSpPr>
            <a:spLocks noChangeShapeType="1"/>
          </p:cNvSpPr>
          <p:nvPr/>
        </p:nvSpPr>
        <p:spPr bwMode="auto">
          <a:xfrm>
            <a:off x="8458200" y="3897313"/>
            <a:ext cx="527050" cy="6350"/>
          </a:xfrm>
          <a:prstGeom prst="line">
            <a:avLst/>
          </a:prstGeom>
          <a:noFill/>
          <a:ln w="889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ZA"/>
          </a:p>
        </p:txBody>
      </p:sp>
      <p:sp>
        <p:nvSpPr>
          <p:cNvPr id="16396" name="Text Box 16"/>
          <p:cNvSpPr txBox="1">
            <a:spLocks noChangeArrowheads="1"/>
          </p:cNvSpPr>
          <p:nvPr/>
        </p:nvSpPr>
        <p:spPr bwMode="auto">
          <a:xfrm>
            <a:off x="8528050" y="2057400"/>
            <a:ext cx="1252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tx2"/>
                </a:solidFill>
              </a:rPr>
              <a:t>Outputs</a:t>
            </a:r>
          </a:p>
        </p:txBody>
      </p:sp>
      <p:sp>
        <p:nvSpPr>
          <p:cNvPr id="16397" name="TextBox 2"/>
          <p:cNvSpPr txBox="1">
            <a:spLocks noChangeArrowheads="1"/>
          </p:cNvSpPr>
          <p:nvPr/>
        </p:nvSpPr>
        <p:spPr bwMode="auto">
          <a:xfrm>
            <a:off x="5676900" y="2805114"/>
            <a:ext cx="1524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t>Goal Clarity</a:t>
            </a:r>
          </a:p>
        </p:txBody>
      </p:sp>
      <p:sp>
        <p:nvSpPr>
          <p:cNvPr id="16398" name="TextBox 17"/>
          <p:cNvSpPr txBox="1">
            <a:spLocks noChangeArrowheads="1"/>
          </p:cNvSpPr>
          <p:nvPr/>
        </p:nvSpPr>
        <p:spPr bwMode="auto">
          <a:xfrm>
            <a:off x="4419600" y="3375025"/>
            <a:ext cx="137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t>Task Structure</a:t>
            </a:r>
          </a:p>
        </p:txBody>
      </p:sp>
      <p:sp>
        <p:nvSpPr>
          <p:cNvPr id="16399" name="TextBox 20"/>
          <p:cNvSpPr txBox="1">
            <a:spLocks noChangeArrowheads="1"/>
          </p:cNvSpPr>
          <p:nvPr/>
        </p:nvSpPr>
        <p:spPr bwMode="auto">
          <a:xfrm>
            <a:off x="4419600" y="4791075"/>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t>Group Composition</a:t>
            </a:r>
          </a:p>
        </p:txBody>
      </p:sp>
      <p:sp>
        <p:nvSpPr>
          <p:cNvPr id="16400" name="TextBox 21"/>
          <p:cNvSpPr txBox="1">
            <a:spLocks noChangeArrowheads="1"/>
          </p:cNvSpPr>
          <p:nvPr/>
        </p:nvSpPr>
        <p:spPr bwMode="auto">
          <a:xfrm>
            <a:off x="7200900" y="3376613"/>
            <a:ext cx="1257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t>Team Functioning</a:t>
            </a:r>
          </a:p>
        </p:txBody>
      </p:sp>
      <p:sp>
        <p:nvSpPr>
          <p:cNvPr id="16401" name="TextBox 22"/>
          <p:cNvSpPr txBox="1">
            <a:spLocks noChangeArrowheads="1"/>
          </p:cNvSpPr>
          <p:nvPr/>
        </p:nvSpPr>
        <p:spPr bwMode="auto">
          <a:xfrm>
            <a:off x="7010400" y="4913314"/>
            <a:ext cx="1447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t>Group Norms</a:t>
            </a:r>
          </a:p>
        </p:txBody>
      </p:sp>
    </p:spTree>
    <p:extLst>
      <p:ext uri="{BB962C8B-B14F-4D97-AF65-F5344CB8AC3E}">
        <p14:creationId xmlns:p14="http://schemas.microsoft.com/office/powerpoint/2010/main" val="1161409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6600" y="2678113"/>
            <a:ext cx="4038600" cy="2819400"/>
          </a:xfrm>
          <a:prstGeom prst="rect">
            <a:avLst/>
          </a:prstGeom>
          <a:solidFill>
            <a:srgbClr val="CC99FF"/>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1" name="Rectangle 2"/>
          <p:cNvSpPr>
            <a:spLocks noChangeArrowheads="1"/>
          </p:cNvSpPr>
          <p:nvPr/>
        </p:nvSpPr>
        <p:spPr bwMode="auto">
          <a:xfrm>
            <a:off x="1752600" y="228600"/>
            <a:ext cx="8686800" cy="6324600"/>
          </a:xfrm>
          <a:prstGeom prst="rect">
            <a:avLst/>
          </a:prstGeom>
          <a:noFill/>
          <a:ln w="57150" cmpd="thickThin">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2" name="Text Box 3"/>
          <p:cNvSpPr txBox="1">
            <a:spLocks noChangeArrowheads="1"/>
          </p:cNvSpPr>
          <p:nvPr/>
        </p:nvSpPr>
        <p:spPr bwMode="auto">
          <a:xfrm>
            <a:off x="2286000" y="611188"/>
            <a:ext cx="7620000" cy="144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b="1"/>
              <a:t>Individual-Level </a:t>
            </a:r>
          </a:p>
          <a:p>
            <a:pPr algn="ctr"/>
            <a:r>
              <a:rPr lang="en-US" altLang="en-US" sz="4400" b="1"/>
              <a:t>Diagnostic Model</a:t>
            </a:r>
            <a:endParaRPr lang="en-US" altLang="en-US" sz="4400"/>
          </a:p>
        </p:txBody>
      </p:sp>
      <p:sp>
        <p:nvSpPr>
          <p:cNvPr id="17413" name="Text Box 4"/>
          <p:cNvSpPr txBox="1">
            <a:spLocks noChangeArrowheads="1"/>
          </p:cNvSpPr>
          <p:nvPr/>
        </p:nvSpPr>
        <p:spPr bwMode="auto">
          <a:xfrm>
            <a:off x="2533651" y="2057400"/>
            <a:ext cx="103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tx2"/>
                </a:solidFill>
              </a:rPr>
              <a:t>Inputs</a:t>
            </a:r>
          </a:p>
        </p:txBody>
      </p:sp>
      <p:sp>
        <p:nvSpPr>
          <p:cNvPr id="17414" name="Text Box 5"/>
          <p:cNvSpPr txBox="1">
            <a:spLocks noChangeArrowheads="1"/>
          </p:cNvSpPr>
          <p:nvPr/>
        </p:nvSpPr>
        <p:spPr bwMode="auto">
          <a:xfrm>
            <a:off x="2286000" y="2678114"/>
            <a:ext cx="1651000" cy="3293209"/>
          </a:xfrm>
          <a:prstGeom prst="rect">
            <a:avLst/>
          </a:prstGeom>
          <a:solidFill>
            <a:srgbClr val="CC99FF"/>
          </a:solidFill>
          <a:ln w="9525">
            <a:solidFill>
              <a:srgbClr val="660066"/>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a:p>
            <a:pPr algn="ctr"/>
            <a:endParaRPr lang="en-US" altLang="en-US" sz="1700" b="1"/>
          </a:p>
          <a:p>
            <a:pPr algn="ctr"/>
            <a:r>
              <a:rPr lang="en-US" altLang="en-US" sz="1700" b="1"/>
              <a:t>Organization</a:t>
            </a:r>
          </a:p>
          <a:p>
            <a:pPr algn="ctr"/>
            <a:r>
              <a:rPr lang="en-US" altLang="en-US" sz="1700" b="1"/>
              <a:t>Design</a:t>
            </a:r>
          </a:p>
          <a:p>
            <a:pPr algn="ctr"/>
            <a:endParaRPr lang="en-US" altLang="en-US" sz="1700" b="1"/>
          </a:p>
          <a:p>
            <a:pPr algn="ctr"/>
            <a:r>
              <a:rPr lang="en-US" altLang="en-US" sz="1700" b="1"/>
              <a:t>Group Design</a:t>
            </a:r>
          </a:p>
          <a:p>
            <a:pPr algn="ctr"/>
            <a:endParaRPr lang="en-US" altLang="en-US" sz="1700" b="1"/>
          </a:p>
          <a:p>
            <a:pPr algn="ctr"/>
            <a:r>
              <a:rPr lang="en-US" altLang="en-US" sz="1700" b="1"/>
              <a:t>Personal Characteristics</a:t>
            </a:r>
          </a:p>
          <a:p>
            <a:pPr algn="ctr"/>
            <a:endParaRPr lang="en-US" altLang="en-US" b="1"/>
          </a:p>
          <a:p>
            <a:pPr algn="ctr"/>
            <a:endParaRPr lang="en-US" altLang="en-US"/>
          </a:p>
        </p:txBody>
      </p:sp>
      <p:sp>
        <p:nvSpPr>
          <p:cNvPr id="17415" name="Text Box 6"/>
          <p:cNvSpPr txBox="1">
            <a:spLocks noChangeArrowheads="1"/>
          </p:cNvSpPr>
          <p:nvPr/>
        </p:nvSpPr>
        <p:spPr bwMode="auto">
          <a:xfrm>
            <a:off x="5257801" y="2063750"/>
            <a:ext cx="2786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tx2"/>
                </a:solidFill>
              </a:rPr>
              <a:t>Design Components</a:t>
            </a:r>
          </a:p>
        </p:txBody>
      </p:sp>
      <p:sp>
        <p:nvSpPr>
          <p:cNvPr id="9224" name="AutoShape 8"/>
          <p:cNvSpPr>
            <a:spLocks noChangeArrowheads="1"/>
          </p:cNvSpPr>
          <p:nvPr/>
        </p:nvSpPr>
        <p:spPr bwMode="auto">
          <a:xfrm>
            <a:off x="5676900" y="3267075"/>
            <a:ext cx="1524000" cy="1524000"/>
          </a:xfrm>
          <a:prstGeom prst="pentagon">
            <a:avLst/>
          </a:prstGeom>
          <a:solidFill>
            <a:schemeClr val="accent2">
              <a:lumMod val="60000"/>
              <a:lumOff val="40000"/>
              <a:alpha val="50000"/>
            </a:schemeClr>
          </a:solidFill>
          <a:ln w="31750">
            <a:solidFill>
              <a:schemeClr val="tx2">
                <a:lumMod val="50000"/>
              </a:schemeClr>
            </a:solidFill>
            <a:miter lim="800000"/>
            <a:headEnd/>
            <a:tailEnd/>
          </a:ln>
          <a:effectLst/>
        </p:spPr>
        <p:txBody>
          <a:bodyPr wrap="none" anchor="ctr"/>
          <a:lstStyle/>
          <a:p>
            <a:pPr>
              <a:defRPr/>
            </a:pPr>
            <a:endParaRPr lang="en-US">
              <a:latin typeface="Times New Roman" charset="0"/>
            </a:endParaRPr>
          </a:p>
        </p:txBody>
      </p:sp>
      <p:sp>
        <p:nvSpPr>
          <p:cNvPr id="17417" name="Line 11"/>
          <p:cNvSpPr>
            <a:spLocks noChangeShapeType="1"/>
          </p:cNvSpPr>
          <p:nvPr/>
        </p:nvSpPr>
        <p:spPr bwMode="auto">
          <a:xfrm>
            <a:off x="3937000" y="3897313"/>
            <a:ext cx="609600" cy="0"/>
          </a:xfrm>
          <a:prstGeom prst="line">
            <a:avLst/>
          </a:prstGeom>
          <a:noFill/>
          <a:ln w="889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ZA"/>
          </a:p>
        </p:txBody>
      </p:sp>
      <p:sp>
        <p:nvSpPr>
          <p:cNvPr id="17418" name="Text Box 14"/>
          <p:cNvSpPr txBox="1">
            <a:spLocks noChangeArrowheads="1"/>
          </p:cNvSpPr>
          <p:nvPr/>
        </p:nvSpPr>
        <p:spPr bwMode="auto">
          <a:xfrm rot="5400000">
            <a:off x="7932738" y="3887788"/>
            <a:ext cx="2819400" cy="400050"/>
          </a:xfrm>
          <a:prstGeom prst="rect">
            <a:avLst/>
          </a:prstGeom>
          <a:solidFill>
            <a:srgbClr val="CC99FF"/>
          </a:solidFill>
          <a:ln w="9525">
            <a:solidFill>
              <a:srgbClr val="660066"/>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Individual Effectiveness</a:t>
            </a:r>
            <a:endParaRPr lang="en-US" altLang="en-US" sz="2000"/>
          </a:p>
        </p:txBody>
      </p:sp>
      <p:sp>
        <p:nvSpPr>
          <p:cNvPr id="17419" name="Line 15"/>
          <p:cNvSpPr>
            <a:spLocks noChangeShapeType="1"/>
          </p:cNvSpPr>
          <p:nvPr/>
        </p:nvSpPr>
        <p:spPr bwMode="auto">
          <a:xfrm>
            <a:off x="8585200" y="3892551"/>
            <a:ext cx="527050" cy="4763"/>
          </a:xfrm>
          <a:prstGeom prst="line">
            <a:avLst/>
          </a:prstGeom>
          <a:noFill/>
          <a:ln w="889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ZA"/>
          </a:p>
        </p:txBody>
      </p:sp>
      <p:sp>
        <p:nvSpPr>
          <p:cNvPr id="17420" name="Text Box 16"/>
          <p:cNvSpPr txBox="1">
            <a:spLocks noChangeArrowheads="1"/>
          </p:cNvSpPr>
          <p:nvPr/>
        </p:nvSpPr>
        <p:spPr bwMode="auto">
          <a:xfrm>
            <a:off x="8716964" y="2057400"/>
            <a:ext cx="1252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tx2"/>
                </a:solidFill>
              </a:rPr>
              <a:t>Outputs</a:t>
            </a:r>
          </a:p>
        </p:txBody>
      </p:sp>
      <p:sp>
        <p:nvSpPr>
          <p:cNvPr id="17421" name="TextBox 2"/>
          <p:cNvSpPr txBox="1">
            <a:spLocks noChangeArrowheads="1"/>
          </p:cNvSpPr>
          <p:nvPr/>
        </p:nvSpPr>
        <p:spPr bwMode="auto">
          <a:xfrm>
            <a:off x="5676900" y="2805114"/>
            <a:ext cx="1524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t>Skill Variety</a:t>
            </a:r>
          </a:p>
        </p:txBody>
      </p:sp>
      <p:sp>
        <p:nvSpPr>
          <p:cNvPr id="17422" name="TextBox 17"/>
          <p:cNvSpPr txBox="1">
            <a:spLocks noChangeArrowheads="1"/>
          </p:cNvSpPr>
          <p:nvPr/>
        </p:nvSpPr>
        <p:spPr bwMode="auto">
          <a:xfrm>
            <a:off x="4546600" y="3375025"/>
            <a:ext cx="1244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t>Task Identity</a:t>
            </a:r>
          </a:p>
        </p:txBody>
      </p:sp>
      <p:sp>
        <p:nvSpPr>
          <p:cNvPr id="17423" name="TextBox 20"/>
          <p:cNvSpPr txBox="1">
            <a:spLocks noChangeArrowheads="1"/>
          </p:cNvSpPr>
          <p:nvPr/>
        </p:nvSpPr>
        <p:spPr bwMode="auto">
          <a:xfrm>
            <a:off x="4546600" y="4905375"/>
            <a:ext cx="139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t>Task Significance</a:t>
            </a:r>
          </a:p>
        </p:txBody>
      </p:sp>
      <p:sp>
        <p:nvSpPr>
          <p:cNvPr id="17424" name="TextBox 21"/>
          <p:cNvSpPr txBox="1">
            <a:spLocks noChangeArrowheads="1"/>
          </p:cNvSpPr>
          <p:nvPr/>
        </p:nvSpPr>
        <p:spPr bwMode="auto">
          <a:xfrm>
            <a:off x="7327900" y="3367089"/>
            <a:ext cx="1257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t>Autonomy</a:t>
            </a:r>
          </a:p>
        </p:txBody>
      </p:sp>
      <p:sp>
        <p:nvSpPr>
          <p:cNvPr id="17425" name="TextBox 22"/>
          <p:cNvSpPr txBox="1">
            <a:spLocks noChangeArrowheads="1"/>
          </p:cNvSpPr>
          <p:nvPr/>
        </p:nvSpPr>
        <p:spPr bwMode="auto">
          <a:xfrm>
            <a:off x="7107238" y="4913314"/>
            <a:ext cx="14478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b="1"/>
              <a:t>Feedback about Results</a:t>
            </a:r>
          </a:p>
        </p:txBody>
      </p:sp>
    </p:spTree>
    <p:extLst>
      <p:ext uri="{BB962C8B-B14F-4D97-AF65-F5344CB8AC3E}">
        <p14:creationId xmlns:p14="http://schemas.microsoft.com/office/powerpoint/2010/main" val="752972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7616" y="868471"/>
            <a:ext cx="9976626" cy="1015663"/>
          </a:xfrm>
          <a:prstGeom prst="rect">
            <a:avLst/>
          </a:prstGeom>
        </p:spPr>
        <p:txBody>
          <a:bodyPr wrap="square">
            <a:spAutoFit/>
          </a:bodyPr>
          <a:lstStyle/>
          <a:p>
            <a:r>
              <a:rPr lang="en-ZA" sz="2000" b="1" dirty="0">
                <a:solidFill>
                  <a:srgbClr val="000000"/>
                </a:solidFill>
              </a:rPr>
              <a:t>a) The Analytical Model (difference-integration Model) </a:t>
            </a:r>
            <a:r>
              <a:rPr lang="en-ZA" sz="2000" b="1" dirty="0">
                <a:solidFill>
                  <a:srgbClr val="FF0000"/>
                </a:solidFill>
              </a:rPr>
              <a:t>emphasises the importance of a sound diagnosis as the basis for planned change </a:t>
            </a:r>
            <a:r>
              <a:rPr lang="en-ZA" sz="2000" dirty="0">
                <a:solidFill>
                  <a:srgbClr val="000000"/>
                </a:solidFill>
              </a:rPr>
              <a:t>in an </a:t>
            </a:r>
            <a:r>
              <a:rPr lang="en-ZA" sz="2000" dirty="0" smtClean="0">
                <a:solidFill>
                  <a:srgbClr val="000000"/>
                </a:solidFill>
              </a:rPr>
              <a:t>organisation - </a:t>
            </a:r>
            <a:r>
              <a:rPr lang="en-ZA" sz="2000" dirty="0">
                <a:solidFill>
                  <a:srgbClr val="000000"/>
                </a:solidFill>
              </a:rPr>
              <a:t>developed to study interdepartmental issues by carrying out a diagnosis of the organisation’s problem areas</a:t>
            </a:r>
            <a:r>
              <a:rPr lang="en-ZA" sz="2000" dirty="0" smtClean="0">
                <a:solidFill>
                  <a:srgbClr val="000000"/>
                </a:solidFill>
              </a:rPr>
              <a:t>.</a:t>
            </a:r>
            <a:endParaRPr lang="en-ZA" sz="2000" dirty="0"/>
          </a:p>
        </p:txBody>
      </p:sp>
      <p:sp>
        <p:nvSpPr>
          <p:cNvPr id="5" name="Rectangle 4"/>
          <p:cNvSpPr/>
          <p:nvPr/>
        </p:nvSpPr>
        <p:spPr>
          <a:xfrm>
            <a:off x="1397616" y="1998878"/>
            <a:ext cx="9720147" cy="1015663"/>
          </a:xfrm>
          <a:prstGeom prst="rect">
            <a:avLst/>
          </a:prstGeom>
        </p:spPr>
        <p:txBody>
          <a:bodyPr wrap="square">
            <a:spAutoFit/>
          </a:bodyPr>
          <a:lstStyle/>
          <a:p>
            <a:r>
              <a:rPr lang="en-ZA" sz="2000" b="1" dirty="0">
                <a:solidFill>
                  <a:srgbClr val="000000"/>
                </a:solidFill>
              </a:rPr>
              <a:t>b) The Emergent-Group Behaviour Model </a:t>
            </a:r>
            <a:r>
              <a:rPr lang="en-ZA" sz="2000" dirty="0" smtClean="0">
                <a:solidFill>
                  <a:srgbClr val="000000"/>
                </a:solidFill>
              </a:rPr>
              <a:t>- </a:t>
            </a:r>
            <a:r>
              <a:rPr lang="en-ZA" sz="2000" dirty="0">
                <a:solidFill>
                  <a:srgbClr val="000000"/>
                </a:solidFill>
              </a:rPr>
              <a:t>complex pattern of behaviour consisting of activities, relationships, sentiments and </a:t>
            </a:r>
            <a:r>
              <a:rPr lang="en-ZA" sz="2000" dirty="0" smtClean="0">
                <a:solidFill>
                  <a:srgbClr val="000000"/>
                </a:solidFill>
              </a:rPr>
              <a:t>norms -  helps </a:t>
            </a:r>
            <a:r>
              <a:rPr lang="en-ZA" sz="2000" dirty="0">
                <a:solidFill>
                  <a:srgbClr val="000000"/>
                </a:solidFill>
              </a:rPr>
              <a:t>in understanding </a:t>
            </a:r>
            <a:r>
              <a:rPr lang="en-ZA" sz="2000" b="1" dirty="0">
                <a:solidFill>
                  <a:srgbClr val="FF0000"/>
                </a:solidFill>
              </a:rPr>
              <a:t>how teams operate and in identifying problems in the organisation</a:t>
            </a:r>
            <a:r>
              <a:rPr lang="en-ZA" sz="2000" b="1" dirty="0" smtClean="0">
                <a:solidFill>
                  <a:srgbClr val="FF0000"/>
                </a:solidFill>
              </a:rPr>
              <a:t>.</a:t>
            </a:r>
            <a:endParaRPr lang="en-ZA" sz="2000" b="1" dirty="0">
              <a:solidFill>
                <a:srgbClr val="FF0000"/>
              </a:solidFill>
            </a:endParaRPr>
          </a:p>
        </p:txBody>
      </p:sp>
      <p:sp>
        <p:nvSpPr>
          <p:cNvPr id="6" name="Rectangle 5"/>
          <p:cNvSpPr/>
          <p:nvPr/>
        </p:nvSpPr>
        <p:spPr>
          <a:xfrm>
            <a:off x="1397616" y="3014541"/>
            <a:ext cx="9519426" cy="1015663"/>
          </a:xfrm>
          <a:prstGeom prst="rect">
            <a:avLst/>
          </a:prstGeom>
        </p:spPr>
        <p:txBody>
          <a:bodyPr wrap="square">
            <a:spAutoFit/>
          </a:bodyPr>
          <a:lstStyle/>
          <a:p>
            <a:r>
              <a:rPr lang="en-ZA" sz="2000" b="1" dirty="0">
                <a:solidFill>
                  <a:srgbClr val="000000"/>
                </a:solidFill>
              </a:rPr>
              <a:t>c) The Management Practitioner Model </a:t>
            </a:r>
            <a:r>
              <a:rPr lang="en-ZA" sz="2000" b="1" dirty="0">
                <a:solidFill>
                  <a:srgbClr val="FF0000"/>
                </a:solidFill>
              </a:rPr>
              <a:t>analyses six basic areas </a:t>
            </a:r>
            <a:r>
              <a:rPr lang="en-ZA" sz="2000" dirty="0">
                <a:solidFill>
                  <a:srgbClr val="000000"/>
                </a:solidFill>
              </a:rPr>
              <a:t>- basic planning, general business practices of the company, advertising and promotion, market research and the personnel of the organisation</a:t>
            </a:r>
            <a:r>
              <a:rPr lang="en-ZA" sz="2000" dirty="0" smtClean="0">
                <a:solidFill>
                  <a:srgbClr val="000000"/>
                </a:solidFill>
              </a:rPr>
              <a:t>.</a:t>
            </a:r>
            <a:endParaRPr lang="en-ZA" sz="2000" dirty="0"/>
          </a:p>
        </p:txBody>
      </p:sp>
      <p:sp>
        <p:nvSpPr>
          <p:cNvPr id="7" name="Rectangle 6"/>
          <p:cNvSpPr/>
          <p:nvPr/>
        </p:nvSpPr>
        <p:spPr>
          <a:xfrm>
            <a:off x="1397616" y="4030204"/>
            <a:ext cx="9876266" cy="1631216"/>
          </a:xfrm>
          <a:prstGeom prst="rect">
            <a:avLst/>
          </a:prstGeom>
        </p:spPr>
        <p:txBody>
          <a:bodyPr wrap="square">
            <a:spAutoFit/>
          </a:bodyPr>
          <a:lstStyle/>
          <a:p>
            <a:r>
              <a:rPr lang="en-ZA" sz="2000" b="1" dirty="0">
                <a:solidFill>
                  <a:srgbClr val="000000"/>
                </a:solidFill>
              </a:rPr>
              <a:t>d) The Sociotechnical Systems Model </a:t>
            </a:r>
            <a:r>
              <a:rPr lang="en-ZA" sz="2000" b="1" dirty="0">
                <a:solidFill>
                  <a:srgbClr val="FF0000"/>
                </a:solidFill>
              </a:rPr>
              <a:t>analyses the organisation as a sociotechnical system </a:t>
            </a:r>
            <a:r>
              <a:rPr lang="en-ZA" sz="2000" dirty="0">
                <a:solidFill>
                  <a:srgbClr val="000000"/>
                </a:solidFill>
              </a:rPr>
              <a:t>interacting with its external </a:t>
            </a:r>
            <a:r>
              <a:rPr lang="en-ZA" sz="2000" dirty="0" smtClean="0">
                <a:solidFill>
                  <a:srgbClr val="000000"/>
                </a:solidFill>
              </a:rPr>
              <a:t>environment -a </a:t>
            </a:r>
            <a:r>
              <a:rPr lang="en-ZA" sz="2000" dirty="0">
                <a:solidFill>
                  <a:srgbClr val="000000"/>
                </a:solidFill>
              </a:rPr>
              <a:t>social system consisting of the network of interpersonal relationships and a technological system. These two systems are interrelated and interdependent. The diagnosis determines how they interrelate, placing emphasis on the feedback or lack of feedback between the various systems</a:t>
            </a:r>
            <a:r>
              <a:rPr lang="en-ZA" sz="2000" dirty="0" smtClean="0">
                <a:solidFill>
                  <a:srgbClr val="000000"/>
                </a:solidFill>
              </a:rPr>
              <a:t>.</a:t>
            </a:r>
            <a:endParaRPr lang="en-ZA" sz="2000" dirty="0"/>
          </a:p>
        </p:txBody>
      </p:sp>
      <p:sp>
        <p:nvSpPr>
          <p:cNvPr id="8" name="Rectangle 7"/>
          <p:cNvSpPr/>
          <p:nvPr/>
        </p:nvSpPr>
        <p:spPr>
          <a:xfrm>
            <a:off x="1347435" y="5661420"/>
            <a:ext cx="9976628" cy="1631216"/>
          </a:xfrm>
          <a:prstGeom prst="rect">
            <a:avLst/>
          </a:prstGeom>
        </p:spPr>
        <p:txBody>
          <a:bodyPr wrap="square">
            <a:spAutoFit/>
          </a:bodyPr>
          <a:lstStyle/>
          <a:p>
            <a:r>
              <a:rPr lang="en-ZA" sz="2000" b="1" dirty="0">
                <a:solidFill>
                  <a:srgbClr val="000000"/>
                </a:solidFill>
              </a:rPr>
              <a:t>e) Cause Maps and Social Network Analysis Model - </a:t>
            </a:r>
            <a:r>
              <a:rPr lang="en-ZA" sz="2000" dirty="0">
                <a:solidFill>
                  <a:srgbClr val="000000"/>
                </a:solidFill>
              </a:rPr>
              <a:t>Cause maps are mathematical representations of </a:t>
            </a:r>
            <a:r>
              <a:rPr lang="en-ZA" sz="2000" b="1" dirty="0">
                <a:solidFill>
                  <a:srgbClr val="FF0000"/>
                </a:solidFill>
              </a:rPr>
              <a:t>perceived causal relationships between va</a:t>
            </a:r>
            <a:r>
              <a:rPr lang="en-ZA" sz="2000" dirty="0">
                <a:solidFill>
                  <a:srgbClr val="000000"/>
                </a:solidFill>
              </a:rPr>
              <a:t>riables. </a:t>
            </a:r>
            <a:r>
              <a:rPr lang="en-ZA" sz="2000" dirty="0" smtClean="0">
                <a:solidFill>
                  <a:srgbClr val="000000"/>
                </a:solidFill>
              </a:rPr>
              <a:t>Analysis </a:t>
            </a:r>
            <a:r>
              <a:rPr lang="en-ZA" sz="2000" dirty="0">
                <a:solidFill>
                  <a:srgbClr val="000000"/>
                </a:solidFill>
              </a:rPr>
              <a:t>of the causal makeup of the organisation and the specific interdepartmental relationships </a:t>
            </a:r>
            <a:r>
              <a:rPr lang="en-ZA" sz="2000" b="1" dirty="0">
                <a:solidFill>
                  <a:srgbClr val="FF0000"/>
                </a:solidFill>
              </a:rPr>
              <a:t>provide knowledge about key interdependencies</a:t>
            </a:r>
            <a:r>
              <a:rPr lang="en-ZA" sz="2000" dirty="0">
                <a:solidFill>
                  <a:srgbClr val="000000"/>
                </a:solidFill>
              </a:rPr>
              <a:t/>
            </a:r>
            <a:br>
              <a:rPr lang="en-ZA" sz="2000" dirty="0">
                <a:solidFill>
                  <a:srgbClr val="000000"/>
                </a:solidFill>
              </a:rPr>
            </a:br>
            <a:endParaRPr lang="en-ZA" sz="2000" dirty="0"/>
          </a:p>
        </p:txBody>
      </p:sp>
      <p:sp>
        <p:nvSpPr>
          <p:cNvPr id="9" name="Rectangle 8"/>
          <p:cNvSpPr/>
          <p:nvPr/>
        </p:nvSpPr>
        <p:spPr>
          <a:xfrm>
            <a:off x="3721758" y="220761"/>
            <a:ext cx="4155818" cy="523220"/>
          </a:xfrm>
          <a:prstGeom prst="rect">
            <a:avLst/>
          </a:prstGeom>
        </p:spPr>
        <p:txBody>
          <a:bodyPr wrap="none">
            <a:spAutoFit/>
          </a:bodyPr>
          <a:lstStyle/>
          <a:p>
            <a:r>
              <a:rPr lang="en-US" altLang="en-US" sz="2800" dirty="0"/>
              <a:t>Types of Diagnostic Models</a:t>
            </a:r>
            <a:endParaRPr lang="en-ZA" sz="2800" dirty="0"/>
          </a:p>
        </p:txBody>
      </p:sp>
    </p:spTree>
    <p:extLst>
      <p:ext uri="{BB962C8B-B14F-4D97-AF65-F5344CB8AC3E}">
        <p14:creationId xmlns:p14="http://schemas.microsoft.com/office/powerpoint/2010/main" val="591207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 </a:t>
            </a:r>
            <a:r>
              <a:rPr lang="en-US" altLang="en-US" i="1">
                <a:latin typeface="Arial" panose="020B0604020202020204" pitchFamily="34" charset="0"/>
              </a:rPr>
              <a:t>An Experiential Approach to Organization Development 8</a:t>
            </a:r>
            <a:r>
              <a:rPr lang="en-US" altLang="en-US" i="1" baseline="30000">
                <a:latin typeface="Arial" panose="020B0604020202020204" pitchFamily="34" charset="0"/>
              </a:rPr>
              <a:t>th</a:t>
            </a:r>
            <a:r>
              <a:rPr lang="en-US" altLang="en-US" i="1">
                <a:latin typeface="Arial" panose="020B0604020202020204" pitchFamily="34" charset="0"/>
              </a:rPr>
              <a:t> edition</a:t>
            </a:r>
          </a:p>
          <a:p>
            <a:r>
              <a:rPr lang="en-US" altLang="en-US" i="1">
                <a:latin typeface="Arial" panose="020B0604020202020204" pitchFamily="34" charset="0"/>
              </a:rPr>
              <a:t>Copyright ©2011 Pearson Education, Inc. Publishing as Prentice Hall </a:t>
            </a:r>
          </a:p>
        </p:txBody>
      </p:sp>
      <p:sp>
        <p:nvSpPr>
          <p:cNvPr id="5" name="Slide Number Placeholder 4"/>
          <p:cNvSpPr>
            <a:spLocks noGrp="1"/>
          </p:cNvSpPr>
          <p:nvPr>
            <p:ph type="sldNum" sz="quarter" idx="11"/>
          </p:nvPr>
        </p:nvSpPr>
        <p:spPr/>
        <p:txBody>
          <a:bodyPr/>
          <a:lstStyle/>
          <a:p>
            <a:r>
              <a:rPr lang="en-US" altLang="en-US"/>
              <a:t>Chapter 5</a:t>
            </a:r>
          </a:p>
          <a:p>
            <a:r>
              <a:rPr lang="en-US" altLang="en-US"/>
              <a:t>Slide</a:t>
            </a:r>
            <a:r>
              <a:rPr lang="en-US" altLang="en-US">
                <a:solidFill>
                  <a:schemeClr val="bg1"/>
                </a:solidFill>
              </a:rPr>
              <a:t> </a:t>
            </a:r>
            <a:fld id="{8C30170B-1493-4628-88BA-A2998E5ED73E}" type="slidenum">
              <a:rPr lang="en-US" altLang="en-US"/>
              <a:pPr/>
              <a:t>26</a:t>
            </a:fld>
            <a:endParaRPr lang="en-US" altLang="en-US"/>
          </a:p>
        </p:txBody>
      </p:sp>
      <p:sp>
        <p:nvSpPr>
          <p:cNvPr id="47106" name="Rectangle 2"/>
          <p:cNvSpPr>
            <a:spLocks noGrp="1" noChangeArrowheads="1"/>
          </p:cNvSpPr>
          <p:nvPr>
            <p:ph type="title"/>
          </p:nvPr>
        </p:nvSpPr>
        <p:spPr>
          <a:xfrm>
            <a:off x="2133599" y="609600"/>
            <a:ext cx="8627327" cy="1371600"/>
          </a:xfrm>
        </p:spPr>
        <p:txBody>
          <a:bodyPr/>
          <a:lstStyle/>
          <a:p>
            <a:r>
              <a:rPr lang="en-US" altLang="en-US" sz="4800" dirty="0">
                <a:cs typeface="Times New Roman" panose="02020603050405020304" pitchFamily="18" charset="0"/>
              </a:rPr>
              <a:t>Differentiation-Integration</a:t>
            </a:r>
            <a:r>
              <a:rPr lang="en-US" altLang="en-US" dirty="0"/>
              <a:t> Model </a:t>
            </a:r>
            <a:r>
              <a:rPr lang="en-US" altLang="en-US" sz="2400" dirty="0"/>
              <a:t>(part 1 of 3)</a:t>
            </a:r>
          </a:p>
        </p:txBody>
      </p:sp>
      <p:sp>
        <p:nvSpPr>
          <p:cNvPr id="47107" name="Rectangle 3"/>
          <p:cNvSpPr>
            <a:spLocks noGrp="1" noChangeArrowheads="1"/>
          </p:cNvSpPr>
          <p:nvPr>
            <p:ph type="body" idx="1"/>
          </p:nvPr>
        </p:nvSpPr>
        <p:spPr>
          <a:xfrm>
            <a:off x="1429215" y="2187575"/>
            <a:ext cx="8551126" cy="3962400"/>
          </a:xfrm>
        </p:spPr>
        <p:txBody>
          <a:bodyPr/>
          <a:lstStyle/>
          <a:p>
            <a:pPr>
              <a:lnSpc>
                <a:spcPct val="150000"/>
              </a:lnSpc>
            </a:pPr>
            <a:r>
              <a:rPr lang="en-US" altLang="en-US" dirty="0">
                <a:cs typeface="Times New Roman" panose="02020603050405020304" pitchFamily="18" charset="0"/>
              </a:rPr>
              <a:t>Stresses sound analytical diagnosis.</a:t>
            </a:r>
          </a:p>
          <a:p>
            <a:pPr>
              <a:lnSpc>
                <a:spcPct val="150000"/>
              </a:lnSpc>
            </a:pPr>
            <a:r>
              <a:rPr lang="en-US" altLang="en-US" dirty="0">
                <a:cs typeface="Times New Roman" panose="02020603050405020304" pitchFamily="18" charset="0"/>
              </a:rPr>
              <a:t>Used for interdepartmental issues.</a:t>
            </a:r>
            <a:endParaRPr lang="en-US" altLang="en-US" dirty="0"/>
          </a:p>
          <a:p>
            <a:pPr>
              <a:lnSpc>
                <a:spcPct val="150000"/>
              </a:lnSpc>
            </a:pPr>
            <a:r>
              <a:rPr lang="en-US" altLang="en-US" dirty="0"/>
              <a:t>Collects data on activities, interactions, and norms.</a:t>
            </a:r>
          </a:p>
          <a:p>
            <a:pPr>
              <a:lnSpc>
                <a:spcPct val="150000"/>
              </a:lnSpc>
            </a:pPr>
            <a:r>
              <a:rPr lang="en-US" altLang="en-US" dirty="0">
                <a:cs typeface="Times New Roman" panose="02020603050405020304" pitchFamily="18" charset="0"/>
              </a:rPr>
              <a:t>Objective is to help departments achieve integration.</a:t>
            </a:r>
            <a:r>
              <a:rPr lang="en-US" altLang="en-US" dirty="0"/>
              <a:t> </a:t>
            </a:r>
          </a:p>
        </p:txBody>
      </p:sp>
    </p:spTree>
    <p:extLst>
      <p:ext uri="{BB962C8B-B14F-4D97-AF65-F5344CB8AC3E}">
        <p14:creationId xmlns:p14="http://schemas.microsoft.com/office/powerpoint/2010/main" val="153858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 </a:t>
            </a:r>
            <a:r>
              <a:rPr lang="en-US" altLang="en-US" i="1">
                <a:latin typeface="Arial" panose="020B0604020202020204" pitchFamily="34" charset="0"/>
              </a:rPr>
              <a:t>An Experiential Approach to Organization Development 8</a:t>
            </a:r>
            <a:r>
              <a:rPr lang="en-US" altLang="en-US" i="1" baseline="30000">
                <a:latin typeface="Arial" panose="020B0604020202020204" pitchFamily="34" charset="0"/>
              </a:rPr>
              <a:t>th</a:t>
            </a:r>
            <a:r>
              <a:rPr lang="en-US" altLang="en-US" i="1">
                <a:latin typeface="Arial" panose="020B0604020202020204" pitchFamily="34" charset="0"/>
              </a:rPr>
              <a:t> edition</a:t>
            </a:r>
          </a:p>
          <a:p>
            <a:r>
              <a:rPr lang="en-US" altLang="en-US" i="1">
                <a:latin typeface="Arial" panose="020B0604020202020204" pitchFamily="34" charset="0"/>
              </a:rPr>
              <a:t>Copyright ©2011 Pearson Education, Inc. Publishing as Prentice Hall </a:t>
            </a:r>
          </a:p>
        </p:txBody>
      </p:sp>
      <p:sp>
        <p:nvSpPr>
          <p:cNvPr id="5" name="Slide Number Placeholder 4"/>
          <p:cNvSpPr>
            <a:spLocks noGrp="1"/>
          </p:cNvSpPr>
          <p:nvPr>
            <p:ph type="sldNum" sz="quarter" idx="11"/>
          </p:nvPr>
        </p:nvSpPr>
        <p:spPr/>
        <p:txBody>
          <a:bodyPr/>
          <a:lstStyle/>
          <a:p>
            <a:r>
              <a:rPr lang="en-US" altLang="en-US"/>
              <a:t>Chapter 5</a:t>
            </a:r>
          </a:p>
          <a:p>
            <a:r>
              <a:rPr lang="en-US" altLang="en-US"/>
              <a:t>Slide</a:t>
            </a:r>
            <a:r>
              <a:rPr lang="en-US" altLang="en-US">
                <a:solidFill>
                  <a:schemeClr val="bg1"/>
                </a:solidFill>
              </a:rPr>
              <a:t> </a:t>
            </a:r>
            <a:fld id="{624FD4C9-8430-491B-A560-D4CB0E2094B8}" type="slidenum">
              <a:rPr lang="en-US" altLang="en-US"/>
              <a:pPr/>
              <a:t>27</a:t>
            </a:fld>
            <a:endParaRPr lang="en-US" altLang="en-US"/>
          </a:p>
        </p:txBody>
      </p:sp>
      <p:sp>
        <p:nvSpPr>
          <p:cNvPr id="76802" name="Rectangle 1026"/>
          <p:cNvSpPr>
            <a:spLocks noGrp="1" noChangeArrowheads="1"/>
          </p:cNvSpPr>
          <p:nvPr>
            <p:ph type="title"/>
          </p:nvPr>
        </p:nvSpPr>
        <p:spPr>
          <a:xfrm>
            <a:off x="2133599" y="609600"/>
            <a:ext cx="8649629" cy="1371600"/>
          </a:xfrm>
        </p:spPr>
        <p:txBody>
          <a:bodyPr/>
          <a:lstStyle/>
          <a:p>
            <a:r>
              <a:rPr lang="en-US" altLang="en-US" sz="4800" dirty="0">
                <a:cs typeface="Times New Roman" panose="02020603050405020304" pitchFamily="18" charset="0"/>
              </a:rPr>
              <a:t>Differentiation-Integration</a:t>
            </a:r>
            <a:r>
              <a:rPr lang="en-US" altLang="en-US" dirty="0"/>
              <a:t> Model </a:t>
            </a:r>
            <a:r>
              <a:rPr lang="en-US" altLang="en-US" sz="2400" dirty="0"/>
              <a:t>(part 2 of 3)</a:t>
            </a:r>
          </a:p>
        </p:txBody>
      </p:sp>
      <p:sp>
        <p:nvSpPr>
          <p:cNvPr id="76803" name="Rectangle 1027"/>
          <p:cNvSpPr>
            <a:spLocks noGrp="1" noChangeArrowheads="1"/>
          </p:cNvSpPr>
          <p:nvPr>
            <p:ph type="body" idx="1"/>
          </p:nvPr>
        </p:nvSpPr>
        <p:spPr>
          <a:xfrm>
            <a:off x="1003611" y="2133600"/>
            <a:ext cx="10270272" cy="3962400"/>
          </a:xfrm>
        </p:spPr>
        <p:txBody>
          <a:bodyPr/>
          <a:lstStyle/>
          <a:p>
            <a:r>
              <a:rPr lang="en-US" altLang="en-US" dirty="0"/>
              <a:t>Steps in implementation of model</a:t>
            </a:r>
            <a:r>
              <a:rPr lang="en-US" altLang="en-US" dirty="0" smtClean="0"/>
              <a:t>:</a:t>
            </a:r>
          </a:p>
          <a:p>
            <a:endParaRPr lang="en-US" altLang="en-US" dirty="0"/>
          </a:p>
          <a:p>
            <a:pPr lvl="1">
              <a:lnSpc>
                <a:spcPct val="150000"/>
              </a:lnSpc>
            </a:pPr>
            <a:r>
              <a:rPr lang="en-US" altLang="en-US" dirty="0"/>
              <a:t>Begins with study of degree of differentiation between units.</a:t>
            </a:r>
          </a:p>
          <a:p>
            <a:pPr lvl="1">
              <a:lnSpc>
                <a:spcPct val="150000"/>
              </a:lnSpc>
            </a:pPr>
            <a:r>
              <a:rPr lang="en-US" altLang="en-US" dirty="0"/>
              <a:t>Then analyzes integration and cooperation required between units</a:t>
            </a:r>
            <a:r>
              <a:rPr lang="en-US" altLang="en-US" dirty="0" smtClean="0"/>
              <a:t>.</a:t>
            </a:r>
          </a:p>
          <a:p>
            <a:pPr marL="457200" lvl="1" indent="0">
              <a:buNone/>
            </a:pPr>
            <a:endParaRPr lang="en-US" altLang="en-US" dirty="0"/>
          </a:p>
          <a:p>
            <a:r>
              <a:rPr lang="en-US" altLang="en-US" dirty="0"/>
              <a:t>Provides a basis for structural and cultural changes in departments.</a:t>
            </a:r>
          </a:p>
        </p:txBody>
      </p:sp>
    </p:spTree>
    <p:extLst>
      <p:ext uri="{BB962C8B-B14F-4D97-AF65-F5344CB8AC3E}">
        <p14:creationId xmlns:p14="http://schemas.microsoft.com/office/powerpoint/2010/main" val="492626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 </a:t>
            </a:r>
            <a:r>
              <a:rPr lang="en-US" altLang="en-US" i="1">
                <a:latin typeface="Arial" panose="020B0604020202020204" pitchFamily="34" charset="0"/>
              </a:rPr>
              <a:t>An Experiential Approach to Organization Development 8</a:t>
            </a:r>
            <a:r>
              <a:rPr lang="en-US" altLang="en-US" i="1" baseline="30000">
                <a:latin typeface="Arial" panose="020B0604020202020204" pitchFamily="34" charset="0"/>
              </a:rPr>
              <a:t>th</a:t>
            </a:r>
            <a:r>
              <a:rPr lang="en-US" altLang="en-US" i="1">
                <a:latin typeface="Arial" panose="020B0604020202020204" pitchFamily="34" charset="0"/>
              </a:rPr>
              <a:t> edition</a:t>
            </a:r>
          </a:p>
          <a:p>
            <a:r>
              <a:rPr lang="en-US" altLang="en-US" i="1">
                <a:latin typeface="Arial" panose="020B0604020202020204" pitchFamily="34" charset="0"/>
              </a:rPr>
              <a:t>Copyright ©2011 Pearson Education, Inc. Publishing as Prentice Hall </a:t>
            </a:r>
          </a:p>
        </p:txBody>
      </p:sp>
      <p:sp>
        <p:nvSpPr>
          <p:cNvPr id="5" name="Slide Number Placeholder 4"/>
          <p:cNvSpPr>
            <a:spLocks noGrp="1"/>
          </p:cNvSpPr>
          <p:nvPr>
            <p:ph type="sldNum" sz="quarter" idx="11"/>
          </p:nvPr>
        </p:nvSpPr>
        <p:spPr/>
        <p:txBody>
          <a:bodyPr/>
          <a:lstStyle/>
          <a:p>
            <a:r>
              <a:rPr lang="en-US" altLang="en-US"/>
              <a:t>Chapter 5</a:t>
            </a:r>
          </a:p>
          <a:p>
            <a:r>
              <a:rPr lang="en-US" altLang="en-US"/>
              <a:t>Slide</a:t>
            </a:r>
            <a:r>
              <a:rPr lang="en-US" altLang="en-US">
                <a:solidFill>
                  <a:schemeClr val="bg1"/>
                </a:solidFill>
              </a:rPr>
              <a:t> </a:t>
            </a:r>
            <a:fld id="{9FB81F5C-E23B-4D99-A79F-BC73EBAD1BAB}" type="slidenum">
              <a:rPr lang="en-US" altLang="en-US"/>
              <a:pPr/>
              <a:t>28</a:t>
            </a:fld>
            <a:endParaRPr lang="en-US" altLang="en-US"/>
          </a:p>
        </p:txBody>
      </p:sp>
      <p:sp>
        <p:nvSpPr>
          <p:cNvPr id="75778" name="Rectangle 2"/>
          <p:cNvSpPr>
            <a:spLocks noGrp="1" noChangeArrowheads="1"/>
          </p:cNvSpPr>
          <p:nvPr>
            <p:ph type="title"/>
          </p:nvPr>
        </p:nvSpPr>
        <p:spPr>
          <a:xfrm>
            <a:off x="1598341" y="501650"/>
            <a:ext cx="8995317" cy="1371600"/>
          </a:xfrm>
        </p:spPr>
        <p:txBody>
          <a:bodyPr/>
          <a:lstStyle/>
          <a:p>
            <a:r>
              <a:rPr lang="en-US" altLang="en-US" sz="4800" dirty="0">
                <a:cs typeface="Times New Roman" panose="02020603050405020304" pitchFamily="18" charset="0"/>
              </a:rPr>
              <a:t>Differentiation-Integration</a:t>
            </a:r>
            <a:r>
              <a:rPr lang="en-US" altLang="en-US" dirty="0"/>
              <a:t> Model </a:t>
            </a:r>
            <a:r>
              <a:rPr lang="en-US" altLang="en-US" sz="2400" dirty="0"/>
              <a:t>(part 3 of 3)</a:t>
            </a:r>
          </a:p>
        </p:txBody>
      </p:sp>
      <p:sp>
        <p:nvSpPr>
          <p:cNvPr id="75779" name="Rectangle 3"/>
          <p:cNvSpPr>
            <a:spLocks noGrp="1" noChangeArrowheads="1"/>
          </p:cNvSpPr>
          <p:nvPr>
            <p:ph type="body" idx="1"/>
          </p:nvPr>
        </p:nvSpPr>
        <p:spPr>
          <a:xfrm>
            <a:off x="925551" y="1721005"/>
            <a:ext cx="9235068" cy="3962400"/>
          </a:xfrm>
        </p:spPr>
        <p:txBody>
          <a:bodyPr/>
          <a:lstStyle/>
          <a:p>
            <a:r>
              <a:rPr lang="en-US" altLang="en-US" dirty="0">
                <a:cs typeface="Times New Roman" panose="02020603050405020304" pitchFamily="18" charset="0"/>
              </a:rPr>
              <a:t>Examines work units using 4 characteristics of environment</a:t>
            </a:r>
            <a:r>
              <a:rPr lang="en-US" altLang="en-US" dirty="0" smtClean="0">
                <a:cs typeface="Times New Roman" panose="02020603050405020304" pitchFamily="18" charset="0"/>
              </a:rPr>
              <a:t>:</a:t>
            </a:r>
          </a:p>
          <a:p>
            <a:pPr marL="0" indent="0">
              <a:lnSpc>
                <a:spcPct val="150000"/>
              </a:lnSpc>
              <a:buNone/>
            </a:pPr>
            <a:endParaRPr lang="en-US" altLang="en-US" dirty="0">
              <a:cs typeface="Times New Roman" panose="02020603050405020304" pitchFamily="18" charset="0"/>
            </a:endParaRPr>
          </a:p>
          <a:p>
            <a:pPr lvl="1">
              <a:lnSpc>
                <a:spcPct val="150000"/>
              </a:lnSpc>
            </a:pPr>
            <a:r>
              <a:rPr lang="en-US" altLang="en-US" dirty="0">
                <a:cs typeface="Times New Roman" panose="02020603050405020304" pitchFamily="18" charset="0"/>
              </a:rPr>
              <a:t>Degree of departmental structure.</a:t>
            </a:r>
          </a:p>
          <a:p>
            <a:pPr lvl="1">
              <a:lnSpc>
                <a:spcPct val="150000"/>
              </a:lnSpc>
            </a:pPr>
            <a:r>
              <a:rPr lang="en-US" altLang="en-US" dirty="0">
                <a:cs typeface="Times New Roman" panose="02020603050405020304" pitchFamily="18" charset="0"/>
              </a:rPr>
              <a:t>Time orientation of members.</a:t>
            </a:r>
          </a:p>
          <a:p>
            <a:pPr lvl="1">
              <a:lnSpc>
                <a:spcPct val="150000"/>
              </a:lnSpc>
            </a:pPr>
            <a:r>
              <a:rPr lang="en-US" altLang="en-US" dirty="0">
                <a:cs typeface="Times New Roman" panose="02020603050405020304" pitchFamily="18" charset="0"/>
              </a:rPr>
              <a:t>Interpersonal orientation of members toward others.</a:t>
            </a:r>
          </a:p>
          <a:p>
            <a:pPr lvl="1">
              <a:lnSpc>
                <a:spcPct val="150000"/>
              </a:lnSpc>
            </a:pPr>
            <a:r>
              <a:rPr lang="en-US" altLang="en-US" dirty="0">
                <a:cs typeface="Times New Roman" panose="02020603050405020304" pitchFamily="18" charset="0"/>
              </a:rPr>
              <a:t>Members’ orientation toward goals.</a:t>
            </a:r>
            <a:r>
              <a:rPr lang="en-US" altLang="en-US" dirty="0"/>
              <a:t> </a:t>
            </a:r>
          </a:p>
        </p:txBody>
      </p:sp>
    </p:spTree>
    <p:extLst>
      <p:ext uri="{BB962C8B-B14F-4D97-AF65-F5344CB8AC3E}">
        <p14:creationId xmlns:p14="http://schemas.microsoft.com/office/powerpoint/2010/main" val="1244756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 </a:t>
            </a:r>
            <a:r>
              <a:rPr lang="en-US" altLang="en-US" i="1">
                <a:latin typeface="Arial" panose="020B0604020202020204" pitchFamily="34" charset="0"/>
              </a:rPr>
              <a:t>An Experiential Approach to Organization Development 8</a:t>
            </a:r>
            <a:r>
              <a:rPr lang="en-US" altLang="en-US" i="1" baseline="30000">
                <a:latin typeface="Arial" panose="020B0604020202020204" pitchFamily="34" charset="0"/>
              </a:rPr>
              <a:t>th</a:t>
            </a:r>
            <a:r>
              <a:rPr lang="en-US" altLang="en-US" i="1">
                <a:latin typeface="Arial" panose="020B0604020202020204" pitchFamily="34" charset="0"/>
              </a:rPr>
              <a:t> edition</a:t>
            </a:r>
          </a:p>
          <a:p>
            <a:r>
              <a:rPr lang="en-US" altLang="en-US" i="1">
                <a:latin typeface="Arial" panose="020B0604020202020204" pitchFamily="34" charset="0"/>
              </a:rPr>
              <a:t>Copyright ©2011 Pearson Education, Inc. Publishing as Prentice Hall </a:t>
            </a:r>
          </a:p>
        </p:txBody>
      </p:sp>
      <p:sp>
        <p:nvSpPr>
          <p:cNvPr id="5" name="Slide Number Placeholder 4"/>
          <p:cNvSpPr>
            <a:spLocks noGrp="1"/>
          </p:cNvSpPr>
          <p:nvPr>
            <p:ph type="sldNum" sz="quarter" idx="11"/>
          </p:nvPr>
        </p:nvSpPr>
        <p:spPr/>
        <p:txBody>
          <a:bodyPr/>
          <a:lstStyle/>
          <a:p>
            <a:r>
              <a:rPr lang="en-US" altLang="en-US"/>
              <a:t>Chapter 5</a:t>
            </a:r>
          </a:p>
          <a:p>
            <a:r>
              <a:rPr lang="en-US" altLang="en-US"/>
              <a:t>Slide</a:t>
            </a:r>
            <a:r>
              <a:rPr lang="en-US" altLang="en-US">
                <a:solidFill>
                  <a:schemeClr val="bg1"/>
                </a:solidFill>
              </a:rPr>
              <a:t> </a:t>
            </a:r>
            <a:fld id="{EA53B3F1-1E1B-4988-958B-51290EDA5192}" type="slidenum">
              <a:rPr lang="en-US" altLang="en-US"/>
              <a:pPr/>
              <a:t>29</a:t>
            </a:fld>
            <a:endParaRPr lang="en-US" altLang="en-US"/>
          </a:p>
        </p:txBody>
      </p:sp>
      <p:sp>
        <p:nvSpPr>
          <p:cNvPr id="54274" name="Rectangle 2"/>
          <p:cNvSpPr>
            <a:spLocks noGrp="1" noChangeArrowheads="1"/>
          </p:cNvSpPr>
          <p:nvPr>
            <p:ph type="title"/>
          </p:nvPr>
        </p:nvSpPr>
        <p:spPr>
          <a:xfrm>
            <a:off x="2209800" y="176214"/>
            <a:ext cx="7772400" cy="1576387"/>
          </a:xfrm>
        </p:spPr>
        <p:txBody>
          <a:bodyPr/>
          <a:lstStyle/>
          <a:p>
            <a:r>
              <a:rPr lang="en-US" altLang="en-US" sz="3200"/>
              <a:t>Table 5.1</a:t>
            </a:r>
            <a:br>
              <a:rPr lang="en-US" altLang="en-US" sz="3200"/>
            </a:br>
            <a:r>
              <a:rPr lang="en-US" altLang="en-US" sz="3200"/>
              <a:t>Example of Survey Results Using the Differentiation-and-Integration Model</a:t>
            </a:r>
          </a:p>
        </p:txBody>
      </p:sp>
      <p:pic>
        <p:nvPicPr>
          <p:cNvPr id="54281"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7131" y="2057400"/>
            <a:ext cx="10493297" cy="3116766"/>
          </a:xfrm>
          <a:noFill/>
          <a:ln>
            <a:solidFill>
              <a:schemeClr val="tx1"/>
            </a:solidFill>
            <a:miter lim="800000"/>
            <a:headEnd/>
            <a:tailEnd/>
          </a:ln>
        </p:spPr>
      </p:pic>
    </p:spTree>
    <p:extLst>
      <p:ext uri="{BB962C8B-B14F-4D97-AF65-F5344CB8AC3E}">
        <p14:creationId xmlns:p14="http://schemas.microsoft.com/office/powerpoint/2010/main" val="2376161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1676400" y="76200"/>
            <a:ext cx="803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3600" b="0"/>
              <a:t>About Organization Development (OD)</a:t>
            </a:r>
          </a:p>
        </p:txBody>
      </p:sp>
      <p:pic>
        <p:nvPicPr>
          <p:cNvPr id="3075" name="Picture 5" descr="divid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762000"/>
            <a:ext cx="83058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8"/>
          <p:cNvSpPr txBox="1">
            <a:spLocks noChangeArrowheads="1"/>
          </p:cNvSpPr>
          <p:nvPr/>
        </p:nvSpPr>
        <p:spPr bwMode="auto">
          <a:xfrm>
            <a:off x="2209800" y="1066801"/>
            <a:ext cx="86106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Relatively new field of study – 50’s &amp; 60’s</a:t>
            </a:r>
          </a:p>
          <a:p>
            <a:pPr eaLnBrk="1" hangingPunct="1"/>
            <a:endParaRPr lang="en-US" altLang="en-US" sz="1200"/>
          </a:p>
          <a:p>
            <a:pPr eaLnBrk="1" hangingPunct="1"/>
            <a:r>
              <a:rPr lang="en-US" altLang="en-US" sz="2400"/>
              <a:t>OD is about how organizations and people function and how to get them function better</a:t>
            </a:r>
          </a:p>
          <a:p>
            <a:pPr eaLnBrk="1" hangingPunct="1"/>
            <a:endParaRPr lang="en-US" altLang="en-US" sz="1200"/>
          </a:p>
          <a:p>
            <a:pPr eaLnBrk="1" hangingPunct="1"/>
            <a:r>
              <a:rPr lang="en-US" altLang="en-US" sz="2400"/>
              <a:t>Start Point – when the leader identifies an undesirable situation and seeks to change it.</a:t>
            </a:r>
          </a:p>
          <a:p>
            <a:pPr eaLnBrk="1" hangingPunct="1"/>
            <a:endParaRPr lang="en-US" altLang="en-US" sz="1200"/>
          </a:p>
          <a:p>
            <a:pPr eaLnBrk="1" hangingPunct="1"/>
            <a:r>
              <a:rPr lang="en-US" altLang="en-US" sz="2400"/>
              <a:t>Focus - Making organizations function better (total system change).</a:t>
            </a:r>
          </a:p>
          <a:p>
            <a:pPr eaLnBrk="1" hangingPunct="1"/>
            <a:endParaRPr lang="en-US" altLang="en-US" sz="1200"/>
          </a:p>
          <a:p>
            <a:pPr eaLnBrk="1" hangingPunct="1"/>
            <a:r>
              <a:rPr lang="en-US" altLang="en-US" sz="2400"/>
              <a:t>Orientation - Action (achieving results through planned activities).</a:t>
            </a:r>
          </a:p>
          <a:p>
            <a:pPr eaLnBrk="1" hangingPunct="1"/>
            <a:endParaRPr lang="en-US" altLang="en-US" sz="1200"/>
          </a:p>
          <a:p>
            <a:pPr eaLnBrk="1" hangingPunct="1"/>
            <a:r>
              <a:rPr lang="en-US" altLang="en-US" sz="2400"/>
              <a:t>No unifying theory – just models of practice</a:t>
            </a:r>
          </a:p>
          <a:p>
            <a:pPr eaLnBrk="1" hangingPunct="1"/>
            <a:endParaRPr lang="en-US" altLang="en-US" sz="2400"/>
          </a:p>
        </p:txBody>
      </p:sp>
      <p:sp>
        <p:nvSpPr>
          <p:cNvPr id="2057" name="Rectangle 9"/>
          <p:cNvSpPr>
            <a:spLocks noChangeArrowheads="1"/>
          </p:cNvSpPr>
          <p:nvPr/>
        </p:nvSpPr>
        <p:spPr bwMode="auto">
          <a:xfrm>
            <a:off x="2743201" y="6172201"/>
            <a:ext cx="6192721" cy="461665"/>
          </a:xfrm>
          <a:prstGeom prst="rect">
            <a:avLst/>
          </a:prstGeom>
          <a:solidFill>
            <a:srgbClr val="FFCC00"/>
          </a:solidFill>
          <a:ln w="9525">
            <a:noFill/>
            <a:miter lim="800000"/>
            <a:headEnd/>
            <a:tailEnd/>
          </a:ln>
          <a:effectLst/>
        </p:spPr>
        <p:txBody>
          <a:bodyPr wrap="none">
            <a:spAutoFit/>
          </a:bodyPr>
          <a:lstStyle/>
          <a:p>
            <a:pPr>
              <a:defRPr/>
            </a:pPr>
            <a:r>
              <a:rPr lang="en-US" sz="2400" i="1">
                <a:effectLst>
                  <a:outerShdw blurRad="38100" dist="38100" dir="2700000" algn="tl">
                    <a:srgbClr val="FFFFFF"/>
                  </a:outerShdw>
                </a:effectLst>
                <a:latin typeface="Arial" charset="0"/>
              </a:rPr>
              <a:t>OD is an organization improvement strategy</a:t>
            </a:r>
          </a:p>
        </p:txBody>
      </p:sp>
      <p:grpSp>
        <p:nvGrpSpPr>
          <p:cNvPr id="3078" name="Group 12"/>
          <p:cNvGrpSpPr>
            <a:grpSpLocks/>
          </p:cNvGrpSpPr>
          <p:nvPr/>
        </p:nvGrpSpPr>
        <p:grpSpPr bwMode="auto">
          <a:xfrm>
            <a:off x="1960564" y="1204913"/>
            <a:ext cx="249237" cy="265112"/>
            <a:chOff x="249" y="759"/>
            <a:chExt cx="157" cy="167"/>
          </a:xfrm>
        </p:grpSpPr>
        <p:sp>
          <p:nvSpPr>
            <p:cNvPr id="3094" name="Rectangle 11"/>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3095" name="Rectangle 10"/>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grpSp>
        <p:nvGrpSpPr>
          <p:cNvPr id="3079" name="Group 13"/>
          <p:cNvGrpSpPr>
            <a:grpSpLocks/>
          </p:cNvGrpSpPr>
          <p:nvPr/>
        </p:nvGrpSpPr>
        <p:grpSpPr bwMode="auto">
          <a:xfrm>
            <a:off x="1960564" y="1716088"/>
            <a:ext cx="249237" cy="265112"/>
            <a:chOff x="249" y="759"/>
            <a:chExt cx="157" cy="167"/>
          </a:xfrm>
        </p:grpSpPr>
        <p:sp>
          <p:nvSpPr>
            <p:cNvPr id="3092" name="Rectangle 14"/>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3093" name="Rectangle 15"/>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grpSp>
        <p:nvGrpSpPr>
          <p:cNvPr id="3080" name="Group 16"/>
          <p:cNvGrpSpPr>
            <a:grpSpLocks/>
          </p:cNvGrpSpPr>
          <p:nvPr/>
        </p:nvGrpSpPr>
        <p:grpSpPr bwMode="auto">
          <a:xfrm>
            <a:off x="1960564" y="2630488"/>
            <a:ext cx="249237" cy="265112"/>
            <a:chOff x="249" y="759"/>
            <a:chExt cx="157" cy="167"/>
          </a:xfrm>
        </p:grpSpPr>
        <p:sp>
          <p:nvSpPr>
            <p:cNvPr id="3090" name="Rectangle 17"/>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3091" name="Rectangle 18"/>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grpSp>
        <p:nvGrpSpPr>
          <p:cNvPr id="3081" name="Group 19"/>
          <p:cNvGrpSpPr>
            <a:grpSpLocks/>
          </p:cNvGrpSpPr>
          <p:nvPr/>
        </p:nvGrpSpPr>
        <p:grpSpPr bwMode="auto">
          <a:xfrm>
            <a:off x="1960564" y="3505201"/>
            <a:ext cx="249237" cy="265113"/>
            <a:chOff x="249" y="759"/>
            <a:chExt cx="157" cy="167"/>
          </a:xfrm>
        </p:grpSpPr>
        <p:sp>
          <p:nvSpPr>
            <p:cNvPr id="3088" name="Rectangle 20"/>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3089" name="Rectangle 21"/>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grpSp>
        <p:nvGrpSpPr>
          <p:cNvPr id="3082" name="Group 19"/>
          <p:cNvGrpSpPr>
            <a:grpSpLocks/>
          </p:cNvGrpSpPr>
          <p:nvPr/>
        </p:nvGrpSpPr>
        <p:grpSpPr bwMode="auto">
          <a:xfrm>
            <a:off x="1960564" y="4459288"/>
            <a:ext cx="249237" cy="265112"/>
            <a:chOff x="249" y="759"/>
            <a:chExt cx="157" cy="167"/>
          </a:xfrm>
        </p:grpSpPr>
        <p:sp>
          <p:nvSpPr>
            <p:cNvPr id="3086" name="Rectangle 20"/>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3087" name="Rectangle 21"/>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grpSp>
        <p:nvGrpSpPr>
          <p:cNvPr id="3083" name="Group 19"/>
          <p:cNvGrpSpPr>
            <a:grpSpLocks/>
          </p:cNvGrpSpPr>
          <p:nvPr/>
        </p:nvGrpSpPr>
        <p:grpSpPr bwMode="auto">
          <a:xfrm>
            <a:off x="1960564" y="5373688"/>
            <a:ext cx="249237" cy="265112"/>
            <a:chOff x="249" y="759"/>
            <a:chExt cx="157" cy="167"/>
          </a:xfrm>
        </p:grpSpPr>
        <p:sp>
          <p:nvSpPr>
            <p:cNvPr id="3084" name="Rectangle 20"/>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3085" name="Rectangle 21"/>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3592711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 </a:t>
            </a:r>
            <a:r>
              <a:rPr lang="en-US" altLang="en-US" i="1">
                <a:latin typeface="Arial" panose="020B0604020202020204" pitchFamily="34" charset="0"/>
              </a:rPr>
              <a:t>An Experiential Approach to Organization Development 8</a:t>
            </a:r>
            <a:r>
              <a:rPr lang="en-US" altLang="en-US" i="1" baseline="30000">
                <a:latin typeface="Arial" panose="020B0604020202020204" pitchFamily="34" charset="0"/>
              </a:rPr>
              <a:t>th</a:t>
            </a:r>
            <a:r>
              <a:rPr lang="en-US" altLang="en-US" i="1">
                <a:latin typeface="Arial" panose="020B0604020202020204" pitchFamily="34" charset="0"/>
              </a:rPr>
              <a:t> edition</a:t>
            </a:r>
          </a:p>
          <a:p>
            <a:r>
              <a:rPr lang="en-US" altLang="en-US" i="1">
                <a:latin typeface="Arial" panose="020B0604020202020204" pitchFamily="34" charset="0"/>
              </a:rPr>
              <a:t>Copyright ©2011 Pearson Education, Inc. Publishing as Prentice Hall </a:t>
            </a:r>
          </a:p>
        </p:txBody>
      </p:sp>
      <p:sp>
        <p:nvSpPr>
          <p:cNvPr id="5" name="Slide Number Placeholder 4"/>
          <p:cNvSpPr>
            <a:spLocks noGrp="1"/>
          </p:cNvSpPr>
          <p:nvPr>
            <p:ph type="sldNum" sz="quarter" idx="11"/>
          </p:nvPr>
        </p:nvSpPr>
        <p:spPr/>
        <p:txBody>
          <a:bodyPr/>
          <a:lstStyle/>
          <a:p>
            <a:r>
              <a:rPr lang="en-US" altLang="en-US"/>
              <a:t>Chapter 5</a:t>
            </a:r>
          </a:p>
          <a:p>
            <a:r>
              <a:rPr lang="en-US" altLang="en-US"/>
              <a:t>Slide</a:t>
            </a:r>
            <a:r>
              <a:rPr lang="en-US" altLang="en-US">
                <a:solidFill>
                  <a:schemeClr val="bg1"/>
                </a:solidFill>
              </a:rPr>
              <a:t> </a:t>
            </a:r>
            <a:fld id="{3B730AE3-6C1D-420C-ACB5-A9E5C9D3F963}" type="slidenum">
              <a:rPr lang="en-US" altLang="en-US"/>
              <a:pPr/>
              <a:t>30</a:t>
            </a:fld>
            <a:endParaRPr lang="en-US" altLang="en-US"/>
          </a:p>
        </p:txBody>
      </p:sp>
      <p:sp>
        <p:nvSpPr>
          <p:cNvPr id="79874" name="Rectangle 2"/>
          <p:cNvSpPr>
            <a:spLocks noGrp="1" noChangeArrowheads="1"/>
          </p:cNvSpPr>
          <p:nvPr>
            <p:ph type="title"/>
          </p:nvPr>
        </p:nvSpPr>
        <p:spPr>
          <a:xfrm>
            <a:off x="2209800" y="609600"/>
            <a:ext cx="7772400" cy="762000"/>
          </a:xfrm>
        </p:spPr>
        <p:txBody>
          <a:bodyPr/>
          <a:lstStyle/>
          <a:p>
            <a:r>
              <a:rPr lang="en-US" altLang="en-US"/>
              <a:t>Sociotechnical Systems Model</a:t>
            </a:r>
          </a:p>
        </p:txBody>
      </p:sp>
      <p:sp>
        <p:nvSpPr>
          <p:cNvPr id="79880" name="Rectangle 8"/>
          <p:cNvSpPr>
            <a:spLocks noGrp="1" noChangeArrowheads="1"/>
          </p:cNvSpPr>
          <p:nvPr>
            <p:ph type="body" idx="1"/>
          </p:nvPr>
        </p:nvSpPr>
        <p:spPr>
          <a:xfrm>
            <a:off x="2133600" y="1447800"/>
            <a:ext cx="7848600" cy="4648200"/>
          </a:xfrm>
          <a:noFill/>
          <a:ln/>
        </p:spPr>
        <p:txBody>
          <a:bodyPr/>
          <a:lstStyle/>
          <a:p>
            <a:r>
              <a:rPr lang="en-US" altLang="en-US"/>
              <a:t>Two interrelated systems in organization:</a:t>
            </a:r>
          </a:p>
          <a:p>
            <a:pPr lvl="1"/>
            <a:r>
              <a:rPr lang="en-US" altLang="en-US"/>
              <a:t>Social system.</a:t>
            </a:r>
          </a:p>
          <a:p>
            <a:pPr lvl="1"/>
            <a:r>
              <a:rPr lang="en-US" altLang="en-US"/>
              <a:t>Technical system.</a:t>
            </a:r>
          </a:p>
          <a:p>
            <a:r>
              <a:rPr lang="en-US" altLang="en-US"/>
              <a:t>The 2 systems are interrelated.</a:t>
            </a:r>
          </a:p>
          <a:p>
            <a:r>
              <a:rPr lang="en-US" altLang="en-US"/>
              <a:t>Diagnosis determines:</a:t>
            </a:r>
          </a:p>
          <a:p>
            <a:pPr lvl="1"/>
            <a:r>
              <a:rPr lang="en-US" altLang="en-US"/>
              <a:t>Interrelationships.</a:t>
            </a:r>
          </a:p>
          <a:p>
            <a:pPr lvl="1"/>
            <a:r>
              <a:rPr lang="en-US" altLang="en-US"/>
              <a:t>Type of feedback required between subsystems.</a:t>
            </a:r>
          </a:p>
        </p:txBody>
      </p:sp>
    </p:spTree>
    <p:extLst>
      <p:ext uri="{BB962C8B-B14F-4D97-AF65-F5344CB8AC3E}">
        <p14:creationId xmlns:p14="http://schemas.microsoft.com/office/powerpoint/2010/main" val="1170886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1676400" y="76200"/>
            <a:ext cx="4349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3600" b="0"/>
              <a:t>Systems Theory </a:t>
            </a:r>
            <a:r>
              <a:rPr lang="en-US" altLang="en-US" b="0">
                <a:solidFill>
                  <a:srgbClr val="0000FF"/>
                </a:solidFill>
              </a:rPr>
              <a:t>Contd..</a:t>
            </a:r>
          </a:p>
          <a:p>
            <a:pPr eaLnBrk="1" hangingPunct="1"/>
            <a:endParaRPr lang="en-US" altLang="en-US" b="0">
              <a:solidFill>
                <a:srgbClr val="0000FF"/>
              </a:solidFill>
            </a:endParaRPr>
          </a:p>
        </p:txBody>
      </p:sp>
      <p:pic>
        <p:nvPicPr>
          <p:cNvPr id="19459" name="Picture 5" descr="divid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85800"/>
            <a:ext cx="83058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6" descr="eric tr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9800" y="914400"/>
            <a:ext cx="16891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7"/>
          <p:cNvSpPr txBox="1">
            <a:spLocks noChangeArrowheads="1"/>
          </p:cNvSpPr>
          <p:nvPr/>
        </p:nvSpPr>
        <p:spPr bwMode="auto">
          <a:xfrm>
            <a:off x="8807450" y="3276601"/>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solidFill>
                  <a:srgbClr val="009900"/>
                </a:solidFill>
                <a:effectLst>
                  <a:outerShdw blurRad="38100" dist="38100" dir="2700000" algn="tl">
                    <a:srgbClr val="000000"/>
                  </a:outerShdw>
                </a:effectLst>
              </a:rPr>
              <a:t>Eric Trist</a:t>
            </a:r>
          </a:p>
        </p:txBody>
      </p:sp>
      <p:sp>
        <p:nvSpPr>
          <p:cNvPr id="19462" name="Text Box 8"/>
          <p:cNvSpPr txBox="1">
            <a:spLocks noChangeArrowheads="1"/>
          </p:cNvSpPr>
          <p:nvPr/>
        </p:nvSpPr>
        <p:spPr bwMode="auto">
          <a:xfrm>
            <a:off x="1736725" y="954088"/>
            <a:ext cx="565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solidFill>
                  <a:srgbClr val="0000FF"/>
                </a:solidFill>
              </a:rPr>
              <a:t>Sociotechnical Systems Theory (STS)</a:t>
            </a:r>
          </a:p>
        </p:txBody>
      </p:sp>
      <p:sp>
        <p:nvSpPr>
          <p:cNvPr id="19463" name="Text Box 9"/>
          <p:cNvSpPr txBox="1">
            <a:spLocks noChangeArrowheads="1"/>
          </p:cNvSpPr>
          <p:nvPr/>
        </p:nvSpPr>
        <p:spPr bwMode="auto">
          <a:xfrm>
            <a:off x="1812926" y="1636713"/>
            <a:ext cx="66452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All organizations comprised of two interdependent systems:</a:t>
            </a:r>
          </a:p>
          <a:p>
            <a:pPr eaLnBrk="1" hangingPunct="1"/>
            <a:endParaRPr lang="en-US" altLang="en-US" sz="1400"/>
          </a:p>
          <a:p>
            <a:pPr eaLnBrk="1" hangingPunct="1">
              <a:buFontTx/>
              <a:buAutoNum type="arabicPeriod"/>
            </a:pPr>
            <a:r>
              <a:rPr lang="en-US" altLang="en-US" sz="2400"/>
              <a:t> Social system</a:t>
            </a:r>
          </a:p>
          <a:p>
            <a:pPr eaLnBrk="1" hangingPunct="1">
              <a:buFontTx/>
              <a:buAutoNum type="arabicPeriod"/>
            </a:pPr>
            <a:r>
              <a:rPr lang="en-US" altLang="en-US" sz="2400"/>
              <a:t> Technical system</a:t>
            </a:r>
          </a:p>
          <a:p>
            <a:pPr eaLnBrk="1" hangingPunct="1"/>
            <a:endParaRPr lang="en-US" altLang="en-US" sz="1000"/>
          </a:p>
        </p:txBody>
      </p:sp>
      <p:sp>
        <p:nvSpPr>
          <p:cNvPr id="19464" name="Rectangle 10"/>
          <p:cNvSpPr>
            <a:spLocks noChangeArrowheads="1"/>
          </p:cNvSpPr>
          <p:nvPr/>
        </p:nvSpPr>
        <p:spPr bwMode="auto">
          <a:xfrm>
            <a:off x="2057400" y="3810000"/>
            <a:ext cx="838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To achieve high productivity and employee satisfaction, organizations must optimize both systems.</a:t>
            </a:r>
          </a:p>
          <a:p>
            <a:pPr eaLnBrk="1" hangingPunct="1"/>
            <a:endParaRPr lang="en-US" altLang="en-US" sz="2400"/>
          </a:p>
          <a:p>
            <a:pPr eaLnBrk="1" hangingPunct="1"/>
            <a:r>
              <a:rPr lang="en-US" altLang="en-US" sz="2400"/>
              <a:t>Changes in one system affect the other system.</a:t>
            </a:r>
          </a:p>
        </p:txBody>
      </p:sp>
      <p:grpSp>
        <p:nvGrpSpPr>
          <p:cNvPr id="19465" name="Group 13"/>
          <p:cNvGrpSpPr>
            <a:grpSpLocks/>
          </p:cNvGrpSpPr>
          <p:nvPr/>
        </p:nvGrpSpPr>
        <p:grpSpPr bwMode="auto">
          <a:xfrm>
            <a:off x="1828800" y="3886201"/>
            <a:ext cx="249238" cy="265113"/>
            <a:chOff x="249" y="759"/>
            <a:chExt cx="157" cy="167"/>
          </a:xfrm>
        </p:grpSpPr>
        <p:sp>
          <p:nvSpPr>
            <p:cNvPr id="19469" name="Rectangle 14"/>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19470" name="Rectangle 15"/>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grpSp>
        <p:nvGrpSpPr>
          <p:cNvPr id="19466" name="Group 13"/>
          <p:cNvGrpSpPr>
            <a:grpSpLocks/>
          </p:cNvGrpSpPr>
          <p:nvPr/>
        </p:nvGrpSpPr>
        <p:grpSpPr bwMode="auto">
          <a:xfrm>
            <a:off x="1828800" y="5029201"/>
            <a:ext cx="249238" cy="265113"/>
            <a:chOff x="249" y="759"/>
            <a:chExt cx="157" cy="167"/>
          </a:xfrm>
        </p:grpSpPr>
        <p:sp>
          <p:nvSpPr>
            <p:cNvPr id="19467" name="Rectangle 14"/>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19468" name="Rectangle 15"/>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405090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nvPr>
        </p:nvGraphicFramePr>
        <p:xfrm>
          <a:off x="810536" y="970155"/>
          <a:ext cx="10652918" cy="5731728"/>
        </p:xfrm>
        <a:graphic>
          <a:graphicData uri="http://schemas.openxmlformats.org/presentationml/2006/ole">
            <mc:AlternateContent xmlns:mc="http://schemas.openxmlformats.org/markup-compatibility/2006">
              <mc:Choice xmlns:v="urn:schemas-microsoft-com:vml" Requires="v">
                <p:oleObj spid="_x0000_s1026" name="Slide" r:id="rId3" imgW="4570530" imgH="3427618" progId="PowerPoint.Slide.12">
                  <p:embed/>
                </p:oleObj>
              </mc:Choice>
              <mc:Fallback>
                <p:oleObj name="Slide" r:id="rId3" imgW="4570530" imgH="3427618" progId="PowerPoint.Slide.12">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536" y="970155"/>
                        <a:ext cx="10652918" cy="5731728"/>
                      </a:xfrm>
                      <a:prstGeom prst="rect">
                        <a:avLst/>
                      </a:prstGeom>
                      <a:noFill/>
                    </p:spPr>
                  </p:pic>
                </p:oleObj>
              </mc:Fallback>
            </mc:AlternateContent>
          </a:graphicData>
        </a:graphic>
      </p:graphicFrame>
      <p:sp>
        <p:nvSpPr>
          <p:cNvPr id="4" name="Rectangle 3"/>
          <p:cNvSpPr/>
          <p:nvPr/>
        </p:nvSpPr>
        <p:spPr>
          <a:xfrm>
            <a:off x="3846465" y="238745"/>
            <a:ext cx="4416588" cy="461665"/>
          </a:xfrm>
          <a:prstGeom prst="rect">
            <a:avLst/>
          </a:prstGeom>
        </p:spPr>
        <p:txBody>
          <a:bodyPr wrap="square">
            <a:spAutoFit/>
          </a:bodyPr>
          <a:lstStyle/>
          <a:p>
            <a:pPr lvl="0" algn="ctr" eaLnBrk="0" fontAlgn="base" hangingPunct="0">
              <a:spcBef>
                <a:spcPct val="0"/>
              </a:spcBef>
              <a:spcAft>
                <a:spcPct val="0"/>
              </a:spcAft>
            </a:pPr>
            <a:r>
              <a:rPr lang="en-US" altLang="en-US" sz="2400" b="1" dirty="0">
                <a:latin typeface="Arial" panose="020B0604020202020204" pitchFamily="34" charset="0"/>
                <a:ea typeface="Times New Roman" panose="02020603050405020304" pitchFamily="18" charset="0"/>
                <a:cs typeface="Arial" panose="020B0604020202020204" pitchFamily="34" charset="0"/>
              </a:rPr>
              <a:t>Causal Loop Diagram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956440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1676400" y="-9525"/>
            <a:ext cx="81613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3600" b="0" dirty="0"/>
              <a:t>Diagnosing Organizational </a:t>
            </a:r>
            <a:r>
              <a:rPr lang="en-US" altLang="en-US" sz="3600" b="0" dirty="0">
                <a:solidFill>
                  <a:srgbClr val="FF0000"/>
                </a:solidFill>
              </a:rPr>
              <a:t>Subsystems</a:t>
            </a:r>
            <a:endParaRPr lang="en-US" altLang="en-US" b="0" dirty="0">
              <a:solidFill>
                <a:srgbClr val="FF0000"/>
              </a:solidFill>
            </a:endParaRPr>
          </a:p>
          <a:p>
            <a:pPr eaLnBrk="1" hangingPunct="1"/>
            <a:endParaRPr lang="en-US" altLang="en-US" b="0" dirty="0">
              <a:solidFill>
                <a:srgbClr val="0000FF"/>
              </a:solidFill>
            </a:endParaRPr>
          </a:p>
        </p:txBody>
      </p:sp>
      <p:pic>
        <p:nvPicPr>
          <p:cNvPr id="27651" name="Picture 5" descr="divid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88964"/>
            <a:ext cx="8305800" cy="9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87" name="Group 39"/>
          <p:cNvGraphicFramePr>
            <a:graphicFrameLocks noGrp="1"/>
          </p:cNvGraphicFramePr>
          <p:nvPr/>
        </p:nvGraphicFramePr>
        <p:xfrm>
          <a:off x="602166" y="838200"/>
          <a:ext cx="10794380" cy="5690236"/>
        </p:xfrm>
        <a:graphic>
          <a:graphicData uri="http://schemas.openxmlformats.org/drawingml/2006/table">
            <a:tbl>
              <a:tblPr/>
              <a:tblGrid>
                <a:gridCol w="2103989">
                  <a:extLst>
                    <a:ext uri="{9D8B030D-6E8A-4147-A177-3AD203B41FA5}">
                      <a16:colId xmlns:a16="http://schemas.microsoft.com/office/drawing/2014/main" val="3828022600"/>
                    </a:ext>
                  </a:extLst>
                </a:gridCol>
                <a:gridCol w="4482412">
                  <a:extLst>
                    <a:ext uri="{9D8B030D-6E8A-4147-A177-3AD203B41FA5}">
                      <a16:colId xmlns:a16="http://schemas.microsoft.com/office/drawing/2014/main" val="2213313551"/>
                    </a:ext>
                  </a:extLst>
                </a:gridCol>
                <a:gridCol w="4207979">
                  <a:extLst>
                    <a:ext uri="{9D8B030D-6E8A-4147-A177-3AD203B41FA5}">
                      <a16:colId xmlns:a16="http://schemas.microsoft.com/office/drawing/2014/main" val="2115845791"/>
                    </a:ext>
                  </a:extLst>
                </a:gridCol>
              </a:tblGrid>
              <a:tr h="153988">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Diagnostic targets</a:t>
                      </a:r>
                      <a:endParaRPr kumimoji="0" lang="en-US" altLang="en-US" sz="1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Information sought</a:t>
                      </a:r>
                      <a:endParaRPr kumimoji="0" lang="en-US" altLang="en-US" sz="1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Methods of Diagnosis</a:t>
                      </a:r>
                      <a:endParaRPr kumimoji="0" lang="en-US" altLang="en-US" sz="1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2270780162"/>
                  </a:ext>
                </a:extLst>
              </a:tr>
              <a:tr h="808038">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The total organization</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What is organization’s culture?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Are organizational goals and strategy understood and accepted?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What is organization’s performance?</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Examination of organizational records – </a:t>
                      </a:r>
                      <a:b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b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rules, regulations, policies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Questionnaire survey</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Interviews (both group &amp; individual)</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36926809"/>
                  </a:ext>
                </a:extLst>
              </a:tr>
              <a:tr h="101600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Large and complex subsystems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What are the unique demands on this subsystem?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Are organization structures and processes related to unique demands?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What are the major problems confronting this subsystem?</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Questionnaire survey</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Interviews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Observations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Organization records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767848612"/>
                  </a:ext>
                </a:extLst>
              </a:tr>
              <a:tr h="88900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Small and simple subsystem</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Q) What are major problems of the team?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Q) How can team effectiveness be improved?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Q) Do individuals know how their jobs relate to organizational goals?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Individual interviews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group meeting to review the interview data</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Questionnaires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Observation of staff meetings and other day-</a:t>
                      </a:r>
                      <a:b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b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to-day operations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665566221"/>
                  </a:ext>
                </a:extLst>
              </a:tr>
              <a:tr h="960438">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Intergroup subsystems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How does each subsystem see the other?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What problems do the two groups have in working together?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How can they collaborate to improve performance of both groups?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Interviews of each subsystem followed by  </a:t>
                      </a:r>
                      <a:b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b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‘sharing the data meeting’</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Flowcharting critical processes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Meetings between both groups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2004314548"/>
                  </a:ext>
                </a:extLst>
              </a:tr>
              <a:tr h="101600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Individuals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Do people perform according to organization’s expectations?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Do they need particular knowledge or skills?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What career development opportunities do they have/ want/ need?</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Interviews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Information from diagnostic meetings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Data available with HR department</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704981533"/>
                  </a:ext>
                </a:extLst>
              </a:tr>
              <a:tr h="76200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Roles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Is the role defines adequately?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What is the ‘fit’ between person and role?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Is this the right person for this role?</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Role analysis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Observations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Interviews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380018230"/>
                  </a:ext>
                </a:extLst>
              </a:tr>
            </a:tbl>
          </a:graphicData>
        </a:graphic>
      </p:graphicFrame>
    </p:spTree>
    <p:extLst>
      <p:ext uri="{BB962C8B-B14F-4D97-AF65-F5344CB8AC3E}">
        <p14:creationId xmlns:p14="http://schemas.microsoft.com/office/powerpoint/2010/main" val="10567702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1676401" y="-9525"/>
            <a:ext cx="78787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3600" b="0" dirty="0"/>
              <a:t>Diagnosing Organizational </a:t>
            </a:r>
            <a:r>
              <a:rPr lang="en-US" altLang="en-US" sz="3600" b="0" dirty="0">
                <a:solidFill>
                  <a:srgbClr val="00B0F0"/>
                </a:solidFill>
              </a:rPr>
              <a:t>Processes</a:t>
            </a:r>
            <a:endParaRPr lang="en-US" altLang="en-US" b="0" dirty="0">
              <a:solidFill>
                <a:srgbClr val="00B0F0"/>
              </a:solidFill>
            </a:endParaRPr>
          </a:p>
          <a:p>
            <a:pPr eaLnBrk="1" hangingPunct="1"/>
            <a:endParaRPr lang="en-US" altLang="en-US" b="0" dirty="0">
              <a:solidFill>
                <a:srgbClr val="0000FF"/>
              </a:solidFill>
            </a:endParaRPr>
          </a:p>
        </p:txBody>
      </p:sp>
      <p:pic>
        <p:nvPicPr>
          <p:cNvPr id="28675" name="Picture 5" descr="divid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88964"/>
            <a:ext cx="8305800" cy="9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712" name="Group 40"/>
          <p:cNvGraphicFramePr>
            <a:graphicFrameLocks noGrp="1"/>
          </p:cNvGraphicFramePr>
          <p:nvPr/>
        </p:nvGraphicFramePr>
        <p:xfrm>
          <a:off x="847493" y="838201"/>
          <a:ext cx="10627111" cy="5752170"/>
        </p:xfrm>
        <a:graphic>
          <a:graphicData uri="http://schemas.openxmlformats.org/drawingml/2006/table">
            <a:tbl>
              <a:tblPr/>
              <a:tblGrid>
                <a:gridCol w="2071386">
                  <a:extLst>
                    <a:ext uri="{9D8B030D-6E8A-4147-A177-3AD203B41FA5}">
                      <a16:colId xmlns:a16="http://schemas.microsoft.com/office/drawing/2014/main" val="3355222775"/>
                    </a:ext>
                  </a:extLst>
                </a:gridCol>
                <a:gridCol w="4412953">
                  <a:extLst>
                    <a:ext uri="{9D8B030D-6E8A-4147-A177-3AD203B41FA5}">
                      <a16:colId xmlns:a16="http://schemas.microsoft.com/office/drawing/2014/main" val="4123989681"/>
                    </a:ext>
                  </a:extLst>
                </a:gridCol>
                <a:gridCol w="4142772">
                  <a:extLst>
                    <a:ext uri="{9D8B030D-6E8A-4147-A177-3AD203B41FA5}">
                      <a16:colId xmlns:a16="http://schemas.microsoft.com/office/drawing/2014/main" val="2828624846"/>
                    </a:ext>
                  </a:extLst>
                </a:gridCol>
              </a:tblGrid>
              <a:tr h="475047">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Organizational Processes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Information sought</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Methods of Diagnosis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3699951435"/>
                  </a:ext>
                </a:extLst>
              </a:tr>
              <a:tr h="89955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Communication patterns, styles &amp; flows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Q) Is communication open or closed?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Q) Is communication directed upward, downward, </a:t>
                      </a:r>
                      <a:b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b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laterally?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Q) Are communications filtered? ….. Why? How?</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Observations – in meetings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Questionnaires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Interviews and discussion with group </a:t>
                      </a:r>
                      <a:b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b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members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093637317"/>
                  </a:ext>
                </a:extLst>
              </a:tr>
              <a:tr h="89955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Goal setting</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Do people set goals?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Who participates?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Do they possess necessary skills for effective </a:t>
                      </a:r>
                      <a:b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b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goal setting?</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Questionnaires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Interviews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Observations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3481164252"/>
                  </a:ext>
                </a:extLst>
              </a:tr>
              <a:tr h="678638">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Decision making, problem solving &amp; action planning</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Who makes decisions?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Are they effective?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Are additional decision making skills needed?</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Observations of problem-solving meetings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Analysis of videotaped sessions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Organizational records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874629718"/>
                  </a:ext>
                </a:extLst>
              </a:tr>
              <a:tr h="106921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Conflict resolution and management</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Where does conflict exist?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Who are involved parties?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How is it being managed?</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Interviews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Flowcharting critical processes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Meetings between both groups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930867425"/>
                  </a:ext>
                </a:extLst>
              </a:tr>
              <a:tr h="712217">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Superior-subordinate relations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What are the prevailing leadership styles?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What problems arise between superiors and </a:t>
                      </a:r>
                      <a:b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b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subordinates?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Questionnaires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Interviews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075407532"/>
                  </a:ext>
                </a:extLst>
              </a:tr>
              <a:tr h="1017958">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Strategic management &amp; long range planning</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Who is responsible for ‘looking ahead’ and </a:t>
                      </a:r>
                      <a:b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b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making long term decisions?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Do they have adequate tools and support?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 Have the recent long range decisions been </a:t>
                      </a:r>
                      <a:b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br>
                      <a:r>
                        <a:rPr kumimoji="0" lang="en-US" altLang="en-US" sz="12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effective?</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Interviews of key policy makers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Group discussions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Examination of historical records</a:t>
                      </a:r>
                    </a:p>
                  </a:txBody>
                  <a:tcPr marL="33011" marR="3301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3929966152"/>
                  </a:ext>
                </a:extLst>
              </a:tr>
            </a:tbl>
          </a:graphicData>
        </a:graphic>
      </p:graphicFrame>
    </p:spTree>
    <p:extLst>
      <p:ext uri="{BB962C8B-B14F-4D97-AF65-F5344CB8AC3E}">
        <p14:creationId xmlns:p14="http://schemas.microsoft.com/office/powerpoint/2010/main" val="28308730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 </a:t>
            </a:r>
            <a:r>
              <a:rPr lang="en-US" altLang="en-US" i="1">
                <a:latin typeface="Arial" panose="020B0604020202020204" pitchFamily="34" charset="0"/>
              </a:rPr>
              <a:t>An Experiential Approach to Organization Development 8</a:t>
            </a:r>
            <a:r>
              <a:rPr lang="en-US" altLang="en-US" i="1" baseline="30000">
                <a:latin typeface="Arial" panose="020B0604020202020204" pitchFamily="34" charset="0"/>
              </a:rPr>
              <a:t>th</a:t>
            </a:r>
            <a:r>
              <a:rPr lang="en-US" altLang="en-US" i="1">
                <a:latin typeface="Arial" panose="020B0604020202020204" pitchFamily="34" charset="0"/>
              </a:rPr>
              <a:t> edition</a:t>
            </a:r>
          </a:p>
          <a:p>
            <a:r>
              <a:rPr lang="en-US" altLang="en-US" i="1">
                <a:latin typeface="Arial" panose="020B0604020202020204" pitchFamily="34" charset="0"/>
              </a:rPr>
              <a:t>Copyright ©2011 Pearson Education, Inc. Publishing as Prentice Hall </a:t>
            </a:r>
          </a:p>
        </p:txBody>
      </p:sp>
      <p:sp>
        <p:nvSpPr>
          <p:cNvPr id="5" name="Slide Number Placeholder 4"/>
          <p:cNvSpPr>
            <a:spLocks noGrp="1"/>
          </p:cNvSpPr>
          <p:nvPr>
            <p:ph type="sldNum" sz="quarter" idx="11"/>
          </p:nvPr>
        </p:nvSpPr>
        <p:spPr/>
        <p:txBody>
          <a:bodyPr/>
          <a:lstStyle/>
          <a:p>
            <a:r>
              <a:rPr lang="en-US" altLang="en-US"/>
              <a:t>Chapter 5</a:t>
            </a:r>
          </a:p>
          <a:p>
            <a:r>
              <a:rPr lang="en-US" altLang="en-US"/>
              <a:t>Slide</a:t>
            </a:r>
            <a:r>
              <a:rPr lang="en-US" altLang="en-US">
                <a:solidFill>
                  <a:schemeClr val="bg1"/>
                </a:solidFill>
              </a:rPr>
              <a:t> </a:t>
            </a:r>
            <a:fld id="{00DEE660-5D55-4B59-8A46-1787D50C8677}" type="slidenum">
              <a:rPr lang="en-US" altLang="en-US"/>
              <a:pPr/>
              <a:t>35</a:t>
            </a:fld>
            <a:endParaRPr lang="en-US" altLang="en-US"/>
          </a:p>
        </p:txBody>
      </p:sp>
      <p:sp>
        <p:nvSpPr>
          <p:cNvPr id="35842" name="Rectangle 2"/>
          <p:cNvSpPr>
            <a:spLocks noGrp="1" noChangeArrowheads="1"/>
          </p:cNvSpPr>
          <p:nvPr>
            <p:ph type="title"/>
          </p:nvPr>
        </p:nvSpPr>
        <p:spPr/>
        <p:txBody>
          <a:bodyPr/>
          <a:lstStyle/>
          <a:p>
            <a:r>
              <a:rPr lang="en-US" altLang="en-US"/>
              <a:t>Warning Signs in Diagnosis</a:t>
            </a:r>
          </a:p>
        </p:txBody>
      </p:sp>
      <p:sp>
        <p:nvSpPr>
          <p:cNvPr id="35843" name="Rectangle 3"/>
          <p:cNvSpPr>
            <a:spLocks noGrp="1" noChangeArrowheads="1"/>
          </p:cNvSpPr>
          <p:nvPr>
            <p:ph type="body" idx="1"/>
          </p:nvPr>
        </p:nvSpPr>
        <p:spPr/>
        <p:txBody>
          <a:bodyPr/>
          <a:lstStyle/>
          <a:p>
            <a:r>
              <a:rPr lang="en-US" altLang="en-US" dirty="0"/>
              <a:t>Confidentiality of data.</a:t>
            </a:r>
          </a:p>
          <a:p>
            <a:r>
              <a:rPr lang="en-US" altLang="en-US" dirty="0"/>
              <a:t>Over-diagnosis.</a:t>
            </a:r>
          </a:p>
          <a:p>
            <a:r>
              <a:rPr lang="en-US" altLang="en-US" dirty="0"/>
              <a:t>Crisis diagnosis.</a:t>
            </a:r>
          </a:p>
          <a:p>
            <a:r>
              <a:rPr lang="en-US" altLang="en-US" dirty="0"/>
              <a:t>Threatening and overwhelming diagnosis.</a:t>
            </a:r>
          </a:p>
          <a:p>
            <a:r>
              <a:rPr lang="en-US" altLang="en-US" dirty="0"/>
              <a:t>Practitioner’s favorite diagnosis.</a:t>
            </a:r>
          </a:p>
          <a:p>
            <a:r>
              <a:rPr lang="en-US" altLang="en-US" dirty="0"/>
              <a:t>Diagnosis of symptoms, not problems.</a:t>
            </a:r>
          </a:p>
        </p:txBody>
      </p:sp>
    </p:spTree>
    <p:extLst>
      <p:ext uri="{BB962C8B-B14F-4D97-AF65-F5344CB8AC3E}">
        <p14:creationId xmlns:p14="http://schemas.microsoft.com/office/powerpoint/2010/main" val="175823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676400" y="76200"/>
            <a:ext cx="516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3600" b="0"/>
              <a:t>Models and theories </a:t>
            </a:r>
            <a:r>
              <a:rPr lang="en-US" altLang="en-US" b="0">
                <a:solidFill>
                  <a:srgbClr val="0000FF"/>
                </a:solidFill>
              </a:rPr>
              <a:t>Contd..</a:t>
            </a:r>
          </a:p>
        </p:txBody>
      </p:sp>
      <p:pic>
        <p:nvPicPr>
          <p:cNvPr id="17411" name="Picture 5" descr="divid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85800"/>
            <a:ext cx="83058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2" name="Group 12"/>
          <p:cNvGrpSpPr>
            <a:grpSpLocks/>
          </p:cNvGrpSpPr>
          <p:nvPr/>
        </p:nvGrpSpPr>
        <p:grpSpPr bwMode="auto">
          <a:xfrm>
            <a:off x="1828800" y="838200"/>
            <a:ext cx="4857750" cy="5867400"/>
            <a:chOff x="192" y="528"/>
            <a:chExt cx="3060" cy="3696"/>
          </a:xfrm>
        </p:grpSpPr>
        <p:pic>
          <p:nvPicPr>
            <p:cNvPr id="17414" name="Picture 4" descr="porras and robertson model"/>
            <p:cNvPicPr>
              <a:picLocks noChangeAspect="1" noChangeArrowheads="1"/>
            </p:cNvPicPr>
            <p:nvPr/>
          </p:nvPicPr>
          <p:blipFill>
            <a:blip r:embed="rId3" cstate="print">
              <a:extLst>
                <a:ext uri="{28A0092B-C50C-407E-A947-70E740481C1C}">
                  <a14:useLocalDpi xmlns:a14="http://schemas.microsoft.com/office/drawing/2010/main" val="0"/>
                </a:ext>
              </a:extLst>
            </a:blip>
            <a:srcRect b="5263"/>
            <a:stretch>
              <a:fillRect/>
            </a:stretch>
          </p:blipFill>
          <p:spPr bwMode="auto">
            <a:xfrm>
              <a:off x="192" y="528"/>
              <a:ext cx="3060" cy="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Oval 7"/>
            <p:cNvSpPr>
              <a:spLocks noChangeArrowheads="1"/>
            </p:cNvSpPr>
            <p:nvPr/>
          </p:nvSpPr>
          <p:spPr bwMode="auto">
            <a:xfrm>
              <a:off x="1325" y="2506"/>
              <a:ext cx="951" cy="47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                       </a:t>
              </a:r>
            </a:p>
          </p:txBody>
        </p:sp>
        <p:sp>
          <p:nvSpPr>
            <p:cNvPr id="17416" name="Oval 8"/>
            <p:cNvSpPr>
              <a:spLocks noChangeArrowheads="1"/>
            </p:cNvSpPr>
            <p:nvPr/>
          </p:nvSpPr>
          <p:spPr bwMode="auto">
            <a:xfrm>
              <a:off x="201" y="3053"/>
              <a:ext cx="980" cy="47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                       </a:t>
              </a:r>
            </a:p>
          </p:txBody>
        </p:sp>
        <p:sp>
          <p:nvSpPr>
            <p:cNvPr id="17417" name="Oval 9"/>
            <p:cNvSpPr>
              <a:spLocks noChangeArrowheads="1"/>
            </p:cNvSpPr>
            <p:nvPr/>
          </p:nvSpPr>
          <p:spPr bwMode="auto">
            <a:xfrm>
              <a:off x="2342" y="3044"/>
              <a:ext cx="903" cy="479"/>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                       </a:t>
              </a:r>
            </a:p>
          </p:txBody>
        </p:sp>
        <p:sp>
          <p:nvSpPr>
            <p:cNvPr id="17418" name="Oval 10"/>
            <p:cNvSpPr>
              <a:spLocks noChangeArrowheads="1"/>
            </p:cNvSpPr>
            <p:nvPr/>
          </p:nvSpPr>
          <p:spPr bwMode="auto">
            <a:xfrm>
              <a:off x="1085" y="3677"/>
              <a:ext cx="1008" cy="489"/>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                       </a:t>
              </a:r>
            </a:p>
          </p:txBody>
        </p:sp>
      </p:grpSp>
      <p:sp>
        <p:nvSpPr>
          <p:cNvPr id="17413" name="Text Box 11"/>
          <p:cNvSpPr txBox="1">
            <a:spLocks noChangeArrowheads="1"/>
          </p:cNvSpPr>
          <p:nvPr/>
        </p:nvSpPr>
        <p:spPr bwMode="auto">
          <a:xfrm>
            <a:off x="6781800" y="990601"/>
            <a:ext cx="3886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Organizing arrangements</a:t>
            </a:r>
          </a:p>
          <a:p>
            <a:pPr eaLnBrk="1" hangingPunct="1"/>
            <a:r>
              <a:rPr lang="en-US" altLang="en-US" sz="2200">
                <a:solidFill>
                  <a:srgbClr val="0000FF"/>
                </a:solidFill>
              </a:rPr>
              <a:t>Goals, strategies, structure, policies, procedures</a:t>
            </a:r>
          </a:p>
          <a:p>
            <a:pPr eaLnBrk="1" hangingPunct="1"/>
            <a:endParaRPr lang="en-US" altLang="en-US" sz="2200">
              <a:solidFill>
                <a:srgbClr val="0000FF"/>
              </a:solidFill>
            </a:endParaRPr>
          </a:p>
          <a:p>
            <a:pPr eaLnBrk="1" hangingPunct="1"/>
            <a:r>
              <a:rPr lang="en-US" altLang="en-US" sz="2400"/>
              <a:t>Social Factors</a:t>
            </a:r>
          </a:p>
          <a:p>
            <a:pPr eaLnBrk="1" hangingPunct="1"/>
            <a:r>
              <a:rPr lang="en-US" altLang="en-US" sz="2200">
                <a:solidFill>
                  <a:srgbClr val="0000FF"/>
                </a:solidFill>
              </a:rPr>
              <a:t>Culture, management style, informal networks, individual attributes</a:t>
            </a:r>
          </a:p>
          <a:p>
            <a:pPr eaLnBrk="1" hangingPunct="1"/>
            <a:endParaRPr lang="en-US" altLang="en-US" sz="2200">
              <a:solidFill>
                <a:srgbClr val="0000FF"/>
              </a:solidFill>
            </a:endParaRPr>
          </a:p>
          <a:p>
            <a:pPr eaLnBrk="1" hangingPunct="1"/>
            <a:r>
              <a:rPr lang="en-US" altLang="en-US" sz="2400"/>
              <a:t>Physical Settings</a:t>
            </a:r>
          </a:p>
          <a:p>
            <a:pPr eaLnBrk="1" hangingPunct="1"/>
            <a:r>
              <a:rPr lang="en-US" altLang="en-US" sz="2200">
                <a:solidFill>
                  <a:srgbClr val="0000FF"/>
                </a:solidFill>
              </a:rPr>
              <a:t>Space configuration, physical ambiance</a:t>
            </a:r>
          </a:p>
          <a:p>
            <a:pPr eaLnBrk="1" hangingPunct="1"/>
            <a:endParaRPr lang="en-US" altLang="en-US" sz="2200">
              <a:solidFill>
                <a:srgbClr val="0000FF"/>
              </a:solidFill>
            </a:endParaRPr>
          </a:p>
          <a:p>
            <a:pPr eaLnBrk="1" hangingPunct="1"/>
            <a:r>
              <a:rPr lang="en-US" altLang="en-US" sz="2400"/>
              <a:t>Technology</a:t>
            </a:r>
          </a:p>
          <a:p>
            <a:pPr eaLnBrk="1" hangingPunct="1"/>
            <a:r>
              <a:rPr lang="en-US" altLang="en-US" sz="2200">
                <a:solidFill>
                  <a:srgbClr val="0000FF"/>
                </a:solidFill>
              </a:rPr>
              <a:t>Machinery, tools, IT, job design</a:t>
            </a:r>
          </a:p>
        </p:txBody>
      </p:sp>
    </p:spTree>
    <p:extLst>
      <p:ext uri="{BB962C8B-B14F-4D97-AF65-F5344CB8AC3E}">
        <p14:creationId xmlns:p14="http://schemas.microsoft.com/office/powerpoint/2010/main" val="2358053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676400" y="76200"/>
            <a:ext cx="348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3600" b="0"/>
              <a:t>Systems Theory</a:t>
            </a:r>
            <a:endParaRPr lang="en-US" altLang="en-US" b="0">
              <a:solidFill>
                <a:srgbClr val="0000FF"/>
              </a:solidFill>
            </a:endParaRPr>
          </a:p>
        </p:txBody>
      </p:sp>
      <p:pic>
        <p:nvPicPr>
          <p:cNvPr id="18435" name="Picture 5" descr="divid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85800"/>
            <a:ext cx="83058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6"/>
          <p:cNvSpPr txBox="1">
            <a:spLocks noChangeArrowheads="1"/>
          </p:cNvSpPr>
          <p:nvPr/>
        </p:nvSpPr>
        <p:spPr bwMode="auto">
          <a:xfrm>
            <a:off x="1812926" y="1158876"/>
            <a:ext cx="6721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Organizations are </a:t>
            </a:r>
            <a:r>
              <a:rPr lang="en-US" altLang="en-US" sz="2400">
                <a:solidFill>
                  <a:srgbClr val="0000FF"/>
                </a:solidFill>
              </a:rPr>
              <a:t>open systems</a:t>
            </a:r>
            <a:r>
              <a:rPr lang="en-US" altLang="en-US" sz="2400"/>
              <a:t> in active exchange with their environment</a:t>
            </a:r>
          </a:p>
        </p:txBody>
      </p:sp>
      <p:pic>
        <p:nvPicPr>
          <p:cNvPr id="18437" name="Picture 7" descr="david_nad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1" y="609600"/>
            <a:ext cx="14573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8"/>
          <p:cNvSpPr txBox="1">
            <a:spLocks noChangeArrowheads="1"/>
          </p:cNvSpPr>
          <p:nvPr/>
        </p:nvSpPr>
        <p:spPr bwMode="auto">
          <a:xfrm>
            <a:off x="8566150" y="2376488"/>
            <a:ext cx="187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solidFill>
                  <a:srgbClr val="009900"/>
                </a:solidFill>
                <a:effectLst>
                  <a:outerShdw blurRad="38100" dist="38100" dir="2700000" algn="tl">
                    <a:srgbClr val="000000"/>
                  </a:outerShdw>
                </a:effectLst>
              </a:rPr>
              <a:t>David A. Nadler</a:t>
            </a:r>
          </a:p>
        </p:txBody>
      </p:sp>
      <p:sp>
        <p:nvSpPr>
          <p:cNvPr id="18439" name="Text Box 16"/>
          <p:cNvSpPr txBox="1">
            <a:spLocks noChangeArrowheads="1"/>
          </p:cNvSpPr>
          <p:nvPr/>
        </p:nvSpPr>
        <p:spPr bwMode="auto">
          <a:xfrm rot="16200000">
            <a:off x="580232" y="4906169"/>
            <a:ext cx="2711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The Congruence Model</a:t>
            </a:r>
          </a:p>
        </p:txBody>
      </p:sp>
      <p:pic>
        <p:nvPicPr>
          <p:cNvPr id="18440" name="Picture 17" descr="Untitle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735264"/>
            <a:ext cx="80010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Line 18"/>
          <p:cNvSpPr>
            <a:spLocks noChangeShapeType="1"/>
          </p:cNvSpPr>
          <p:nvPr/>
        </p:nvSpPr>
        <p:spPr bwMode="auto">
          <a:xfrm>
            <a:off x="6324600" y="4114800"/>
            <a:ext cx="0" cy="1295400"/>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ZA"/>
          </a:p>
        </p:txBody>
      </p:sp>
      <p:sp>
        <p:nvSpPr>
          <p:cNvPr id="18442" name="Line 19"/>
          <p:cNvSpPr>
            <a:spLocks noChangeShapeType="1"/>
          </p:cNvSpPr>
          <p:nvPr/>
        </p:nvSpPr>
        <p:spPr bwMode="auto">
          <a:xfrm>
            <a:off x="5715000" y="4724400"/>
            <a:ext cx="1219200" cy="0"/>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ZA"/>
          </a:p>
        </p:txBody>
      </p:sp>
      <p:sp>
        <p:nvSpPr>
          <p:cNvPr id="18443" name="Line 20"/>
          <p:cNvSpPr>
            <a:spLocks noChangeShapeType="1"/>
          </p:cNvSpPr>
          <p:nvPr/>
        </p:nvSpPr>
        <p:spPr bwMode="auto">
          <a:xfrm flipV="1">
            <a:off x="5334000" y="3733800"/>
            <a:ext cx="457200" cy="609600"/>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ZA"/>
          </a:p>
        </p:txBody>
      </p:sp>
      <p:sp>
        <p:nvSpPr>
          <p:cNvPr id="18444" name="Line 21"/>
          <p:cNvSpPr>
            <a:spLocks noChangeShapeType="1"/>
          </p:cNvSpPr>
          <p:nvPr/>
        </p:nvSpPr>
        <p:spPr bwMode="auto">
          <a:xfrm flipV="1">
            <a:off x="6781800" y="5181600"/>
            <a:ext cx="457200" cy="609600"/>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ZA"/>
          </a:p>
        </p:txBody>
      </p:sp>
      <p:sp>
        <p:nvSpPr>
          <p:cNvPr id="18445" name="Line 22"/>
          <p:cNvSpPr>
            <a:spLocks noChangeShapeType="1"/>
          </p:cNvSpPr>
          <p:nvPr/>
        </p:nvSpPr>
        <p:spPr bwMode="auto">
          <a:xfrm flipH="1" flipV="1">
            <a:off x="5410200" y="5181600"/>
            <a:ext cx="457200" cy="457200"/>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ZA"/>
          </a:p>
        </p:txBody>
      </p:sp>
      <p:sp>
        <p:nvSpPr>
          <p:cNvPr id="18446" name="Line 23"/>
          <p:cNvSpPr>
            <a:spLocks noChangeShapeType="1"/>
          </p:cNvSpPr>
          <p:nvPr/>
        </p:nvSpPr>
        <p:spPr bwMode="auto">
          <a:xfrm flipH="1" flipV="1">
            <a:off x="6781800" y="3810000"/>
            <a:ext cx="457200" cy="457200"/>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ZA"/>
          </a:p>
        </p:txBody>
      </p:sp>
    </p:spTree>
    <p:extLst>
      <p:ext uri="{BB962C8B-B14F-4D97-AF65-F5344CB8AC3E}">
        <p14:creationId xmlns:p14="http://schemas.microsoft.com/office/powerpoint/2010/main" val="3446907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altLang="en-US" b="1" dirty="0"/>
              <a:t>Future Shock and Change</a:t>
            </a:r>
          </a:p>
        </p:txBody>
      </p:sp>
      <p:sp>
        <p:nvSpPr>
          <p:cNvPr id="69635" name="Rectangle 3"/>
          <p:cNvSpPr>
            <a:spLocks noGrp="1" noChangeArrowheads="1"/>
          </p:cNvSpPr>
          <p:nvPr>
            <p:ph type="body" idx="1"/>
          </p:nvPr>
        </p:nvSpPr>
        <p:spPr>
          <a:xfrm>
            <a:off x="693235" y="1535694"/>
            <a:ext cx="10515600" cy="4351338"/>
          </a:xfrm>
        </p:spPr>
        <p:txBody>
          <a:bodyPr/>
          <a:lstStyle/>
          <a:p>
            <a:pPr algn="ctr">
              <a:lnSpc>
                <a:spcPct val="150000"/>
              </a:lnSpc>
            </a:pPr>
            <a:r>
              <a:rPr lang="en-US" altLang="en-US" dirty="0"/>
              <a:t>Too much change in too short a time.</a:t>
            </a:r>
          </a:p>
          <a:p>
            <a:pPr algn="ctr">
              <a:lnSpc>
                <a:spcPct val="150000"/>
              </a:lnSpc>
            </a:pPr>
            <a:r>
              <a:rPr lang="en-US" altLang="en-US" dirty="0"/>
              <a:t>Inability to adapt to accelerating rates of change.</a:t>
            </a:r>
          </a:p>
          <a:p>
            <a:pPr algn="ctr">
              <a:lnSpc>
                <a:spcPct val="150000"/>
              </a:lnSpc>
            </a:pPr>
            <a:r>
              <a:rPr lang="en-US" altLang="en-US" dirty="0"/>
              <a:t>Management reaction to change strained.</a:t>
            </a:r>
          </a:p>
          <a:p>
            <a:pPr algn="ctr">
              <a:lnSpc>
                <a:spcPct val="150000"/>
              </a:lnSpc>
            </a:pPr>
            <a:r>
              <a:rPr lang="en-US" altLang="en-US" dirty="0"/>
              <a:t>Managers must be adaptable and flexible.</a:t>
            </a:r>
          </a:p>
        </p:txBody>
      </p:sp>
    </p:spTree>
    <p:extLst>
      <p:ext uri="{BB962C8B-B14F-4D97-AF65-F5344CB8AC3E}">
        <p14:creationId xmlns:p14="http://schemas.microsoft.com/office/powerpoint/2010/main" val="6222886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847850" y="260350"/>
            <a:ext cx="8820150" cy="1054100"/>
          </a:xfrm>
          <a:noFill/>
        </p:spPr>
        <p:txBody>
          <a:bodyPr vert="horz" lIns="90488" tIns="44450" rIns="90488" bIns="44450" rtlCol="0" anchor="ctr">
            <a:normAutofit/>
          </a:bodyPr>
          <a:lstStyle/>
          <a:p>
            <a:pPr eaLnBrk="1" hangingPunct="1"/>
            <a:r>
              <a:rPr lang="en-GB" b="1" smtClean="0">
                <a:solidFill>
                  <a:schemeClr val="accent2"/>
                </a:solidFill>
              </a:rPr>
              <a:t>Context for Applying Change</a:t>
            </a:r>
            <a:r>
              <a:rPr lang="en-GB" b="1" smtClean="0"/>
              <a:t> </a:t>
            </a:r>
            <a:endParaRPr lang="en-GB" b="1" smtClean="0">
              <a:solidFill>
                <a:srgbClr val="FFFFFF"/>
              </a:solidFill>
            </a:endParaRPr>
          </a:p>
        </p:txBody>
      </p:sp>
      <p:sp>
        <p:nvSpPr>
          <p:cNvPr id="25603" name="AutoShape 3"/>
          <p:cNvSpPr>
            <a:spLocks noChangeArrowheads="1"/>
          </p:cNvSpPr>
          <p:nvPr/>
        </p:nvSpPr>
        <p:spPr bwMode="auto">
          <a:xfrm>
            <a:off x="1668463" y="1644651"/>
            <a:ext cx="9036050" cy="1223963"/>
          </a:xfrm>
          <a:prstGeom prst="triangle">
            <a:avLst>
              <a:gd name="adj" fmla="val 50000"/>
            </a:avLst>
          </a:prstGeom>
          <a:solidFill>
            <a:schemeClr val="tx1"/>
          </a:solidFill>
          <a:ln w="12700">
            <a:solidFill>
              <a:schemeClr val="tx2"/>
            </a:solidFill>
            <a:miter lim="800000"/>
            <a:headEnd/>
            <a:tailEnd/>
          </a:ln>
          <a:effectLst>
            <a:outerShdw dist="35921" dir="2700000" algn="ctr" rotWithShape="0">
              <a:srgbClr val="FF9900"/>
            </a:outerShdw>
          </a:effectLst>
        </p:spPr>
        <p:txBody>
          <a:bodyPr wrap="none" anchor="ctr"/>
          <a:lstStyle/>
          <a:p>
            <a:pPr algn="ctr" eaLnBrk="0" hangingPunct="0">
              <a:defRPr/>
            </a:pPr>
            <a:endParaRPr lang="en-GB" sz="1200" b="1">
              <a:latin typeface="Times New Roman" pitchFamily="18" charset="0"/>
            </a:endParaRPr>
          </a:p>
        </p:txBody>
      </p:sp>
      <p:sp>
        <p:nvSpPr>
          <p:cNvPr id="25604" name="Rectangle 4"/>
          <p:cNvSpPr>
            <a:spLocks noChangeArrowheads="1"/>
          </p:cNvSpPr>
          <p:nvPr/>
        </p:nvSpPr>
        <p:spPr bwMode="auto">
          <a:xfrm>
            <a:off x="3829050" y="2825750"/>
            <a:ext cx="1835150" cy="3024188"/>
          </a:xfrm>
          <a:prstGeom prst="rect">
            <a:avLst/>
          </a:prstGeom>
          <a:solidFill>
            <a:schemeClr val="bg2"/>
          </a:solidFill>
          <a:ln w="12700">
            <a:solidFill>
              <a:schemeClr val="bg2"/>
            </a:solidFill>
            <a:miter lim="800000"/>
            <a:headEnd/>
            <a:tailEnd/>
          </a:ln>
          <a:effectLst>
            <a:outerShdw dist="35921" dir="2700000" algn="ctr" rotWithShape="0">
              <a:srgbClr val="FF9900"/>
            </a:outerShdw>
          </a:effectLst>
        </p:spPr>
        <p:txBody>
          <a:bodyPr/>
          <a:lstStyle/>
          <a:p>
            <a:pPr algn="ctr" eaLnBrk="0" hangingPunct="0">
              <a:defRPr/>
            </a:pPr>
            <a:r>
              <a:rPr lang="en-US" sz="1600" b="1">
                <a:solidFill>
                  <a:srgbClr val="000000"/>
                </a:solidFill>
                <a:latin typeface="Century Gothic" pitchFamily="34" charset="0"/>
              </a:rPr>
              <a:t>People</a:t>
            </a:r>
            <a:r>
              <a:rPr lang="en-US" sz="1600" b="1">
                <a:solidFill>
                  <a:srgbClr val="000099"/>
                </a:solidFill>
                <a:latin typeface="Century Gothic" pitchFamily="34" charset="0"/>
              </a:rPr>
              <a:t> </a:t>
            </a:r>
            <a:endParaRPr lang="en-US" sz="1600" b="1">
              <a:solidFill>
                <a:srgbClr val="000000"/>
              </a:solidFill>
              <a:latin typeface="Century Gothic" pitchFamily="34" charset="0"/>
            </a:endParaRPr>
          </a:p>
          <a:p>
            <a:pPr eaLnBrk="0" hangingPunct="0">
              <a:defRPr/>
            </a:pPr>
            <a:endParaRPr lang="en-US" sz="1600" b="1">
              <a:solidFill>
                <a:srgbClr val="000000"/>
              </a:solidFill>
              <a:latin typeface="Century Gothic" pitchFamily="34" charset="0"/>
            </a:endParaRPr>
          </a:p>
          <a:p>
            <a:pPr eaLnBrk="0" hangingPunct="0">
              <a:defRPr/>
            </a:pPr>
            <a:r>
              <a:rPr lang="en-US" sz="1400" b="1">
                <a:solidFill>
                  <a:srgbClr val="000000"/>
                </a:solidFill>
                <a:latin typeface="Century Gothic" pitchFamily="34" charset="0"/>
              </a:rPr>
              <a:t>Diversity Management </a:t>
            </a:r>
          </a:p>
          <a:p>
            <a:pPr eaLnBrk="0" hangingPunct="0">
              <a:defRPr/>
            </a:pPr>
            <a:endParaRPr lang="en-US" sz="1400" b="1">
              <a:solidFill>
                <a:srgbClr val="000000"/>
              </a:solidFill>
              <a:latin typeface="Century Gothic" pitchFamily="34" charset="0"/>
            </a:endParaRPr>
          </a:p>
          <a:p>
            <a:pPr eaLnBrk="0" hangingPunct="0">
              <a:defRPr/>
            </a:pPr>
            <a:r>
              <a:rPr lang="en-US" sz="1400" b="1">
                <a:solidFill>
                  <a:srgbClr val="000000"/>
                </a:solidFill>
                <a:latin typeface="Century Gothic" pitchFamily="34" charset="0"/>
              </a:rPr>
              <a:t>Optimal performance</a:t>
            </a:r>
          </a:p>
          <a:p>
            <a:pPr eaLnBrk="0" hangingPunct="0">
              <a:buFontTx/>
              <a:buChar char="•"/>
              <a:defRPr/>
            </a:pPr>
            <a:endParaRPr lang="en-US" sz="1400" b="1">
              <a:solidFill>
                <a:srgbClr val="000000"/>
              </a:solidFill>
              <a:latin typeface="Century Gothic" pitchFamily="34" charset="0"/>
            </a:endParaRPr>
          </a:p>
          <a:p>
            <a:pPr eaLnBrk="0" hangingPunct="0">
              <a:defRPr/>
            </a:pPr>
            <a:r>
              <a:rPr lang="en-US" sz="1400" b="1">
                <a:solidFill>
                  <a:srgbClr val="000000"/>
                </a:solidFill>
                <a:latin typeface="Century Gothic" pitchFamily="34" charset="0"/>
              </a:rPr>
              <a:t>Development</a:t>
            </a:r>
          </a:p>
        </p:txBody>
      </p:sp>
      <p:sp>
        <p:nvSpPr>
          <p:cNvPr id="25605" name="Rectangle 5"/>
          <p:cNvSpPr>
            <a:spLocks noChangeArrowheads="1"/>
          </p:cNvSpPr>
          <p:nvPr/>
        </p:nvSpPr>
        <p:spPr bwMode="auto">
          <a:xfrm>
            <a:off x="2063751" y="2825750"/>
            <a:ext cx="1800225" cy="3024188"/>
          </a:xfrm>
          <a:prstGeom prst="rect">
            <a:avLst/>
          </a:prstGeom>
          <a:solidFill>
            <a:schemeClr val="bg2"/>
          </a:solidFill>
          <a:ln w="12700">
            <a:solidFill>
              <a:schemeClr val="bg2"/>
            </a:solidFill>
            <a:miter lim="800000"/>
            <a:headEnd/>
            <a:tailEnd/>
          </a:ln>
          <a:effectLst>
            <a:outerShdw dist="35921" dir="2700000" algn="ctr" rotWithShape="0">
              <a:srgbClr val="FF9900"/>
            </a:outerShdw>
          </a:effectLst>
        </p:spPr>
        <p:txBody>
          <a:bodyPr/>
          <a:lstStyle/>
          <a:p>
            <a:pPr eaLnBrk="0" hangingPunct="0">
              <a:defRPr/>
            </a:pPr>
            <a:r>
              <a:rPr lang="en-GB" sz="1600" b="1">
                <a:solidFill>
                  <a:srgbClr val="000000"/>
                </a:solidFill>
                <a:latin typeface="Century Gothic" pitchFamily="34" charset="0"/>
              </a:rPr>
              <a:t>Leadership</a:t>
            </a:r>
          </a:p>
          <a:p>
            <a:pPr eaLnBrk="0" hangingPunct="0">
              <a:defRPr/>
            </a:pPr>
            <a:endParaRPr lang="en-GB" sz="1600" b="1">
              <a:solidFill>
                <a:srgbClr val="000000"/>
              </a:solidFill>
              <a:latin typeface="Century Gothic" pitchFamily="34" charset="0"/>
            </a:endParaRPr>
          </a:p>
          <a:p>
            <a:pPr eaLnBrk="0" hangingPunct="0">
              <a:defRPr/>
            </a:pPr>
            <a:endParaRPr lang="en-GB" sz="1600" b="1">
              <a:solidFill>
                <a:srgbClr val="000000"/>
              </a:solidFill>
              <a:latin typeface="Century Gothic" pitchFamily="34" charset="0"/>
            </a:endParaRPr>
          </a:p>
          <a:p>
            <a:pPr eaLnBrk="0" hangingPunct="0">
              <a:defRPr/>
            </a:pPr>
            <a:r>
              <a:rPr lang="en-GB" sz="1400" b="1">
                <a:solidFill>
                  <a:srgbClr val="000000"/>
                </a:solidFill>
                <a:latin typeface="Century Gothic" pitchFamily="34" charset="0"/>
              </a:rPr>
              <a:t>Policies</a:t>
            </a:r>
          </a:p>
          <a:p>
            <a:pPr eaLnBrk="0" hangingPunct="0">
              <a:defRPr/>
            </a:pPr>
            <a:endParaRPr lang="en-GB" sz="1400" b="1">
              <a:solidFill>
                <a:srgbClr val="000000"/>
              </a:solidFill>
              <a:latin typeface="Century Gothic" pitchFamily="34" charset="0"/>
            </a:endParaRPr>
          </a:p>
          <a:p>
            <a:pPr eaLnBrk="0" hangingPunct="0">
              <a:defRPr/>
            </a:pPr>
            <a:r>
              <a:rPr lang="en-GB" sz="1400" b="1">
                <a:solidFill>
                  <a:srgbClr val="000000"/>
                </a:solidFill>
                <a:latin typeface="Century Gothic" pitchFamily="34" charset="0"/>
              </a:rPr>
              <a:t>Philosophies</a:t>
            </a:r>
          </a:p>
          <a:p>
            <a:pPr eaLnBrk="0" hangingPunct="0">
              <a:defRPr/>
            </a:pPr>
            <a:endParaRPr lang="en-GB" sz="1400" b="1">
              <a:solidFill>
                <a:srgbClr val="000000"/>
              </a:solidFill>
              <a:latin typeface="Century Gothic" pitchFamily="34" charset="0"/>
            </a:endParaRPr>
          </a:p>
          <a:p>
            <a:pPr eaLnBrk="0" hangingPunct="0">
              <a:defRPr/>
            </a:pPr>
            <a:r>
              <a:rPr lang="en-GB" sz="1400" b="1">
                <a:solidFill>
                  <a:srgbClr val="000000"/>
                </a:solidFill>
                <a:latin typeface="Century Gothic" pitchFamily="34" charset="0"/>
              </a:rPr>
              <a:t>Style</a:t>
            </a:r>
          </a:p>
          <a:p>
            <a:pPr eaLnBrk="0" hangingPunct="0">
              <a:defRPr/>
            </a:pPr>
            <a:endParaRPr lang="en-GB" sz="1400" b="1">
              <a:solidFill>
                <a:srgbClr val="000000"/>
              </a:solidFill>
              <a:latin typeface="Century Gothic" pitchFamily="34" charset="0"/>
            </a:endParaRPr>
          </a:p>
          <a:p>
            <a:pPr eaLnBrk="0" hangingPunct="0">
              <a:defRPr/>
            </a:pPr>
            <a:endParaRPr lang="en-GB" b="1">
              <a:solidFill>
                <a:srgbClr val="000000"/>
              </a:solidFill>
              <a:latin typeface="Century Gothic" pitchFamily="34" charset="0"/>
            </a:endParaRPr>
          </a:p>
        </p:txBody>
      </p:sp>
      <p:sp>
        <p:nvSpPr>
          <p:cNvPr id="25606" name="Rectangle 6"/>
          <p:cNvSpPr>
            <a:spLocks noChangeArrowheads="1"/>
          </p:cNvSpPr>
          <p:nvPr/>
        </p:nvSpPr>
        <p:spPr bwMode="auto">
          <a:xfrm>
            <a:off x="5375275" y="2825750"/>
            <a:ext cx="1728788" cy="3024188"/>
          </a:xfrm>
          <a:prstGeom prst="rect">
            <a:avLst/>
          </a:prstGeom>
          <a:solidFill>
            <a:schemeClr val="bg2"/>
          </a:solidFill>
          <a:ln w="12700">
            <a:solidFill>
              <a:schemeClr val="bg2"/>
            </a:solidFill>
            <a:miter lim="800000"/>
            <a:headEnd/>
            <a:tailEnd/>
          </a:ln>
          <a:effectLst>
            <a:outerShdw dist="35921" dir="2700000" algn="ctr" rotWithShape="0">
              <a:srgbClr val="FF9900"/>
            </a:outerShdw>
          </a:effectLst>
        </p:spPr>
        <p:txBody>
          <a:bodyPr/>
          <a:lstStyle/>
          <a:p>
            <a:pPr>
              <a:defRPr/>
            </a:pPr>
            <a:r>
              <a:rPr lang="en-US" sz="1600" b="1">
                <a:solidFill>
                  <a:srgbClr val="000000"/>
                </a:solidFill>
                <a:latin typeface="Century Gothic" pitchFamily="34" charset="0"/>
              </a:rPr>
              <a:t>Strategy </a:t>
            </a:r>
          </a:p>
          <a:p>
            <a:pPr eaLnBrk="0" hangingPunct="0">
              <a:defRPr/>
            </a:pPr>
            <a:endParaRPr lang="en-US" sz="2400" b="1">
              <a:solidFill>
                <a:srgbClr val="000000"/>
              </a:solidFill>
              <a:latin typeface="Century Gothic" pitchFamily="34" charset="0"/>
            </a:endParaRPr>
          </a:p>
          <a:p>
            <a:pPr eaLnBrk="0" hangingPunct="0">
              <a:defRPr/>
            </a:pPr>
            <a:r>
              <a:rPr lang="en-US" sz="1400" b="1">
                <a:solidFill>
                  <a:srgbClr val="000000"/>
                </a:solidFill>
                <a:latin typeface="Century Gothic" pitchFamily="34" charset="0"/>
              </a:rPr>
              <a:t>Shared Vision</a:t>
            </a:r>
          </a:p>
          <a:p>
            <a:pPr eaLnBrk="0" hangingPunct="0">
              <a:defRPr/>
            </a:pPr>
            <a:r>
              <a:rPr lang="en-US" sz="1400" b="1">
                <a:solidFill>
                  <a:srgbClr val="000000"/>
                </a:solidFill>
                <a:latin typeface="Century Gothic" pitchFamily="34" charset="0"/>
              </a:rPr>
              <a:t>Corporate Culture</a:t>
            </a:r>
          </a:p>
          <a:p>
            <a:pPr eaLnBrk="0" hangingPunct="0">
              <a:defRPr/>
            </a:pPr>
            <a:r>
              <a:rPr lang="en-US" sz="1400" b="1">
                <a:solidFill>
                  <a:srgbClr val="000000"/>
                </a:solidFill>
                <a:latin typeface="Century Gothic" pitchFamily="34" charset="0"/>
              </a:rPr>
              <a:t>Values</a:t>
            </a:r>
          </a:p>
          <a:p>
            <a:pPr eaLnBrk="0" hangingPunct="0">
              <a:defRPr/>
            </a:pPr>
            <a:r>
              <a:rPr lang="en-US" sz="1400" b="1">
                <a:solidFill>
                  <a:srgbClr val="000000"/>
                </a:solidFill>
                <a:latin typeface="Century Gothic" pitchFamily="34" charset="0"/>
              </a:rPr>
              <a:t>Leverage</a:t>
            </a:r>
            <a:endParaRPr lang="en-GB" sz="1400" b="1">
              <a:solidFill>
                <a:srgbClr val="000000"/>
              </a:solidFill>
              <a:latin typeface="Century Gothic" pitchFamily="34" charset="0"/>
            </a:endParaRPr>
          </a:p>
        </p:txBody>
      </p:sp>
      <p:sp>
        <p:nvSpPr>
          <p:cNvPr id="25607" name="Rectangle 7"/>
          <p:cNvSpPr>
            <a:spLocks noChangeArrowheads="1"/>
          </p:cNvSpPr>
          <p:nvPr/>
        </p:nvSpPr>
        <p:spPr bwMode="auto">
          <a:xfrm>
            <a:off x="2063750" y="5876926"/>
            <a:ext cx="8355014" cy="619125"/>
          </a:xfrm>
          <a:prstGeom prst="rect">
            <a:avLst/>
          </a:prstGeom>
          <a:solidFill>
            <a:schemeClr val="bg1"/>
          </a:solidFill>
          <a:ln w="12700">
            <a:solidFill>
              <a:schemeClr val="tx2"/>
            </a:solidFill>
            <a:miter lim="800000"/>
            <a:headEnd/>
            <a:tailEnd/>
          </a:ln>
          <a:effectLst>
            <a:outerShdw dist="35921" dir="2700000" algn="ctr" rotWithShape="0">
              <a:srgbClr val="FF9900"/>
            </a:outerShdw>
          </a:effectLst>
        </p:spPr>
        <p:txBody>
          <a:bodyPr anchor="ctr"/>
          <a:lstStyle/>
          <a:p>
            <a:pPr algn="ctr" eaLnBrk="0" hangingPunct="0">
              <a:defRPr/>
            </a:pPr>
            <a:r>
              <a:rPr lang="en-US" sz="2400" b="1" dirty="0">
                <a:latin typeface="Century Gothic" pitchFamily="34" charset="0"/>
              </a:rPr>
              <a:t>Conducive corporate climate and environment</a:t>
            </a:r>
            <a:endParaRPr lang="en-GB" sz="2400" b="1" dirty="0">
              <a:latin typeface="Century Gothic" pitchFamily="34" charset="0"/>
            </a:endParaRPr>
          </a:p>
        </p:txBody>
      </p:sp>
      <p:sp>
        <p:nvSpPr>
          <p:cNvPr id="25608" name="Rectangle 8"/>
          <p:cNvSpPr>
            <a:spLocks noChangeArrowheads="1"/>
          </p:cNvSpPr>
          <p:nvPr/>
        </p:nvSpPr>
        <p:spPr bwMode="auto">
          <a:xfrm>
            <a:off x="7032626" y="2825750"/>
            <a:ext cx="1692275" cy="3024188"/>
          </a:xfrm>
          <a:prstGeom prst="rect">
            <a:avLst/>
          </a:prstGeom>
          <a:solidFill>
            <a:schemeClr val="bg2"/>
          </a:solidFill>
          <a:ln w="12700">
            <a:solidFill>
              <a:schemeClr val="bg2"/>
            </a:solidFill>
            <a:miter lim="800000"/>
            <a:headEnd/>
            <a:tailEnd/>
          </a:ln>
          <a:effectLst>
            <a:outerShdw dist="35921" dir="2700000" algn="ctr" rotWithShape="0">
              <a:srgbClr val="FF9900"/>
            </a:outerShdw>
          </a:effectLst>
        </p:spPr>
        <p:txBody>
          <a:bodyPr/>
          <a:lstStyle/>
          <a:p>
            <a:pPr eaLnBrk="0" hangingPunct="0">
              <a:defRPr/>
            </a:pPr>
            <a:r>
              <a:rPr lang="en-US" b="1">
                <a:solidFill>
                  <a:srgbClr val="000000"/>
                </a:solidFill>
                <a:latin typeface="Century Gothic" pitchFamily="34" charset="0"/>
              </a:rPr>
              <a:t>Systems </a:t>
            </a:r>
          </a:p>
          <a:p>
            <a:pPr>
              <a:defRPr/>
            </a:pPr>
            <a:endParaRPr lang="en-US" b="1">
              <a:solidFill>
                <a:srgbClr val="000000"/>
              </a:solidFill>
              <a:latin typeface="Century Gothic" pitchFamily="34" charset="0"/>
              <a:cs typeface="Arial" charset="0"/>
            </a:endParaRPr>
          </a:p>
          <a:p>
            <a:pPr>
              <a:defRPr/>
            </a:pPr>
            <a:r>
              <a:rPr lang="en-US" sz="1400" b="1">
                <a:latin typeface="Century Gothic" pitchFamily="34" charset="0"/>
                <a:cs typeface="Arial" charset="0"/>
              </a:rPr>
              <a:t>Planning</a:t>
            </a:r>
          </a:p>
          <a:p>
            <a:pPr>
              <a:defRPr/>
            </a:pPr>
            <a:endParaRPr lang="en-US" sz="1400" b="1">
              <a:latin typeface="Century Gothic" pitchFamily="34" charset="0"/>
            </a:endParaRPr>
          </a:p>
          <a:p>
            <a:pPr eaLnBrk="0" hangingPunct="0">
              <a:defRPr/>
            </a:pPr>
            <a:r>
              <a:rPr lang="en-US" sz="1400" b="1">
                <a:latin typeface="Century Gothic" pitchFamily="34" charset="0"/>
              </a:rPr>
              <a:t>Communication</a:t>
            </a:r>
          </a:p>
          <a:p>
            <a:pPr eaLnBrk="0" hangingPunct="0">
              <a:buFontTx/>
              <a:buChar char="•"/>
              <a:defRPr/>
            </a:pPr>
            <a:endParaRPr lang="en-US" sz="1400" b="1">
              <a:latin typeface="Century Gothic" pitchFamily="34" charset="0"/>
            </a:endParaRPr>
          </a:p>
          <a:p>
            <a:pPr eaLnBrk="0" hangingPunct="0">
              <a:defRPr/>
            </a:pPr>
            <a:r>
              <a:rPr lang="en-US" sz="1400" b="1">
                <a:latin typeface="Century Gothic" pitchFamily="34" charset="0"/>
              </a:rPr>
              <a:t>Information Management</a:t>
            </a:r>
          </a:p>
          <a:p>
            <a:pPr eaLnBrk="0" hangingPunct="0">
              <a:defRPr/>
            </a:pPr>
            <a:endParaRPr lang="en-US" sz="1400" b="1">
              <a:latin typeface="Century Gothic" pitchFamily="34" charset="0"/>
            </a:endParaRPr>
          </a:p>
          <a:p>
            <a:pPr eaLnBrk="0" hangingPunct="0">
              <a:defRPr/>
            </a:pPr>
            <a:r>
              <a:rPr lang="en-US" sz="1400" b="1">
                <a:latin typeface="Century Gothic" pitchFamily="34" charset="0"/>
              </a:rPr>
              <a:t>Quality Assurance</a:t>
            </a:r>
          </a:p>
          <a:p>
            <a:pPr eaLnBrk="0" hangingPunct="0">
              <a:defRPr/>
            </a:pPr>
            <a:endParaRPr lang="en-US" sz="1400" b="1">
              <a:latin typeface="Century Gothic" pitchFamily="34" charset="0"/>
            </a:endParaRPr>
          </a:p>
          <a:p>
            <a:pPr eaLnBrk="0" hangingPunct="0">
              <a:defRPr/>
            </a:pPr>
            <a:r>
              <a:rPr lang="en-US" sz="1400" b="1">
                <a:latin typeface="Century Gothic" pitchFamily="34" charset="0"/>
              </a:rPr>
              <a:t>Finance</a:t>
            </a:r>
            <a:endParaRPr lang="en-GB" sz="1400" b="1">
              <a:latin typeface="Century Gothic" pitchFamily="34" charset="0"/>
            </a:endParaRPr>
          </a:p>
        </p:txBody>
      </p:sp>
      <p:sp>
        <p:nvSpPr>
          <p:cNvPr id="28681" name="Text Box 9"/>
          <p:cNvSpPr txBox="1">
            <a:spLocks noChangeArrowheads="1"/>
          </p:cNvSpPr>
          <p:nvPr/>
        </p:nvSpPr>
        <p:spPr bwMode="auto">
          <a:xfrm>
            <a:off x="3829051" y="2292350"/>
            <a:ext cx="4773613" cy="457200"/>
          </a:xfrm>
          <a:prstGeom prst="rect">
            <a:avLst/>
          </a:prstGeom>
          <a:noFill/>
          <a:ln w="12700" cap="sq">
            <a:noFill/>
            <a:miter lim="800000"/>
            <a:headEnd type="none" w="sm" len="sm"/>
            <a:tailEnd type="none" w="sm" len="sm"/>
          </a:ln>
        </p:spPr>
        <p:txBody>
          <a:bodyPr wrap="none">
            <a:spAutoFit/>
          </a:bodyPr>
          <a:lstStyle/>
          <a:p>
            <a:r>
              <a:rPr lang="en-US" sz="2400" b="1">
                <a:solidFill>
                  <a:srgbClr val="FF9933"/>
                </a:solidFill>
                <a:latin typeface="Times New Roman" pitchFamily="18" charset="0"/>
              </a:rPr>
              <a:t>HIGH PERFORMANCE LEVELS</a:t>
            </a:r>
          </a:p>
        </p:txBody>
      </p:sp>
      <p:sp>
        <p:nvSpPr>
          <p:cNvPr id="25610" name="Rectangle 10"/>
          <p:cNvSpPr>
            <a:spLocks noChangeArrowheads="1"/>
          </p:cNvSpPr>
          <p:nvPr/>
        </p:nvSpPr>
        <p:spPr bwMode="auto">
          <a:xfrm>
            <a:off x="8688389" y="2825750"/>
            <a:ext cx="1730375" cy="3024188"/>
          </a:xfrm>
          <a:prstGeom prst="rect">
            <a:avLst/>
          </a:prstGeom>
          <a:solidFill>
            <a:schemeClr val="bg2"/>
          </a:solidFill>
          <a:ln w="12700">
            <a:solidFill>
              <a:schemeClr val="bg2"/>
            </a:solidFill>
            <a:miter lim="800000"/>
            <a:headEnd/>
            <a:tailEnd/>
          </a:ln>
          <a:effectLst>
            <a:outerShdw dist="35921" dir="2700000" algn="ctr" rotWithShape="0">
              <a:srgbClr val="FF9900"/>
            </a:outerShdw>
          </a:effectLst>
        </p:spPr>
        <p:txBody>
          <a:bodyPr/>
          <a:lstStyle/>
          <a:p>
            <a:pPr eaLnBrk="0" hangingPunct="0">
              <a:defRPr/>
            </a:pPr>
            <a:r>
              <a:rPr lang="en-US" b="1">
                <a:solidFill>
                  <a:srgbClr val="000000"/>
                </a:solidFill>
                <a:latin typeface="Century Gothic" pitchFamily="34" charset="0"/>
              </a:rPr>
              <a:t>Structure</a:t>
            </a:r>
          </a:p>
          <a:p>
            <a:pPr eaLnBrk="0" hangingPunct="0">
              <a:defRPr/>
            </a:pPr>
            <a:endParaRPr lang="en-US" b="1">
              <a:solidFill>
                <a:srgbClr val="000000"/>
              </a:solidFill>
              <a:latin typeface="Century Gothic" pitchFamily="34" charset="0"/>
            </a:endParaRPr>
          </a:p>
          <a:p>
            <a:pPr eaLnBrk="0" hangingPunct="0">
              <a:defRPr/>
            </a:pPr>
            <a:r>
              <a:rPr lang="en-US" sz="1400" b="1">
                <a:solidFill>
                  <a:srgbClr val="000000"/>
                </a:solidFill>
                <a:latin typeface="Century Gothic" pitchFamily="34" charset="0"/>
              </a:rPr>
              <a:t>Communication</a:t>
            </a:r>
          </a:p>
          <a:p>
            <a:pPr eaLnBrk="0" hangingPunct="0">
              <a:buFontTx/>
              <a:buChar char="•"/>
              <a:defRPr/>
            </a:pPr>
            <a:endParaRPr lang="en-US" sz="1400" b="1">
              <a:solidFill>
                <a:srgbClr val="000000"/>
              </a:solidFill>
              <a:latin typeface="Century Gothic" pitchFamily="34" charset="0"/>
            </a:endParaRPr>
          </a:p>
          <a:p>
            <a:pPr eaLnBrk="0" hangingPunct="0">
              <a:defRPr/>
            </a:pPr>
            <a:r>
              <a:rPr lang="en-US" sz="1400" b="1">
                <a:solidFill>
                  <a:srgbClr val="000000"/>
                </a:solidFill>
                <a:latin typeface="Century Gothic" pitchFamily="34" charset="0"/>
              </a:rPr>
              <a:t>Control</a:t>
            </a:r>
          </a:p>
          <a:p>
            <a:pPr eaLnBrk="0" hangingPunct="0">
              <a:buFontTx/>
              <a:buChar char="•"/>
              <a:defRPr/>
            </a:pPr>
            <a:endParaRPr lang="en-US" sz="1400" b="1">
              <a:solidFill>
                <a:srgbClr val="000000"/>
              </a:solidFill>
              <a:latin typeface="Century Gothic" pitchFamily="34" charset="0"/>
            </a:endParaRPr>
          </a:p>
          <a:p>
            <a:pPr eaLnBrk="0" hangingPunct="0">
              <a:defRPr/>
            </a:pPr>
            <a:r>
              <a:rPr lang="en-US" sz="1400" b="1">
                <a:solidFill>
                  <a:srgbClr val="000000"/>
                </a:solidFill>
                <a:latin typeface="Century Gothic" pitchFamily="34" charset="0"/>
              </a:rPr>
              <a:t>Power</a:t>
            </a:r>
          </a:p>
          <a:p>
            <a:pPr eaLnBrk="0" hangingPunct="0">
              <a:buFontTx/>
              <a:buChar char="•"/>
              <a:defRPr/>
            </a:pPr>
            <a:endParaRPr lang="en-US" sz="1400" b="1">
              <a:solidFill>
                <a:srgbClr val="000000"/>
              </a:solidFill>
              <a:latin typeface="Century Gothic" pitchFamily="34" charset="0"/>
            </a:endParaRPr>
          </a:p>
          <a:p>
            <a:pPr eaLnBrk="0" hangingPunct="0">
              <a:defRPr/>
            </a:pPr>
            <a:r>
              <a:rPr lang="en-US" sz="1400" b="1">
                <a:solidFill>
                  <a:srgbClr val="000000"/>
                </a:solidFill>
                <a:latin typeface="Century Gothic" pitchFamily="34" charset="0"/>
              </a:rPr>
              <a:t>Flexibility</a:t>
            </a:r>
          </a:p>
          <a:p>
            <a:pPr eaLnBrk="0" hangingPunct="0">
              <a:buFontTx/>
              <a:buChar char="•"/>
              <a:defRPr/>
            </a:pPr>
            <a:endParaRPr lang="en-US" sz="1400" b="1">
              <a:solidFill>
                <a:srgbClr val="000000"/>
              </a:solidFill>
              <a:latin typeface="Century Gothic" pitchFamily="34" charset="0"/>
            </a:endParaRPr>
          </a:p>
          <a:p>
            <a:pPr eaLnBrk="0" hangingPunct="0">
              <a:defRPr/>
            </a:pPr>
            <a:r>
              <a:rPr lang="en-US" sz="1400" b="1">
                <a:solidFill>
                  <a:srgbClr val="000000"/>
                </a:solidFill>
                <a:latin typeface="Century Gothic" pitchFamily="34" charset="0"/>
              </a:rPr>
              <a:t>Teams</a:t>
            </a:r>
          </a:p>
        </p:txBody>
      </p:sp>
    </p:spTree>
    <p:extLst>
      <p:ext uri="{BB962C8B-B14F-4D97-AF65-F5344CB8AC3E}">
        <p14:creationId xmlns:p14="http://schemas.microsoft.com/office/powerpoint/2010/main" val="302616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dissolve">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560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5605"/>
                                        </p:tgtEl>
                                        <p:attrNameLst>
                                          <p:attrName>style.visibility</p:attrName>
                                        </p:attrNameLst>
                                      </p:cBhvr>
                                      <p:to>
                                        <p:strVal val="visible"/>
                                      </p:to>
                                    </p:set>
                                    <p:animEffect transition="in" filter="checkerboard(across)">
                                      <p:cBhvr>
                                        <p:cTn id="16" dur="500"/>
                                        <p:tgtEl>
                                          <p:spTgt spid="2560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5604"/>
                                        </p:tgtEl>
                                        <p:attrNameLst>
                                          <p:attrName>style.visibility</p:attrName>
                                        </p:attrNameLst>
                                      </p:cBhvr>
                                      <p:to>
                                        <p:strVal val="visible"/>
                                      </p:to>
                                    </p:set>
                                    <p:animEffect transition="in" filter="box(in)">
                                      <p:cBhvr>
                                        <p:cTn id="21" dur="500"/>
                                        <p:tgtEl>
                                          <p:spTgt spid="2560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5606"/>
                                        </p:tgtEl>
                                        <p:attrNameLst>
                                          <p:attrName>style.visibility</p:attrName>
                                        </p:attrNameLst>
                                      </p:cBhvr>
                                      <p:to>
                                        <p:strVal val="visible"/>
                                      </p:to>
                                    </p:set>
                                    <p:anim calcmode="lin" valueType="num">
                                      <p:cBhvr additive="base">
                                        <p:cTn id="26" dur="500" fill="hold"/>
                                        <p:tgtEl>
                                          <p:spTgt spid="25606"/>
                                        </p:tgtEl>
                                        <p:attrNameLst>
                                          <p:attrName>ppt_x</p:attrName>
                                        </p:attrNameLst>
                                      </p:cBhvr>
                                      <p:tavLst>
                                        <p:tav tm="0">
                                          <p:val>
                                            <p:strVal val="#ppt_x"/>
                                          </p:val>
                                        </p:tav>
                                        <p:tav tm="100000">
                                          <p:val>
                                            <p:strVal val="#ppt_x"/>
                                          </p:val>
                                        </p:tav>
                                      </p:tavLst>
                                    </p:anim>
                                    <p:anim calcmode="lin" valueType="num">
                                      <p:cBhvr additive="base">
                                        <p:cTn id="27"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5608"/>
                                        </p:tgtEl>
                                        <p:attrNameLst>
                                          <p:attrName>style.visibility</p:attrName>
                                        </p:attrNameLst>
                                      </p:cBhvr>
                                      <p:to>
                                        <p:strVal val="visible"/>
                                      </p:to>
                                    </p:set>
                                    <p:anim calcmode="lin" valueType="num">
                                      <p:cBhvr additive="base">
                                        <p:cTn id="32" dur="500" fill="hold"/>
                                        <p:tgtEl>
                                          <p:spTgt spid="25608"/>
                                        </p:tgtEl>
                                        <p:attrNameLst>
                                          <p:attrName>ppt_x</p:attrName>
                                        </p:attrNameLst>
                                      </p:cBhvr>
                                      <p:tavLst>
                                        <p:tav tm="0">
                                          <p:val>
                                            <p:strVal val="1+#ppt_w/2"/>
                                          </p:val>
                                        </p:tav>
                                        <p:tav tm="100000">
                                          <p:val>
                                            <p:strVal val="#ppt_x"/>
                                          </p:val>
                                        </p:tav>
                                      </p:tavLst>
                                    </p:anim>
                                    <p:anim calcmode="lin" valueType="num">
                                      <p:cBhvr additive="base">
                                        <p:cTn id="33" dur="500" fill="hold"/>
                                        <p:tgtEl>
                                          <p:spTgt spid="2560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5610"/>
                                        </p:tgtEl>
                                        <p:attrNameLst>
                                          <p:attrName>style.visibility</p:attrName>
                                        </p:attrNameLst>
                                      </p:cBhvr>
                                      <p:to>
                                        <p:strVal val="visible"/>
                                      </p:to>
                                    </p:set>
                                    <p:anim calcmode="lin" valueType="num">
                                      <p:cBhvr additive="base">
                                        <p:cTn id="38" dur="500" fill="hold"/>
                                        <p:tgtEl>
                                          <p:spTgt spid="25610"/>
                                        </p:tgtEl>
                                        <p:attrNameLst>
                                          <p:attrName>ppt_x</p:attrName>
                                        </p:attrNameLst>
                                      </p:cBhvr>
                                      <p:tavLst>
                                        <p:tav tm="0">
                                          <p:val>
                                            <p:strVal val="1+#ppt_w/2"/>
                                          </p:val>
                                        </p:tav>
                                        <p:tav tm="100000">
                                          <p:val>
                                            <p:strVal val="#ppt_x"/>
                                          </p:val>
                                        </p:tav>
                                      </p:tavLst>
                                    </p:anim>
                                    <p:anim calcmode="lin" valueType="num">
                                      <p:cBhvr additive="base">
                                        <p:cTn id="39" dur="500" fill="hold"/>
                                        <p:tgtEl>
                                          <p:spTgt spid="25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autoUpdateAnimBg="0"/>
      <p:bldP spid="25604" grpId="0" animBg="1" autoUpdateAnimBg="0"/>
      <p:bldP spid="25605" grpId="0" animBg="1" autoUpdateAnimBg="0"/>
      <p:bldP spid="25606" grpId="0" animBg="1" autoUpdateAnimBg="0"/>
      <p:bldP spid="25607" grpId="0" animBg="1" autoUpdateAnimBg="0"/>
      <p:bldP spid="25608" grpId="0" animBg="1" autoUpdateAnimBg="0"/>
      <p:bldP spid="2561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val 4"/>
          <p:cNvSpPr>
            <a:spLocks noChangeArrowheads="1"/>
          </p:cNvSpPr>
          <p:nvPr/>
        </p:nvSpPr>
        <p:spPr bwMode="auto">
          <a:xfrm>
            <a:off x="3962400" y="2971800"/>
            <a:ext cx="3429000" cy="1828800"/>
          </a:xfrm>
          <a:prstGeom prst="ellipse">
            <a:avLst/>
          </a:prstGeom>
          <a:solidFill>
            <a:srgbClr val="FFFF99"/>
          </a:solidFill>
          <a:ln w="9525">
            <a:solidFill>
              <a:schemeClr val="tx1"/>
            </a:solidFill>
            <a:round/>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endParaRPr lang="en-US" altLang="en-US" sz="2400" b="0"/>
          </a:p>
        </p:txBody>
      </p:sp>
      <p:sp>
        <p:nvSpPr>
          <p:cNvPr id="4099" name="Text Box 5"/>
          <p:cNvSpPr txBox="1">
            <a:spLocks noChangeArrowheads="1"/>
          </p:cNvSpPr>
          <p:nvPr/>
        </p:nvSpPr>
        <p:spPr bwMode="auto">
          <a:xfrm rot="19914267">
            <a:off x="2667000" y="2667000"/>
            <a:ext cx="1798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Poor morale</a:t>
            </a:r>
          </a:p>
        </p:txBody>
      </p:sp>
      <p:sp>
        <p:nvSpPr>
          <p:cNvPr id="4100" name="Text Box 7"/>
          <p:cNvSpPr txBox="1">
            <a:spLocks noChangeArrowheads="1"/>
          </p:cNvSpPr>
          <p:nvPr/>
        </p:nvSpPr>
        <p:spPr bwMode="auto">
          <a:xfrm rot="20261065">
            <a:off x="1676401" y="4343400"/>
            <a:ext cx="195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rPr>
              <a:t>Unclear goals</a:t>
            </a:r>
          </a:p>
        </p:txBody>
      </p:sp>
      <p:sp>
        <p:nvSpPr>
          <p:cNvPr id="4101" name="Text Box 9"/>
          <p:cNvSpPr txBox="1">
            <a:spLocks noChangeArrowheads="1"/>
          </p:cNvSpPr>
          <p:nvPr/>
        </p:nvSpPr>
        <p:spPr bwMode="auto">
          <a:xfrm rot="1731412">
            <a:off x="6734176" y="2209800"/>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Poor quality</a:t>
            </a:r>
          </a:p>
        </p:txBody>
      </p:sp>
      <p:sp>
        <p:nvSpPr>
          <p:cNvPr id="4102" name="Text Box 10"/>
          <p:cNvSpPr txBox="1">
            <a:spLocks noChangeArrowheads="1"/>
          </p:cNvSpPr>
          <p:nvPr/>
        </p:nvSpPr>
        <p:spPr bwMode="auto">
          <a:xfrm rot="18919035">
            <a:off x="6629401" y="4953000"/>
            <a:ext cx="327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Poor team performance</a:t>
            </a:r>
          </a:p>
        </p:txBody>
      </p:sp>
      <p:sp>
        <p:nvSpPr>
          <p:cNvPr id="4103" name="Text Box 11"/>
          <p:cNvSpPr txBox="1">
            <a:spLocks noChangeArrowheads="1"/>
          </p:cNvSpPr>
          <p:nvPr/>
        </p:nvSpPr>
        <p:spPr bwMode="auto">
          <a:xfrm>
            <a:off x="7920039" y="3657600"/>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Intergroup conflict</a:t>
            </a:r>
          </a:p>
        </p:txBody>
      </p:sp>
      <p:sp>
        <p:nvSpPr>
          <p:cNvPr id="4104" name="Line 12"/>
          <p:cNvSpPr>
            <a:spLocks noChangeShapeType="1"/>
          </p:cNvSpPr>
          <p:nvPr/>
        </p:nvSpPr>
        <p:spPr bwMode="auto">
          <a:xfrm>
            <a:off x="3657600" y="3048000"/>
            <a:ext cx="381000" cy="533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ZA"/>
          </a:p>
        </p:txBody>
      </p:sp>
      <p:sp>
        <p:nvSpPr>
          <p:cNvPr id="4105" name="Line 13"/>
          <p:cNvSpPr>
            <a:spLocks noChangeShapeType="1"/>
          </p:cNvSpPr>
          <p:nvPr/>
        </p:nvSpPr>
        <p:spPr bwMode="auto">
          <a:xfrm flipH="1">
            <a:off x="7010400" y="2590800"/>
            <a:ext cx="381000" cy="6096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ZA"/>
          </a:p>
        </p:txBody>
      </p:sp>
      <p:sp>
        <p:nvSpPr>
          <p:cNvPr id="4106" name="Line 14"/>
          <p:cNvSpPr>
            <a:spLocks noChangeShapeType="1"/>
          </p:cNvSpPr>
          <p:nvPr/>
        </p:nvSpPr>
        <p:spPr bwMode="auto">
          <a:xfrm flipV="1">
            <a:off x="3505200" y="3962400"/>
            <a:ext cx="381000" cy="2286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ZA"/>
          </a:p>
        </p:txBody>
      </p:sp>
      <p:sp>
        <p:nvSpPr>
          <p:cNvPr id="4107" name="Line 15"/>
          <p:cNvSpPr>
            <a:spLocks noChangeShapeType="1"/>
          </p:cNvSpPr>
          <p:nvPr/>
        </p:nvSpPr>
        <p:spPr bwMode="auto">
          <a:xfrm flipH="1">
            <a:off x="7467600" y="3962400"/>
            <a:ext cx="457200"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ZA"/>
          </a:p>
        </p:txBody>
      </p:sp>
      <p:sp>
        <p:nvSpPr>
          <p:cNvPr id="4108" name="Line 16"/>
          <p:cNvSpPr>
            <a:spLocks noChangeShapeType="1"/>
          </p:cNvSpPr>
          <p:nvPr/>
        </p:nvSpPr>
        <p:spPr bwMode="auto">
          <a:xfrm>
            <a:off x="7010400" y="4648200"/>
            <a:ext cx="1219200" cy="38100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ZA"/>
          </a:p>
        </p:txBody>
      </p:sp>
      <p:sp>
        <p:nvSpPr>
          <p:cNvPr id="4109" name="Line 17"/>
          <p:cNvSpPr>
            <a:spLocks noChangeShapeType="1"/>
          </p:cNvSpPr>
          <p:nvPr/>
        </p:nvSpPr>
        <p:spPr bwMode="auto">
          <a:xfrm flipH="1">
            <a:off x="5638800" y="4953000"/>
            <a:ext cx="0" cy="38100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ZA"/>
          </a:p>
        </p:txBody>
      </p:sp>
      <p:sp>
        <p:nvSpPr>
          <p:cNvPr id="4110" name="Line 18"/>
          <p:cNvSpPr>
            <a:spLocks noChangeShapeType="1"/>
          </p:cNvSpPr>
          <p:nvPr/>
        </p:nvSpPr>
        <p:spPr bwMode="auto">
          <a:xfrm>
            <a:off x="5791200" y="2514600"/>
            <a:ext cx="0" cy="381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ZA"/>
          </a:p>
        </p:txBody>
      </p:sp>
      <p:grpSp>
        <p:nvGrpSpPr>
          <p:cNvPr id="2" name="Group 26"/>
          <p:cNvGrpSpPr>
            <a:grpSpLocks/>
          </p:cNvGrpSpPr>
          <p:nvPr/>
        </p:nvGrpSpPr>
        <p:grpSpPr bwMode="auto">
          <a:xfrm rot="526582">
            <a:off x="1524000" y="4648200"/>
            <a:ext cx="4038600" cy="914400"/>
            <a:chOff x="288" y="2688"/>
            <a:chExt cx="2544" cy="576"/>
          </a:xfrm>
        </p:grpSpPr>
        <p:sp>
          <p:nvSpPr>
            <p:cNvPr id="4125" name="AutoShape 19"/>
            <p:cNvSpPr>
              <a:spLocks noChangeArrowheads="1"/>
            </p:cNvSpPr>
            <p:nvPr/>
          </p:nvSpPr>
          <p:spPr bwMode="auto">
            <a:xfrm rot="-2281428">
              <a:off x="288" y="2736"/>
              <a:ext cx="2544" cy="52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1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99CC00"/>
                </a:gs>
                <a:gs pos="50000">
                  <a:srgbClr val="475E00"/>
                </a:gs>
                <a:gs pos="100000">
                  <a:srgbClr val="99CC00"/>
                </a:gs>
              </a:gsLst>
              <a:lin ang="5400000" scaled="1"/>
            </a:gra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4126" name="WordArt 20"/>
            <p:cNvSpPr>
              <a:spLocks noChangeArrowheads="1" noChangeShapeType="1" noTextEdit="1"/>
            </p:cNvSpPr>
            <p:nvPr/>
          </p:nvSpPr>
          <p:spPr bwMode="auto">
            <a:xfrm rot="-1654842">
              <a:off x="717" y="2688"/>
              <a:ext cx="1769" cy="570"/>
            </a:xfrm>
            <a:prstGeom prst="rect">
              <a:avLst/>
            </a:prstGeom>
          </p:spPr>
          <p:txBody>
            <a:bodyPr wrap="none" fromWordArt="1">
              <a:prstTxWarp prst="textSlantUp">
                <a:avLst>
                  <a:gd name="adj" fmla="val 55556"/>
                </a:avLst>
              </a:prstTxWarp>
            </a:bodyPr>
            <a:lstStyle/>
            <a:p>
              <a:pPr algn="ctr"/>
              <a:r>
                <a:rPr lang="en-ZA" sz="3600" kern="10" dirty="0">
                  <a:ln w="9525">
                    <a:solidFill>
                      <a:schemeClr val="tx1"/>
                    </a:solidFill>
                    <a:round/>
                    <a:headEnd/>
                    <a:tailEnd/>
                  </a:ln>
                  <a:solidFill>
                    <a:srgbClr val="FFFF99"/>
                  </a:solidFill>
                  <a:latin typeface="Arial Black" panose="020B0A04020102020204" pitchFamily="34" charset="0"/>
                </a:rPr>
                <a:t>Organization Development</a:t>
              </a:r>
            </a:p>
          </p:txBody>
        </p:sp>
      </p:grpSp>
      <p:sp>
        <p:nvSpPr>
          <p:cNvPr id="4112" name="Text Box 21"/>
          <p:cNvSpPr txBox="1">
            <a:spLocks noChangeArrowheads="1"/>
          </p:cNvSpPr>
          <p:nvPr/>
        </p:nvSpPr>
        <p:spPr bwMode="auto">
          <a:xfrm>
            <a:off x="4343401" y="3616325"/>
            <a:ext cx="2663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3200"/>
              <a:t>Organization</a:t>
            </a:r>
          </a:p>
        </p:txBody>
      </p:sp>
      <p:sp>
        <p:nvSpPr>
          <p:cNvPr id="4113" name="Line 22"/>
          <p:cNvSpPr>
            <a:spLocks noChangeShapeType="1"/>
          </p:cNvSpPr>
          <p:nvPr/>
        </p:nvSpPr>
        <p:spPr bwMode="auto">
          <a:xfrm>
            <a:off x="4114800" y="1905000"/>
            <a:ext cx="838200" cy="10668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ZA"/>
          </a:p>
        </p:txBody>
      </p:sp>
      <p:sp>
        <p:nvSpPr>
          <p:cNvPr id="4114" name="Line 24"/>
          <p:cNvSpPr>
            <a:spLocks noChangeShapeType="1"/>
          </p:cNvSpPr>
          <p:nvPr/>
        </p:nvSpPr>
        <p:spPr bwMode="auto">
          <a:xfrm flipH="1">
            <a:off x="7315200" y="2743200"/>
            <a:ext cx="1524000" cy="914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ZA"/>
          </a:p>
        </p:txBody>
      </p:sp>
      <p:sp>
        <p:nvSpPr>
          <p:cNvPr id="4115" name="Text Box 25"/>
          <p:cNvSpPr txBox="1">
            <a:spLocks noChangeArrowheads="1"/>
          </p:cNvSpPr>
          <p:nvPr/>
        </p:nvSpPr>
        <p:spPr bwMode="auto">
          <a:xfrm rot="2865183">
            <a:off x="7569994" y="2336007"/>
            <a:ext cx="299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Poorly designed tasks</a:t>
            </a:r>
          </a:p>
        </p:txBody>
      </p:sp>
      <p:sp>
        <p:nvSpPr>
          <p:cNvPr id="4116" name="Text Box 28"/>
          <p:cNvSpPr txBox="1">
            <a:spLocks noChangeArrowheads="1"/>
          </p:cNvSpPr>
          <p:nvPr/>
        </p:nvSpPr>
        <p:spPr bwMode="auto">
          <a:xfrm rot="365511">
            <a:off x="3352800" y="6248400"/>
            <a:ext cx="412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Inappropriate leadership style</a:t>
            </a:r>
          </a:p>
        </p:txBody>
      </p:sp>
      <p:sp>
        <p:nvSpPr>
          <p:cNvPr id="4117" name="Line 29"/>
          <p:cNvSpPr>
            <a:spLocks noChangeShapeType="1"/>
          </p:cNvSpPr>
          <p:nvPr/>
        </p:nvSpPr>
        <p:spPr bwMode="auto">
          <a:xfrm flipH="1">
            <a:off x="5486400" y="4876800"/>
            <a:ext cx="533400" cy="144780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ZA"/>
          </a:p>
        </p:txBody>
      </p:sp>
      <p:sp>
        <p:nvSpPr>
          <p:cNvPr id="4118" name="Text Box 6"/>
          <p:cNvSpPr txBox="1">
            <a:spLocks noChangeArrowheads="1"/>
          </p:cNvSpPr>
          <p:nvPr/>
        </p:nvSpPr>
        <p:spPr bwMode="auto">
          <a:xfrm>
            <a:off x="4191001" y="5181600"/>
            <a:ext cx="312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Interpersonal conflicts</a:t>
            </a:r>
          </a:p>
        </p:txBody>
      </p:sp>
      <p:sp>
        <p:nvSpPr>
          <p:cNvPr id="4119" name="Line 30"/>
          <p:cNvSpPr>
            <a:spLocks noChangeShapeType="1"/>
          </p:cNvSpPr>
          <p:nvPr/>
        </p:nvSpPr>
        <p:spPr bwMode="auto">
          <a:xfrm flipH="1">
            <a:off x="6019800" y="1219200"/>
            <a:ext cx="914400" cy="17526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ZA"/>
          </a:p>
        </p:txBody>
      </p:sp>
      <p:sp>
        <p:nvSpPr>
          <p:cNvPr id="4120" name="Text Box 8"/>
          <p:cNvSpPr txBox="1">
            <a:spLocks noChangeArrowheads="1"/>
          </p:cNvSpPr>
          <p:nvPr/>
        </p:nvSpPr>
        <p:spPr bwMode="auto">
          <a:xfrm>
            <a:off x="4648200" y="2135188"/>
            <a:ext cx="244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Low productivity</a:t>
            </a:r>
          </a:p>
        </p:txBody>
      </p:sp>
      <p:sp>
        <p:nvSpPr>
          <p:cNvPr id="4121" name="Text Box 31"/>
          <p:cNvSpPr txBox="1">
            <a:spLocks noChangeArrowheads="1"/>
          </p:cNvSpPr>
          <p:nvPr/>
        </p:nvSpPr>
        <p:spPr bwMode="auto">
          <a:xfrm>
            <a:off x="5453064" y="838200"/>
            <a:ext cx="51387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200">
                <a:latin typeface="Times New Roman" panose="02020603050405020304" pitchFamily="18" charset="0"/>
              </a:rPr>
              <a:t>Poor alignment to organization’s strategy</a:t>
            </a:r>
          </a:p>
        </p:txBody>
      </p:sp>
      <p:sp>
        <p:nvSpPr>
          <p:cNvPr id="4122" name="Text Box 4"/>
          <p:cNvSpPr txBox="1">
            <a:spLocks noChangeArrowheads="1"/>
          </p:cNvSpPr>
          <p:nvPr/>
        </p:nvSpPr>
        <p:spPr bwMode="auto">
          <a:xfrm>
            <a:off x="1676400" y="76200"/>
            <a:ext cx="231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3600" b="0"/>
              <a:t>Start Point</a:t>
            </a:r>
          </a:p>
        </p:txBody>
      </p:sp>
      <p:pic>
        <p:nvPicPr>
          <p:cNvPr id="4123" name="Picture 33" descr="divid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762000"/>
            <a:ext cx="83058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4" name="Text Box 23"/>
          <p:cNvSpPr txBox="1">
            <a:spLocks noChangeArrowheads="1"/>
          </p:cNvSpPr>
          <p:nvPr/>
        </p:nvSpPr>
        <p:spPr bwMode="auto">
          <a:xfrm rot="19582712">
            <a:off x="1143001" y="1676400"/>
            <a:ext cx="502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Inappropriate organization structure</a:t>
            </a:r>
          </a:p>
        </p:txBody>
      </p:sp>
    </p:spTree>
    <p:extLst>
      <p:ext uri="{BB962C8B-B14F-4D97-AF65-F5344CB8AC3E}">
        <p14:creationId xmlns:p14="http://schemas.microsoft.com/office/powerpoint/2010/main" val="22431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873" y="105936"/>
            <a:ext cx="11664176" cy="7478970"/>
          </a:xfrm>
          <a:prstGeom prst="rect">
            <a:avLst/>
          </a:prstGeom>
        </p:spPr>
        <p:txBody>
          <a:bodyPr wrap="square">
            <a:spAutoFit/>
          </a:bodyPr>
          <a:lstStyle/>
          <a:p>
            <a:pPr algn="ctr"/>
            <a:r>
              <a:rPr lang="en-US" sz="2400" b="1" dirty="0"/>
              <a:t>Strategies For Change </a:t>
            </a:r>
            <a:r>
              <a:rPr lang="en-US" sz="2400" b="1" dirty="0" smtClean="0"/>
              <a:t>Management</a:t>
            </a:r>
            <a:endParaRPr lang="en-US" sz="2400" dirty="0"/>
          </a:p>
          <a:p>
            <a:endParaRPr lang="en-US" sz="2400" b="1" dirty="0" smtClean="0"/>
          </a:p>
          <a:p>
            <a:r>
              <a:rPr lang="en-US" sz="2400" b="1" dirty="0" smtClean="0"/>
              <a:t>Empirical</a:t>
            </a:r>
            <a:r>
              <a:rPr lang="en-US" sz="2400" b="1" dirty="0"/>
              <a:t>­ </a:t>
            </a:r>
            <a:r>
              <a:rPr lang="en-US" sz="2400" b="1" dirty="0" smtClean="0"/>
              <a:t>Rational</a:t>
            </a:r>
            <a:endParaRPr lang="en-US" dirty="0"/>
          </a:p>
          <a:p>
            <a:r>
              <a:rPr lang="en-US" sz="2400" dirty="0"/>
              <a:t>People are rational and will follow their </a:t>
            </a:r>
            <a:r>
              <a:rPr lang="en-US" sz="2400" dirty="0" smtClean="0"/>
              <a:t>self -­interest</a:t>
            </a:r>
            <a:r>
              <a:rPr lang="en-US" sz="2400" dirty="0"/>
              <a:t> once a change is revealed to them. </a:t>
            </a:r>
            <a:endParaRPr lang="en-US" sz="2400" dirty="0" smtClean="0"/>
          </a:p>
          <a:p>
            <a:r>
              <a:rPr lang="en-US" sz="2400" dirty="0" smtClean="0"/>
              <a:t>Change</a:t>
            </a:r>
            <a:r>
              <a:rPr lang="en-US" sz="2400" dirty="0"/>
              <a:t> is </a:t>
            </a:r>
            <a:r>
              <a:rPr lang="en-US" sz="2400" dirty="0" smtClean="0"/>
              <a:t> based</a:t>
            </a:r>
            <a:r>
              <a:rPr lang="en-US" sz="2400" dirty="0"/>
              <a:t> on the communication of information and the proffering of incentives.</a:t>
            </a:r>
          </a:p>
          <a:p>
            <a:r>
              <a:rPr lang="en-US" sz="2400" dirty="0"/>
              <a:t> </a:t>
            </a:r>
          </a:p>
          <a:p>
            <a:r>
              <a:rPr lang="en-US" sz="2400" b="1" dirty="0"/>
              <a:t>Normative­ -</a:t>
            </a:r>
            <a:r>
              <a:rPr lang="en-US" sz="2400" b="1" dirty="0" smtClean="0"/>
              <a:t>Reductive</a:t>
            </a:r>
            <a:endParaRPr lang="en-US" sz="2400" b="1" dirty="0"/>
          </a:p>
          <a:p>
            <a:r>
              <a:rPr lang="en-US" sz="2400" dirty="0" smtClean="0"/>
              <a:t>People </a:t>
            </a:r>
            <a:r>
              <a:rPr lang="en-US" sz="2400" dirty="0"/>
              <a:t>are social beings and adhere to cultural norms and values. </a:t>
            </a:r>
            <a:endParaRPr lang="en-US" sz="2400" dirty="0" smtClean="0"/>
          </a:p>
          <a:p>
            <a:r>
              <a:rPr lang="en-US" sz="2400" dirty="0" smtClean="0"/>
              <a:t>Change </a:t>
            </a:r>
            <a:r>
              <a:rPr lang="en-US" sz="2400" dirty="0"/>
              <a:t>is based on redefining and reinterpreting existing norms and values, and developing people’s commitments to new ones</a:t>
            </a:r>
          </a:p>
          <a:p>
            <a:r>
              <a:rPr lang="en-US" sz="2400" dirty="0"/>
              <a:t> </a:t>
            </a:r>
          </a:p>
          <a:p>
            <a:r>
              <a:rPr lang="en-US" sz="2400" b="1" dirty="0"/>
              <a:t>Power­ - Coercive </a:t>
            </a:r>
          </a:p>
          <a:p>
            <a:r>
              <a:rPr lang="en-US" sz="2400" dirty="0" smtClean="0"/>
              <a:t>People </a:t>
            </a:r>
            <a:r>
              <a:rPr lang="en-US" sz="2400" dirty="0"/>
              <a:t>are basically compliant and will generally do what they are told or can be made to do. Change is based on the exercise of authority and the imposition of sanctions.</a:t>
            </a:r>
          </a:p>
          <a:p>
            <a:r>
              <a:rPr lang="en-US" sz="2400" dirty="0"/>
              <a:t> </a:t>
            </a:r>
          </a:p>
          <a:p>
            <a:r>
              <a:rPr lang="en-US" sz="2400" b="1" dirty="0"/>
              <a:t>Environmental­ Adaptive </a:t>
            </a:r>
          </a:p>
          <a:p>
            <a:r>
              <a:rPr lang="en-US" sz="2400" dirty="0"/>
              <a:t> People oppose loss and disruption, but they adapt readily to new circumstances. Change is based on building a new organization and gradually transferring people from the old one to the new one</a:t>
            </a:r>
          </a:p>
          <a:p>
            <a:r>
              <a:rPr lang="en-US" sz="2400" dirty="0"/>
              <a:t> </a:t>
            </a:r>
          </a:p>
        </p:txBody>
      </p:sp>
    </p:spTree>
    <p:extLst>
      <p:ext uri="{BB962C8B-B14F-4D97-AF65-F5344CB8AC3E}">
        <p14:creationId xmlns:p14="http://schemas.microsoft.com/office/powerpoint/2010/main" val="469784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351" y="752465"/>
            <a:ext cx="11151220" cy="5355312"/>
          </a:xfrm>
          <a:prstGeom prst="rect">
            <a:avLst/>
          </a:prstGeom>
        </p:spPr>
        <p:txBody>
          <a:bodyPr wrap="square">
            <a:spAutoFit/>
          </a:bodyPr>
          <a:lstStyle/>
          <a:p>
            <a:r>
              <a:rPr lang="en-ZA" b="1" dirty="0">
                <a:solidFill>
                  <a:srgbClr val="0F243E"/>
                </a:solidFill>
              </a:rPr>
              <a:t>Degree of Resistance:</a:t>
            </a:r>
            <a:r>
              <a:rPr lang="en-ZA" dirty="0">
                <a:solidFill>
                  <a:srgbClr val="000000"/>
                </a:solidFill>
              </a:rPr>
              <a:t> Strong resistance argues for a coupling of power-coercive and </a:t>
            </a:r>
            <a:r>
              <a:rPr lang="en-ZA" dirty="0" smtClean="0">
                <a:solidFill>
                  <a:srgbClr val="000000"/>
                </a:solidFill>
              </a:rPr>
              <a:t>environmental - adaptive </a:t>
            </a:r>
            <a:r>
              <a:rPr lang="en-ZA" dirty="0">
                <a:solidFill>
                  <a:srgbClr val="000000"/>
                </a:solidFill>
              </a:rPr>
              <a:t>strategies. Weak resistance or concurrence argues for a combination of rational-empirical and normative-reductive strategies</a:t>
            </a:r>
            <a:r>
              <a:rPr lang="en-ZA" dirty="0" smtClean="0">
                <a:solidFill>
                  <a:srgbClr val="000000"/>
                </a:solidFill>
              </a:rPr>
              <a:t>.</a:t>
            </a:r>
          </a:p>
          <a:p>
            <a:r>
              <a:rPr lang="en-ZA" dirty="0">
                <a:solidFill>
                  <a:srgbClr val="000000"/>
                </a:solidFill>
              </a:rPr>
              <a:t/>
            </a:r>
            <a:br>
              <a:rPr lang="en-ZA" dirty="0">
                <a:solidFill>
                  <a:srgbClr val="000000"/>
                </a:solidFill>
              </a:rPr>
            </a:br>
            <a:r>
              <a:rPr lang="en-ZA" b="1" dirty="0">
                <a:solidFill>
                  <a:srgbClr val="0F243E"/>
                </a:solidFill>
              </a:rPr>
              <a:t>Target Population:</a:t>
            </a:r>
            <a:r>
              <a:rPr lang="en-ZA" dirty="0">
                <a:solidFill>
                  <a:srgbClr val="000000"/>
                </a:solidFill>
              </a:rPr>
              <a:t> Large populations argue for a mix of all four strategies, something for everyone so to speak</a:t>
            </a:r>
            <a:r>
              <a:rPr lang="en-ZA" dirty="0" smtClean="0">
                <a:solidFill>
                  <a:srgbClr val="000000"/>
                </a:solidFill>
              </a:rPr>
              <a:t>.</a:t>
            </a:r>
          </a:p>
          <a:p>
            <a:r>
              <a:rPr lang="en-ZA" dirty="0">
                <a:solidFill>
                  <a:srgbClr val="000000"/>
                </a:solidFill>
              </a:rPr>
              <a:t/>
            </a:r>
            <a:br>
              <a:rPr lang="en-ZA" dirty="0">
                <a:solidFill>
                  <a:srgbClr val="000000"/>
                </a:solidFill>
              </a:rPr>
            </a:br>
            <a:r>
              <a:rPr lang="en-ZA" b="1" dirty="0">
                <a:solidFill>
                  <a:srgbClr val="0F243E"/>
                </a:solidFill>
              </a:rPr>
              <a:t>The High Stakes:</a:t>
            </a:r>
            <a:r>
              <a:rPr lang="en-ZA" dirty="0">
                <a:solidFill>
                  <a:srgbClr val="000000"/>
                </a:solidFill>
              </a:rPr>
              <a:t> High stakes argue for a mix of all four strategies. When the stakes are high, nothing can be left to chance</a:t>
            </a:r>
            <a:r>
              <a:rPr lang="en-ZA" dirty="0" smtClean="0">
                <a:solidFill>
                  <a:srgbClr val="000000"/>
                </a:solidFill>
              </a:rPr>
              <a:t>.</a:t>
            </a:r>
          </a:p>
          <a:p>
            <a:r>
              <a:rPr lang="en-ZA" dirty="0">
                <a:solidFill>
                  <a:srgbClr val="000000"/>
                </a:solidFill>
              </a:rPr>
              <a:t/>
            </a:r>
            <a:br>
              <a:rPr lang="en-ZA" dirty="0">
                <a:solidFill>
                  <a:srgbClr val="000000"/>
                </a:solidFill>
              </a:rPr>
            </a:br>
            <a:r>
              <a:rPr lang="en-ZA" b="1" dirty="0">
                <a:solidFill>
                  <a:srgbClr val="0F243E"/>
                </a:solidFill>
              </a:rPr>
              <a:t>Time Frame:</a:t>
            </a:r>
            <a:r>
              <a:rPr lang="en-ZA" dirty="0">
                <a:solidFill>
                  <a:srgbClr val="000000"/>
                </a:solidFill>
              </a:rPr>
              <a:t> Short time frames argue for a power-coercive strategy. Longer time frames argue for a mix of rational-empirical. Normative- reductive, and environmental-adaptive strategies</a:t>
            </a:r>
            <a:r>
              <a:rPr lang="en-ZA" dirty="0" smtClean="0">
                <a:solidFill>
                  <a:srgbClr val="000000"/>
                </a:solidFill>
              </a:rPr>
              <a:t>.</a:t>
            </a:r>
          </a:p>
          <a:p>
            <a:r>
              <a:rPr lang="en-ZA" dirty="0">
                <a:solidFill>
                  <a:srgbClr val="0F243E"/>
                </a:solidFill>
              </a:rPr>
              <a:t/>
            </a:r>
            <a:br>
              <a:rPr lang="en-ZA" dirty="0">
                <a:solidFill>
                  <a:srgbClr val="0F243E"/>
                </a:solidFill>
              </a:rPr>
            </a:br>
            <a:r>
              <a:rPr lang="en-ZA" b="1" dirty="0"/>
              <a:t>Expertise:</a:t>
            </a:r>
            <a:r>
              <a:rPr lang="en-ZA" dirty="0"/>
              <a:t> Having adequate expertise in making change argues for a mix of the strategies outlined in the table above. The absence of expertise results in reliance on the power-coercive strategy</a:t>
            </a:r>
            <a:r>
              <a:rPr lang="en-ZA" dirty="0" smtClean="0"/>
              <a:t>.</a:t>
            </a:r>
          </a:p>
          <a:p>
            <a:r>
              <a:rPr lang="en-ZA" dirty="0"/>
              <a:t/>
            </a:r>
            <a:br>
              <a:rPr lang="en-ZA" dirty="0"/>
            </a:br>
            <a:r>
              <a:rPr lang="en-ZA" b="1" dirty="0"/>
              <a:t>Dependency</a:t>
            </a:r>
            <a:r>
              <a:rPr lang="en-ZA" dirty="0"/>
              <a:t>: This is a classic double-edged sword. If the organisation is dependent on its people, management’s ability to command or demand is limited. Conversely, if people are dependent upon the organisation, their ability to oppose or resist is limited (Mutual dependency almost always signals a requirement for some level of negotiation).</a:t>
            </a:r>
            <a:br>
              <a:rPr lang="en-ZA" dirty="0"/>
            </a:br>
            <a:endParaRPr lang="en-ZA" dirty="0"/>
          </a:p>
        </p:txBody>
      </p:sp>
      <p:sp>
        <p:nvSpPr>
          <p:cNvPr id="3" name="Rectangle 2"/>
          <p:cNvSpPr/>
          <p:nvPr/>
        </p:nvSpPr>
        <p:spPr>
          <a:xfrm>
            <a:off x="3477882" y="188900"/>
            <a:ext cx="4723281" cy="461665"/>
          </a:xfrm>
          <a:prstGeom prst="rect">
            <a:avLst/>
          </a:prstGeom>
        </p:spPr>
        <p:txBody>
          <a:bodyPr wrap="none">
            <a:spAutoFit/>
          </a:bodyPr>
          <a:lstStyle/>
          <a:p>
            <a:pPr algn="ctr"/>
            <a:r>
              <a:rPr lang="en-US" sz="2400" b="1" dirty="0"/>
              <a:t>Strategies For Change Management</a:t>
            </a:r>
            <a:endParaRPr lang="en-US" sz="2400" dirty="0"/>
          </a:p>
        </p:txBody>
      </p:sp>
    </p:spTree>
    <p:extLst>
      <p:ext uri="{BB962C8B-B14F-4D97-AF65-F5344CB8AC3E}">
        <p14:creationId xmlns:p14="http://schemas.microsoft.com/office/powerpoint/2010/main" val="86104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a:t>© 2005 Prentice Hall Inc. All rights reserved.</a:t>
            </a:r>
          </a:p>
        </p:txBody>
      </p:sp>
      <p:sp>
        <p:nvSpPr>
          <p:cNvPr id="25603" name="Slide Number Placeholder 3"/>
          <p:cNvSpPr>
            <a:spLocks noGrp="1"/>
          </p:cNvSpPr>
          <p:nvPr>
            <p:ph type="sldNum" sz="quarter" idx="11"/>
          </p:nvPr>
        </p:nvSpPr>
        <p:spPr>
          <a:noFill/>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a:t>18–</a:t>
            </a:r>
            <a:fld id="{E976455C-8F9F-4399-938D-947DFFC7B2F7}" type="slidenum">
              <a:rPr lang="en-US" altLang="en-US"/>
              <a:pPr eaLnBrk="1" hangingPunct="1"/>
              <a:t>42</a:t>
            </a:fld>
            <a:endParaRPr lang="en-US" altLang="en-US"/>
          </a:p>
        </p:txBody>
      </p:sp>
      <p:sp>
        <p:nvSpPr>
          <p:cNvPr id="25604" name="Rectangle 2"/>
          <p:cNvSpPr>
            <a:spLocks noGrp="1" noChangeArrowheads="1"/>
          </p:cNvSpPr>
          <p:nvPr>
            <p:ph type="title"/>
          </p:nvPr>
        </p:nvSpPr>
        <p:spPr/>
        <p:txBody>
          <a:bodyPr/>
          <a:lstStyle/>
          <a:p>
            <a:pPr eaLnBrk="1" hangingPunct="1"/>
            <a:r>
              <a:rPr lang="en-US" altLang="en-US" smtClean="0"/>
              <a:t>Lewin’s Three-Step Change Model</a:t>
            </a:r>
          </a:p>
        </p:txBody>
      </p:sp>
      <p:sp>
        <p:nvSpPr>
          <p:cNvPr id="268291" name="Line 3"/>
          <p:cNvSpPr>
            <a:spLocks noChangeShapeType="1"/>
          </p:cNvSpPr>
          <p:nvPr/>
        </p:nvSpPr>
        <p:spPr bwMode="auto">
          <a:xfrm>
            <a:off x="2438400" y="3429000"/>
            <a:ext cx="7620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06" name="Text Box 4"/>
          <p:cNvSpPr txBox="1">
            <a:spLocks noChangeArrowheads="1"/>
          </p:cNvSpPr>
          <p:nvPr/>
        </p:nvSpPr>
        <p:spPr bwMode="auto">
          <a:xfrm>
            <a:off x="2362200" y="1371600"/>
            <a:ext cx="3581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a:t>Unfreezing</a:t>
            </a:r>
            <a:br>
              <a:rPr lang="en-US" altLang="en-US" sz="2400"/>
            </a:br>
            <a:r>
              <a:rPr lang="en-US" altLang="en-US" sz="2000" b="0">
                <a:latin typeface="Tahoma" panose="020B0604030504040204" pitchFamily="34" charset="0"/>
              </a:rPr>
              <a:t>Change efforts to overcome the pressures of both individual resistance and group conformity.</a:t>
            </a:r>
          </a:p>
        </p:txBody>
      </p:sp>
      <p:sp>
        <p:nvSpPr>
          <p:cNvPr id="25607" name="Text Box 5"/>
          <p:cNvSpPr txBox="1">
            <a:spLocks noChangeArrowheads="1"/>
          </p:cNvSpPr>
          <p:nvPr/>
        </p:nvSpPr>
        <p:spPr bwMode="auto">
          <a:xfrm>
            <a:off x="6172200" y="1371600"/>
            <a:ext cx="3657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a:t>Refreezing</a:t>
            </a:r>
            <a:br>
              <a:rPr lang="en-US" altLang="en-US" sz="2400"/>
            </a:br>
            <a:r>
              <a:rPr lang="en-US" altLang="en-US" sz="2000" b="0">
                <a:latin typeface="Tahoma" panose="020B0604030504040204" pitchFamily="34" charset="0"/>
              </a:rPr>
              <a:t>Stabilizing a change intervention by balancing driving and restraining forces.</a:t>
            </a:r>
          </a:p>
        </p:txBody>
      </p:sp>
      <p:sp>
        <p:nvSpPr>
          <p:cNvPr id="25608" name="Text Box 6"/>
          <p:cNvSpPr txBox="1">
            <a:spLocks noChangeArrowheads="1"/>
          </p:cNvSpPr>
          <p:nvPr/>
        </p:nvSpPr>
        <p:spPr bwMode="auto">
          <a:xfrm>
            <a:off x="2438400" y="3887788"/>
            <a:ext cx="3276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dirty="0"/>
              <a:t>Driving Forces</a:t>
            </a:r>
            <a:br>
              <a:rPr lang="en-US" altLang="en-US" sz="2400" dirty="0"/>
            </a:br>
            <a:r>
              <a:rPr lang="en-US" altLang="en-US" sz="2000" b="0" dirty="0" err="1">
                <a:latin typeface="Tahoma" panose="020B0604030504040204" pitchFamily="34" charset="0"/>
              </a:rPr>
              <a:t>Forces</a:t>
            </a:r>
            <a:r>
              <a:rPr lang="en-US" altLang="en-US" sz="2000" b="0" dirty="0">
                <a:latin typeface="Tahoma" panose="020B0604030504040204" pitchFamily="34" charset="0"/>
              </a:rPr>
              <a:t> that direct behavior away from the status quo.</a:t>
            </a:r>
          </a:p>
        </p:txBody>
      </p:sp>
      <p:sp>
        <p:nvSpPr>
          <p:cNvPr id="25609" name="Text Box 7"/>
          <p:cNvSpPr txBox="1">
            <a:spLocks noChangeArrowheads="1"/>
          </p:cNvSpPr>
          <p:nvPr/>
        </p:nvSpPr>
        <p:spPr bwMode="auto">
          <a:xfrm>
            <a:off x="6172200" y="3886200"/>
            <a:ext cx="3657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a:t>Restraining Forces</a:t>
            </a:r>
            <a:br>
              <a:rPr lang="en-US" altLang="en-US" sz="2400"/>
            </a:br>
            <a:r>
              <a:rPr lang="en-US" altLang="en-US" sz="2000" b="0">
                <a:latin typeface="Tahoma" panose="020B0604030504040204" pitchFamily="34" charset="0"/>
              </a:rPr>
              <a:t>Forces that hinder movement from the existing equilibrium.</a:t>
            </a:r>
          </a:p>
        </p:txBody>
      </p:sp>
    </p:spTree>
    <p:extLst>
      <p:ext uri="{BB962C8B-B14F-4D97-AF65-F5344CB8AC3E}">
        <p14:creationId xmlns:p14="http://schemas.microsoft.com/office/powerpoint/2010/main" val="2909375005"/>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68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524000" y="274638"/>
            <a:ext cx="8229600" cy="1143000"/>
          </a:xfrm>
        </p:spPr>
        <p:txBody>
          <a:bodyPr/>
          <a:lstStyle/>
          <a:p>
            <a:r>
              <a:rPr lang="ro-RO" altLang="en-US" sz="3200" b="1"/>
              <a:t> Kurt Lewin</a:t>
            </a:r>
            <a:r>
              <a:rPr lang="en-GB" altLang="en-US" sz="3200" b="1"/>
              <a:t>’s Change Model </a:t>
            </a:r>
          </a:p>
        </p:txBody>
      </p:sp>
      <p:sp>
        <p:nvSpPr>
          <p:cNvPr id="21507" name="Rectangle 3"/>
          <p:cNvSpPr>
            <a:spLocks noGrp="1" noChangeArrowheads="1"/>
          </p:cNvSpPr>
          <p:nvPr>
            <p:ph type="body" idx="4294967295"/>
          </p:nvPr>
        </p:nvSpPr>
        <p:spPr>
          <a:xfrm>
            <a:off x="1908969" y="1526382"/>
            <a:ext cx="8229600" cy="4525963"/>
          </a:xfrm>
        </p:spPr>
        <p:txBody>
          <a:bodyPr/>
          <a:lstStyle/>
          <a:p>
            <a:pPr>
              <a:buFontTx/>
              <a:buNone/>
            </a:pPr>
            <a:r>
              <a:rPr lang="en-GB" altLang="en-US" sz="2400" dirty="0"/>
              <a:t>Proposed by K. Lewin (1958) for implementing change in an organization through 3 stages:</a:t>
            </a:r>
          </a:p>
        </p:txBody>
      </p:sp>
      <p:sp>
        <p:nvSpPr>
          <p:cNvPr id="21508" name="Rectangle 4"/>
          <p:cNvSpPr>
            <a:spLocks noChangeArrowheads="1"/>
          </p:cNvSpPr>
          <p:nvPr/>
        </p:nvSpPr>
        <p:spPr bwMode="auto">
          <a:xfrm>
            <a:off x="2135189" y="3284538"/>
            <a:ext cx="1152525" cy="576262"/>
          </a:xfrm>
          <a:prstGeom prst="rect">
            <a:avLst/>
          </a:prstGeom>
          <a:gradFill rotWithShape="1">
            <a:gsLst>
              <a:gs pos="0">
                <a:srgbClr val="FF00FF">
                  <a:gamma/>
                  <a:shade val="9412"/>
                  <a:invGamma/>
                </a:srgbClr>
              </a:gs>
              <a:gs pos="50000">
                <a:srgbClr val="FF00FF"/>
              </a:gs>
              <a:gs pos="100000">
                <a:srgbClr val="FF00FF">
                  <a:gamma/>
                  <a:shade val="9412"/>
                  <a:invGamma/>
                </a:srgbClr>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Rectangle 5"/>
          <p:cNvSpPr>
            <a:spLocks noChangeArrowheads="1"/>
          </p:cNvSpPr>
          <p:nvPr/>
        </p:nvSpPr>
        <p:spPr bwMode="auto">
          <a:xfrm>
            <a:off x="2566989" y="3716338"/>
            <a:ext cx="1152525" cy="576262"/>
          </a:xfrm>
          <a:prstGeom prst="rect">
            <a:avLst/>
          </a:prstGeom>
          <a:gradFill rotWithShape="1">
            <a:gsLst>
              <a:gs pos="0">
                <a:srgbClr val="FF00FF">
                  <a:gamma/>
                  <a:shade val="47451"/>
                  <a:invGamma/>
                </a:srgbClr>
              </a:gs>
              <a:gs pos="50000">
                <a:srgbClr val="FF00FF"/>
              </a:gs>
              <a:gs pos="100000">
                <a:srgbClr val="FF00FF">
                  <a:gamma/>
                  <a:shade val="47451"/>
                  <a:invGamma/>
                </a:srgbClr>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Rectangle 6"/>
          <p:cNvSpPr>
            <a:spLocks noChangeArrowheads="1"/>
          </p:cNvSpPr>
          <p:nvPr/>
        </p:nvSpPr>
        <p:spPr bwMode="auto">
          <a:xfrm>
            <a:off x="2927351" y="4149726"/>
            <a:ext cx="1152525" cy="576263"/>
          </a:xfrm>
          <a:prstGeom prst="rect">
            <a:avLst/>
          </a:prstGeom>
          <a:gradFill rotWithShape="1">
            <a:gsLst>
              <a:gs pos="0">
                <a:srgbClr val="FF00FF">
                  <a:gamma/>
                  <a:shade val="60392"/>
                  <a:invGamma/>
                </a:srgbClr>
              </a:gs>
              <a:gs pos="50000">
                <a:srgbClr val="FF00FF"/>
              </a:gs>
              <a:gs pos="100000">
                <a:srgbClr val="FF00FF">
                  <a:gamma/>
                  <a:shade val="60392"/>
                  <a:invGamma/>
                </a:srgbClr>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Rectangle 7"/>
          <p:cNvSpPr>
            <a:spLocks noChangeArrowheads="1"/>
          </p:cNvSpPr>
          <p:nvPr/>
        </p:nvSpPr>
        <p:spPr bwMode="auto">
          <a:xfrm>
            <a:off x="3503614" y="4508501"/>
            <a:ext cx="1152525" cy="576263"/>
          </a:xfrm>
          <a:prstGeom prst="rect">
            <a:avLst/>
          </a:prstGeom>
          <a:gradFill rotWithShape="1">
            <a:gsLst>
              <a:gs pos="0">
                <a:srgbClr val="FF00FF">
                  <a:gamma/>
                  <a:tint val="85882"/>
                  <a:invGamma/>
                </a:srgbClr>
              </a:gs>
              <a:gs pos="50000">
                <a:srgbClr val="FF00FF">
                  <a:alpha val="75000"/>
                </a:srgbClr>
              </a:gs>
              <a:gs pos="100000">
                <a:srgbClr val="FF00FF">
                  <a:gamma/>
                  <a:tint val="85882"/>
                  <a:invGamma/>
                </a:srgbClr>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AutoShape 8"/>
          <p:cNvSpPr>
            <a:spLocks noChangeArrowheads="1"/>
          </p:cNvSpPr>
          <p:nvPr/>
        </p:nvSpPr>
        <p:spPr bwMode="auto">
          <a:xfrm>
            <a:off x="4727575" y="3789364"/>
            <a:ext cx="2592388" cy="2232025"/>
          </a:xfrm>
          <a:prstGeom prst="irregularSeal2">
            <a:avLst/>
          </a:prstGeom>
          <a:gradFill rotWithShape="1">
            <a:gsLst>
              <a:gs pos="0">
                <a:srgbClr val="00FF00"/>
              </a:gs>
              <a:gs pos="100000">
                <a:srgbClr val="00FF00">
                  <a:gamma/>
                  <a:shade val="60392"/>
                  <a:invGamma/>
                </a:srgbClr>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Oval 9"/>
          <p:cNvSpPr>
            <a:spLocks noChangeArrowheads="1"/>
          </p:cNvSpPr>
          <p:nvPr/>
        </p:nvSpPr>
        <p:spPr bwMode="auto">
          <a:xfrm>
            <a:off x="7248525" y="4508501"/>
            <a:ext cx="1296988" cy="792163"/>
          </a:xfrm>
          <a:prstGeom prst="ellipse">
            <a:avLst/>
          </a:prstGeom>
          <a:gradFill rotWithShape="1">
            <a:gsLst>
              <a:gs pos="0">
                <a:srgbClr val="FF00FF">
                  <a:gamma/>
                  <a:shade val="76078"/>
                  <a:invGamma/>
                </a:srgbClr>
              </a:gs>
              <a:gs pos="50000">
                <a:srgbClr val="FF00FF">
                  <a:alpha val="67999"/>
                </a:srgbClr>
              </a:gs>
              <a:gs pos="100000">
                <a:srgbClr val="FF00FF">
                  <a:gamma/>
                  <a:shade val="76078"/>
                  <a:invGamma/>
                </a:srgb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Oval 10"/>
          <p:cNvSpPr>
            <a:spLocks noChangeArrowheads="1"/>
          </p:cNvSpPr>
          <p:nvPr/>
        </p:nvSpPr>
        <p:spPr bwMode="auto">
          <a:xfrm>
            <a:off x="7824789" y="4076701"/>
            <a:ext cx="1296987" cy="792163"/>
          </a:xfrm>
          <a:prstGeom prst="ellipse">
            <a:avLst/>
          </a:prstGeom>
          <a:gradFill rotWithShape="1">
            <a:gsLst>
              <a:gs pos="0">
                <a:srgbClr val="FF00FF">
                  <a:alpha val="89000"/>
                </a:srgbClr>
              </a:gs>
              <a:gs pos="100000">
                <a:srgbClr val="FF00FF">
                  <a:gamma/>
                  <a:shade val="57255"/>
                  <a:invGamma/>
                </a:srgb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Oval 11"/>
          <p:cNvSpPr>
            <a:spLocks noChangeArrowheads="1"/>
          </p:cNvSpPr>
          <p:nvPr/>
        </p:nvSpPr>
        <p:spPr bwMode="auto">
          <a:xfrm>
            <a:off x="8472489" y="3716338"/>
            <a:ext cx="1296987" cy="792162"/>
          </a:xfrm>
          <a:prstGeom prst="ellipse">
            <a:avLst/>
          </a:prstGeom>
          <a:gradFill rotWithShape="1">
            <a:gsLst>
              <a:gs pos="0">
                <a:srgbClr val="FF00FF">
                  <a:gamma/>
                  <a:shade val="41176"/>
                  <a:invGamma/>
                </a:srgbClr>
              </a:gs>
              <a:gs pos="50000">
                <a:srgbClr val="FF00FF"/>
              </a:gs>
              <a:gs pos="100000">
                <a:srgbClr val="FF00FF">
                  <a:gamma/>
                  <a:shade val="41176"/>
                  <a:invGamma/>
                </a:srgb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Oval 12"/>
          <p:cNvSpPr>
            <a:spLocks noChangeArrowheads="1"/>
          </p:cNvSpPr>
          <p:nvPr/>
        </p:nvSpPr>
        <p:spPr bwMode="auto">
          <a:xfrm>
            <a:off x="9120189" y="3213101"/>
            <a:ext cx="1296987" cy="792163"/>
          </a:xfrm>
          <a:prstGeom prst="ellipse">
            <a:avLst/>
          </a:prstGeom>
          <a:gradFill rotWithShape="1">
            <a:gsLst>
              <a:gs pos="0">
                <a:srgbClr val="FF00FF"/>
              </a:gs>
              <a:gs pos="100000">
                <a:srgbClr val="FF00FF">
                  <a:gamma/>
                  <a:shade val="9412"/>
                  <a:invGamma/>
                </a:srgb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Text Box 13"/>
          <p:cNvSpPr txBox="1">
            <a:spLocks noChangeArrowheads="1"/>
          </p:cNvSpPr>
          <p:nvPr/>
        </p:nvSpPr>
        <p:spPr bwMode="auto">
          <a:xfrm>
            <a:off x="5448301" y="4724400"/>
            <a:ext cx="1152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400">
                <a:cs typeface="Arial" pitchFamily="34" charset="0"/>
              </a:rPr>
              <a:t>Change</a:t>
            </a:r>
          </a:p>
        </p:txBody>
      </p:sp>
      <p:sp>
        <p:nvSpPr>
          <p:cNvPr id="21518" name="Line 14"/>
          <p:cNvSpPr>
            <a:spLocks noChangeShapeType="1"/>
          </p:cNvSpPr>
          <p:nvPr/>
        </p:nvSpPr>
        <p:spPr bwMode="auto">
          <a:xfrm>
            <a:off x="2208214" y="4581525"/>
            <a:ext cx="1366837"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9" name="Line 15"/>
          <p:cNvSpPr>
            <a:spLocks noChangeShapeType="1"/>
          </p:cNvSpPr>
          <p:nvPr/>
        </p:nvSpPr>
        <p:spPr bwMode="auto">
          <a:xfrm flipV="1">
            <a:off x="8472489" y="4508500"/>
            <a:ext cx="1368425" cy="1081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0" name="Text Box 16"/>
          <p:cNvSpPr txBox="1">
            <a:spLocks noChangeArrowheads="1"/>
          </p:cNvSpPr>
          <p:nvPr/>
        </p:nvSpPr>
        <p:spPr bwMode="auto">
          <a:xfrm>
            <a:off x="2063750" y="5373688"/>
            <a:ext cx="1728788"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400">
                <a:cs typeface="Arial" pitchFamily="34" charset="0"/>
              </a:rPr>
              <a:t>Unfreezing</a:t>
            </a:r>
          </a:p>
          <a:p>
            <a:pPr algn="ctr">
              <a:spcBef>
                <a:spcPct val="50000"/>
              </a:spcBef>
            </a:pPr>
            <a:r>
              <a:rPr lang="en-GB" altLang="en-US" sz="1400">
                <a:cs typeface="Arial" pitchFamily="34" charset="0"/>
              </a:rPr>
              <a:t>Organizational culture</a:t>
            </a:r>
          </a:p>
        </p:txBody>
      </p:sp>
      <p:sp>
        <p:nvSpPr>
          <p:cNvPr id="21521" name="Text Box 17"/>
          <p:cNvSpPr txBox="1">
            <a:spLocks noChangeArrowheads="1"/>
          </p:cNvSpPr>
          <p:nvPr/>
        </p:nvSpPr>
        <p:spPr bwMode="auto">
          <a:xfrm>
            <a:off x="8759826" y="5299075"/>
            <a:ext cx="1584325"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o-RO" altLang="en-US" sz="1400">
                <a:cs typeface="Arial" pitchFamily="34" charset="0"/>
              </a:rPr>
              <a:t>Re-</a:t>
            </a:r>
            <a:r>
              <a:rPr lang="en-GB" altLang="en-US" sz="1400">
                <a:cs typeface="Arial" pitchFamily="34" charset="0"/>
              </a:rPr>
              <a:t>freezing</a:t>
            </a:r>
          </a:p>
          <a:p>
            <a:pPr algn="ctr">
              <a:spcBef>
                <a:spcPct val="50000"/>
              </a:spcBef>
            </a:pPr>
            <a:r>
              <a:rPr lang="en-GB" altLang="en-US" sz="1400">
                <a:cs typeface="Arial" pitchFamily="34" charset="0"/>
              </a:rPr>
              <a:t>Organizational culture</a:t>
            </a:r>
          </a:p>
        </p:txBody>
      </p:sp>
    </p:spTree>
    <p:extLst>
      <p:ext uri="{BB962C8B-B14F-4D97-AF65-F5344CB8AC3E}">
        <p14:creationId xmlns:p14="http://schemas.microsoft.com/office/powerpoint/2010/main" val="3719425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a:t>© 2005 Prentice Hall Inc. All rights reserved.</a:t>
            </a:r>
          </a:p>
        </p:txBody>
      </p:sp>
      <p:sp>
        <p:nvSpPr>
          <p:cNvPr id="27651" name="Slide Number Placeholder 3"/>
          <p:cNvSpPr>
            <a:spLocks noGrp="1"/>
          </p:cNvSpPr>
          <p:nvPr>
            <p:ph type="sldNum" sz="quarter" idx="11"/>
          </p:nvPr>
        </p:nvSpPr>
        <p:spPr>
          <a:noFill/>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a:t>18–</a:t>
            </a:r>
            <a:fld id="{335D7BA0-F3A5-40CF-B2B4-5B0E7A2EEB83}" type="slidenum">
              <a:rPr lang="en-US" altLang="en-US"/>
              <a:pPr eaLnBrk="1" hangingPunct="1"/>
              <a:t>44</a:t>
            </a:fld>
            <a:endParaRPr lang="en-US" altLang="en-US"/>
          </a:p>
        </p:txBody>
      </p:sp>
      <p:sp>
        <p:nvSpPr>
          <p:cNvPr id="27652" name="Rectangle 2"/>
          <p:cNvSpPr>
            <a:spLocks noGrp="1" noChangeArrowheads="1"/>
          </p:cNvSpPr>
          <p:nvPr>
            <p:ph type="title"/>
          </p:nvPr>
        </p:nvSpPr>
        <p:spPr/>
        <p:txBody>
          <a:bodyPr/>
          <a:lstStyle/>
          <a:p>
            <a:pPr eaLnBrk="1" hangingPunct="1"/>
            <a:r>
              <a:rPr lang="en-US" altLang="en-US" smtClean="0"/>
              <a:t>Unfreezing the Status Quo</a:t>
            </a:r>
          </a:p>
        </p:txBody>
      </p:sp>
      <p:graphicFrame>
        <p:nvGraphicFramePr>
          <p:cNvPr id="27653" name="Object 4"/>
          <p:cNvGraphicFramePr>
            <a:graphicFrameLocks noChangeAspect="1"/>
          </p:cNvGraphicFramePr>
          <p:nvPr/>
        </p:nvGraphicFramePr>
        <p:xfrm>
          <a:off x="2681288" y="1628776"/>
          <a:ext cx="6831012" cy="4467225"/>
        </p:xfrm>
        <a:graphic>
          <a:graphicData uri="http://schemas.openxmlformats.org/presentationml/2006/ole">
            <mc:AlternateContent xmlns:mc="http://schemas.openxmlformats.org/markup-compatibility/2006">
              <mc:Choice xmlns:v="urn:schemas-microsoft-com:vml" Requires="v">
                <p:oleObj spid="_x0000_s2050" name="Photo Editor Photo" r:id="rId3" imgW="6830378" imgH="4466667" progId="MSPhotoEd.3">
                  <p:embed/>
                </p:oleObj>
              </mc:Choice>
              <mc:Fallback>
                <p:oleObj name="Photo Editor Photo" r:id="rId3" imgW="6830378" imgH="4466667" progId="MSPhotoEd.3">
                  <p:embed/>
                  <p:pic>
                    <p:nvPicPr>
                      <p:cNvPr id="2765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288" y="1628776"/>
                        <a:ext cx="6831012"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Text Box 5" descr="BKGD02"/>
          <p:cNvSpPr txBox="1">
            <a:spLocks noChangeArrowheads="1"/>
          </p:cNvSpPr>
          <p:nvPr/>
        </p:nvSpPr>
        <p:spPr bwMode="blackWhite">
          <a:xfrm>
            <a:off x="8686800" y="6096000"/>
            <a:ext cx="1447800" cy="247650"/>
          </a:xfrm>
          <a:prstGeom prst="rect">
            <a:avLst/>
          </a:prstGeom>
          <a:blipFill dpi="0" rotWithShape="1">
            <a:blip r:embed="rId5"/>
            <a:srcRect/>
            <a:stretch>
              <a:fillRect/>
            </a:stretch>
          </a:blipFill>
          <a:ln w="3175" algn="ctr">
            <a:solidFill>
              <a:schemeClr val="tx1"/>
            </a:solidFill>
            <a:miter lim="800000"/>
            <a:headEnd/>
            <a:tailEnd/>
          </a:ln>
          <a:effectLst>
            <a:outerShdw dist="107763" dir="2700000" algn="ctr" rotWithShape="0">
              <a:srgbClr val="B2B2B2">
                <a:alpha val="50000"/>
              </a:srgbClr>
            </a:outerShdw>
          </a:effectLst>
        </p:spPr>
        <p:txBody>
          <a:bodyPr anchor="ctr" anchorCtr="1">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eaLnBrk="1" hangingPunct="1">
              <a:spcBef>
                <a:spcPct val="50000"/>
              </a:spcBef>
            </a:pPr>
            <a:r>
              <a:rPr lang="en-US" altLang="en-US">
                <a:solidFill>
                  <a:schemeClr val="bg1"/>
                </a:solidFill>
              </a:rPr>
              <a:t>E X H I B I T  18</a:t>
            </a:r>
            <a:r>
              <a:rPr lang="en-US" altLang="en-US">
                <a:solidFill>
                  <a:schemeClr val="bg1"/>
                </a:solidFill>
                <a:cs typeface="Arial" panose="020B0604020202020204" pitchFamily="34" charset="0"/>
              </a:rPr>
              <a:t>–4</a:t>
            </a:r>
            <a:endParaRPr lang="en-US" altLang="en-US">
              <a:solidFill>
                <a:schemeClr val="bg1"/>
              </a:solidFill>
            </a:endParaRPr>
          </a:p>
        </p:txBody>
      </p:sp>
    </p:spTree>
    <p:extLst>
      <p:ext uri="{BB962C8B-B14F-4D97-AF65-F5344CB8AC3E}">
        <p14:creationId xmlns:p14="http://schemas.microsoft.com/office/powerpoint/2010/main" val="1684266745"/>
      </p:ext>
    </p:extLst>
  </p:cSld>
  <p:clrMapOvr>
    <a:masterClrMapping/>
  </p:clrMapOvr>
  <p:transition>
    <p:cut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z="2600" b="1" dirty="0">
                <a:solidFill>
                  <a:srgbClr val="002060"/>
                </a:solidFill>
              </a:rPr>
              <a:t>Stages in planned change </a:t>
            </a:r>
          </a:p>
        </p:txBody>
      </p:sp>
      <p:sp>
        <p:nvSpPr>
          <p:cNvPr id="35847" name="Text Box 7"/>
          <p:cNvSpPr txBox="1">
            <a:spLocks noChangeArrowheads="1"/>
          </p:cNvSpPr>
          <p:nvPr/>
        </p:nvSpPr>
        <p:spPr bwMode="auto">
          <a:xfrm>
            <a:off x="8688389" y="404813"/>
            <a:ext cx="1654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b="1">
                <a:solidFill>
                  <a:schemeClr val="bg1"/>
                </a:solidFill>
              </a:rPr>
              <a:t>Figure 22.4</a:t>
            </a:r>
            <a:endParaRPr lang="en-US" altLang="en-US" b="1">
              <a:solidFill>
                <a:schemeClr val="bg1"/>
              </a:solidFill>
            </a:endParaRPr>
          </a:p>
        </p:txBody>
      </p:sp>
      <p:pic>
        <p:nvPicPr>
          <p:cNvPr id="35848" name="Picture 8" descr="2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847851" y="1295400"/>
            <a:ext cx="8424863"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51" name="Text Box 11"/>
          <p:cNvSpPr txBox="1">
            <a:spLocks noChangeArrowheads="1"/>
          </p:cNvSpPr>
          <p:nvPr/>
        </p:nvSpPr>
        <p:spPr bwMode="auto">
          <a:xfrm>
            <a:off x="2063750" y="6092826"/>
            <a:ext cx="80645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100" i="1">
                <a:solidFill>
                  <a:schemeClr val="bg1"/>
                </a:solidFill>
              </a:rPr>
              <a:t>Source</a:t>
            </a:r>
            <a:r>
              <a:rPr lang="en-GB" altLang="en-US" sz="1100">
                <a:solidFill>
                  <a:schemeClr val="bg1"/>
                </a:solidFill>
              </a:rPr>
              <a:t>: Adapted from French, W.L., Kast, F.E. and Rosenzweig, J.E. </a:t>
            </a:r>
            <a:r>
              <a:rPr lang="en-GB" altLang="en-US" sz="1100" i="1">
                <a:solidFill>
                  <a:schemeClr val="bg1"/>
                </a:solidFill>
              </a:rPr>
              <a:t>Understanding Human Behaviour in Organizations</a:t>
            </a:r>
            <a:r>
              <a:rPr lang="en-GB" altLang="en-US" sz="1100">
                <a:solidFill>
                  <a:schemeClr val="bg1"/>
                </a:solidFill>
              </a:rPr>
              <a:t>, Harper and Row (1985) p.9.</a:t>
            </a:r>
            <a:endParaRPr lang="en-US" altLang="en-US" sz="1100">
              <a:solidFill>
                <a:schemeClr val="bg1"/>
              </a:solidFill>
            </a:endParaRPr>
          </a:p>
        </p:txBody>
      </p:sp>
    </p:spTree>
    <p:extLst>
      <p:ext uri="{BB962C8B-B14F-4D97-AF65-F5344CB8AC3E}">
        <p14:creationId xmlns:p14="http://schemas.microsoft.com/office/powerpoint/2010/main" val="3888691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sz="3200" b="1">
                <a:latin typeface="Arial" pitchFamily="34" charset="0"/>
              </a:rPr>
              <a:t>THE 3-STEP MODEL</a:t>
            </a:r>
          </a:p>
        </p:txBody>
      </p:sp>
      <p:sp>
        <p:nvSpPr>
          <p:cNvPr id="40963" name="Rectangle 3"/>
          <p:cNvSpPr>
            <a:spLocks noGrp="1" noChangeArrowheads="1"/>
          </p:cNvSpPr>
          <p:nvPr>
            <p:ph type="body" idx="1"/>
          </p:nvPr>
        </p:nvSpPr>
        <p:spPr/>
        <p:txBody>
          <a:bodyPr/>
          <a:lstStyle/>
          <a:p>
            <a:r>
              <a:rPr lang="en-GB" altLang="en-US" sz="2400" b="1">
                <a:latin typeface="Arial" pitchFamily="34" charset="0"/>
              </a:rPr>
              <a:t>The basic idea was that </a:t>
            </a:r>
            <a:r>
              <a:rPr lang="en-GB" altLang="en-US" sz="2400" b="1">
                <a:solidFill>
                  <a:srgbClr val="FF0000"/>
                </a:solidFill>
                <a:latin typeface="Arial" pitchFamily="34" charset="0"/>
              </a:rPr>
              <a:t>change</a:t>
            </a:r>
            <a:r>
              <a:rPr lang="en-GB" altLang="en-US" sz="2400" b="1">
                <a:latin typeface="Arial" pitchFamily="34" charset="0"/>
              </a:rPr>
              <a:t> toward a higher level of group performance is frequently </a:t>
            </a:r>
            <a:r>
              <a:rPr lang="en-GB" altLang="en-US" sz="2400" b="1">
                <a:solidFill>
                  <a:srgbClr val="FF0000"/>
                </a:solidFill>
                <a:latin typeface="Arial" pitchFamily="34" charset="0"/>
              </a:rPr>
              <a:t>short lived.</a:t>
            </a:r>
            <a:r>
              <a:rPr lang="en-GB" altLang="en-US" sz="2400" b="1">
                <a:latin typeface="Arial" pitchFamily="34" charset="0"/>
              </a:rPr>
              <a:t> After some time, group behaviour may revert to the previous pattern.</a:t>
            </a:r>
          </a:p>
          <a:p>
            <a:endParaRPr lang="en-GB" altLang="en-US" sz="2400" b="1">
              <a:latin typeface="Arial" pitchFamily="34" charset="0"/>
            </a:endParaRPr>
          </a:p>
          <a:p>
            <a:r>
              <a:rPr lang="en-GB" altLang="en-US" sz="2400" b="1">
                <a:latin typeface="Arial" pitchFamily="34" charset="0"/>
              </a:rPr>
              <a:t>This indicates that it is not enough to define </a:t>
            </a:r>
            <a:r>
              <a:rPr lang="en-GB" altLang="en-US" sz="2400" b="1">
                <a:solidFill>
                  <a:srgbClr val="FF0000"/>
                </a:solidFill>
                <a:latin typeface="Arial" pitchFamily="34" charset="0"/>
              </a:rPr>
              <a:t>change</a:t>
            </a:r>
            <a:r>
              <a:rPr lang="en-GB" altLang="en-US" sz="2400" b="1">
                <a:latin typeface="Arial" pitchFamily="34" charset="0"/>
              </a:rPr>
              <a:t> as a </a:t>
            </a:r>
            <a:r>
              <a:rPr lang="en-GB" altLang="en-US" sz="2400" b="1">
                <a:solidFill>
                  <a:srgbClr val="FF0000"/>
                </a:solidFill>
                <a:latin typeface="Arial" pitchFamily="34" charset="0"/>
              </a:rPr>
              <a:t>target</a:t>
            </a:r>
            <a:r>
              <a:rPr lang="en-GB" altLang="en-US" sz="2400" b="1">
                <a:latin typeface="Arial" pitchFamily="34" charset="0"/>
              </a:rPr>
              <a:t> and to stop. It is important to include also the </a:t>
            </a:r>
            <a:r>
              <a:rPr lang="en-GB" altLang="en-US" sz="2400" b="1">
                <a:solidFill>
                  <a:srgbClr val="FF0000"/>
                </a:solidFill>
                <a:latin typeface="Arial" pitchFamily="34" charset="0"/>
              </a:rPr>
              <a:t>group performance</a:t>
            </a:r>
            <a:r>
              <a:rPr lang="en-GB" altLang="en-US" sz="2400" b="1">
                <a:latin typeface="Arial" pitchFamily="34" charset="0"/>
              </a:rPr>
              <a:t> in the new state of change.</a:t>
            </a:r>
          </a:p>
        </p:txBody>
      </p:sp>
    </p:spTree>
    <p:extLst>
      <p:ext uri="{BB962C8B-B14F-4D97-AF65-F5344CB8AC3E}">
        <p14:creationId xmlns:p14="http://schemas.microsoft.com/office/powerpoint/2010/main" val="30383188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014" y="200723"/>
            <a:ext cx="10671717" cy="2000548"/>
          </a:xfrm>
          <a:prstGeom prst="rect">
            <a:avLst/>
          </a:prstGeom>
        </p:spPr>
        <p:txBody>
          <a:bodyPr wrap="square">
            <a:spAutoFit/>
          </a:bodyPr>
          <a:lstStyle/>
          <a:p>
            <a:r>
              <a:rPr lang="en-US" sz="2000" b="1" dirty="0"/>
              <a:t>Unfreezing  </a:t>
            </a:r>
          </a:p>
          <a:p>
            <a:r>
              <a:rPr lang="en-US" sz="2000" dirty="0"/>
              <a:t>At this stage, the forces, which maintain the status quo in the organizational behavior, are reduced by refuting the present attitude and behavior to create a perceived need for something new. It is facilitated by environmental pressure such as increased competition, declining productivity and performance, felt need to improve the style of work, </a:t>
            </a:r>
            <a:r>
              <a:rPr lang="en-US" sz="2000" dirty="0" err="1"/>
              <a:t>etc</a:t>
            </a:r>
            <a:endParaRPr lang="en-US" sz="2000" dirty="0"/>
          </a:p>
          <a:p>
            <a:endParaRPr lang="en-US" sz="2400" dirty="0"/>
          </a:p>
        </p:txBody>
      </p:sp>
      <p:sp>
        <p:nvSpPr>
          <p:cNvPr id="3" name="Rectangle 2"/>
          <p:cNvSpPr/>
          <p:nvPr/>
        </p:nvSpPr>
        <p:spPr>
          <a:xfrm>
            <a:off x="591014" y="1806498"/>
            <a:ext cx="10805531" cy="3170099"/>
          </a:xfrm>
          <a:prstGeom prst="rect">
            <a:avLst/>
          </a:prstGeom>
        </p:spPr>
        <p:txBody>
          <a:bodyPr wrap="square">
            <a:spAutoFit/>
          </a:bodyPr>
          <a:lstStyle/>
          <a:p>
            <a:r>
              <a:rPr lang="en-US" sz="2000" b="1" dirty="0"/>
              <a:t>Moving/changing</a:t>
            </a:r>
            <a:r>
              <a:rPr lang="en-US" sz="2000" dirty="0"/>
              <a:t>  </a:t>
            </a:r>
          </a:p>
          <a:p>
            <a:r>
              <a:rPr lang="en-US" sz="2000" dirty="0"/>
              <a:t>This stage involves a shift in behavior of organizations by modifying system, process, technology and people. This phase can be explained in terms of compliance, identification and internalization (Rao and </a:t>
            </a:r>
            <a:r>
              <a:rPr lang="en-US" sz="2000" dirty="0" err="1"/>
              <a:t>Hari</a:t>
            </a:r>
            <a:r>
              <a:rPr lang="en-US" sz="2000" dirty="0"/>
              <a:t> Krishna 2002). </a:t>
            </a:r>
          </a:p>
          <a:p>
            <a:pPr marL="742950" lvl="1" indent="-285750">
              <a:buFont typeface="Arial" panose="020B0604020202020204" pitchFamily="34" charset="0"/>
              <a:buChar char="•"/>
            </a:pPr>
            <a:r>
              <a:rPr lang="en-US" sz="2000" dirty="0"/>
              <a:t>Compliance or force occurs when individuals are forced to change whether by reward or by punishment.</a:t>
            </a:r>
          </a:p>
          <a:p>
            <a:pPr marL="742950" lvl="1" indent="-285750">
              <a:buFont typeface="Arial" panose="020B0604020202020204" pitchFamily="34" charset="0"/>
              <a:buChar char="•"/>
            </a:pPr>
            <a:r>
              <a:rPr lang="en-US" sz="2000" dirty="0"/>
              <a:t>Internalization occurs when individuals are forced to encounter a situation that calls for new behavior. </a:t>
            </a:r>
          </a:p>
          <a:p>
            <a:pPr marL="742950" lvl="1" indent="-285750">
              <a:buFont typeface="Arial" panose="020B0604020202020204" pitchFamily="34" charset="0"/>
              <a:buChar char="•"/>
            </a:pPr>
            <a:r>
              <a:rPr lang="en-US" sz="2000" dirty="0"/>
              <a:t>Identification occurs when individuals recognize one among various models provided in the environment that is most suitable to their personality</a:t>
            </a:r>
          </a:p>
        </p:txBody>
      </p:sp>
      <p:sp>
        <p:nvSpPr>
          <p:cNvPr id="4" name="Rectangle 3"/>
          <p:cNvSpPr/>
          <p:nvPr/>
        </p:nvSpPr>
        <p:spPr>
          <a:xfrm>
            <a:off x="724828" y="4976597"/>
            <a:ext cx="10671717" cy="1323439"/>
          </a:xfrm>
          <a:prstGeom prst="rect">
            <a:avLst/>
          </a:prstGeom>
        </p:spPr>
        <p:txBody>
          <a:bodyPr wrap="square">
            <a:spAutoFit/>
          </a:bodyPr>
          <a:lstStyle/>
          <a:p>
            <a:r>
              <a:rPr lang="en-US" sz="2000" b="1" dirty="0"/>
              <a:t>Refreezing  </a:t>
            </a:r>
          </a:p>
          <a:p>
            <a:r>
              <a:rPr lang="en-US" sz="2000" dirty="0"/>
              <a:t>At this stage, actions are taken to sustain the drive for change and to facilitate the institutionalization process of the change even in a day­-to­-day routine of the organizations. Here, the desired outcomes are positively reinforced and extra support is provided to overcome the difficulties</a:t>
            </a:r>
          </a:p>
        </p:txBody>
      </p:sp>
    </p:spTree>
    <p:extLst>
      <p:ext uri="{BB962C8B-B14F-4D97-AF65-F5344CB8AC3E}">
        <p14:creationId xmlns:p14="http://schemas.microsoft.com/office/powerpoint/2010/main" val="3062877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ltLang="en-US" sz="3200" b="1">
                <a:latin typeface="Arial" pitchFamily="34" charset="0"/>
              </a:rPr>
              <a:t>PHASES OF PLANNED CHANGE</a:t>
            </a:r>
          </a:p>
        </p:txBody>
      </p:sp>
      <p:sp>
        <p:nvSpPr>
          <p:cNvPr id="41987" name="Rectangle 3"/>
          <p:cNvSpPr>
            <a:spLocks noGrp="1" noChangeArrowheads="1"/>
          </p:cNvSpPr>
          <p:nvPr>
            <p:ph type="body" idx="1"/>
          </p:nvPr>
        </p:nvSpPr>
        <p:spPr/>
        <p:txBody>
          <a:bodyPr/>
          <a:lstStyle/>
          <a:p>
            <a:r>
              <a:rPr lang="en-GB" altLang="en-US" sz="2400" b="1">
                <a:latin typeface="Arial" pitchFamily="34" charset="0"/>
              </a:rPr>
              <a:t>The concept of </a:t>
            </a:r>
            <a:r>
              <a:rPr lang="en-GB" altLang="en-US" sz="2400" b="1">
                <a:solidFill>
                  <a:srgbClr val="FF0000"/>
                </a:solidFill>
                <a:latin typeface="Arial" pitchFamily="34" charset="0"/>
              </a:rPr>
              <a:t>planned change</a:t>
            </a:r>
            <a:r>
              <a:rPr lang="en-GB" altLang="en-US" sz="2400" b="1">
                <a:latin typeface="Arial" pitchFamily="34" charset="0"/>
              </a:rPr>
              <a:t> implies that an organization exists in different states at different times and that planned movement can occur from one state to another.</a:t>
            </a:r>
          </a:p>
          <a:p>
            <a:endParaRPr lang="en-GB" altLang="en-US" sz="2400" b="1">
              <a:latin typeface="Arial" pitchFamily="34" charset="0"/>
            </a:endParaRPr>
          </a:p>
          <a:p>
            <a:r>
              <a:rPr lang="en-GB" altLang="en-US" sz="2400" b="1">
                <a:latin typeface="Arial" pitchFamily="34" charset="0"/>
              </a:rPr>
              <a:t>For planned change it is important to understand not only the change but also </a:t>
            </a:r>
            <a:r>
              <a:rPr lang="en-GB" altLang="en-US" sz="2400" b="1">
                <a:solidFill>
                  <a:srgbClr val="FF0000"/>
                </a:solidFill>
                <a:latin typeface="Arial" pitchFamily="34" charset="0"/>
              </a:rPr>
              <a:t>the states</a:t>
            </a:r>
            <a:r>
              <a:rPr lang="en-GB" altLang="en-US" sz="2400" b="1">
                <a:latin typeface="Arial" pitchFamily="34" charset="0"/>
              </a:rPr>
              <a:t> through which the organization must pass.</a:t>
            </a:r>
          </a:p>
        </p:txBody>
      </p:sp>
    </p:spTree>
    <p:extLst>
      <p:ext uri="{BB962C8B-B14F-4D97-AF65-F5344CB8AC3E}">
        <p14:creationId xmlns:p14="http://schemas.microsoft.com/office/powerpoint/2010/main" val="2608768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0" name="Picture 2" descr="http://image.slidesharecdn.com/week10-sdc-140115021938-phpapp01/95/strategic-delivery-of-change-management-8-638.jpg?cb=13897527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24" y="323385"/>
            <a:ext cx="11508059" cy="633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87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1676400" y="76200"/>
            <a:ext cx="1428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3600" b="0"/>
              <a:t>Focus</a:t>
            </a:r>
          </a:p>
        </p:txBody>
      </p:sp>
      <p:pic>
        <p:nvPicPr>
          <p:cNvPr id="5123" name="Picture 5" descr="divid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762000"/>
            <a:ext cx="83058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6"/>
          <p:cNvSpPr txBox="1">
            <a:spLocks noChangeArrowheads="1"/>
          </p:cNvSpPr>
          <p:nvPr/>
        </p:nvSpPr>
        <p:spPr bwMode="auto">
          <a:xfrm>
            <a:off x="2209800" y="1066800"/>
            <a:ext cx="8610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Change – new state of things, different from old state of things</a:t>
            </a:r>
          </a:p>
          <a:p>
            <a:pPr eaLnBrk="1" hangingPunct="1"/>
            <a:endParaRPr lang="en-US" altLang="en-US" sz="2400"/>
          </a:p>
          <a:p>
            <a:pPr eaLnBrk="1" hangingPunct="1"/>
            <a:r>
              <a:rPr lang="en-US" altLang="en-US" sz="2400"/>
              <a:t>Can be viewed as an opportunity or as a threat</a:t>
            </a:r>
          </a:p>
        </p:txBody>
      </p:sp>
      <p:grpSp>
        <p:nvGrpSpPr>
          <p:cNvPr id="5125" name="Group 7"/>
          <p:cNvGrpSpPr>
            <a:grpSpLocks/>
          </p:cNvGrpSpPr>
          <p:nvPr/>
        </p:nvGrpSpPr>
        <p:grpSpPr bwMode="auto">
          <a:xfrm>
            <a:off x="1960564" y="1204913"/>
            <a:ext cx="249237" cy="265112"/>
            <a:chOff x="249" y="759"/>
            <a:chExt cx="157" cy="167"/>
          </a:xfrm>
        </p:grpSpPr>
        <p:sp>
          <p:nvSpPr>
            <p:cNvPr id="5142" name="Rectangle 8"/>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5143" name="Rectangle 9"/>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grpSp>
        <p:nvGrpSpPr>
          <p:cNvPr id="5126" name="Group 10"/>
          <p:cNvGrpSpPr>
            <a:grpSpLocks/>
          </p:cNvGrpSpPr>
          <p:nvPr/>
        </p:nvGrpSpPr>
        <p:grpSpPr bwMode="auto">
          <a:xfrm>
            <a:off x="1981200" y="2286001"/>
            <a:ext cx="249238" cy="265113"/>
            <a:chOff x="249" y="759"/>
            <a:chExt cx="157" cy="167"/>
          </a:xfrm>
        </p:grpSpPr>
        <p:sp>
          <p:nvSpPr>
            <p:cNvPr id="5140" name="Rectangle 11"/>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5141" name="Rectangle 12"/>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grpSp>
        <p:nvGrpSpPr>
          <p:cNvPr id="5127" name="Group 13"/>
          <p:cNvGrpSpPr>
            <a:grpSpLocks/>
          </p:cNvGrpSpPr>
          <p:nvPr/>
        </p:nvGrpSpPr>
        <p:grpSpPr bwMode="auto">
          <a:xfrm>
            <a:off x="1981200" y="3352801"/>
            <a:ext cx="249238" cy="265113"/>
            <a:chOff x="249" y="759"/>
            <a:chExt cx="157" cy="167"/>
          </a:xfrm>
        </p:grpSpPr>
        <p:sp>
          <p:nvSpPr>
            <p:cNvPr id="5138" name="Rectangle 14"/>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5139" name="Rectangle 15"/>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sp>
        <p:nvSpPr>
          <p:cNvPr id="5128" name="Rectangle 19"/>
          <p:cNvSpPr>
            <a:spLocks noChangeArrowheads="1"/>
          </p:cNvSpPr>
          <p:nvPr/>
        </p:nvSpPr>
        <p:spPr bwMode="auto">
          <a:xfrm>
            <a:off x="2209800" y="32004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Change</a:t>
            </a:r>
          </a:p>
        </p:txBody>
      </p:sp>
      <p:sp>
        <p:nvSpPr>
          <p:cNvPr id="5129" name="Line 20"/>
          <p:cNvSpPr>
            <a:spLocks noChangeShapeType="1"/>
          </p:cNvSpPr>
          <p:nvPr/>
        </p:nvSpPr>
        <p:spPr bwMode="auto">
          <a:xfrm flipV="1">
            <a:off x="3505200" y="2971801"/>
            <a:ext cx="381000" cy="498475"/>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ZA"/>
          </a:p>
        </p:txBody>
      </p:sp>
      <p:sp>
        <p:nvSpPr>
          <p:cNvPr id="5130" name="Line 22"/>
          <p:cNvSpPr>
            <a:spLocks noChangeShapeType="1"/>
          </p:cNvSpPr>
          <p:nvPr/>
        </p:nvSpPr>
        <p:spPr bwMode="auto">
          <a:xfrm>
            <a:off x="3505200" y="3470276"/>
            <a:ext cx="381000" cy="415925"/>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ZA"/>
          </a:p>
        </p:txBody>
      </p:sp>
      <p:sp>
        <p:nvSpPr>
          <p:cNvPr id="5131" name="Text Box 23"/>
          <p:cNvSpPr txBox="1">
            <a:spLocks noChangeArrowheads="1"/>
          </p:cNvSpPr>
          <p:nvPr/>
        </p:nvSpPr>
        <p:spPr bwMode="auto">
          <a:xfrm>
            <a:off x="3846514" y="2706688"/>
            <a:ext cx="285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First order change</a:t>
            </a:r>
          </a:p>
        </p:txBody>
      </p:sp>
      <p:sp>
        <p:nvSpPr>
          <p:cNvPr id="5132" name="Text Box 24"/>
          <p:cNvSpPr txBox="1">
            <a:spLocks noChangeArrowheads="1"/>
          </p:cNvSpPr>
          <p:nvPr/>
        </p:nvSpPr>
        <p:spPr bwMode="auto">
          <a:xfrm>
            <a:off x="3846514" y="3657600"/>
            <a:ext cx="329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Second order change</a:t>
            </a:r>
          </a:p>
        </p:txBody>
      </p:sp>
      <p:sp>
        <p:nvSpPr>
          <p:cNvPr id="5133" name="Text Box 25"/>
          <p:cNvSpPr txBox="1">
            <a:spLocks noChangeArrowheads="1"/>
          </p:cNvSpPr>
          <p:nvPr/>
        </p:nvSpPr>
        <p:spPr bwMode="auto">
          <a:xfrm>
            <a:off x="3832226" y="2971800"/>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b="0"/>
              <a:t>(making moderate adjustments)</a:t>
            </a:r>
          </a:p>
        </p:txBody>
      </p:sp>
      <p:sp>
        <p:nvSpPr>
          <p:cNvPr id="5134" name="Text Box 26"/>
          <p:cNvSpPr txBox="1">
            <a:spLocks noChangeArrowheads="1"/>
          </p:cNvSpPr>
          <p:nvPr/>
        </p:nvSpPr>
        <p:spPr bwMode="auto">
          <a:xfrm>
            <a:off x="3832225" y="3962400"/>
            <a:ext cx="418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b="0"/>
              <a:t>(reinvent, reengineer, rewrite)</a:t>
            </a:r>
          </a:p>
        </p:txBody>
      </p:sp>
      <p:sp>
        <p:nvSpPr>
          <p:cNvPr id="5135" name="Text Box 27"/>
          <p:cNvSpPr txBox="1">
            <a:spLocks noChangeArrowheads="1"/>
          </p:cNvSpPr>
          <p:nvPr/>
        </p:nvSpPr>
        <p:spPr bwMode="auto">
          <a:xfrm>
            <a:off x="2209801" y="5943600"/>
            <a:ext cx="7800975" cy="4572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OD consultants are experts in organizational change</a:t>
            </a:r>
          </a:p>
        </p:txBody>
      </p:sp>
      <p:sp>
        <p:nvSpPr>
          <p:cNvPr id="5136" name="Text Box 29"/>
          <p:cNvSpPr txBox="1">
            <a:spLocks noChangeArrowheads="1"/>
          </p:cNvSpPr>
          <p:nvPr/>
        </p:nvSpPr>
        <p:spPr bwMode="auto">
          <a:xfrm>
            <a:off x="1905001" y="4926013"/>
            <a:ext cx="7985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600">
                <a:solidFill>
                  <a:srgbClr val="0000FF"/>
                </a:solidFill>
              </a:rPr>
              <a:t>What needs to be changed and how to go about it</a:t>
            </a:r>
          </a:p>
        </p:txBody>
      </p:sp>
      <p:pic>
        <p:nvPicPr>
          <p:cNvPr id="5137" name="Picture 30" descr="MCj03892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9800" y="4805364"/>
            <a:ext cx="4254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5265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descr="http://www.staffs.ac.uk/sgc1/faculty/understand-change/images/bullock-and-batt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116" y="1170878"/>
            <a:ext cx="10138429" cy="485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992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sz="3200" b="1">
                <a:latin typeface="Arial" pitchFamily="34" charset="0"/>
              </a:rPr>
              <a:t>LIMITATIONS (I)</a:t>
            </a:r>
          </a:p>
        </p:txBody>
      </p:sp>
      <p:sp>
        <p:nvSpPr>
          <p:cNvPr id="48131" name="Rectangle 3"/>
          <p:cNvSpPr>
            <a:spLocks noGrp="1" noChangeArrowheads="1"/>
          </p:cNvSpPr>
          <p:nvPr>
            <p:ph type="body" idx="1"/>
          </p:nvPr>
        </p:nvSpPr>
        <p:spPr/>
        <p:txBody>
          <a:bodyPr/>
          <a:lstStyle/>
          <a:p>
            <a:r>
              <a:rPr lang="en-GB" altLang="en-US" sz="2400" b="1">
                <a:latin typeface="Arial" pitchFamily="34" charset="0"/>
              </a:rPr>
              <a:t>The basic hypothesis that an organization exists in different states at different times and that planned change is a transition from one state to another</a:t>
            </a:r>
          </a:p>
          <a:p>
            <a:endParaRPr lang="en-GB" altLang="en-US" sz="2400" b="1">
              <a:latin typeface="Arial" pitchFamily="34" charset="0"/>
            </a:endParaRPr>
          </a:p>
          <a:p>
            <a:r>
              <a:rPr lang="en-GB" altLang="en-US" sz="2400" b="1">
                <a:latin typeface="Arial" pitchFamily="34" charset="0"/>
              </a:rPr>
              <a:t>The dynamics of business environment imposes organizational change to be more a continuous and open-ended process, than a set of discrete and self-contained events</a:t>
            </a:r>
          </a:p>
        </p:txBody>
      </p:sp>
    </p:spTree>
    <p:extLst>
      <p:ext uri="{BB962C8B-B14F-4D97-AF65-F5344CB8AC3E}">
        <p14:creationId xmlns:p14="http://schemas.microsoft.com/office/powerpoint/2010/main" val="766035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en-US" sz="3200" b="1">
                <a:latin typeface="Arial" pitchFamily="34" charset="0"/>
              </a:rPr>
              <a:t>LIMITATIONS (II)</a:t>
            </a:r>
          </a:p>
        </p:txBody>
      </p:sp>
      <p:sp>
        <p:nvSpPr>
          <p:cNvPr id="49155" name="Rectangle 3"/>
          <p:cNvSpPr>
            <a:spLocks noGrp="1" noChangeArrowheads="1"/>
          </p:cNvSpPr>
          <p:nvPr>
            <p:ph type="body" idx="1"/>
          </p:nvPr>
        </p:nvSpPr>
        <p:spPr/>
        <p:txBody>
          <a:bodyPr/>
          <a:lstStyle/>
          <a:p>
            <a:r>
              <a:rPr lang="en-GB" altLang="en-US" sz="2400" b="1">
                <a:latin typeface="Arial" pitchFamily="34" charset="0"/>
              </a:rPr>
              <a:t>Its emphasis on </a:t>
            </a:r>
            <a:r>
              <a:rPr lang="en-GB" altLang="en-US" sz="2400" b="1">
                <a:solidFill>
                  <a:srgbClr val="FF0000"/>
                </a:solidFill>
                <a:latin typeface="Arial" pitchFamily="34" charset="0"/>
              </a:rPr>
              <a:t>incremental</a:t>
            </a:r>
            <a:r>
              <a:rPr lang="en-GB" altLang="en-US" sz="2400" b="1">
                <a:latin typeface="Arial" pitchFamily="34" charset="0"/>
              </a:rPr>
              <a:t> change and its inability to incorporate </a:t>
            </a:r>
            <a:r>
              <a:rPr lang="en-GB" altLang="en-US" sz="2400" b="1">
                <a:solidFill>
                  <a:srgbClr val="FF0000"/>
                </a:solidFill>
                <a:latin typeface="Arial" pitchFamily="34" charset="0"/>
              </a:rPr>
              <a:t>radical, transformational</a:t>
            </a:r>
            <a:r>
              <a:rPr lang="en-GB" altLang="en-US" sz="2400" b="1">
                <a:latin typeface="Arial" pitchFamily="34" charset="0"/>
              </a:rPr>
              <a:t> change</a:t>
            </a:r>
          </a:p>
          <a:p>
            <a:endParaRPr lang="en-GB" altLang="en-US" sz="2400" b="1">
              <a:latin typeface="Arial" pitchFamily="34" charset="0"/>
            </a:endParaRPr>
          </a:p>
          <a:p>
            <a:r>
              <a:rPr lang="en-GB" altLang="en-US" sz="2400" b="1">
                <a:latin typeface="Arial" pitchFamily="34" charset="0"/>
              </a:rPr>
              <a:t>It assumes that </a:t>
            </a:r>
            <a:r>
              <a:rPr lang="en-GB" altLang="en-US" sz="2400" b="1">
                <a:solidFill>
                  <a:srgbClr val="FF0000"/>
                </a:solidFill>
                <a:latin typeface="Arial" pitchFamily="34" charset="0"/>
              </a:rPr>
              <a:t>one type</a:t>
            </a:r>
            <a:r>
              <a:rPr lang="en-GB" altLang="en-US" sz="2400" b="1">
                <a:latin typeface="Arial" pitchFamily="34" charset="0"/>
              </a:rPr>
              <a:t> of approach to change is suitable for all organizations, all situations and all times</a:t>
            </a:r>
          </a:p>
          <a:p>
            <a:endParaRPr lang="en-GB" altLang="en-US" sz="2400" b="1">
              <a:latin typeface="Arial" pitchFamily="34" charset="0"/>
            </a:endParaRPr>
          </a:p>
          <a:p>
            <a:r>
              <a:rPr lang="en-GB" altLang="en-US" sz="2400" b="1">
                <a:latin typeface="Arial" pitchFamily="34" charset="0"/>
              </a:rPr>
              <a:t>Turbulent times demand </a:t>
            </a:r>
            <a:r>
              <a:rPr lang="en-GB" altLang="en-US" sz="2400" b="1">
                <a:solidFill>
                  <a:srgbClr val="FF0000"/>
                </a:solidFill>
                <a:latin typeface="Arial" pitchFamily="34" charset="0"/>
              </a:rPr>
              <a:t>different responses</a:t>
            </a:r>
            <a:r>
              <a:rPr lang="en-GB" altLang="en-US" sz="2400" b="1">
                <a:latin typeface="Arial" pitchFamily="34" charset="0"/>
              </a:rPr>
              <a:t> in varied circumstance</a:t>
            </a:r>
          </a:p>
        </p:txBody>
      </p:sp>
    </p:spTree>
    <p:extLst>
      <p:ext uri="{BB962C8B-B14F-4D97-AF65-F5344CB8AC3E}">
        <p14:creationId xmlns:p14="http://schemas.microsoft.com/office/powerpoint/2010/main" val="27256908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a:t>© 2005 Prentice Hall Inc. All rights reserved.</a:t>
            </a:r>
          </a:p>
        </p:txBody>
      </p:sp>
      <p:sp>
        <p:nvSpPr>
          <p:cNvPr id="29699" name="Slide Number Placeholder 3"/>
          <p:cNvSpPr>
            <a:spLocks noGrp="1"/>
          </p:cNvSpPr>
          <p:nvPr>
            <p:ph type="sldNum" sz="quarter" idx="11"/>
          </p:nvPr>
        </p:nvSpPr>
        <p:spPr>
          <a:noFill/>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a:t>18–</a:t>
            </a:r>
            <a:fld id="{FE1025B3-3C01-442E-A020-7B1B9C5B848D}" type="slidenum">
              <a:rPr lang="en-US" altLang="en-US"/>
              <a:pPr eaLnBrk="1" hangingPunct="1"/>
              <a:t>53</a:t>
            </a:fld>
            <a:endParaRPr lang="en-US" altLang="en-US"/>
          </a:p>
        </p:txBody>
      </p:sp>
      <p:sp>
        <p:nvSpPr>
          <p:cNvPr id="29700" name="Rectangle 2"/>
          <p:cNvSpPr>
            <a:spLocks noGrp="1" noChangeArrowheads="1"/>
          </p:cNvSpPr>
          <p:nvPr>
            <p:ph type="title"/>
          </p:nvPr>
        </p:nvSpPr>
        <p:spPr/>
        <p:txBody>
          <a:bodyPr/>
          <a:lstStyle/>
          <a:p>
            <a:pPr eaLnBrk="1" hangingPunct="1"/>
            <a:r>
              <a:rPr lang="en-US" altLang="en-US" smtClean="0"/>
              <a:t>Action Research</a:t>
            </a:r>
          </a:p>
        </p:txBody>
      </p:sp>
      <p:sp>
        <p:nvSpPr>
          <p:cNvPr id="273411" name="Text Box 3" descr="Chap01Bkgd03"/>
          <p:cNvSpPr txBox="1">
            <a:spLocks noChangeArrowheads="1"/>
          </p:cNvSpPr>
          <p:nvPr/>
        </p:nvSpPr>
        <p:spPr bwMode="blackWhite">
          <a:xfrm>
            <a:off x="2895600" y="3505200"/>
            <a:ext cx="2590800" cy="2667000"/>
          </a:xfrm>
          <a:prstGeom prst="rect">
            <a:avLst/>
          </a:prstGeom>
          <a:blipFill dpi="0" rotWithShape="0">
            <a:blip r:embed="rId2"/>
            <a:srcRect/>
            <a:stretch>
              <a:fillRect/>
            </a:stretch>
          </a:blipFill>
          <a:ln w="12700">
            <a:solidFill>
              <a:schemeClr val="tx1"/>
            </a:solidFill>
            <a:miter lim="800000"/>
            <a:headEnd/>
            <a:tailEnd/>
          </a:ln>
          <a:effectLst>
            <a:outerShdw dist="135003" dir="2471156" algn="ctr" rotWithShape="0">
              <a:srgbClr val="DDDDDD"/>
            </a:outerShdw>
          </a:effectLst>
        </p:spPr>
        <p:txBody>
          <a:bodyPr lIns="182880" rIns="182880" anchor="ctr" anchorCtr="1"/>
          <a:lstStyle>
            <a:lvl1pPr marL="457200" indent="-457200" eaLnBrk="0" hangingPunct="0">
              <a:defRPr sz="1000" b="1">
                <a:solidFill>
                  <a:schemeClr val="tx1"/>
                </a:solidFill>
                <a:latin typeface="Arial" panose="020B0604020202020204" pitchFamily="34" charset="0"/>
              </a:defRPr>
            </a:lvl1pPr>
            <a:lvl2pPr marL="1028700" indent="-457200" eaLnBrk="0" hangingPunct="0">
              <a:defRPr sz="1000" b="1">
                <a:solidFill>
                  <a:schemeClr val="tx1"/>
                </a:solidFill>
                <a:latin typeface="Arial" panose="020B0604020202020204" pitchFamily="34" charset="0"/>
              </a:defRPr>
            </a:lvl2pPr>
            <a:lvl3pPr marL="1371600" indent="-457200" eaLnBrk="0" hangingPunct="0">
              <a:defRPr sz="1000" b="1">
                <a:solidFill>
                  <a:schemeClr val="tx1"/>
                </a:solidFill>
                <a:latin typeface="Arial" panose="020B0604020202020204" pitchFamily="34" charset="0"/>
              </a:defRPr>
            </a:lvl3pPr>
            <a:lvl4pPr marL="1828800" indent="-457200" eaLnBrk="0" hangingPunct="0">
              <a:defRPr sz="1000" b="1">
                <a:solidFill>
                  <a:schemeClr val="tx1"/>
                </a:solidFill>
                <a:latin typeface="Arial" panose="020B0604020202020204" pitchFamily="34" charset="0"/>
              </a:defRPr>
            </a:lvl4pPr>
            <a:lvl5pPr marL="2286000" indent="-457200" eaLnBrk="0" hangingPunct="0">
              <a:defRPr sz="1000" b="1">
                <a:solidFill>
                  <a:schemeClr val="tx1"/>
                </a:solidFill>
                <a:latin typeface="Arial" panose="020B0604020202020204" pitchFamily="34" charset="0"/>
              </a:defRPr>
            </a:lvl5pPr>
            <a:lvl6pPr marL="2743200" indent="-457200" eaLnBrk="0" fontAlgn="base" hangingPunct="0">
              <a:spcBef>
                <a:spcPct val="0"/>
              </a:spcBef>
              <a:spcAft>
                <a:spcPct val="0"/>
              </a:spcAft>
              <a:defRPr sz="1000" b="1">
                <a:solidFill>
                  <a:schemeClr val="tx1"/>
                </a:solidFill>
                <a:latin typeface="Arial" panose="020B0604020202020204" pitchFamily="34" charset="0"/>
              </a:defRPr>
            </a:lvl6pPr>
            <a:lvl7pPr marL="3200400" indent="-457200" eaLnBrk="0" fontAlgn="base" hangingPunct="0">
              <a:spcBef>
                <a:spcPct val="0"/>
              </a:spcBef>
              <a:spcAft>
                <a:spcPct val="0"/>
              </a:spcAft>
              <a:defRPr sz="1000" b="1">
                <a:solidFill>
                  <a:schemeClr val="tx1"/>
                </a:solidFill>
                <a:latin typeface="Arial" panose="020B0604020202020204" pitchFamily="34" charset="0"/>
              </a:defRPr>
            </a:lvl7pPr>
            <a:lvl8pPr marL="3657600" indent="-457200" eaLnBrk="0" fontAlgn="base" hangingPunct="0">
              <a:spcBef>
                <a:spcPct val="0"/>
              </a:spcBef>
              <a:spcAft>
                <a:spcPct val="0"/>
              </a:spcAft>
              <a:defRPr sz="1000" b="1">
                <a:solidFill>
                  <a:schemeClr val="tx1"/>
                </a:solidFill>
                <a:latin typeface="Arial" panose="020B0604020202020204" pitchFamily="34" charset="0"/>
              </a:defRPr>
            </a:lvl8pPr>
            <a:lvl9pPr marL="4114800" indent="-4572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lnSpc>
                <a:spcPct val="80000"/>
              </a:lnSpc>
              <a:spcBef>
                <a:spcPct val="50000"/>
              </a:spcBef>
            </a:pPr>
            <a:r>
              <a:rPr lang="en-US" altLang="en-US" sz="2000">
                <a:solidFill>
                  <a:srgbClr val="FFFFCC"/>
                </a:solidFill>
              </a:rPr>
              <a:t>Process Steps:</a:t>
            </a:r>
          </a:p>
          <a:p>
            <a:pPr eaLnBrk="1" hangingPunct="1">
              <a:lnSpc>
                <a:spcPct val="80000"/>
              </a:lnSpc>
              <a:spcBef>
                <a:spcPct val="50000"/>
              </a:spcBef>
              <a:buFontTx/>
              <a:buAutoNum type="arabicPeriod"/>
            </a:pPr>
            <a:r>
              <a:rPr lang="en-US" altLang="en-US" sz="1800">
                <a:solidFill>
                  <a:schemeClr val="bg1"/>
                </a:solidFill>
              </a:rPr>
              <a:t>Diagnosis</a:t>
            </a:r>
          </a:p>
          <a:p>
            <a:pPr eaLnBrk="1" hangingPunct="1">
              <a:lnSpc>
                <a:spcPct val="80000"/>
              </a:lnSpc>
              <a:spcBef>
                <a:spcPct val="50000"/>
              </a:spcBef>
              <a:buFontTx/>
              <a:buAutoNum type="arabicPeriod"/>
            </a:pPr>
            <a:r>
              <a:rPr lang="en-US" altLang="en-US" sz="1800">
                <a:solidFill>
                  <a:schemeClr val="bg1"/>
                </a:solidFill>
              </a:rPr>
              <a:t>Analysis</a:t>
            </a:r>
          </a:p>
          <a:p>
            <a:pPr eaLnBrk="1" hangingPunct="1">
              <a:lnSpc>
                <a:spcPct val="80000"/>
              </a:lnSpc>
              <a:spcBef>
                <a:spcPct val="50000"/>
              </a:spcBef>
              <a:buFontTx/>
              <a:buAutoNum type="arabicPeriod"/>
            </a:pPr>
            <a:r>
              <a:rPr lang="en-US" altLang="en-US" sz="1800">
                <a:solidFill>
                  <a:schemeClr val="bg1"/>
                </a:solidFill>
              </a:rPr>
              <a:t>Feedback</a:t>
            </a:r>
          </a:p>
          <a:p>
            <a:pPr eaLnBrk="1" hangingPunct="1">
              <a:lnSpc>
                <a:spcPct val="80000"/>
              </a:lnSpc>
              <a:spcBef>
                <a:spcPct val="50000"/>
              </a:spcBef>
              <a:buFontTx/>
              <a:buAutoNum type="arabicPeriod"/>
            </a:pPr>
            <a:r>
              <a:rPr lang="en-US" altLang="en-US" sz="1800">
                <a:solidFill>
                  <a:schemeClr val="bg1"/>
                </a:solidFill>
              </a:rPr>
              <a:t>Action</a:t>
            </a:r>
          </a:p>
          <a:p>
            <a:pPr eaLnBrk="1" hangingPunct="1">
              <a:lnSpc>
                <a:spcPct val="80000"/>
              </a:lnSpc>
              <a:spcBef>
                <a:spcPct val="50000"/>
              </a:spcBef>
              <a:buFontTx/>
              <a:buAutoNum type="arabicPeriod"/>
            </a:pPr>
            <a:r>
              <a:rPr lang="en-US" altLang="en-US" sz="1800">
                <a:solidFill>
                  <a:schemeClr val="bg1"/>
                </a:solidFill>
              </a:rPr>
              <a:t>Evaluation</a:t>
            </a:r>
          </a:p>
        </p:txBody>
      </p:sp>
      <p:sp>
        <p:nvSpPr>
          <p:cNvPr id="273412" name="Text Box 4"/>
          <p:cNvSpPr txBox="1">
            <a:spLocks noChangeArrowheads="1"/>
          </p:cNvSpPr>
          <p:nvPr/>
        </p:nvSpPr>
        <p:spPr bwMode="blackWhite">
          <a:xfrm>
            <a:off x="6400800" y="3505200"/>
            <a:ext cx="3581400" cy="2667000"/>
          </a:xfrm>
          <a:prstGeom prst="rect">
            <a:avLst/>
          </a:prstGeom>
          <a:solidFill>
            <a:srgbClr val="006666"/>
          </a:solidFill>
          <a:ln w="12700">
            <a:solidFill>
              <a:schemeClr val="tx1"/>
            </a:solidFill>
            <a:miter lim="800000"/>
            <a:headEnd/>
            <a:tailEnd/>
          </a:ln>
          <a:effectLst>
            <a:outerShdw dist="135003" dir="2471156" algn="ctr" rotWithShape="0">
              <a:srgbClr val="DDDDDD"/>
            </a:outerShdw>
          </a:effectLst>
        </p:spPr>
        <p:txBody>
          <a:bodyPr lIns="182880" rIns="182880" anchor="ctr" anchorCtr="1"/>
          <a:lstStyle>
            <a:lvl1pPr eaLnBrk="0" hangingPunct="0">
              <a:defRPr sz="1000" b="1">
                <a:solidFill>
                  <a:schemeClr val="tx1"/>
                </a:solidFill>
                <a:latin typeface="Arial" panose="020B0604020202020204" pitchFamily="34" charset="0"/>
              </a:defRPr>
            </a:lvl1pPr>
            <a:lvl2pPr marL="1028700" indent="-457200" eaLnBrk="0" hangingPunct="0">
              <a:defRPr sz="1000" b="1">
                <a:solidFill>
                  <a:schemeClr val="tx1"/>
                </a:solidFill>
                <a:latin typeface="Arial" panose="020B0604020202020204" pitchFamily="34" charset="0"/>
              </a:defRPr>
            </a:lvl2pPr>
            <a:lvl3pPr marL="1538288" indent="-457200" eaLnBrk="0" hangingPunct="0">
              <a:defRPr sz="1000" b="1">
                <a:solidFill>
                  <a:schemeClr val="tx1"/>
                </a:solidFill>
                <a:latin typeface="Arial" panose="020B0604020202020204" pitchFamily="34" charset="0"/>
              </a:defRPr>
            </a:lvl3pPr>
            <a:lvl4pPr marL="2109788" indent="-457200" eaLnBrk="0" hangingPunct="0">
              <a:defRPr sz="1000" b="1">
                <a:solidFill>
                  <a:schemeClr val="tx1"/>
                </a:solidFill>
                <a:latin typeface="Arial" panose="020B0604020202020204" pitchFamily="34" charset="0"/>
              </a:defRPr>
            </a:lvl4pPr>
            <a:lvl5pPr marL="2681288" indent="-457200" eaLnBrk="0" hangingPunct="0">
              <a:defRPr sz="1000" b="1">
                <a:solidFill>
                  <a:schemeClr val="tx1"/>
                </a:solidFill>
                <a:latin typeface="Arial" panose="020B0604020202020204" pitchFamily="34" charset="0"/>
              </a:defRPr>
            </a:lvl5pPr>
            <a:lvl6pPr marL="3138488" indent="-457200" eaLnBrk="0" fontAlgn="base" hangingPunct="0">
              <a:spcBef>
                <a:spcPct val="0"/>
              </a:spcBef>
              <a:spcAft>
                <a:spcPct val="0"/>
              </a:spcAft>
              <a:defRPr sz="1000" b="1">
                <a:solidFill>
                  <a:schemeClr val="tx1"/>
                </a:solidFill>
                <a:latin typeface="Arial" panose="020B0604020202020204" pitchFamily="34" charset="0"/>
              </a:defRPr>
            </a:lvl6pPr>
            <a:lvl7pPr marL="3595688" indent="-457200" eaLnBrk="0" fontAlgn="base" hangingPunct="0">
              <a:spcBef>
                <a:spcPct val="0"/>
              </a:spcBef>
              <a:spcAft>
                <a:spcPct val="0"/>
              </a:spcAft>
              <a:defRPr sz="1000" b="1">
                <a:solidFill>
                  <a:schemeClr val="tx1"/>
                </a:solidFill>
                <a:latin typeface="Arial" panose="020B0604020202020204" pitchFamily="34" charset="0"/>
              </a:defRPr>
            </a:lvl7pPr>
            <a:lvl8pPr marL="4052888" indent="-457200" eaLnBrk="0" fontAlgn="base" hangingPunct="0">
              <a:spcBef>
                <a:spcPct val="0"/>
              </a:spcBef>
              <a:spcAft>
                <a:spcPct val="0"/>
              </a:spcAft>
              <a:defRPr sz="1000" b="1">
                <a:solidFill>
                  <a:schemeClr val="tx1"/>
                </a:solidFill>
                <a:latin typeface="Arial" panose="020B0604020202020204" pitchFamily="34" charset="0"/>
              </a:defRPr>
            </a:lvl8pPr>
            <a:lvl9pPr marL="4510088" indent="-4572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000">
                <a:solidFill>
                  <a:srgbClr val="FFFFCC"/>
                </a:solidFill>
              </a:rPr>
              <a:t>Action research benefits:</a:t>
            </a:r>
          </a:p>
          <a:p>
            <a:pPr eaLnBrk="1" hangingPunct="1">
              <a:spcBef>
                <a:spcPct val="50000"/>
              </a:spcBef>
            </a:pPr>
            <a:r>
              <a:rPr lang="en-US" altLang="en-US" sz="2000">
                <a:solidFill>
                  <a:schemeClr val="bg1"/>
                </a:solidFill>
              </a:rPr>
              <a:t>Problem-focused rather than solution-centered.</a:t>
            </a:r>
          </a:p>
          <a:p>
            <a:pPr eaLnBrk="1" hangingPunct="1">
              <a:spcBef>
                <a:spcPct val="50000"/>
              </a:spcBef>
            </a:pPr>
            <a:r>
              <a:rPr lang="en-US" altLang="en-US" sz="2000">
                <a:solidFill>
                  <a:schemeClr val="bg1"/>
                </a:solidFill>
              </a:rPr>
              <a:t>Heavy employee involvement reduces resistance to change.</a:t>
            </a:r>
          </a:p>
        </p:txBody>
      </p:sp>
      <p:sp>
        <p:nvSpPr>
          <p:cNvPr id="273413" name="Line 5"/>
          <p:cNvSpPr>
            <a:spLocks noChangeShapeType="1"/>
          </p:cNvSpPr>
          <p:nvPr/>
        </p:nvSpPr>
        <p:spPr bwMode="auto">
          <a:xfrm>
            <a:off x="2438400" y="3200400"/>
            <a:ext cx="7315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9704" name="Text Box 6"/>
          <p:cNvSpPr txBox="1">
            <a:spLocks noChangeArrowheads="1"/>
          </p:cNvSpPr>
          <p:nvPr/>
        </p:nvSpPr>
        <p:spPr bwMode="auto">
          <a:xfrm>
            <a:off x="2438400" y="1358900"/>
            <a:ext cx="7315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dirty="0"/>
              <a:t>Action Research</a:t>
            </a:r>
          </a:p>
          <a:p>
            <a:pPr eaLnBrk="1" hangingPunct="1">
              <a:spcBef>
                <a:spcPct val="50000"/>
              </a:spcBef>
            </a:pPr>
            <a:r>
              <a:rPr lang="en-US" altLang="en-US" sz="2400" b="0" dirty="0">
                <a:latin typeface="Tahoma" panose="020B0604030504040204" pitchFamily="34" charset="0"/>
              </a:rPr>
              <a:t>A change process based on systematic collection of data and then selection of a change action based on what the analyzed data indicate.</a:t>
            </a:r>
          </a:p>
        </p:txBody>
      </p:sp>
    </p:spTree>
    <p:extLst>
      <p:ext uri="{BB962C8B-B14F-4D97-AF65-F5344CB8AC3E}">
        <p14:creationId xmlns:p14="http://schemas.microsoft.com/office/powerpoint/2010/main" val="996253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73411"/>
                                        </p:tgtEl>
                                        <p:attrNameLst>
                                          <p:attrName>style.visibility</p:attrName>
                                        </p:attrNameLst>
                                      </p:cBhvr>
                                      <p:to>
                                        <p:strVal val="visible"/>
                                      </p:to>
                                    </p:set>
                                    <p:animEffect transition="in" filter="box(in)">
                                      <p:cBhvr>
                                        <p:cTn id="7" dur="500"/>
                                        <p:tgtEl>
                                          <p:spTgt spid="273411"/>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73412"/>
                                        </p:tgtEl>
                                        <p:attrNameLst>
                                          <p:attrName>style.visibility</p:attrName>
                                        </p:attrNameLst>
                                      </p:cBhvr>
                                      <p:to>
                                        <p:strVal val="visible"/>
                                      </p:to>
                                    </p:set>
                                    <p:animEffect transition="in" filter="box(in)">
                                      <p:cBhvr>
                                        <p:cTn id="11" dur="500"/>
                                        <p:tgtEl>
                                          <p:spTgt spid="273412"/>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73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animBg="1" autoUpdateAnimBg="0"/>
      <p:bldP spid="273412"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2"/>
          <p:cNvSpPr>
            <a:spLocks noGrp="1"/>
          </p:cNvSpPr>
          <p:nvPr>
            <p:ph type="ftr" sz="quarter" idx="10"/>
          </p:nvPr>
        </p:nvSpPr>
        <p:spPr>
          <a:noFill/>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a:t>© 2005 Prentice Hall Inc. All rights reserved.</a:t>
            </a:r>
          </a:p>
        </p:txBody>
      </p:sp>
      <p:sp>
        <p:nvSpPr>
          <p:cNvPr id="47107" name="Slide Number Placeholder 3"/>
          <p:cNvSpPr>
            <a:spLocks noGrp="1"/>
          </p:cNvSpPr>
          <p:nvPr>
            <p:ph type="sldNum" sz="quarter" idx="11"/>
          </p:nvPr>
        </p:nvSpPr>
        <p:spPr>
          <a:noFill/>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a:t>18–</a:t>
            </a:r>
            <a:fld id="{54C43BE6-BCBD-4478-8EC0-82999D2C0433}" type="slidenum">
              <a:rPr lang="en-US" altLang="en-US"/>
              <a:pPr eaLnBrk="1" hangingPunct="1"/>
              <a:t>54</a:t>
            </a:fld>
            <a:endParaRPr lang="en-US" altLang="en-US"/>
          </a:p>
        </p:txBody>
      </p:sp>
      <p:sp>
        <p:nvSpPr>
          <p:cNvPr id="47108" name="Rectangle 2"/>
          <p:cNvSpPr>
            <a:spLocks noGrp="1" noChangeArrowheads="1"/>
          </p:cNvSpPr>
          <p:nvPr>
            <p:ph type="title"/>
          </p:nvPr>
        </p:nvSpPr>
        <p:spPr>
          <a:xfrm>
            <a:off x="1652239" y="349250"/>
            <a:ext cx="8662639" cy="762000"/>
          </a:xfrm>
        </p:spPr>
        <p:txBody>
          <a:bodyPr>
            <a:normAutofit/>
          </a:bodyPr>
          <a:lstStyle/>
          <a:p>
            <a:pPr eaLnBrk="1" hangingPunct="1"/>
            <a:r>
              <a:rPr lang="en-US" altLang="en-US" dirty="0" smtClean="0"/>
              <a:t>Mastering Change: It’s Culture-Bound</a:t>
            </a:r>
          </a:p>
        </p:txBody>
      </p:sp>
      <p:sp>
        <p:nvSpPr>
          <p:cNvPr id="288771" name="Text Box 3" descr="Chap01Bkgd03"/>
          <p:cNvSpPr txBox="1">
            <a:spLocks noChangeArrowheads="1"/>
          </p:cNvSpPr>
          <p:nvPr/>
        </p:nvSpPr>
        <p:spPr bwMode="blackWhite">
          <a:xfrm>
            <a:off x="2286000" y="1524000"/>
            <a:ext cx="7620000" cy="4419600"/>
          </a:xfrm>
          <a:prstGeom prst="rect">
            <a:avLst/>
          </a:prstGeom>
          <a:blipFill dpi="0" rotWithShape="0">
            <a:blip r:embed="rId2"/>
            <a:srcRect/>
            <a:stretch>
              <a:fillRect/>
            </a:stretch>
          </a:blipFill>
          <a:ln w="12700">
            <a:solidFill>
              <a:schemeClr val="tx1"/>
            </a:solidFill>
            <a:miter lim="800000"/>
            <a:headEnd/>
            <a:tailEnd/>
          </a:ln>
          <a:effectLst>
            <a:outerShdw dist="135003" dir="2471156" algn="ctr" rotWithShape="0">
              <a:srgbClr val="DDDDDD"/>
            </a:outerShdw>
          </a:effectLst>
        </p:spPr>
        <p:txBody>
          <a:bodyPr lIns="182880" rIns="182880" anchor="ctr"/>
          <a:lstStyle>
            <a:lvl1pPr marL="346075" indent="-346075" eaLnBrk="0" hangingPunct="0">
              <a:defRPr sz="1000" b="1">
                <a:solidFill>
                  <a:schemeClr val="tx1"/>
                </a:solidFill>
                <a:latin typeface="Arial" panose="020B0604020202020204" pitchFamily="34" charset="0"/>
              </a:defRPr>
            </a:lvl1pPr>
            <a:lvl2pPr marL="1028700" indent="-457200" eaLnBrk="0" hangingPunct="0">
              <a:defRPr sz="1000" b="1">
                <a:solidFill>
                  <a:schemeClr val="tx1"/>
                </a:solidFill>
                <a:latin typeface="Arial" panose="020B0604020202020204" pitchFamily="34" charset="0"/>
              </a:defRPr>
            </a:lvl2pPr>
            <a:lvl3pPr marL="1538288" indent="-457200" eaLnBrk="0" hangingPunct="0">
              <a:defRPr sz="1000" b="1">
                <a:solidFill>
                  <a:schemeClr val="tx1"/>
                </a:solidFill>
                <a:latin typeface="Arial" panose="020B0604020202020204" pitchFamily="34" charset="0"/>
              </a:defRPr>
            </a:lvl3pPr>
            <a:lvl4pPr marL="2109788" indent="-457200" eaLnBrk="0" hangingPunct="0">
              <a:defRPr sz="1000" b="1">
                <a:solidFill>
                  <a:schemeClr val="tx1"/>
                </a:solidFill>
                <a:latin typeface="Arial" panose="020B0604020202020204" pitchFamily="34" charset="0"/>
              </a:defRPr>
            </a:lvl4pPr>
            <a:lvl5pPr marL="2681288" indent="-457200" eaLnBrk="0" hangingPunct="0">
              <a:defRPr sz="1000" b="1">
                <a:solidFill>
                  <a:schemeClr val="tx1"/>
                </a:solidFill>
                <a:latin typeface="Arial" panose="020B0604020202020204" pitchFamily="34" charset="0"/>
              </a:defRPr>
            </a:lvl5pPr>
            <a:lvl6pPr marL="3138488" indent="-457200" eaLnBrk="0" fontAlgn="base" hangingPunct="0">
              <a:spcBef>
                <a:spcPct val="0"/>
              </a:spcBef>
              <a:spcAft>
                <a:spcPct val="0"/>
              </a:spcAft>
              <a:defRPr sz="1000" b="1">
                <a:solidFill>
                  <a:schemeClr val="tx1"/>
                </a:solidFill>
                <a:latin typeface="Arial" panose="020B0604020202020204" pitchFamily="34" charset="0"/>
              </a:defRPr>
            </a:lvl6pPr>
            <a:lvl7pPr marL="3595688" indent="-457200" eaLnBrk="0" fontAlgn="base" hangingPunct="0">
              <a:spcBef>
                <a:spcPct val="0"/>
              </a:spcBef>
              <a:spcAft>
                <a:spcPct val="0"/>
              </a:spcAft>
              <a:defRPr sz="1000" b="1">
                <a:solidFill>
                  <a:schemeClr val="tx1"/>
                </a:solidFill>
                <a:latin typeface="Arial" panose="020B0604020202020204" pitchFamily="34" charset="0"/>
              </a:defRPr>
            </a:lvl7pPr>
            <a:lvl8pPr marL="4052888" indent="-457200" eaLnBrk="0" fontAlgn="base" hangingPunct="0">
              <a:spcBef>
                <a:spcPct val="0"/>
              </a:spcBef>
              <a:spcAft>
                <a:spcPct val="0"/>
              </a:spcAft>
              <a:defRPr sz="1000" b="1">
                <a:solidFill>
                  <a:schemeClr val="tx1"/>
                </a:solidFill>
                <a:latin typeface="Arial" panose="020B0604020202020204" pitchFamily="34" charset="0"/>
              </a:defRPr>
            </a:lvl8pPr>
            <a:lvl9pPr marL="4510088" indent="-4572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5000"/>
              </a:spcBef>
            </a:pPr>
            <a:r>
              <a:rPr lang="en-US" altLang="en-US" sz="2400">
                <a:solidFill>
                  <a:srgbClr val="FFFFCC"/>
                </a:solidFill>
              </a:rPr>
              <a:t>Questions for culture-bound organizations:</a:t>
            </a:r>
          </a:p>
          <a:p>
            <a:pPr eaLnBrk="1" hangingPunct="1">
              <a:spcBef>
                <a:spcPct val="55000"/>
              </a:spcBef>
              <a:buFontTx/>
              <a:buAutoNum type="arabicPeriod"/>
            </a:pPr>
            <a:r>
              <a:rPr lang="en-US" altLang="en-US" sz="2000">
                <a:solidFill>
                  <a:schemeClr val="bg1"/>
                </a:solidFill>
              </a:rPr>
              <a:t>Do people believe change is even possible?</a:t>
            </a:r>
          </a:p>
          <a:p>
            <a:pPr eaLnBrk="1" hangingPunct="1">
              <a:spcBef>
                <a:spcPct val="55000"/>
              </a:spcBef>
              <a:buFontTx/>
              <a:buAutoNum type="arabicPeriod"/>
            </a:pPr>
            <a:r>
              <a:rPr lang="en-US" altLang="en-US" sz="2000">
                <a:solidFill>
                  <a:schemeClr val="bg1"/>
                </a:solidFill>
              </a:rPr>
              <a:t>How long will it take to bring about change in the organization?</a:t>
            </a:r>
          </a:p>
          <a:p>
            <a:pPr eaLnBrk="1" hangingPunct="1">
              <a:spcBef>
                <a:spcPct val="55000"/>
              </a:spcBef>
              <a:buFontTx/>
              <a:buAutoNum type="arabicPeriod"/>
            </a:pPr>
            <a:r>
              <a:rPr lang="en-US" altLang="en-US" sz="2000">
                <a:solidFill>
                  <a:schemeClr val="bg1"/>
                </a:solidFill>
              </a:rPr>
              <a:t>Is resistance to change greater in this organization due to the culture of the society in which it operates?</a:t>
            </a:r>
          </a:p>
          <a:p>
            <a:pPr eaLnBrk="1" hangingPunct="1">
              <a:spcBef>
                <a:spcPct val="55000"/>
              </a:spcBef>
              <a:buFontTx/>
              <a:buAutoNum type="arabicPeriod"/>
            </a:pPr>
            <a:r>
              <a:rPr lang="en-US" altLang="en-US" sz="2000">
                <a:solidFill>
                  <a:schemeClr val="bg1"/>
                </a:solidFill>
              </a:rPr>
              <a:t>How will the societal culture affect efforts to implement change?</a:t>
            </a:r>
          </a:p>
          <a:p>
            <a:pPr eaLnBrk="1" hangingPunct="1">
              <a:spcBef>
                <a:spcPct val="55000"/>
              </a:spcBef>
              <a:buFontTx/>
              <a:buAutoNum type="arabicPeriod"/>
            </a:pPr>
            <a:r>
              <a:rPr lang="en-US" altLang="en-US" sz="2000">
                <a:solidFill>
                  <a:schemeClr val="bg1"/>
                </a:solidFill>
              </a:rPr>
              <a:t>How will idea champions in this organization go about gathering support for innovation efforts?</a:t>
            </a:r>
          </a:p>
        </p:txBody>
      </p:sp>
    </p:spTree>
    <p:extLst>
      <p:ext uri="{BB962C8B-B14F-4D97-AF65-F5344CB8AC3E}">
        <p14:creationId xmlns:p14="http://schemas.microsoft.com/office/powerpoint/2010/main" val="1750928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88771"/>
                                        </p:tgtEl>
                                        <p:attrNameLst>
                                          <p:attrName>style.visibility</p:attrName>
                                        </p:attrNameLst>
                                      </p:cBhvr>
                                      <p:to>
                                        <p:strVal val="visible"/>
                                      </p:to>
                                    </p:set>
                                    <p:animEffect transition="in" filter="box(in)">
                                      <p:cBhvr>
                                        <p:cTn id="7" dur="500"/>
                                        <p:tgtEl>
                                          <p:spTgt spid="288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a:t>© 2005 Prentice Hall Inc. All rights reserved.</a:t>
            </a:r>
          </a:p>
        </p:txBody>
      </p:sp>
      <p:sp>
        <p:nvSpPr>
          <p:cNvPr id="28675" name="Slide Number Placeholder 3"/>
          <p:cNvSpPr>
            <a:spLocks noGrp="1"/>
          </p:cNvSpPr>
          <p:nvPr>
            <p:ph type="sldNum" sz="quarter" idx="11"/>
          </p:nvPr>
        </p:nvSpPr>
        <p:spPr>
          <a:noFill/>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a:t>18–</a:t>
            </a:r>
            <a:fld id="{15AD5682-665E-461E-BCD8-9DABB177D38A}" type="slidenum">
              <a:rPr lang="en-US" altLang="en-US"/>
              <a:pPr eaLnBrk="1" hangingPunct="1"/>
              <a:t>55</a:t>
            </a:fld>
            <a:endParaRPr lang="en-US" altLang="en-US"/>
          </a:p>
        </p:txBody>
      </p:sp>
      <p:sp>
        <p:nvSpPr>
          <p:cNvPr id="28676" name="Rectangle 2"/>
          <p:cNvSpPr>
            <a:spLocks noGrp="1" noChangeArrowheads="1"/>
          </p:cNvSpPr>
          <p:nvPr>
            <p:ph type="title"/>
          </p:nvPr>
        </p:nvSpPr>
        <p:spPr>
          <a:xfrm>
            <a:off x="838200" y="365126"/>
            <a:ext cx="10515600" cy="538124"/>
          </a:xfrm>
        </p:spPr>
        <p:txBody>
          <a:bodyPr/>
          <a:lstStyle/>
          <a:p>
            <a:pPr eaLnBrk="1" hangingPunct="1"/>
            <a:r>
              <a:rPr lang="en-US" altLang="en-US" sz="2400" b="1" dirty="0"/>
              <a:t>Kotter’s Eight-Step Plan for Implementing Chang</a:t>
            </a:r>
            <a:r>
              <a:rPr lang="en-US" altLang="en-US" sz="2400" dirty="0"/>
              <a:t>e</a:t>
            </a:r>
          </a:p>
        </p:txBody>
      </p:sp>
      <p:sp>
        <p:nvSpPr>
          <p:cNvPr id="28677" name="Text Box 3" descr="BKGD02"/>
          <p:cNvSpPr txBox="1">
            <a:spLocks noChangeArrowheads="1"/>
          </p:cNvSpPr>
          <p:nvPr/>
        </p:nvSpPr>
        <p:spPr bwMode="blackWhite">
          <a:xfrm>
            <a:off x="8686800" y="6096000"/>
            <a:ext cx="1447800" cy="247650"/>
          </a:xfrm>
          <a:prstGeom prst="rect">
            <a:avLst/>
          </a:prstGeom>
          <a:blipFill dpi="0" rotWithShape="1">
            <a:blip r:embed="rId2"/>
            <a:srcRect/>
            <a:stretch>
              <a:fillRect/>
            </a:stretch>
          </a:blipFill>
          <a:ln w="3175" algn="ctr">
            <a:solidFill>
              <a:schemeClr val="tx1"/>
            </a:solidFill>
            <a:miter lim="800000"/>
            <a:headEnd/>
            <a:tailEnd/>
          </a:ln>
          <a:effectLst>
            <a:outerShdw dist="107763" dir="2700000" algn="ctr" rotWithShape="0">
              <a:srgbClr val="B2B2B2">
                <a:alpha val="50000"/>
              </a:srgbClr>
            </a:outerShdw>
          </a:effectLst>
        </p:spPr>
        <p:txBody>
          <a:bodyPr anchor="ctr" anchorCtr="1">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eaLnBrk="1" hangingPunct="1">
              <a:spcBef>
                <a:spcPct val="50000"/>
              </a:spcBef>
            </a:pPr>
            <a:r>
              <a:rPr lang="en-US" altLang="en-US">
                <a:solidFill>
                  <a:schemeClr val="bg1"/>
                </a:solidFill>
              </a:rPr>
              <a:t>E X H I B I T  18</a:t>
            </a:r>
            <a:r>
              <a:rPr lang="en-US" altLang="en-US">
                <a:solidFill>
                  <a:schemeClr val="bg1"/>
                </a:solidFill>
                <a:cs typeface="Arial" panose="020B0604020202020204" pitchFamily="34" charset="0"/>
              </a:rPr>
              <a:t>–5</a:t>
            </a:r>
            <a:endParaRPr lang="en-US" altLang="en-US">
              <a:solidFill>
                <a:schemeClr val="bg1"/>
              </a:solidFill>
            </a:endParaRPr>
          </a:p>
        </p:txBody>
      </p:sp>
      <p:sp>
        <p:nvSpPr>
          <p:cNvPr id="28678" name="Rectangle 4"/>
          <p:cNvSpPr>
            <a:spLocks noChangeArrowheads="1"/>
          </p:cNvSpPr>
          <p:nvPr/>
        </p:nvSpPr>
        <p:spPr bwMode="auto">
          <a:xfrm>
            <a:off x="1003609" y="1374776"/>
            <a:ext cx="9902283"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sz="1000" b="1">
                <a:solidFill>
                  <a:schemeClr val="tx1"/>
                </a:solidFill>
                <a:latin typeface="Arial" panose="020B0604020202020204" pitchFamily="34" charset="0"/>
              </a:defRPr>
            </a:lvl1pPr>
            <a:lvl2pPr marL="914400" indent="-457200" eaLnBrk="0" hangingPunct="0">
              <a:defRPr sz="1000" b="1">
                <a:solidFill>
                  <a:schemeClr val="tx1"/>
                </a:solidFill>
                <a:latin typeface="Arial" panose="020B0604020202020204" pitchFamily="34" charset="0"/>
              </a:defRPr>
            </a:lvl2pPr>
            <a:lvl3pPr marL="1371600" indent="-457200" eaLnBrk="0" hangingPunct="0">
              <a:defRPr sz="1000" b="1">
                <a:solidFill>
                  <a:schemeClr val="tx1"/>
                </a:solidFill>
                <a:latin typeface="Arial" panose="020B0604020202020204" pitchFamily="34" charset="0"/>
              </a:defRPr>
            </a:lvl3pPr>
            <a:lvl4pPr marL="1828800" indent="-457200" eaLnBrk="0" hangingPunct="0">
              <a:defRPr sz="1000" b="1">
                <a:solidFill>
                  <a:schemeClr val="tx1"/>
                </a:solidFill>
                <a:latin typeface="Arial" panose="020B0604020202020204" pitchFamily="34" charset="0"/>
              </a:defRPr>
            </a:lvl4pPr>
            <a:lvl5pPr marL="2286000" indent="-457200" eaLnBrk="0" hangingPunct="0">
              <a:defRPr sz="1000" b="1">
                <a:solidFill>
                  <a:schemeClr val="tx1"/>
                </a:solidFill>
                <a:latin typeface="Arial" panose="020B0604020202020204" pitchFamily="34" charset="0"/>
              </a:defRPr>
            </a:lvl5pPr>
            <a:lvl6pPr marL="2743200" indent="-457200" eaLnBrk="0" fontAlgn="base" hangingPunct="0">
              <a:spcBef>
                <a:spcPct val="0"/>
              </a:spcBef>
              <a:spcAft>
                <a:spcPct val="0"/>
              </a:spcAft>
              <a:defRPr sz="1000" b="1">
                <a:solidFill>
                  <a:schemeClr val="tx1"/>
                </a:solidFill>
                <a:latin typeface="Arial" panose="020B0604020202020204" pitchFamily="34" charset="0"/>
              </a:defRPr>
            </a:lvl6pPr>
            <a:lvl7pPr marL="3200400" indent="-457200" eaLnBrk="0" fontAlgn="base" hangingPunct="0">
              <a:spcBef>
                <a:spcPct val="0"/>
              </a:spcBef>
              <a:spcAft>
                <a:spcPct val="0"/>
              </a:spcAft>
              <a:defRPr sz="1000" b="1">
                <a:solidFill>
                  <a:schemeClr val="tx1"/>
                </a:solidFill>
                <a:latin typeface="Arial" panose="020B0604020202020204" pitchFamily="34" charset="0"/>
              </a:defRPr>
            </a:lvl7pPr>
            <a:lvl8pPr marL="3657600" indent="-457200" eaLnBrk="0" fontAlgn="base" hangingPunct="0">
              <a:spcBef>
                <a:spcPct val="0"/>
              </a:spcBef>
              <a:spcAft>
                <a:spcPct val="0"/>
              </a:spcAft>
              <a:defRPr sz="1000" b="1">
                <a:solidFill>
                  <a:schemeClr val="tx1"/>
                </a:solidFill>
                <a:latin typeface="Arial" panose="020B0604020202020204" pitchFamily="34" charset="0"/>
              </a:defRPr>
            </a:lvl8pPr>
            <a:lvl9pPr marL="4114800" indent="-4572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20000"/>
              </a:spcBef>
              <a:buFontTx/>
              <a:buAutoNum type="arabicPeriod"/>
            </a:pPr>
            <a:r>
              <a:rPr lang="en-US" altLang="en-US" sz="1800" dirty="0"/>
              <a:t>Establish a sense of urgency by creating a compelling reason for why change is needed.</a:t>
            </a:r>
          </a:p>
          <a:p>
            <a:pPr eaLnBrk="1" hangingPunct="1">
              <a:spcBef>
                <a:spcPct val="20000"/>
              </a:spcBef>
              <a:buFontTx/>
              <a:buAutoNum type="arabicPeriod"/>
            </a:pPr>
            <a:r>
              <a:rPr lang="en-US" altLang="en-US" sz="1800" dirty="0"/>
              <a:t>Form a coalition with enough power to lead the change.</a:t>
            </a:r>
          </a:p>
          <a:p>
            <a:pPr eaLnBrk="1" hangingPunct="1">
              <a:spcBef>
                <a:spcPct val="20000"/>
              </a:spcBef>
              <a:buFontTx/>
              <a:buAutoNum type="arabicPeriod"/>
            </a:pPr>
            <a:r>
              <a:rPr lang="en-US" altLang="en-US" sz="1800" dirty="0"/>
              <a:t>Create a new vision to direct the change and strategies for achieving the vision.</a:t>
            </a:r>
          </a:p>
          <a:p>
            <a:pPr eaLnBrk="1" hangingPunct="1">
              <a:spcBef>
                <a:spcPct val="20000"/>
              </a:spcBef>
              <a:buFontTx/>
              <a:buAutoNum type="arabicPeriod"/>
            </a:pPr>
            <a:r>
              <a:rPr lang="en-US" altLang="en-US" sz="1800" dirty="0"/>
              <a:t>Communicate the vision throughout the organization.</a:t>
            </a:r>
          </a:p>
          <a:p>
            <a:pPr eaLnBrk="1" hangingPunct="1">
              <a:spcBef>
                <a:spcPct val="20000"/>
              </a:spcBef>
              <a:buFontTx/>
              <a:buAutoNum type="arabicPeriod"/>
            </a:pPr>
            <a:r>
              <a:rPr lang="en-US" altLang="en-US" sz="1800" dirty="0"/>
              <a:t>Empower others to act on the vision by removing barriers to change and encouraging risk taking and creative problem solving.</a:t>
            </a:r>
          </a:p>
          <a:p>
            <a:pPr eaLnBrk="1" hangingPunct="1">
              <a:spcBef>
                <a:spcPct val="20000"/>
              </a:spcBef>
              <a:buFontTx/>
              <a:buAutoNum type="arabicPeriod"/>
            </a:pPr>
            <a:r>
              <a:rPr lang="en-US" altLang="en-US" sz="1800" dirty="0"/>
              <a:t>Plan for, create, and reward short-term “wins” that move the organization toward the new vision.</a:t>
            </a:r>
          </a:p>
          <a:p>
            <a:pPr eaLnBrk="1" hangingPunct="1">
              <a:spcBef>
                <a:spcPct val="20000"/>
              </a:spcBef>
              <a:buFontTx/>
              <a:buAutoNum type="arabicPeriod"/>
            </a:pPr>
            <a:r>
              <a:rPr lang="en-US" altLang="en-US" sz="1800" dirty="0"/>
              <a:t>Consolidate improvements, reassess changes, and make necessary adjustments in the new programs.</a:t>
            </a:r>
          </a:p>
          <a:p>
            <a:pPr eaLnBrk="1" hangingPunct="1">
              <a:spcBef>
                <a:spcPct val="20000"/>
              </a:spcBef>
              <a:buFontTx/>
              <a:buAutoNum type="arabicPeriod"/>
            </a:pPr>
            <a:r>
              <a:rPr lang="en-US" altLang="en-US" sz="1800" dirty="0"/>
              <a:t>Reinforce the changes by demonstrating the relationship between new behaviors and organizational success.</a:t>
            </a:r>
          </a:p>
        </p:txBody>
      </p:sp>
      <p:sp>
        <p:nvSpPr>
          <p:cNvPr id="28679" name="Rectangle 5"/>
          <p:cNvSpPr>
            <a:spLocks noChangeArrowheads="1"/>
          </p:cNvSpPr>
          <p:nvPr/>
        </p:nvSpPr>
        <p:spPr bwMode="auto">
          <a:xfrm>
            <a:off x="2209800" y="6261100"/>
            <a:ext cx="50736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900" b="0" i="1"/>
              <a:t>Source: </a:t>
            </a:r>
            <a:r>
              <a:rPr lang="en-US" altLang="en-US" sz="900" b="0"/>
              <a:t>Based on J. P. Kotter, </a:t>
            </a:r>
            <a:r>
              <a:rPr lang="en-US" altLang="en-US" sz="900" b="0" i="1"/>
              <a:t>Leading Change </a:t>
            </a:r>
            <a:r>
              <a:rPr lang="en-US" altLang="en-US" sz="900" b="0"/>
              <a:t>(Boston: Harvard Business School Press, 1996).</a:t>
            </a:r>
          </a:p>
        </p:txBody>
      </p:sp>
    </p:spTree>
    <p:extLst>
      <p:ext uri="{BB962C8B-B14F-4D97-AF65-F5344CB8AC3E}">
        <p14:creationId xmlns:p14="http://schemas.microsoft.com/office/powerpoint/2010/main" val="3903072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1385" y="440694"/>
            <a:ext cx="6096000" cy="954107"/>
          </a:xfrm>
          <a:prstGeom prst="rect">
            <a:avLst/>
          </a:prstGeom>
        </p:spPr>
        <p:txBody>
          <a:bodyPr>
            <a:spAutoFit/>
          </a:bodyPr>
          <a:lstStyle/>
          <a:p>
            <a:pPr algn="ctr"/>
            <a:r>
              <a:rPr lang="en-ZA" sz="2800" b="1" dirty="0">
                <a:solidFill>
                  <a:srgbClr val="0F243E"/>
                </a:solidFill>
              </a:rPr>
              <a:t>Managing the Change Process</a:t>
            </a:r>
            <a:r>
              <a:rPr lang="en-ZA" sz="2800" dirty="0">
                <a:solidFill>
                  <a:srgbClr val="0F243E"/>
                </a:solidFill>
              </a:rPr>
              <a:t/>
            </a:r>
            <a:br>
              <a:rPr lang="en-ZA" sz="2800" dirty="0">
                <a:solidFill>
                  <a:srgbClr val="0F243E"/>
                </a:solidFill>
              </a:rPr>
            </a:br>
            <a:endParaRPr lang="en-ZA" sz="2800" dirty="0"/>
          </a:p>
        </p:txBody>
      </p:sp>
      <p:sp>
        <p:nvSpPr>
          <p:cNvPr id="3" name="Rectangle 2"/>
          <p:cNvSpPr/>
          <p:nvPr/>
        </p:nvSpPr>
        <p:spPr>
          <a:xfrm>
            <a:off x="323385" y="1049113"/>
            <a:ext cx="11630722" cy="5262979"/>
          </a:xfrm>
          <a:prstGeom prst="rect">
            <a:avLst/>
          </a:prstGeom>
        </p:spPr>
        <p:txBody>
          <a:bodyPr wrap="square">
            <a:spAutoFit/>
          </a:bodyPr>
          <a:lstStyle/>
          <a:p>
            <a:r>
              <a:rPr lang="en-ZA" sz="2400" b="1" dirty="0">
                <a:solidFill>
                  <a:srgbClr val="0F243E"/>
                </a:solidFill>
              </a:rPr>
              <a:t>Transformation Skills</a:t>
            </a:r>
            <a:r>
              <a:rPr lang="en-ZA" sz="2400" dirty="0">
                <a:solidFill>
                  <a:srgbClr val="000000"/>
                </a:solidFill>
              </a:rPr>
              <a:t> </a:t>
            </a:r>
            <a:endParaRPr lang="en-ZA" sz="2400" dirty="0">
              <a:solidFill>
                <a:srgbClr val="000000"/>
              </a:solidFill>
            </a:endParaRPr>
          </a:p>
          <a:p>
            <a:r>
              <a:rPr lang="en-ZA" sz="2400" dirty="0" err="1" smtClean="0">
                <a:solidFill>
                  <a:srgbClr val="000000"/>
                </a:solidFill>
              </a:rPr>
              <a:t>Fombrun</a:t>
            </a:r>
            <a:r>
              <a:rPr lang="en-ZA" sz="2400" dirty="0" smtClean="0">
                <a:solidFill>
                  <a:srgbClr val="000000"/>
                </a:solidFill>
              </a:rPr>
              <a:t> </a:t>
            </a:r>
            <a:r>
              <a:rPr lang="en-ZA" sz="2400" dirty="0">
                <a:solidFill>
                  <a:srgbClr val="000000"/>
                </a:solidFill>
              </a:rPr>
              <a:t>(1994) points out that managers responsible for spearheading the transformation process require the following skills: </a:t>
            </a:r>
            <a:endParaRPr lang="en-ZA" sz="2400" dirty="0" smtClean="0">
              <a:solidFill>
                <a:srgbClr val="000000"/>
              </a:solidFill>
            </a:endParaRPr>
          </a:p>
          <a:p>
            <a:endParaRPr lang="en-ZA" sz="2400" dirty="0" smtClean="0">
              <a:solidFill>
                <a:srgbClr val="000000"/>
              </a:solidFill>
            </a:endParaRPr>
          </a:p>
          <a:p>
            <a:pPr marL="342900" indent="-342900">
              <a:buFont typeface="Arial" panose="020B0604020202020204" pitchFamily="34" charset="0"/>
              <a:buChar char="•"/>
            </a:pPr>
            <a:r>
              <a:rPr lang="en-ZA" sz="2400" dirty="0" smtClean="0">
                <a:solidFill>
                  <a:srgbClr val="000000"/>
                </a:solidFill>
              </a:rPr>
              <a:t>Ability </a:t>
            </a:r>
            <a:r>
              <a:rPr lang="en-ZA" sz="2400" dirty="0">
                <a:solidFill>
                  <a:srgbClr val="000000"/>
                </a:solidFill>
              </a:rPr>
              <a:t>to shape a viable future for the organisation. </a:t>
            </a:r>
            <a:endParaRPr lang="en-ZA" sz="2400" dirty="0" smtClean="0">
              <a:solidFill>
                <a:srgbClr val="000000"/>
              </a:solidFill>
            </a:endParaRPr>
          </a:p>
          <a:p>
            <a:pPr marL="342900" indent="-342900">
              <a:buFont typeface="Arial" panose="020B0604020202020204" pitchFamily="34" charset="0"/>
              <a:buChar char="•"/>
            </a:pPr>
            <a:r>
              <a:rPr lang="en-ZA" sz="2400" dirty="0" smtClean="0">
                <a:solidFill>
                  <a:srgbClr val="000000"/>
                </a:solidFill>
              </a:rPr>
              <a:t>Ability </a:t>
            </a:r>
            <a:r>
              <a:rPr lang="en-ZA" sz="2400" dirty="0">
                <a:solidFill>
                  <a:srgbClr val="000000"/>
                </a:solidFill>
              </a:rPr>
              <a:t>to mobilise employees and key stakeholders behind the vision. </a:t>
            </a:r>
            <a:endParaRPr lang="en-ZA" sz="2400" dirty="0" smtClean="0">
              <a:solidFill>
                <a:srgbClr val="000000"/>
              </a:solidFill>
            </a:endParaRPr>
          </a:p>
          <a:p>
            <a:pPr marL="342900" indent="-342900">
              <a:buFont typeface="Arial" panose="020B0604020202020204" pitchFamily="34" charset="0"/>
              <a:buChar char="•"/>
            </a:pPr>
            <a:r>
              <a:rPr lang="en-ZA" sz="2400" dirty="0" smtClean="0">
                <a:solidFill>
                  <a:srgbClr val="000000"/>
                </a:solidFill>
              </a:rPr>
              <a:t>Ability </a:t>
            </a:r>
            <a:r>
              <a:rPr lang="en-ZA" sz="2400" dirty="0">
                <a:solidFill>
                  <a:srgbClr val="000000"/>
                </a:solidFill>
              </a:rPr>
              <a:t>to guide the organisations different systems towards the achievement of the stated vision</a:t>
            </a:r>
            <a:r>
              <a:rPr lang="en-ZA" sz="2400" dirty="0" smtClean="0">
                <a:solidFill>
                  <a:srgbClr val="000000"/>
                </a:solidFill>
              </a:rPr>
              <a:t>.</a:t>
            </a:r>
            <a:endParaRPr lang="en-ZA" sz="2400" dirty="0" smtClean="0">
              <a:solidFill>
                <a:srgbClr val="000000"/>
              </a:solidFill>
            </a:endParaRPr>
          </a:p>
          <a:p>
            <a:pPr marL="342900" indent="-342900">
              <a:buFont typeface="Arial" panose="020B0604020202020204" pitchFamily="34" charset="0"/>
              <a:buChar char="•"/>
            </a:pPr>
            <a:r>
              <a:rPr lang="en-ZA" sz="2400" dirty="0"/>
              <a:t>Successful “selling” of the transformation agenda and having people “buying-in” results in their active participation, coalition building and effective communication flows. </a:t>
            </a:r>
            <a:endParaRPr lang="en-ZA" sz="2400" dirty="0" smtClean="0"/>
          </a:p>
          <a:p>
            <a:endParaRPr lang="en-ZA" sz="2400" dirty="0"/>
          </a:p>
          <a:p>
            <a:r>
              <a:rPr lang="en-ZA" sz="2400" dirty="0" smtClean="0"/>
              <a:t>However</a:t>
            </a:r>
            <a:r>
              <a:rPr lang="en-ZA" sz="2400" dirty="0"/>
              <a:t>, the downside risks of mismanaging the process include isolating employees thereby creating resentment, emotional hostility, resistance and </a:t>
            </a:r>
            <a:r>
              <a:rPr lang="en-ZA" sz="2400" dirty="0" smtClean="0"/>
              <a:t>sabotage</a:t>
            </a:r>
            <a:r>
              <a:rPr lang="en-ZA" sz="2400" dirty="0"/>
              <a:t/>
            </a:r>
            <a:br>
              <a:rPr lang="en-ZA" sz="2400" dirty="0"/>
            </a:br>
            <a:endParaRPr lang="en-ZA" sz="2400" dirty="0"/>
          </a:p>
        </p:txBody>
      </p:sp>
    </p:spTree>
    <p:extLst>
      <p:ext uri="{BB962C8B-B14F-4D97-AF65-F5344CB8AC3E}">
        <p14:creationId xmlns:p14="http://schemas.microsoft.com/office/powerpoint/2010/main" val="4207441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0088" y="680225"/>
            <a:ext cx="9188605" cy="6020646"/>
          </a:xfrm>
          <a:prstGeom prst="rect">
            <a:avLst/>
          </a:prstGeom>
        </p:spPr>
      </p:pic>
    </p:spTree>
    <p:extLst>
      <p:ext uri="{BB962C8B-B14F-4D97-AF65-F5344CB8AC3E}">
        <p14:creationId xmlns:p14="http://schemas.microsoft.com/office/powerpoint/2010/main" val="5460738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8644" y="17597"/>
            <a:ext cx="10303727" cy="6553347"/>
          </a:xfrm>
          <a:prstGeom prst="rect">
            <a:avLst/>
          </a:prstGeom>
        </p:spPr>
      </p:pic>
    </p:spTree>
    <p:extLst>
      <p:ext uri="{BB962C8B-B14F-4D97-AF65-F5344CB8AC3E}">
        <p14:creationId xmlns:p14="http://schemas.microsoft.com/office/powerpoint/2010/main" val="30979621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2751" y="323385"/>
            <a:ext cx="9924586" cy="6244683"/>
          </a:xfrm>
          <a:prstGeom prst="rect">
            <a:avLst/>
          </a:prstGeom>
        </p:spPr>
      </p:pic>
    </p:spTree>
    <p:extLst>
      <p:ext uri="{BB962C8B-B14F-4D97-AF65-F5344CB8AC3E}">
        <p14:creationId xmlns:p14="http://schemas.microsoft.com/office/powerpoint/2010/main" val="101999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ChangeArrowheads="1"/>
          </p:cNvSpPr>
          <p:nvPr/>
        </p:nvSpPr>
        <p:spPr bwMode="auto">
          <a:xfrm>
            <a:off x="1828800" y="1143000"/>
            <a:ext cx="2819400" cy="609600"/>
          </a:xfrm>
          <a:prstGeom prst="rect">
            <a:avLst/>
          </a:prstGeom>
          <a:solidFill>
            <a:srgbClr val="FFFF99"/>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6147" name="Text Box 4"/>
          <p:cNvSpPr txBox="1">
            <a:spLocks noChangeArrowheads="1"/>
          </p:cNvSpPr>
          <p:nvPr/>
        </p:nvSpPr>
        <p:spPr bwMode="auto">
          <a:xfrm>
            <a:off x="1676400" y="76200"/>
            <a:ext cx="241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3600" b="0"/>
              <a:t>Orientation</a:t>
            </a:r>
          </a:p>
        </p:txBody>
      </p:sp>
      <p:pic>
        <p:nvPicPr>
          <p:cNvPr id="6148" name="Picture 6" descr="divid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762000"/>
            <a:ext cx="83058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7"/>
          <p:cNvSpPr txBox="1">
            <a:spLocks noChangeArrowheads="1"/>
          </p:cNvSpPr>
          <p:nvPr/>
        </p:nvSpPr>
        <p:spPr bwMode="auto">
          <a:xfrm>
            <a:off x="2286000" y="1182688"/>
            <a:ext cx="184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Diagnosing</a:t>
            </a:r>
          </a:p>
        </p:txBody>
      </p:sp>
      <p:sp>
        <p:nvSpPr>
          <p:cNvPr id="6150" name="Rectangle 10"/>
          <p:cNvSpPr>
            <a:spLocks noChangeArrowheads="1"/>
          </p:cNvSpPr>
          <p:nvPr/>
        </p:nvSpPr>
        <p:spPr bwMode="auto">
          <a:xfrm>
            <a:off x="1828800" y="1981200"/>
            <a:ext cx="2819400" cy="609600"/>
          </a:xfrm>
          <a:prstGeom prst="rect">
            <a:avLst/>
          </a:prstGeom>
          <a:solidFill>
            <a:srgbClr val="FFFF99"/>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6151" name="Text Box 11"/>
          <p:cNvSpPr txBox="1">
            <a:spLocks noChangeArrowheads="1"/>
          </p:cNvSpPr>
          <p:nvPr/>
        </p:nvSpPr>
        <p:spPr bwMode="auto">
          <a:xfrm>
            <a:off x="2146300" y="2020888"/>
            <a:ext cx="219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Taking Action</a:t>
            </a:r>
          </a:p>
        </p:txBody>
      </p:sp>
      <p:sp>
        <p:nvSpPr>
          <p:cNvPr id="6152" name="Rectangle 12"/>
          <p:cNvSpPr>
            <a:spLocks noChangeArrowheads="1"/>
          </p:cNvSpPr>
          <p:nvPr/>
        </p:nvSpPr>
        <p:spPr bwMode="auto">
          <a:xfrm>
            <a:off x="1828800" y="2819400"/>
            <a:ext cx="2819400" cy="609600"/>
          </a:xfrm>
          <a:prstGeom prst="rect">
            <a:avLst/>
          </a:prstGeom>
          <a:solidFill>
            <a:srgbClr val="FFFF99"/>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6153" name="Text Box 13"/>
          <p:cNvSpPr txBox="1">
            <a:spLocks noChangeArrowheads="1"/>
          </p:cNvSpPr>
          <p:nvPr/>
        </p:nvSpPr>
        <p:spPr bwMode="auto">
          <a:xfrm>
            <a:off x="2057400" y="2859088"/>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Re-Diagnosing</a:t>
            </a:r>
          </a:p>
        </p:txBody>
      </p:sp>
      <p:sp>
        <p:nvSpPr>
          <p:cNvPr id="6154" name="Rectangle 14"/>
          <p:cNvSpPr>
            <a:spLocks noChangeArrowheads="1"/>
          </p:cNvSpPr>
          <p:nvPr/>
        </p:nvSpPr>
        <p:spPr bwMode="auto">
          <a:xfrm>
            <a:off x="1828800" y="3657600"/>
            <a:ext cx="2819400" cy="609600"/>
          </a:xfrm>
          <a:prstGeom prst="rect">
            <a:avLst/>
          </a:prstGeom>
          <a:solidFill>
            <a:srgbClr val="FFFF99"/>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6155" name="Text Box 15"/>
          <p:cNvSpPr txBox="1">
            <a:spLocks noChangeArrowheads="1"/>
          </p:cNvSpPr>
          <p:nvPr/>
        </p:nvSpPr>
        <p:spPr bwMode="auto">
          <a:xfrm>
            <a:off x="1752600" y="3697288"/>
            <a:ext cx="290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400"/>
              <a:t>Taking New Action</a:t>
            </a:r>
          </a:p>
        </p:txBody>
      </p:sp>
      <p:sp>
        <p:nvSpPr>
          <p:cNvPr id="6156" name="Line 16"/>
          <p:cNvSpPr>
            <a:spLocks noChangeShapeType="1"/>
          </p:cNvSpPr>
          <p:nvPr/>
        </p:nvSpPr>
        <p:spPr bwMode="auto">
          <a:xfrm>
            <a:off x="3200400" y="1752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ZA"/>
          </a:p>
        </p:txBody>
      </p:sp>
      <p:sp>
        <p:nvSpPr>
          <p:cNvPr id="6157" name="Line 17"/>
          <p:cNvSpPr>
            <a:spLocks noChangeShapeType="1"/>
          </p:cNvSpPr>
          <p:nvPr/>
        </p:nvSpPr>
        <p:spPr bwMode="auto">
          <a:xfrm>
            <a:off x="3200400" y="2590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ZA"/>
          </a:p>
        </p:txBody>
      </p:sp>
      <p:sp>
        <p:nvSpPr>
          <p:cNvPr id="6158" name="Line 18"/>
          <p:cNvSpPr>
            <a:spLocks noChangeShapeType="1"/>
          </p:cNvSpPr>
          <p:nvPr/>
        </p:nvSpPr>
        <p:spPr bwMode="auto">
          <a:xfrm>
            <a:off x="3200400" y="3429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ZA"/>
          </a:p>
        </p:txBody>
      </p:sp>
      <p:sp>
        <p:nvSpPr>
          <p:cNvPr id="6159" name="Line 19"/>
          <p:cNvSpPr>
            <a:spLocks noChangeShapeType="1"/>
          </p:cNvSpPr>
          <p:nvPr/>
        </p:nvSpPr>
        <p:spPr bwMode="auto">
          <a:xfrm>
            <a:off x="3200400" y="4267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ZA"/>
          </a:p>
        </p:txBody>
      </p:sp>
      <p:sp>
        <p:nvSpPr>
          <p:cNvPr id="6160" name="Text Box 20"/>
          <p:cNvSpPr txBox="1">
            <a:spLocks noChangeArrowheads="1"/>
          </p:cNvSpPr>
          <p:nvPr/>
        </p:nvSpPr>
        <p:spPr bwMode="auto">
          <a:xfrm>
            <a:off x="5162917" y="1143001"/>
            <a:ext cx="399500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sz="2400"/>
              <a:t>This process is known as </a:t>
            </a:r>
          </a:p>
          <a:p>
            <a:pPr algn="ctr" eaLnBrk="1" hangingPunct="1"/>
            <a:r>
              <a:rPr lang="en-US" altLang="en-US" sz="3200"/>
              <a:t>‘</a:t>
            </a:r>
            <a:r>
              <a:rPr lang="en-US" altLang="en-US" sz="3200">
                <a:solidFill>
                  <a:srgbClr val="0000FF"/>
                </a:solidFill>
              </a:rPr>
              <a:t>Action Research</a:t>
            </a:r>
            <a:r>
              <a:rPr lang="en-US" altLang="en-US" sz="3200"/>
              <a:t>’</a:t>
            </a:r>
          </a:p>
        </p:txBody>
      </p:sp>
      <p:sp>
        <p:nvSpPr>
          <p:cNvPr id="6161" name="Text Box 21"/>
          <p:cNvSpPr txBox="1">
            <a:spLocks noChangeArrowheads="1"/>
          </p:cNvSpPr>
          <p:nvPr/>
        </p:nvSpPr>
        <p:spPr bwMode="auto">
          <a:xfrm>
            <a:off x="4648200" y="4572000"/>
            <a:ext cx="5791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r>
              <a:rPr lang="en-US" altLang="en-US" sz="2400"/>
              <a:t>Change occurs based on the actions taken </a:t>
            </a:r>
          </a:p>
          <a:p>
            <a:pPr algn="just" eaLnBrk="1" hangingPunct="1"/>
            <a:endParaRPr lang="en-US" altLang="en-US" sz="2400"/>
          </a:p>
          <a:p>
            <a:pPr algn="just" eaLnBrk="1" hangingPunct="1"/>
            <a:r>
              <a:rPr lang="en-US" altLang="en-US" sz="2400"/>
              <a:t>New knowledge comes from examining the results of the actions.</a:t>
            </a:r>
          </a:p>
        </p:txBody>
      </p:sp>
      <p:sp>
        <p:nvSpPr>
          <p:cNvPr id="6162" name="Text Box 22"/>
          <p:cNvSpPr txBox="1">
            <a:spLocks noChangeArrowheads="1"/>
          </p:cNvSpPr>
          <p:nvPr/>
        </p:nvSpPr>
        <p:spPr bwMode="auto">
          <a:xfrm>
            <a:off x="5257800" y="2133600"/>
            <a:ext cx="5264150" cy="20145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Three ingredients:</a:t>
            </a:r>
          </a:p>
          <a:p>
            <a:pPr eaLnBrk="1" hangingPunct="1"/>
            <a:endParaRPr lang="en-US" altLang="en-US"/>
          </a:p>
          <a:p>
            <a:pPr eaLnBrk="1" hangingPunct="1">
              <a:buFontTx/>
              <a:buAutoNum type="arabicPeriod"/>
            </a:pPr>
            <a:r>
              <a:rPr lang="en-US" altLang="en-US"/>
              <a:t>Participation</a:t>
            </a:r>
          </a:p>
          <a:p>
            <a:pPr eaLnBrk="1" hangingPunct="1">
              <a:buFontTx/>
              <a:buAutoNum type="arabicPeriod"/>
            </a:pPr>
            <a:endParaRPr lang="en-US" altLang="en-US"/>
          </a:p>
          <a:p>
            <a:pPr eaLnBrk="1" hangingPunct="1">
              <a:buFontTx/>
              <a:buAutoNum type="arabicPeriod"/>
            </a:pPr>
            <a:r>
              <a:rPr lang="en-US" altLang="en-US"/>
              <a:t>OD consultant (as collaborator &amp; colearner)</a:t>
            </a:r>
          </a:p>
          <a:p>
            <a:pPr eaLnBrk="1" hangingPunct="1">
              <a:buFontTx/>
              <a:buAutoNum type="arabicPeriod"/>
            </a:pPr>
            <a:endParaRPr lang="en-US" altLang="en-US"/>
          </a:p>
          <a:p>
            <a:pPr eaLnBrk="1" hangingPunct="1">
              <a:buFontTx/>
              <a:buAutoNum type="arabicPeriod"/>
            </a:pPr>
            <a:r>
              <a:rPr lang="en-US" altLang="en-US"/>
              <a:t>Iterative process of diagnosis &amp; action</a:t>
            </a:r>
          </a:p>
        </p:txBody>
      </p:sp>
      <p:pic>
        <p:nvPicPr>
          <p:cNvPr id="6163" name="Picture 23" descr="fini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4876800"/>
            <a:ext cx="13874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64" name="Group 24"/>
          <p:cNvGrpSpPr>
            <a:grpSpLocks/>
          </p:cNvGrpSpPr>
          <p:nvPr/>
        </p:nvGrpSpPr>
        <p:grpSpPr bwMode="auto">
          <a:xfrm>
            <a:off x="4419600" y="4724401"/>
            <a:ext cx="249238" cy="265113"/>
            <a:chOff x="249" y="759"/>
            <a:chExt cx="157" cy="167"/>
          </a:xfrm>
        </p:grpSpPr>
        <p:sp>
          <p:nvSpPr>
            <p:cNvPr id="6168" name="Rectangle 25"/>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6169" name="Rectangle 26"/>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grpSp>
        <p:nvGrpSpPr>
          <p:cNvPr id="6165" name="Group 27"/>
          <p:cNvGrpSpPr>
            <a:grpSpLocks/>
          </p:cNvGrpSpPr>
          <p:nvPr/>
        </p:nvGrpSpPr>
        <p:grpSpPr bwMode="auto">
          <a:xfrm>
            <a:off x="4419600" y="5791201"/>
            <a:ext cx="249238" cy="265113"/>
            <a:chOff x="249" y="759"/>
            <a:chExt cx="157" cy="167"/>
          </a:xfrm>
        </p:grpSpPr>
        <p:sp>
          <p:nvSpPr>
            <p:cNvPr id="6166" name="Rectangle 28"/>
            <p:cNvSpPr>
              <a:spLocks noChangeArrowheads="1"/>
            </p:cNvSpPr>
            <p:nvPr/>
          </p:nvSpPr>
          <p:spPr bwMode="auto">
            <a:xfrm>
              <a:off x="262" y="782"/>
              <a:ext cx="144" cy="14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6167" name="Rectangle 29"/>
            <p:cNvSpPr>
              <a:spLocks noChangeArrowheads="1"/>
            </p:cNvSpPr>
            <p:nvPr/>
          </p:nvSpPr>
          <p:spPr bwMode="auto">
            <a:xfrm>
              <a:off x="249" y="759"/>
              <a:ext cx="144" cy="14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36287730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7258" y="504470"/>
            <a:ext cx="10021229" cy="1292662"/>
          </a:xfrm>
          <a:prstGeom prst="rect">
            <a:avLst/>
          </a:prstGeom>
        </p:spPr>
        <p:txBody>
          <a:bodyPr wrap="square">
            <a:spAutoFit/>
          </a:bodyPr>
          <a:lstStyle/>
          <a:p>
            <a:pPr algn="ctr"/>
            <a:r>
              <a:rPr lang="en-ZA" sz="2400" b="1" dirty="0">
                <a:solidFill>
                  <a:srgbClr val="0F243E"/>
                </a:solidFill>
              </a:rPr>
              <a:t>Executing Transformation: Tactics and Methods </a:t>
            </a:r>
            <a:r>
              <a:rPr lang="en-ZA" sz="2400" b="1" dirty="0" smtClean="0">
                <a:solidFill>
                  <a:srgbClr val="0F243E"/>
                </a:solidFill>
              </a:rPr>
              <a:t>of</a:t>
            </a:r>
            <a:r>
              <a:rPr lang="en-ZA" sz="2400" dirty="0" smtClean="0">
                <a:solidFill>
                  <a:srgbClr val="0F243E"/>
                </a:solidFill>
              </a:rPr>
              <a:t> </a:t>
            </a:r>
            <a:r>
              <a:rPr lang="en-ZA" sz="2400" b="1" dirty="0" smtClean="0">
                <a:solidFill>
                  <a:srgbClr val="0F243E"/>
                </a:solidFill>
              </a:rPr>
              <a:t>Intervention</a:t>
            </a:r>
            <a:r>
              <a:rPr lang="en-ZA" sz="2400" dirty="0" smtClean="0">
                <a:solidFill>
                  <a:srgbClr val="000000"/>
                </a:solidFill>
              </a:rPr>
              <a:t> </a:t>
            </a:r>
          </a:p>
          <a:p>
            <a:pPr algn="ctr"/>
            <a:r>
              <a:rPr lang="en-ZA" dirty="0" smtClean="0">
                <a:solidFill>
                  <a:srgbClr val="000000"/>
                </a:solidFill>
              </a:rPr>
              <a:t>The </a:t>
            </a:r>
            <a:r>
              <a:rPr lang="en-ZA" dirty="0">
                <a:solidFill>
                  <a:srgbClr val="000000"/>
                </a:solidFill>
              </a:rPr>
              <a:t>execution of transformation can be approached in a number of ways depending on the circumstances</a:t>
            </a:r>
            <a:r>
              <a:rPr lang="en-ZA" dirty="0" smtClean="0">
                <a:solidFill>
                  <a:srgbClr val="000000"/>
                </a:solidFill>
              </a:rPr>
              <a:t>. </a:t>
            </a:r>
            <a:r>
              <a:rPr lang="en-ZA" dirty="0">
                <a:solidFill>
                  <a:srgbClr val="000000"/>
                </a:solidFill>
              </a:rPr>
              <a:t>The following sequential steps are </a:t>
            </a:r>
            <a:r>
              <a:rPr lang="en-ZA" dirty="0" smtClean="0">
                <a:solidFill>
                  <a:srgbClr val="000000"/>
                </a:solidFill>
              </a:rPr>
              <a:t>suggested</a:t>
            </a:r>
            <a:r>
              <a:rPr lang="en-ZA" dirty="0">
                <a:solidFill>
                  <a:srgbClr val="000000"/>
                </a:solidFill>
              </a:rPr>
              <a:t/>
            </a:r>
            <a:br>
              <a:rPr lang="en-ZA" dirty="0">
                <a:solidFill>
                  <a:srgbClr val="000000"/>
                </a:solidFill>
              </a:rPr>
            </a:br>
            <a:endParaRPr lang="en-ZA" dirty="0"/>
          </a:p>
        </p:txBody>
      </p:sp>
      <p:sp>
        <p:nvSpPr>
          <p:cNvPr id="3" name="Rectangle 2"/>
          <p:cNvSpPr/>
          <p:nvPr/>
        </p:nvSpPr>
        <p:spPr>
          <a:xfrm>
            <a:off x="1405054" y="1952362"/>
            <a:ext cx="10181063" cy="1754326"/>
          </a:xfrm>
          <a:prstGeom prst="rect">
            <a:avLst/>
          </a:prstGeom>
        </p:spPr>
        <p:txBody>
          <a:bodyPr wrap="square">
            <a:spAutoFit/>
          </a:bodyPr>
          <a:lstStyle/>
          <a:p>
            <a:pPr algn="ctr"/>
            <a:r>
              <a:rPr lang="en-ZA" sz="2400" b="1" dirty="0">
                <a:solidFill>
                  <a:srgbClr val="0F243E"/>
                </a:solidFill>
              </a:rPr>
              <a:t>Analyse the Organisation and its Need for </a:t>
            </a:r>
            <a:r>
              <a:rPr lang="en-ZA" sz="2400" b="1" dirty="0" smtClean="0">
                <a:solidFill>
                  <a:srgbClr val="0F243E"/>
                </a:solidFill>
              </a:rPr>
              <a:t>Transformation/</a:t>
            </a:r>
            <a:r>
              <a:rPr lang="en-ZA" sz="2400" dirty="0" smtClean="0">
                <a:solidFill>
                  <a:srgbClr val="0F243E"/>
                </a:solidFill>
              </a:rPr>
              <a:t> </a:t>
            </a:r>
            <a:r>
              <a:rPr lang="en-ZA" sz="2400" b="1" dirty="0" smtClean="0">
                <a:solidFill>
                  <a:srgbClr val="0F243E"/>
                </a:solidFill>
              </a:rPr>
              <a:t>Strategic </a:t>
            </a:r>
            <a:r>
              <a:rPr lang="en-ZA" sz="2400" b="1" dirty="0">
                <a:solidFill>
                  <a:srgbClr val="0F243E"/>
                </a:solidFill>
              </a:rPr>
              <a:t>Change</a:t>
            </a:r>
            <a:r>
              <a:rPr lang="en-ZA" dirty="0">
                <a:solidFill>
                  <a:srgbClr val="0F243E"/>
                </a:solidFill>
              </a:rPr>
              <a:t/>
            </a:r>
            <a:br>
              <a:rPr lang="en-ZA" dirty="0">
                <a:solidFill>
                  <a:srgbClr val="0F243E"/>
                </a:solidFill>
              </a:rPr>
            </a:br>
            <a:r>
              <a:rPr lang="en-ZA" dirty="0" smtClean="0"/>
              <a:t>operations / environment / SWOT / effect of </a:t>
            </a:r>
            <a:r>
              <a:rPr lang="en-ZA" dirty="0"/>
              <a:t>proposed changes</a:t>
            </a:r>
            <a:br>
              <a:rPr lang="en-ZA" dirty="0"/>
            </a:br>
            <a:r>
              <a:rPr lang="en-ZA" dirty="0"/>
              <a:t/>
            </a:r>
            <a:br>
              <a:rPr lang="en-ZA" dirty="0"/>
            </a:br>
            <a:r>
              <a:rPr lang="en-ZA" sz="2400" b="1" dirty="0"/>
              <a:t>Revolutionary changes are increasingly forcing organisations to restructure, reposition and redefine their </a:t>
            </a:r>
            <a:r>
              <a:rPr lang="en-ZA" sz="2400" b="1" dirty="0" smtClean="0"/>
              <a:t>boundaries</a:t>
            </a:r>
            <a:endParaRPr lang="en-ZA" dirty="0"/>
          </a:p>
        </p:txBody>
      </p:sp>
      <p:sp>
        <p:nvSpPr>
          <p:cNvPr id="4" name="Rectangle 3"/>
          <p:cNvSpPr/>
          <p:nvPr/>
        </p:nvSpPr>
        <p:spPr>
          <a:xfrm>
            <a:off x="1081669" y="4098294"/>
            <a:ext cx="10504448" cy="738664"/>
          </a:xfrm>
          <a:prstGeom prst="rect">
            <a:avLst/>
          </a:prstGeom>
        </p:spPr>
        <p:txBody>
          <a:bodyPr wrap="square">
            <a:spAutoFit/>
          </a:bodyPr>
          <a:lstStyle/>
          <a:p>
            <a:pPr algn="ctr"/>
            <a:r>
              <a:rPr lang="en-ZA" sz="2400" b="1" dirty="0" smtClean="0">
                <a:solidFill>
                  <a:srgbClr val="0F243E"/>
                </a:solidFill>
              </a:rPr>
              <a:t>Create a Shared Vision and Common Direction</a:t>
            </a:r>
            <a:r>
              <a:rPr lang="en-ZA" sz="2400" dirty="0" smtClean="0">
                <a:solidFill>
                  <a:srgbClr val="0F243E"/>
                </a:solidFill>
              </a:rPr>
              <a:t/>
            </a:r>
            <a:br>
              <a:rPr lang="en-ZA" sz="2400" dirty="0" smtClean="0">
                <a:solidFill>
                  <a:srgbClr val="0F243E"/>
                </a:solidFill>
              </a:rPr>
            </a:br>
            <a:r>
              <a:rPr lang="en-ZA" dirty="0" smtClean="0"/>
              <a:t>Articulating the desired future state / Creating an “organisational dream / </a:t>
            </a:r>
            <a:r>
              <a:rPr lang="en-ZA" dirty="0" smtClean="0">
                <a:solidFill>
                  <a:srgbClr val="000000"/>
                </a:solidFill>
              </a:rPr>
              <a:t>Creating an ambitious vision </a:t>
            </a:r>
            <a:endParaRPr lang="en-ZA" dirty="0"/>
          </a:p>
        </p:txBody>
      </p:sp>
      <p:sp>
        <p:nvSpPr>
          <p:cNvPr id="6" name="Rectangle 5"/>
          <p:cNvSpPr/>
          <p:nvPr/>
        </p:nvSpPr>
        <p:spPr>
          <a:xfrm>
            <a:off x="3081454" y="5475061"/>
            <a:ext cx="6096000" cy="1077218"/>
          </a:xfrm>
          <a:prstGeom prst="rect">
            <a:avLst/>
          </a:prstGeom>
        </p:spPr>
        <p:txBody>
          <a:bodyPr>
            <a:spAutoFit/>
          </a:bodyPr>
          <a:lstStyle/>
          <a:p>
            <a:pPr algn="ctr"/>
            <a:r>
              <a:rPr lang="en-ZA" sz="3200" b="1" dirty="0">
                <a:solidFill>
                  <a:srgbClr val="FF0000"/>
                </a:solidFill>
              </a:rPr>
              <a:t>consensus of views</a:t>
            </a:r>
            <a:br>
              <a:rPr lang="en-ZA" sz="3200" b="1" dirty="0">
                <a:solidFill>
                  <a:srgbClr val="FF0000"/>
                </a:solidFill>
              </a:rPr>
            </a:br>
            <a:endParaRPr lang="en-ZA" sz="3200" b="1" dirty="0">
              <a:solidFill>
                <a:srgbClr val="FF0000"/>
              </a:solidFill>
            </a:endParaRPr>
          </a:p>
        </p:txBody>
      </p:sp>
    </p:spTree>
    <p:extLst>
      <p:ext uri="{BB962C8B-B14F-4D97-AF65-F5344CB8AC3E}">
        <p14:creationId xmlns:p14="http://schemas.microsoft.com/office/powerpoint/2010/main" val="39137590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6058" y="106376"/>
            <a:ext cx="6096000" cy="954107"/>
          </a:xfrm>
          <a:prstGeom prst="rect">
            <a:avLst/>
          </a:prstGeom>
        </p:spPr>
        <p:txBody>
          <a:bodyPr>
            <a:spAutoFit/>
          </a:bodyPr>
          <a:lstStyle/>
          <a:p>
            <a:pPr algn="ctr"/>
            <a:r>
              <a:rPr lang="en-ZA" sz="2800" b="1" dirty="0">
                <a:solidFill>
                  <a:srgbClr val="0F243E"/>
                </a:solidFill>
              </a:rPr>
              <a:t>Create a Sense of Urgency</a:t>
            </a:r>
            <a:r>
              <a:rPr lang="en-ZA" sz="2800" dirty="0">
                <a:solidFill>
                  <a:srgbClr val="0F243E"/>
                </a:solidFill>
              </a:rPr>
              <a:t/>
            </a:r>
            <a:br>
              <a:rPr lang="en-ZA" sz="2800" dirty="0">
                <a:solidFill>
                  <a:srgbClr val="0F243E"/>
                </a:solidFill>
              </a:rPr>
            </a:br>
            <a:endParaRPr lang="en-ZA" sz="2800" dirty="0"/>
          </a:p>
        </p:txBody>
      </p:sp>
      <p:sp>
        <p:nvSpPr>
          <p:cNvPr id="3" name="Rectangle 2"/>
          <p:cNvSpPr/>
          <p:nvPr/>
        </p:nvSpPr>
        <p:spPr>
          <a:xfrm>
            <a:off x="525965" y="583429"/>
            <a:ext cx="11296185" cy="5940088"/>
          </a:xfrm>
          <a:prstGeom prst="rect">
            <a:avLst/>
          </a:prstGeom>
        </p:spPr>
        <p:txBody>
          <a:bodyPr wrap="square">
            <a:spAutoFit/>
          </a:bodyPr>
          <a:lstStyle/>
          <a:p>
            <a:r>
              <a:rPr lang="en-ZA" sz="2000" b="1" dirty="0">
                <a:solidFill>
                  <a:srgbClr val="0F243E"/>
                </a:solidFill>
              </a:rPr>
              <a:t>Create the Conditions for Successful </a:t>
            </a:r>
            <a:r>
              <a:rPr lang="en-ZA" sz="2000" b="1" dirty="0" smtClean="0">
                <a:solidFill>
                  <a:srgbClr val="0F243E"/>
                </a:solidFill>
              </a:rPr>
              <a:t>Transformation</a:t>
            </a:r>
          </a:p>
          <a:p>
            <a:endParaRPr lang="en-ZA" sz="2000" dirty="0" smtClean="0"/>
          </a:p>
          <a:p>
            <a:r>
              <a:rPr lang="en-ZA" sz="2000" dirty="0" smtClean="0"/>
              <a:t>Make </a:t>
            </a:r>
            <a:r>
              <a:rPr lang="en-ZA" sz="2000" dirty="0"/>
              <a:t>people aware of the pressures for </a:t>
            </a:r>
            <a:r>
              <a:rPr lang="en-ZA" sz="2000" dirty="0" smtClean="0"/>
              <a:t>change - regular </a:t>
            </a:r>
            <a:r>
              <a:rPr lang="en-ZA" sz="2000" dirty="0"/>
              <a:t>meetings </a:t>
            </a:r>
            <a:r>
              <a:rPr lang="en-ZA" sz="2000" dirty="0" smtClean="0"/>
              <a:t>- competitive t </a:t>
            </a:r>
            <a:r>
              <a:rPr lang="en-ZA" sz="2000" dirty="0"/>
              <a:t>pressures and the </a:t>
            </a:r>
            <a:r>
              <a:rPr lang="en-ZA" sz="2000" dirty="0" smtClean="0"/>
              <a:t>performance. </a:t>
            </a:r>
          </a:p>
          <a:p>
            <a:endParaRPr lang="en-ZA" sz="2000" dirty="0"/>
          </a:p>
          <a:p>
            <a:r>
              <a:rPr lang="en-ZA" sz="2000" dirty="0" smtClean="0"/>
              <a:t>Develop </a:t>
            </a:r>
            <a:r>
              <a:rPr lang="en-ZA" sz="2000" dirty="0"/>
              <a:t>enabling structures that facilitate and reinforce the transformation process. </a:t>
            </a:r>
            <a:r>
              <a:rPr lang="en-ZA" sz="2000" dirty="0" smtClean="0"/>
              <a:t>-scheduled </a:t>
            </a:r>
            <a:r>
              <a:rPr lang="en-ZA" sz="2000" dirty="0"/>
              <a:t>workshops, training programs and creation of new structures and reward systems </a:t>
            </a:r>
            <a:r>
              <a:rPr lang="en-ZA" sz="2000" dirty="0" smtClean="0"/>
              <a:t>-symbolic changes</a:t>
            </a:r>
          </a:p>
          <a:p>
            <a:endParaRPr lang="en-ZA" sz="2000" dirty="0"/>
          </a:p>
          <a:p>
            <a:r>
              <a:rPr lang="en-ZA" sz="2000" dirty="0" smtClean="0"/>
              <a:t>Give </a:t>
            </a:r>
            <a:r>
              <a:rPr lang="en-ZA" sz="2000" dirty="0"/>
              <a:t>regular feedback on the performance of individual functions and areas within the </a:t>
            </a:r>
            <a:r>
              <a:rPr lang="en-ZA" sz="2000" dirty="0" smtClean="0"/>
              <a:t>organisation -discrepancy </a:t>
            </a:r>
            <a:r>
              <a:rPr lang="en-ZA" sz="2000" dirty="0"/>
              <a:t>between actual performance and desired present and future performance. </a:t>
            </a:r>
            <a:endParaRPr lang="en-ZA" sz="2000" dirty="0" smtClean="0"/>
          </a:p>
          <a:p>
            <a:endParaRPr lang="en-ZA" sz="2000" dirty="0"/>
          </a:p>
          <a:p>
            <a:r>
              <a:rPr lang="en-ZA" sz="2000" dirty="0" smtClean="0"/>
              <a:t>Publicise </a:t>
            </a:r>
            <a:r>
              <a:rPr lang="en-ZA" sz="2000" dirty="0"/>
              <a:t>successful change. </a:t>
            </a:r>
            <a:endParaRPr lang="en-ZA" sz="2000" dirty="0" smtClean="0"/>
          </a:p>
          <a:p>
            <a:endParaRPr lang="en-ZA" sz="2000" dirty="0"/>
          </a:p>
          <a:p>
            <a:r>
              <a:rPr lang="en-ZA" sz="2000" dirty="0" smtClean="0"/>
              <a:t>Understand </a:t>
            </a:r>
            <a:r>
              <a:rPr lang="en-ZA" sz="2000" dirty="0"/>
              <a:t>people’s fears and </a:t>
            </a:r>
            <a:r>
              <a:rPr lang="en-ZA" sz="2000" dirty="0" smtClean="0"/>
              <a:t>concerns -involve </a:t>
            </a:r>
            <a:r>
              <a:rPr lang="en-ZA" sz="2000" dirty="0"/>
              <a:t>people in the transformation process in order to promote understanding and overcome potential resistance. </a:t>
            </a:r>
            <a:endParaRPr lang="en-ZA" sz="2000" dirty="0" smtClean="0"/>
          </a:p>
          <a:p>
            <a:endParaRPr lang="en-ZA" sz="2000" dirty="0"/>
          </a:p>
          <a:p>
            <a:r>
              <a:rPr lang="en-ZA" sz="2000" dirty="0" smtClean="0"/>
              <a:t>Communicate</a:t>
            </a:r>
            <a:r>
              <a:rPr lang="en-ZA" sz="2000" dirty="0"/>
              <a:t>, involve people and be honest. This involves establishing regular and effective communication processes that provide the context for, and details and consequences of, the transformation </a:t>
            </a:r>
            <a:r>
              <a:rPr lang="en-ZA" sz="2000" dirty="0" smtClean="0"/>
              <a:t>programme</a:t>
            </a:r>
            <a:endParaRPr lang="en-ZA" sz="2000" dirty="0"/>
          </a:p>
        </p:txBody>
      </p:sp>
    </p:spTree>
    <p:extLst>
      <p:ext uri="{BB962C8B-B14F-4D97-AF65-F5344CB8AC3E}">
        <p14:creationId xmlns:p14="http://schemas.microsoft.com/office/powerpoint/2010/main" val="4782353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2459" y="245757"/>
            <a:ext cx="7616282" cy="1569660"/>
          </a:xfrm>
          <a:prstGeom prst="rect">
            <a:avLst/>
          </a:prstGeom>
        </p:spPr>
        <p:txBody>
          <a:bodyPr wrap="square">
            <a:spAutoFit/>
          </a:bodyPr>
          <a:lstStyle/>
          <a:p>
            <a:r>
              <a:rPr lang="en-ZA" sz="2400" b="1" dirty="0">
                <a:solidFill>
                  <a:srgbClr val="0F243E"/>
                </a:solidFill>
              </a:rPr>
              <a:t>Craft an Implementation </a:t>
            </a:r>
            <a:r>
              <a:rPr lang="en-ZA" sz="2400" b="1" dirty="0" smtClean="0">
                <a:solidFill>
                  <a:srgbClr val="0F243E"/>
                </a:solidFill>
              </a:rPr>
              <a:t>Plan</a:t>
            </a:r>
          </a:p>
          <a:p>
            <a:r>
              <a:rPr lang="en-ZA" sz="2400" dirty="0">
                <a:solidFill>
                  <a:srgbClr val="0F243E"/>
                </a:solidFill>
              </a:rPr>
              <a:t/>
            </a:r>
            <a:br>
              <a:rPr lang="en-ZA" sz="2400" dirty="0">
                <a:solidFill>
                  <a:srgbClr val="0F243E"/>
                </a:solidFill>
              </a:rPr>
            </a:br>
            <a:r>
              <a:rPr lang="en-ZA" sz="2400" dirty="0"/>
              <a:t>what needs to be done, when and how it is to be done. </a:t>
            </a:r>
            <a:br>
              <a:rPr lang="en-ZA" sz="2400" dirty="0"/>
            </a:br>
            <a:endParaRPr lang="en-ZA" sz="2400" dirty="0"/>
          </a:p>
        </p:txBody>
      </p:sp>
      <p:sp>
        <p:nvSpPr>
          <p:cNvPr id="3" name="Rectangle 2"/>
          <p:cNvSpPr/>
          <p:nvPr/>
        </p:nvSpPr>
        <p:spPr>
          <a:xfrm>
            <a:off x="914400" y="1444303"/>
            <a:ext cx="9913434" cy="3046988"/>
          </a:xfrm>
          <a:prstGeom prst="rect">
            <a:avLst/>
          </a:prstGeom>
        </p:spPr>
        <p:txBody>
          <a:bodyPr wrap="square">
            <a:spAutoFit/>
          </a:bodyPr>
          <a:lstStyle/>
          <a:p>
            <a:r>
              <a:rPr lang="en-ZA" sz="2400" b="1" dirty="0">
                <a:solidFill>
                  <a:srgbClr val="0F243E"/>
                </a:solidFill>
              </a:rPr>
              <a:t>Reinforce and Institutionalise the </a:t>
            </a:r>
            <a:r>
              <a:rPr lang="en-ZA" sz="2400" b="1" dirty="0" smtClean="0">
                <a:solidFill>
                  <a:srgbClr val="0F243E"/>
                </a:solidFill>
              </a:rPr>
              <a:t>Transformation</a:t>
            </a:r>
          </a:p>
          <a:p>
            <a:r>
              <a:rPr lang="en-ZA" sz="2400" dirty="0">
                <a:solidFill>
                  <a:srgbClr val="0F243E"/>
                </a:solidFill>
              </a:rPr>
              <a:t/>
            </a:r>
            <a:br>
              <a:rPr lang="en-ZA" sz="2400" dirty="0">
                <a:solidFill>
                  <a:srgbClr val="0F243E"/>
                </a:solidFill>
              </a:rPr>
            </a:br>
            <a:r>
              <a:rPr lang="en-ZA" sz="2400" dirty="0"/>
              <a:t>Provide (financial and human) resources for change. Give support to change agents. Develop new competencies and skills— offer more training and coaching. Reinforce desired behaviour- link rewards such as bonuses to particular types of activity or progress. Recognise top performers. Shape and reinforce a new culture that fits with the revitalised organisation</a:t>
            </a:r>
            <a:br>
              <a:rPr lang="en-ZA" sz="2400" dirty="0"/>
            </a:br>
            <a:endParaRPr lang="en-ZA" sz="2400" dirty="0"/>
          </a:p>
        </p:txBody>
      </p:sp>
    </p:spTree>
    <p:extLst>
      <p:ext uri="{BB962C8B-B14F-4D97-AF65-F5344CB8AC3E}">
        <p14:creationId xmlns:p14="http://schemas.microsoft.com/office/powerpoint/2010/main" val="2383805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5551" y="663256"/>
            <a:ext cx="10437542" cy="5262979"/>
          </a:xfrm>
          <a:prstGeom prst="rect">
            <a:avLst/>
          </a:prstGeom>
        </p:spPr>
        <p:txBody>
          <a:bodyPr wrap="square">
            <a:spAutoFit/>
          </a:bodyPr>
          <a:lstStyle/>
          <a:p>
            <a:r>
              <a:rPr lang="en-ZA" sz="2400" b="1" dirty="0">
                <a:solidFill>
                  <a:srgbClr val="0F243E"/>
                </a:solidFill>
              </a:rPr>
              <a:t>Checklist for Managing Change</a:t>
            </a:r>
          </a:p>
          <a:p>
            <a:r>
              <a:rPr lang="en-ZA" sz="2400" dirty="0">
                <a:solidFill>
                  <a:srgbClr val="0F243E"/>
                </a:solidFill>
              </a:rPr>
              <a:t/>
            </a:r>
            <a:br>
              <a:rPr lang="en-ZA" sz="2400" dirty="0">
                <a:solidFill>
                  <a:srgbClr val="0F243E"/>
                </a:solidFill>
              </a:rPr>
            </a:br>
            <a:r>
              <a:rPr lang="en-ZA" sz="2400" dirty="0"/>
              <a:t>The first thing to do is to jump in. You cannot do anything about it from the outside. A clear sense of mission or purpose is essential.  The simpler the mission statement, the better. </a:t>
            </a:r>
          </a:p>
          <a:p>
            <a:endParaRPr lang="en-ZA" sz="2400" dirty="0"/>
          </a:p>
          <a:p>
            <a:r>
              <a:rPr lang="en-ZA" sz="2400" dirty="0"/>
              <a:t>Build a team. “Lone wolves” have their uses, but managing change is not one of them. On the other hand, the right kind of a lone wolf makes an excellent temporary team leader. </a:t>
            </a:r>
          </a:p>
          <a:p>
            <a:endParaRPr lang="en-ZA" sz="2400" dirty="0"/>
          </a:p>
          <a:p>
            <a:r>
              <a:rPr lang="en-ZA" sz="2400" dirty="0"/>
              <a:t>Maintain a flat organisational team structure and rely on minimal and informal reporting requirements. Pick people with relevant skills and high energy levels. You will need both.</a:t>
            </a:r>
            <a:br>
              <a:rPr lang="en-ZA" sz="2400" dirty="0"/>
            </a:br>
            <a:endParaRPr lang="en-ZA" sz="2400" dirty="0"/>
          </a:p>
        </p:txBody>
      </p:sp>
    </p:spTree>
    <p:extLst>
      <p:ext uri="{BB962C8B-B14F-4D97-AF65-F5344CB8AC3E}">
        <p14:creationId xmlns:p14="http://schemas.microsoft.com/office/powerpoint/2010/main" val="2547554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7921" y="436866"/>
            <a:ext cx="11128917" cy="5018682"/>
          </a:xfrm>
          <a:prstGeom prst="rect">
            <a:avLst/>
          </a:prstGeom>
        </p:spPr>
        <p:txBody>
          <a:bodyPr wrap="square">
            <a:spAutoFit/>
          </a:bodyPr>
          <a:lstStyle/>
          <a:p>
            <a:pPr marL="285750" indent="-285750">
              <a:lnSpc>
                <a:spcPct val="150000"/>
              </a:lnSpc>
              <a:buFont typeface="Arial" panose="020B0604020202020204" pitchFamily="34" charset="0"/>
              <a:buChar char="•"/>
            </a:pPr>
            <a:r>
              <a:rPr lang="en-ZA" sz="2400" dirty="0">
                <a:solidFill>
                  <a:srgbClr val="000000"/>
                </a:solidFill>
              </a:rPr>
              <a:t>Toss out the rulebook. Change, by definition, calls for a configured response, not adherence to prefigured routines. Shift to an action-feedback model. Plan and act in short intervals. </a:t>
            </a:r>
            <a:endParaRPr lang="en-ZA" sz="2400" dirty="0" smtClean="0">
              <a:solidFill>
                <a:srgbClr val="000000"/>
              </a:solidFill>
            </a:endParaRPr>
          </a:p>
          <a:p>
            <a:pPr marL="285750" indent="-285750">
              <a:lnSpc>
                <a:spcPct val="150000"/>
              </a:lnSpc>
              <a:buFont typeface="Arial" panose="020B0604020202020204" pitchFamily="34" charset="0"/>
              <a:buChar char="•"/>
            </a:pPr>
            <a:r>
              <a:rPr lang="en-ZA" sz="2400" dirty="0" smtClean="0">
                <a:solidFill>
                  <a:srgbClr val="000000"/>
                </a:solidFill>
              </a:rPr>
              <a:t>Set </a:t>
            </a:r>
            <a:r>
              <a:rPr lang="en-ZA" sz="2400" dirty="0">
                <a:solidFill>
                  <a:srgbClr val="000000"/>
                </a:solidFill>
              </a:rPr>
              <a:t>flexible priorities. You must have the ability to drop what you are doing and attend to something more important. Treat everything as a temporary measure. Do not “lock in” until the last minute. Insist on the right to change your mind. </a:t>
            </a:r>
            <a:endParaRPr lang="en-ZA" sz="2400" dirty="0" smtClean="0">
              <a:solidFill>
                <a:srgbClr val="000000"/>
              </a:solidFill>
            </a:endParaRPr>
          </a:p>
          <a:p>
            <a:pPr marL="285750" indent="-285750">
              <a:lnSpc>
                <a:spcPct val="150000"/>
              </a:lnSpc>
              <a:buFont typeface="Arial" panose="020B0604020202020204" pitchFamily="34" charset="0"/>
              <a:buChar char="•"/>
            </a:pPr>
            <a:r>
              <a:rPr lang="en-ZA" sz="2400" dirty="0" smtClean="0">
                <a:solidFill>
                  <a:srgbClr val="000000"/>
                </a:solidFill>
              </a:rPr>
              <a:t>Ask </a:t>
            </a:r>
            <a:r>
              <a:rPr lang="en-ZA" sz="2400" dirty="0">
                <a:solidFill>
                  <a:srgbClr val="000000"/>
                </a:solidFill>
              </a:rPr>
              <a:t>for volunteers. You will be surprised at who shows up. You will be pleasantly surprised by what they can do. </a:t>
            </a:r>
            <a:endParaRPr lang="en-ZA" sz="2400" dirty="0" smtClean="0">
              <a:solidFill>
                <a:srgbClr val="000000"/>
              </a:solidFill>
            </a:endParaRPr>
          </a:p>
          <a:p>
            <a:pPr marL="285750" indent="-285750">
              <a:lnSpc>
                <a:spcPct val="150000"/>
              </a:lnSpc>
              <a:buFont typeface="Arial" panose="020B0604020202020204" pitchFamily="34" charset="0"/>
              <a:buChar char="•"/>
            </a:pPr>
            <a:r>
              <a:rPr lang="en-ZA" sz="2400" dirty="0" smtClean="0">
                <a:solidFill>
                  <a:srgbClr val="000000"/>
                </a:solidFill>
              </a:rPr>
              <a:t>Find </a:t>
            </a:r>
            <a:r>
              <a:rPr lang="en-ZA" sz="2400" dirty="0">
                <a:solidFill>
                  <a:srgbClr val="000000"/>
                </a:solidFill>
              </a:rPr>
              <a:t>a good </a:t>
            </a:r>
            <a:r>
              <a:rPr lang="en-ZA" sz="2400" i="1" dirty="0">
                <a:solidFill>
                  <a:srgbClr val="000000"/>
                </a:solidFill>
                <a:latin typeface="Arial" panose="020B0604020202020204" pitchFamily="34" charset="0"/>
              </a:rPr>
              <a:t>“straw </a:t>
            </a:r>
            <a:r>
              <a:rPr lang="en-ZA" sz="2400" dirty="0">
                <a:solidFill>
                  <a:srgbClr val="000000"/>
                </a:solidFill>
                <a:latin typeface="Arial" panose="020B0604020202020204" pitchFamily="34" charset="0"/>
              </a:rPr>
              <a:t>boss” or team leader and stay out of his or her way. </a:t>
            </a:r>
            <a:endParaRPr lang="en-ZA" sz="2400"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2024485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966" y="175702"/>
            <a:ext cx="11753385" cy="7201972"/>
          </a:xfrm>
          <a:prstGeom prst="rect">
            <a:avLst/>
          </a:prstGeom>
        </p:spPr>
        <p:txBody>
          <a:bodyPr wrap="square">
            <a:spAutoFit/>
          </a:bodyPr>
          <a:lstStyle/>
          <a:p>
            <a:pPr marL="285750" indent="-285750">
              <a:lnSpc>
                <a:spcPct val="150000"/>
              </a:lnSpc>
              <a:buFont typeface="Arial" panose="020B0604020202020204" pitchFamily="34" charset="0"/>
              <a:buChar char="•"/>
            </a:pPr>
            <a:r>
              <a:rPr lang="en-ZA" sz="2000" dirty="0">
                <a:solidFill>
                  <a:srgbClr val="000000"/>
                </a:solidFill>
                <a:latin typeface="Arial" panose="020B0604020202020204" pitchFamily="34" charset="0"/>
              </a:rPr>
              <a:t>Give the team members whatever they ask for except authority. They will generally ask only for what they really need in the way of resources. If they start asking for authority that is a signal they are headed toward some kind of power-based confrontation and that spells trouble. Nip them in the bud! </a:t>
            </a:r>
            <a:endParaRPr lang="en-ZA" sz="2000" dirty="0" smtClean="0">
              <a:solidFill>
                <a:srgbClr val="000000"/>
              </a:solidFill>
              <a:latin typeface="Arial" panose="020B0604020202020204" pitchFamily="34" charset="0"/>
            </a:endParaRPr>
          </a:p>
          <a:p>
            <a:pPr>
              <a:lnSpc>
                <a:spcPct val="150000"/>
              </a:lnSpc>
            </a:pPr>
            <a:endParaRPr lang="en-ZA" sz="2000" dirty="0" smtClean="0">
              <a:solidFill>
                <a:srgbClr val="000000"/>
              </a:solidFill>
              <a:latin typeface="Arial" panose="020B0604020202020204" pitchFamily="34" charset="0"/>
            </a:endParaRPr>
          </a:p>
          <a:p>
            <a:pPr marL="285750" indent="-285750">
              <a:lnSpc>
                <a:spcPct val="150000"/>
              </a:lnSpc>
              <a:buFont typeface="Arial" panose="020B0604020202020204" pitchFamily="34" charset="0"/>
              <a:buChar char="•"/>
            </a:pPr>
            <a:r>
              <a:rPr lang="en-ZA" sz="2000" dirty="0" smtClean="0">
                <a:solidFill>
                  <a:srgbClr val="000000"/>
                </a:solidFill>
                <a:latin typeface="Arial" panose="020B0604020202020204" pitchFamily="34" charset="0"/>
              </a:rPr>
              <a:t>Concentrate </a:t>
            </a:r>
            <a:r>
              <a:rPr lang="en-ZA" sz="2000" dirty="0">
                <a:solidFill>
                  <a:srgbClr val="000000"/>
                </a:solidFill>
                <a:latin typeface="Arial" panose="020B0604020202020204" pitchFamily="34" charset="0"/>
              </a:rPr>
              <a:t>dispersed knowledge. Start and maintain an issues logbook. Let anyone go anywhere and talk to anyone about anything. Keep the communication barriers low, widely spaced, and easily hurdled. Initially, if things look chaotic, relax — they are. </a:t>
            </a:r>
            <a:endParaRPr lang="en-ZA" sz="2000" dirty="0" smtClean="0">
              <a:solidFill>
                <a:srgbClr val="000000"/>
              </a:solidFill>
              <a:latin typeface="Arial" panose="020B0604020202020204" pitchFamily="34" charset="0"/>
            </a:endParaRPr>
          </a:p>
          <a:p>
            <a:pPr marL="285750" indent="-285750">
              <a:lnSpc>
                <a:spcPct val="150000"/>
              </a:lnSpc>
              <a:buFont typeface="Arial" panose="020B0604020202020204" pitchFamily="34" charset="0"/>
              <a:buChar char="•"/>
            </a:pPr>
            <a:endParaRPr lang="en-ZA" sz="2000" dirty="0">
              <a:solidFill>
                <a:srgbClr val="000000"/>
              </a:solidFill>
              <a:latin typeface="Arial" panose="020B0604020202020204" pitchFamily="34" charset="0"/>
            </a:endParaRPr>
          </a:p>
          <a:p>
            <a:pPr marL="285750" indent="-285750">
              <a:lnSpc>
                <a:spcPct val="150000"/>
              </a:lnSpc>
              <a:buFont typeface="Arial" panose="020B0604020202020204" pitchFamily="34" charset="0"/>
              <a:buChar char="•"/>
            </a:pPr>
            <a:r>
              <a:rPr lang="en-ZA" sz="2000" dirty="0">
                <a:solidFill>
                  <a:srgbClr val="000000"/>
                </a:solidFill>
                <a:latin typeface="Arial" panose="020B0604020202020204" pitchFamily="34" charset="0"/>
              </a:rPr>
              <a:t>Remember, the task of change management is to bring order to a messy situation and not to pretend that it is already well-organised and disciplined. </a:t>
            </a:r>
            <a:endParaRPr lang="en-ZA" sz="2000" dirty="0" smtClean="0">
              <a:solidFill>
                <a:srgbClr val="000000"/>
              </a:solidFill>
              <a:latin typeface="Arial" panose="020B0604020202020204" pitchFamily="34" charset="0"/>
            </a:endParaRPr>
          </a:p>
          <a:p>
            <a:pPr marL="285750" indent="-285750">
              <a:lnSpc>
                <a:spcPct val="150000"/>
              </a:lnSpc>
              <a:buFont typeface="Arial" panose="020B0604020202020204" pitchFamily="34" charset="0"/>
              <a:buChar char="•"/>
            </a:pPr>
            <a:endParaRPr lang="en-ZA" sz="2000" dirty="0">
              <a:solidFill>
                <a:srgbClr val="000000"/>
              </a:solidFill>
              <a:latin typeface="Arial" panose="020B0604020202020204" pitchFamily="34" charset="0"/>
            </a:endParaRPr>
          </a:p>
          <a:p>
            <a:pPr marL="285750" indent="-285750">
              <a:lnSpc>
                <a:spcPct val="150000"/>
              </a:lnSpc>
              <a:buFont typeface="Arial" panose="020B0604020202020204" pitchFamily="34" charset="0"/>
              <a:buChar char="•"/>
            </a:pPr>
            <a:r>
              <a:rPr lang="en-ZA" sz="2000" dirty="0" err="1">
                <a:solidFill>
                  <a:srgbClr val="000000"/>
                </a:solidFill>
                <a:latin typeface="Arial" panose="020B0604020202020204" pitchFamily="34" charset="0"/>
              </a:rPr>
              <a:t>Nickols</a:t>
            </a:r>
            <a:r>
              <a:rPr lang="en-ZA" sz="2000" dirty="0">
                <a:solidFill>
                  <a:srgbClr val="000000"/>
                </a:solidFill>
                <a:latin typeface="Arial" panose="020B0604020202020204" pitchFamily="34" charset="0"/>
              </a:rPr>
              <a:t>’ suggested approach to change management appears more like “rule of thumb” that comes from a practitioner. However, it must be noted that he reduces the planning stage’s importance by recommending many short-term successive </a:t>
            </a:r>
            <a:r>
              <a:rPr lang="en-ZA" sz="2400" dirty="0">
                <a:solidFill>
                  <a:srgbClr val="000000"/>
                </a:solidFill>
                <a:latin typeface="Arial" panose="020B0604020202020204" pitchFamily="34" charset="0"/>
              </a:rPr>
              <a:t>and progressive plans.</a:t>
            </a:r>
            <a:br>
              <a:rPr lang="en-ZA" sz="2400" dirty="0">
                <a:solidFill>
                  <a:srgbClr val="000000"/>
                </a:solidFill>
                <a:latin typeface="Arial" panose="020B0604020202020204" pitchFamily="34" charset="0"/>
              </a:rPr>
            </a:br>
            <a:endParaRPr lang="en-ZA" sz="2400" dirty="0"/>
          </a:p>
        </p:txBody>
      </p:sp>
    </p:spTree>
    <p:extLst>
      <p:ext uri="{BB962C8B-B14F-4D97-AF65-F5344CB8AC3E}">
        <p14:creationId xmlns:p14="http://schemas.microsoft.com/office/powerpoint/2010/main" val="11822833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0156" y="518752"/>
            <a:ext cx="10314878" cy="5447645"/>
          </a:xfrm>
          <a:prstGeom prst="rect">
            <a:avLst/>
          </a:prstGeom>
        </p:spPr>
        <p:txBody>
          <a:bodyPr wrap="square">
            <a:spAutoFit/>
          </a:bodyPr>
          <a:lstStyle/>
          <a:p>
            <a:r>
              <a:rPr lang="en-ZA" sz="2400" b="1" dirty="0">
                <a:solidFill>
                  <a:srgbClr val="0F243E"/>
                </a:solidFill>
              </a:rPr>
              <a:t>Critical Success Factors for </a:t>
            </a:r>
            <a:r>
              <a:rPr lang="en-ZA" sz="2400" b="1" dirty="0" smtClean="0">
                <a:solidFill>
                  <a:srgbClr val="0F243E"/>
                </a:solidFill>
              </a:rPr>
              <a:t>Change – (Carney 2001</a:t>
            </a:r>
            <a:r>
              <a:rPr lang="en-ZA" sz="2400" b="1" dirty="0" smtClean="0">
                <a:solidFill>
                  <a:srgbClr val="0F243E"/>
                </a:solidFill>
              </a:rPr>
              <a:t>)</a:t>
            </a:r>
          </a:p>
          <a:p>
            <a:pPr>
              <a:lnSpc>
                <a:spcPct val="150000"/>
              </a:lnSpc>
            </a:pPr>
            <a:endParaRPr lang="en-ZA" sz="2400" b="1" dirty="0" smtClean="0">
              <a:solidFill>
                <a:srgbClr val="0F243E"/>
              </a:solidFill>
            </a:endParaRPr>
          </a:p>
          <a:p>
            <a:pPr marL="342900" indent="-342900">
              <a:lnSpc>
                <a:spcPct val="150000"/>
              </a:lnSpc>
              <a:buFont typeface="Arial" panose="020B0604020202020204" pitchFamily="34" charset="0"/>
              <a:buChar char="•"/>
            </a:pPr>
            <a:r>
              <a:rPr lang="en-ZA" sz="2400" dirty="0" smtClean="0"/>
              <a:t>Critical </a:t>
            </a:r>
            <a:r>
              <a:rPr lang="en-ZA" sz="2400" dirty="0"/>
              <a:t>success factors </a:t>
            </a:r>
            <a:endParaRPr lang="en-ZA" sz="2400" dirty="0" smtClean="0"/>
          </a:p>
          <a:p>
            <a:pPr marL="342900" indent="-342900">
              <a:lnSpc>
                <a:spcPct val="150000"/>
              </a:lnSpc>
              <a:buFont typeface="Arial" panose="020B0604020202020204" pitchFamily="34" charset="0"/>
              <a:buChar char="•"/>
            </a:pPr>
            <a:r>
              <a:rPr lang="en-ZA" sz="2400" dirty="0" smtClean="0"/>
              <a:t>Communications </a:t>
            </a:r>
            <a:r>
              <a:rPr lang="en-ZA" sz="2400" dirty="0"/>
              <a:t>issues </a:t>
            </a:r>
            <a:endParaRPr lang="en-ZA" sz="2400" dirty="0" smtClean="0"/>
          </a:p>
          <a:p>
            <a:pPr marL="342900" indent="-342900">
              <a:lnSpc>
                <a:spcPct val="150000"/>
              </a:lnSpc>
              <a:buFont typeface="Arial" panose="020B0604020202020204" pitchFamily="34" charset="0"/>
              <a:buChar char="•"/>
            </a:pPr>
            <a:r>
              <a:rPr lang="en-ZA" sz="2400" dirty="0" smtClean="0"/>
              <a:t>Change </a:t>
            </a:r>
            <a:r>
              <a:rPr lang="en-ZA" sz="2400" dirty="0"/>
              <a:t>dynamics — resistance to accept change </a:t>
            </a:r>
            <a:endParaRPr lang="en-ZA" sz="2400" dirty="0" smtClean="0"/>
          </a:p>
          <a:p>
            <a:pPr marL="342900" indent="-342900">
              <a:lnSpc>
                <a:spcPct val="150000"/>
              </a:lnSpc>
              <a:buFont typeface="Arial" panose="020B0604020202020204" pitchFamily="34" charset="0"/>
              <a:buChar char="•"/>
            </a:pPr>
            <a:r>
              <a:rPr lang="en-ZA" sz="2400" dirty="0" smtClean="0"/>
              <a:t>Variables </a:t>
            </a:r>
            <a:r>
              <a:rPr lang="en-ZA" sz="2400" dirty="0"/>
              <a:t>related to the management of the implementation process </a:t>
            </a:r>
            <a:endParaRPr lang="en-ZA" sz="2400" dirty="0" smtClean="0"/>
          </a:p>
          <a:p>
            <a:pPr marL="342900" indent="-342900">
              <a:lnSpc>
                <a:spcPct val="150000"/>
              </a:lnSpc>
              <a:buFont typeface="Arial" panose="020B0604020202020204" pitchFamily="34" charset="0"/>
              <a:buChar char="•"/>
            </a:pPr>
            <a:r>
              <a:rPr lang="en-ZA" sz="2400" dirty="0" smtClean="0"/>
              <a:t>Evaluation </a:t>
            </a:r>
            <a:r>
              <a:rPr lang="en-ZA" sz="2400" dirty="0"/>
              <a:t>stages of the change process. </a:t>
            </a:r>
            <a:endParaRPr lang="en-ZA" sz="2400" dirty="0" smtClean="0"/>
          </a:p>
          <a:p>
            <a:pPr>
              <a:lnSpc>
                <a:spcPct val="150000"/>
              </a:lnSpc>
            </a:pPr>
            <a:endParaRPr lang="en-ZA" sz="2400" dirty="0"/>
          </a:p>
          <a:p>
            <a:pPr>
              <a:lnSpc>
                <a:spcPct val="150000"/>
              </a:lnSpc>
            </a:pPr>
            <a:r>
              <a:rPr lang="en-ZA" sz="2400" dirty="0" smtClean="0"/>
              <a:t>These </a:t>
            </a:r>
            <a:r>
              <a:rPr lang="en-ZA" sz="2400" dirty="0"/>
              <a:t>five factors need to be managed if a change process is to be successful</a:t>
            </a:r>
            <a:r>
              <a:rPr lang="en-ZA" sz="2400" dirty="0" smtClean="0"/>
              <a:t>.</a:t>
            </a:r>
          </a:p>
          <a:p>
            <a:pPr>
              <a:lnSpc>
                <a:spcPct val="150000"/>
              </a:lnSpc>
            </a:pPr>
            <a:endParaRPr lang="en-ZA" sz="2400" dirty="0"/>
          </a:p>
        </p:txBody>
      </p:sp>
    </p:spTree>
    <p:extLst>
      <p:ext uri="{BB962C8B-B14F-4D97-AF65-F5344CB8AC3E}">
        <p14:creationId xmlns:p14="http://schemas.microsoft.com/office/powerpoint/2010/main" val="6580632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0157" y="829865"/>
            <a:ext cx="10136458" cy="4893647"/>
          </a:xfrm>
          <a:prstGeom prst="rect">
            <a:avLst/>
          </a:prstGeom>
        </p:spPr>
        <p:txBody>
          <a:bodyPr wrap="square">
            <a:spAutoFit/>
          </a:bodyPr>
          <a:lstStyle/>
          <a:p>
            <a:r>
              <a:rPr lang="en-ZA" sz="2400" b="1" dirty="0">
                <a:solidFill>
                  <a:srgbClr val="0F243E"/>
                </a:solidFill>
              </a:rPr>
              <a:t>The Success Factors</a:t>
            </a:r>
            <a:r>
              <a:rPr lang="en-ZA" sz="2400" dirty="0">
                <a:solidFill>
                  <a:srgbClr val="000000"/>
                </a:solidFill>
              </a:rPr>
              <a:t> </a:t>
            </a:r>
            <a:endParaRPr lang="en-ZA" sz="2400" dirty="0" smtClean="0">
              <a:solidFill>
                <a:srgbClr val="000000"/>
              </a:solidFill>
            </a:endParaRPr>
          </a:p>
          <a:p>
            <a:endParaRPr lang="en-ZA" sz="2400" dirty="0">
              <a:solidFill>
                <a:srgbClr val="000000"/>
              </a:solidFill>
            </a:endParaRPr>
          </a:p>
          <a:p>
            <a:r>
              <a:rPr lang="en-ZA" sz="2400" dirty="0" smtClean="0">
                <a:solidFill>
                  <a:srgbClr val="000000"/>
                </a:solidFill>
              </a:rPr>
              <a:t>These </a:t>
            </a:r>
            <a:r>
              <a:rPr lang="en-ZA" sz="2400" dirty="0">
                <a:solidFill>
                  <a:srgbClr val="000000"/>
                </a:solidFill>
              </a:rPr>
              <a:t>must be in place prior to success being guaranteed. They include</a:t>
            </a:r>
            <a:r>
              <a:rPr lang="en-ZA" sz="2400" dirty="0" smtClean="0">
                <a:solidFill>
                  <a:srgbClr val="000000"/>
                </a:solidFill>
              </a:rPr>
              <a:t>:</a:t>
            </a:r>
          </a:p>
          <a:p>
            <a:r>
              <a:rPr lang="en-ZA" sz="2400" dirty="0" smtClean="0">
                <a:solidFill>
                  <a:srgbClr val="000000"/>
                </a:solidFill>
              </a:rPr>
              <a:t> </a:t>
            </a:r>
          </a:p>
          <a:p>
            <a:pPr marL="342900" indent="-342900">
              <a:lnSpc>
                <a:spcPct val="150000"/>
              </a:lnSpc>
              <a:buFont typeface="Arial" panose="020B0604020202020204" pitchFamily="34" charset="0"/>
              <a:buChar char="•"/>
            </a:pPr>
            <a:r>
              <a:rPr lang="en-ZA" sz="2400" dirty="0" smtClean="0">
                <a:solidFill>
                  <a:srgbClr val="000000"/>
                </a:solidFill>
              </a:rPr>
              <a:t>Commitment </a:t>
            </a:r>
            <a:r>
              <a:rPr lang="en-ZA" sz="2400" dirty="0">
                <a:solidFill>
                  <a:srgbClr val="000000"/>
                </a:solidFill>
              </a:rPr>
              <a:t>of all levels (managers and staff)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Level </a:t>
            </a:r>
            <a:r>
              <a:rPr lang="en-ZA" sz="2400" dirty="0">
                <a:solidFill>
                  <a:srgbClr val="000000"/>
                </a:solidFill>
              </a:rPr>
              <a:t>of motivation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Use </a:t>
            </a:r>
            <a:r>
              <a:rPr lang="en-ZA" sz="2400" dirty="0">
                <a:solidFill>
                  <a:srgbClr val="000000"/>
                </a:solidFill>
              </a:rPr>
              <a:t>of professional judgment throughout the process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Level </a:t>
            </a:r>
            <a:r>
              <a:rPr lang="en-ZA" sz="2400" dirty="0">
                <a:solidFill>
                  <a:srgbClr val="000000"/>
                </a:solidFill>
              </a:rPr>
              <a:t>of understanding for the need for change demonstrated by staff Identifiable communication skills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Recognition </a:t>
            </a:r>
            <a:r>
              <a:rPr lang="en-ZA" sz="2400" dirty="0">
                <a:solidFill>
                  <a:srgbClr val="000000"/>
                </a:solidFill>
              </a:rPr>
              <a:t>of the need for a high quality outcome to change</a:t>
            </a:r>
            <a:endParaRPr lang="en-ZA" sz="2400" dirty="0"/>
          </a:p>
        </p:txBody>
      </p:sp>
    </p:spTree>
    <p:extLst>
      <p:ext uri="{BB962C8B-B14F-4D97-AF65-F5344CB8AC3E}">
        <p14:creationId xmlns:p14="http://schemas.microsoft.com/office/powerpoint/2010/main" val="3371860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6273" y="477710"/>
            <a:ext cx="9511990" cy="5078313"/>
          </a:xfrm>
          <a:prstGeom prst="rect">
            <a:avLst/>
          </a:prstGeom>
        </p:spPr>
        <p:txBody>
          <a:bodyPr wrap="square">
            <a:spAutoFit/>
          </a:bodyPr>
          <a:lstStyle/>
          <a:p>
            <a:r>
              <a:rPr lang="en-ZA" sz="2400" b="1" dirty="0">
                <a:solidFill>
                  <a:srgbClr val="0F243E"/>
                </a:solidFill>
              </a:rPr>
              <a:t>Communication Process</a:t>
            </a:r>
            <a:r>
              <a:rPr lang="en-ZA" sz="2400" dirty="0">
                <a:solidFill>
                  <a:srgbClr val="000000"/>
                </a:solidFill>
              </a:rPr>
              <a:t> </a:t>
            </a:r>
            <a:endParaRPr lang="en-ZA" sz="2400" dirty="0" smtClean="0">
              <a:solidFill>
                <a:srgbClr val="000000"/>
              </a:solidFill>
            </a:endParaRPr>
          </a:p>
          <a:p>
            <a:r>
              <a:rPr lang="en-ZA" sz="2400" dirty="0" smtClean="0">
                <a:solidFill>
                  <a:srgbClr val="000000"/>
                </a:solidFill>
              </a:rPr>
              <a:t>Key </a:t>
            </a:r>
            <a:r>
              <a:rPr lang="en-ZA" sz="2400" dirty="0">
                <a:solidFill>
                  <a:srgbClr val="000000"/>
                </a:solidFill>
              </a:rPr>
              <a:t>variables include: </a:t>
            </a:r>
          </a:p>
          <a:p>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Consultation </a:t>
            </a:r>
            <a:r>
              <a:rPr lang="en-ZA" sz="2400" dirty="0">
                <a:solidFill>
                  <a:srgbClr val="000000"/>
                </a:solidFill>
              </a:rPr>
              <a:t>Education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Participation </a:t>
            </a:r>
            <a:r>
              <a:rPr lang="en-ZA" sz="2400" dirty="0">
                <a:solidFill>
                  <a:srgbClr val="000000"/>
                </a:solidFill>
              </a:rPr>
              <a:t>during the process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Needs </a:t>
            </a:r>
            <a:r>
              <a:rPr lang="en-ZA" sz="2400" dirty="0">
                <a:solidFill>
                  <a:srgbClr val="000000"/>
                </a:solidFill>
              </a:rPr>
              <a:t>of staff and clients are recognised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Negotiation </a:t>
            </a:r>
            <a:r>
              <a:rPr lang="en-ZA" sz="2400" dirty="0">
                <a:solidFill>
                  <a:srgbClr val="000000"/>
                </a:solidFill>
              </a:rPr>
              <a:t>with the decision makers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An </a:t>
            </a:r>
            <a:r>
              <a:rPr lang="en-ZA" sz="2400" dirty="0">
                <a:solidFill>
                  <a:srgbClr val="000000"/>
                </a:solidFill>
              </a:rPr>
              <a:t>understanding of the change dynamics that exist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Democratic </a:t>
            </a:r>
            <a:r>
              <a:rPr lang="en-ZA" sz="2400" dirty="0">
                <a:solidFill>
                  <a:srgbClr val="000000"/>
                </a:solidFill>
              </a:rPr>
              <a:t>decision making in order to reduce resist</a:t>
            </a:r>
            <a:br>
              <a:rPr lang="en-ZA" sz="2400" dirty="0">
                <a:solidFill>
                  <a:srgbClr val="000000"/>
                </a:solidFill>
              </a:rPr>
            </a:br>
            <a:endParaRPr lang="en-ZA" sz="2400" dirty="0"/>
          </a:p>
        </p:txBody>
      </p:sp>
    </p:spTree>
    <p:extLst>
      <p:ext uri="{BB962C8B-B14F-4D97-AF65-F5344CB8AC3E}">
        <p14:creationId xmlns:p14="http://schemas.microsoft.com/office/powerpoint/2010/main" val="29844222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732" y="305757"/>
            <a:ext cx="10612244" cy="5447645"/>
          </a:xfrm>
          <a:prstGeom prst="rect">
            <a:avLst/>
          </a:prstGeom>
        </p:spPr>
        <p:txBody>
          <a:bodyPr wrap="square">
            <a:spAutoFit/>
          </a:bodyPr>
          <a:lstStyle/>
          <a:p>
            <a:r>
              <a:rPr lang="en-ZA" sz="2400" b="1" dirty="0">
                <a:solidFill>
                  <a:srgbClr val="0F243E"/>
                </a:solidFill>
              </a:rPr>
              <a:t>Acceptance and Management of Resistance to </a:t>
            </a:r>
            <a:r>
              <a:rPr lang="en-ZA" sz="2400" b="1" dirty="0" smtClean="0">
                <a:solidFill>
                  <a:srgbClr val="0F243E"/>
                </a:solidFill>
              </a:rPr>
              <a:t>Change</a:t>
            </a:r>
          </a:p>
          <a:p>
            <a:r>
              <a:rPr lang="en-ZA" sz="2400" dirty="0" smtClean="0">
                <a:solidFill>
                  <a:srgbClr val="000000"/>
                </a:solidFill>
              </a:rPr>
              <a:t> </a:t>
            </a:r>
          </a:p>
          <a:p>
            <a:r>
              <a:rPr lang="en-ZA" sz="2400" dirty="0" smtClean="0">
                <a:solidFill>
                  <a:srgbClr val="000000"/>
                </a:solidFill>
              </a:rPr>
              <a:t>Key </a:t>
            </a:r>
            <a:r>
              <a:rPr lang="en-ZA" sz="2400" dirty="0">
                <a:solidFill>
                  <a:srgbClr val="000000"/>
                </a:solidFill>
              </a:rPr>
              <a:t>variables include: </a:t>
            </a:r>
            <a:endParaRPr lang="en-ZA" sz="2400" dirty="0" smtClean="0">
              <a:solidFill>
                <a:srgbClr val="000000"/>
              </a:solidFill>
            </a:endParaRPr>
          </a:p>
          <a:p>
            <a:endParaRPr lang="en-ZA" sz="2400" dirty="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Level </a:t>
            </a:r>
            <a:r>
              <a:rPr lang="en-ZA" sz="2400" dirty="0">
                <a:solidFill>
                  <a:srgbClr val="000000"/>
                </a:solidFill>
              </a:rPr>
              <a:t>of acceptance of the change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Involvement </a:t>
            </a:r>
            <a:r>
              <a:rPr lang="en-ZA" sz="2400" dirty="0">
                <a:solidFill>
                  <a:srgbClr val="000000"/>
                </a:solidFill>
              </a:rPr>
              <a:t>and understanding of the need for change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Likely </a:t>
            </a:r>
            <a:r>
              <a:rPr lang="en-ZA" sz="2400" dirty="0">
                <a:solidFill>
                  <a:srgbClr val="000000"/>
                </a:solidFill>
              </a:rPr>
              <a:t>impact of the proposed change on the social and cultural lives of the individuals concerned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A </a:t>
            </a:r>
            <a:r>
              <a:rPr lang="en-ZA" sz="2400" dirty="0">
                <a:solidFill>
                  <a:srgbClr val="000000"/>
                </a:solidFill>
              </a:rPr>
              <a:t>clear understanding of the need for a project team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Resistance </a:t>
            </a:r>
            <a:r>
              <a:rPr lang="en-ZA" sz="2400" dirty="0">
                <a:solidFill>
                  <a:srgbClr val="000000"/>
                </a:solidFill>
              </a:rPr>
              <a:t>to change should be </a:t>
            </a:r>
            <a:r>
              <a:rPr lang="en-ZA" sz="2400" dirty="0" smtClean="0">
                <a:solidFill>
                  <a:srgbClr val="000000"/>
                </a:solidFill>
              </a:rPr>
              <a:t>managed</a:t>
            </a:r>
            <a:r>
              <a:rPr lang="en-ZA" sz="2400" dirty="0">
                <a:solidFill>
                  <a:srgbClr val="000000"/>
                </a:solidFill>
              </a:rPr>
              <a:t/>
            </a:r>
            <a:br>
              <a:rPr lang="en-ZA" sz="2400" dirty="0">
                <a:solidFill>
                  <a:srgbClr val="000000"/>
                </a:solidFill>
              </a:rPr>
            </a:br>
            <a:endParaRPr lang="en-ZA" sz="2400" dirty="0"/>
          </a:p>
        </p:txBody>
      </p:sp>
    </p:spTree>
    <p:extLst>
      <p:ext uri="{BB962C8B-B14F-4D97-AF65-F5344CB8AC3E}">
        <p14:creationId xmlns:p14="http://schemas.microsoft.com/office/powerpoint/2010/main" val="3425844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a:t>© 2005 Prentice Hall Inc. All rights reserved.</a:t>
            </a:r>
          </a:p>
        </p:txBody>
      </p:sp>
      <p:sp>
        <p:nvSpPr>
          <p:cNvPr id="24579" name="Slide Number Placeholder 4"/>
          <p:cNvSpPr>
            <a:spLocks noGrp="1"/>
          </p:cNvSpPr>
          <p:nvPr>
            <p:ph type="sldNum" sz="quarter" idx="11"/>
          </p:nvPr>
        </p:nvSpPr>
        <p:spPr>
          <a:noFill/>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a:t>18–</a:t>
            </a:r>
            <a:fld id="{FE5C9525-31DF-45CC-8414-9DD523174779}" type="slidenum">
              <a:rPr lang="en-US" altLang="en-US"/>
              <a:pPr eaLnBrk="1" hangingPunct="1"/>
              <a:t>7</a:t>
            </a:fld>
            <a:endParaRPr lang="en-US" altLang="en-US"/>
          </a:p>
        </p:txBody>
      </p:sp>
      <p:sp>
        <p:nvSpPr>
          <p:cNvPr id="24580" name="Rectangle 2"/>
          <p:cNvSpPr>
            <a:spLocks noGrp="1" noChangeArrowheads="1"/>
          </p:cNvSpPr>
          <p:nvPr>
            <p:ph type="title"/>
          </p:nvPr>
        </p:nvSpPr>
        <p:spPr>
          <a:xfrm>
            <a:off x="838200" y="365125"/>
            <a:ext cx="10515600" cy="582729"/>
          </a:xfrm>
        </p:spPr>
        <p:txBody>
          <a:bodyPr>
            <a:normAutofit fontScale="90000"/>
          </a:bodyPr>
          <a:lstStyle/>
          <a:p>
            <a:pPr algn="ctr" eaLnBrk="1" hangingPunct="1"/>
            <a:r>
              <a:rPr lang="en-US" altLang="en-US" b="1" dirty="0" smtClean="0">
                <a:latin typeface="Calibri" panose="020F0502020204030204" pitchFamily="34" charset="0"/>
              </a:rPr>
              <a:t>The Politics of Change</a:t>
            </a:r>
          </a:p>
        </p:txBody>
      </p:sp>
      <p:sp>
        <p:nvSpPr>
          <p:cNvPr id="24581" name="Rectangle 3"/>
          <p:cNvSpPr>
            <a:spLocks noGrp="1" noChangeArrowheads="1"/>
          </p:cNvSpPr>
          <p:nvPr>
            <p:ph type="body" idx="1"/>
          </p:nvPr>
        </p:nvSpPr>
        <p:spPr>
          <a:xfrm>
            <a:off x="501805" y="1692275"/>
            <a:ext cx="10961649" cy="5029200"/>
          </a:xfrm>
        </p:spPr>
        <p:txBody>
          <a:bodyPr/>
          <a:lstStyle/>
          <a:p>
            <a:pPr eaLnBrk="1" hangingPunct="1">
              <a:spcBef>
                <a:spcPct val="50000"/>
              </a:spcBef>
            </a:pPr>
            <a:r>
              <a:rPr lang="en-US" altLang="en-US" dirty="0" smtClean="0"/>
              <a:t>Impetus for change is likely to come from outside change agents.</a:t>
            </a:r>
          </a:p>
          <a:p>
            <a:pPr eaLnBrk="1" hangingPunct="1">
              <a:spcBef>
                <a:spcPct val="50000"/>
              </a:spcBef>
            </a:pPr>
            <a:r>
              <a:rPr lang="en-US" altLang="en-US" dirty="0" smtClean="0"/>
              <a:t>Internal change agents are most threatened by their loss of status in the organization.</a:t>
            </a:r>
          </a:p>
          <a:p>
            <a:pPr eaLnBrk="1" hangingPunct="1">
              <a:spcBef>
                <a:spcPct val="50000"/>
              </a:spcBef>
            </a:pPr>
            <a:r>
              <a:rPr lang="en-US" altLang="en-US" dirty="0" smtClean="0"/>
              <a:t>Long-time power holders tend to implement only incremental change.</a:t>
            </a:r>
          </a:p>
          <a:p>
            <a:pPr eaLnBrk="1" hangingPunct="1">
              <a:spcBef>
                <a:spcPct val="50000"/>
              </a:spcBef>
            </a:pPr>
            <a:r>
              <a:rPr lang="en-US" altLang="en-US" dirty="0" smtClean="0"/>
              <a:t>The outcomes of power struggles in the organization will determine the speed and quality of change.</a:t>
            </a:r>
          </a:p>
          <a:p>
            <a:pPr eaLnBrk="1" hangingPunct="1">
              <a:spcBef>
                <a:spcPct val="50000"/>
              </a:spcBef>
            </a:pPr>
            <a:endParaRPr lang="en-US" altLang="en-US" dirty="0" smtClean="0"/>
          </a:p>
        </p:txBody>
      </p:sp>
    </p:spTree>
    <p:extLst>
      <p:ext uri="{BB962C8B-B14F-4D97-AF65-F5344CB8AC3E}">
        <p14:creationId xmlns:p14="http://schemas.microsoft.com/office/powerpoint/2010/main" val="119442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039" y="664378"/>
            <a:ext cx="10493297" cy="4893647"/>
          </a:xfrm>
          <a:prstGeom prst="rect">
            <a:avLst/>
          </a:prstGeom>
        </p:spPr>
        <p:txBody>
          <a:bodyPr wrap="square">
            <a:spAutoFit/>
          </a:bodyPr>
          <a:lstStyle/>
          <a:p>
            <a:r>
              <a:rPr lang="en-ZA" sz="2400" b="1" dirty="0">
                <a:solidFill>
                  <a:srgbClr val="0F243E"/>
                </a:solidFill>
              </a:rPr>
              <a:t>Change Implementation Process</a:t>
            </a:r>
            <a:r>
              <a:rPr lang="en-ZA" sz="2400" dirty="0">
                <a:solidFill>
                  <a:srgbClr val="000000"/>
                </a:solidFill>
              </a:rPr>
              <a:t> </a:t>
            </a:r>
          </a:p>
          <a:p>
            <a:endParaRPr lang="en-ZA" sz="2400" dirty="0">
              <a:solidFill>
                <a:srgbClr val="000000"/>
              </a:solidFill>
            </a:endParaRPr>
          </a:p>
          <a:p>
            <a:r>
              <a:rPr lang="en-ZA" sz="2400" dirty="0">
                <a:solidFill>
                  <a:srgbClr val="000000"/>
                </a:solidFill>
              </a:rPr>
              <a:t>Key variables include: </a:t>
            </a:r>
            <a:endParaRPr lang="en-ZA" sz="2400" dirty="0" smtClean="0">
              <a:solidFill>
                <a:srgbClr val="000000"/>
              </a:solidFill>
            </a:endParaRPr>
          </a:p>
          <a:p>
            <a:endParaRPr lang="en-ZA" sz="2400" dirty="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Need </a:t>
            </a:r>
            <a:r>
              <a:rPr lang="en-ZA" sz="2400" dirty="0">
                <a:solidFill>
                  <a:srgbClr val="000000"/>
                </a:solidFill>
              </a:rPr>
              <a:t>for prior research Project team interacting and working well together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Use </a:t>
            </a:r>
            <a:r>
              <a:rPr lang="en-ZA" sz="2400" dirty="0">
                <a:solidFill>
                  <a:srgbClr val="000000"/>
                </a:solidFill>
              </a:rPr>
              <a:t>of process tools. e.g. strategic development and planning with clear inputs and outputs identified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Recognition </a:t>
            </a:r>
            <a:r>
              <a:rPr lang="en-ZA" sz="2400" dirty="0">
                <a:solidFill>
                  <a:srgbClr val="000000"/>
                </a:solidFill>
              </a:rPr>
              <a:t>and management of the transition state (with provision of the required education programme for staff to facilitate successful implementation)</a:t>
            </a:r>
            <a:br>
              <a:rPr lang="en-ZA" sz="2400" dirty="0">
                <a:solidFill>
                  <a:srgbClr val="000000"/>
                </a:solidFill>
              </a:rPr>
            </a:br>
            <a:endParaRPr lang="en-ZA" sz="2400" dirty="0"/>
          </a:p>
        </p:txBody>
      </p:sp>
    </p:spTree>
    <p:extLst>
      <p:ext uri="{BB962C8B-B14F-4D97-AF65-F5344CB8AC3E}">
        <p14:creationId xmlns:p14="http://schemas.microsoft.com/office/powerpoint/2010/main" val="2335131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6274" y="1008285"/>
            <a:ext cx="9679258" cy="4154984"/>
          </a:xfrm>
          <a:prstGeom prst="rect">
            <a:avLst/>
          </a:prstGeom>
        </p:spPr>
        <p:txBody>
          <a:bodyPr wrap="square">
            <a:spAutoFit/>
          </a:bodyPr>
          <a:lstStyle/>
          <a:p>
            <a:r>
              <a:rPr lang="en-ZA" sz="2400" b="1" dirty="0">
                <a:solidFill>
                  <a:srgbClr val="0F243E"/>
                </a:solidFill>
              </a:rPr>
              <a:t>Evaluation Process</a:t>
            </a:r>
          </a:p>
          <a:p>
            <a:r>
              <a:rPr lang="en-ZA" sz="2400" dirty="0">
                <a:solidFill>
                  <a:srgbClr val="000000"/>
                </a:solidFill>
              </a:rPr>
              <a:t> </a:t>
            </a:r>
          </a:p>
          <a:p>
            <a:r>
              <a:rPr lang="en-ZA" sz="2400" dirty="0">
                <a:solidFill>
                  <a:srgbClr val="000000"/>
                </a:solidFill>
              </a:rPr>
              <a:t>Key variables include: </a:t>
            </a:r>
            <a:endParaRPr lang="en-ZA" sz="2400" dirty="0" smtClean="0">
              <a:solidFill>
                <a:srgbClr val="000000"/>
              </a:solidFill>
            </a:endParaRPr>
          </a:p>
          <a:p>
            <a:endParaRPr lang="en-ZA" sz="2400" dirty="0">
              <a:solidFill>
                <a:srgbClr val="000000"/>
              </a:solidFill>
            </a:endParaRPr>
          </a:p>
          <a:p>
            <a:pPr marL="342900" indent="-342900">
              <a:buFont typeface="Arial" panose="020B0604020202020204" pitchFamily="34" charset="0"/>
              <a:buChar char="•"/>
            </a:pPr>
            <a:r>
              <a:rPr lang="en-ZA" sz="2400" dirty="0" smtClean="0">
                <a:solidFill>
                  <a:srgbClr val="000000"/>
                </a:solidFill>
              </a:rPr>
              <a:t>Recognition </a:t>
            </a:r>
            <a:r>
              <a:rPr lang="en-ZA" sz="2400" dirty="0">
                <a:solidFill>
                  <a:srgbClr val="000000"/>
                </a:solidFill>
              </a:rPr>
              <a:t>of the need to evaluate the process at various stages </a:t>
            </a:r>
            <a:endParaRPr lang="en-ZA" sz="2400" dirty="0" smtClean="0">
              <a:solidFill>
                <a:srgbClr val="000000"/>
              </a:solidFill>
            </a:endParaRPr>
          </a:p>
          <a:p>
            <a:pPr marL="342900" indent="-342900">
              <a:buFont typeface="Arial" panose="020B0604020202020204" pitchFamily="34" charset="0"/>
              <a:buChar char="•"/>
            </a:pPr>
            <a:endParaRPr lang="en-ZA" sz="2400" dirty="0">
              <a:solidFill>
                <a:srgbClr val="000000"/>
              </a:solidFill>
            </a:endParaRPr>
          </a:p>
          <a:p>
            <a:pPr marL="342900" indent="-342900">
              <a:buFont typeface="Arial" panose="020B0604020202020204" pitchFamily="34" charset="0"/>
              <a:buChar char="•"/>
            </a:pPr>
            <a:r>
              <a:rPr lang="en-ZA" sz="2400" dirty="0" smtClean="0">
                <a:solidFill>
                  <a:srgbClr val="000000"/>
                </a:solidFill>
              </a:rPr>
              <a:t>Taking </a:t>
            </a:r>
            <a:r>
              <a:rPr lang="en-ZA" sz="2400" dirty="0">
                <a:solidFill>
                  <a:srgbClr val="000000"/>
                </a:solidFill>
              </a:rPr>
              <a:t>necessary </a:t>
            </a:r>
            <a:r>
              <a:rPr lang="en-ZA" sz="2400" dirty="0" smtClean="0">
                <a:solidFill>
                  <a:srgbClr val="000000"/>
                </a:solidFill>
              </a:rPr>
              <a:t>action</a:t>
            </a:r>
          </a:p>
          <a:p>
            <a:pPr marL="342900" indent="-342900">
              <a:buFont typeface="Arial" panose="020B0604020202020204" pitchFamily="34" charset="0"/>
              <a:buChar char="•"/>
            </a:pPr>
            <a:endParaRPr lang="en-ZA" sz="2400" dirty="0">
              <a:solidFill>
                <a:srgbClr val="000000"/>
              </a:solidFill>
            </a:endParaRPr>
          </a:p>
          <a:p>
            <a:pPr marL="342900" indent="-342900">
              <a:buFont typeface="Arial" panose="020B0604020202020204" pitchFamily="34" charset="0"/>
              <a:buChar char="•"/>
            </a:pPr>
            <a:r>
              <a:rPr lang="en-ZA" sz="2400" dirty="0" smtClean="0">
                <a:solidFill>
                  <a:srgbClr val="000000"/>
                </a:solidFill>
              </a:rPr>
              <a:t> </a:t>
            </a:r>
            <a:r>
              <a:rPr lang="en-ZA" sz="2400" dirty="0">
                <a:solidFill>
                  <a:srgbClr val="000000"/>
                </a:solidFill>
              </a:rPr>
              <a:t>Provision for feedback Recognition and acknowledgement of the contribution of staff</a:t>
            </a:r>
            <a:br>
              <a:rPr lang="en-ZA" sz="2400" dirty="0">
                <a:solidFill>
                  <a:srgbClr val="000000"/>
                </a:solidFill>
              </a:rPr>
            </a:br>
            <a:endParaRPr lang="en-ZA" sz="2400" dirty="0"/>
          </a:p>
        </p:txBody>
      </p:sp>
    </p:spTree>
    <p:extLst>
      <p:ext uri="{BB962C8B-B14F-4D97-AF65-F5344CB8AC3E}">
        <p14:creationId xmlns:p14="http://schemas.microsoft.com/office/powerpoint/2010/main" val="37310234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7142" y="775230"/>
            <a:ext cx="6096000" cy="830997"/>
          </a:xfrm>
          <a:prstGeom prst="rect">
            <a:avLst/>
          </a:prstGeom>
        </p:spPr>
        <p:txBody>
          <a:bodyPr>
            <a:spAutoFit/>
          </a:bodyPr>
          <a:lstStyle/>
          <a:p>
            <a:pPr algn="ctr"/>
            <a:r>
              <a:rPr lang="en-ZA" sz="2400" b="1" dirty="0">
                <a:solidFill>
                  <a:srgbClr val="C00000"/>
                </a:solidFill>
              </a:rPr>
              <a:t>RESISTANCE TO CHANGE</a:t>
            </a:r>
            <a:r>
              <a:rPr lang="en-ZA" sz="2400" dirty="0">
                <a:solidFill>
                  <a:srgbClr val="C00000"/>
                </a:solidFill>
              </a:rPr>
              <a:t/>
            </a:r>
            <a:br>
              <a:rPr lang="en-ZA" sz="2400" dirty="0">
                <a:solidFill>
                  <a:srgbClr val="C00000"/>
                </a:solidFill>
              </a:rPr>
            </a:br>
            <a:endParaRPr lang="en-ZA" sz="2400" dirty="0"/>
          </a:p>
        </p:txBody>
      </p:sp>
      <p:sp>
        <p:nvSpPr>
          <p:cNvPr id="3" name="Rectangle 2"/>
          <p:cNvSpPr/>
          <p:nvPr/>
        </p:nvSpPr>
        <p:spPr>
          <a:xfrm>
            <a:off x="780585" y="1528620"/>
            <a:ext cx="10192215" cy="4524315"/>
          </a:xfrm>
          <a:prstGeom prst="rect">
            <a:avLst/>
          </a:prstGeom>
        </p:spPr>
        <p:txBody>
          <a:bodyPr wrap="square">
            <a:spAutoFit/>
          </a:bodyPr>
          <a:lstStyle/>
          <a:p>
            <a:pPr>
              <a:lnSpc>
                <a:spcPct val="150000"/>
              </a:lnSpc>
            </a:pPr>
            <a:r>
              <a:rPr lang="en-ZA" sz="2400" dirty="0" smtClean="0">
                <a:solidFill>
                  <a:srgbClr val="000000"/>
                </a:solidFill>
              </a:rPr>
              <a:t>Resistance </a:t>
            </a:r>
            <a:r>
              <a:rPr lang="en-ZA" sz="2400" dirty="0">
                <a:solidFill>
                  <a:srgbClr val="000000"/>
                </a:solidFill>
              </a:rPr>
              <a:t>is a fact of human nature. Robbins and Finley (1998:102) describe it as an ancient pattern which broadly models the following steps</a:t>
            </a:r>
            <a:r>
              <a:rPr lang="en-ZA" sz="2400" dirty="0" smtClean="0">
                <a:solidFill>
                  <a:srgbClr val="000000"/>
                </a:solidFill>
              </a:rPr>
              <a:t>:</a:t>
            </a:r>
          </a:p>
          <a:p>
            <a:pPr>
              <a:lnSpc>
                <a:spcPct val="150000"/>
              </a:lnSpc>
            </a:pPr>
            <a:r>
              <a:rPr lang="en-ZA" sz="2400" dirty="0" smtClean="0">
                <a:solidFill>
                  <a:srgbClr val="000000"/>
                </a:solidFill>
              </a:rPr>
              <a:t> </a:t>
            </a:r>
            <a:endParaRPr lang="en-ZA" sz="2400" dirty="0" smtClean="0">
              <a:solidFill>
                <a:srgbClr val="000000"/>
              </a:solidFill>
            </a:endParaRPr>
          </a:p>
          <a:p>
            <a:pPr marL="342900" indent="-342900">
              <a:lnSpc>
                <a:spcPct val="150000"/>
              </a:lnSpc>
              <a:buAutoNum type="arabicPeriod"/>
            </a:pPr>
            <a:r>
              <a:rPr lang="en-ZA" sz="2400" dirty="0" smtClean="0">
                <a:solidFill>
                  <a:srgbClr val="000000"/>
                </a:solidFill>
              </a:rPr>
              <a:t>A </a:t>
            </a:r>
            <a:r>
              <a:rPr lang="en-ZA" sz="2400" dirty="0">
                <a:solidFill>
                  <a:srgbClr val="000000"/>
                </a:solidFill>
              </a:rPr>
              <a:t>good idea creates an aura of hope. </a:t>
            </a:r>
            <a:endParaRPr lang="en-ZA" sz="2400" dirty="0" smtClean="0">
              <a:solidFill>
                <a:srgbClr val="000000"/>
              </a:solidFill>
            </a:endParaRPr>
          </a:p>
          <a:p>
            <a:pPr marL="342900" indent="-342900">
              <a:lnSpc>
                <a:spcPct val="150000"/>
              </a:lnSpc>
              <a:buAutoNum type="arabicPeriod"/>
            </a:pPr>
            <a:r>
              <a:rPr lang="en-ZA" sz="2400" dirty="0" smtClean="0">
                <a:solidFill>
                  <a:srgbClr val="000000"/>
                </a:solidFill>
              </a:rPr>
              <a:t>Hope </a:t>
            </a:r>
            <a:r>
              <a:rPr lang="en-ZA" sz="2400" dirty="0">
                <a:solidFill>
                  <a:srgbClr val="000000"/>
                </a:solidFill>
              </a:rPr>
              <a:t>inspires some people but causes others anxiety. </a:t>
            </a:r>
          </a:p>
          <a:p>
            <a:pPr marL="342900" indent="-342900">
              <a:lnSpc>
                <a:spcPct val="150000"/>
              </a:lnSpc>
              <a:buAutoNum type="arabicPeriod"/>
            </a:pPr>
            <a:r>
              <a:rPr lang="en-ZA" sz="2400" dirty="0" smtClean="0">
                <a:solidFill>
                  <a:srgbClr val="000000"/>
                </a:solidFill>
              </a:rPr>
              <a:t>Anxiety </a:t>
            </a:r>
            <a:r>
              <a:rPr lang="en-ZA" sz="2400" dirty="0">
                <a:solidFill>
                  <a:srgbClr val="000000"/>
                </a:solidFill>
              </a:rPr>
              <a:t>prompts resistance. </a:t>
            </a:r>
            <a:endParaRPr lang="en-ZA" sz="2400" dirty="0" smtClean="0">
              <a:solidFill>
                <a:srgbClr val="000000"/>
              </a:solidFill>
            </a:endParaRPr>
          </a:p>
          <a:p>
            <a:pPr marL="342900" indent="-342900">
              <a:lnSpc>
                <a:spcPct val="150000"/>
              </a:lnSpc>
              <a:buAutoNum type="arabicPeriod"/>
            </a:pPr>
            <a:r>
              <a:rPr lang="en-ZA" sz="2400" dirty="0" smtClean="0">
                <a:solidFill>
                  <a:srgbClr val="000000"/>
                </a:solidFill>
              </a:rPr>
              <a:t>Resistance </a:t>
            </a:r>
            <a:r>
              <a:rPr lang="en-ZA" sz="2400" dirty="0">
                <a:solidFill>
                  <a:srgbClr val="000000"/>
                </a:solidFill>
              </a:rPr>
              <a:t>wrecks the good idea.</a:t>
            </a:r>
            <a:br>
              <a:rPr lang="en-ZA" sz="2400" dirty="0">
                <a:solidFill>
                  <a:srgbClr val="000000"/>
                </a:solidFill>
              </a:rPr>
            </a:br>
            <a:endParaRPr lang="en-ZA" sz="2400" dirty="0"/>
          </a:p>
        </p:txBody>
      </p:sp>
    </p:spTree>
    <p:extLst>
      <p:ext uri="{BB962C8B-B14F-4D97-AF65-F5344CB8AC3E}">
        <p14:creationId xmlns:p14="http://schemas.microsoft.com/office/powerpoint/2010/main" val="25029576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90654" y="44888"/>
            <a:ext cx="11162370" cy="6813112"/>
          </a:xfrm>
          <a:prstGeom prst="rect">
            <a:avLst/>
          </a:prstGeom>
        </p:spPr>
      </p:pic>
    </p:spTree>
    <p:extLst>
      <p:ext uri="{BB962C8B-B14F-4D97-AF65-F5344CB8AC3E}">
        <p14:creationId xmlns:p14="http://schemas.microsoft.com/office/powerpoint/2010/main" val="22020057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9073" y="533483"/>
            <a:ext cx="11028556" cy="5884246"/>
          </a:xfrm>
          <a:prstGeom prst="rect">
            <a:avLst/>
          </a:prstGeom>
        </p:spPr>
      </p:pic>
    </p:spTree>
    <p:extLst>
      <p:ext uri="{BB962C8B-B14F-4D97-AF65-F5344CB8AC3E}">
        <p14:creationId xmlns:p14="http://schemas.microsoft.com/office/powerpoint/2010/main" val="35090966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2976" y="106157"/>
            <a:ext cx="7304049" cy="738664"/>
          </a:xfrm>
          <a:prstGeom prst="rect">
            <a:avLst/>
          </a:prstGeom>
        </p:spPr>
        <p:txBody>
          <a:bodyPr wrap="square">
            <a:spAutoFit/>
          </a:bodyPr>
          <a:lstStyle/>
          <a:p>
            <a:r>
              <a:rPr lang="en-ZA" sz="2400" b="1" dirty="0">
                <a:solidFill>
                  <a:srgbClr val="0F243E"/>
                </a:solidFill>
              </a:rPr>
              <a:t>Strategies for Recognising and Managing Resistance</a:t>
            </a:r>
            <a:r>
              <a:rPr lang="en-ZA" dirty="0">
                <a:solidFill>
                  <a:srgbClr val="0F243E"/>
                </a:solidFill>
              </a:rPr>
              <a:t/>
            </a:r>
            <a:br>
              <a:rPr lang="en-ZA" dirty="0">
                <a:solidFill>
                  <a:srgbClr val="0F243E"/>
                </a:solidFill>
              </a:rPr>
            </a:br>
            <a:endParaRPr lang="en-ZA" dirty="0"/>
          </a:p>
        </p:txBody>
      </p:sp>
      <p:sp>
        <p:nvSpPr>
          <p:cNvPr id="3" name="Rectangle 2"/>
          <p:cNvSpPr/>
          <p:nvPr/>
        </p:nvSpPr>
        <p:spPr>
          <a:xfrm>
            <a:off x="446049" y="637390"/>
            <a:ext cx="10995101" cy="6740307"/>
          </a:xfrm>
          <a:prstGeom prst="rect">
            <a:avLst/>
          </a:prstGeom>
        </p:spPr>
        <p:txBody>
          <a:bodyPr wrap="square">
            <a:spAutoFit/>
          </a:bodyPr>
          <a:lstStyle/>
          <a:p>
            <a:endParaRPr lang="en-ZA" sz="2400" b="1" dirty="0" smtClean="0">
              <a:solidFill>
                <a:srgbClr val="0F243E"/>
              </a:solidFill>
            </a:endParaRPr>
          </a:p>
          <a:p>
            <a:r>
              <a:rPr lang="en-ZA" sz="2400" b="1" dirty="0" smtClean="0">
                <a:solidFill>
                  <a:srgbClr val="0F243E"/>
                </a:solidFill>
              </a:rPr>
              <a:t>Denial</a:t>
            </a:r>
          </a:p>
          <a:p>
            <a:r>
              <a:rPr lang="en-ZA" sz="2400" dirty="0">
                <a:solidFill>
                  <a:srgbClr val="0F243E"/>
                </a:solidFill>
              </a:rPr>
              <a:t/>
            </a:r>
            <a:br>
              <a:rPr lang="en-ZA" sz="2400" dirty="0">
                <a:solidFill>
                  <a:srgbClr val="0F243E"/>
                </a:solidFill>
              </a:rPr>
            </a:br>
            <a:r>
              <a:rPr lang="en-ZA" sz="2400" i="1" dirty="0">
                <a:solidFill>
                  <a:srgbClr val="000000"/>
                </a:solidFill>
              </a:rPr>
              <a:t>Observed behaviour:</a:t>
            </a:r>
            <a:r>
              <a:rPr lang="en-ZA" sz="2400" dirty="0">
                <a:solidFill>
                  <a:srgbClr val="000000"/>
                </a:solidFill>
              </a:rPr>
              <a:t> Withdrawal, “business as usual”, dwelling on the past, lots of activity but not much gets done</a:t>
            </a:r>
            <a:r>
              <a:rPr lang="en-ZA" sz="2400" dirty="0" smtClean="0">
                <a:solidFill>
                  <a:srgbClr val="000000"/>
                </a:solidFill>
              </a:rPr>
              <a:t>.</a:t>
            </a:r>
          </a:p>
          <a:p>
            <a:r>
              <a:rPr lang="en-ZA" sz="2400" dirty="0">
                <a:solidFill>
                  <a:srgbClr val="000000"/>
                </a:solidFill>
              </a:rPr>
              <a:t/>
            </a:r>
            <a:br>
              <a:rPr lang="en-ZA" sz="2400" dirty="0">
                <a:solidFill>
                  <a:srgbClr val="000000"/>
                </a:solidFill>
              </a:rPr>
            </a:br>
            <a:r>
              <a:rPr lang="en-ZA" sz="2400" i="1" dirty="0">
                <a:solidFill>
                  <a:srgbClr val="0F243E"/>
                </a:solidFill>
              </a:rPr>
              <a:t>Checklist:</a:t>
            </a:r>
            <a:r>
              <a:rPr lang="en-ZA" sz="2400" dirty="0">
                <a:solidFill>
                  <a:srgbClr val="000000"/>
                </a:solidFill>
              </a:rPr>
              <a:t> it will be over real </a:t>
            </a:r>
            <a:r>
              <a:rPr lang="en-ZA" sz="2400" dirty="0" smtClean="0">
                <a:solidFill>
                  <a:srgbClr val="000000"/>
                </a:solidFill>
              </a:rPr>
              <a:t>soon - </a:t>
            </a:r>
            <a:r>
              <a:rPr lang="en-ZA" sz="2400" dirty="0">
                <a:solidFill>
                  <a:srgbClr val="000000"/>
                </a:solidFill>
              </a:rPr>
              <a:t>apathy </a:t>
            </a:r>
            <a:r>
              <a:rPr lang="en-ZA" sz="2400" dirty="0" smtClean="0">
                <a:solidFill>
                  <a:srgbClr val="000000"/>
                </a:solidFill>
              </a:rPr>
              <a:t>- numbness</a:t>
            </a:r>
          </a:p>
          <a:p>
            <a:r>
              <a:rPr lang="en-ZA" sz="2400" dirty="0">
                <a:solidFill>
                  <a:srgbClr val="000000"/>
                </a:solidFill>
              </a:rPr>
              <a:t/>
            </a:r>
            <a:br>
              <a:rPr lang="en-ZA" sz="2400" dirty="0">
                <a:solidFill>
                  <a:srgbClr val="000000"/>
                </a:solidFill>
              </a:rPr>
            </a:br>
            <a:r>
              <a:rPr lang="en-ZA" sz="2400" i="1" dirty="0">
                <a:solidFill>
                  <a:srgbClr val="0F243E"/>
                </a:solidFill>
              </a:rPr>
              <a:t>Management Strategy:</a:t>
            </a:r>
            <a:r>
              <a:rPr lang="en-ZA" sz="2400" dirty="0">
                <a:solidFill>
                  <a:srgbClr val="000000"/>
                </a:solidFill>
              </a:rPr>
              <a:t>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Confront </a:t>
            </a:r>
            <a:r>
              <a:rPr lang="en-ZA" sz="2400" dirty="0">
                <a:solidFill>
                  <a:srgbClr val="000000"/>
                </a:solidFill>
              </a:rPr>
              <a:t>individuals with information and let them know that the change will happen.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Explain </a:t>
            </a:r>
            <a:r>
              <a:rPr lang="en-ZA" sz="2400" dirty="0">
                <a:solidFill>
                  <a:srgbClr val="000000"/>
                </a:solidFill>
              </a:rPr>
              <a:t>what to expect and suggest actions they can take to adjust to the change.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Give </a:t>
            </a:r>
            <a:r>
              <a:rPr lang="en-ZA" sz="2400" dirty="0">
                <a:solidFill>
                  <a:srgbClr val="000000"/>
                </a:solidFill>
              </a:rPr>
              <a:t>them time to let the impact sink in and then conduct regular planning sessions to involve all levels.</a:t>
            </a:r>
            <a:br>
              <a:rPr lang="en-ZA" sz="2400" dirty="0">
                <a:solidFill>
                  <a:srgbClr val="000000"/>
                </a:solidFill>
              </a:rPr>
            </a:br>
            <a:endParaRPr lang="en-ZA" sz="2400" dirty="0"/>
          </a:p>
        </p:txBody>
      </p:sp>
      <p:pic>
        <p:nvPicPr>
          <p:cNvPr id="4" name="Picture 3"/>
          <p:cNvPicPr>
            <a:picLocks noChangeAspect="1"/>
          </p:cNvPicPr>
          <p:nvPr/>
        </p:nvPicPr>
        <p:blipFill>
          <a:blip r:embed="rId2"/>
          <a:stretch>
            <a:fillRect/>
          </a:stretch>
        </p:blipFill>
        <p:spPr>
          <a:xfrm>
            <a:off x="9422781" y="214153"/>
            <a:ext cx="2364059" cy="1261335"/>
          </a:xfrm>
          <a:prstGeom prst="rect">
            <a:avLst/>
          </a:prstGeom>
        </p:spPr>
      </p:pic>
    </p:spTree>
    <p:extLst>
      <p:ext uri="{BB962C8B-B14F-4D97-AF65-F5344CB8AC3E}">
        <p14:creationId xmlns:p14="http://schemas.microsoft.com/office/powerpoint/2010/main" val="28657657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53" y="1062918"/>
            <a:ext cx="10738624" cy="6001643"/>
          </a:xfrm>
          <a:prstGeom prst="rect">
            <a:avLst/>
          </a:prstGeom>
        </p:spPr>
        <p:txBody>
          <a:bodyPr wrap="square">
            <a:spAutoFit/>
          </a:bodyPr>
          <a:lstStyle/>
          <a:p>
            <a:r>
              <a:rPr lang="en-ZA" sz="2400" b="1" dirty="0" smtClean="0">
                <a:solidFill>
                  <a:srgbClr val="0F243E"/>
                </a:solidFill>
              </a:rPr>
              <a:t>Resistance</a:t>
            </a:r>
          </a:p>
          <a:p>
            <a:r>
              <a:rPr lang="en-ZA" sz="2400" dirty="0">
                <a:solidFill>
                  <a:srgbClr val="0F243E"/>
                </a:solidFill>
              </a:rPr>
              <a:t/>
            </a:r>
            <a:br>
              <a:rPr lang="en-ZA" sz="2400" dirty="0">
                <a:solidFill>
                  <a:srgbClr val="0F243E"/>
                </a:solidFill>
              </a:rPr>
            </a:br>
            <a:r>
              <a:rPr lang="en-ZA" sz="2400" i="1" dirty="0">
                <a:solidFill>
                  <a:srgbClr val="000000"/>
                </a:solidFill>
              </a:rPr>
              <a:t>Observed behaviour:</a:t>
            </a:r>
            <a:r>
              <a:rPr lang="en-ZA" sz="2400" dirty="0">
                <a:solidFill>
                  <a:srgbClr val="000000"/>
                </a:solidFill>
              </a:rPr>
              <a:t> Anger, blame, anxiety, depression, and drastic productivity drop “what’s the difference, this company doesn’t care anymore</a:t>
            </a:r>
            <a:r>
              <a:rPr lang="en-ZA" sz="2400" dirty="0" smtClean="0">
                <a:solidFill>
                  <a:srgbClr val="000000"/>
                </a:solidFill>
              </a:rPr>
              <a:t>.”</a:t>
            </a:r>
          </a:p>
          <a:p>
            <a:r>
              <a:rPr lang="en-ZA" sz="2400" dirty="0">
                <a:solidFill>
                  <a:srgbClr val="000000"/>
                </a:solidFill>
              </a:rPr>
              <a:t/>
            </a:r>
            <a:br>
              <a:rPr lang="en-ZA" sz="2400" dirty="0">
                <a:solidFill>
                  <a:srgbClr val="000000"/>
                </a:solidFill>
              </a:rPr>
            </a:br>
            <a:r>
              <a:rPr lang="en-ZA" sz="2400" i="1" dirty="0">
                <a:solidFill>
                  <a:srgbClr val="0F243E"/>
                </a:solidFill>
              </a:rPr>
              <a:t>Checklist:</a:t>
            </a:r>
            <a:r>
              <a:rPr lang="en-ZA" sz="2400" dirty="0">
                <a:solidFill>
                  <a:srgbClr val="000000"/>
                </a:solidFill>
              </a:rPr>
              <a:t> cannot sleep at night </a:t>
            </a:r>
            <a:r>
              <a:rPr lang="en-ZA" sz="2400" dirty="0" smtClean="0">
                <a:solidFill>
                  <a:srgbClr val="000000"/>
                </a:solidFill>
              </a:rPr>
              <a:t>- anger </a:t>
            </a:r>
            <a:r>
              <a:rPr lang="en-ZA" sz="2400" dirty="0">
                <a:solidFill>
                  <a:srgbClr val="000000"/>
                </a:solidFill>
              </a:rPr>
              <a:t>and fights </a:t>
            </a:r>
            <a:r>
              <a:rPr lang="en-ZA" sz="2400" dirty="0" smtClean="0">
                <a:solidFill>
                  <a:srgbClr val="000000"/>
                </a:solidFill>
              </a:rPr>
              <a:t>- withdrawal </a:t>
            </a:r>
            <a:r>
              <a:rPr lang="en-ZA" sz="2400" dirty="0">
                <a:solidFill>
                  <a:srgbClr val="000000"/>
                </a:solidFill>
              </a:rPr>
              <a:t>from the </a:t>
            </a:r>
            <a:r>
              <a:rPr lang="en-ZA" sz="2400" dirty="0" smtClean="0">
                <a:solidFill>
                  <a:srgbClr val="000000"/>
                </a:solidFill>
              </a:rPr>
              <a:t>team -  </a:t>
            </a:r>
            <a:r>
              <a:rPr lang="en-ZA" sz="2400" dirty="0">
                <a:solidFill>
                  <a:srgbClr val="000000"/>
                </a:solidFill>
              </a:rPr>
              <a:t>gave my all and look what it got </a:t>
            </a:r>
            <a:r>
              <a:rPr lang="en-ZA" sz="2400" dirty="0" smtClean="0">
                <a:solidFill>
                  <a:srgbClr val="000000"/>
                </a:solidFill>
              </a:rPr>
              <a:t>me</a:t>
            </a:r>
          </a:p>
          <a:p>
            <a:r>
              <a:rPr lang="en-ZA" sz="2400" dirty="0">
                <a:solidFill>
                  <a:srgbClr val="000000"/>
                </a:solidFill>
              </a:rPr>
              <a:t/>
            </a:r>
            <a:br>
              <a:rPr lang="en-ZA" sz="2400" dirty="0">
                <a:solidFill>
                  <a:srgbClr val="000000"/>
                </a:solidFill>
              </a:rPr>
            </a:br>
            <a:r>
              <a:rPr lang="en-ZA" sz="2400" i="1" dirty="0">
                <a:solidFill>
                  <a:srgbClr val="0F243E"/>
                </a:solidFill>
              </a:rPr>
              <a:t>Management Strategy:</a:t>
            </a:r>
            <a:r>
              <a:rPr lang="en-ZA" sz="2400" dirty="0">
                <a:solidFill>
                  <a:srgbClr val="000000"/>
                </a:solidFill>
              </a:rPr>
              <a:t> </a:t>
            </a:r>
            <a:endParaRPr lang="en-ZA" sz="2400" dirty="0" smtClean="0">
              <a:solidFill>
                <a:srgbClr val="000000"/>
              </a:solidFill>
            </a:endParaRPr>
          </a:p>
          <a:p>
            <a:endParaRPr lang="en-ZA" sz="2400" dirty="0">
              <a:solidFill>
                <a:srgbClr val="000000"/>
              </a:solidFill>
            </a:endParaRPr>
          </a:p>
          <a:p>
            <a:pPr marL="342900" indent="-342900">
              <a:buFont typeface="Arial" panose="020B0604020202020204" pitchFamily="34" charset="0"/>
              <a:buChar char="•"/>
            </a:pPr>
            <a:r>
              <a:rPr lang="en-ZA" sz="2400" dirty="0" smtClean="0">
                <a:solidFill>
                  <a:srgbClr val="000000"/>
                </a:solidFill>
              </a:rPr>
              <a:t>Listen</a:t>
            </a:r>
            <a:r>
              <a:rPr lang="en-ZA" sz="2400" dirty="0">
                <a:solidFill>
                  <a:srgbClr val="000000"/>
                </a:solidFill>
              </a:rPr>
              <a:t>, acknowledge feelings, and respond with empathy and support. </a:t>
            </a:r>
            <a:endParaRPr lang="en-ZA" sz="2400" dirty="0" smtClean="0">
              <a:solidFill>
                <a:srgbClr val="000000"/>
              </a:solidFill>
            </a:endParaRPr>
          </a:p>
          <a:p>
            <a:pPr marL="342900" indent="-342900">
              <a:buFont typeface="Arial" panose="020B0604020202020204" pitchFamily="34" charset="0"/>
              <a:buChar char="•"/>
            </a:pPr>
            <a:r>
              <a:rPr lang="en-ZA" sz="2400" dirty="0" smtClean="0">
                <a:solidFill>
                  <a:srgbClr val="000000"/>
                </a:solidFill>
              </a:rPr>
              <a:t>Don’t </a:t>
            </a:r>
            <a:r>
              <a:rPr lang="en-ZA" sz="2400" dirty="0">
                <a:solidFill>
                  <a:srgbClr val="000000"/>
                </a:solidFill>
              </a:rPr>
              <a:t>try to talk people out of their feelings, or tell them to pull themselves together. </a:t>
            </a:r>
            <a:endParaRPr lang="en-ZA" sz="2400" dirty="0" smtClean="0">
              <a:solidFill>
                <a:srgbClr val="000000"/>
              </a:solidFill>
            </a:endParaRPr>
          </a:p>
          <a:p>
            <a:pPr marL="342900" indent="-342900">
              <a:buFont typeface="Arial" panose="020B0604020202020204" pitchFamily="34" charset="0"/>
              <a:buChar char="•"/>
            </a:pPr>
            <a:r>
              <a:rPr lang="en-ZA" sz="2400" dirty="0" smtClean="0">
                <a:solidFill>
                  <a:srgbClr val="000000"/>
                </a:solidFill>
              </a:rPr>
              <a:t>Accept </a:t>
            </a:r>
            <a:r>
              <a:rPr lang="en-ZA" sz="2400" dirty="0">
                <a:solidFill>
                  <a:srgbClr val="000000"/>
                </a:solidFill>
              </a:rPr>
              <a:t>their response and they will continue to tell you how they are feeling, which will help you address their concerns</a:t>
            </a:r>
            <a:br>
              <a:rPr lang="en-ZA" sz="2400" dirty="0">
                <a:solidFill>
                  <a:srgbClr val="000000"/>
                </a:solidFill>
              </a:rPr>
            </a:br>
            <a:endParaRPr lang="en-ZA" sz="2400" dirty="0"/>
          </a:p>
        </p:txBody>
      </p:sp>
      <p:pic>
        <p:nvPicPr>
          <p:cNvPr id="3" name="Picture 2"/>
          <p:cNvPicPr>
            <a:picLocks noChangeAspect="1"/>
          </p:cNvPicPr>
          <p:nvPr/>
        </p:nvPicPr>
        <p:blipFill>
          <a:blip r:embed="rId2"/>
          <a:stretch>
            <a:fillRect/>
          </a:stretch>
        </p:blipFill>
        <p:spPr>
          <a:xfrm>
            <a:off x="8408020" y="210098"/>
            <a:ext cx="3456879" cy="1511222"/>
          </a:xfrm>
          <a:prstGeom prst="rect">
            <a:avLst/>
          </a:prstGeom>
        </p:spPr>
      </p:pic>
    </p:spTree>
    <p:extLst>
      <p:ext uri="{BB962C8B-B14F-4D97-AF65-F5344CB8AC3E}">
        <p14:creationId xmlns:p14="http://schemas.microsoft.com/office/powerpoint/2010/main" val="24332039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5912" y="1346384"/>
            <a:ext cx="10203366" cy="6186309"/>
          </a:xfrm>
          <a:prstGeom prst="rect">
            <a:avLst/>
          </a:prstGeom>
        </p:spPr>
        <p:txBody>
          <a:bodyPr wrap="square">
            <a:spAutoFit/>
          </a:bodyPr>
          <a:lstStyle/>
          <a:p>
            <a:r>
              <a:rPr lang="en-ZA" sz="2400" b="1" dirty="0" smtClean="0">
                <a:solidFill>
                  <a:srgbClr val="0F243E"/>
                </a:solidFill>
              </a:rPr>
              <a:t>Exploration</a:t>
            </a:r>
          </a:p>
          <a:p>
            <a:r>
              <a:rPr lang="en-ZA" sz="2400" dirty="0">
                <a:solidFill>
                  <a:srgbClr val="0F243E"/>
                </a:solidFill>
              </a:rPr>
              <a:t/>
            </a:r>
            <a:br>
              <a:rPr lang="en-ZA" sz="2400" dirty="0">
                <a:solidFill>
                  <a:srgbClr val="0F243E"/>
                </a:solidFill>
              </a:rPr>
            </a:br>
            <a:r>
              <a:rPr lang="en-ZA" sz="2400" i="1" dirty="0">
                <a:solidFill>
                  <a:srgbClr val="000000"/>
                </a:solidFill>
              </a:rPr>
              <a:t>Observed behaviour:</a:t>
            </a:r>
            <a:r>
              <a:rPr lang="en-ZA" sz="2400" dirty="0">
                <a:solidFill>
                  <a:srgbClr val="000000"/>
                </a:solidFill>
              </a:rPr>
              <a:t> Over preparation, confusion, chaos, energy. “Let’s try this and what about this . . .” Lots of energy and new ideas but a lack of focus</a:t>
            </a:r>
            <a:r>
              <a:rPr lang="en-ZA" sz="2400" dirty="0" smtClean="0">
                <a:solidFill>
                  <a:srgbClr val="000000"/>
                </a:solidFill>
              </a:rPr>
              <a:t>.</a:t>
            </a:r>
          </a:p>
          <a:p>
            <a:r>
              <a:rPr lang="en-ZA" sz="2400" dirty="0">
                <a:solidFill>
                  <a:srgbClr val="000000"/>
                </a:solidFill>
              </a:rPr>
              <a:t/>
            </a:r>
            <a:br>
              <a:rPr lang="en-ZA" sz="2400" dirty="0">
                <a:solidFill>
                  <a:srgbClr val="000000"/>
                </a:solidFill>
              </a:rPr>
            </a:br>
            <a:r>
              <a:rPr lang="en-ZA" sz="2400" i="1" dirty="0">
                <a:solidFill>
                  <a:srgbClr val="0F243E"/>
                </a:solidFill>
              </a:rPr>
              <a:t>Checklist:</a:t>
            </a:r>
            <a:r>
              <a:rPr lang="en-ZA" sz="2400" dirty="0">
                <a:solidFill>
                  <a:srgbClr val="000000"/>
                </a:solidFill>
              </a:rPr>
              <a:t> over-preparation </a:t>
            </a:r>
            <a:r>
              <a:rPr lang="en-ZA" sz="2400" dirty="0" smtClean="0">
                <a:solidFill>
                  <a:srgbClr val="000000"/>
                </a:solidFill>
              </a:rPr>
              <a:t>frustration - </a:t>
            </a:r>
            <a:r>
              <a:rPr lang="en-ZA" sz="2400" dirty="0">
                <a:solidFill>
                  <a:srgbClr val="000000"/>
                </a:solidFill>
              </a:rPr>
              <a:t>too many new ideas </a:t>
            </a:r>
            <a:r>
              <a:rPr lang="en-ZA" sz="2400" dirty="0" smtClean="0">
                <a:solidFill>
                  <a:srgbClr val="000000"/>
                </a:solidFill>
              </a:rPr>
              <a:t>- have </a:t>
            </a:r>
            <a:r>
              <a:rPr lang="en-ZA" sz="2400" dirty="0">
                <a:solidFill>
                  <a:srgbClr val="000000"/>
                </a:solidFill>
              </a:rPr>
              <a:t>too much to do </a:t>
            </a:r>
            <a:r>
              <a:rPr lang="en-ZA" sz="2400" dirty="0" smtClean="0">
                <a:solidFill>
                  <a:srgbClr val="000000"/>
                </a:solidFill>
              </a:rPr>
              <a:t>- cannot focus</a:t>
            </a:r>
          </a:p>
          <a:p>
            <a:r>
              <a:rPr lang="en-ZA" sz="2400" dirty="0">
                <a:solidFill>
                  <a:srgbClr val="000000"/>
                </a:solidFill>
              </a:rPr>
              <a:t/>
            </a:r>
            <a:br>
              <a:rPr lang="en-ZA" sz="2400" dirty="0">
                <a:solidFill>
                  <a:srgbClr val="000000"/>
                </a:solidFill>
              </a:rPr>
            </a:br>
            <a:r>
              <a:rPr lang="en-ZA" sz="2400" i="1" dirty="0">
                <a:solidFill>
                  <a:srgbClr val="0F243E"/>
                </a:solidFill>
              </a:rPr>
              <a:t>Management Strategy:</a:t>
            </a:r>
            <a:r>
              <a:rPr lang="en-ZA" sz="2400" dirty="0">
                <a:solidFill>
                  <a:srgbClr val="000000"/>
                </a:solidFill>
              </a:rPr>
              <a:t>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Focus </a:t>
            </a:r>
            <a:r>
              <a:rPr lang="en-ZA" sz="2400" dirty="0">
                <a:solidFill>
                  <a:srgbClr val="000000"/>
                </a:solidFill>
              </a:rPr>
              <a:t>on priorities and provide any needed training.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Follow </a:t>
            </a:r>
            <a:r>
              <a:rPr lang="en-ZA" sz="2400" dirty="0">
                <a:solidFill>
                  <a:srgbClr val="000000"/>
                </a:solidFill>
              </a:rPr>
              <a:t>up on projects underway.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Set </a:t>
            </a:r>
            <a:r>
              <a:rPr lang="en-ZA" sz="2400" dirty="0">
                <a:solidFill>
                  <a:srgbClr val="000000"/>
                </a:solidFill>
              </a:rPr>
              <a:t>short term goals. </a:t>
            </a:r>
            <a:endParaRPr lang="en-ZA" sz="2400" dirty="0" smtClean="0">
              <a:solidFill>
                <a:srgbClr val="000000"/>
              </a:solidFill>
            </a:endParaRPr>
          </a:p>
          <a:p>
            <a:pPr marL="342900" indent="-342900">
              <a:lnSpc>
                <a:spcPct val="150000"/>
              </a:lnSpc>
              <a:buFont typeface="Arial" panose="020B0604020202020204" pitchFamily="34" charset="0"/>
              <a:buChar char="•"/>
            </a:pPr>
            <a:r>
              <a:rPr lang="en-ZA" sz="2400" dirty="0" smtClean="0">
                <a:solidFill>
                  <a:srgbClr val="000000"/>
                </a:solidFill>
              </a:rPr>
              <a:t>Conduct </a:t>
            </a:r>
            <a:r>
              <a:rPr lang="en-ZA" sz="2400" dirty="0">
                <a:solidFill>
                  <a:srgbClr val="000000"/>
                </a:solidFill>
              </a:rPr>
              <a:t>brainstorming, visioning and planning sessions</a:t>
            </a:r>
            <a:r>
              <a:rPr lang="en-ZA" sz="2400" dirty="0">
                <a:solidFill>
                  <a:srgbClr val="0F243E"/>
                </a:solidFill>
              </a:rPr>
              <a:t/>
            </a:r>
            <a:br>
              <a:rPr lang="en-ZA" sz="2400" dirty="0">
                <a:solidFill>
                  <a:srgbClr val="0F243E"/>
                </a:solidFill>
              </a:rPr>
            </a:br>
            <a:endParaRPr lang="en-ZA" sz="2400" dirty="0"/>
          </a:p>
        </p:txBody>
      </p:sp>
      <p:pic>
        <p:nvPicPr>
          <p:cNvPr id="3" name="Picture 2"/>
          <p:cNvPicPr>
            <a:picLocks noChangeAspect="1"/>
          </p:cNvPicPr>
          <p:nvPr/>
        </p:nvPicPr>
        <p:blipFill>
          <a:blip r:embed="rId2"/>
          <a:stretch>
            <a:fillRect/>
          </a:stretch>
        </p:blipFill>
        <p:spPr>
          <a:xfrm>
            <a:off x="8999034" y="154342"/>
            <a:ext cx="2979301" cy="1589595"/>
          </a:xfrm>
          <a:prstGeom prst="rect">
            <a:avLst/>
          </a:prstGeom>
        </p:spPr>
      </p:pic>
    </p:spTree>
    <p:extLst>
      <p:ext uri="{BB962C8B-B14F-4D97-AF65-F5344CB8AC3E}">
        <p14:creationId xmlns:p14="http://schemas.microsoft.com/office/powerpoint/2010/main" val="2257485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561" y="914335"/>
            <a:ext cx="10928195" cy="5632311"/>
          </a:xfrm>
          <a:prstGeom prst="rect">
            <a:avLst/>
          </a:prstGeom>
        </p:spPr>
        <p:txBody>
          <a:bodyPr wrap="square">
            <a:spAutoFit/>
          </a:bodyPr>
          <a:lstStyle/>
          <a:p>
            <a:r>
              <a:rPr lang="en-ZA" sz="2400" b="1" dirty="0" smtClean="0">
                <a:solidFill>
                  <a:srgbClr val="0F243E"/>
                </a:solidFill>
              </a:rPr>
              <a:t>Commitment</a:t>
            </a:r>
          </a:p>
          <a:p>
            <a:r>
              <a:rPr lang="en-ZA" sz="2400" dirty="0">
                <a:solidFill>
                  <a:srgbClr val="0F243E"/>
                </a:solidFill>
              </a:rPr>
              <a:t/>
            </a:r>
            <a:br>
              <a:rPr lang="en-ZA" sz="2400" dirty="0">
                <a:solidFill>
                  <a:srgbClr val="0F243E"/>
                </a:solidFill>
              </a:rPr>
            </a:br>
            <a:r>
              <a:rPr lang="en-ZA" sz="2400" i="1" dirty="0">
                <a:solidFill>
                  <a:srgbClr val="000000"/>
                </a:solidFill>
              </a:rPr>
              <a:t>Observed behaviour:</a:t>
            </a:r>
            <a:r>
              <a:rPr lang="en-ZA" sz="2400" dirty="0">
                <a:solidFill>
                  <a:srgbClr val="000000"/>
                </a:solidFill>
              </a:rPr>
              <a:t> Employees begin to work together. There is co-operation, and a better focus. “How can we work on this?” Those who are committed are looking for the next challenge</a:t>
            </a:r>
            <a:r>
              <a:rPr lang="en-ZA" sz="2400" dirty="0" smtClean="0">
                <a:solidFill>
                  <a:srgbClr val="000000"/>
                </a:solidFill>
              </a:rPr>
              <a:t>.</a:t>
            </a:r>
          </a:p>
          <a:p>
            <a:r>
              <a:rPr lang="en-ZA" sz="2400" dirty="0">
                <a:solidFill>
                  <a:srgbClr val="000000"/>
                </a:solidFill>
              </a:rPr>
              <a:t/>
            </a:r>
            <a:br>
              <a:rPr lang="en-ZA" sz="2400" dirty="0">
                <a:solidFill>
                  <a:srgbClr val="000000"/>
                </a:solidFill>
              </a:rPr>
            </a:br>
            <a:r>
              <a:rPr lang="en-ZA" sz="2400" i="1" dirty="0">
                <a:solidFill>
                  <a:srgbClr val="0F243E"/>
                </a:solidFill>
              </a:rPr>
              <a:t>Checklist:</a:t>
            </a:r>
            <a:r>
              <a:rPr lang="en-ZA" sz="2400" dirty="0">
                <a:solidFill>
                  <a:srgbClr val="000000"/>
                </a:solidFill>
              </a:rPr>
              <a:t> teamwork satisfaction clear focus and </a:t>
            </a:r>
            <a:r>
              <a:rPr lang="en-ZA" sz="2400" dirty="0" smtClean="0">
                <a:solidFill>
                  <a:srgbClr val="000000"/>
                </a:solidFill>
              </a:rPr>
              <a:t>plan</a:t>
            </a:r>
          </a:p>
          <a:p>
            <a:r>
              <a:rPr lang="en-ZA" sz="2400" dirty="0">
                <a:solidFill>
                  <a:srgbClr val="000000"/>
                </a:solidFill>
              </a:rPr>
              <a:t/>
            </a:r>
            <a:br>
              <a:rPr lang="en-ZA" sz="2400" dirty="0">
                <a:solidFill>
                  <a:srgbClr val="000000"/>
                </a:solidFill>
              </a:rPr>
            </a:br>
            <a:r>
              <a:rPr lang="en-ZA" sz="2400" i="1" dirty="0">
                <a:solidFill>
                  <a:srgbClr val="0F243E"/>
                </a:solidFill>
              </a:rPr>
              <a:t>Management Strategy:</a:t>
            </a:r>
            <a:r>
              <a:rPr lang="en-ZA" sz="2400" dirty="0">
                <a:solidFill>
                  <a:srgbClr val="000000"/>
                </a:solidFill>
              </a:rPr>
              <a:t> </a:t>
            </a:r>
            <a:endParaRPr lang="en-ZA" sz="2400" dirty="0" smtClean="0">
              <a:solidFill>
                <a:srgbClr val="000000"/>
              </a:solidFill>
            </a:endParaRPr>
          </a:p>
          <a:p>
            <a:pPr marL="342900" indent="-342900">
              <a:buFont typeface="Arial" panose="020B0604020202020204" pitchFamily="34" charset="0"/>
              <a:buChar char="•"/>
            </a:pPr>
            <a:r>
              <a:rPr lang="en-ZA" sz="2400" dirty="0" smtClean="0">
                <a:solidFill>
                  <a:srgbClr val="000000"/>
                </a:solidFill>
              </a:rPr>
              <a:t>Set </a:t>
            </a:r>
            <a:r>
              <a:rPr lang="en-ZA" sz="2400" dirty="0">
                <a:solidFill>
                  <a:srgbClr val="000000"/>
                </a:solidFill>
              </a:rPr>
              <a:t>long term goals. </a:t>
            </a:r>
            <a:endParaRPr lang="en-ZA" sz="2400" dirty="0" smtClean="0">
              <a:solidFill>
                <a:srgbClr val="000000"/>
              </a:solidFill>
            </a:endParaRPr>
          </a:p>
          <a:p>
            <a:pPr marL="342900" indent="-342900">
              <a:buFont typeface="Arial" panose="020B0604020202020204" pitchFamily="34" charset="0"/>
              <a:buChar char="•"/>
            </a:pPr>
            <a:r>
              <a:rPr lang="en-ZA" sz="2400" dirty="0" smtClean="0">
                <a:solidFill>
                  <a:srgbClr val="000000"/>
                </a:solidFill>
              </a:rPr>
              <a:t>Concentrate </a:t>
            </a:r>
            <a:r>
              <a:rPr lang="en-ZA" sz="2400" dirty="0">
                <a:solidFill>
                  <a:srgbClr val="000000"/>
                </a:solidFill>
              </a:rPr>
              <a:t>on team building. </a:t>
            </a:r>
            <a:endParaRPr lang="en-ZA" sz="2400" dirty="0" smtClean="0">
              <a:solidFill>
                <a:srgbClr val="000000"/>
              </a:solidFill>
            </a:endParaRPr>
          </a:p>
          <a:p>
            <a:pPr marL="342900" indent="-342900">
              <a:buFont typeface="Arial" panose="020B0604020202020204" pitchFamily="34" charset="0"/>
              <a:buChar char="•"/>
            </a:pPr>
            <a:r>
              <a:rPr lang="en-ZA" sz="2400" dirty="0" smtClean="0">
                <a:solidFill>
                  <a:srgbClr val="000000"/>
                </a:solidFill>
              </a:rPr>
              <a:t>Create </a:t>
            </a:r>
            <a:r>
              <a:rPr lang="en-ZA" sz="2400" dirty="0">
                <a:solidFill>
                  <a:srgbClr val="000000"/>
                </a:solidFill>
              </a:rPr>
              <a:t>a mission statement. </a:t>
            </a:r>
            <a:endParaRPr lang="en-ZA" sz="2400" dirty="0" smtClean="0">
              <a:solidFill>
                <a:srgbClr val="000000"/>
              </a:solidFill>
            </a:endParaRPr>
          </a:p>
          <a:p>
            <a:pPr marL="342900" indent="-342900">
              <a:buFont typeface="Arial" panose="020B0604020202020204" pitchFamily="34" charset="0"/>
              <a:buChar char="•"/>
            </a:pPr>
            <a:r>
              <a:rPr lang="en-ZA" sz="2400" dirty="0" smtClean="0">
                <a:solidFill>
                  <a:srgbClr val="000000"/>
                </a:solidFill>
              </a:rPr>
              <a:t>Validate </a:t>
            </a:r>
            <a:r>
              <a:rPr lang="en-ZA" sz="2400" dirty="0">
                <a:solidFill>
                  <a:srgbClr val="000000"/>
                </a:solidFill>
              </a:rPr>
              <a:t>and reward those responding to the change. </a:t>
            </a:r>
            <a:endParaRPr lang="en-ZA" sz="2400" dirty="0" smtClean="0">
              <a:solidFill>
                <a:srgbClr val="000000"/>
              </a:solidFill>
            </a:endParaRPr>
          </a:p>
          <a:p>
            <a:pPr marL="342900" indent="-342900">
              <a:buFont typeface="Arial" panose="020B0604020202020204" pitchFamily="34" charset="0"/>
              <a:buChar char="•"/>
            </a:pPr>
            <a:r>
              <a:rPr lang="en-ZA" sz="2400" dirty="0" smtClean="0">
                <a:solidFill>
                  <a:srgbClr val="000000"/>
                </a:solidFill>
              </a:rPr>
              <a:t>Look </a:t>
            </a:r>
            <a:r>
              <a:rPr lang="en-ZA" sz="2400" dirty="0">
                <a:solidFill>
                  <a:srgbClr val="000000"/>
                </a:solidFill>
              </a:rPr>
              <a:t>ahead.</a:t>
            </a:r>
            <a:br>
              <a:rPr lang="en-ZA" sz="2400" dirty="0">
                <a:solidFill>
                  <a:srgbClr val="000000"/>
                </a:solidFill>
              </a:rPr>
            </a:br>
            <a:endParaRPr lang="en-ZA" sz="2400" dirty="0"/>
          </a:p>
        </p:txBody>
      </p:sp>
      <p:pic>
        <p:nvPicPr>
          <p:cNvPr id="3" name="Picture 2"/>
          <p:cNvPicPr>
            <a:picLocks noChangeAspect="1"/>
          </p:cNvPicPr>
          <p:nvPr/>
        </p:nvPicPr>
        <p:blipFill>
          <a:blip r:embed="rId2"/>
          <a:stretch>
            <a:fillRect/>
          </a:stretch>
        </p:blipFill>
        <p:spPr>
          <a:xfrm>
            <a:off x="9556595" y="355064"/>
            <a:ext cx="2096429" cy="1118542"/>
          </a:xfrm>
          <a:prstGeom prst="rect">
            <a:avLst/>
          </a:prstGeom>
        </p:spPr>
      </p:pic>
    </p:spTree>
    <p:extLst>
      <p:ext uri="{BB962C8B-B14F-4D97-AF65-F5344CB8AC3E}">
        <p14:creationId xmlns:p14="http://schemas.microsoft.com/office/powerpoint/2010/main" val="13768963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3687" y="150762"/>
            <a:ext cx="6096000" cy="830997"/>
          </a:xfrm>
          <a:prstGeom prst="rect">
            <a:avLst/>
          </a:prstGeom>
        </p:spPr>
        <p:txBody>
          <a:bodyPr>
            <a:spAutoFit/>
          </a:bodyPr>
          <a:lstStyle/>
          <a:p>
            <a:pPr algn="ctr"/>
            <a:r>
              <a:rPr lang="en-ZA" sz="2400" b="1" dirty="0">
                <a:solidFill>
                  <a:srgbClr val="0F243E"/>
                </a:solidFill>
              </a:rPr>
              <a:t>The Importance of </a:t>
            </a:r>
            <a:r>
              <a:rPr lang="en-ZA" sz="2400" b="1" dirty="0" smtClean="0">
                <a:solidFill>
                  <a:srgbClr val="0F243E"/>
                </a:solidFill>
              </a:rPr>
              <a:t>Processes</a:t>
            </a:r>
            <a:r>
              <a:rPr lang="en-ZA" sz="2400" dirty="0">
                <a:solidFill>
                  <a:srgbClr val="0F243E"/>
                </a:solidFill>
              </a:rPr>
              <a:t/>
            </a:r>
            <a:br>
              <a:rPr lang="en-ZA" sz="2400" dirty="0">
                <a:solidFill>
                  <a:srgbClr val="0F243E"/>
                </a:solidFill>
              </a:rPr>
            </a:br>
            <a:endParaRPr lang="en-ZA" sz="2400" dirty="0"/>
          </a:p>
        </p:txBody>
      </p:sp>
      <p:sp>
        <p:nvSpPr>
          <p:cNvPr id="3" name="Rectangle 2"/>
          <p:cNvSpPr/>
          <p:nvPr/>
        </p:nvSpPr>
        <p:spPr>
          <a:xfrm>
            <a:off x="591015" y="591851"/>
            <a:ext cx="11430000" cy="5770811"/>
          </a:xfrm>
          <a:prstGeom prst="rect">
            <a:avLst/>
          </a:prstGeom>
        </p:spPr>
        <p:txBody>
          <a:bodyPr wrap="square">
            <a:spAutoFit/>
          </a:bodyPr>
          <a:lstStyle/>
          <a:p>
            <a:pPr>
              <a:lnSpc>
                <a:spcPct val="150000"/>
              </a:lnSpc>
            </a:pPr>
            <a:r>
              <a:rPr lang="en-ZA" sz="2400" dirty="0" smtClean="0">
                <a:solidFill>
                  <a:srgbClr val="000000"/>
                </a:solidFill>
              </a:rPr>
              <a:t>Most </a:t>
            </a:r>
            <a:r>
              <a:rPr lang="en-ZA" sz="2400" dirty="0">
                <a:solidFill>
                  <a:srgbClr val="000000"/>
                </a:solidFill>
              </a:rPr>
              <a:t>productive companies in the world relied on six common success traits (</a:t>
            </a:r>
            <a:r>
              <a:rPr lang="en-ZA" sz="2400" dirty="0" err="1">
                <a:solidFill>
                  <a:srgbClr val="000000"/>
                </a:solidFill>
              </a:rPr>
              <a:t>Tichy</a:t>
            </a:r>
            <a:r>
              <a:rPr lang="en-ZA" sz="2400" dirty="0">
                <a:solidFill>
                  <a:srgbClr val="000000"/>
                </a:solidFill>
              </a:rPr>
              <a:t> &amp; Sherman, 1993): </a:t>
            </a:r>
            <a:endParaRPr lang="en-ZA" sz="2400" dirty="0" smtClean="0">
              <a:solidFill>
                <a:srgbClr val="000000"/>
              </a:solidFill>
            </a:endParaRPr>
          </a:p>
          <a:p>
            <a:pPr marL="342900" indent="-342900">
              <a:lnSpc>
                <a:spcPct val="150000"/>
              </a:lnSpc>
              <a:buAutoNum type="arabicPeriod"/>
            </a:pPr>
            <a:r>
              <a:rPr lang="en-ZA" sz="2000" dirty="0" smtClean="0">
                <a:solidFill>
                  <a:srgbClr val="FF0000"/>
                </a:solidFill>
              </a:rPr>
              <a:t>They </a:t>
            </a:r>
            <a:r>
              <a:rPr lang="en-ZA" sz="2000" dirty="0">
                <a:solidFill>
                  <a:srgbClr val="FF0000"/>
                </a:solidFill>
              </a:rPr>
              <a:t>managed processes rather than people. Instead of emphasising </a:t>
            </a:r>
            <a:r>
              <a:rPr lang="en-ZA" sz="2000" dirty="0" smtClean="0">
                <a:solidFill>
                  <a:srgbClr val="FF0000"/>
                </a:solidFill>
              </a:rPr>
              <a:t>how </a:t>
            </a:r>
            <a:r>
              <a:rPr lang="en-ZA" sz="2000" i="1" dirty="0" smtClean="0">
                <a:solidFill>
                  <a:srgbClr val="FF0000"/>
                </a:solidFill>
              </a:rPr>
              <a:t>much </a:t>
            </a:r>
            <a:r>
              <a:rPr lang="en-ZA" sz="2000" dirty="0">
                <a:solidFill>
                  <a:srgbClr val="FF0000"/>
                </a:solidFill>
              </a:rPr>
              <a:t>they produced, they focused on </a:t>
            </a:r>
            <a:r>
              <a:rPr lang="en-ZA" sz="2000" i="1" dirty="0">
                <a:solidFill>
                  <a:srgbClr val="FF0000"/>
                </a:solidFill>
              </a:rPr>
              <a:t>how </a:t>
            </a:r>
            <a:r>
              <a:rPr lang="en-ZA" sz="2000" dirty="0">
                <a:solidFill>
                  <a:srgbClr val="FF0000"/>
                </a:solidFill>
              </a:rPr>
              <a:t>they produced. </a:t>
            </a:r>
            <a:endParaRPr lang="en-ZA" sz="2000" dirty="0" smtClean="0">
              <a:solidFill>
                <a:srgbClr val="FF0000"/>
              </a:solidFill>
            </a:endParaRPr>
          </a:p>
          <a:p>
            <a:pPr marL="342900" indent="-342900">
              <a:lnSpc>
                <a:spcPct val="150000"/>
              </a:lnSpc>
              <a:buAutoNum type="arabicPeriod"/>
            </a:pPr>
            <a:r>
              <a:rPr lang="en-ZA" sz="2000" dirty="0" smtClean="0">
                <a:solidFill>
                  <a:srgbClr val="FF0000"/>
                </a:solidFill>
              </a:rPr>
              <a:t>They </a:t>
            </a:r>
            <a:r>
              <a:rPr lang="en-ZA" sz="2000" dirty="0">
                <a:solidFill>
                  <a:srgbClr val="FF0000"/>
                </a:solidFill>
              </a:rPr>
              <a:t>used process mapping to spot opportunities for improvement. (Process mapping is a matter of writing down every single step, no matter how tiny, in a particular task). </a:t>
            </a:r>
            <a:endParaRPr lang="en-ZA" sz="2000" dirty="0" smtClean="0">
              <a:solidFill>
                <a:srgbClr val="FF0000"/>
              </a:solidFill>
            </a:endParaRPr>
          </a:p>
          <a:p>
            <a:pPr marL="342900" indent="-342900">
              <a:lnSpc>
                <a:spcPct val="150000"/>
              </a:lnSpc>
              <a:buAutoNum type="arabicPeriod"/>
            </a:pPr>
            <a:r>
              <a:rPr lang="en-ZA" sz="2000" dirty="0" smtClean="0">
                <a:solidFill>
                  <a:srgbClr val="000000"/>
                </a:solidFill>
              </a:rPr>
              <a:t>They </a:t>
            </a:r>
            <a:r>
              <a:rPr lang="en-ZA" sz="2000" dirty="0">
                <a:solidFill>
                  <a:srgbClr val="000000"/>
                </a:solidFill>
              </a:rPr>
              <a:t>emphasised continuous improvement, and lauded incremental gains. </a:t>
            </a:r>
            <a:endParaRPr lang="en-ZA" sz="2000" dirty="0" smtClean="0">
              <a:solidFill>
                <a:srgbClr val="000000"/>
              </a:solidFill>
            </a:endParaRPr>
          </a:p>
          <a:p>
            <a:pPr marL="342900" indent="-342900">
              <a:lnSpc>
                <a:spcPct val="150000"/>
              </a:lnSpc>
              <a:buAutoNum type="arabicPeriod"/>
            </a:pPr>
            <a:r>
              <a:rPr lang="en-ZA" sz="2000" dirty="0" smtClean="0">
                <a:solidFill>
                  <a:srgbClr val="000000"/>
                </a:solidFill>
              </a:rPr>
              <a:t>They </a:t>
            </a:r>
            <a:r>
              <a:rPr lang="en-ZA" sz="2000" dirty="0">
                <a:solidFill>
                  <a:srgbClr val="000000"/>
                </a:solidFill>
              </a:rPr>
              <a:t>relied on customer satisfaction, and not internal objectives, as the main gauge of performance. </a:t>
            </a:r>
            <a:endParaRPr lang="en-ZA" sz="2000" dirty="0" smtClean="0">
              <a:solidFill>
                <a:srgbClr val="000000"/>
              </a:solidFill>
            </a:endParaRPr>
          </a:p>
          <a:p>
            <a:pPr marL="342900" indent="-342900">
              <a:lnSpc>
                <a:spcPct val="150000"/>
              </a:lnSpc>
              <a:buAutoNum type="arabicPeriod"/>
            </a:pPr>
            <a:r>
              <a:rPr lang="en-ZA" sz="2000" dirty="0" smtClean="0">
                <a:solidFill>
                  <a:srgbClr val="000000"/>
                </a:solidFill>
              </a:rPr>
              <a:t>They </a:t>
            </a:r>
            <a:r>
              <a:rPr lang="en-ZA" sz="2000" dirty="0">
                <a:solidFill>
                  <a:srgbClr val="000000"/>
                </a:solidFill>
              </a:rPr>
              <a:t>stimulated productivity by introducing a constant flow of high-quality products designed for efficient and easy manufacturing. </a:t>
            </a:r>
            <a:endParaRPr lang="en-ZA" sz="2000" dirty="0" smtClean="0">
              <a:solidFill>
                <a:srgbClr val="000000"/>
              </a:solidFill>
            </a:endParaRPr>
          </a:p>
          <a:p>
            <a:pPr marL="342900" indent="-342900">
              <a:lnSpc>
                <a:spcPct val="150000"/>
              </a:lnSpc>
              <a:buAutoNum type="arabicPeriod"/>
            </a:pPr>
            <a:r>
              <a:rPr lang="en-ZA" sz="2000" dirty="0" smtClean="0">
                <a:solidFill>
                  <a:srgbClr val="000000"/>
                </a:solidFill>
              </a:rPr>
              <a:t>They </a:t>
            </a:r>
            <a:r>
              <a:rPr lang="en-ZA" sz="2000" dirty="0">
                <a:solidFill>
                  <a:srgbClr val="000000"/>
                </a:solidFill>
              </a:rPr>
              <a:t>treated their suppliers as partners, not adversaries.</a:t>
            </a:r>
            <a:r>
              <a:rPr lang="en-ZA" dirty="0">
                <a:solidFill>
                  <a:srgbClr val="000000"/>
                </a:solidFill>
              </a:rPr>
              <a:t/>
            </a:r>
            <a:br>
              <a:rPr lang="en-ZA" dirty="0">
                <a:solidFill>
                  <a:srgbClr val="000000"/>
                </a:solidFill>
              </a:rPr>
            </a:br>
            <a:endParaRPr lang="en-ZA" dirty="0"/>
          </a:p>
        </p:txBody>
      </p:sp>
    </p:spTree>
    <p:extLst>
      <p:ext uri="{BB962C8B-B14F-4D97-AF65-F5344CB8AC3E}">
        <p14:creationId xmlns:p14="http://schemas.microsoft.com/office/powerpoint/2010/main" val="18427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778820" y="1981201"/>
            <a:ext cx="66391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800" b="1" dirty="0">
                <a:solidFill>
                  <a:srgbClr val="993366"/>
                </a:solidFill>
                <a:latin typeface="Calibri" panose="020F0502020204030204" pitchFamily="34" charset="0"/>
              </a:rPr>
              <a:t>Diagnosing Organizations</a:t>
            </a:r>
          </a:p>
        </p:txBody>
      </p:sp>
    </p:spTree>
    <p:extLst>
      <p:ext uri="{BB962C8B-B14F-4D97-AF65-F5344CB8AC3E}">
        <p14:creationId xmlns:p14="http://schemas.microsoft.com/office/powerpoint/2010/main" val="21625062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084" y="362620"/>
            <a:ext cx="10716322" cy="6001643"/>
          </a:xfrm>
          <a:prstGeom prst="rect">
            <a:avLst/>
          </a:prstGeom>
        </p:spPr>
        <p:txBody>
          <a:bodyPr wrap="square">
            <a:spAutoFit/>
          </a:bodyPr>
          <a:lstStyle/>
          <a:p>
            <a:r>
              <a:rPr lang="en-ZA" sz="2400" b="1" dirty="0">
                <a:solidFill>
                  <a:srgbClr val="0F243E"/>
                </a:solidFill>
              </a:rPr>
              <a:t>Process Consulting</a:t>
            </a:r>
            <a:r>
              <a:rPr lang="en-ZA" sz="2400" dirty="0">
                <a:solidFill>
                  <a:srgbClr val="000000"/>
                </a:solidFill>
              </a:rPr>
              <a:t> </a:t>
            </a:r>
            <a:endParaRPr lang="en-ZA" sz="2400" dirty="0" smtClean="0">
              <a:solidFill>
                <a:srgbClr val="000000"/>
              </a:solidFill>
            </a:endParaRPr>
          </a:p>
          <a:p>
            <a:endParaRPr lang="en-ZA" sz="2400" dirty="0">
              <a:solidFill>
                <a:srgbClr val="000000"/>
              </a:solidFill>
            </a:endParaRPr>
          </a:p>
          <a:p>
            <a:r>
              <a:rPr lang="en-ZA" sz="2400" dirty="0" smtClean="0">
                <a:solidFill>
                  <a:srgbClr val="000000"/>
                </a:solidFill>
              </a:rPr>
              <a:t>Process </a:t>
            </a:r>
            <a:r>
              <a:rPr lang="en-ZA" sz="2400" dirty="0">
                <a:solidFill>
                  <a:srgbClr val="000000"/>
                </a:solidFill>
              </a:rPr>
              <a:t>consultation is, according to Schein (1998:11), </a:t>
            </a:r>
            <a:endParaRPr lang="en-ZA" sz="2400" dirty="0" smtClean="0">
              <a:solidFill>
                <a:srgbClr val="000000"/>
              </a:solidFill>
            </a:endParaRPr>
          </a:p>
          <a:p>
            <a:endParaRPr lang="en-ZA" sz="2400" dirty="0">
              <a:solidFill>
                <a:srgbClr val="000000"/>
              </a:solidFill>
            </a:endParaRPr>
          </a:p>
          <a:p>
            <a:r>
              <a:rPr lang="en-ZA" sz="2400" dirty="0" smtClean="0">
                <a:solidFill>
                  <a:srgbClr val="000000"/>
                </a:solidFill>
              </a:rPr>
              <a:t>“. </a:t>
            </a:r>
            <a:r>
              <a:rPr lang="en-ZA" sz="2400" dirty="0">
                <a:solidFill>
                  <a:srgbClr val="000000"/>
                </a:solidFill>
              </a:rPr>
              <a:t>. . a set of activities on the part of the consultant that helps the client to perceive, understand, and act upon the process events that occur in the client’s environment in order to improve the situation as defined by the client”. </a:t>
            </a:r>
            <a:endParaRPr lang="en-ZA" sz="2400" dirty="0" smtClean="0">
              <a:solidFill>
                <a:srgbClr val="000000"/>
              </a:solidFill>
            </a:endParaRPr>
          </a:p>
          <a:p>
            <a:endParaRPr lang="en-ZA" sz="2400" dirty="0">
              <a:solidFill>
                <a:srgbClr val="000000"/>
              </a:solidFill>
            </a:endParaRPr>
          </a:p>
          <a:p>
            <a:r>
              <a:rPr lang="en-ZA" sz="2400" dirty="0" smtClean="0">
                <a:solidFill>
                  <a:srgbClr val="000000"/>
                </a:solidFill>
              </a:rPr>
              <a:t>Schein </a:t>
            </a:r>
            <a:r>
              <a:rPr lang="en-ZA" sz="2400" dirty="0">
                <a:solidFill>
                  <a:srgbClr val="000000"/>
                </a:solidFill>
              </a:rPr>
              <a:t>(1988: 1) said process consultation lies at the foundation of meaningful consultancy and is </a:t>
            </a:r>
            <a:endParaRPr lang="en-ZA" sz="2400" dirty="0" smtClean="0">
              <a:solidFill>
                <a:srgbClr val="000000"/>
              </a:solidFill>
            </a:endParaRPr>
          </a:p>
          <a:p>
            <a:endParaRPr lang="en-ZA" sz="2400" dirty="0">
              <a:solidFill>
                <a:srgbClr val="000000"/>
              </a:solidFill>
            </a:endParaRPr>
          </a:p>
          <a:p>
            <a:r>
              <a:rPr lang="en-ZA" sz="2400" dirty="0" smtClean="0">
                <a:solidFill>
                  <a:srgbClr val="000000"/>
                </a:solidFill>
              </a:rPr>
              <a:t>“. </a:t>
            </a:r>
            <a:r>
              <a:rPr lang="en-ZA" sz="2400" dirty="0">
                <a:solidFill>
                  <a:srgbClr val="000000"/>
                </a:solidFill>
              </a:rPr>
              <a:t>. . the key philosophical underpinning to organisation development in that most of what the consultant does in helping organisations is based on the assumptions of process consultation. Understanding such assumptions is therefore critical to understand the broader concept of organisation development</a:t>
            </a:r>
            <a:br>
              <a:rPr lang="en-ZA" sz="2400" dirty="0">
                <a:solidFill>
                  <a:srgbClr val="000000"/>
                </a:solidFill>
              </a:rPr>
            </a:br>
            <a:endParaRPr lang="en-ZA" sz="2400" dirty="0"/>
          </a:p>
        </p:txBody>
      </p:sp>
    </p:spTree>
    <p:extLst>
      <p:ext uri="{BB962C8B-B14F-4D97-AF65-F5344CB8AC3E}">
        <p14:creationId xmlns:p14="http://schemas.microsoft.com/office/powerpoint/2010/main" val="40564431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421" y="197346"/>
            <a:ext cx="11898350" cy="6740307"/>
          </a:xfrm>
          <a:prstGeom prst="rect">
            <a:avLst/>
          </a:prstGeom>
        </p:spPr>
        <p:txBody>
          <a:bodyPr wrap="square">
            <a:spAutoFit/>
          </a:bodyPr>
          <a:lstStyle/>
          <a:p>
            <a:r>
              <a:rPr lang="en-ZA" sz="2400" b="1" dirty="0">
                <a:solidFill>
                  <a:srgbClr val="0F243E"/>
                </a:solidFill>
              </a:rPr>
              <a:t>The Underlying Assumptions of Process Consultation</a:t>
            </a:r>
            <a:r>
              <a:rPr lang="en-ZA" sz="2400" dirty="0">
                <a:solidFill>
                  <a:srgbClr val="000000"/>
                </a:solidFill>
              </a:rPr>
              <a:t> </a:t>
            </a:r>
            <a:endParaRPr lang="en-ZA" sz="2400" dirty="0" smtClean="0">
              <a:solidFill>
                <a:srgbClr val="000000"/>
              </a:solidFill>
            </a:endParaRPr>
          </a:p>
          <a:p>
            <a:r>
              <a:rPr lang="en-ZA" sz="2400" dirty="0" smtClean="0">
                <a:solidFill>
                  <a:srgbClr val="000000"/>
                </a:solidFill>
              </a:rPr>
              <a:t>The </a:t>
            </a:r>
            <a:r>
              <a:rPr lang="en-ZA" sz="2400" dirty="0">
                <a:solidFill>
                  <a:srgbClr val="000000"/>
                </a:solidFill>
              </a:rPr>
              <a:t>seven main assumptions that underlie process consultation were identified by Schein (1988: 10-11) as the following: </a:t>
            </a:r>
            <a:endParaRPr lang="en-ZA" sz="2400" dirty="0" smtClean="0">
              <a:solidFill>
                <a:srgbClr val="000000"/>
              </a:solidFill>
            </a:endParaRPr>
          </a:p>
          <a:p>
            <a:pPr marL="342900" indent="-342900">
              <a:lnSpc>
                <a:spcPct val="150000"/>
              </a:lnSpc>
              <a:buAutoNum type="arabicPeriod"/>
            </a:pPr>
            <a:r>
              <a:rPr lang="en-ZA" sz="2400" dirty="0" smtClean="0">
                <a:solidFill>
                  <a:srgbClr val="000000"/>
                </a:solidFill>
              </a:rPr>
              <a:t>Clients </a:t>
            </a:r>
            <a:r>
              <a:rPr lang="en-ZA" sz="2400" dirty="0">
                <a:solidFill>
                  <a:srgbClr val="000000"/>
                </a:solidFill>
              </a:rPr>
              <a:t>often do not know what is wrong and need special help in diagnosing what their problems actually are</a:t>
            </a:r>
            <a:r>
              <a:rPr lang="en-ZA" sz="2400" dirty="0" smtClean="0">
                <a:solidFill>
                  <a:srgbClr val="000000"/>
                </a:solidFill>
              </a:rPr>
              <a:t>. </a:t>
            </a:r>
            <a:endParaRPr lang="en-ZA" sz="2400" dirty="0" smtClean="0">
              <a:solidFill>
                <a:srgbClr val="000000"/>
              </a:solidFill>
            </a:endParaRPr>
          </a:p>
          <a:p>
            <a:pPr marL="342900" indent="-342900">
              <a:lnSpc>
                <a:spcPct val="150000"/>
              </a:lnSpc>
              <a:buAutoNum type="arabicPeriod"/>
            </a:pPr>
            <a:r>
              <a:rPr lang="en-ZA" sz="2400" dirty="0" smtClean="0">
                <a:solidFill>
                  <a:srgbClr val="000000"/>
                </a:solidFill>
              </a:rPr>
              <a:t>Clients </a:t>
            </a:r>
            <a:r>
              <a:rPr lang="en-ZA" sz="2400" dirty="0">
                <a:solidFill>
                  <a:srgbClr val="000000"/>
                </a:solidFill>
              </a:rPr>
              <a:t>often do not know what kinds of help consultants can give to them. They need to be helped to know what kinds of help to seek. </a:t>
            </a:r>
            <a:endParaRPr lang="en-ZA" sz="2400" dirty="0" smtClean="0">
              <a:solidFill>
                <a:srgbClr val="000000"/>
              </a:solidFill>
            </a:endParaRPr>
          </a:p>
          <a:p>
            <a:pPr marL="342900" indent="-342900">
              <a:lnSpc>
                <a:spcPct val="150000"/>
              </a:lnSpc>
              <a:buAutoNum type="arabicPeriod"/>
            </a:pPr>
            <a:r>
              <a:rPr lang="en-ZA" sz="2400" dirty="0" smtClean="0">
                <a:solidFill>
                  <a:srgbClr val="000000"/>
                </a:solidFill>
              </a:rPr>
              <a:t>Most </a:t>
            </a:r>
            <a:r>
              <a:rPr lang="en-ZA" sz="2400" dirty="0">
                <a:solidFill>
                  <a:srgbClr val="000000"/>
                </a:solidFill>
              </a:rPr>
              <a:t>have a constructive intent to improve things, but they need help in identifying what to improve and how to improve it. </a:t>
            </a:r>
            <a:endParaRPr lang="en-ZA" sz="2400" dirty="0" smtClean="0">
              <a:solidFill>
                <a:srgbClr val="000000"/>
              </a:solidFill>
            </a:endParaRPr>
          </a:p>
          <a:p>
            <a:pPr marL="342900" indent="-342900">
              <a:lnSpc>
                <a:spcPct val="150000"/>
              </a:lnSpc>
              <a:buAutoNum type="arabicPeriod"/>
            </a:pPr>
            <a:r>
              <a:rPr lang="en-ZA" sz="2400" dirty="0" smtClean="0">
                <a:solidFill>
                  <a:srgbClr val="000000"/>
                </a:solidFill>
              </a:rPr>
              <a:t>Most </a:t>
            </a:r>
            <a:r>
              <a:rPr lang="en-ZA" sz="2400" dirty="0">
                <a:solidFill>
                  <a:srgbClr val="000000"/>
                </a:solidFill>
              </a:rPr>
              <a:t>organisations can be more effective than they are if they learn to diagnose and manage their own strengths and weaknesses. </a:t>
            </a:r>
            <a:r>
              <a:rPr lang="en-ZA" sz="2400" dirty="0" smtClean="0">
                <a:solidFill>
                  <a:srgbClr val="000000"/>
                </a:solidFill>
              </a:rPr>
              <a:t>No </a:t>
            </a:r>
            <a:r>
              <a:rPr lang="en-ZA" sz="2400" dirty="0">
                <a:solidFill>
                  <a:srgbClr val="000000"/>
                </a:solidFill>
              </a:rPr>
              <a:t>organisational form is perfect, hence every form of organisation will have some weaknesses for which compensatory mechanisms must be found. </a:t>
            </a:r>
            <a:endParaRPr lang="en-ZA" sz="2400" dirty="0" smtClean="0">
              <a:solidFill>
                <a:srgbClr val="000000"/>
              </a:solidFill>
            </a:endParaRPr>
          </a:p>
        </p:txBody>
      </p:sp>
    </p:spTree>
    <p:extLst>
      <p:ext uri="{BB962C8B-B14F-4D97-AF65-F5344CB8AC3E}">
        <p14:creationId xmlns:p14="http://schemas.microsoft.com/office/powerpoint/2010/main" val="37487315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2098" y="681533"/>
            <a:ext cx="10415239" cy="6740307"/>
          </a:xfrm>
          <a:prstGeom prst="rect">
            <a:avLst/>
          </a:prstGeom>
        </p:spPr>
        <p:txBody>
          <a:bodyPr wrap="square">
            <a:spAutoFit/>
          </a:bodyPr>
          <a:lstStyle/>
          <a:p>
            <a:r>
              <a:rPr lang="en-ZA" sz="2400" dirty="0" smtClean="0">
                <a:solidFill>
                  <a:srgbClr val="000000"/>
                </a:solidFill>
              </a:rPr>
              <a:t>5. A </a:t>
            </a:r>
            <a:r>
              <a:rPr lang="en-ZA" sz="2400" dirty="0">
                <a:solidFill>
                  <a:srgbClr val="000000"/>
                </a:solidFill>
              </a:rPr>
              <a:t>consultant probably cannot, without exhaustive and time-consuming study or actual participation in the client organisation, learn enough about the culture of the organisation, to suggest reliable new courses of action. Therefore, unless remedies are worked out jointly with members of the organisation who do know what will and will not work in their culture, such remedies are likely either to be wrong or to be resisted because they come from an outsider.</a:t>
            </a:r>
            <a:r>
              <a:rPr lang="en-ZA" sz="2400" dirty="0"/>
              <a:t> </a:t>
            </a:r>
            <a:endParaRPr lang="en-ZA" sz="2400" dirty="0" smtClean="0"/>
          </a:p>
          <a:p>
            <a:endParaRPr lang="en-ZA" sz="2400" dirty="0"/>
          </a:p>
          <a:p>
            <a:r>
              <a:rPr lang="en-ZA" sz="2400" dirty="0" smtClean="0"/>
              <a:t>6. Unless </a:t>
            </a:r>
            <a:r>
              <a:rPr lang="en-ZA" sz="2400" dirty="0"/>
              <a:t>the client learns to see the problem for himself and thinks through the remedy, he will not be willing or be able to implement the solution and, more importantly, will not learn how to fix such problems should they recur. The process consultant can provide alternatives, but decision-making about such alternatives must remain in the hands of the client. </a:t>
            </a:r>
            <a:endParaRPr lang="en-ZA" sz="2400" dirty="0" smtClean="0"/>
          </a:p>
          <a:p>
            <a:endParaRPr lang="en-ZA" sz="2400" dirty="0"/>
          </a:p>
          <a:p>
            <a:r>
              <a:rPr lang="en-ZA" sz="2400" dirty="0" smtClean="0"/>
              <a:t>7.The </a:t>
            </a:r>
            <a:r>
              <a:rPr lang="en-ZA" sz="2400" dirty="0"/>
              <a:t>essential function of the process consultant is to pass on the skills of how to diagnose and fix organisational problems so that the client is more able to continue on his own to improve the organisation.</a:t>
            </a:r>
            <a:br>
              <a:rPr lang="en-ZA" sz="2400" dirty="0"/>
            </a:br>
            <a:r>
              <a:rPr lang="en-ZA" sz="2400" dirty="0">
                <a:solidFill>
                  <a:srgbClr val="000000"/>
                </a:solidFill>
              </a:rPr>
              <a:t/>
            </a:r>
            <a:br>
              <a:rPr lang="en-ZA" sz="2400" dirty="0">
                <a:solidFill>
                  <a:srgbClr val="000000"/>
                </a:solidFill>
              </a:rPr>
            </a:br>
            <a:endParaRPr lang="en-ZA" sz="2400" dirty="0"/>
          </a:p>
        </p:txBody>
      </p:sp>
    </p:spTree>
    <p:extLst>
      <p:ext uri="{BB962C8B-B14F-4D97-AF65-F5344CB8AC3E}">
        <p14:creationId xmlns:p14="http://schemas.microsoft.com/office/powerpoint/2010/main" val="40299933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234" y="302854"/>
            <a:ext cx="11574966" cy="1569660"/>
          </a:xfrm>
          <a:prstGeom prst="rect">
            <a:avLst/>
          </a:prstGeom>
        </p:spPr>
        <p:txBody>
          <a:bodyPr wrap="square">
            <a:spAutoFit/>
          </a:bodyPr>
          <a:lstStyle/>
          <a:p>
            <a:r>
              <a:rPr lang="en-ZA" sz="2400" b="1" dirty="0" smtClean="0">
                <a:solidFill>
                  <a:srgbClr val="0F243E"/>
                </a:solidFill>
              </a:rPr>
              <a:t>Process </a:t>
            </a:r>
            <a:r>
              <a:rPr lang="en-ZA" sz="2400" b="1" dirty="0">
                <a:solidFill>
                  <a:srgbClr val="0F243E"/>
                </a:solidFill>
              </a:rPr>
              <a:t>Interventions and Group Processes</a:t>
            </a:r>
            <a:r>
              <a:rPr lang="en-ZA" sz="2400" dirty="0">
                <a:solidFill>
                  <a:srgbClr val="000000"/>
                </a:solidFill>
              </a:rPr>
              <a:t> </a:t>
            </a:r>
            <a:endParaRPr lang="en-ZA" sz="2400" dirty="0" smtClean="0">
              <a:solidFill>
                <a:srgbClr val="000000"/>
              </a:solidFill>
            </a:endParaRPr>
          </a:p>
          <a:p>
            <a:r>
              <a:rPr lang="en-ZA" sz="2400" dirty="0" smtClean="0">
                <a:solidFill>
                  <a:srgbClr val="000000"/>
                </a:solidFill>
              </a:rPr>
              <a:t>There </a:t>
            </a:r>
            <a:r>
              <a:rPr lang="en-ZA" sz="2400" dirty="0">
                <a:solidFill>
                  <a:srgbClr val="000000"/>
                </a:solidFill>
              </a:rPr>
              <a:t>are a number of specific relationship building techniques that the process consultant may want to consider at the inception and during the process of the consulting procedure. These may include</a:t>
            </a:r>
            <a:r>
              <a:rPr lang="en-ZA" sz="2400" dirty="0" smtClean="0">
                <a:solidFill>
                  <a:srgbClr val="000000"/>
                </a:solidFill>
              </a:rPr>
              <a:t>:</a:t>
            </a:r>
            <a:endParaRPr lang="en-ZA" sz="2400" dirty="0"/>
          </a:p>
        </p:txBody>
      </p:sp>
      <p:sp>
        <p:nvSpPr>
          <p:cNvPr id="3" name="Rectangle 2"/>
          <p:cNvSpPr/>
          <p:nvPr/>
        </p:nvSpPr>
        <p:spPr>
          <a:xfrm>
            <a:off x="784302" y="1859341"/>
            <a:ext cx="10523034" cy="1938992"/>
          </a:xfrm>
          <a:prstGeom prst="rect">
            <a:avLst/>
          </a:prstGeom>
        </p:spPr>
        <p:txBody>
          <a:bodyPr wrap="square">
            <a:spAutoFit/>
          </a:bodyPr>
          <a:lstStyle/>
          <a:p>
            <a:r>
              <a:rPr lang="en-ZA" sz="2400" b="1" i="1" dirty="0">
                <a:solidFill>
                  <a:srgbClr val="0F243E"/>
                </a:solidFill>
              </a:rPr>
              <a:t>Person-consultant Balance</a:t>
            </a:r>
            <a:r>
              <a:rPr lang="en-ZA" sz="2400" b="1" dirty="0">
                <a:solidFill>
                  <a:srgbClr val="000000"/>
                </a:solidFill>
              </a:rPr>
              <a:t> Consulting effectiveness is a matter of balance. It is maximal when the consultant can relate to clients in a warm and understanding way on the one hand, and can display technical competence in interpretation, information giving, and application of sound methods, on the other.</a:t>
            </a:r>
            <a:br>
              <a:rPr lang="en-ZA" sz="2400" b="1" dirty="0">
                <a:solidFill>
                  <a:srgbClr val="000000"/>
                </a:solidFill>
              </a:rPr>
            </a:br>
            <a:endParaRPr lang="en-ZA" sz="2400" dirty="0"/>
          </a:p>
        </p:txBody>
      </p:sp>
      <p:sp>
        <p:nvSpPr>
          <p:cNvPr id="4" name="Rectangle 3"/>
          <p:cNvSpPr/>
          <p:nvPr/>
        </p:nvSpPr>
        <p:spPr>
          <a:xfrm>
            <a:off x="784302" y="3513297"/>
            <a:ext cx="10523034" cy="1938992"/>
          </a:xfrm>
          <a:prstGeom prst="rect">
            <a:avLst/>
          </a:prstGeom>
        </p:spPr>
        <p:txBody>
          <a:bodyPr wrap="square">
            <a:spAutoFit/>
          </a:bodyPr>
          <a:lstStyle/>
          <a:p>
            <a:r>
              <a:rPr lang="en-ZA" sz="2400" b="1" i="1" dirty="0">
                <a:solidFill>
                  <a:srgbClr val="0F243E"/>
                </a:solidFill>
              </a:rPr>
              <a:t>Spontaneity</a:t>
            </a:r>
            <a:r>
              <a:rPr lang="en-ZA" sz="2400" b="1" dirty="0">
                <a:solidFill>
                  <a:srgbClr val="000000"/>
                </a:solidFill>
              </a:rPr>
              <a:t> Consulting is not a rigid mechanical application of methods and techniques for producing behaviour changes. The consultant must be free to move naturally, quickly, and easily in his thinking and activity to adapt to nuances of the client's behaviour and needs.</a:t>
            </a:r>
            <a:br>
              <a:rPr lang="en-ZA" sz="2400" b="1" dirty="0">
                <a:solidFill>
                  <a:srgbClr val="000000"/>
                </a:solidFill>
              </a:rPr>
            </a:br>
            <a:endParaRPr lang="en-ZA" sz="2400" dirty="0"/>
          </a:p>
        </p:txBody>
      </p:sp>
      <p:sp>
        <p:nvSpPr>
          <p:cNvPr id="5" name="Rectangle 4"/>
          <p:cNvSpPr/>
          <p:nvPr/>
        </p:nvSpPr>
        <p:spPr>
          <a:xfrm>
            <a:off x="784302" y="5069784"/>
            <a:ext cx="10523034" cy="2308324"/>
          </a:xfrm>
          <a:prstGeom prst="rect">
            <a:avLst/>
          </a:prstGeom>
        </p:spPr>
        <p:txBody>
          <a:bodyPr wrap="square">
            <a:spAutoFit/>
          </a:bodyPr>
          <a:lstStyle/>
          <a:p>
            <a:r>
              <a:rPr lang="en-ZA" sz="2400" b="1" i="1" dirty="0">
                <a:solidFill>
                  <a:srgbClr val="0F243E"/>
                </a:solidFill>
              </a:rPr>
              <a:t>Acceptance</a:t>
            </a:r>
            <a:r>
              <a:rPr lang="en-ZA" sz="2400" b="1" dirty="0">
                <a:solidFill>
                  <a:srgbClr val="000000"/>
                </a:solidFill>
              </a:rPr>
              <a:t> </a:t>
            </a:r>
            <a:r>
              <a:rPr lang="en-ZA" sz="2400" b="1" dirty="0" err="1">
                <a:solidFill>
                  <a:srgbClr val="000000"/>
                </a:solidFill>
              </a:rPr>
              <a:t>Acceptance</a:t>
            </a:r>
            <a:r>
              <a:rPr lang="en-ZA" sz="2400" b="1" dirty="0">
                <a:solidFill>
                  <a:srgbClr val="000000"/>
                </a:solidFill>
              </a:rPr>
              <a:t> manifests itself in a non-judgemental attitude which recognises the client’s right to make his or her own decisions and which believes in the client’s capacity to choose wisely and responsibly. Conversely, acceptance is </a:t>
            </a:r>
            <a:r>
              <a:rPr lang="en-ZA" sz="2400" b="1" i="1" dirty="0">
                <a:solidFill>
                  <a:srgbClr val="000000"/>
                </a:solidFill>
              </a:rPr>
              <a:t>not </a:t>
            </a:r>
            <a:r>
              <a:rPr lang="en-ZA" sz="2400" b="1" dirty="0">
                <a:solidFill>
                  <a:srgbClr val="000000"/>
                </a:solidFill>
              </a:rPr>
              <a:t>blanket approval or agreement; neither is it neutrality, sympathy, or tolerance</a:t>
            </a:r>
            <a:br>
              <a:rPr lang="en-ZA" sz="2400" b="1" dirty="0">
                <a:solidFill>
                  <a:srgbClr val="000000"/>
                </a:solidFill>
              </a:rPr>
            </a:br>
            <a:endParaRPr lang="en-ZA" sz="2400" dirty="0"/>
          </a:p>
        </p:txBody>
      </p:sp>
    </p:spTree>
    <p:extLst>
      <p:ext uri="{BB962C8B-B14F-4D97-AF65-F5344CB8AC3E}">
        <p14:creationId xmlns:p14="http://schemas.microsoft.com/office/powerpoint/2010/main" val="7506563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8137"/>
            <a:ext cx="12009863" cy="6863417"/>
          </a:xfrm>
          <a:prstGeom prst="rect">
            <a:avLst/>
          </a:prstGeom>
        </p:spPr>
        <p:txBody>
          <a:bodyPr wrap="square">
            <a:spAutoFit/>
          </a:bodyPr>
          <a:lstStyle/>
          <a:p>
            <a:r>
              <a:rPr lang="en-ZA" sz="2000" b="1" i="1" dirty="0">
                <a:solidFill>
                  <a:srgbClr val="0F243E"/>
                </a:solidFill>
              </a:rPr>
              <a:t>Understanding and Empathy</a:t>
            </a:r>
            <a:r>
              <a:rPr lang="en-ZA" sz="2000" b="1" dirty="0">
                <a:solidFill>
                  <a:srgbClr val="000000"/>
                </a:solidFill>
              </a:rPr>
              <a:t> There are two aspects to the concept of understanding: understanding diagnostically refers to the intellectualised description of the client’s behaviour and processes, while understanding therapeutically is the ability of the consultant to enable the client to feel understood, accepted, and empathised with. Empathy is the ability of the consultant to think with, rather than for or about the client. In other words, it is the ability of the consultant to assume the client’s internal frame of reference.</a:t>
            </a:r>
            <a:br>
              <a:rPr lang="en-ZA" sz="2000" b="1" dirty="0">
                <a:solidFill>
                  <a:srgbClr val="000000"/>
                </a:solidFill>
              </a:rPr>
            </a:br>
            <a:endParaRPr lang="en-ZA" sz="2000" b="1" dirty="0" smtClean="0">
              <a:solidFill>
                <a:srgbClr val="000000"/>
              </a:solidFill>
            </a:endParaRPr>
          </a:p>
          <a:p>
            <a:r>
              <a:rPr lang="en-ZA" sz="2000" b="1" i="1" dirty="0" smtClean="0">
                <a:solidFill>
                  <a:srgbClr val="0F243E"/>
                </a:solidFill>
              </a:rPr>
              <a:t>Warmth </a:t>
            </a:r>
            <a:r>
              <a:rPr lang="en-ZA" sz="2000" b="1" i="1" dirty="0">
                <a:solidFill>
                  <a:srgbClr val="0F243E"/>
                </a:solidFill>
              </a:rPr>
              <a:t>and Consideration</a:t>
            </a:r>
            <a:r>
              <a:rPr lang="en-ZA" sz="2000" b="1" dirty="0">
                <a:solidFill>
                  <a:srgbClr val="000000"/>
                </a:solidFill>
              </a:rPr>
              <a:t> Warmth encompasses the sensitive, friendly, considerate and responsive elements of the consultant’s personality. “Relating easily to people” is a term often used to describe this ability. Consideration for the client is rooted in respect for him as a person so that he feels important and worthwhile.</a:t>
            </a:r>
            <a:br>
              <a:rPr lang="en-ZA" sz="2000" b="1" dirty="0">
                <a:solidFill>
                  <a:srgbClr val="000000"/>
                </a:solidFill>
              </a:rPr>
            </a:br>
            <a:endParaRPr lang="en-ZA" sz="2000" b="1" dirty="0" smtClean="0">
              <a:solidFill>
                <a:srgbClr val="000000"/>
              </a:solidFill>
            </a:endParaRPr>
          </a:p>
          <a:p>
            <a:r>
              <a:rPr lang="en-ZA" sz="2000" b="1" i="1" dirty="0" smtClean="0">
                <a:solidFill>
                  <a:srgbClr val="0F243E"/>
                </a:solidFill>
              </a:rPr>
              <a:t>Freedom</a:t>
            </a:r>
            <a:r>
              <a:rPr lang="en-ZA" sz="2000" b="1" dirty="0" smtClean="0">
                <a:solidFill>
                  <a:srgbClr val="000000"/>
                </a:solidFill>
              </a:rPr>
              <a:t> </a:t>
            </a:r>
            <a:r>
              <a:rPr lang="en-ZA" sz="2000" b="1" dirty="0">
                <a:solidFill>
                  <a:srgbClr val="000000"/>
                </a:solidFill>
              </a:rPr>
              <a:t>A corollary to acceptance and non-judgemental attitudes is the consultant who says in effect, “You may discuss anything you wish here without fear of judgement.”</a:t>
            </a:r>
            <a:br>
              <a:rPr lang="en-ZA" sz="2000" b="1" dirty="0">
                <a:solidFill>
                  <a:srgbClr val="000000"/>
                </a:solidFill>
              </a:rPr>
            </a:br>
            <a:endParaRPr lang="en-ZA" sz="2000" b="1" dirty="0" smtClean="0">
              <a:solidFill>
                <a:srgbClr val="000000"/>
              </a:solidFill>
            </a:endParaRPr>
          </a:p>
          <a:p>
            <a:r>
              <a:rPr lang="en-ZA" sz="2000" b="1" i="1" dirty="0" smtClean="0">
                <a:solidFill>
                  <a:srgbClr val="0F243E"/>
                </a:solidFill>
              </a:rPr>
              <a:t>Flexibility</a:t>
            </a:r>
            <a:r>
              <a:rPr lang="en-ZA" sz="2000" b="1" dirty="0" smtClean="0">
                <a:solidFill>
                  <a:srgbClr val="000000"/>
                </a:solidFill>
              </a:rPr>
              <a:t> </a:t>
            </a:r>
            <a:r>
              <a:rPr lang="en-ZA" sz="2000" b="1" dirty="0">
                <a:solidFill>
                  <a:srgbClr val="000000"/>
                </a:solidFill>
              </a:rPr>
              <a:t>The consultant must be skilled and able to move easily and quickly from one role to another and to move along the dimensions of the various techniques and methods that are defined by Harvey and Brown (2006</a:t>
            </a:r>
            <a:r>
              <a:rPr lang="en-ZA" sz="2000" b="1" dirty="0" smtClean="0">
                <a:solidFill>
                  <a:srgbClr val="000000"/>
                </a:solidFill>
              </a:rPr>
              <a:t>)</a:t>
            </a:r>
          </a:p>
          <a:p>
            <a:endParaRPr lang="en-ZA" sz="2000" b="1" dirty="0">
              <a:solidFill>
                <a:srgbClr val="000000"/>
              </a:solidFill>
            </a:endParaRPr>
          </a:p>
          <a:p>
            <a:r>
              <a:rPr lang="en-ZA" sz="2000" b="1" i="1" dirty="0">
                <a:solidFill>
                  <a:srgbClr val="0F243E"/>
                </a:solidFill>
              </a:rPr>
              <a:t>Transparency</a:t>
            </a:r>
            <a:r>
              <a:rPr lang="en-ZA" sz="2000" b="1" dirty="0">
                <a:solidFill>
                  <a:srgbClr val="000000"/>
                </a:solidFill>
              </a:rPr>
              <a:t> In order to elicit open and honest self-diagnosis on the part of the client, the consultant must himself manifest these qualities. In much social communication, both parties keep up a front and so conversation is often a game of mild deceit. Once the client experiences a relationship where the deceit is not present, he realises he can drop the facade and speak frankly</a:t>
            </a:r>
            <a:br>
              <a:rPr lang="en-ZA" sz="2000" b="1" dirty="0">
                <a:solidFill>
                  <a:srgbClr val="000000"/>
                </a:solidFill>
              </a:rPr>
            </a:br>
            <a:endParaRPr lang="en-ZA" sz="2000" dirty="0"/>
          </a:p>
        </p:txBody>
      </p:sp>
    </p:spTree>
    <p:extLst>
      <p:ext uri="{BB962C8B-B14F-4D97-AF65-F5344CB8AC3E}">
        <p14:creationId xmlns:p14="http://schemas.microsoft.com/office/powerpoint/2010/main" val="1260043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117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023" y="388039"/>
            <a:ext cx="11731083" cy="6740307"/>
          </a:xfrm>
          <a:prstGeom prst="rect">
            <a:avLst/>
          </a:prstGeom>
        </p:spPr>
        <p:txBody>
          <a:bodyPr wrap="square">
            <a:spAutoFit/>
          </a:bodyPr>
          <a:lstStyle/>
          <a:p>
            <a:r>
              <a:rPr lang="en-ZA" sz="2400" dirty="0" smtClean="0">
                <a:solidFill>
                  <a:srgbClr val="000000"/>
                </a:solidFill>
              </a:rPr>
              <a:t>Some advantages </a:t>
            </a:r>
            <a:r>
              <a:rPr lang="en-ZA" sz="2400" dirty="0">
                <a:solidFill>
                  <a:srgbClr val="000000"/>
                </a:solidFill>
              </a:rPr>
              <a:t>of a thorough scientific organisation diagnosis . </a:t>
            </a:r>
            <a:endParaRPr lang="en-ZA" sz="2400" dirty="0" smtClean="0">
              <a:solidFill>
                <a:srgbClr val="000000"/>
              </a:solidFill>
            </a:endParaRPr>
          </a:p>
          <a:p>
            <a:endParaRPr lang="en-ZA" sz="2400" dirty="0" smtClean="0">
              <a:solidFill>
                <a:srgbClr val="000000"/>
              </a:solidFill>
            </a:endParaRPr>
          </a:p>
          <a:p>
            <a:r>
              <a:rPr lang="en-ZA" sz="2400" dirty="0" smtClean="0">
                <a:solidFill>
                  <a:srgbClr val="000000"/>
                </a:solidFill>
              </a:rPr>
              <a:t>Identifying </a:t>
            </a:r>
            <a:r>
              <a:rPr lang="en-ZA" sz="2400" dirty="0">
                <a:solidFill>
                  <a:srgbClr val="000000"/>
                </a:solidFill>
              </a:rPr>
              <a:t>the essential problems and needs of the organisation and ensuring that interventions are based on these identified problems and needs </a:t>
            </a:r>
            <a:endParaRPr lang="en-ZA" sz="2400" dirty="0" smtClean="0">
              <a:solidFill>
                <a:srgbClr val="000000"/>
              </a:solidFill>
            </a:endParaRPr>
          </a:p>
          <a:p>
            <a:endParaRPr lang="en-ZA" sz="2400" dirty="0" smtClean="0">
              <a:solidFill>
                <a:srgbClr val="000000"/>
              </a:solidFill>
            </a:endParaRPr>
          </a:p>
          <a:p>
            <a:r>
              <a:rPr lang="en-ZA" sz="2400" dirty="0" smtClean="0">
                <a:solidFill>
                  <a:srgbClr val="000000"/>
                </a:solidFill>
              </a:rPr>
              <a:t>Providing </a:t>
            </a:r>
            <a:r>
              <a:rPr lang="en-ZA" sz="2400" dirty="0">
                <a:solidFill>
                  <a:srgbClr val="000000"/>
                </a:solidFill>
              </a:rPr>
              <a:t>organisation members with an occasion to bring their ideas and feelings to the attention of top management in a material and objective way </a:t>
            </a:r>
            <a:endParaRPr lang="en-ZA" sz="2400" dirty="0" smtClean="0">
              <a:solidFill>
                <a:srgbClr val="000000"/>
              </a:solidFill>
            </a:endParaRPr>
          </a:p>
          <a:p>
            <a:endParaRPr lang="en-ZA" sz="2400" dirty="0" smtClean="0">
              <a:solidFill>
                <a:srgbClr val="000000"/>
              </a:solidFill>
            </a:endParaRPr>
          </a:p>
          <a:p>
            <a:r>
              <a:rPr lang="en-ZA" sz="2400" dirty="0" smtClean="0">
                <a:solidFill>
                  <a:srgbClr val="000000"/>
                </a:solidFill>
              </a:rPr>
              <a:t>Giving </a:t>
            </a:r>
            <a:r>
              <a:rPr lang="en-ZA" sz="2400" dirty="0">
                <a:solidFill>
                  <a:srgbClr val="000000"/>
                </a:solidFill>
              </a:rPr>
              <a:t>senior management a broad picture as well as detailed information on the organisation’s well-being in terms of a variety of factors which include the organisation climate and management practices, team, workgroup and departmental performance, job satisfaction and the quality of work life of employees, </a:t>
            </a:r>
            <a:r>
              <a:rPr lang="en-ZA" sz="2400" dirty="0" smtClean="0">
                <a:solidFill>
                  <a:srgbClr val="000000"/>
                </a:solidFill>
              </a:rPr>
              <a:t>and…………………… </a:t>
            </a:r>
          </a:p>
          <a:p>
            <a:endParaRPr lang="en-ZA" sz="2400" dirty="0">
              <a:solidFill>
                <a:srgbClr val="000000"/>
              </a:solidFill>
            </a:endParaRPr>
          </a:p>
          <a:p>
            <a:r>
              <a:rPr lang="en-ZA" sz="2400" dirty="0" smtClean="0">
                <a:solidFill>
                  <a:srgbClr val="000000"/>
                </a:solidFill>
              </a:rPr>
              <a:t>finally</a:t>
            </a:r>
            <a:r>
              <a:rPr lang="en-ZA" sz="2400" dirty="0">
                <a:solidFill>
                  <a:srgbClr val="000000"/>
                </a:solidFill>
              </a:rPr>
              <a:t>, the extent to which organisation members feel that they are empowered and committed to their jobs Leading members to become involved in problem identification and problem- solving, thus encouraging participation, and a sense of ownership, possession and commitment</a:t>
            </a:r>
            <a:br>
              <a:rPr lang="en-ZA" sz="2400" dirty="0">
                <a:solidFill>
                  <a:srgbClr val="000000"/>
                </a:solidFill>
              </a:rPr>
            </a:br>
            <a:endParaRPr lang="en-ZA" sz="2400" dirty="0"/>
          </a:p>
        </p:txBody>
      </p:sp>
    </p:spTree>
    <p:extLst>
      <p:ext uri="{BB962C8B-B14F-4D97-AF65-F5344CB8AC3E}">
        <p14:creationId xmlns:p14="http://schemas.microsoft.com/office/powerpoint/2010/main" val="3568920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4988</Words>
  <Application>Microsoft Office PowerPoint</Application>
  <PresentationFormat>Widescreen</PresentationFormat>
  <Paragraphs>757</Paragraphs>
  <Slides>85</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85</vt:i4>
      </vt:variant>
    </vt:vector>
  </HeadingPairs>
  <TitlesOfParts>
    <vt:vector size="95" baseType="lpstr">
      <vt:lpstr>Arial</vt:lpstr>
      <vt:lpstr>Arial Black</vt:lpstr>
      <vt:lpstr>Calibri</vt:lpstr>
      <vt:lpstr>Calibri Light</vt:lpstr>
      <vt:lpstr>Century Gothic</vt:lpstr>
      <vt:lpstr>Tahoma</vt:lpstr>
      <vt:lpstr>Times New Roman</vt:lpstr>
      <vt:lpstr>Office Theme</vt:lpstr>
      <vt:lpstr>Slide</vt:lpstr>
      <vt:lpstr>Photo Editor Photo</vt:lpstr>
      <vt:lpstr>Strategic and Change Management</vt:lpstr>
      <vt:lpstr>PowerPoint Presentation</vt:lpstr>
      <vt:lpstr>PowerPoint Presentation</vt:lpstr>
      <vt:lpstr>PowerPoint Presentation</vt:lpstr>
      <vt:lpstr>PowerPoint Presentation</vt:lpstr>
      <vt:lpstr>PowerPoint Presentation</vt:lpstr>
      <vt:lpstr>The Politics of Change</vt:lpstr>
      <vt:lpstr>PowerPoint Presentation</vt:lpstr>
      <vt:lpstr>PowerPoint Presentation</vt:lpstr>
      <vt:lpstr>What is Diagnosis?</vt:lpstr>
      <vt:lpstr>Critical Issues in Diagnosis</vt:lpstr>
      <vt:lpstr>Diagnosing Problem Areas (part 1 of 2)</vt:lpstr>
      <vt:lpstr>Diagnosing Problem Areas (part 2 of 2)</vt:lpstr>
      <vt:lpstr>Diagnosis</vt:lpstr>
      <vt:lpstr>.</vt:lpstr>
      <vt:lpstr> The Diagnostic Phase</vt:lpstr>
      <vt:lpstr>.</vt:lpstr>
      <vt:lpstr>The Method of Diagnosis</vt:lpstr>
      <vt:lpstr>Evaluating The Effectiveness Of Diagnosis</vt:lpstr>
      <vt:lpstr>.</vt:lpstr>
      <vt:lpstr>Diagnostic Models</vt:lpstr>
      <vt:lpstr>PowerPoint Presentation</vt:lpstr>
      <vt:lpstr>PowerPoint Presentation</vt:lpstr>
      <vt:lpstr>PowerPoint Presentation</vt:lpstr>
      <vt:lpstr>PowerPoint Presentation</vt:lpstr>
      <vt:lpstr>Differentiation-Integration Model (part 1 of 3)</vt:lpstr>
      <vt:lpstr>Differentiation-Integration Model (part 2 of 3)</vt:lpstr>
      <vt:lpstr>Differentiation-Integration Model (part 3 of 3)</vt:lpstr>
      <vt:lpstr>Table 5.1 Example of Survey Results Using the Differentiation-and-Integration Model</vt:lpstr>
      <vt:lpstr>Sociotechnical Systems Model</vt:lpstr>
      <vt:lpstr>PowerPoint Presentation</vt:lpstr>
      <vt:lpstr>PowerPoint Presentation</vt:lpstr>
      <vt:lpstr>PowerPoint Presentation</vt:lpstr>
      <vt:lpstr>PowerPoint Presentation</vt:lpstr>
      <vt:lpstr>Warning Signs in Diagnosis</vt:lpstr>
      <vt:lpstr>PowerPoint Presentation</vt:lpstr>
      <vt:lpstr>PowerPoint Presentation</vt:lpstr>
      <vt:lpstr>Future Shock and Change</vt:lpstr>
      <vt:lpstr>Context for Applying Change </vt:lpstr>
      <vt:lpstr>PowerPoint Presentation</vt:lpstr>
      <vt:lpstr>PowerPoint Presentation</vt:lpstr>
      <vt:lpstr>Lewin’s Three-Step Change Model</vt:lpstr>
      <vt:lpstr> Kurt Lewin’s Change Model </vt:lpstr>
      <vt:lpstr>Unfreezing the Status Quo</vt:lpstr>
      <vt:lpstr>Stages in planned change </vt:lpstr>
      <vt:lpstr>THE 3-STEP MODEL</vt:lpstr>
      <vt:lpstr>PowerPoint Presentation</vt:lpstr>
      <vt:lpstr>PHASES OF PLANNED CHANGE</vt:lpstr>
      <vt:lpstr>PowerPoint Presentation</vt:lpstr>
      <vt:lpstr>PowerPoint Presentation</vt:lpstr>
      <vt:lpstr>LIMITATIONS (I)</vt:lpstr>
      <vt:lpstr>LIMITATIONS (II)</vt:lpstr>
      <vt:lpstr>Action Research</vt:lpstr>
      <vt:lpstr>Mastering Change: It’s Culture-Bound</vt:lpstr>
      <vt:lpstr>Kotter’s Eight-Step Plan for Implementing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and Change Management</dc:title>
  <dc:creator>Dale Smith</dc:creator>
  <cp:lastModifiedBy>Dale Smith</cp:lastModifiedBy>
  <cp:revision>1</cp:revision>
  <dcterms:created xsi:type="dcterms:W3CDTF">2016-03-12T02:35:23Z</dcterms:created>
  <dcterms:modified xsi:type="dcterms:W3CDTF">2016-03-12T02:36:02Z</dcterms:modified>
</cp:coreProperties>
</file>