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21" r:id="rId3"/>
    <p:sldId id="331" r:id="rId4"/>
    <p:sldId id="332" r:id="rId5"/>
    <p:sldId id="333" r:id="rId6"/>
    <p:sldId id="322" r:id="rId7"/>
    <p:sldId id="323" r:id="rId8"/>
    <p:sldId id="324" r:id="rId9"/>
    <p:sldId id="327" r:id="rId10"/>
    <p:sldId id="328" r:id="rId11"/>
    <p:sldId id="329" r:id="rId12"/>
    <p:sldId id="261" r:id="rId13"/>
    <p:sldId id="330" r:id="rId14"/>
    <p:sldId id="317" r:id="rId15"/>
    <p:sldId id="262" r:id="rId16"/>
    <p:sldId id="263" r:id="rId17"/>
    <p:sldId id="264" r:id="rId18"/>
    <p:sldId id="265" r:id="rId19"/>
    <p:sldId id="266" r:id="rId20"/>
    <p:sldId id="267" r:id="rId21"/>
    <p:sldId id="269" r:id="rId22"/>
    <p:sldId id="318" r:id="rId23"/>
    <p:sldId id="270" r:id="rId24"/>
    <p:sldId id="319" r:id="rId25"/>
    <p:sldId id="271" r:id="rId26"/>
    <p:sldId id="272" r:id="rId27"/>
    <p:sldId id="273" r:id="rId28"/>
    <p:sldId id="274" r:id="rId29"/>
    <p:sldId id="275" r:id="rId30"/>
    <p:sldId id="276" r:id="rId31"/>
    <p:sldId id="334" r:id="rId32"/>
    <p:sldId id="335" r:id="rId33"/>
    <p:sldId id="356" r:id="rId34"/>
    <p:sldId id="357" r:id="rId35"/>
    <p:sldId id="358" r:id="rId36"/>
    <p:sldId id="359" r:id="rId37"/>
    <p:sldId id="360" r:id="rId38"/>
    <p:sldId id="362" r:id="rId39"/>
    <p:sldId id="363" r:id="rId40"/>
    <p:sldId id="366" r:id="rId41"/>
    <p:sldId id="367" r:id="rId42"/>
    <p:sldId id="361" r:id="rId43"/>
    <p:sldId id="368" r:id="rId44"/>
    <p:sldId id="369"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352" r:id="rId62"/>
    <p:sldId id="353" r:id="rId63"/>
    <p:sldId id="354" r:id="rId64"/>
    <p:sldId id="370" r:id="rId65"/>
    <p:sldId id="355" r:id="rId66"/>
    <p:sldId id="27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D9A50-1089-4EB6-B588-997A1A3BD057}" type="datetimeFigureOut">
              <a:rPr lang="en-ZA" smtClean="0"/>
              <a:t>2016/04/02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66C6C-C8CD-41B9-B8D7-1E0EB234DCD8}" type="slidenum">
              <a:rPr lang="en-ZA" smtClean="0"/>
              <a:t>‹#›</a:t>
            </a:fld>
            <a:endParaRPr lang="en-ZA"/>
          </a:p>
        </p:txBody>
      </p:sp>
    </p:spTree>
    <p:extLst>
      <p:ext uri="{BB962C8B-B14F-4D97-AF65-F5344CB8AC3E}">
        <p14:creationId xmlns:p14="http://schemas.microsoft.com/office/powerpoint/2010/main" val="3361702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B1528BA-A93C-4B1D-A43F-8543166C9B82}"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xfrm>
            <a:off x="393700" y="692150"/>
            <a:ext cx="6070600" cy="3416300"/>
          </a:xfrm>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85692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2F6D32F7-645F-4589-BC6D-95202C608257}" type="datetimeFigureOut">
              <a:rPr lang="en-ZA" smtClean="0"/>
              <a:t>2016/04/02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184306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2F6D32F7-645F-4589-BC6D-95202C608257}" type="datetimeFigureOut">
              <a:rPr lang="en-ZA" smtClean="0"/>
              <a:t>2016/04/02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140755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2F6D32F7-645F-4589-BC6D-95202C608257}" type="datetimeFigureOut">
              <a:rPr lang="en-ZA" smtClean="0"/>
              <a:t>2016/04/02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1375406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79968" y="274638"/>
            <a:ext cx="11002433" cy="1143000"/>
          </a:xfrm>
        </p:spPr>
        <p:txBody>
          <a:bodyPr/>
          <a:lstStyle/>
          <a:p>
            <a:r>
              <a:rPr lang="en-US" smtClean="0"/>
              <a:t>Click to edit Master title style</a:t>
            </a:r>
            <a:endParaRPr lang="en-ZA"/>
          </a:p>
        </p:txBody>
      </p:sp>
      <p:sp>
        <p:nvSpPr>
          <p:cNvPr id="3" name="Text Placeholder 2"/>
          <p:cNvSpPr>
            <a:spLocks noGrp="1"/>
          </p:cNvSpPr>
          <p:nvPr>
            <p:ph type="body" sz="half" idx="1"/>
          </p:nvPr>
        </p:nvSpPr>
        <p:spPr>
          <a:xfrm>
            <a:off x="579968" y="1600201"/>
            <a:ext cx="5414433"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Online Image Placeholder 3"/>
          <p:cNvSpPr>
            <a:spLocks noGrp="1"/>
          </p:cNvSpPr>
          <p:nvPr>
            <p:ph type="clipArt" sz="half" idx="2"/>
          </p:nvPr>
        </p:nvSpPr>
        <p:spPr>
          <a:xfrm>
            <a:off x="6197601" y="1600201"/>
            <a:ext cx="5414433" cy="4873625"/>
          </a:xfrm>
        </p:spPr>
        <p:txBody>
          <a:bodyPr/>
          <a:lstStyle/>
          <a:p>
            <a:pPr lvl="0"/>
            <a:endParaRPr lang="en-ZA" noProof="0" smtClean="0"/>
          </a:p>
        </p:txBody>
      </p:sp>
    </p:spTree>
    <p:extLst>
      <p:ext uri="{BB962C8B-B14F-4D97-AF65-F5344CB8AC3E}">
        <p14:creationId xmlns:p14="http://schemas.microsoft.com/office/powerpoint/2010/main" val="100305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41867" y="228600"/>
            <a:ext cx="10363200" cy="1143000"/>
          </a:xfrm>
        </p:spPr>
        <p:txBody>
          <a:bodyPr/>
          <a:lstStyle/>
          <a:p>
            <a:r>
              <a:rPr lang="en-US" smtClean="0"/>
              <a:t>Click to edit Master title style</a:t>
            </a:r>
            <a:endParaRPr lang="en-ZA"/>
          </a:p>
        </p:txBody>
      </p:sp>
      <p:sp>
        <p:nvSpPr>
          <p:cNvPr id="3" name="Online Image Placeholder 2"/>
          <p:cNvSpPr>
            <a:spLocks noGrp="1"/>
          </p:cNvSpPr>
          <p:nvPr>
            <p:ph type="clipArt" sz="half" idx="1"/>
          </p:nvPr>
        </p:nvSpPr>
        <p:spPr>
          <a:xfrm>
            <a:off x="609600" y="1885950"/>
            <a:ext cx="5350933" cy="4171950"/>
          </a:xfrm>
        </p:spPr>
        <p:txBody>
          <a:bodyPr/>
          <a:lstStyle/>
          <a:p>
            <a:pPr lvl="0"/>
            <a:endParaRPr lang="en-ZA" noProof="0" smtClean="0"/>
          </a:p>
        </p:txBody>
      </p:sp>
      <p:sp>
        <p:nvSpPr>
          <p:cNvPr id="4" name="Text Placeholder 3"/>
          <p:cNvSpPr>
            <a:spLocks noGrp="1"/>
          </p:cNvSpPr>
          <p:nvPr>
            <p:ph type="body" sz="half" idx="2"/>
          </p:nvPr>
        </p:nvSpPr>
        <p:spPr>
          <a:xfrm>
            <a:off x="6163734" y="1885950"/>
            <a:ext cx="5350933" cy="41719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3F9F6FE-3517-4EA8-A4C6-D72D212084A1}" type="slidenum">
              <a:rPr lang="en-US" altLang="en-US"/>
              <a:pPr>
                <a:defRPr/>
              </a:pPr>
              <a:t>‹#›</a:t>
            </a:fld>
            <a:endParaRPr lang="en-US" altLang="en-US"/>
          </a:p>
        </p:txBody>
      </p:sp>
    </p:spTree>
    <p:extLst>
      <p:ext uri="{BB962C8B-B14F-4D97-AF65-F5344CB8AC3E}">
        <p14:creationId xmlns:p14="http://schemas.microsoft.com/office/powerpoint/2010/main" val="185393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2F6D32F7-645F-4589-BC6D-95202C608257}" type="datetimeFigureOut">
              <a:rPr lang="en-ZA" smtClean="0"/>
              <a:t>2016/04/02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35203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6D32F7-645F-4589-BC6D-95202C608257}" type="datetimeFigureOut">
              <a:rPr lang="en-ZA" smtClean="0"/>
              <a:t>2016/04/02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63959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2F6D32F7-645F-4589-BC6D-95202C608257}" type="datetimeFigureOut">
              <a:rPr lang="en-ZA" smtClean="0"/>
              <a:t>2016/04/02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257545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2F6D32F7-645F-4589-BC6D-95202C608257}" type="datetimeFigureOut">
              <a:rPr lang="en-ZA" smtClean="0"/>
              <a:t>2016/04/02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153040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2F6D32F7-645F-4589-BC6D-95202C608257}" type="datetimeFigureOut">
              <a:rPr lang="en-ZA" smtClean="0"/>
              <a:t>2016/04/02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103772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D32F7-645F-4589-BC6D-95202C608257}" type="datetimeFigureOut">
              <a:rPr lang="en-ZA" smtClean="0"/>
              <a:t>2016/04/02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391643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6D32F7-645F-4589-BC6D-95202C608257}" type="datetimeFigureOut">
              <a:rPr lang="en-ZA" smtClean="0"/>
              <a:t>2016/04/02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94699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6D32F7-645F-4589-BC6D-95202C608257}" type="datetimeFigureOut">
              <a:rPr lang="en-ZA" smtClean="0"/>
              <a:t>2016/04/02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D8808C2-CBD9-491B-9628-3B82BFF2D72E}" type="slidenum">
              <a:rPr lang="en-ZA" smtClean="0"/>
              <a:t>‹#›</a:t>
            </a:fld>
            <a:endParaRPr lang="en-ZA"/>
          </a:p>
        </p:txBody>
      </p:sp>
    </p:spTree>
    <p:extLst>
      <p:ext uri="{BB962C8B-B14F-4D97-AF65-F5344CB8AC3E}">
        <p14:creationId xmlns:p14="http://schemas.microsoft.com/office/powerpoint/2010/main" val="161476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D32F7-645F-4589-BC6D-95202C608257}" type="datetimeFigureOut">
              <a:rPr lang="en-ZA" smtClean="0"/>
              <a:t>2016/04/02</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808C2-CBD9-491B-9628-3B82BFF2D72E}" type="slidenum">
              <a:rPr lang="en-ZA" smtClean="0"/>
              <a:t>‹#›</a:t>
            </a:fld>
            <a:endParaRPr lang="en-ZA"/>
          </a:p>
        </p:txBody>
      </p:sp>
    </p:spTree>
    <p:extLst>
      <p:ext uri="{BB962C8B-B14F-4D97-AF65-F5344CB8AC3E}">
        <p14:creationId xmlns:p14="http://schemas.microsoft.com/office/powerpoint/2010/main" val="191944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1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10.bin"/><Relationship Id="rId4" Type="http://schemas.openxmlformats.org/officeDocument/2006/relationships/image" Target="../media/image22.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2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30.wmf"/><Relationship Id="rId4" Type="http://schemas.openxmlformats.org/officeDocument/2006/relationships/oleObject" Target="../embeddings/oleObject17.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Strategic and Change Management</a:t>
            </a:r>
            <a:endParaRPr lang="en-ZA" dirty="0"/>
          </a:p>
        </p:txBody>
      </p:sp>
      <p:sp>
        <p:nvSpPr>
          <p:cNvPr id="3" name="Subtitle 2"/>
          <p:cNvSpPr>
            <a:spLocks noGrp="1"/>
          </p:cNvSpPr>
          <p:nvPr>
            <p:ph type="subTitle" idx="1"/>
          </p:nvPr>
        </p:nvSpPr>
        <p:spPr/>
        <p:txBody>
          <a:bodyPr/>
          <a:lstStyle/>
          <a:p>
            <a:r>
              <a:rPr lang="en-ZA" dirty="0" smtClean="0"/>
              <a:t>Presented by </a:t>
            </a:r>
          </a:p>
          <a:p>
            <a:r>
              <a:rPr lang="en-ZA" dirty="0" smtClean="0"/>
              <a:t>Dennis Smith</a:t>
            </a:r>
          </a:p>
          <a:p>
            <a:r>
              <a:rPr lang="en-ZA" dirty="0" smtClean="0"/>
              <a:t>02/04/2016</a:t>
            </a:r>
            <a:endParaRPr lang="en-ZA" dirty="0"/>
          </a:p>
        </p:txBody>
      </p:sp>
    </p:spTree>
    <p:extLst>
      <p:ext uri="{BB962C8B-B14F-4D97-AF65-F5344CB8AC3E}">
        <p14:creationId xmlns:p14="http://schemas.microsoft.com/office/powerpoint/2010/main" val="372494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53C4A40-3DEE-4FCD-A6B7-0257FC0F6B00}" type="slidenum">
              <a:rPr lang="en-US"/>
              <a:pPr/>
              <a:t>10</a:t>
            </a:fld>
            <a:endParaRPr lang="en-US" dirty="0"/>
          </a:p>
        </p:txBody>
      </p:sp>
      <p:sp>
        <p:nvSpPr>
          <p:cNvPr id="51202" name="Rectangle 2"/>
          <p:cNvSpPr>
            <a:spLocks noGrp="1" noChangeArrowheads="1"/>
          </p:cNvSpPr>
          <p:nvPr>
            <p:ph type="title"/>
          </p:nvPr>
        </p:nvSpPr>
        <p:spPr>
          <a:xfrm>
            <a:off x="2057400" y="228600"/>
            <a:ext cx="8229600" cy="1143000"/>
          </a:xfrm>
        </p:spPr>
        <p:txBody>
          <a:bodyPr>
            <a:noAutofit/>
          </a:bodyPr>
          <a:lstStyle/>
          <a:p>
            <a:pPr algn="ctr"/>
            <a:r>
              <a:rPr lang="en-US" dirty="0"/>
              <a:t>Organizational Culture, Learning, and Performance</a:t>
            </a:r>
          </a:p>
        </p:txBody>
      </p:sp>
      <p:sp>
        <p:nvSpPr>
          <p:cNvPr id="51203" name="Rectangle 3"/>
          <p:cNvSpPr>
            <a:spLocks noGrp="1" noChangeArrowheads="1"/>
          </p:cNvSpPr>
          <p:nvPr>
            <p:ph type="body" idx="1"/>
          </p:nvPr>
        </p:nvSpPr>
        <p:spPr>
          <a:xfrm>
            <a:off x="1981200" y="1722438"/>
            <a:ext cx="8229600" cy="4678362"/>
          </a:xfrm>
        </p:spPr>
        <p:txBody>
          <a:bodyPr/>
          <a:lstStyle/>
          <a:p>
            <a:pPr marL="406400" indent="-406400"/>
            <a:r>
              <a:rPr lang="en-US" dirty="0"/>
              <a:t>Culture is important to learning and innovation during challenging times</a:t>
            </a:r>
          </a:p>
          <a:p>
            <a:pPr marL="406400" indent="-406400">
              <a:buNone/>
            </a:pPr>
            <a:endParaRPr lang="en-US" sz="1600" dirty="0"/>
          </a:p>
          <a:p>
            <a:pPr marL="406400" indent="-406400"/>
            <a:r>
              <a:rPr lang="en-US" dirty="0"/>
              <a:t>Strong adaptive cultures often incorporate the following values:</a:t>
            </a:r>
          </a:p>
          <a:p>
            <a:pPr marL="1562100" lvl="2" indent="-457200">
              <a:spcAft>
                <a:spcPct val="30000"/>
              </a:spcAft>
              <a:buFontTx/>
              <a:buAutoNum type="arabicPeriod"/>
            </a:pPr>
            <a:r>
              <a:rPr lang="en-US" dirty="0"/>
              <a:t>The whole is more important than the parts</a:t>
            </a:r>
          </a:p>
          <a:p>
            <a:pPr marL="1562100" lvl="2" indent="-457200">
              <a:spcAft>
                <a:spcPct val="30000"/>
              </a:spcAft>
              <a:buFontTx/>
              <a:buAutoNum type="arabicPeriod"/>
            </a:pPr>
            <a:r>
              <a:rPr lang="en-US" dirty="0"/>
              <a:t>Equality and trust are primary values</a:t>
            </a:r>
          </a:p>
          <a:p>
            <a:pPr marL="1562100" lvl="2" indent="-457200">
              <a:spcAft>
                <a:spcPct val="30000"/>
              </a:spcAft>
              <a:buFontTx/>
              <a:buAutoNum type="arabicPeriod"/>
            </a:pPr>
            <a:r>
              <a:rPr lang="en-US" dirty="0"/>
              <a:t>The culture encourages risk taking, change, and improvement</a:t>
            </a:r>
          </a:p>
        </p:txBody>
      </p:sp>
      <p:sp>
        <p:nvSpPr>
          <p:cNvPr id="6" name="TextBox 5"/>
          <p:cNvSpPr txBox="1"/>
          <p:nvPr/>
        </p:nvSpPr>
        <p:spPr>
          <a:xfrm>
            <a:off x="2527478" y="6568895"/>
            <a:ext cx="7499244" cy="287157"/>
          </a:xfrm>
          <a:prstGeom prst="rect">
            <a:avLst/>
          </a:prstGeom>
          <a:noFill/>
        </p:spPr>
        <p:txBody>
          <a:bodyPr wrap="square" rtlCol="0">
            <a:noAutofit/>
          </a:bodyPr>
          <a:lstStyle/>
          <a:p>
            <a:pPr defTabSz="457200">
              <a:defRPr/>
            </a:pPr>
            <a:r>
              <a:rPr lang="en-US" sz="800" dirty="0">
                <a:solidFill>
                  <a:schemeClr val="tx1">
                    <a:lumMod val="50000"/>
                    <a:lumOff val="50000"/>
                  </a:schemeClr>
                </a:solidFill>
                <a:latin typeface="Arial"/>
                <a:cs typeface="Arial"/>
              </a:rPr>
              <a:t>©2013 Cengage Learning. All Rights Reserved. May not be scanned, copied or duplicated, or posted to a publicly accessible website, in whole or in part.</a:t>
            </a:r>
          </a:p>
          <a:p>
            <a:endParaRPr lang="en-US" sz="800" dirty="0">
              <a:latin typeface="Arial"/>
              <a:cs typeface="Arial"/>
            </a:endParaRPr>
          </a:p>
        </p:txBody>
      </p:sp>
    </p:spTree>
    <p:extLst>
      <p:ext uri="{BB962C8B-B14F-4D97-AF65-F5344CB8AC3E}">
        <p14:creationId xmlns:p14="http://schemas.microsoft.com/office/powerpoint/2010/main" val="1986526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a:bodyPr>
          <a:lstStyle/>
          <a:p>
            <a:pPr algn="ctr"/>
            <a:r>
              <a:rPr lang="en-US" sz="2800" b="1" dirty="0" smtClean="0"/>
              <a:t>Constructive Versus Non-Constructive Cultures</a:t>
            </a:r>
            <a:endParaRPr lang="en-US" sz="2800" b="1" dirty="0"/>
          </a:p>
        </p:txBody>
      </p:sp>
      <p:sp>
        <p:nvSpPr>
          <p:cNvPr id="5" name="Slide Number Placeholder 4"/>
          <p:cNvSpPr>
            <a:spLocks noGrp="1"/>
          </p:cNvSpPr>
          <p:nvPr>
            <p:ph type="sldNum" sz="quarter" idx="11"/>
          </p:nvPr>
        </p:nvSpPr>
        <p:spPr>
          <a:xfrm>
            <a:off x="4648200" y="6340476"/>
            <a:ext cx="2895600" cy="365125"/>
          </a:xfrm>
        </p:spPr>
        <p:txBody>
          <a:bodyPr/>
          <a:lstStyle/>
          <a:p>
            <a:fld id="{653C4A40-3DEE-4FCD-A6B7-0257FC0F6B00}" type="slidenum">
              <a:rPr lang="en-US"/>
              <a:pPr/>
              <a:t>11</a:t>
            </a:fld>
            <a:endParaRPr lang="en-US" dirty="0"/>
          </a:p>
        </p:txBody>
      </p:sp>
      <p:sp>
        <p:nvSpPr>
          <p:cNvPr id="6" name="TextBox 5"/>
          <p:cNvSpPr txBox="1"/>
          <p:nvPr/>
        </p:nvSpPr>
        <p:spPr>
          <a:xfrm>
            <a:off x="2527478" y="6568895"/>
            <a:ext cx="7499244" cy="287157"/>
          </a:xfrm>
          <a:prstGeom prst="rect">
            <a:avLst/>
          </a:prstGeom>
          <a:noFill/>
        </p:spPr>
        <p:txBody>
          <a:bodyPr wrap="square" rtlCol="0">
            <a:noAutofit/>
          </a:bodyPr>
          <a:lstStyle/>
          <a:p>
            <a:pPr defTabSz="457200">
              <a:defRPr/>
            </a:pPr>
            <a:r>
              <a:rPr lang="en-US" sz="800" dirty="0">
                <a:solidFill>
                  <a:schemeClr val="tx1">
                    <a:lumMod val="50000"/>
                    <a:lumOff val="50000"/>
                  </a:schemeClr>
                </a:solidFill>
                <a:latin typeface="Arial"/>
                <a:cs typeface="Arial"/>
              </a:rPr>
              <a:t>©2013 Cengage Learning. All Rights Reserved. May not be scanned, copied or duplicated, or posted to a publicly accessible website, in whole or in part.</a:t>
            </a:r>
          </a:p>
          <a:p>
            <a:endParaRPr lang="en-US" sz="800" dirty="0">
              <a:latin typeface="Arial"/>
              <a:cs typeface="Arial"/>
            </a:endParaRPr>
          </a:p>
        </p:txBody>
      </p:sp>
      <p:pic>
        <p:nvPicPr>
          <p:cNvPr id="1026" name="Picture 2"/>
          <p:cNvPicPr>
            <a:picLocks noChangeAspect="1" noChangeArrowheads="1"/>
          </p:cNvPicPr>
          <p:nvPr/>
        </p:nvPicPr>
        <p:blipFill>
          <a:blip r:embed="rId2" cstate="print"/>
          <a:srcRect t="3579" r="2742"/>
          <a:stretch>
            <a:fillRect/>
          </a:stretch>
        </p:blipFill>
        <p:spPr bwMode="auto">
          <a:xfrm>
            <a:off x="838201" y="989705"/>
            <a:ext cx="9758082" cy="5579190"/>
          </a:xfrm>
          <a:prstGeom prst="rect">
            <a:avLst/>
          </a:prstGeom>
          <a:noFill/>
          <a:ln w="9525">
            <a:noFill/>
            <a:miter lim="800000"/>
            <a:headEnd/>
            <a:tailEnd/>
          </a:ln>
        </p:spPr>
      </p:pic>
    </p:spTree>
    <p:extLst>
      <p:ext uri="{BB962C8B-B14F-4D97-AF65-F5344CB8AC3E}">
        <p14:creationId xmlns:p14="http://schemas.microsoft.com/office/powerpoint/2010/main" val="4007900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2438" y="333375"/>
            <a:ext cx="7530353" cy="6191250"/>
          </a:xfrm>
          <a:prstGeom prst="rect">
            <a:avLst/>
          </a:prstGeom>
        </p:spPr>
      </p:pic>
    </p:spTree>
    <p:extLst>
      <p:ext uri="{BB962C8B-B14F-4D97-AF65-F5344CB8AC3E}">
        <p14:creationId xmlns:p14="http://schemas.microsoft.com/office/powerpoint/2010/main" val="246346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2133B29-557B-46C8-91DA-515A73304356}" type="slidenum">
              <a:rPr lang="en-US"/>
              <a:pPr/>
              <a:t>13</a:t>
            </a:fld>
            <a:endParaRPr lang="en-US" dirty="0"/>
          </a:p>
        </p:txBody>
      </p:sp>
      <p:sp>
        <p:nvSpPr>
          <p:cNvPr id="52226" name="Rectangle 2"/>
          <p:cNvSpPr>
            <a:spLocks noGrp="1" noChangeArrowheads="1"/>
          </p:cNvSpPr>
          <p:nvPr>
            <p:ph type="title"/>
          </p:nvPr>
        </p:nvSpPr>
        <p:spPr>
          <a:xfrm>
            <a:off x="2057400" y="152400"/>
            <a:ext cx="8229600" cy="1143000"/>
          </a:xfrm>
        </p:spPr>
        <p:txBody>
          <a:bodyPr/>
          <a:lstStyle/>
          <a:p>
            <a:r>
              <a:rPr lang="en-US" sz="3600" dirty="0"/>
              <a:t>Ethical Values and Social Responsibility</a:t>
            </a:r>
          </a:p>
        </p:txBody>
      </p:sp>
      <p:sp>
        <p:nvSpPr>
          <p:cNvPr id="52227" name="Rectangle 3"/>
          <p:cNvSpPr>
            <a:spLocks noGrp="1" noChangeArrowheads="1"/>
          </p:cNvSpPr>
          <p:nvPr>
            <p:ph type="body" idx="1"/>
          </p:nvPr>
        </p:nvSpPr>
        <p:spPr/>
        <p:txBody>
          <a:bodyPr/>
          <a:lstStyle/>
          <a:p>
            <a:pPr>
              <a:lnSpc>
                <a:spcPct val="90000"/>
              </a:lnSpc>
              <a:buNone/>
            </a:pPr>
            <a:r>
              <a:rPr lang="en-US" b="1" i="1" dirty="0" smtClean="0"/>
              <a:t>Ethics</a:t>
            </a:r>
            <a:endParaRPr lang="en-US" b="1" i="1" dirty="0"/>
          </a:p>
          <a:p>
            <a:pPr lvl="1">
              <a:lnSpc>
                <a:spcPct val="90000"/>
              </a:lnSpc>
            </a:pPr>
            <a:r>
              <a:rPr lang="en-US" dirty="0"/>
              <a:t>Ethics refer to the code of moral principles and values that </a:t>
            </a:r>
            <a:r>
              <a:rPr lang="en-US" dirty="0" smtClean="0"/>
              <a:t>govern </a:t>
            </a:r>
            <a:r>
              <a:rPr lang="en-US" dirty="0"/>
              <a:t>the behaviors of a person or group with respect to what is right or wrong</a:t>
            </a:r>
          </a:p>
          <a:p>
            <a:pPr>
              <a:lnSpc>
                <a:spcPct val="90000"/>
              </a:lnSpc>
              <a:buNone/>
            </a:pPr>
            <a:endParaRPr lang="en-US" b="1" i="1" dirty="0" smtClean="0"/>
          </a:p>
          <a:p>
            <a:pPr>
              <a:lnSpc>
                <a:spcPct val="90000"/>
              </a:lnSpc>
              <a:buNone/>
            </a:pPr>
            <a:r>
              <a:rPr lang="en-US" b="1" i="1" dirty="0" smtClean="0"/>
              <a:t>Managerial </a:t>
            </a:r>
            <a:r>
              <a:rPr lang="en-US" b="1" i="1" dirty="0"/>
              <a:t>Ethics</a:t>
            </a:r>
          </a:p>
          <a:p>
            <a:pPr lvl="1">
              <a:lnSpc>
                <a:spcPct val="90000"/>
              </a:lnSpc>
            </a:pPr>
            <a:r>
              <a:rPr lang="en-US" dirty="0"/>
              <a:t>Ethical decisions go far beyond behaviors governed by </a:t>
            </a:r>
            <a:r>
              <a:rPr lang="en-US" dirty="0" smtClean="0"/>
              <a:t>law</a:t>
            </a:r>
            <a:endParaRPr lang="en-US" dirty="0"/>
          </a:p>
          <a:p>
            <a:pPr lvl="1">
              <a:lnSpc>
                <a:spcPct val="90000"/>
              </a:lnSpc>
            </a:pPr>
            <a:r>
              <a:rPr lang="en-US" dirty="0"/>
              <a:t>Managerial ethics guide the decisions and behaviors of managers</a:t>
            </a:r>
          </a:p>
        </p:txBody>
      </p:sp>
      <p:sp>
        <p:nvSpPr>
          <p:cNvPr id="6" name="TextBox 5"/>
          <p:cNvSpPr txBox="1"/>
          <p:nvPr/>
        </p:nvSpPr>
        <p:spPr>
          <a:xfrm>
            <a:off x="2527478" y="6568895"/>
            <a:ext cx="7499244" cy="287157"/>
          </a:xfrm>
          <a:prstGeom prst="rect">
            <a:avLst/>
          </a:prstGeom>
          <a:noFill/>
        </p:spPr>
        <p:txBody>
          <a:bodyPr wrap="square" rtlCol="0">
            <a:noAutofit/>
          </a:bodyPr>
          <a:lstStyle/>
          <a:p>
            <a:pPr defTabSz="457200">
              <a:defRPr/>
            </a:pPr>
            <a:r>
              <a:rPr lang="en-US" sz="800" dirty="0">
                <a:solidFill>
                  <a:schemeClr val="tx1">
                    <a:lumMod val="50000"/>
                    <a:lumOff val="50000"/>
                  </a:schemeClr>
                </a:solidFill>
                <a:latin typeface="Arial"/>
                <a:cs typeface="Arial"/>
              </a:rPr>
              <a:t>©2013 Cengage Learning. All Rights Reserved. May not be scanned, copied or duplicated, or posted to a publicly accessible website, in whole or in part.</a:t>
            </a:r>
          </a:p>
          <a:p>
            <a:endParaRPr lang="en-US" sz="800" dirty="0">
              <a:latin typeface="Arial"/>
              <a:cs typeface="Arial"/>
            </a:endParaRPr>
          </a:p>
        </p:txBody>
      </p:sp>
    </p:spTree>
    <p:extLst>
      <p:ext uri="{BB962C8B-B14F-4D97-AF65-F5344CB8AC3E}">
        <p14:creationId xmlns:p14="http://schemas.microsoft.com/office/powerpoint/2010/main" val="1020358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790015"/>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ZA" altLang="en-US"/>
          </a:p>
        </p:txBody>
      </p:sp>
      <p:sp>
        <p:nvSpPr>
          <p:cNvPr id="11267"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rgbClr val="FCFEB9"/>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790015"/>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ZA" altLang="en-US"/>
          </a:p>
        </p:txBody>
      </p:sp>
      <p:grpSp>
        <p:nvGrpSpPr>
          <p:cNvPr id="11268" name="Group 4"/>
          <p:cNvGrpSpPr>
            <a:grpSpLocks/>
          </p:cNvGrpSpPr>
          <p:nvPr/>
        </p:nvGrpSpPr>
        <p:grpSpPr bwMode="auto">
          <a:xfrm>
            <a:off x="4287838" y="4025901"/>
            <a:ext cx="6215062" cy="2024063"/>
            <a:chOff x="1488" y="2327"/>
            <a:chExt cx="3916" cy="1274"/>
          </a:xfrm>
        </p:grpSpPr>
        <p:sp>
          <p:nvSpPr>
            <p:cNvPr id="11303" name="Rectangle 5"/>
            <p:cNvSpPr>
              <a:spLocks noChangeArrowheads="1"/>
            </p:cNvSpPr>
            <p:nvPr/>
          </p:nvSpPr>
          <p:spPr bwMode="auto">
            <a:xfrm>
              <a:off x="3640" y="2941"/>
              <a:ext cx="1764" cy="657"/>
            </a:xfrm>
            <a:prstGeom prst="rect">
              <a:avLst/>
            </a:prstGeom>
            <a:solidFill>
              <a:srgbClr val="FCFEB9"/>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lIns="82547" tIns="41273" rIns="82547" bIns="41273" anchor="ctr"/>
            <a:lstStyle>
              <a:lvl1pPr defTabSz="739775">
                <a:defRPr sz="2000">
                  <a:solidFill>
                    <a:schemeClr val="tx1"/>
                  </a:solidFill>
                  <a:latin typeface="Arial" panose="020B0604020202020204" pitchFamily="34" charset="0"/>
                </a:defRPr>
              </a:lvl1pPr>
              <a:lvl2pPr marL="742950" indent="-285750" defTabSz="739775">
                <a:defRPr sz="2000">
                  <a:solidFill>
                    <a:schemeClr val="tx1"/>
                  </a:solidFill>
                  <a:latin typeface="Arial" panose="020B0604020202020204" pitchFamily="34" charset="0"/>
                </a:defRPr>
              </a:lvl2pPr>
              <a:lvl3pPr marL="1143000" indent="-228600" defTabSz="739775">
                <a:defRPr sz="2000">
                  <a:solidFill>
                    <a:schemeClr val="tx1"/>
                  </a:solidFill>
                  <a:latin typeface="Arial" panose="020B0604020202020204" pitchFamily="34" charset="0"/>
                </a:defRPr>
              </a:lvl3pPr>
              <a:lvl4pPr marL="1600200" indent="-228600" defTabSz="739775">
                <a:defRPr sz="2000">
                  <a:solidFill>
                    <a:schemeClr val="tx1"/>
                  </a:solidFill>
                  <a:latin typeface="Arial" panose="020B0604020202020204" pitchFamily="34" charset="0"/>
                </a:defRPr>
              </a:lvl4pPr>
              <a:lvl5pPr marL="2057400" indent="-228600" defTabSz="739775">
                <a:defRPr sz="2000">
                  <a:solidFill>
                    <a:schemeClr val="tx1"/>
                  </a:solidFill>
                  <a:latin typeface="Arial" panose="020B0604020202020204" pitchFamily="34" charset="0"/>
                </a:defRPr>
              </a:lvl5pPr>
              <a:lvl6pPr marL="2514600" indent="-228600" defTabSz="7397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397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397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39775"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pPr>
              <a:endParaRPr lang="en-US" altLang="en-US" sz="1800" b="1">
                <a:solidFill>
                  <a:srgbClr val="000000"/>
                </a:solidFill>
              </a:endParaRPr>
            </a:p>
          </p:txBody>
        </p:sp>
        <p:sp>
          <p:nvSpPr>
            <p:cNvPr id="11304" name="Freeform 6"/>
            <p:cNvSpPr>
              <a:spLocks/>
            </p:cNvSpPr>
            <p:nvPr/>
          </p:nvSpPr>
          <p:spPr bwMode="auto">
            <a:xfrm>
              <a:off x="1520" y="2327"/>
              <a:ext cx="2117" cy="1274"/>
            </a:xfrm>
            <a:custGeom>
              <a:avLst/>
              <a:gdLst>
                <a:gd name="T0" fmla="*/ 2116 w 2117"/>
                <a:gd name="T1" fmla="*/ 1273 h 1274"/>
                <a:gd name="T2" fmla="*/ 2116 w 2117"/>
                <a:gd name="T3" fmla="*/ 625 h 1274"/>
                <a:gd name="T4" fmla="*/ 0 w 2117"/>
                <a:gd name="T5" fmla="*/ 0 h 1274"/>
                <a:gd name="T6" fmla="*/ 2116 w 2117"/>
                <a:gd name="T7" fmla="*/ 1273 h 12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 h="1274">
                  <a:moveTo>
                    <a:pt x="2116" y="1273"/>
                  </a:moveTo>
                  <a:lnTo>
                    <a:pt x="2116" y="625"/>
                  </a:lnTo>
                  <a:lnTo>
                    <a:pt x="0" y="0"/>
                  </a:lnTo>
                  <a:lnTo>
                    <a:pt x="2116" y="1273"/>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sp>
          <p:nvSpPr>
            <p:cNvPr id="11305" name="Freeform 7"/>
            <p:cNvSpPr>
              <a:spLocks/>
            </p:cNvSpPr>
            <p:nvPr/>
          </p:nvSpPr>
          <p:spPr bwMode="auto">
            <a:xfrm>
              <a:off x="1488" y="2327"/>
              <a:ext cx="3913" cy="626"/>
            </a:xfrm>
            <a:custGeom>
              <a:avLst/>
              <a:gdLst>
                <a:gd name="T0" fmla="*/ 3912 w 3913"/>
                <a:gd name="T1" fmla="*/ 625 h 626"/>
                <a:gd name="T2" fmla="*/ 0 w 3913"/>
                <a:gd name="T3" fmla="*/ 0 h 626"/>
                <a:gd name="T4" fmla="*/ 2140 w 3913"/>
                <a:gd name="T5" fmla="*/ 625 h 626"/>
                <a:gd name="T6" fmla="*/ 3912 w 3913"/>
                <a:gd name="T7" fmla="*/ 625 h 6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13" h="626">
                  <a:moveTo>
                    <a:pt x="3912" y="625"/>
                  </a:moveTo>
                  <a:lnTo>
                    <a:pt x="0" y="0"/>
                  </a:lnTo>
                  <a:lnTo>
                    <a:pt x="2140" y="625"/>
                  </a:lnTo>
                  <a:lnTo>
                    <a:pt x="3912" y="625"/>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grpSp>
      <p:grpSp>
        <p:nvGrpSpPr>
          <p:cNvPr id="11269" name="Group 8"/>
          <p:cNvGrpSpPr>
            <a:grpSpLocks/>
          </p:cNvGrpSpPr>
          <p:nvPr/>
        </p:nvGrpSpPr>
        <p:grpSpPr bwMode="auto">
          <a:xfrm>
            <a:off x="4275139" y="1344614"/>
            <a:ext cx="6211887" cy="1965325"/>
            <a:chOff x="1512" y="1091"/>
            <a:chExt cx="3913" cy="1238"/>
          </a:xfrm>
        </p:grpSpPr>
        <p:sp>
          <p:nvSpPr>
            <p:cNvPr id="11300" name="Rectangle 9"/>
            <p:cNvSpPr>
              <a:spLocks noChangeArrowheads="1"/>
            </p:cNvSpPr>
            <p:nvPr/>
          </p:nvSpPr>
          <p:spPr bwMode="auto">
            <a:xfrm>
              <a:off x="3640" y="1091"/>
              <a:ext cx="1764" cy="657"/>
            </a:xfrm>
            <a:prstGeom prst="rect">
              <a:avLst/>
            </a:prstGeom>
            <a:solidFill>
              <a:srgbClr val="FCFEB9"/>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lIns="82547" tIns="41273" rIns="82547" bIns="41273" anchor="ctr"/>
            <a:lstStyle>
              <a:lvl1pPr defTabSz="739775">
                <a:defRPr sz="2000">
                  <a:solidFill>
                    <a:schemeClr val="tx1"/>
                  </a:solidFill>
                  <a:latin typeface="Arial" panose="020B0604020202020204" pitchFamily="34" charset="0"/>
                </a:defRPr>
              </a:lvl1pPr>
              <a:lvl2pPr marL="742950" indent="-285750" defTabSz="739775">
                <a:defRPr sz="2000">
                  <a:solidFill>
                    <a:schemeClr val="tx1"/>
                  </a:solidFill>
                  <a:latin typeface="Arial" panose="020B0604020202020204" pitchFamily="34" charset="0"/>
                </a:defRPr>
              </a:lvl2pPr>
              <a:lvl3pPr marL="1143000" indent="-228600" defTabSz="739775">
                <a:defRPr sz="2000">
                  <a:solidFill>
                    <a:schemeClr val="tx1"/>
                  </a:solidFill>
                  <a:latin typeface="Arial" panose="020B0604020202020204" pitchFamily="34" charset="0"/>
                </a:defRPr>
              </a:lvl3pPr>
              <a:lvl4pPr marL="1600200" indent="-228600" defTabSz="739775">
                <a:defRPr sz="2000">
                  <a:solidFill>
                    <a:schemeClr val="tx1"/>
                  </a:solidFill>
                  <a:latin typeface="Arial" panose="020B0604020202020204" pitchFamily="34" charset="0"/>
                </a:defRPr>
              </a:lvl4pPr>
              <a:lvl5pPr marL="2057400" indent="-228600" defTabSz="739775">
                <a:defRPr sz="2000">
                  <a:solidFill>
                    <a:schemeClr val="tx1"/>
                  </a:solidFill>
                  <a:latin typeface="Arial" panose="020B0604020202020204" pitchFamily="34" charset="0"/>
                </a:defRPr>
              </a:lvl5pPr>
              <a:lvl6pPr marL="2514600" indent="-228600" defTabSz="7397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397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397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39775"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pPr>
              <a:endParaRPr lang="en-US" altLang="en-US" sz="1800" b="1">
                <a:solidFill>
                  <a:srgbClr val="000000"/>
                </a:solidFill>
              </a:endParaRPr>
            </a:p>
          </p:txBody>
        </p:sp>
        <p:sp>
          <p:nvSpPr>
            <p:cNvPr id="11301" name="Freeform 10"/>
            <p:cNvSpPr>
              <a:spLocks/>
            </p:cNvSpPr>
            <p:nvPr/>
          </p:nvSpPr>
          <p:spPr bwMode="auto">
            <a:xfrm>
              <a:off x="1512" y="1104"/>
              <a:ext cx="2125" cy="1225"/>
            </a:xfrm>
            <a:custGeom>
              <a:avLst/>
              <a:gdLst>
                <a:gd name="T0" fmla="*/ 2124 w 2125"/>
                <a:gd name="T1" fmla="*/ 0 h 1225"/>
                <a:gd name="T2" fmla="*/ 2124 w 2125"/>
                <a:gd name="T3" fmla="*/ 648 h 1225"/>
                <a:gd name="T4" fmla="*/ 0 w 2125"/>
                <a:gd name="T5" fmla="*/ 1224 h 1225"/>
                <a:gd name="T6" fmla="*/ 2124 w 2125"/>
                <a:gd name="T7" fmla="*/ 0 h 1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5" h="1225">
                  <a:moveTo>
                    <a:pt x="2124" y="0"/>
                  </a:moveTo>
                  <a:lnTo>
                    <a:pt x="2124" y="648"/>
                  </a:lnTo>
                  <a:lnTo>
                    <a:pt x="0" y="1224"/>
                  </a:lnTo>
                  <a:lnTo>
                    <a:pt x="212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sp>
          <p:nvSpPr>
            <p:cNvPr id="11302" name="Freeform 11"/>
            <p:cNvSpPr>
              <a:spLocks/>
            </p:cNvSpPr>
            <p:nvPr/>
          </p:nvSpPr>
          <p:spPr bwMode="auto">
            <a:xfrm>
              <a:off x="1516" y="1744"/>
              <a:ext cx="3909" cy="585"/>
            </a:xfrm>
            <a:custGeom>
              <a:avLst/>
              <a:gdLst>
                <a:gd name="T0" fmla="*/ 3908 w 3909"/>
                <a:gd name="T1" fmla="*/ 0 h 585"/>
                <a:gd name="T2" fmla="*/ 0 w 3909"/>
                <a:gd name="T3" fmla="*/ 584 h 585"/>
                <a:gd name="T4" fmla="*/ 2130 w 3909"/>
                <a:gd name="T5" fmla="*/ 0 h 585"/>
                <a:gd name="T6" fmla="*/ 3908 w 3909"/>
                <a:gd name="T7" fmla="*/ 0 h 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09" h="585">
                  <a:moveTo>
                    <a:pt x="3908" y="0"/>
                  </a:moveTo>
                  <a:lnTo>
                    <a:pt x="0" y="584"/>
                  </a:lnTo>
                  <a:lnTo>
                    <a:pt x="2130" y="0"/>
                  </a:lnTo>
                  <a:lnTo>
                    <a:pt x="3908"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grpSp>
      <p:grpSp>
        <p:nvGrpSpPr>
          <p:cNvPr id="11270" name="Group 12"/>
          <p:cNvGrpSpPr>
            <a:grpSpLocks/>
          </p:cNvGrpSpPr>
          <p:nvPr/>
        </p:nvGrpSpPr>
        <p:grpSpPr bwMode="auto">
          <a:xfrm>
            <a:off x="3941763" y="2616200"/>
            <a:ext cx="6553200" cy="1041400"/>
            <a:chOff x="1512" y="2012"/>
            <a:chExt cx="4128" cy="657"/>
          </a:xfrm>
        </p:grpSpPr>
        <p:sp>
          <p:nvSpPr>
            <p:cNvPr id="11298" name="Freeform 13"/>
            <p:cNvSpPr>
              <a:spLocks/>
            </p:cNvSpPr>
            <p:nvPr/>
          </p:nvSpPr>
          <p:spPr bwMode="auto">
            <a:xfrm>
              <a:off x="1512" y="2012"/>
              <a:ext cx="2365" cy="657"/>
            </a:xfrm>
            <a:custGeom>
              <a:avLst/>
              <a:gdLst>
                <a:gd name="T0" fmla="*/ 2364 w 2365"/>
                <a:gd name="T1" fmla="*/ 656 h 657"/>
                <a:gd name="T2" fmla="*/ 0 w 2365"/>
                <a:gd name="T3" fmla="*/ 324 h 657"/>
                <a:gd name="T4" fmla="*/ 2364 w 2365"/>
                <a:gd name="T5" fmla="*/ 0 h 657"/>
                <a:gd name="T6" fmla="*/ 2364 w 2365"/>
                <a:gd name="T7" fmla="*/ 656 h 6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5" h="657">
                  <a:moveTo>
                    <a:pt x="2364" y="656"/>
                  </a:moveTo>
                  <a:lnTo>
                    <a:pt x="0" y="324"/>
                  </a:lnTo>
                  <a:lnTo>
                    <a:pt x="2364" y="0"/>
                  </a:lnTo>
                  <a:lnTo>
                    <a:pt x="2364" y="656"/>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sp>
          <p:nvSpPr>
            <p:cNvPr id="11299" name="Rectangle 14"/>
            <p:cNvSpPr>
              <a:spLocks noChangeArrowheads="1"/>
            </p:cNvSpPr>
            <p:nvPr/>
          </p:nvSpPr>
          <p:spPr bwMode="auto">
            <a:xfrm>
              <a:off x="3876" y="2012"/>
              <a:ext cx="1764" cy="657"/>
            </a:xfrm>
            <a:prstGeom prst="rect">
              <a:avLst/>
            </a:prstGeom>
            <a:solidFill>
              <a:srgbClr val="FCFEB9"/>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lIns="82547" tIns="41273" rIns="82547" bIns="41273" anchor="ctr"/>
            <a:lstStyle>
              <a:lvl1pPr defTabSz="739775">
                <a:defRPr sz="2000">
                  <a:solidFill>
                    <a:schemeClr val="tx1"/>
                  </a:solidFill>
                  <a:latin typeface="Arial" panose="020B0604020202020204" pitchFamily="34" charset="0"/>
                </a:defRPr>
              </a:lvl1pPr>
              <a:lvl2pPr marL="742950" indent="-285750" defTabSz="739775">
                <a:defRPr sz="2000">
                  <a:solidFill>
                    <a:schemeClr val="tx1"/>
                  </a:solidFill>
                  <a:latin typeface="Arial" panose="020B0604020202020204" pitchFamily="34" charset="0"/>
                </a:defRPr>
              </a:lvl2pPr>
              <a:lvl3pPr marL="1143000" indent="-228600" defTabSz="739775">
                <a:defRPr sz="2000">
                  <a:solidFill>
                    <a:schemeClr val="tx1"/>
                  </a:solidFill>
                  <a:latin typeface="Arial" panose="020B0604020202020204" pitchFamily="34" charset="0"/>
                </a:defRPr>
              </a:lvl3pPr>
              <a:lvl4pPr marL="1600200" indent="-228600" defTabSz="739775">
                <a:defRPr sz="2000">
                  <a:solidFill>
                    <a:schemeClr val="tx1"/>
                  </a:solidFill>
                  <a:latin typeface="Arial" panose="020B0604020202020204" pitchFamily="34" charset="0"/>
                </a:defRPr>
              </a:lvl4pPr>
              <a:lvl5pPr marL="2057400" indent="-228600" defTabSz="739775">
                <a:defRPr sz="2000">
                  <a:solidFill>
                    <a:schemeClr val="tx1"/>
                  </a:solidFill>
                  <a:latin typeface="Arial" panose="020B0604020202020204" pitchFamily="34" charset="0"/>
                </a:defRPr>
              </a:lvl5pPr>
              <a:lvl6pPr marL="2514600" indent="-228600" defTabSz="7397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397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397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39775"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pPr>
              <a:endParaRPr lang="en-US" altLang="en-US" sz="1800" b="1">
                <a:solidFill>
                  <a:srgbClr val="000000"/>
                </a:solidFill>
              </a:endParaRPr>
            </a:p>
          </p:txBody>
        </p:sp>
      </p:grpSp>
      <p:grpSp>
        <p:nvGrpSpPr>
          <p:cNvPr id="11271" name="Group 15"/>
          <p:cNvGrpSpPr>
            <a:grpSpLocks/>
          </p:cNvGrpSpPr>
          <p:nvPr/>
        </p:nvGrpSpPr>
        <p:grpSpPr bwMode="auto">
          <a:xfrm>
            <a:off x="3132138" y="1330326"/>
            <a:ext cx="3771900" cy="2309813"/>
            <a:chOff x="913" y="875"/>
            <a:chExt cx="2375" cy="1454"/>
          </a:xfrm>
        </p:grpSpPr>
        <p:sp>
          <p:nvSpPr>
            <p:cNvPr id="11295" name="Rectangle 16"/>
            <p:cNvSpPr>
              <a:spLocks noChangeArrowheads="1"/>
            </p:cNvSpPr>
            <p:nvPr/>
          </p:nvSpPr>
          <p:spPr bwMode="auto">
            <a:xfrm>
              <a:off x="1520" y="875"/>
              <a:ext cx="1764" cy="657"/>
            </a:xfrm>
            <a:prstGeom prst="rect">
              <a:avLst/>
            </a:prstGeom>
            <a:solidFill>
              <a:srgbClr val="FCFEB9"/>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lIns="82547" tIns="41273" rIns="82547" bIns="41273" anchor="ctr"/>
            <a:lstStyle>
              <a:lvl1pPr defTabSz="739775">
                <a:defRPr sz="2000">
                  <a:solidFill>
                    <a:schemeClr val="tx1"/>
                  </a:solidFill>
                  <a:latin typeface="Arial" panose="020B0604020202020204" pitchFamily="34" charset="0"/>
                </a:defRPr>
              </a:lvl1pPr>
              <a:lvl2pPr marL="742950" indent="-285750" defTabSz="739775">
                <a:defRPr sz="2000">
                  <a:solidFill>
                    <a:schemeClr val="tx1"/>
                  </a:solidFill>
                  <a:latin typeface="Arial" panose="020B0604020202020204" pitchFamily="34" charset="0"/>
                </a:defRPr>
              </a:lvl2pPr>
              <a:lvl3pPr marL="1143000" indent="-228600" defTabSz="739775">
                <a:defRPr sz="2000">
                  <a:solidFill>
                    <a:schemeClr val="tx1"/>
                  </a:solidFill>
                  <a:latin typeface="Arial" panose="020B0604020202020204" pitchFamily="34" charset="0"/>
                </a:defRPr>
              </a:lvl3pPr>
              <a:lvl4pPr marL="1600200" indent="-228600" defTabSz="739775">
                <a:defRPr sz="2000">
                  <a:solidFill>
                    <a:schemeClr val="tx1"/>
                  </a:solidFill>
                  <a:latin typeface="Arial" panose="020B0604020202020204" pitchFamily="34" charset="0"/>
                </a:defRPr>
              </a:lvl4pPr>
              <a:lvl5pPr marL="2057400" indent="-228600" defTabSz="739775">
                <a:defRPr sz="2000">
                  <a:solidFill>
                    <a:schemeClr val="tx1"/>
                  </a:solidFill>
                  <a:latin typeface="Arial" panose="020B0604020202020204" pitchFamily="34" charset="0"/>
                </a:defRPr>
              </a:lvl5pPr>
              <a:lvl6pPr marL="2514600" indent="-228600" defTabSz="7397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397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397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39775"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pPr>
              <a:endParaRPr lang="en-US" altLang="en-US" sz="1800" b="1">
                <a:solidFill>
                  <a:srgbClr val="000000"/>
                </a:solidFill>
              </a:endParaRPr>
            </a:p>
          </p:txBody>
        </p:sp>
        <p:sp>
          <p:nvSpPr>
            <p:cNvPr id="11296" name="Freeform 17"/>
            <p:cNvSpPr>
              <a:spLocks/>
            </p:cNvSpPr>
            <p:nvPr/>
          </p:nvSpPr>
          <p:spPr bwMode="auto">
            <a:xfrm>
              <a:off x="916" y="888"/>
              <a:ext cx="601" cy="1441"/>
            </a:xfrm>
            <a:custGeom>
              <a:avLst/>
              <a:gdLst>
                <a:gd name="T0" fmla="*/ 600 w 601"/>
                <a:gd name="T1" fmla="*/ 0 h 1441"/>
                <a:gd name="T2" fmla="*/ 600 w 601"/>
                <a:gd name="T3" fmla="*/ 647 h 1441"/>
                <a:gd name="T4" fmla="*/ 0 w 601"/>
                <a:gd name="T5" fmla="*/ 1440 h 1441"/>
                <a:gd name="T6" fmla="*/ 600 w 601"/>
                <a:gd name="T7" fmla="*/ 0 h 1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1" h="1441">
                  <a:moveTo>
                    <a:pt x="600" y="0"/>
                  </a:moveTo>
                  <a:lnTo>
                    <a:pt x="600" y="647"/>
                  </a:lnTo>
                  <a:lnTo>
                    <a:pt x="0" y="1440"/>
                  </a:lnTo>
                  <a:lnTo>
                    <a:pt x="600"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sp>
          <p:nvSpPr>
            <p:cNvPr id="11297" name="Freeform 18"/>
            <p:cNvSpPr>
              <a:spLocks/>
            </p:cNvSpPr>
            <p:nvPr/>
          </p:nvSpPr>
          <p:spPr bwMode="auto">
            <a:xfrm>
              <a:off x="913" y="1535"/>
              <a:ext cx="2375" cy="794"/>
            </a:xfrm>
            <a:custGeom>
              <a:avLst/>
              <a:gdLst>
                <a:gd name="T0" fmla="*/ 2374 w 2375"/>
                <a:gd name="T1" fmla="*/ 0 h 794"/>
                <a:gd name="T2" fmla="*/ 0 w 2375"/>
                <a:gd name="T3" fmla="*/ 793 h 794"/>
                <a:gd name="T4" fmla="*/ 607 w 2375"/>
                <a:gd name="T5" fmla="*/ 1 h 794"/>
                <a:gd name="T6" fmla="*/ 2374 w 2375"/>
                <a:gd name="T7" fmla="*/ 0 h 7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75" h="794">
                  <a:moveTo>
                    <a:pt x="2374" y="0"/>
                  </a:moveTo>
                  <a:lnTo>
                    <a:pt x="0" y="793"/>
                  </a:lnTo>
                  <a:lnTo>
                    <a:pt x="607" y="1"/>
                  </a:lnTo>
                  <a:lnTo>
                    <a:pt x="237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grpSp>
      <p:sp>
        <p:nvSpPr>
          <p:cNvPr id="11272" name="Rectangle 19"/>
          <p:cNvSpPr>
            <a:spLocks noGrp="1" noChangeArrowheads="1"/>
          </p:cNvSpPr>
          <p:nvPr>
            <p:ph type="title"/>
          </p:nvPr>
        </p:nvSpPr>
        <p:spPr>
          <a:xfrm>
            <a:off x="1958976" y="274638"/>
            <a:ext cx="8251825" cy="906462"/>
          </a:xfrm>
        </p:spPr>
        <p:txBody>
          <a:bodyPr>
            <a:normAutofit fontScale="90000"/>
          </a:bodyPr>
          <a:lstStyle/>
          <a:p>
            <a:pPr eaLnBrk="1" hangingPunct="1">
              <a:lnSpc>
                <a:spcPct val="80000"/>
              </a:lnSpc>
            </a:pPr>
            <a:r>
              <a:rPr lang="en-US" altLang="en-US" sz="3600" b="1"/>
              <a:t>Creating and Sustaining Organizational Culture</a:t>
            </a:r>
          </a:p>
        </p:txBody>
      </p:sp>
      <p:grpSp>
        <p:nvGrpSpPr>
          <p:cNvPr id="11273" name="Group 20"/>
          <p:cNvGrpSpPr>
            <a:grpSpLocks/>
          </p:cNvGrpSpPr>
          <p:nvPr/>
        </p:nvGrpSpPr>
        <p:grpSpPr bwMode="auto">
          <a:xfrm>
            <a:off x="3886201" y="3962400"/>
            <a:ext cx="3763963" cy="2624138"/>
            <a:chOff x="920" y="2328"/>
            <a:chExt cx="2372" cy="1654"/>
          </a:xfrm>
        </p:grpSpPr>
        <p:sp>
          <p:nvSpPr>
            <p:cNvPr id="11292" name="Freeform 21"/>
            <p:cNvSpPr>
              <a:spLocks/>
            </p:cNvSpPr>
            <p:nvPr/>
          </p:nvSpPr>
          <p:spPr bwMode="auto">
            <a:xfrm>
              <a:off x="936" y="2328"/>
              <a:ext cx="602" cy="1649"/>
            </a:xfrm>
            <a:custGeom>
              <a:avLst/>
              <a:gdLst>
                <a:gd name="T0" fmla="*/ 594 w 602"/>
                <a:gd name="T1" fmla="*/ 1648 h 1649"/>
                <a:gd name="T2" fmla="*/ 601 w 602"/>
                <a:gd name="T3" fmla="*/ 992 h 1649"/>
                <a:gd name="T4" fmla="*/ 0 w 602"/>
                <a:gd name="T5" fmla="*/ 0 h 1649"/>
                <a:gd name="T6" fmla="*/ 594 w 602"/>
                <a:gd name="T7" fmla="*/ 1648 h 16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2" h="1649">
                  <a:moveTo>
                    <a:pt x="594" y="1648"/>
                  </a:moveTo>
                  <a:lnTo>
                    <a:pt x="601" y="992"/>
                  </a:lnTo>
                  <a:lnTo>
                    <a:pt x="0" y="0"/>
                  </a:lnTo>
                  <a:lnTo>
                    <a:pt x="594" y="1648"/>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sp>
          <p:nvSpPr>
            <p:cNvPr id="11293" name="Freeform 22"/>
            <p:cNvSpPr>
              <a:spLocks/>
            </p:cNvSpPr>
            <p:nvPr/>
          </p:nvSpPr>
          <p:spPr bwMode="auto">
            <a:xfrm>
              <a:off x="920" y="2328"/>
              <a:ext cx="2368" cy="993"/>
            </a:xfrm>
            <a:custGeom>
              <a:avLst/>
              <a:gdLst>
                <a:gd name="T0" fmla="*/ 2367 w 2368"/>
                <a:gd name="T1" fmla="*/ 992 h 993"/>
                <a:gd name="T2" fmla="*/ 0 w 2368"/>
                <a:gd name="T3" fmla="*/ 0 h 993"/>
                <a:gd name="T4" fmla="*/ 600 w 2368"/>
                <a:gd name="T5" fmla="*/ 992 h 993"/>
                <a:gd name="T6" fmla="*/ 2367 w 2368"/>
                <a:gd name="T7" fmla="*/ 992 h 9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8" h="993">
                  <a:moveTo>
                    <a:pt x="2367" y="992"/>
                  </a:moveTo>
                  <a:lnTo>
                    <a:pt x="0" y="0"/>
                  </a:lnTo>
                  <a:lnTo>
                    <a:pt x="600" y="992"/>
                  </a:lnTo>
                  <a:lnTo>
                    <a:pt x="2367" y="992"/>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sp>
          <p:nvSpPr>
            <p:cNvPr id="11294" name="Rectangle 23"/>
            <p:cNvSpPr>
              <a:spLocks noChangeArrowheads="1"/>
            </p:cNvSpPr>
            <p:nvPr/>
          </p:nvSpPr>
          <p:spPr bwMode="auto">
            <a:xfrm>
              <a:off x="1528" y="3325"/>
              <a:ext cx="1764" cy="657"/>
            </a:xfrm>
            <a:prstGeom prst="rect">
              <a:avLst/>
            </a:prstGeom>
            <a:solidFill>
              <a:srgbClr val="FCFEB9"/>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lIns="82547" tIns="41273" rIns="82547" bIns="41273" anchor="ctr"/>
            <a:lstStyle>
              <a:lvl1pPr defTabSz="739775">
                <a:defRPr sz="2000">
                  <a:solidFill>
                    <a:schemeClr val="tx1"/>
                  </a:solidFill>
                  <a:latin typeface="Arial" panose="020B0604020202020204" pitchFamily="34" charset="0"/>
                </a:defRPr>
              </a:lvl1pPr>
              <a:lvl2pPr marL="742950" indent="-285750" defTabSz="739775">
                <a:defRPr sz="2000">
                  <a:solidFill>
                    <a:schemeClr val="tx1"/>
                  </a:solidFill>
                  <a:latin typeface="Arial" panose="020B0604020202020204" pitchFamily="34" charset="0"/>
                </a:defRPr>
              </a:lvl2pPr>
              <a:lvl3pPr marL="1143000" indent="-228600" defTabSz="739775">
                <a:defRPr sz="2000">
                  <a:solidFill>
                    <a:schemeClr val="tx1"/>
                  </a:solidFill>
                  <a:latin typeface="Arial" panose="020B0604020202020204" pitchFamily="34" charset="0"/>
                </a:defRPr>
              </a:lvl3pPr>
              <a:lvl4pPr marL="1600200" indent="-228600" defTabSz="739775">
                <a:defRPr sz="2000">
                  <a:solidFill>
                    <a:schemeClr val="tx1"/>
                  </a:solidFill>
                  <a:latin typeface="Arial" panose="020B0604020202020204" pitchFamily="34" charset="0"/>
                </a:defRPr>
              </a:lvl4pPr>
              <a:lvl5pPr marL="2057400" indent="-228600" defTabSz="739775">
                <a:defRPr sz="2000">
                  <a:solidFill>
                    <a:schemeClr val="tx1"/>
                  </a:solidFill>
                  <a:latin typeface="Arial" panose="020B0604020202020204" pitchFamily="34" charset="0"/>
                </a:defRPr>
              </a:lvl5pPr>
              <a:lvl6pPr marL="2514600" indent="-228600" defTabSz="7397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397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397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39775"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pPr>
              <a:endParaRPr lang="en-US" altLang="en-US" sz="1800" b="1">
                <a:solidFill>
                  <a:srgbClr val="000000"/>
                </a:solidFill>
              </a:endParaRPr>
            </a:p>
          </p:txBody>
        </p:sp>
      </p:grpSp>
      <p:grpSp>
        <p:nvGrpSpPr>
          <p:cNvPr id="11274" name="Group 24"/>
          <p:cNvGrpSpPr>
            <a:grpSpLocks/>
          </p:cNvGrpSpPr>
          <p:nvPr/>
        </p:nvGrpSpPr>
        <p:grpSpPr bwMode="auto">
          <a:xfrm>
            <a:off x="3941763" y="3759200"/>
            <a:ext cx="6553200" cy="1042988"/>
            <a:chOff x="1512" y="2012"/>
            <a:chExt cx="4128" cy="657"/>
          </a:xfrm>
        </p:grpSpPr>
        <p:sp>
          <p:nvSpPr>
            <p:cNvPr id="11290" name="Freeform 25"/>
            <p:cNvSpPr>
              <a:spLocks/>
            </p:cNvSpPr>
            <p:nvPr/>
          </p:nvSpPr>
          <p:spPr bwMode="auto">
            <a:xfrm>
              <a:off x="1512" y="2012"/>
              <a:ext cx="2365" cy="657"/>
            </a:xfrm>
            <a:custGeom>
              <a:avLst/>
              <a:gdLst>
                <a:gd name="T0" fmla="*/ 2364 w 2365"/>
                <a:gd name="T1" fmla="*/ 656 h 657"/>
                <a:gd name="T2" fmla="*/ 0 w 2365"/>
                <a:gd name="T3" fmla="*/ 324 h 657"/>
                <a:gd name="T4" fmla="*/ 2364 w 2365"/>
                <a:gd name="T5" fmla="*/ 0 h 657"/>
                <a:gd name="T6" fmla="*/ 2364 w 2365"/>
                <a:gd name="T7" fmla="*/ 656 h 6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65" h="657">
                  <a:moveTo>
                    <a:pt x="2364" y="656"/>
                  </a:moveTo>
                  <a:lnTo>
                    <a:pt x="0" y="324"/>
                  </a:lnTo>
                  <a:lnTo>
                    <a:pt x="2364" y="0"/>
                  </a:lnTo>
                  <a:lnTo>
                    <a:pt x="2364" y="656"/>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sp>
          <p:nvSpPr>
            <p:cNvPr id="11291" name="Rectangle 26"/>
            <p:cNvSpPr>
              <a:spLocks noChangeArrowheads="1"/>
            </p:cNvSpPr>
            <p:nvPr/>
          </p:nvSpPr>
          <p:spPr bwMode="auto">
            <a:xfrm>
              <a:off x="3876" y="2012"/>
              <a:ext cx="1764" cy="657"/>
            </a:xfrm>
            <a:prstGeom prst="rect">
              <a:avLst/>
            </a:prstGeom>
            <a:solidFill>
              <a:srgbClr val="FCFEB9"/>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lIns="82547" tIns="41273" rIns="82547" bIns="41273" anchor="ctr"/>
            <a:lstStyle>
              <a:lvl1pPr defTabSz="739775">
                <a:defRPr sz="2000">
                  <a:solidFill>
                    <a:schemeClr val="tx1"/>
                  </a:solidFill>
                  <a:latin typeface="Arial" panose="020B0604020202020204" pitchFamily="34" charset="0"/>
                </a:defRPr>
              </a:lvl1pPr>
              <a:lvl2pPr marL="742950" indent="-285750" defTabSz="739775">
                <a:defRPr sz="2000">
                  <a:solidFill>
                    <a:schemeClr val="tx1"/>
                  </a:solidFill>
                  <a:latin typeface="Arial" panose="020B0604020202020204" pitchFamily="34" charset="0"/>
                </a:defRPr>
              </a:lvl2pPr>
              <a:lvl3pPr marL="1143000" indent="-228600" defTabSz="739775">
                <a:defRPr sz="2000">
                  <a:solidFill>
                    <a:schemeClr val="tx1"/>
                  </a:solidFill>
                  <a:latin typeface="Arial" panose="020B0604020202020204" pitchFamily="34" charset="0"/>
                </a:defRPr>
              </a:lvl3pPr>
              <a:lvl4pPr marL="1600200" indent="-228600" defTabSz="739775">
                <a:defRPr sz="2000">
                  <a:solidFill>
                    <a:schemeClr val="tx1"/>
                  </a:solidFill>
                  <a:latin typeface="Arial" panose="020B0604020202020204" pitchFamily="34" charset="0"/>
                </a:defRPr>
              </a:lvl4pPr>
              <a:lvl5pPr marL="2057400" indent="-228600" defTabSz="739775">
                <a:defRPr sz="2000">
                  <a:solidFill>
                    <a:schemeClr val="tx1"/>
                  </a:solidFill>
                  <a:latin typeface="Arial" panose="020B0604020202020204" pitchFamily="34" charset="0"/>
                </a:defRPr>
              </a:lvl5pPr>
              <a:lvl6pPr marL="2514600" indent="-228600" defTabSz="7397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397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397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39775"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pPr>
              <a:endParaRPr lang="en-US" altLang="en-US" sz="1800" b="1">
                <a:solidFill>
                  <a:srgbClr val="000000"/>
                </a:solidFill>
              </a:endParaRPr>
            </a:p>
          </p:txBody>
        </p:sp>
      </p:grpSp>
      <p:grpSp>
        <p:nvGrpSpPr>
          <p:cNvPr id="11275" name="Group 27"/>
          <p:cNvGrpSpPr>
            <a:grpSpLocks/>
          </p:cNvGrpSpPr>
          <p:nvPr/>
        </p:nvGrpSpPr>
        <p:grpSpPr bwMode="auto">
          <a:xfrm rot="10795257">
            <a:off x="1676400" y="4037013"/>
            <a:ext cx="3773488" cy="2362200"/>
            <a:chOff x="913" y="875"/>
            <a:chExt cx="2375" cy="1454"/>
          </a:xfrm>
        </p:grpSpPr>
        <p:sp>
          <p:nvSpPr>
            <p:cNvPr id="11287" name="Rectangle 28"/>
            <p:cNvSpPr>
              <a:spLocks noChangeArrowheads="1"/>
            </p:cNvSpPr>
            <p:nvPr/>
          </p:nvSpPr>
          <p:spPr bwMode="auto">
            <a:xfrm>
              <a:off x="1520" y="875"/>
              <a:ext cx="1764" cy="657"/>
            </a:xfrm>
            <a:prstGeom prst="rect">
              <a:avLst/>
            </a:prstGeom>
            <a:solidFill>
              <a:srgbClr val="FCFEB9"/>
            </a:solidFill>
            <a:ln w="127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rot="10800000" lIns="82547" tIns="41273" rIns="82547" bIns="41273" anchor="ctr"/>
            <a:lstStyle>
              <a:lvl1pPr defTabSz="739775">
                <a:defRPr sz="2000">
                  <a:solidFill>
                    <a:schemeClr val="tx1"/>
                  </a:solidFill>
                  <a:latin typeface="Arial" panose="020B0604020202020204" pitchFamily="34" charset="0"/>
                </a:defRPr>
              </a:lvl1pPr>
              <a:lvl2pPr marL="742950" indent="-285750" defTabSz="739775">
                <a:defRPr sz="2000">
                  <a:solidFill>
                    <a:schemeClr val="tx1"/>
                  </a:solidFill>
                  <a:latin typeface="Arial" panose="020B0604020202020204" pitchFamily="34" charset="0"/>
                </a:defRPr>
              </a:lvl2pPr>
              <a:lvl3pPr marL="1143000" indent="-228600" defTabSz="739775">
                <a:defRPr sz="2000">
                  <a:solidFill>
                    <a:schemeClr val="tx1"/>
                  </a:solidFill>
                  <a:latin typeface="Arial" panose="020B0604020202020204" pitchFamily="34" charset="0"/>
                </a:defRPr>
              </a:lvl3pPr>
              <a:lvl4pPr marL="1600200" indent="-228600" defTabSz="739775">
                <a:defRPr sz="2000">
                  <a:solidFill>
                    <a:schemeClr val="tx1"/>
                  </a:solidFill>
                  <a:latin typeface="Arial" panose="020B0604020202020204" pitchFamily="34" charset="0"/>
                </a:defRPr>
              </a:lvl4pPr>
              <a:lvl5pPr marL="2057400" indent="-228600" defTabSz="739775">
                <a:defRPr sz="2000">
                  <a:solidFill>
                    <a:schemeClr val="tx1"/>
                  </a:solidFill>
                  <a:latin typeface="Arial" panose="020B0604020202020204" pitchFamily="34" charset="0"/>
                </a:defRPr>
              </a:lvl5pPr>
              <a:lvl6pPr marL="2514600" indent="-228600" defTabSz="7397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7397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7397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739775"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lnSpc>
                  <a:spcPct val="90000"/>
                </a:lnSpc>
              </a:pPr>
              <a:endParaRPr lang="en-US" altLang="en-US" sz="1800" b="1">
                <a:solidFill>
                  <a:srgbClr val="000000"/>
                </a:solidFill>
              </a:endParaRPr>
            </a:p>
          </p:txBody>
        </p:sp>
        <p:sp>
          <p:nvSpPr>
            <p:cNvPr id="11288" name="Freeform 29"/>
            <p:cNvSpPr>
              <a:spLocks/>
            </p:cNvSpPr>
            <p:nvPr/>
          </p:nvSpPr>
          <p:spPr bwMode="auto">
            <a:xfrm>
              <a:off x="916" y="888"/>
              <a:ext cx="601" cy="1441"/>
            </a:xfrm>
            <a:custGeom>
              <a:avLst/>
              <a:gdLst>
                <a:gd name="T0" fmla="*/ 600 w 601"/>
                <a:gd name="T1" fmla="*/ 0 h 1441"/>
                <a:gd name="T2" fmla="*/ 600 w 601"/>
                <a:gd name="T3" fmla="*/ 647 h 1441"/>
                <a:gd name="T4" fmla="*/ 0 w 601"/>
                <a:gd name="T5" fmla="*/ 1440 h 1441"/>
                <a:gd name="T6" fmla="*/ 600 w 601"/>
                <a:gd name="T7" fmla="*/ 0 h 1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1" h="1441">
                  <a:moveTo>
                    <a:pt x="600" y="0"/>
                  </a:moveTo>
                  <a:lnTo>
                    <a:pt x="600" y="647"/>
                  </a:lnTo>
                  <a:lnTo>
                    <a:pt x="0" y="1440"/>
                  </a:lnTo>
                  <a:lnTo>
                    <a:pt x="600"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sp>
          <p:nvSpPr>
            <p:cNvPr id="11289" name="Freeform 30"/>
            <p:cNvSpPr>
              <a:spLocks/>
            </p:cNvSpPr>
            <p:nvPr/>
          </p:nvSpPr>
          <p:spPr bwMode="auto">
            <a:xfrm>
              <a:off x="913" y="1535"/>
              <a:ext cx="2375" cy="794"/>
            </a:xfrm>
            <a:custGeom>
              <a:avLst/>
              <a:gdLst>
                <a:gd name="T0" fmla="*/ 2374 w 2375"/>
                <a:gd name="T1" fmla="*/ 0 h 794"/>
                <a:gd name="T2" fmla="*/ 0 w 2375"/>
                <a:gd name="T3" fmla="*/ 793 h 794"/>
                <a:gd name="T4" fmla="*/ 607 w 2375"/>
                <a:gd name="T5" fmla="*/ 1 h 794"/>
                <a:gd name="T6" fmla="*/ 2374 w 2375"/>
                <a:gd name="T7" fmla="*/ 0 h 7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75" h="794">
                  <a:moveTo>
                    <a:pt x="2374" y="0"/>
                  </a:moveTo>
                  <a:lnTo>
                    <a:pt x="0" y="793"/>
                  </a:lnTo>
                  <a:lnTo>
                    <a:pt x="607" y="1"/>
                  </a:lnTo>
                  <a:lnTo>
                    <a:pt x="2374" y="0"/>
                  </a:lnTo>
                </a:path>
              </a:pathLst>
            </a:custGeom>
            <a:gradFill rotWithShape="0">
              <a:gsLst>
                <a:gs pos="0">
                  <a:srgbClr val="EF9100"/>
                </a:gs>
                <a:gs pos="100000">
                  <a:srgbClr val="F5BD66"/>
                </a:gs>
              </a:gsLst>
              <a:path path="rect">
                <a:fillToRect r="100000" b="100000"/>
              </a:path>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rgbClr val="790015"/>
                    </a:outerShdw>
                  </a:effectLst>
                </a14:hiddenEffects>
              </a:ext>
            </a:extLst>
          </p:spPr>
          <p:txBody>
            <a:bodyPr/>
            <a:lstStyle/>
            <a:p>
              <a:endParaRPr lang="en-ZA"/>
            </a:p>
          </p:txBody>
        </p:sp>
      </p:grpSp>
      <p:sp>
        <p:nvSpPr>
          <p:cNvPr id="11276" name="Rectangle 31" descr="Parchment"/>
          <p:cNvSpPr>
            <a:spLocks noChangeArrowheads="1"/>
          </p:cNvSpPr>
          <p:nvPr/>
        </p:nvSpPr>
        <p:spPr bwMode="auto">
          <a:xfrm>
            <a:off x="2878138" y="2611438"/>
            <a:ext cx="4330700" cy="2500312"/>
          </a:xfrm>
          <a:prstGeom prst="rect">
            <a:avLst/>
          </a:prstGeom>
          <a:blipFill dpi="0" rotWithShape="0">
            <a:blip r:embed="rId3"/>
            <a:srcRect/>
            <a:tile tx="0" ty="0" sx="100000" sy="100000" flip="none" algn="tl"/>
          </a:blipFill>
          <a:ln w="9525">
            <a:solidFill>
              <a:schemeClr val="tx2"/>
            </a:solidFill>
            <a:miter lim="800000"/>
            <a:headEnd/>
            <a:tailEnd/>
          </a:ln>
          <a:effectLst>
            <a:outerShdw dist="107763" dir="8100000" algn="ctr" rotWithShape="0">
              <a:schemeClr val="bg2"/>
            </a:outerShdw>
          </a:effec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endParaRPr lang="en-ZA" altLang="en-US"/>
          </a:p>
        </p:txBody>
      </p:sp>
      <p:sp>
        <p:nvSpPr>
          <p:cNvPr id="17440" name="Text Box 32"/>
          <p:cNvSpPr txBox="1">
            <a:spLocks noChangeArrowheads="1"/>
          </p:cNvSpPr>
          <p:nvPr/>
        </p:nvSpPr>
        <p:spPr bwMode="auto">
          <a:xfrm>
            <a:off x="4229100" y="1638300"/>
            <a:ext cx="259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en-US" b="1">
                <a:latin typeface="Arial Narrow" panose="020B0606020202030204" pitchFamily="34" charset="0"/>
              </a:rPr>
              <a:t>Cultural Symbols</a:t>
            </a:r>
            <a:endParaRPr lang="en-US" altLang="en-US" b="1">
              <a:solidFill>
                <a:schemeClr val="bg1"/>
              </a:solidFill>
              <a:effectLst>
                <a:outerShdw blurRad="38100" dist="38100" dir="2700000" algn="tl">
                  <a:srgbClr val="C0C0C0"/>
                </a:outerShdw>
              </a:effectLst>
              <a:latin typeface="Arial Narrow" panose="020B0606020202030204" pitchFamily="34" charset="0"/>
            </a:endParaRPr>
          </a:p>
        </p:txBody>
      </p:sp>
      <p:sp>
        <p:nvSpPr>
          <p:cNvPr id="17441" name="Text Box 33"/>
          <p:cNvSpPr txBox="1">
            <a:spLocks noChangeArrowheads="1"/>
          </p:cNvSpPr>
          <p:nvPr/>
        </p:nvSpPr>
        <p:spPr bwMode="auto">
          <a:xfrm>
            <a:off x="7785100" y="1562101"/>
            <a:ext cx="259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b="1">
                <a:latin typeface="Arial Narrow" panose="020B0606020202030204" pitchFamily="34" charset="0"/>
              </a:rPr>
              <a:t>Company Rituals and Ceremonies</a:t>
            </a:r>
          </a:p>
        </p:txBody>
      </p:sp>
      <p:sp>
        <p:nvSpPr>
          <p:cNvPr id="17442" name="Text Box 34"/>
          <p:cNvSpPr txBox="1">
            <a:spLocks noChangeArrowheads="1"/>
          </p:cNvSpPr>
          <p:nvPr/>
        </p:nvSpPr>
        <p:spPr bwMode="auto">
          <a:xfrm>
            <a:off x="7797800" y="29718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b="1">
                <a:latin typeface="Arial Narrow" panose="020B0606020202030204" pitchFamily="34" charset="0"/>
              </a:rPr>
              <a:t>Company Heroes</a:t>
            </a:r>
          </a:p>
        </p:txBody>
      </p:sp>
      <p:sp>
        <p:nvSpPr>
          <p:cNvPr id="17443" name="Text Box 35"/>
          <p:cNvSpPr txBox="1">
            <a:spLocks noChangeArrowheads="1"/>
          </p:cNvSpPr>
          <p:nvPr/>
        </p:nvSpPr>
        <p:spPr bwMode="auto">
          <a:xfrm>
            <a:off x="7772400" y="41021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b="1">
                <a:latin typeface="Arial Narrow" panose="020B0606020202030204" pitchFamily="34" charset="0"/>
              </a:rPr>
              <a:t>Stories</a:t>
            </a:r>
          </a:p>
        </p:txBody>
      </p:sp>
      <p:sp>
        <p:nvSpPr>
          <p:cNvPr id="17444" name="Text Box 36"/>
          <p:cNvSpPr txBox="1">
            <a:spLocks noChangeArrowheads="1"/>
          </p:cNvSpPr>
          <p:nvPr/>
        </p:nvSpPr>
        <p:spPr bwMode="auto">
          <a:xfrm>
            <a:off x="7823200" y="53340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b="1">
                <a:latin typeface="Arial Narrow" panose="020B0606020202030204" pitchFamily="34" charset="0"/>
              </a:rPr>
              <a:t>Language</a:t>
            </a:r>
          </a:p>
        </p:txBody>
      </p:sp>
      <p:sp>
        <p:nvSpPr>
          <p:cNvPr id="17445" name="Text Box 37"/>
          <p:cNvSpPr txBox="1">
            <a:spLocks noChangeArrowheads="1"/>
          </p:cNvSpPr>
          <p:nvPr/>
        </p:nvSpPr>
        <p:spPr bwMode="auto">
          <a:xfrm>
            <a:off x="4953000" y="59309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b="1">
                <a:latin typeface="Arial Narrow" panose="020B0606020202030204" pitchFamily="34" charset="0"/>
              </a:rPr>
              <a:t>Leadership</a:t>
            </a:r>
          </a:p>
        </p:txBody>
      </p:sp>
      <p:sp>
        <p:nvSpPr>
          <p:cNvPr id="17446" name="Text Box 38"/>
          <p:cNvSpPr txBox="1">
            <a:spLocks noChangeArrowheads="1"/>
          </p:cNvSpPr>
          <p:nvPr/>
        </p:nvSpPr>
        <p:spPr bwMode="auto">
          <a:xfrm>
            <a:off x="1752600" y="5600701"/>
            <a:ext cx="25908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80000"/>
              </a:lnSpc>
              <a:spcBef>
                <a:spcPct val="50000"/>
              </a:spcBef>
              <a:defRPr/>
            </a:pPr>
            <a:r>
              <a:rPr lang="en-US" altLang="en-US" b="1">
                <a:latin typeface="Arial Narrow" panose="020B0606020202030204" pitchFamily="34" charset="0"/>
              </a:rPr>
              <a:t>Organizational Policies and Decision Making</a:t>
            </a:r>
            <a:endParaRPr lang="en-US" altLang="en-US" b="1">
              <a:solidFill>
                <a:schemeClr val="bg1"/>
              </a:solidFill>
              <a:effectLst>
                <a:outerShdw blurRad="38100" dist="38100" dir="2700000" algn="tl">
                  <a:srgbClr val="C0C0C0"/>
                </a:outerShdw>
              </a:effectLst>
              <a:latin typeface="Arial Narrow" panose="020B0606020202030204" pitchFamily="34" charset="0"/>
            </a:endParaRPr>
          </a:p>
        </p:txBody>
      </p:sp>
      <p:pic>
        <p:nvPicPr>
          <p:cNvPr id="11284" name="Picture 39" descr="bd05074_"/>
          <p:cNvPicPr>
            <a:picLocks noChangeAspect="1" noChangeArrowheads="1"/>
          </p:cNvPicPr>
          <p:nvPr/>
        </p:nvPicPr>
        <p:blipFill>
          <a:blip r:embed="rId4">
            <a:lum bright="10000"/>
            <a:extLst>
              <a:ext uri="{28A0092B-C50C-407E-A947-70E740481C1C}">
                <a14:useLocalDpi xmlns:a14="http://schemas.microsoft.com/office/drawing/2010/main" val="0"/>
              </a:ext>
            </a:extLst>
          </a:blip>
          <a:srcRect/>
          <a:stretch>
            <a:fillRect/>
          </a:stretch>
        </p:blipFill>
        <p:spPr bwMode="auto">
          <a:xfrm>
            <a:off x="2895600" y="2895601"/>
            <a:ext cx="4211638"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Text Box 40"/>
          <p:cNvSpPr txBox="1">
            <a:spLocks noChangeArrowheads="1"/>
          </p:cNvSpPr>
          <p:nvPr/>
        </p:nvSpPr>
        <p:spPr bwMode="auto">
          <a:xfrm>
            <a:off x="1590676" y="6705600"/>
            <a:ext cx="7778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000" b="1" i="1">
                <a:solidFill>
                  <a:schemeClr val="tx2"/>
                </a:solidFill>
                <a:latin typeface="Book Antiqua" panose="02040602050305030304" pitchFamily="18" charset="0"/>
              </a:rPr>
              <a:t>McGraw-Hill</a:t>
            </a:r>
          </a:p>
        </p:txBody>
      </p:sp>
      <p:sp>
        <p:nvSpPr>
          <p:cNvPr id="11286" name="Text Box 41"/>
          <p:cNvSpPr txBox="1">
            <a:spLocks noChangeArrowheads="1"/>
          </p:cNvSpPr>
          <p:nvPr/>
        </p:nvSpPr>
        <p:spPr bwMode="auto">
          <a:xfrm>
            <a:off x="7137401" y="6705600"/>
            <a:ext cx="3463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r>
              <a:rPr lang="en-US" altLang="en-US" sz="1000" b="1" i="1">
                <a:solidFill>
                  <a:schemeClr val="tx2"/>
                </a:solidFill>
                <a:latin typeface="Book Antiqua" panose="02040602050305030304" pitchFamily="18" charset="0"/>
              </a:rPr>
              <a:t>© 2004 The McGraw-Hill Companies, Inc. All rights reserved.</a:t>
            </a:r>
          </a:p>
        </p:txBody>
      </p:sp>
    </p:spTree>
    <p:extLst>
      <p:ext uri="{BB962C8B-B14F-4D97-AF65-F5344CB8AC3E}">
        <p14:creationId xmlns:p14="http://schemas.microsoft.com/office/powerpoint/2010/main" val="1038740457"/>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40"/>
                                        </p:tgtEl>
                                        <p:attrNameLst>
                                          <p:attrName>style.visibility</p:attrName>
                                        </p:attrNameLst>
                                      </p:cBhvr>
                                      <p:to>
                                        <p:strVal val="visible"/>
                                      </p:to>
                                    </p:set>
                                    <p:animEffect transition="in" filter="box(in)">
                                      <p:cBhvr>
                                        <p:cTn id="7" dur="500"/>
                                        <p:tgtEl>
                                          <p:spTgt spid="17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41"/>
                                        </p:tgtEl>
                                        <p:attrNameLst>
                                          <p:attrName>style.visibility</p:attrName>
                                        </p:attrNameLst>
                                      </p:cBhvr>
                                      <p:to>
                                        <p:strVal val="visible"/>
                                      </p:to>
                                    </p:set>
                                    <p:animEffect transition="in" filter="box(in)">
                                      <p:cBhvr>
                                        <p:cTn id="12" dur="500"/>
                                        <p:tgtEl>
                                          <p:spTgt spid="174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42"/>
                                        </p:tgtEl>
                                        <p:attrNameLst>
                                          <p:attrName>style.visibility</p:attrName>
                                        </p:attrNameLst>
                                      </p:cBhvr>
                                      <p:to>
                                        <p:strVal val="visible"/>
                                      </p:to>
                                    </p:set>
                                    <p:animEffect transition="in" filter="box(in)">
                                      <p:cBhvr>
                                        <p:cTn id="17" dur="500"/>
                                        <p:tgtEl>
                                          <p:spTgt spid="17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443"/>
                                        </p:tgtEl>
                                        <p:attrNameLst>
                                          <p:attrName>style.visibility</p:attrName>
                                        </p:attrNameLst>
                                      </p:cBhvr>
                                      <p:to>
                                        <p:strVal val="visible"/>
                                      </p:to>
                                    </p:set>
                                    <p:animEffect transition="in" filter="box(in)">
                                      <p:cBhvr>
                                        <p:cTn id="22" dur="500"/>
                                        <p:tgtEl>
                                          <p:spTgt spid="174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444"/>
                                        </p:tgtEl>
                                        <p:attrNameLst>
                                          <p:attrName>style.visibility</p:attrName>
                                        </p:attrNameLst>
                                      </p:cBhvr>
                                      <p:to>
                                        <p:strVal val="visible"/>
                                      </p:to>
                                    </p:set>
                                    <p:animEffect transition="in" filter="box(in)">
                                      <p:cBhvr>
                                        <p:cTn id="27" dur="500"/>
                                        <p:tgtEl>
                                          <p:spTgt spid="174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445"/>
                                        </p:tgtEl>
                                        <p:attrNameLst>
                                          <p:attrName>style.visibility</p:attrName>
                                        </p:attrNameLst>
                                      </p:cBhvr>
                                      <p:to>
                                        <p:strVal val="visible"/>
                                      </p:to>
                                    </p:set>
                                    <p:animEffect transition="in" filter="box(in)">
                                      <p:cBhvr>
                                        <p:cTn id="32" dur="500"/>
                                        <p:tgtEl>
                                          <p:spTgt spid="174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7446"/>
                                        </p:tgtEl>
                                        <p:attrNameLst>
                                          <p:attrName>style.visibility</p:attrName>
                                        </p:attrNameLst>
                                      </p:cBhvr>
                                      <p:to>
                                        <p:strVal val="visible"/>
                                      </p:to>
                                    </p:set>
                                    <p:animEffect transition="in" filter="box(in)">
                                      <p:cBhvr>
                                        <p:cTn id="37" dur="500"/>
                                        <p:tgtEl>
                                          <p:spTgt spid="17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0" grpId="0" autoUpdateAnimBg="0"/>
      <p:bldP spid="17441" grpId="0" autoUpdateAnimBg="0"/>
      <p:bldP spid="17442" grpId="0" autoUpdateAnimBg="0"/>
      <p:bldP spid="17443" grpId="0" autoUpdateAnimBg="0"/>
      <p:bldP spid="17444" grpId="0" autoUpdateAnimBg="0"/>
      <p:bldP spid="17445" grpId="0" autoUpdateAnimBg="0"/>
      <p:bldP spid="1744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1" y="206712"/>
            <a:ext cx="10520979" cy="6494085"/>
          </a:xfrm>
          <a:prstGeom prst="rect">
            <a:avLst/>
          </a:prstGeom>
        </p:spPr>
        <p:txBody>
          <a:bodyPr wrap="square">
            <a:spAutoFit/>
          </a:bodyPr>
          <a:lstStyle/>
          <a:p>
            <a:r>
              <a:rPr lang="en-ZA" dirty="0" smtClean="0">
                <a:solidFill>
                  <a:srgbClr val="000000"/>
                </a:solidFill>
              </a:rPr>
              <a:t>The </a:t>
            </a:r>
            <a:r>
              <a:rPr lang="en-ZA" dirty="0">
                <a:solidFill>
                  <a:srgbClr val="000000"/>
                </a:solidFill>
              </a:rPr>
              <a:t>following elements are important in </a:t>
            </a:r>
            <a:r>
              <a:rPr lang="en-ZA" sz="2000" b="1" dirty="0">
                <a:solidFill>
                  <a:srgbClr val="000000"/>
                </a:solidFill>
              </a:rPr>
              <a:t>creating and sustaining an organisation's culture </a:t>
            </a:r>
            <a:r>
              <a:rPr lang="en-ZA" dirty="0">
                <a:solidFill>
                  <a:srgbClr val="000000"/>
                </a:solidFill>
              </a:rPr>
              <a:t>(</a:t>
            </a:r>
            <a:r>
              <a:rPr lang="en-ZA" dirty="0" err="1">
                <a:solidFill>
                  <a:srgbClr val="000000"/>
                </a:solidFill>
              </a:rPr>
              <a:t>Coetsee</a:t>
            </a:r>
            <a:r>
              <a:rPr lang="en-ZA" dirty="0">
                <a:solidFill>
                  <a:srgbClr val="000000"/>
                </a:solidFill>
              </a:rPr>
              <a:t>, 2000: 56):</a:t>
            </a:r>
            <a:br>
              <a:rPr lang="en-ZA" dirty="0">
                <a:solidFill>
                  <a:srgbClr val="000000"/>
                </a:solidFill>
              </a:rPr>
            </a:br>
            <a:r>
              <a:rPr lang="en-ZA" sz="2400" b="1" dirty="0">
                <a:solidFill>
                  <a:srgbClr val="0F243E"/>
                </a:solidFill>
              </a:rPr>
              <a:t>Primary Mechanisms:</a:t>
            </a:r>
            <a:r>
              <a:rPr lang="en-ZA" sz="2400" b="1" dirty="0">
                <a:solidFill>
                  <a:srgbClr val="000000"/>
                </a:solidFill>
              </a:rPr>
              <a:t> </a:t>
            </a:r>
            <a:endParaRPr lang="en-ZA" sz="2400" b="1" dirty="0" smtClean="0">
              <a:solidFill>
                <a:srgbClr val="000000"/>
              </a:solidFill>
            </a:endParaRPr>
          </a:p>
          <a:p>
            <a:pPr marL="342900" indent="-342900">
              <a:lnSpc>
                <a:spcPct val="150000"/>
              </a:lnSpc>
              <a:buAutoNum type="arabicPeriod"/>
            </a:pPr>
            <a:r>
              <a:rPr lang="en-ZA" sz="2000" b="1" dirty="0" smtClean="0">
                <a:solidFill>
                  <a:srgbClr val="000000"/>
                </a:solidFill>
              </a:rPr>
              <a:t>What </a:t>
            </a:r>
            <a:r>
              <a:rPr lang="en-ZA" sz="2000" b="1" dirty="0">
                <a:solidFill>
                  <a:srgbClr val="000000"/>
                </a:solidFill>
              </a:rPr>
              <a:t>leaders pay attention to, measure and control. </a:t>
            </a:r>
            <a:endParaRPr lang="en-ZA" sz="2000" b="1" dirty="0" smtClean="0">
              <a:solidFill>
                <a:srgbClr val="000000"/>
              </a:solidFill>
            </a:endParaRPr>
          </a:p>
          <a:p>
            <a:pPr marL="342900" indent="-342900">
              <a:lnSpc>
                <a:spcPct val="150000"/>
              </a:lnSpc>
              <a:buAutoNum type="arabicPeriod"/>
            </a:pPr>
            <a:r>
              <a:rPr lang="en-ZA" sz="2000" b="1" dirty="0" smtClean="0">
                <a:solidFill>
                  <a:srgbClr val="000000"/>
                </a:solidFill>
              </a:rPr>
              <a:t>How </a:t>
            </a:r>
            <a:r>
              <a:rPr lang="en-ZA" sz="2000" b="1" dirty="0">
                <a:solidFill>
                  <a:srgbClr val="000000"/>
                </a:solidFill>
              </a:rPr>
              <a:t>leaders react to critical incidents and organisational crises. </a:t>
            </a:r>
            <a:endParaRPr lang="en-ZA" sz="2000" b="1" dirty="0" smtClean="0">
              <a:solidFill>
                <a:srgbClr val="000000"/>
              </a:solidFill>
            </a:endParaRPr>
          </a:p>
          <a:p>
            <a:pPr marL="342900" indent="-342900">
              <a:lnSpc>
                <a:spcPct val="150000"/>
              </a:lnSpc>
              <a:buAutoNum type="arabicPeriod"/>
            </a:pPr>
            <a:r>
              <a:rPr lang="en-ZA" sz="2000" b="1" dirty="0" smtClean="0">
                <a:solidFill>
                  <a:srgbClr val="000000"/>
                </a:solidFill>
              </a:rPr>
              <a:t>Deliberate </a:t>
            </a:r>
            <a:r>
              <a:rPr lang="en-ZA" sz="2000" b="1" dirty="0">
                <a:solidFill>
                  <a:srgbClr val="000000"/>
                </a:solidFill>
              </a:rPr>
              <a:t>role modelling and coaching. </a:t>
            </a:r>
            <a:endParaRPr lang="en-ZA" sz="2000" b="1" dirty="0" smtClean="0">
              <a:solidFill>
                <a:srgbClr val="000000"/>
              </a:solidFill>
            </a:endParaRPr>
          </a:p>
          <a:p>
            <a:pPr marL="342900" indent="-342900">
              <a:lnSpc>
                <a:spcPct val="150000"/>
              </a:lnSpc>
              <a:buAutoNum type="arabicPeriod"/>
            </a:pPr>
            <a:r>
              <a:rPr lang="en-ZA" sz="2000" b="1" dirty="0" smtClean="0">
                <a:solidFill>
                  <a:srgbClr val="000000"/>
                </a:solidFill>
              </a:rPr>
              <a:t>Operational </a:t>
            </a:r>
            <a:r>
              <a:rPr lang="en-ZA" sz="2000" b="1" dirty="0">
                <a:solidFill>
                  <a:srgbClr val="000000"/>
                </a:solidFill>
              </a:rPr>
              <a:t>criteria for allocating rewards and status. </a:t>
            </a:r>
            <a:endParaRPr lang="en-ZA" sz="2000" b="1" dirty="0" smtClean="0">
              <a:solidFill>
                <a:srgbClr val="000000"/>
              </a:solidFill>
            </a:endParaRPr>
          </a:p>
          <a:p>
            <a:pPr marL="342900" indent="-342900">
              <a:lnSpc>
                <a:spcPct val="150000"/>
              </a:lnSpc>
              <a:buAutoNum type="arabicPeriod"/>
            </a:pPr>
            <a:r>
              <a:rPr lang="en-ZA" sz="2000" b="1" dirty="0" smtClean="0">
                <a:solidFill>
                  <a:srgbClr val="000000"/>
                </a:solidFill>
              </a:rPr>
              <a:t>Operational </a:t>
            </a:r>
            <a:r>
              <a:rPr lang="en-ZA" sz="2000" b="1" dirty="0">
                <a:solidFill>
                  <a:srgbClr val="000000"/>
                </a:solidFill>
              </a:rPr>
              <a:t>criteria for recruitment, selection, promotion, retirement and excommunication.</a:t>
            </a:r>
            <a:br>
              <a:rPr lang="en-ZA" sz="2000" b="1" dirty="0">
                <a:solidFill>
                  <a:srgbClr val="000000"/>
                </a:solidFill>
              </a:rPr>
            </a:br>
            <a:endParaRPr lang="en-ZA" sz="2000" b="1" dirty="0" smtClean="0">
              <a:solidFill>
                <a:srgbClr val="000000"/>
              </a:solidFill>
            </a:endParaRPr>
          </a:p>
          <a:p>
            <a:r>
              <a:rPr lang="en-ZA" sz="2400" b="1" dirty="0" smtClean="0">
                <a:solidFill>
                  <a:srgbClr val="0F243E"/>
                </a:solidFill>
              </a:rPr>
              <a:t>Secondary </a:t>
            </a:r>
            <a:r>
              <a:rPr lang="en-ZA" sz="2400" b="1" dirty="0">
                <a:solidFill>
                  <a:srgbClr val="0F243E"/>
                </a:solidFill>
              </a:rPr>
              <a:t>Articulation and Reinforcement Mechanisms</a:t>
            </a:r>
            <a:r>
              <a:rPr lang="en-ZA" b="1" dirty="0">
                <a:solidFill>
                  <a:srgbClr val="0F243E"/>
                </a:solidFill>
              </a:rPr>
              <a:t>:</a:t>
            </a:r>
            <a:r>
              <a:rPr lang="en-ZA" b="1" dirty="0">
                <a:solidFill>
                  <a:srgbClr val="000000"/>
                </a:solidFill>
              </a:rPr>
              <a:t> </a:t>
            </a:r>
            <a:endParaRPr lang="en-ZA" b="1" dirty="0" smtClean="0">
              <a:solidFill>
                <a:srgbClr val="000000"/>
              </a:solidFill>
            </a:endParaRPr>
          </a:p>
          <a:p>
            <a:pPr marL="342900" indent="-342900">
              <a:lnSpc>
                <a:spcPct val="150000"/>
              </a:lnSpc>
              <a:buAutoNum type="arabicPeriod"/>
            </a:pPr>
            <a:r>
              <a:rPr lang="en-ZA" sz="2000" b="1" dirty="0" smtClean="0">
                <a:solidFill>
                  <a:srgbClr val="000000"/>
                </a:solidFill>
              </a:rPr>
              <a:t>The </a:t>
            </a:r>
            <a:r>
              <a:rPr lang="en-ZA" sz="2000" b="1" dirty="0">
                <a:solidFill>
                  <a:srgbClr val="000000"/>
                </a:solidFill>
              </a:rPr>
              <a:t>organisation’s design and structure. </a:t>
            </a:r>
            <a:endParaRPr lang="en-ZA" sz="2000" b="1" dirty="0" smtClean="0">
              <a:solidFill>
                <a:srgbClr val="000000"/>
              </a:solidFill>
            </a:endParaRPr>
          </a:p>
          <a:p>
            <a:pPr marL="342900" indent="-342900">
              <a:lnSpc>
                <a:spcPct val="150000"/>
              </a:lnSpc>
              <a:buAutoNum type="arabicPeriod"/>
            </a:pPr>
            <a:r>
              <a:rPr lang="en-ZA" sz="2000" b="1" dirty="0" smtClean="0">
                <a:solidFill>
                  <a:srgbClr val="000000"/>
                </a:solidFill>
              </a:rPr>
              <a:t>Organisational </a:t>
            </a:r>
            <a:r>
              <a:rPr lang="en-ZA" sz="2000" b="1" dirty="0">
                <a:solidFill>
                  <a:srgbClr val="000000"/>
                </a:solidFill>
              </a:rPr>
              <a:t>systems and procedures. </a:t>
            </a:r>
            <a:endParaRPr lang="en-ZA" sz="2000" b="1" dirty="0" smtClean="0">
              <a:solidFill>
                <a:srgbClr val="000000"/>
              </a:solidFill>
            </a:endParaRPr>
          </a:p>
          <a:p>
            <a:pPr marL="342900" indent="-342900">
              <a:lnSpc>
                <a:spcPct val="150000"/>
              </a:lnSpc>
              <a:buAutoNum type="arabicPeriod"/>
            </a:pPr>
            <a:r>
              <a:rPr lang="en-ZA" sz="2000" b="1" dirty="0" smtClean="0">
                <a:solidFill>
                  <a:srgbClr val="000000"/>
                </a:solidFill>
              </a:rPr>
              <a:t>Design </a:t>
            </a:r>
            <a:r>
              <a:rPr lang="en-ZA" sz="2000" b="1" dirty="0">
                <a:solidFill>
                  <a:srgbClr val="000000"/>
                </a:solidFill>
              </a:rPr>
              <a:t>of physical spaces, facades and symbols. </a:t>
            </a:r>
            <a:endParaRPr lang="en-ZA" sz="2000" b="1" dirty="0" smtClean="0">
              <a:solidFill>
                <a:srgbClr val="000000"/>
              </a:solidFill>
            </a:endParaRPr>
          </a:p>
          <a:p>
            <a:pPr marL="342900" indent="-342900">
              <a:lnSpc>
                <a:spcPct val="150000"/>
              </a:lnSpc>
              <a:buAutoNum type="arabicPeriod"/>
            </a:pPr>
            <a:r>
              <a:rPr lang="en-ZA" sz="2000" b="1" dirty="0" smtClean="0">
                <a:solidFill>
                  <a:srgbClr val="000000"/>
                </a:solidFill>
              </a:rPr>
              <a:t>Formal </a:t>
            </a:r>
            <a:r>
              <a:rPr lang="en-ZA" sz="2000" b="1" dirty="0">
                <a:solidFill>
                  <a:srgbClr val="000000"/>
                </a:solidFill>
              </a:rPr>
              <a:t>statements of organisation philosophy, convictions, strategies (i.e. vision, mission and values</a:t>
            </a:r>
            <a:r>
              <a:rPr lang="en-ZA" sz="2000" b="1" dirty="0" smtClean="0">
                <a:solidFill>
                  <a:srgbClr val="000000"/>
                </a:solidFill>
              </a:rPr>
              <a:t>)</a:t>
            </a:r>
            <a:endParaRPr lang="en-ZA" sz="2000" b="1" dirty="0"/>
          </a:p>
        </p:txBody>
      </p:sp>
    </p:spTree>
    <p:extLst>
      <p:ext uri="{BB962C8B-B14F-4D97-AF65-F5344CB8AC3E}">
        <p14:creationId xmlns:p14="http://schemas.microsoft.com/office/powerpoint/2010/main" val="238662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6635" y="427181"/>
            <a:ext cx="6096000" cy="830997"/>
          </a:xfrm>
          <a:prstGeom prst="rect">
            <a:avLst/>
          </a:prstGeom>
        </p:spPr>
        <p:txBody>
          <a:bodyPr>
            <a:spAutoFit/>
          </a:bodyPr>
          <a:lstStyle/>
          <a:p>
            <a:r>
              <a:rPr lang="en-ZA" sz="2400" b="1" dirty="0">
                <a:solidFill>
                  <a:srgbClr val="0F243E"/>
                </a:solidFill>
              </a:rPr>
              <a:t>Corporate Culture and Corporate Effectiveness</a:t>
            </a:r>
            <a:r>
              <a:rPr lang="en-ZA" sz="2400" dirty="0">
                <a:solidFill>
                  <a:srgbClr val="0F243E"/>
                </a:solidFill>
              </a:rPr>
              <a:t/>
            </a:r>
            <a:br>
              <a:rPr lang="en-ZA" sz="2400" dirty="0">
                <a:solidFill>
                  <a:srgbClr val="0F243E"/>
                </a:solidFill>
              </a:rPr>
            </a:br>
            <a:endParaRPr lang="en-ZA" sz="2400" dirty="0"/>
          </a:p>
        </p:txBody>
      </p:sp>
      <p:sp>
        <p:nvSpPr>
          <p:cNvPr id="3" name="Rectangle 2"/>
          <p:cNvSpPr/>
          <p:nvPr/>
        </p:nvSpPr>
        <p:spPr>
          <a:xfrm>
            <a:off x="1118795" y="1028343"/>
            <a:ext cx="10230523" cy="5324535"/>
          </a:xfrm>
          <a:prstGeom prst="rect">
            <a:avLst/>
          </a:prstGeom>
        </p:spPr>
        <p:txBody>
          <a:bodyPr wrap="square">
            <a:spAutoFit/>
          </a:bodyPr>
          <a:lstStyle/>
          <a:p>
            <a:r>
              <a:rPr lang="en-ZA" sz="2000" b="1" dirty="0">
                <a:solidFill>
                  <a:srgbClr val="000000"/>
                </a:solidFill>
              </a:rPr>
              <a:t>A strong culture is marked by the organisation's essential values being powerfully stated, clearly organised, and broadly shared</a:t>
            </a:r>
            <a:r>
              <a:rPr lang="en-ZA" sz="2000" b="1" dirty="0" smtClean="0">
                <a:solidFill>
                  <a:srgbClr val="000000"/>
                </a:solidFill>
              </a:rPr>
              <a:t>.</a:t>
            </a:r>
          </a:p>
          <a:p>
            <a:endParaRPr lang="en-ZA" sz="2000" b="1" dirty="0">
              <a:solidFill>
                <a:srgbClr val="000000"/>
              </a:solidFill>
            </a:endParaRPr>
          </a:p>
          <a:p>
            <a:r>
              <a:rPr lang="en-ZA" sz="2000" b="1" dirty="0" smtClean="0">
                <a:solidFill>
                  <a:srgbClr val="FF0000"/>
                </a:solidFill>
              </a:rPr>
              <a:t> </a:t>
            </a:r>
            <a:r>
              <a:rPr lang="en-ZA" sz="2000" b="1" dirty="0">
                <a:solidFill>
                  <a:srgbClr val="FF0000"/>
                </a:solidFill>
              </a:rPr>
              <a:t>Corporate Culture, in a very profound sense, provides the organisation with answers to issues such as survival in its external environment, while effectively managing and regulating its internal affairs. </a:t>
            </a:r>
            <a:endParaRPr lang="en-ZA" sz="2000" b="1" dirty="0" smtClean="0">
              <a:solidFill>
                <a:srgbClr val="FF0000"/>
              </a:solidFill>
            </a:endParaRPr>
          </a:p>
          <a:p>
            <a:endParaRPr lang="en-ZA" sz="2000" b="1" dirty="0">
              <a:solidFill>
                <a:srgbClr val="FF0000"/>
              </a:solidFill>
            </a:endParaRPr>
          </a:p>
          <a:p>
            <a:r>
              <a:rPr lang="en-ZA" sz="2000" b="1" dirty="0" smtClean="0">
                <a:solidFill>
                  <a:srgbClr val="000000"/>
                </a:solidFill>
              </a:rPr>
              <a:t>This </a:t>
            </a:r>
            <a:r>
              <a:rPr lang="en-ZA" sz="2000" b="1" dirty="0">
                <a:solidFill>
                  <a:srgbClr val="000000"/>
                </a:solidFill>
              </a:rPr>
              <a:t>embodies handling crises, inducting new members, defining and measuring satisfactory performance, and motivating members of staff while maintaining morale. In a broader sense, the culture assists in making decisions to do with the growth or decline of the organisation and adding or removing products and services. </a:t>
            </a:r>
            <a:endParaRPr lang="en-ZA" sz="2000" b="1" dirty="0" smtClean="0">
              <a:solidFill>
                <a:srgbClr val="000000"/>
              </a:solidFill>
            </a:endParaRPr>
          </a:p>
          <a:p>
            <a:endParaRPr lang="en-ZA" sz="2000" b="1" dirty="0">
              <a:solidFill>
                <a:srgbClr val="000000"/>
              </a:solidFill>
            </a:endParaRPr>
          </a:p>
          <a:p>
            <a:r>
              <a:rPr lang="en-ZA" sz="2000" b="1" dirty="0" smtClean="0">
                <a:solidFill>
                  <a:srgbClr val="FF0000"/>
                </a:solidFill>
              </a:rPr>
              <a:t>The </a:t>
            </a:r>
            <a:r>
              <a:rPr lang="en-ZA" sz="2000" b="1" dirty="0">
                <a:solidFill>
                  <a:srgbClr val="FF0000"/>
                </a:solidFill>
              </a:rPr>
              <a:t>culture assists members in their individual decision making </a:t>
            </a:r>
            <a:r>
              <a:rPr lang="en-ZA" sz="2000" b="1" dirty="0">
                <a:solidFill>
                  <a:srgbClr val="000000"/>
                </a:solidFill>
              </a:rPr>
              <a:t>by incorporating that which has been found to work consistently over time and which can be effectively expressed and maintained through symbolic and patterned behaviours and devices that serve as a guide for future actions.</a:t>
            </a:r>
            <a:br>
              <a:rPr lang="en-ZA" sz="2000" b="1" dirty="0">
                <a:solidFill>
                  <a:srgbClr val="000000"/>
                </a:solidFill>
              </a:rPr>
            </a:br>
            <a:endParaRPr lang="en-ZA" sz="2000" b="1" dirty="0"/>
          </a:p>
        </p:txBody>
      </p:sp>
    </p:spTree>
    <p:extLst>
      <p:ext uri="{BB962C8B-B14F-4D97-AF65-F5344CB8AC3E}">
        <p14:creationId xmlns:p14="http://schemas.microsoft.com/office/powerpoint/2010/main" val="104467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732" y="696164"/>
            <a:ext cx="11220225" cy="6001643"/>
          </a:xfrm>
          <a:prstGeom prst="rect">
            <a:avLst/>
          </a:prstGeom>
        </p:spPr>
        <p:txBody>
          <a:bodyPr wrap="square">
            <a:spAutoFit/>
          </a:bodyPr>
          <a:lstStyle/>
          <a:p>
            <a:pPr algn="ctr"/>
            <a:r>
              <a:rPr lang="en-ZA" sz="2400" b="1" dirty="0">
                <a:solidFill>
                  <a:srgbClr val="FF0000"/>
                </a:solidFill>
              </a:rPr>
              <a:t>Situated at the core of the organisation’s key objectives, culture provides the sustaining reasons and rationale for its vision, mission, strategy and philosophies - and provides the </a:t>
            </a:r>
            <a:r>
              <a:rPr lang="en-ZA" sz="2400" b="1" i="1" dirty="0" smtClean="0">
                <a:solidFill>
                  <a:srgbClr val="FF0000"/>
                </a:solidFill>
              </a:rPr>
              <a:t>raison</a:t>
            </a:r>
            <a:r>
              <a:rPr lang="en-ZA" sz="2400" b="1" dirty="0" smtClean="0">
                <a:solidFill>
                  <a:srgbClr val="FF0000"/>
                </a:solidFill>
              </a:rPr>
              <a:t> </a:t>
            </a:r>
            <a:r>
              <a:rPr lang="en-ZA" sz="2400" b="1" i="1" dirty="0" smtClean="0">
                <a:solidFill>
                  <a:srgbClr val="FF0000"/>
                </a:solidFill>
              </a:rPr>
              <a:t>d'être </a:t>
            </a:r>
            <a:r>
              <a:rPr lang="en-ZA" sz="2400" b="1" dirty="0">
                <a:solidFill>
                  <a:srgbClr val="FF0000"/>
                </a:solidFill>
              </a:rPr>
              <a:t>for all of its activities and commitments. </a:t>
            </a:r>
            <a:endParaRPr lang="en-ZA" sz="2400" b="1" dirty="0" smtClean="0">
              <a:solidFill>
                <a:srgbClr val="FF0000"/>
              </a:solidFill>
            </a:endParaRPr>
          </a:p>
          <a:p>
            <a:endParaRPr lang="en-ZA" sz="2400" b="1" dirty="0">
              <a:solidFill>
                <a:srgbClr val="FF0000"/>
              </a:solidFill>
            </a:endParaRPr>
          </a:p>
          <a:p>
            <a:pPr>
              <a:lnSpc>
                <a:spcPct val="150000"/>
              </a:lnSpc>
            </a:pPr>
            <a:r>
              <a:rPr lang="en-ZA" sz="2400" b="1" dirty="0" smtClean="0">
                <a:solidFill>
                  <a:srgbClr val="000000"/>
                </a:solidFill>
              </a:rPr>
              <a:t>Corporate </a:t>
            </a:r>
            <a:r>
              <a:rPr lang="en-ZA" sz="2400" b="1" dirty="0">
                <a:solidFill>
                  <a:srgbClr val="000000"/>
                </a:solidFill>
              </a:rPr>
              <a:t>culture, then, is the foundation of an organisation’s identity and also </a:t>
            </a:r>
            <a:r>
              <a:rPr lang="en-ZA" sz="2400" b="1" dirty="0" smtClean="0">
                <a:solidFill>
                  <a:srgbClr val="000000"/>
                </a:solidFill>
              </a:rPr>
              <a:t>…</a:t>
            </a:r>
            <a:endParaRPr lang="en-ZA" sz="2400" b="1" dirty="0">
              <a:solidFill>
                <a:srgbClr val="000000"/>
              </a:solidFill>
            </a:endParaRPr>
          </a:p>
          <a:p>
            <a:pPr>
              <a:lnSpc>
                <a:spcPct val="150000"/>
              </a:lnSpc>
            </a:pPr>
            <a:r>
              <a:rPr lang="en-ZA" sz="2400" b="1" dirty="0" smtClean="0">
                <a:solidFill>
                  <a:srgbClr val="000000"/>
                </a:solidFill>
              </a:rPr>
              <a:t>the </a:t>
            </a:r>
            <a:r>
              <a:rPr lang="en-ZA" sz="2400" b="1" dirty="0">
                <a:solidFill>
                  <a:srgbClr val="000000"/>
                </a:solidFill>
              </a:rPr>
              <a:t>basis for order, direction and cohesion in setting and </a:t>
            </a:r>
            <a:r>
              <a:rPr lang="en-ZA" sz="2400" b="1" dirty="0" smtClean="0">
                <a:solidFill>
                  <a:srgbClr val="000000"/>
                </a:solidFill>
              </a:rPr>
              <a:t>… understanding </a:t>
            </a:r>
            <a:r>
              <a:rPr lang="en-ZA" sz="2400" b="1" dirty="0">
                <a:solidFill>
                  <a:srgbClr val="000000"/>
                </a:solidFill>
              </a:rPr>
              <a:t>its goals (“where we want to be</a:t>
            </a:r>
            <a:r>
              <a:rPr lang="en-ZA" sz="2400" b="1" dirty="0" smtClean="0">
                <a:solidFill>
                  <a:srgbClr val="000000"/>
                </a:solidFill>
              </a:rPr>
              <a:t>”),…. </a:t>
            </a:r>
          </a:p>
          <a:p>
            <a:pPr>
              <a:lnSpc>
                <a:spcPct val="150000"/>
              </a:lnSpc>
            </a:pPr>
            <a:endParaRPr lang="en-ZA" sz="2400" b="1" dirty="0" smtClean="0">
              <a:solidFill>
                <a:srgbClr val="000000"/>
              </a:solidFill>
            </a:endParaRPr>
          </a:p>
          <a:p>
            <a:pPr>
              <a:lnSpc>
                <a:spcPct val="150000"/>
              </a:lnSpc>
            </a:pPr>
            <a:r>
              <a:rPr lang="en-ZA" sz="2400" b="1" dirty="0" smtClean="0">
                <a:solidFill>
                  <a:srgbClr val="000000"/>
                </a:solidFill>
              </a:rPr>
              <a:t>its </a:t>
            </a:r>
            <a:r>
              <a:rPr lang="en-ZA" sz="2400" b="1" dirty="0">
                <a:solidFill>
                  <a:srgbClr val="000000"/>
                </a:solidFill>
              </a:rPr>
              <a:t>activities (“how are we going to get there”) and </a:t>
            </a:r>
            <a:r>
              <a:rPr lang="en-ZA" sz="2400" b="1" dirty="0" smtClean="0">
                <a:solidFill>
                  <a:srgbClr val="000000"/>
                </a:solidFill>
              </a:rPr>
              <a:t>….</a:t>
            </a:r>
          </a:p>
          <a:p>
            <a:pPr>
              <a:lnSpc>
                <a:spcPct val="150000"/>
              </a:lnSpc>
            </a:pPr>
            <a:endParaRPr lang="en-ZA" sz="2400" b="1" dirty="0" smtClean="0">
              <a:solidFill>
                <a:srgbClr val="000000"/>
              </a:solidFill>
            </a:endParaRPr>
          </a:p>
          <a:p>
            <a:pPr>
              <a:lnSpc>
                <a:spcPct val="150000"/>
              </a:lnSpc>
            </a:pPr>
            <a:r>
              <a:rPr lang="en-ZA" sz="2400" b="1" dirty="0" smtClean="0">
                <a:solidFill>
                  <a:srgbClr val="000000"/>
                </a:solidFill>
              </a:rPr>
              <a:t>its </a:t>
            </a:r>
            <a:r>
              <a:rPr lang="en-ZA" sz="2400" b="1" dirty="0">
                <a:solidFill>
                  <a:srgbClr val="000000"/>
                </a:solidFill>
              </a:rPr>
              <a:t>behaviour (“how we do things”), and how they are related to each other.</a:t>
            </a:r>
            <a:br>
              <a:rPr lang="en-ZA" sz="2400" b="1" dirty="0">
                <a:solidFill>
                  <a:srgbClr val="000000"/>
                </a:solidFill>
              </a:rPr>
            </a:br>
            <a:endParaRPr lang="en-ZA" sz="2400" b="1" dirty="0"/>
          </a:p>
        </p:txBody>
      </p:sp>
    </p:spTree>
    <p:extLst>
      <p:ext uri="{BB962C8B-B14F-4D97-AF65-F5344CB8AC3E}">
        <p14:creationId xmlns:p14="http://schemas.microsoft.com/office/powerpoint/2010/main" val="2641723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428" y="144865"/>
            <a:ext cx="11080377" cy="6555641"/>
          </a:xfrm>
          <a:prstGeom prst="rect">
            <a:avLst/>
          </a:prstGeom>
        </p:spPr>
        <p:txBody>
          <a:bodyPr wrap="square">
            <a:spAutoFit/>
          </a:bodyPr>
          <a:lstStyle/>
          <a:p>
            <a:pPr algn="ctr">
              <a:lnSpc>
                <a:spcPct val="150000"/>
              </a:lnSpc>
            </a:pPr>
            <a:r>
              <a:rPr lang="en-ZA" sz="2000" b="1" dirty="0">
                <a:solidFill>
                  <a:srgbClr val="0F243E"/>
                </a:solidFill>
              </a:rPr>
              <a:t>Changing Corporate Culture</a:t>
            </a:r>
            <a:r>
              <a:rPr lang="en-ZA" sz="2000" b="1" dirty="0">
                <a:solidFill>
                  <a:srgbClr val="000000"/>
                </a:solidFill>
              </a:rPr>
              <a:t> </a:t>
            </a:r>
          </a:p>
          <a:p>
            <a:pPr>
              <a:lnSpc>
                <a:spcPct val="150000"/>
              </a:lnSpc>
            </a:pPr>
            <a:r>
              <a:rPr lang="en-ZA" sz="2000" b="1" dirty="0" smtClean="0">
                <a:solidFill>
                  <a:srgbClr val="FF0000"/>
                </a:solidFill>
              </a:rPr>
              <a:t>Changing </a:t>
            </a:r>
            <a:r>
              <a:rPr lang="en-ZA" sz="2000" b="1" dirty="0">
                <a:solidFill>
                  <a:srgbClr val="000000"/>
                </a:solidFill>
              </a:rPr>
              <a:t>an organisation’s culture and climate is often related to the </a:t>
            </a:r>
            <a:r>
              <a:rPr lang="en-ZA" sz="2000" b="1" dirty="0">
                <a:solidFill>
                  <a:srgbClr val="FF0000"/>
                </a:solidFill>
              </a:rPr>
              <a:t>implementation </a:t>
            </a:r>
            <a:r>
              <a:rPr lang="en-ZA" sz="2000" b="1" dirty="0">
                <a:solidFill>
                  <a:srgbClr val="000000"/>
                </a:solidFill>
              </a:rPr>
              <a:t>of a new strategic direction that the organisation wishes to follow. </a:t>
            </a:r>
            <a:endParaRPr lang="en-ZA" sz="2000" b="1" dirty="0" smtClean="0">
              <a:solidFill>
                <a:srgbClr val="000000"/>
              </a:solidFill>
            </a:endParaRPr>
          </a:p>
          <a:p>
            <a:pPr>
              <a:lnSpc>
                <a:spcPct val="150000"/>
              </a:lnSpc>
            </a:pPr>
            <a:endParaRPr lang="en-ZA" sz="2000" b="1" dirty="0">
              <a:solidFill>
                <a:srgbClr val="000000"/>
              </a:solidFill>
            </a:endParaRPr>
          </a:p>
          <a:p>
            <a:pPr>
              <a:lnSpc>
                <a:spcPct val="150000"/>
              </a:lnSpc>
            </a:pPr>
            <a:r>
              <a:rPr lang="en-ZA" sz="2000" b="1" dirty="0" smtClean="0">
                <a:solidFill>
                  <a:srgbClr val="000000"/>
                </a:solidFill>
              </a:rPr>
              <a:t>Changing </a:t>
            </a:r>
            <a:r>
              <a:rPr lang="en-ZA" sz="2000" b="1" dirty="0">
                <a:solidFill>
                  <a:srgbClr val="000000"/>
                </a:solidFill>
              </a:rPr>
              <a:t>the climate cannot be done directly since climate represents an amalgam </a:t>
            </a:r>
            <a:r>
              <a:rPr lang="en-ZA" sz="2000" b="1" dirty="0" smtClean="0">
                <a:solidFill>
                  <a:srgbClr val="000000"/>
                </a:solidFill>
              </a:rPr>
              <a:t>of </a:t>
            </a:r>
            <a:r>
              <a:rPr lang="en-ZA" sz="2000" b="1" dirty="0" smtClean="0">
                <a:solidFill>
                  <a:srgbClr val="000000"/>
                </a:solidFill>
                <a:latin typeface="Calibri" panose="020F0502020204030204" pitchFamily="34" charset="0"/>
              </a:rPr>
              <a:t>perceptions</a:t>
            </a:r>
            <a:r>
              <a:rPr lang="en-ZA" sz="2000" b="1" dirty="0">
                <a:solidFill>
                  <a:srgbClr val="000000"/>
                </a:solidFill>
                <a:latin typeface="Calibri" panose="020F0502020204030204" pitchFamily="34" charset="0"/>
              </a:rPr>
              <a:t>, attitudes and expectations. </a:t>
            </a:r>
            <a:endParaRPr lang="en-ZA" sz="2000" b="1" dirty="0" smtClean="0">
              <a:solidFill>
                <a:srgbClr val="000000"/>
              </a:solidFill>
              <a:latin typeface="Calibri" panose="020F0502020204030204" pitchFamily="34" charset="0"/>
            </a:endParaRPr>
          </a:p>
          <a:p>
            <a:pPr>
              <a:lnSpc>
                <a:spcPct val="150000"/>
              </a:lnSpc>
            </a:pPr>
            <a:endParaRPr lang="en-ZA" sz="2000" b="1" dirty="0">
              <a:solidFill>
                <a:srgbClr val="000000"/>
              </a:solidFill>
              <a:latin typeface="Calibri" panose="020F0502020204030204" pitchFamily="34" charset="0"/>
            </a:endParaRPr>
          </a:p>
          <a:p>
            <a:pPr>
              <a:lnSpc>
                <a:spcPct val="150000"/>
              </a:lnSpc>
            </a:pPr>
            <a:r>
              <a:rPr lang="en-ZA" sz="2000" b="1" dirty="0" smtClean="0">
                <a:solidFill>
                  <a:srgbClr val="000000"/>
                </a:solidFill>
                <a:latin typeface="Calibri" panose="020F0502020204030204" pitchFamily="34" charset="0"/>
              </a:rPr>
              <a:t>In </a:t>
            </a:r>
            <a:r>
              <a:rPr lang="en-ZA" sz="2000" b="1" dirty="0">
                <a:solidFill>
                  <a:srgbClr val="000000"/>
                </a:solidFill>
                <a:latin typeface="Calibri" panose="020F0502020204030204" pitchFamily="34" charset="0"/>
              </a:rPr>
              <a:t>other words, </a:t>
            </a:r>
            <a:r>
              <a:rPr lang="en-ZA" sz="2000" b="1" dirty="0">
                <a:solidFill>
                  <a:srgbClr val="FF0000"/>
                </a:solidFill>
                <a:latin typeface="Calibri" panose="020F0502020204030204" pitchFamily="34" charset="0"/>
              </a:rPr>
              <a:t>climate should be seen as a </a:t>
            </a:r>
            <a:r>
              <a:rPr lang="en-ZA" sz="2000" b="1" i="1" dirty="0">
                <a:solidFill>
                  <a:srgbClr val="FF0000"/>
                </a:solidFill>
                <a:latin typeface="Calibri" panose="020F0502020204030204" pitchFamily="34" charset="0"/>
              </a:rPr>
              <a:t>result </a:t>
            </a:r>
            <a:r>
              <a:rPr lang="en-ZA" sz="2000" b="1" dirty="0">
                <a:solidFill>
                  <a:srgbClr val="FF0000"/>
                </a:solidFill>
                <a:latin typeface="Calibri" panose="020F0502020204030204" pitchFamily="34" charset="0"/>
              </a:rPr>
              <a:t>or </a:t>
            </a:r>
            <a:r>
              <a:rPr lang="en-ZA" sz="2000" b="1" i="1" dirty="0">
                <a:solidFill>
                  <a:srgbClr val="FF0000"/>
                </a:solidFill>
                <a:latin typeface="Calibri" panose="020F0502020204030204" pitchFamily="34" charset="0"/>
              </a:rPr>
              <a:t>output</a:t>
            </a:r>
            <a:r>
              <a:rPr lang="en-ZA" sz="2000" b="1" i="1" dirty="0">
                <a:solidFill>
                  <a:srgbClr val="000000"/>
                </a:solidFill>
                <a:latin typeface="Calibri" panose="020F0502020204030204" pitchFamily="34" charset="0"/>
              </a:rPr>
              <a:t>; </a:t>
            </a:r>
            <a:r>
              <a:rPr lang="en-ZA" sz="2000" b="1" dirty="0">
                <a:solidFill>
                  <a:srgbClr val="000000"/>
                </a:solidFill>
                <a:latin typeface="Calibri" panose="020F0502020204030204" pitchFamily="34" charset="0"/>
              </a:rPr>
              <a:t>so efforts to influence climate must be directed ‘upstream’ at areas such as the </a:t>
            </a:r>
            <a:endParaRPr lang="en-ZA" sz="2000" b="1" dirty="0" smtClean="0">
              <a:solidFill>
                <a:srgbClr val="000000"/>
              </a:solidFill>
              <a:latin typeface="Calibri" panose="020F0502020204030204" pitchFamily="34" charset="0"/>
            </a:endParaRPr>
          </a:p>
          <a:p>
            <a:pPr>
              <a:lnSpc>
                <a:spcPct val="150000"/>
              </a:lnSpc>
            </a:pPr>
            <a:endParaRPr lang="en-ZA" sz="2000" b="1" dirty="0">
              <a:solidFill>
                <a:srgbClr val="000000"/>
              </a:solidFill>
              <a:latin typeface="Calibri" panose="020F0502020204030204" pitchFamily="34" charset="0"/>
            </a:endParaRPr>
          </a:p>
          <a:p>
            <a:pPr>
              <a:lnSpc>
                <a:spcPct val="150000"/>
              </a:lnSpc>
            </a:pPr>
            <a:r>
              <a:rPr lang="en-ZA" sz="2000" b="1" dirty="0" smtClean="0">
                <a:solidFill>
                  <a:srgbClr val="FF0000"/>
                </a:solidFill>
                <a:latin typeface="Calibri" panose="020F0502020204030204" pitchFamily="34" charset="0"/>
              </a:rPr>
              <a:t>organisation’s </a:t>
            </a:r>
            <a:r>
              <a:rPr lang="en-ZA" sz="2000" b="1" dirty="0">
                <a:solidFill>
                  <a:srgbClr val="FF0000"/>
                </a:solidFill>
                <a:latin typeface="Calibri" panose="020F0502020204030204" pitchFamily="34" charset="0"/>
              </a:rPr>
              <a:t>processes and structures</a:t>
            </a:r>
            <a:r>
              <a:rPr lang="en-ZA" sz="2000" b="1" dirty="0">
                <a:solidFill>
                  <a:srgbClr val="000000"/>
                </a:solidFill>
                <a:latin typeface="Calibri" panose="020F0502020204030204" pitchFamily="34" charset="0"/>
              </a:rPr>
              <a:t>, </a:t>
            </a:r>
            <a:r>
              <a:rPr lang="en-ZA" sz="2000" b="1" dirty="0" smtClean="0">
                <a:solidFill>
                  <a:srgbClr val="000000"/>
                </a:solidFill>
                <a:latin typeface="Calibri" panose="020F0502020204030204" pitchFamily="34" charset="0"/>
              </a:rPr>
              <a:t>including </a:t>
            </a:r>
            <a:r>
              <a:rPr lang="en-ZA" sz="2000" b="1" dirty="0">
                <a:solidFill>
                  <a:srgbClr val="000000"/>
                </a:solidFill>
                <a:latin typeface="Calibri" panose="020F0502020204030204" pitchFamily="34" charset="0"/>
              </a:rPr>
              <a:t>communication, decision-making, co-ordination of goals and </a:t>
            </a:r>
            <a:r>
              <a:rPr lang="en-ZA" sz="2000" b="1" dirty="0" smtClean="0">
                <a:solidFill>
                  <a:srgbClr val="000000"/>
                </a:solidFill>
                <a:latin typeface="Calibri" panose="020F0502020204030204" pitchFamily="34" charset="0"/>
              </a:rPr>
              <a:t>objectives, the </a:t>
            </a:r>
            <a:r>
              <a:rPr lang="en-ZA" sz="2000" b="1" dirty="0">
                <a:solidFill>
                  <a:srgbClr val="000000"/>
                </a:solidFill>
                <a:latin typeface="Calibri" panose="020F0502020204030204" pitchFamily="34" charset="0"/>
              </a:rPr>
              <a:t>motivating climate and the quality of the physical work environment and, </a:t>
            </a:r>
            <a:endParaRPr lang="en-ZA" sz="2000" b="1" dirty="0" smtClean="0">
              <a:solidFill>
                <a:srgbClr val="000000"/>
              </a:solidFill>
              <a:latin typeface="Calibri" panose="020F0502020204030204" pitchFamily="34" charset="0"/>
            </a:endParaRPr>
          </a:p>
          <a:p>
            <a:pPr>
              <a:lnSpc>
                <a:spcPct val="150000"/>
              </a:lnSpc>
            </a:pPr>
            <a:r>
              <a:rPr lang="en-ZA" sz="2000" b="1" dirty="0" smtClean="0">
                <a:solidFill>
                  <a:srgbClr val="000000"/>
                </a:solidFill>
                <a:latin typeface="Calibri" panose="020F0502020204030204" pitchFamily="34" charset="0"/>
              </a:rPr>
              <a:t>finally</a:t>
            </a:r>
            <a:r>
              <a:rPr lang="en-ZA" sz="2000" b="1" dirty="0">
                <a:solidFill>
                  <a:srgbClr val="000000"/>
                </a:solidFill>
                <a:latin typeface="Calibri" panose="020F0502020204030204" pitchFamily="34" charset="0"/>
              </a:rPr>
              <a:t>, top management’s interest in the wellbeing of employees and organisation members.</a:t>
            </a:r>
            <a:br>
              <a:rPr lang="en-ZA" sz="2000" b="1" dirty="0">
                <a:solidFill>
                  <a:srgbClr val="000000"/>
                </a:solidFill>
                <a:latin typeface="Calibri" panose="020F0502020204030204" pitchFamily="34" charset="0"/>
              </a:rPr>
            </a:br>
            <a:endParaRPr lang="en-ZA" sz="2000" b="1" dirty="0"/>
          </a:p>
        </p:txBody>
      </p:sp>
    </p:spTree>
    <p:extLst>
      <p:ext uri="{BB962C8B-B14F-4D97-AF65-F5344CB8AC3E}">
        <p14:creationId xmlns:p14="http://schemas.microsoft.com/office/powerpoint/2010/main" val="1404237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28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951D9AC-1DF5-4C93-8A1D-902C97AD1534}" type="slidenum">
              <a:rPr lang="en-US"/>
              <a:pPr/>
              <a:t>2</a:t>
            </a:fld>
            <a:endParaRPr lang="en-US" dirty="0"/>
          </a:p>
        </p:txBody>
      </p:sp>
      <p:sp>
        <p:nvSpPr>
          <p:cNvPr id="48130" name="Rectangle 2"/>
          <p:cNvSpPr>
            <a:spLocks noGrp="1" noChangeArrowheads="1"/>
          </p:cNvSpPr>
          <p:nvPr>
            <p:ph type="title"/>
          </p:nvPr>
        </p:nvSpPr>
        <p:spPr/>
        <p:txBody>
          <a:bodyPr/>
          <a:lstStyle/>
          <a:p>
            <a:r>
              <a:rPr lang="en-US" dirty="0"/>
              <a:t>What is Culture?</a:t>
            </a:r>
          </a:p>
        </p:txBody>
      </p:sp>
      <p:sp>
        <p:nvSpPr>
          <p:cNvPr id="48131" name="Rectangle 3"/>
          <p:cNvSpPr>
            <a:spLocks noGrp="1" noChangeArrowheads="1"/>
          </p:cNvSpPr>
          <p:nvPr>
            <p:ph type="body" idx="1"/>
          </p:nvPr>
        </p:nvSpPr>
        <p:spPr/>
        <p:txBody>
          <a:bodyPr/>
          <a:lstStyle/>
          <a:p>
            <a:r>
              <a:rPr lang="en-US" dirty="0"/>
              <a:t>Values, norms, guiding beliefs, and understandings that </a:t>
            </a:r>
            <a:r>
              <a:rPr lang="en-US" dirty="0" smtClean="0"/>
              <a:t>are </a:t>
            </a:r>
            <a:r>
              <a:rPr lang="en-US" dirty="0"/>
              <a:t>shared by members of an organization</a:t>
            </a:r>
          </a:p>
          <a:p>
            <a:pPr lvl="1"/>
            <a:r>
              <a:rPr lang="en-US" dirty="0"/>
              <a:t>Taught to new members as the correct way to think, </a:t>
            </a:r>
            <a:r>
              <a:rPr lang="en-US" dirty="0" smtClean="0"/>
              <a:t>feel, </a:t>
            </a:r>
            <a:r>
              <a:rPr lang="en-US" dirty="0"/>
              <a:t>and behave</a:t>
            </a:r>
          </a:p>
          <a:p>
            <a:pPr lvl="1">
              <a:buFontTx/>
              <a:buNone/>
            </a:pPr>
            <a:endParaRPr lang="en-US" sz="1400" dirty="0"/>
          </a:p>
          <a:p>
            <a:r>
              <a:rPr lang="en-US" dirty="0"/>
              <a:t>Organizational culture exists at two levels</a:t>
            </a:r>
          </a:p>
          <a:p>
            <a:pPr lvl="1"/>
            <a:r>
              <a:rPr lang="en-US" dirty="0"/>
              <a:t>Observable symbols</a:t>
            </a:r>
          </a:p>
          <a:p>
            <a:pPr lvl="1"/>
            <a:r>
              <a:rPr lang="en-US" dirty="0"/>
              <a:t>Underlying values</a:t>
            </a:r>
          </a:p>
        </p:txBody>
      </p:sp>
      <p:sp>
        <p:nvSpPr>
          <p:cNvPr id="6" name="TextBox 5"/>
          <p:cNvSpPr txBox="1"/>
          <p:nvPr/>
        </p:nvSpPr>
        <p:spPr>
          <a:xfrm>
            <a:off x="2527478" y="6568895"/>
            <a:ext cx="7499244" cy="287157"/>
          </a:xfrm>
          <a:prstGeom prst="rect">
            <a:avLst/>
          </a:prstGeom>
          <a:noFill/>
        </p:spPr>
        <p:txBody>
          <a:bodyPr wrap="square" rtlCol="0">
            <a:noAutofit/>
          </a:bodyPr>
          <a:lstStyle/>
          <a:p>
            <a:pPr defTabSz="457200">
              <a:defRPr/>
            </a:pPr>
            <a:r>
              <a:rPr lang="en-US" sz="800" dirty="0">
                <a:solidFill>
                  <a:schemeClr val="tx1">
                    <a:lumMod val="50000"/>
                    <a:lumOff val="50000"/>
                  </a:schemeClr>
                </a:solidFill>
                <a:latin typeface="Arial"/>
                <a:cs typeface="Arial"/>
              </a:rPr>
              <a:t>©2013 Cengage Learning. All Rights Reserved. May not be scanned, copied or duplicated, or posted to a publicly accessible website, in whole or in part.</a:t>
            </a:r>
          </a:p>
          <a:p>
            <a:endParaRPr lang="en-US" sz="800" dirty="0">
              <a:latin typeface="Arial"/>
              <a:cs typeface="Arial"/>
            </a:endParaRPr>
          </a:p>
        </p:txBody>
      </p:sp>
    </p:spTree>
    <p:extLst>
      <p:ext uri="{BB962C8B-B14F-4D97-AF65-F5344CB8AC3E}">
        <p14:creationId xmlns:p14="http://schemas.microsoft.com/office/powerpoint/2010/main" val="2449290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487" y="182580"/>
            <a:ext cx="11607501" cy="6832640"/>
          </a:xfrm>
          <a:prstGeom prst="rect">
            <a:avLst/>
          </a:prstGeom>
        </p:spPr>
        <p:txBody>
          <a:bodyPr wrap="square">
            <a:spAutoFit/>
          </a:bodyPr>
          <a:lstStyle/>
          <a:p>
            <a:r>
              <a:rPr lang="en-ZA" sz="2400" b="1" dirty="0" smtClean="0"/>
              <a:t>general guidelines for bringing about significant changes to an organisation's culture (Miller, 1998: 376-377):</a:t>
            </a:r>
          </a:p>
          <a:p>
            <a:pPr>
              <a:lnSpc>
                <a:spcPct val="150000"/>
              </a:lnSpc>
            </a:pPr>
            <a:r>
              <a:rPr lang="en-ZA" sz="2000" dirty="0" smtClean="0"/>
              <a:t>1. Understand the current culture so you know where you stand. If necessary, perform an extensive cultural audit.</a:t>
            </a:r>
          </a:p>
          <a:p>
            <a:pPr>
              <a:lnSpc>
                <a:spcPct val="150000"/>
              </a:lnSpc>
            </a:pPr>
            <a:r>
              <a:rPr lang="en-ZA" sz="2000" dirty="0" smtClean="0"/>
              <a:t>2. Avoid head-on confrontation with the old guard if at all possible.</a:t>
            </a:r>
          </a:p>
          <a:p>
            <a:pPr>
              <a:lnSpc>
                <a:spcPct val="150000"/>
              </a:lnSpc>
            </a:pPr>
            <a:r>
              <a:rPr lang="en-ZA" sz="2000" dirty="0" smtClean="0"/>
              <a:t>3. Change the management leadership. A gradual shift may be appropriate, or top executives may have to “clean house” and bring in all new managers.</a:t>
            </a:r>
          </a:p>
          <a:p>
            <a:pPr>
              <a:lnSpc>
                <a:spcPct val="150000"/>
              </a:lnSpc>
            </a:pPr>
            <a:r>
              <a:rPr lang="en-ZA" sz="2000" dirty="0" smtClean="0"/>
              <a:t>4. While vision statements can be important, don’t count on them alone to bring about cultural change. Words become empty and hypocritical if those using them neglect to change their own behaviour. Leaders must “live the new culture”.</a:t>
            </a:r>
          </a:p>
          <a:p>
            <a:pPr>
              <a:lnSpc>
                <a:spcPct val="150000"/>
              </a:lnSpc>
            </a:pPr>
            <a:r>
              <a:rPr lang="en-ZA" sz="2000" dirty="0" smtClean="0"/>
              <a:t>5. Create new organisation folklore. The definition of myth is “a fictional tale that offers insight into a deeper truth.” Organisations help themselves understand who they are by the stories they tell one another about themselves.</a:t>
            </a:r>
          </a:p>
          <a:p>
            <a:pPr>
              <a:lnSpc>
                <a:spcPct val="150000"/>
              </a:lnSpc>
            </a:pPr>
            <a:r>
              <a:rPr lang="en-ZA" sz="2000" dirty="0" smtClean="0"/>
              <a:t>6. Use symbols to instil new thinking. Symbols often become the subject </a:t>
            </a:r>
            <a:r>
              <a:rPr lang="en-ZA" sz="2000" dirty="0" err="1" smtClean="0"/>
              <a:t>ofnew</a:t>
            </a:r>
            <a:r>
              <a:rPr lang="en-ZA" sz="2000" dirty="0" smtClean="0"/>
              <a:t> organisational folklore and myths</a:t>
            </a:r>
            <a:endParaRPr lang="en-ZA" sz="2000" dirty="0"/>
          </a:p>
        </p:txBody>
      </p:sp>
    </p:spTree>
    <p:extLst>
      <p:ext uri="{BB962C8B-B14F-4D97-AF65-F5344CB8AC3E}">
        <p14:creationId xmlns:p14="http://schemas.microsoft.com/office/powerpoint/2010/main" val="2686550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730" y="230969"/>
            <a:ext cx="10381130" cy="5755422"/>
          </a:xfrm>
          <a:prstGeom prst="rect">
            <a:avLst/>
          </a:prstGeom>
        </p:spPr>
        <p:txBody>
          <a:bodyPr wrap="square">
            <a:spAutoFit/>
          </a:bodyPr>
          <a:lstStyle/>
          <a:p>
            <a:pPr algn="ctr"/>
            <a:r>
              <a:rPr lang="en-ZA" sz="2400" b="1" dirty="0" smtClean="0"/>
              <a:t>Organisation Climate</a:t>
            </a:r>
          </a:p>
          <a:p>
            <a:pPr algn="ctr"/>
            <a:endParaRPr lang="en-ZA" sz="2400" b="1" dirty="0" smtClean="0"/>
          </a:p>
          <a:p>
            <a:r>
              <a:rPr lang="en-ZA" sz="2000" b="1" dirty="0" smtClean="0">
                <a:solidFill>
                  <a:srgbClr val="FF0000"/>
                </a:solidFill>
              </a:rPr>
              <a:t>Organisation Climate is less encompassing than culture and is also more readily measured. </a:t>
            </a:r>
          </a:p>
          <a:p>
            <a:endParaRPr lang="en-ZA" sz="2000" dirty="0"/>
          </a:p>
          <a:p>
            <a:r>
              <a:rPr lang="en-ZA" sz="2000" dirty="0" smtClean="0"/>
              <a:t>It is closely related to culture in that it is a </a:t>
            </a:r>
            <a:r>
              <a:rPr lang="en-ZA" sz="2000" b="1" dirty="0" smtClean="0">
                <a:solidFill>
                  <a:srgbClr val="FF0000"/>
                </a:solidFill>
              </a:rPr>
              <a:t>measure of people’s expectations </a:t>
            </a:r>
            <a:r>
              <a:rPr lang="en-ZA" sz="2000" dirty="0" smtClean="0"/>
              <a:t>of what it should be like to work for an organisation, and the degree to which these expectations are met. </a:t>
            </a:r>
          </a:p>
          <a:p>
            <a:endParaRPr lang="en-ZA" sz="2000" dirty="0"/>
          </a:p>
          <a:p>
            <a:r>
              <a:rPr lang="en-ZA" sz="2000" dirty="0" smtClean="0"/>
              <a:t>What it really measures is </a:t>
            </a:r>
            <a:r>
              <a:rPr lang="en-ZA" sz="2000" b="1" dirty="0" smtClean="0">
                <a:solidFill>
                  <a:srgbClr val="FF0000"/>
                </a:solidFill>
              </a:rPr>
              <a:t>the fit </a:t>
            </a:r>
            <a:r>
              <a:rPr lang="en-ZA" sz="2000" dirty="0" smtClean="0"/>
              <a:t>between the prevailing culture and the individual values of the employee. If the employees have adopted values of the prevailing culture, the fit is good. If not, the fit is poor and motivation and performance will suffer (</a:t>
            </a:r>
            <a:r>
              <a:rPr lang="en-ZA" sz="2000" dirty="0" err="1" smtClean="0"/>
              <a:t>Hax</a:t>
            </a:r>
            <a:r>
              <a:rPr lang="en-ZA" sz="2000" dirty="0" smtClean="0"/>
              <a:t> &amp; </a:t>
            </a:r>
            <a:r>
              <a:rPr lang="en-ZA" sz="2000" dirty="0" err="1" smtClean="0"/>
              <a:t>Majluf</a:t>
            </a:r>
            <a:r>
              <a:rPr lang="en-ZA" sz="2000" dirty="0" smtClean="0"/>
              <a:t>, 1984: 99).</a:t>
            </a:r>
          </a:p>
          <a:p>
            <a:endParaRPr lang="en-ZA" sz="2000" dirty="0" smtClean="0"/>
          </a:p>
          <a:p>
            <a:r>
              <a:rPr lang="en-ZA" sz="2000" dirty="0" smtClean="0"/>
              <a:t>French, Kast and </a:t>
            </a:r>
            <a:r>
              <a:rPr lang="en-ZA" sz="2000" dirty="0" err="1" smtClean="0"/>
              <a:t>Rosenweig</a:t>
            </a:r>
            <a:r>
              <a:rPr lang="en-ZA" sz="2000" dirty="0" smtClean="0"/>
              <a:t> (1985: 532) define organisational climate as </a:t>
            </a:r>
          </a:p>
          <a:p>
            <a:endParaRPr lang="en-ZA" sz="2000" dirty="0" smtClean="0"/>
          </a:p>
          <a:p>
            <a:r>
              <a:rPr lang="en-ZA" sz="2000" b="1" dirty="0" smtClean="0"/>
              <a:t>“. . . The relatively persistent set of perceptions held by organisation members concerning the characteristics and quality of the organisational culture.” </a:t>
            </a:r>
          </a:p>
          <a:p>
            <a:endParaRPr lang="en-ZA" sz="2000" dirty="0"/>
          </a:p>
          <a:p>
            <a:r>
              <a:rPr lang="en-ZA" sz="2000" dirty="0" smtClean="0"/>
              <a:t>Climate, then, is another means of gauging culture down to the level of Schein’s preconscious values.</a:t>
            </a:r>
            <a:endParaRPr lang="en-ZA" sz="2000" dirty="0"/>
          </a:p>
        </p:txBody>
      </p:sp>
    </p:spTree>
    <p:extLst>
      <p:ext uri="{BB962C8B-B14F-4D97-AF65-F5344CB8AC3E}">
        <p14:creationId xmlns:p14="http://schemas.microsoft.com/office/powerpoint/2010/main" val="943276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673475" y="1524000"/>
          <a:ext cx="4845050" cy="4865688"/>
        </p:xfrm>
        <a:graphic>
          <a:graphicData uri="http://schemas.openxmlformats.org/presentationml/2006/ole">
            <mc:AlternateContent xmlns:mc="http://schemas.openxmlformats.org/markup-compatibility/2006">
              <mc:Choice xmlns:v="urn:schemas-microsoft-com:vml" Requires="v">
                <p:oleObj spid="_x0000_s1033" name="Clip" r:id="rId3" imgW="3457518" imgH="3467100" progId="MS_ClipArt_Gallery.2">
                  <p:embed/>
                </p:oleObj>
              </mc:Choice>
              <mc:Fallback>
                <p:oleObj name="Clip" r:id="rId3" imgW="3457518" imgH="3467100" progId="MS_ClipArt_Gallery.2">
                  <p:embed/>
                  <p:pic>
                    <p:nvPicPr>
                      <p:cNvPr id="102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475" y="1524000"/>
                        <a:ext cx="4845050" cy="486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3" name="Rectangle 3"/>
          <p:cNvSpPr>
            <a:spLocks noGrp="1" noChangeArrowheads="1"/>
          </p:cNvSpPr>
          <p:nvPr>
            <p:ph type="title"/>
          </p:nvPr>
        </p:nvSpPr>
        <p:spPr/>
        <p:txBody>
          <a:bodyPr/>
          <a:lstStyle/>
          <a:p>
            <a:pPr eaLnBrk="1" hangingPunct="1"/>
            <a:r>
              <a:rPr lang="en-US" altLang="en-US" sz="3600" b="1"/>
              <a:t>Stages of the Socialization Process</a:t>
            </a:r>
          </a:p>
        </p:txBody>
      </p:sp>
      <p:sp>
        <p:nvSpPr>
          <p:cNvPr id="16388" name="Text Box 4"/>
          <p:cNvSpPr txBox="1">
            <a:spLocks noChangeArrowheads="1"/>
          </p:cNvSpPr>
          <p:nvPr/>
        </p:nvSpPr>
        <p:spPr bwMode="auto">
          <a:xfrm>
            <a:off x="3937000" y="2133600"/>
            <a:ext cx="43180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236" tIns="51618" rIns="103236" bIns="51618">
            <a:spAutoFit/>
          </a:bodyPr>
          <a:lstStyle>
            <a:lvl1pPr defTabSz="1031875">
              <a:defRPr>
                <a:solidFill>
                  <a:schemeClr val="tx1"/>
                </a:solidFill>
                <a:latin typeface="Arial" panose="020B0604020202020204" pitchFamily="34" charset="0"/>
              </a:defRPr>
            </a:lvl1pPr>
            <a:lvl2pPr marL="515938" defTabSz="1031875">
              <a:defRPr>
                <a:solidFill>
                  <a:schemeClr val="tx1"/>
                </a:solidFill>
                <a:latin typeface="Arial" panose="020B0604020202020204" pitchFamily="34" charset="0"/>
              </a:defRPr>
            </a:lvl2pPr>
            <a:lvl3pPr marL="1031875" defTabSz="1031875">
              <a:defRPr>
                <a:solidFill>
                  <a:schemeClr val="tx1"/>
                </a:solidFill>
                <a:latin typeface="Arial" panose="020B0604020202020204" pitchFamily="34" charset="0"/>
              </a:defRPr>
            </a:lvl3pPr>
            <a:lvl4pPr marL="1547813" defTabSz="1031875">
              <a:defRPr>
                <a:solidFill>
                  <a:schemeClr val="tx1"/>
                </a:solidFill>
                <a:latin typeface="Arial" panose="020B0604020202020204" pitchFamily="34" charset="0"/>
              </a:defRPr>
            </a:lvl4pPr>
            <a:lvl5pPr marL="2065338" defTabSz="1031875">
              <a:defRPr>
                <a:solidFill>
                  <a:schemeClr val="tx1"/>
                </a:solidFill>
                <a:latin typeface="Arial" panose="020B0604020202020204" pitchFamily="34" charset="0"/>
              </a:defRPr>
            </a:lvl5pPr>
            <a:lvl6pPr marL="2522538" defTabSz="1031875" fontAlgn="base">
              <a:spcBef>
                <a:spcPct val="0"/>
              </a:spcBef>
              <a:spcAft>
                <a:spcPct val="0"/>
              </a:spcAft>
              <a:defRPr>
                <a:solidFill>
                  <a:schemeClr val="tx1"/>
                </a:solidFill>
                <a:latin typeface="Arial" panose="020B0604020202020204" pitchFamily="34" charset="0"/>
              </a:defRPr>
            </a:lvl6pPr>
            <a:lvl7pPr marL="2979738" defTabSz="1031875" fontAlgn="base">
              <a:spcBef>
                <a:spcPct val="0"/>
              </a:spcBef>
              <a:spcAft>
                <a:spcPct val="0"/>
              </a:spcAft>
              <a:defRPr>
                <a:solidFill>
                  <a:schemeClr val="tx1"/>
                </a:solidFill>
                <a:latin typeface="Arial" panose="020B0604020202020204" pitchFamily="34" charset="0"/>
              </a:defRPr>
            </a:lvl7pPr>
            <a:lvl8pPr marL="3436938" defTabSz="1031875" fontAlgn="base">
              <a:spcBef>
                <a:spcPct val="0"/>
              </a:spcBef>
              <a:spcAft>
                <a:spcPct val="0"/>
              </a:spcAft>
              <a:defRPr>
                <a:solidFill>
                  <a:schemeClr val="tx1"/>
                </a:solidFill>
                <a:latin typeface="Arial" panose="020B0604020202020204" pitchFamily="34" charset="0"/>
              </a:defRPr>
            </a:lvl8pPr>
            <a:lvl9pPr marL="3894138" defTabSz="1031875" fontAlgn="base">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r>
              <a:rPr lang="en-US" altLang="en-US" sz="2400" b="1">
                <a:latin typeface="Arial Narrow" panose="020B0606020202030204" pitchFamily="34" charset="0"/>
              </a:rPr>
              <a:t>Pre-arrival</a:t>
            </a:r>
            <a:endParaRPr lang="en-US" altLang="en-US" sz="2400" b="1">
              <a:solidFill>
                <a:schemeClr val="bg1"/>
              </a:solidFill>
              <a:effectLst>
                <a:outerShdw blurRad="38100" dist="38100" dir="2700000" algn="tl">
                  <a:srgbClr val="C0C0C0"/>
                </a:outerShdw>
              </a:effectLst>
              <a:latin typeface="Arial Narrow" panose="020B0606020202030204" pitchFamily="34" charset="0"/>
            </a:endParaRPr>
          </a:p>
        </p:txBody>
      </p:sp>
      <p:sp>
        <p:nvSpPr>
          <p:cNvPr id="16389" name="Text Box 5"/>
          <p:cNvSpPr txBox="1">
            <a:spLocks noChangeArrowheads="1"/>
          </p:cNvSpPr>
          <p:nvPr/>
        </p:nvSpPr>
        <p:spPr bwMode="auto">
          <a:xfrm>
            <a:off x="4378325" y="3581400"/>
            <a:ext cx="343535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236" tIns="51618" rIns="103236" bIns="51618">
            <a:spAutoFit/>
          </a:bodyPr>
          <a:lstStyle>
            <a:lvl1pPr defTabSz="1031875">
              <a:defRPr sz="2000">
                <a:solidFill>
                  <a:schemeClr val="tx1"/>
                </a:solidFill>
                <a:latin typeface="Arial" panose="020B0604020202020204" pitchFamily="34" charset="0"/>
              </a:defRPr>
            </a:lvl1pPr>
            <a:lvl2pPr marL="742950" indent="-285750" defTabSz="1031875">
              <a:defRPr sz="2000">
                <a:solidFill>
                  <a:schemeClr val="tx1"/>
                </a:solidFill>
                <a:latin typeface="Arial" panose="020B0604020202020204" pitchFamily="34" charset="0"/>
              </a:defRPr>
            </a:lvl2pPr>
            <a:lvl3pPr marL="1143000" indent="-228600" defTabSz="1031875">
              <a:defRPr sz="2000">
                <a:solidFill>
                  <a:schemeClr val="tx1"/>
                </a:solidFill>
                <a:latin typeface="Arial" panose="020B0604020202020204" pitchFamily="34" charset="0"/>
              </a:defRPr>
            </a:lvl3pPr>
            <a:lvl4pPr marL="1600200" indent="-228600" defTabSz="1031875">
              <a:defRPr sz="2000">
                <a:solidFill>
                  <a:schemeClr val="tx1"/>
                </a:solidFill>
                <a:latin typeface="Arial" panose="020B0604020202020204" pitchFamily="34" charset="0"/>
              </a:defRPr>
            </a:lvl4pPr>
            <a:lvl5pPr marL="2057400" indent="-228600" defTabSz="1031875">
              <a:defRPr sz="2000">
                <a:solidFill>
                  <a:schemeClr val="tx1"/>
                </a:solidFill>
                <a:latin typeface="Arial" panose="020B0604020202020204" pitchFamily="34" charset="0"/>
              </a:defRPr>
            </a:lvl5pPr>
            <a:lvl6pPr marL="2514600" indent="-228600" defTabSz="1031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1031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1031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1031875"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sz="2400" b="1">
                <a:latin typeface="Arial Narrow" panose="020B0606020202030204" pitchFamily="34" charset="0"/>
              </a:rPr>
              <a:t>Encounter</a:t>
            </a:r>
          </a:p>
        </p:txBody>
      </p:sp>
      <p:sp>
        <p:nvSpPr>
          <p:cNvPr id="16390" name="Text Box 6"/>
          <p:cNvSpPr txBox="1">
            <a:spLocks noChangeArrowheads="1"/>
          </p:cNvSpPr>
          <p:nvPr/>
        </p:nvSpPr>
        <p:spPr bwMode="auto">
          <a:xfrm>
            <a:off x="4445000" y="5181600"/>
            <a:ext cx="33020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236" tIns="51618" rIns="103236" bIns="51618">
            <a:spAutoFit/>
          </a:bodyPr>
          <a:lstStyle>
            <a:lvl1pPr defTabSz="1031875">
              <a:defRPr sz="2000">
                <a:solidFill>
                  <a:schemeClr val="tx1"/>
                </a:solidFill>
                <a:latin typeface="Arial" panose="020B0604020202020204" pitchFamily="34" charset="0"/>
              </a:defRPr>
            </a:lvl1pPr>
            <a:lvl2pPr marL="742950" indent="-285750" defTabSz="1031875">
              <a:defRPr sz="2000">
                <a:solidFill>
                  <a:schemeClr val="tx1"/>
                </a:solidFill>
                <a:latin typeface="Arial" panose="020B0604020202020204" pitchFamily="34" charset="0"/>
              </a:defRPr>
            </a:lvl2pPr>
            <a:lvl3pPr marL="1143000" indent="-228600" defTabSz="1031875">
              <a:defRPr sz="2000">
                <a:solidFill>
                  <a:schemeClr val="tx1"/>
                </a:solidFill>
                <a:latin typeface="Arial" panose="020B0604020202020204" pitchFamily="34" charset="0"/>
              </a:defRPr>
            </a:lvl3pPr>
            <a:lvl4pPr marL="1600200" indent="-228600" defTabSz="1031875">
              <a:defRPr sz="2000">
                <a:solidFill>
                  <a:schemeClr val="tx1"/>
                </a:solidFill>
                <a:latin typeface="Arial" panose="020B0604020202020204" pitchFamily="34" charset="0"/>
              </a:defRPr>
            </a:lvl4pPr>
            <a:lvl5pPr marL="2057400" indent="-228600" defTabSz="1031875">
              <a:defRPr sz="2000">
                <a:solidFill>
                  <a:schemeClr val="tx1"/>
                </a:solidFill>
                <a:latin typeface="Arial" panose="020B0604020202020204" pitchFamily="34" charset="0"/>
              </a:defRPr>
            </a:lvl5pPr>
            <a:lvl6pPr marL="2514600" indent="-228600" defTabSz="1031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1031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1031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1031875"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spcBef>
                <a:spcPct val="50000"/>
              </a:spcBef>
            </a:pPr>
            <a:r>
              <a:rPr lang="en-US" altLang="en-US" sz="2400" b="1">
                <a:latin typeface="Arial Narrow" panose="020B0606020202030204" pitchFamily="34" charset="0"/>
              </a:rPr>
              <a:t>Metamorphosis</a:t>
            </a:r>
          </a:p>
        </p:txBody>
      </p:sp>
      <p:sp>
        <p:nvSpPr>
          <p:cNvPr id="10247" name="Text Box 7"/>
          <p:cNvSpPr txBox="1">
            <a:spLocks noChangeArrowheads="1"/>
          </p:cNvSpPr>
          <p:nvPr/>
        </p:nvSpPr>
        <p:spPr bwMode="auto">
          <a:xfrm>
            <a:off x="1590676" y="6705600"/>
            <a:ext cx="7778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000" b="1" i="1">
                <a:solidFill>
                  <a:schemeClr val="tx2"/>
                </a:solidFill>
                <a:latin typeface="Book Antiqua" panose="02040602050305030304" pitchFamily="18" charset="0"/>
              </a:rPr>
              <a:t>McGraw-Hill</a:t>
            </a:r>
          </a:p>
        </p:txBody>
      </p:sp>
      <p:sp>
        <p:nvSpPr>
          <p:cNvPr id="10248" name="Text Box 8"/>
          <p:cNvSpPr txBox="1">
            <a:spLocks noChangeArrowheads="1"/>
          </p:cNvSpPr>
          <p:nvPr/>
        </p:nvSpPr>
        <p:spPr bwMode="auto">
          <a:xfrm>
            <a:off x="7137401" y="6705600"/>
            <a:ext cx="3463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r>
              <a:rPr lang="en-US" altLang="en-US" sz="1000" b="1" i="1">
                <a:solidFill>
                  <a:schemeClr val="tx2"/>
                </a:solidFill>
                <a:latin typeface="Book Antiqua" panose="02040602050305030304" pitchFamily="18" charset="0"/>
              </a:rPr>
              <a:t>© 2004 The McGraw-Hill Companies, Inc. All rights reserved.</a:t>
            </a:r>
          </a:p>
        </p:txBody>
      </p:sp>
    </p:spTree>
    <p:extLst>
      <p:ext uri="{BB962C8B-B14F-4D97-AF65-F5344CB8AC3E}">
        <p14:creationId xmlns:p14="http://schemas.microsoft.com/office/powerpoint/2010/main" val="178104170"/>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dissolve">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dissolve">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utoUpdateAnimBg="0"/>
      <p:bldP spid="16389" grpId="0" autoUpdateAnimBg="0"/>
      <p:bldP spid="1639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1525" y="532098"/>
            <a:ext cx="9004150" cy="2585323"/>
          </a:xfrm>
          <a:prstGeom prst="rect">
            <a:avLst/>
          </a:prstGeom>
        </p:spPr>
        <p:txBody>
          <a:bodyPr wrap="square">
            <a:spAutoFit/>
          </a:bodyPr>
          <a:lstStyle/>
          <a:p>
            <a:r>
              <a:rPr lang="en-ZA" dirty="0" smtClean="0"/>
              <a:t>Likert and Likert identified </a:t>
            </a:r>
            <a:r>
              <a:rPr lang="en-ZA" b="1" dirty="0" smtClean="0"/>
              <a:t>four basic types of organisations </a:t>
            </a:r>
            <a:r>
              <a:rPr lang="en-ZA" dirty="0" smtClean="0"/>
              <a:t>which they dubbed </a:t>
            </a:r>
          </a:p>
          <a:p>
            <a:endParaRPr lang="en-ZA" dirty="0"/>
          </a:p>
          <a:p>
            <a:r>
              <a:rPr lang="en-ZA" b="1" dirty="0" smtClean="0"/>
              <a:t>Authoritative, </a:t>
            </a:r>
          </a:p>
          <a:p>
            <a:r>
              <a:rPr lang="en-ZA" b="1" dirty="0" smtClean="0"/>
              <a:t>Benevolent- Authoritative,</a:t>
            </a:r>
          </a:p>
          <a:p>
            <a:r>
              <a:rPr lang="en-ZA" b="1" dirty="0" smtClean="0"/>
              <a:t>Consultative, and, finally, </a:t>
            </a:r>
          </a:p>
          <a:p>
            <a:r>
              <a:rPr lang="en-ZA" b="1" dirty="0" smtClean="0"/>
              <a:t>Participative-Group. </a:t>
            </a:r>
          </a:p>
          <a:p>
            <a:endParaRPr lang="en-ZA" dirty="0"/>
          </a:p>
          <a:p>
            <a:r>
              <a:rPr lang="en-ZA" dirty="0" smtClean="0"/>
              <a:t>Because of the emotive connotations evoked by these labels, they later changed them simply to be System One, System Two, System Three and System Four.</a:t>
            </a:r>
            <a:endParaRPr lang="en-ZA" dirty="0"/>
          </a:p>
        </p:txBody>
      </p:sp>
      <p:sp>
        <p:nvSpPr>
          <p:cNvPr id="3" name="Rectangle 2"/>
          <p:cNvSpPr/>
          <p:nvPr/>
        </p:nvSpPr>
        <p:spPr>
          <a:xfrm>
            <a:off x="1441525" y="3495810"/>
            <a:ext cx="8186569" cy="2585323"/>
          </a:xfrm>
          <a:prstGeom prst="rect">
            <a:avLst/>
          </a:prstGeom>
        </p:spPr>
        <p:txBody>
          <a:bodyPr wrap="square">
            <a:spAutoFit/>
          </a:bodyPr>
          <a:lstStyle/>
          <a:p>
            <a:r>
              <a:rPr lang="en-ZA" dirty="0">
                <a:solidFill>
                  <a:srgbClr val="000000"/>
                </a:solidFill>
              </a:rPr>
              <a:t>Note that each system is described along six key dimensions</a:t>
            </a:r>
            <a:r>
              <a:rPr lang="en-ZA" dirty="0" smtClean="0">
                <a:solidFill>
                  <a:srgbClr val="000000"/>
                </a:solidFill>
              </a:rPr>
              <a:t>:</a:t>
            </a:r>
          </a:p>
          <a:p>
            <a:r>
              <a:rPr lang="en-ZA" dirty="0" smtClean="0">
                <a:solidFill>
                  <a:srgbClr val="000000"/>
                </a:solidFill>
              </a:rPr>
              <a:t> </a:t>
            </a:r>
          </a:p>
          <a:p>
            <a:pPr marL="400050" indent="-400050">
              <a:buAutoNum type="romanLcParenBoth"/>
            </a:pPr>
            <a:r>
              <a:rPr lang="en-ZA" b="1" dirty="0" smtClean="0">
                <a:solidFill>
                  <a:srgbClr val="000000"/>
                </a:solidFill>
              </a:rPr>
              <a:t>Leadership</a:t>
            </a:r>
            <a:r>
              <a:rPr lang="en-ZA" b="1" dirty="0">
                <a:solidFill>
                  <a:srgbClr val="000000"/>
                </a:solidFill>
              </a:rPr>
              <a:t>, </a:t>
            </a:r>
            <a:endParaRPr lang="en-ZA" b="1" dirty="0" smtClean="0">
              <a:solidFill>
                <a:srgbClr val="000000"/>
              </a:solidFill>
            </a:endParaRPr>
          </a:p>
          <a:p>
            <a:pPr marL="400050" indent="-400050">
              <a:buAutoNum type="romanLcParenBoth"/>
            </a:pPr>
            <a:r>
              <a:rPr lang="en-ZA" b="1" dirty="0" smtClean="0">
                <a:solidFill>
                  <a:srgbClr val="000000"/>
                </a:solidFill>
              </a:rPr>
              <a:t>Motivation, </a:t>
            </a:r>
          </a:p>
          <a:p>
            <a:pPr marL="400050" indent="-400050">
              <a:buAutoNum type="romanLcParenBoth"/>
            </a:pPr>
            <a:r>
              <a:rPr lang="en-ZA" b="1" dirty="0" smtClean="0">
                <a:solidFill>
                  <a:srgbClr val="000000"/>
                </a:solidFill>
              </a:rPr>
              <a:t>Communication</a:t>
            </a:r>
            <a:r>
              <a:rPr lang="en-ZA" b="1" dirty="0">
                <a:solidFill>
                  <a:srgbClr val="000000"/>
                </a:solidFill>
              </a:rPr>
              <a:t>, </a:t>
            </a:r>
            <a:endParaRPr lang="en-ZA" b="1" dirty="0" smtClean="0">
              <a:solidFill>
                <a:srgbClr val="000000"/>
              </a:solidFill>
            </a:endParaRPr>
          </a:p>
          <a:p>
            <a:pPr marL="400050" indent="-400050">
              <a:buAutoNum type="romanLcParenBoth"/>
            </a:pPr>
            <a:r>
              <a:rPr lang="en-ZA" b="1" dirty="0" smtClean="0">
                <a:solidFill>
                  <a:srgbClr val="000000"/>
                </a:solidFill>
              </a:rPr>
              <a:t>Decisions</a:t>
            </a:r>
            <a:r>
              <a:rPr lang="en-ZA" b="1" dirty="0">
                <a:solidFill>
                  <a:srgbClr val="000000"/>
                </a:solidFill>
              </a:rPr>
              <a:t>, </a:t>
            </a:r>
            <a:endParaRPr lang="en-ZA" b="1" dirty="0" smtClean="0">
              <a:solidFill>
                <a:srgbClr val="000000"/>
              </a:solidFill>
            </a:endParaRPr>
          </a:p>
          <a:p>
            <a:pPr marL="400050" indent="-400050">
              <a:buAutoNum type="romanLcParenBoth"/>
            </a:pPr>
            <a:r>
              <a:rPr lang="en-ZA" b="1" dirty="0" smtClean="0">
                <a:solidFill>
                  <a:srgbClr val="000000"/>
                </a:solidFill>
              </a:rPr>
              <a:t>Goals </a:t>
            </a:r>
            <a:r>
              <a:rPr lang="en-ZA" b="1" dirty="0">
                <a:solidFill>
                  <a:srgbClr val="000000"/>
                </a:solidFill>
              </a:rPr>
              <a:t>and, finally, </a:t>
            </a:r>
            <a:endParaRPr lang="en-ZA" b="1" dirty="0" smtClean="0">
              <a:solidFill>
                <a:srgbClr val="000000"/>
              </a:solidFill>
            </a:endParaRPr>
          </a:p>
          <a:p>
            <a:pPr marL="400050" indent="-400050">
              <a:buAutoNum type="romanLcParenBoth"/>
            </a:pPr>
            <a:r>
              <a:rPr lang="en-ZA" b="1" dirty="0" smtClean="0">
                <a:solidFill>
                  <a:srgbClr val="000000"/>
                </a:solidFill>
              </a:rPr>
              <a:t>Controls</a:t>
            </a:r>
            <a:r>
              <a:rPr lang="en-ZA" b="1" dirty="0">
                <a:solidFill>
                  <a:srgbClr val="000000"/>
                </a:solidFill>
              </a:rPr>
              <a:t>.</a:t>
            </a:r>
            <a:br>
              <a:rPr lang="en-ZA" b="1" dirty="0">
                <a:solidFill>
                  <a:srgbClr val="000000"/>
                </a:solidFill>
              </a:rPr>
            </a:br>
            <a:endParaRPr lang="en-ZA" b="1" dirty="0"/>
          </a:p>
        </p:txBody>
      </p:sp>
      <p:sp>
        <p:nvSpPr>
          <p:cNvPr id="4" name="Rectangle 3"/>
          <p:cNvSpPr/>
          <p:nvPr/>
        </p:nvSpPr>
        <p:spPr>
          <a:xfrm>
            <a:off x="-3561" y="70433"/>
            <a:ext cx="3571491" cy="461665"/>
          </a:xfrm>
          <a:prstGeom prst="rect">
            <a:avLst/>
          </a:prstGeom>
        </p:spPr>
        <p:txBody>
          <a:bodyPr wrap="none">
            <a:spAutoFit/>
          </a:bodyPr>
          <a:lstStyle/>
          <a:p>
            <a:pPr lvl="0" algn="ctr"/>
            <a:r>
              <a:rPr lang="en-ZA" sz="2400" b="1" dirty="0">
                <a:solidFill>
                  <a:prstClr val="black"/>
                </a:solidFill>
              </a:rPr>
              <a:t>Organisation </a:t>
            </a:r>
            <a:r>
              <a:rPr lang="en-ZA" sz="2400" b="1" dirty="0" smtClean="0">
                <a:solidFill>
                  <a:prstClr val="black"/>
                </a:solidFill>
              </a:rPr>
              <a:t>Climate cont.</a:t>
            </a:r>
            <a:endParaRPr lang="en-ZA" sz="2400" b="1" dirty="0">
              <a:solidFill>
                <a:prstClr val="black"/>
              </a:solidFill>
            </a:endParaRPr>
          </a:p>
        </p:txBody>
      </p:sp>
    </p:spTree>
    <p:extLst>
      <p:ext uri="{BB962C8B-B14F-4D97-AF65-F5344CB8AC3E}">
        <p14:creationId xmlns:p14="http://schemas.microsoft.com/office/powerpoint/2010/main" val="684913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400" b="1"/>
              <a:t>Characteristics and Types of Organizational Culture </a:t>
            </a:r>
            <a:r>
              <a:rPr lang="en-US" altLang="en-US" sz="2500" b="1"/>
              <a:t>(continued)</a:t>
            </a:r>
          </a:p>
        </p:txBody>
      </p:sp>
      <p:sp>
        <p:nvSpPr>
          <p:cNvPr id="21507" name="Rectangle 3"/>
          <p:cNvSpPr>
            <a:spLocks noGrp="1" noChangeArrowheads="1"/>
          </p:cNvSpPr>
          <p:nvPr>
            <p:ph type="body" idx="1"/>
          </p:nvPr>
        </p:nvSpPr>
        <p:spPr/>
        <p:txBody>
          <a:bodyPr/>
          <a:lstStyle/>
          <a:p>
            <a:pPr eaLnBrk="1" hangingPunct="1"/>
            <a:r>
              <a:rPr lang="en-US" altLang="en-US" sz="3200" b="1" dirty="0"/>
              <a:t>Types: Traditional Control or          Employee Involvement </a:t>
            </a:r>
            <a:endParaRPr lang="en-US" altLang="en-US" b="1" dirty="0"/>
          </a:p>
          <a:p>
            <a:pPr lvl="1" eaLnBrk="1" hangingPunct="1">
              <a:buFont typeface="Wingdings" panose="05000000000000000000" pitchFamily="2" charset="2"/>
              <a:buChar char="Ø"/>
            </a:pPr>
            <a:r>
              <a:rPr lang="en-US" altLang="en-US" sz="2800" b="1" dirty="0"/>
              <a:t>Traditional control</a:t>
            </a:r>
          </a:p>
          <a:p>
            <a:pPr lvl="2" eaLnBrk="1" hangingPunct="1">
              <a:buFont typeface="Wingdings" panose="05000000000000000000" pitchFamily="2" charset="2"/>
              <a:buChar char="ü"/>
            </a:pPr>
            <a:r>
              <a:rPr lang="en-US" altLang="en-US" sz="2400" dirty="0"/>
              <a:t>emphasizes the chain of command</a:t>
            </a:r>
          </a:p>
          <a:p>
            <a:pPr lvl="2" eaLnBrk="1" hangingPunct="1">
              <a:buFont typeface="Wingdings" panose="05000000000000000000" pitchFamily="2" charset="2"/>
              <a:buChar char="ü"/>
            </a:pPr>
            <a:r>
              <a:rPr lang="en-US" altLang="en-US" sz="2400" dirty="0"/>
              <a:t>relies on top-down control and orders</a:t>
            </a:r>
          </a:p>
          <a:p>
            <a:pPr lvl="2" eaLnBrk="1" hangingPunct="1">
              <a:buFont typeface="Wingdings" panose="05000000000000000000" pitchFamily="2" charset="2"/>
              <a:buNone/>
            </a:pPr>
            <a:endParaRPr lang="en-US" altLang="en-US" sz="1600" b="1" dirty="0"/>
          </a:p>
          <a:p>
            <a:pPr lvl="1" eaLnBrk="1" hangingPunct="1">
              <a:buFont typeface="Wingdings" panose="05000000000000000000" pitchFamily="2" charset="2"/>
              <a:buChar char="Ø"/>
            </a:pPr>
            <a:r>
              <a:rPr lang="en-US" altLang="en-US" sz="2800" b="1" dirty="0"/>
              <a:t>Employee involvement</a:t>
            </a:r>
          </a:p>
          <a:p>
            <a:pPr lvl="2" eaLnBrk="1" hangingPunct="1">
              <a:buFont typeface="Wingdings" panose="05000000000000000000" pitchFamily="2" charset="2"/>
              <a:buChar char="ü"/>
            </a:pPr>
            <a:r>
              <a:rPr lang="en-US" altLang="en-US" sz="2400" dirty="0"/>
              <a:t>emphasizes participation                                              and involvement</a:t>
            </a:r>
          </a:p>
        </p:txBody>
      </p:sp>
      <p:pic>
        <p:nvPicPr>
          <p:cNvPr id="14340" name="Picture 4" descr="bd05515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3589" y="2438496"/>
            <a:ext cx="23431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bd06517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464" y="4826544"/>
            <a:ext cx="18034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6"/>
          <p:cNvSpPr txBox="1">
            <a:spLocks noChangeArrowheads="1"/>
          </p:cNvSpPr>
          <p:nvPr/>
        </p:nvSpPr>
        <p:spPr bwMode="auto">
          <a:xfrm>
            <a:off x="1590676" y="6705600"/>
            <a:ext cx="7778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US" altLang="en-US" sz="1000" b="1" i="1">
                <a:solidFill>
                  <a:schemeClr val="tx2"/>
                </a:solidFill>
                <a:latin typeface="Book Antiqua" panose="02040602050305030304" pitchFamily="18" charset="0"/>
              </a:rPr>
              <a:t>McGraw-Hill</a:t>
            </a:r>
          </a:p>
        </p:txBody>
      </p:sp>
      <p:sp>
        <p:nvSpPr>
          <p:cNvPr id="14343" name="Text Box 7"/>
          <p:cNvSpPr txBox="1">
            <a:spLocks noChangeArrowheads="1"/>
          </p:cNvSpPr>
          <p:nvPr/>
        </p:nvSpPr>
        <p:spPr bwMode="auto">
          <a:xfrm>
            <a:off x="7137401" y="6705600"/>
            <a:ext cx="34639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r>
              <a:rPr lang="en-US" altLang="en-US" sz="1000" b="1" i="1">
                <a:solidFill>
                  <a:schemeClr val="tx2"/>
                </a:solidFill>
                <a:latin typeface="Book Antiqua" panose="02040602050305030304" pitchFamily="18" charset="0"/>
              </a:rPr>
              <a:t>© 2004 The McGraw-Hill Companies, Inc. All rights reserved.</a:t>
            </a:r>
          </a:p>
        </p:txBody>
      </p:sp>
    </p:spTree>
    <p:extLst>
      <p:ext uri="{BB962C8B-B14F-4D97-AF65-F5344CB8AC3E}">
        <p14:creationId xmlns:p14="http://schemas.microsoft.com/office/powerpoint/2010/main" val="3933565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checkerboard(across)">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12" dur="500"/>
                                        <p:tgtEl>
                                          <p:spTgt spid="21507">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5" dur="500"/>
                                        <p:tgtEl>
                                          <p:spTgt spid="21507">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18" dur="500"/>
                                        <p:tgtEl>
                                          <p:spTgt spid="2150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23" dur="500"/>
                                        <p:tgtEl>
                                          <p:spTgt spid="21507">
                                            <p:txEl>
                                              <p:pRg st="5" end="5"/>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1507">
                                            <p:txEl>
                                              <p:pRg st="6" end="6"/>
                                            </p:txEl>
                                          </p:spTgt>
                                        </p:tgtEl>
                                        <p:attrNameLst>
                                          <p:attrName>style.visibility</p:attrName>
                                        </p:attrNameLst>
                                      </p:cBhvr>
                                      <p:to>
                                        <p:strVal val="visible"/>
                                      </p:to>
                                    </p:set>
                                    <p:animEffect transition="in" filter="checkerboard(across)">
                                      <p:cBhvr>
                                        <p:cTn id="26"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73799" y="196999"/>
            <a:ext cx="10047641" cy="6246831"/>
          </a:xfrm>
          <a:prstGeom prst="rect">
            <a:avLst/>
          </a:prstGeom>
        </p:spPr>
      </p:pic>
      <p:sp>
        <p:nvSpPr>
          <p:cNvPr id="4" name="Rectangle 3"/>
          <p:cNvSpPr/>
          <p:nvPr/>
        </p:nvSpPr>
        <p:spPr>
          <a:xfrm>
            <a:off x="8473440" y="6354645"/>
            <a:ext cx="6096000" cy="646331"/>
          </a:xfrm>
          <a:prstGeom prst="rect">
            <a:avLst/>
          </a:prstGeom>
        </p:spPr>
        <p:txBody>
          <a:bodyPr>
            <a:spAutoFit/>
          </a:bodyPr>
          <a:lstStyle/>
          <a:p>
            <a:r>
              <a:rPr lang="en-ZA" dirty="0" err="1">
                <a:solidFill>
                  <a:srgbClr val="000000"/>
                </a:solidFill>
              </a:rPr>
              <a:t>Pariek</a:t>
            </a:r>
            <a:r>
              <a:rPr lang="en-ZA" dirty="0">
                <a:solidFill>
                  <a:srgbClr val="000000"/>
                </a:solidFill>
              </a:rPr>
              <a:t> in 1989 (</a:t>
            </a:r>
            <a:r>
              <a:rPr lang="en-ZA" dirty="0" err="1">
                <a:solidFill>
                  <a:srgbClr val="000000"/>
                </a:solidFill>
              </a:rPr>
              <a:t>Coetsee</a:t>
            </a:r>
            <a:r>
              <a:rPr lang="en-ZA" dirty="0">
                <a:solidFill>
                  <a:srgbClr val="000000"/>
                </a:solidFill>
              </a:rPr>
              <a:t>, 2000 : 47-48) :</a:t>
            </a:r>
            <a:br>
              <a:rPr lang="en-ZA" dirty="0">
                <a:solidFill>
                  <a:srgbClr val="000000"/>
                </a:solidFill>
              </a:rPr>
            </a:br>
            <a:endParaRPr lang="en-ZA" dirty="0"/>
          </a:p>
        </p:txBody>
      </p:sp>
    </p:spTree>
    <p:extLst>
      <p:ext uri="{BB962C8B-B14F-4D97-AF65-F5344CB8AC3E}">
        <p14:creationId xmlns:p14="http://schemas.microsoft.com/office/powerpoint/2010/main" val="3816802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3646" y="1260338"/>
            <a:ext cx="9294607" cy="3693319"/>
          </a:xfrm>
          <a:prstGeom prst="rect">
            <a:avLst/>
          </a:prstGeom>
        </p:spPr>
        <p:txBody>
          <a:bodyPr wrap="square">
            <a:spAutoFit/>
          </a:bodyPr>
          <a:lstStyle/>
          <a:p>
            <a:pPr algn="ctr"/>
            <a:r>
              <a:rPr lang="en-ZA" sz="2400" b="1" i="0" dirty="0" smtClean="0">
                <a:solidFill>
                  <a:srgbClr val="0F243E"/>
                </a:solidFill>
                <a:effectLst/>
              </a:rPr>
              <a:t>Practical Application of Organisation Climate Models</a:t>
            </a:r>
            <a:r>
              <a:rPr lang="en-ZA" sz="2400" b="1" dirty="0">
                <a:solidFill>
                  <a:srgbClr val="000000"/>
                </a:solidFill>
              </a:rPr>
              <a:t> </a:t>
            </a:r>
            <a:endParaRPr lang="en-ZA" sz="2400" b="1" dirty="0" smtClean="0">
              <a:solidFill>
                <a:srgbClr val="000000"/>
              </a:solidFill>
            </a:endParaRPr>
          </a:p>
          <a:p>
            <a:endParaRPr lang="en-ZA" dirty="0">
              <a:solidFill>
                <a:srgbClr val="000000"/>
              </a:solidFill>
            </a:endParaRPr>
          </a:p>
          <a:p>
            <a:r>
              <a:rPr lang="en-ZA" sz="2400" dirty="0" smtClean="0">
                <a:solidFill>
                  <a:srgbClr val="000000"/>
                </a:solidFill>
              </a:rPr>
              <a:t>The </a:t>
            </a:r>
            <a:r>
              <a:rPr lang="en-ZA" sz="2400" dirty="0">
                <a:solidFill>
                  <a:srgbClr val="000000"/>
                </a:solidFill>
              </a:rPr>
              <a:t>dimensions of climate and their sub-factors are commonly used in instruments and surveys of organisational climate to gauge an organisation’s climate, either as an independent exercise or as part of a larger OD intervention. </a:t>
            </a:r>
            <a:endParaRPr lang="en-ZA" sz="2400" dirty="0" smtClean="0">
              <a:solidFill>
                <a:srgbClr val="000000"/>
              </a:solidFill>
            </a:endParaRPr>
          </a:p>
          <a:p>
            <a:endParaRPr lang="en-ZA" sz="2400" dirty="0">
              <a:solidFill>
                <a:srgbClr val="000000"/>
              </a:solidFill>
            </a:endParaRPr>
          </a:p>
          <a:p>
            <a:r>
              <a:rPr lang="en-ZA" sz="2400" dirty="0" smtClean="0">
                <a:solidFill>
                  <a:srgbClr val="000000"/>
                </a:solidFill>
              </a:rPr>
              <a:t>There </a:t>
            </a:r>
            <a:r>
              <a:rPr lang="en-ZA" sz="2400" dirty="0">
                <a:solidFill>
                  <a:srgbClr val="000000"/>
                </a:solidFill>
              </a:rPr>
              <a:t>are a number of ways that managers and change consultants can apply organisational climate models and measurement techniques</a:t>
            </a:r>
            <a:br>
              <a:rPr lang="en-ZA" sz="2400" dirty="0">
                <a:solidFill>
                  <a:srgbClr val="000000"/>
                </a:solidFill>
              </a:rPr>
            </a:br>
            <a:endParaRPr lang="en-ZA" sz="2400" dirty="0"/>
          </a:p>
        </p:txBody>
      </p:sp>
    </p:spTree>
    <p:extLst>
      <p:ext uri="{BB962C8B-B14F-4D97-AF65-F5344CB8AC3E}">
        <p14:creationId xmlns:p14="http://schemas.microsoft.com/office/powerpoint/2010/main" val="690183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 y="99178"/>
            <a:ext cx="11833411" cy="6801862"/>
          </a:xfrm>
          <a:prstGeom prst="rect">
            <a:avLst/>
          </a:prstGeom>
        </p:spPr>
        <p:txBody>
          <a:bodyPr wrap="square">
            <a:spAutoFit/>
          </a:bodyPr>
          <a:lstStyle/>
          <a:p>
            <a:r>
              <a:rPr lang="en-ZA" dirty="0">
                <a:solidFill>
                  <a:srgbClr val="000000"/>
                </a:solidFill>
              </a:rPr>
              <a:t>These may include: </a:t>
            </a:r>
            <a:endParaRPr lang="en-ZA" dirty="0" smtClean="0">
              <a:solidFill>
                <a:srgbClr val="000000"/>
              </a:solidFill>
            </a:endParaRPr>
          </a:p>
          <a:p>
            <a:endParaRPr lang="en-ZA" dirty="0">
              <a:solidFill>
                <a:srgbClr val="000000"/>
              </a:solidFill>
            </a:endParaRPr>
          </a:p>
          <a:p>
            <a:r>
              <a:rPr lang="en-ZA" sz="2000" b="1" dirty="0" smtClean="0">
                <a:solidFill>
                  <a:srgbClr val="FF0000"/>
                </a:solidFill>
              </a:rPr>
              <a:t>Putting </a:t>
            </a:r>
            <a:r>
              <a:rPr lang="en-ZA" sz="2000" b="1" dirty="0">
                <a:solidFill>
                  <a:srgbClr val="FF0000"/>
                </a:solidFill>
              </a:rPr>
              <a:t>together a system</a:t>
            </a:r>
            <a:r>
              <a:rPr lang="en-ZA" sz="2000" b="1" dirty="0">
                <a:solidFill>
                  <a:srgbClr val="000000"/>
                </a:solidFill>
              </a:rPr>
              <a:t> to gather and keep reliable historical data on a regular basis, to supplement other measures of effectiveness </a:t>
            </a:r>
            <a:endParaRPr lang="en-ZA" sz="2000" b="1" dirty="0" smtClean="0">
              <a:solidFill>
                <a:srgbClr val="000000"/>
              </a:solidFill>
            </a:endParaRPr>
          </a:p>
          <a:p>
            <a:endParaRPr lang="en-ZA" sz="2000" b="1" dirty="0">
              <a:solidFill>
                <a:srgbClr val="000000"/>
              </a:solidFill>
            </a:endParaRPr>
          </a:p>
          <a:p>
            <a:r>
              <a:rPr lang="en-ZA" sz="2000" b="1" dirty="0" smtClean="0">
                <a:solidFill>
                  <a:srgbClr val="000000"/>
                </a:solidFill>
              </a:rPr>
              <a:t>Creating </a:t>
            </a:r>
            <a:r>
              <a:rPr lang="en-ZA" sz="2000" b="1" dirty="0">
                <a:solidFill>
                  <a:srgbClr val="000000"/>
                </a:solidFill>
              </a:rPr>
              <a:t>a </a:t>
            </a:r>
            <a:r>
              <a:rPr lang="en-ZA" sz="2000" b="1" dirty="0">
                <a:solidFill>
                  <a:srgbClr val="FF0000"/>
                </a:solidFill>
              </a:rPr>
              <a:t>diagnostic tool </a:t>
            </a:r>
            <a:r>
              <a:rPr lang="en-ZA" sz="2000" b="1" dirty="0">
                <a:solidFill>
                  <a:srgbClr val="000000"/>
                </a:solidFill>
              </a:rPr>
              <a:t>to measure the so-called “soft issues” of effective organisational functioning including before and after measures of organisational change programmes </a:t>
            </a:r>
            <a:endParaRPr lang="en-ZA" sz="2000" b="1" dirty="0" smtClean="0">
              <a:solidFill>
                <a:srgbClr val="000000"/>
              </a:solidFill>
            </a:endParaRPr>
          </a:p>
          <a:p>
            <a:endParaRPr lang="en-ZA" sz="2000" b="1" dirty="0">
              <a:solidFill>
                <a:srgbClr val="000000"/>
              </a:solidFill>
            </a:endParaRPr>
          </a:p>
          <a:p>
            <a:r>
              <a:rPr lang="en-ZA" sz="2000" b="1" dirty="0" smtClean="0">
                <a:solidFill>
                  <a:srgbClr val="000000"/>
                </a:solidFill>
              </a:rPr>
              <a:t>Broadening </a:t>
            </a:r>
            <a:r>
              <a:rPr lang="en-ZA" sz="2000" b="1" dirty="0">
                <a:solidFill>
                  <a:srgbClr val="000000"/>
                </a:solidFill>
              </a:rPr>
              <a:t>the diagnostic applications to </a:t>
            </a:r>
            <a:r>
              <a:rPr lang="en-ZA" sz="2000" b="1" dirty="0">
                <a:solidFill>
                  <a:srgbClr val="FF0000"/>
                </a:solidFill>
              </a:rPr>
              <a:t>include the results and effects of planned changes </a:t>
            </a:r>
            <a:r>
              <a:rPr lang="en-ZA" sz="2000" b="1" dirty="0">
                <a:solidFill>
                  <a:srgbClr val="000000"/>
                </a:solidFill>
              </a:rPr>
              <a:t>on the organisation’s vision, mission, strategies, technologies, methods, and practices </a:t>
            </a:r>
            <a:endParaRPr lang="en-ZA" sz="2000" b="1" dirty="0" smtClean="0">
              <a:solidFill>
                <a:srgbClr val="000000"/>
              </a:solidFill>
            </a:endParaRPr>
          </a:p>
          <a:p>
            <a:endParaRPr lang="en-ZA" sz="2000" b="1" dirty="0">
              <a:solidFill>
                <a:srgbClr val="000000"/>
              </a:solidFill>
            </a:endParaRPr>
          </a:p>
          <a:p>
            <a:r>
              <a:rPr lang="en-ZA" sz="2000" b="1" dirty="0" smtClean="0">
                <a:solidFill>
                  <a:srgbClr val="FF0000"/>
                </a:solidFill>
              </a:rPr>
              <a:t>Highlighting </a:t>
            </a:r>
            <a:r>
              <a:rPr lang="en-ZA" sz="2000" b="1" dirty="0">
                <a:solidFill>
                  <a:srgbClr val="FF0000"/>
                </a:solidFill>
              </a:rPr>
              <a:t>the differences </a:t>
            </a:r>
            <a:r>
              <a:rPr lang="en-ZA" sz="2000" b="1" dirty="0">
                <a:solidFill>
                  <a:srgbClr val="000000"/>
                </a:solidFill>
              </a:rPr>
              <a:t>among sub-units and sections of the organisation including the subcultures that have evolved in terms of the specific management styles and practices, remuneration policies and procedures, and finally, the communication and decision- making techniques that differentiate them </a:t>
            </a:r>
            <a:endParaRPr lang="en-ZA" sz="2000" b="1" dirty="0" smtClean="0">
              <a:solidFill>
                <a:srgbClr val="000000"/>
              </a:solidFill>
            </a:endParaRPr>
          </a:p>
          <a:p>
            <a:endParaRPr lang="en-ZA" sz="2000" b="1" dirty="0">
              <a:solidFill>
                <a:srgbClr val="000000"/>
              </a:solidFill>
            </a:endParaRPr>
          </a:p>
          <a:p>
            <a:r>
              <a:rPr lang="en-ZA" sz="2000" b="1" dirty="0" smtClean="0">
                <a:solidFill>
                  <a:srgbClr val="000000"/>
                </a:solidFill>
              </a:rPr>
              <a:t>finally</a:t>
            </a:r>
            <a:r>
              <a:rPr lang="en-ZA" sz="2000" b="1" dirty="0">
                <a:solidFill>
                  <a:srgbClr val="000000"/>
                </a:solidFill>
              </a:rPr>
              <a:t>, </a:t>
            </a:r>
            <a:r>
              <a:rPr lang="en-ZA" sz="2000" b="1" dirty="0">
                <a:solidFill>
                  <a:srgbClr val="FF0000"/>
                </a:solidFill>
              </a:rPr>
              <a:t>organisational climate complements and expands Systems Theory</a:t>
            </a:r>
            <a:r>
              <a:rPr lang="en-ZA" sz="2000" b="1" dirty="0">
                <a:solidFill>
                  <a:srgbClr val="000000"/>
                </a:solidFill>
              </a:rPr>
              <a:t> by providing a means for managers or consultants to broaden their focus from individuals to groups and other organisational systems. </a:t>
            </a:r>
            <a:endParaRPr lang="en-ZA" sz="2000" b="1" dirty="0" smtClean="0">
              <a:solidFill>
                <a:srgbClr val="000000"/>
              </a:solidFill>
            </a:endParaRPr>
          </a:p>
          <a:p>
            <a:endParaRPr lang="en-ZA" sz="2000" b="1" dirty="0">
              <a:solidFill>
                <a:srgbClr val="000000"/>
              </a:solidFill>
            </a:endParaRPr>
          </a:p>
          <a:p>
            <a:r>
              <a:rPr lang="en-ZA" sz="2000" b="1" dirty="0" smtClean="0">
                <a:solidFill>
                  <a:srgbClr val="000000"/>
                </a:solidFill>
              </a:rPr>
              <a:t>The </a:t>
            </a:r>
            <a:r>
              <a:rPr lang="en-ZA" sz="2000" b="1" dirty="0">
                <a:solidFill>
                  <a:srgbClr val="000000"/>
                </a:solidFill>
              </a:rPr>
              <a:t>concept of organisational climate </a:t>
            </a:r>
            <a:r>
              <a:rPr lang="en-ZA" sz="2000" b="1" dirty="0">
                <a:solidFill>
                  <a:srgbClr val="FF0000"/>
                </a:solidFill>
              </a:rPr>
              <a:t>provides an orderly, theoretical framework </a:t>
            </a:r>
            <a:r>
              <a:rPr lang="en-ZA" sz="2000" b="1" dirty="0">
                <a:solidFill>
                  <a:srgbClr val="000000"/>
                </a:solidFill>
              </a:rPr>
              <a:t>for examining and for planning and attempting to influence the behaviour of work groups within the ambit of an open systems environment.</a:t>
            </a:r>
            <a:br>
              <a:rPr lang="en-ZA" sz="2000" b="1" dirty="0">
                <a:solidFill>
                  <a:srgbClr val="000000"/>
                </a:solidFill>
              </a:rPr>
            </a:br>
            <a:endParaRPr lang="en-ZA" sz="2000" b="1" dirty="0"/>
          </a:p>
        </p:txBody>
      </p:sp>
    </p:spTree>
    <p:extLst>
      <p:ext uri="{BB962C8B-B14F-4D97-AF65-F5344CB8AC3E}">
        <p14:creationId xmlns:p14="http://schemas.microsoft.com/office/powerpoint/2010/main" val="3490194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487" y="302950"/>
            <a:ext cx="11187953" cy="5909310"/>
          </a:xfrm>
          <a:prstGeom prst="rect">
            <a:avLst/>
          </a:prstGeom>
        </p:spPr>
        <p:txBody>
          <a:bodyPr wrap="square">
            <a:spAutoFit/>
          </a:bodyPr>
          <a:lstStyle/>
          <a:p>
            <a:r>
              <a:rPr lang="en-ZA" sz="2000" b="1" i="0" dirty="0" smtClean="0">
                <a:solidFill>
                  <a:srgbClr val="0F243E"/>
                </a:solidFill>
                <a:effectLst/>
              </a:rPr>
              <a:t>Organisation Climate and Organisational Effectiveness</a:t>
            </a:r>
            <a:r>
              <a:rPr lang="en-ZA" dirty="0">
                <a:solidFill>
                  <a:srgbClr val="000000"/>
                </a:solidFill>
              </a:rPr>
              <a:t> </a:t>
            </a:r>
            <a:endParaRPr lang="en-ZA" dirty="0" smtClean="0">
              <a:solidFill>
                <a:srgbClr val="000000"/>
              </a:solidFill>
            </a:endParaRPr>
          </a:p>
          <a:p>
            <a:endParaRPr lang="en-ZA" dirty="0">
              <a:solidFill>
                <a:srgbClr val="000000"/>
              </a:solidFill>
            </a:endParaRPr>
          </a:p>
          <a:p>
            <a:r>
              <a:rPr lang="en-ZA" sz="2000" dirty="0" smtClean="0">
                <a:solidFill>
                  <a:srgbClr val="000000"/>
                </a:solidFill>
              </a:rPr>
              <a:t>Climate </a:t>
            </a:r>
            <a:r>
              <a:rPr lang="en-ZA" sz="2000" dirty="0">
                <a:solidFill>
                  <a:srgbClr val="000000"/>
                </a:solidFill>
              </a:rPr>
              <a:t>is closely related to Culture in that it is a measure of people’s expectations of what it should be like to work for an organisation, and the degree to which these expectations are met. </a:t>
            </a:r>
            <a:endParaRPr lang="en-ZA" sz="2000" dirty="0" smtClean="0">
              <a:solidFill>
                <a:srgbClr val="000000"/>
              </a:solidFill>
            </a:endParaRPr>
          </a:p>
          <a:p>
            <a:endParaRPr lang="en-ZA" sz="2000" dirty="0">
              <a:solidFill>
                <a:srgbClr val="000000"/>
              </a:solidFill>
            </a:endParaRPr>
          </a:p>
          <a:p>
            <a:r>
              <a:rPr lang="en-ZA" sz="2000" dirty="0" smtClean="0">
                <a:solidFill>
                  <a:srgbClr val="000000"/>
                </a:solidFill>
              </a:rPr>
              <a:t>We </a:t>
            </a:r>
            <a:r>
              <a:rPr lang="en-ZA" sz="2000" dirty="0">
                <a:solidFill>
                  <a:srgbClr val="000000"/>
                </a:solidFill>
              </a:rPr>
              <a:t>can therefore assume that the strength of the culture will also reflect directly on the relationship between climate and organisational effectiveness. </a:t>
            </a:r>
            <a:endParaRPr lang="en-ZA" sz="2000" dirty="0" smtClean="0">
              <a:solidFill>
                <a:srgbClr val="000000"/>
              </a:solidFill>
            </a:endParaRPr>
          </a:p>
          <a:p>
            <a:endParaRPr lang="en-ZA" sz="2000" dirty="0">
              <a:solidFill>
                <a:srgbClr val="000000"/>
              </a:solidFill>
            </a:endParaRPr>
          </a:p>
          <a:p>
            <a:r>
              <a:rPr lang="en-ZA" sz="2000" dirty="0" smtClean="0">
                <a:solidFill>
                  <a:srgbClr val="000000"/>
                </a:solidFill>
              </a:rPr>
              <a:t>An </a:t>
            </a:r>
            <a:r>
              <a:rPr lang="en-ZA" sz="2000" dirty="0">
                <a:solidFill>
                  <a:srgbClr val="000000"/>
                </a:solidFill>
              </a:rPr>
              <a:t>organisation’s climate is made up of the </a:t>
            </a:r>
            <a:r>
              <a:rPr lang="en-ZA" sz="2000" b="1" dirty="0">
                <a:solidFill>
                  <a:srgbClr val="FF0000"/>
                </a:solidFill>
              </a:rPr>
              <a:t>perceptions, feelings and attitudes </a:t>
            </a:r>
            <a:r>
              <a:rPr lang="en-ZA" sz="2000" dirty="0">
                <a:solidFill>
                  <a:srgbClr val="000000"/>
                </a:solidFill>
              </a:rPr>
              <a:t>of the organisation’s members towards the organisation. </a:t>
            </a:r>
            <a:endParaRPr lang="en-ZA" sz="2000" dirty="0" smtClean="0">
              <a:solidFill>
                <a:srgbClr val="000000"/>
              </a:solidFill>
            </a:endParaRPr>
          </a:p>
          <a:p>
            <a:endParaRPr lang="en-ZA" sz="2000" dirty="0">
              <a:solidFill>
                <a:srgbClr val="000000"/>
              </a:solidFill>
            </a:endParaRPr>
          </a:p>
          <a:p>
            <a:r>
              <a:rPr lang="en-ZA" sz="2000" dirty="0" smtClean="0">
                <a:solidFill>
                  <a:srgbClr val="000000"/>
                </a:solidFill>
              </a:rPr>
              <a:t>Perceptions</a:t>
            </a:r>
            <a:r>
              <a:rPr lang="en-ZA" sz="2000" dirty="0">
                <a:solidFill>
                  <a:srgbClr val="000000"/>
                </a:solidFill>
              </a:rPr>
              <a:t>, feelings and attitudes can be incorrect and incomplete. </a:t>
            </a:r>
            <a:endParaRPr lang="en-ZA" sz="2000" dirty="0" smtClean="0">
              <a:solidFill>
                <a:srgbClr val="000000"/>
              </a:solidFill>
            </a:endParaRPr>
          </a:p>
          <a:p>
            <a:endParaRPr lang="en-ZA" sz="2000" dirty="0">
              <a:solidFill>
                <a:srgbClr val="000000"/>
              </a:solidFill>
            </a:endParaRPr>
          </a:p>
          <a:p>
            <a:r>
              <a:rPr lang="en-ZA" sz="2000" dirty="0" smtClean="0">
                <a:solidFill>
                  <a:srgbClr val="000000"/>
                </a:solidFill>
              </a:rPr>
              <a:t>Nevertheless</a:t>
            </a:r>
            <a:r>
              <a:rPr lang="en-ZA" sz="2000" dirty="0">
                <a:solidFill>
                  <a:srgbClr val="000000"/>
                </a:solidFill>
              </a:rPr>
              <a:t>, for the individuals concerned, their </a:t>
            </a:r>
            <a:r>
              <a:rPr lang="en-ZA" sz="2000" b="1" dirty="0">
                <a:solidFill>
                  <a:srgbClr val="FF0000"/>
                </a:solidFill>
              </a:rPr>
              <a:t>perceptions represent </a:t>
            </a:r>
            <a:r>
              <a:rPr lang="en-ZA" sz="2000" b="1" i="1" dirty="0">
                <a:solidFill>
                  <a:srgbClr val="FF0000"/>
                </a:solidFill>
              </a:rPr>
              <a:t>the truth</a:t>
            </a:r>
            <a:r>
              <a:rPr lang="en-ZA" sz="2000" dirty="0">
                <a:solidFill>
                  <a:srgbClr val="000000"/>
                </a:solidFill>
              </a:rPr>
              <a:t>. It is, therefore, immaterial whether perceptions are correct and complete. </a:t>
            </a:r>
            <a:endParaRPr lang="en-ZA" sz="2000" dirty="0" smtClean="0">
              <a:solidFill>
                <a:srgbClr val="000000"/>
              </a:solidFill>
            </a:endParaRPr>
          </a:p>
          <a:p>
            <a:endParaRPr lang="en-ZA" sz="2000" dirty="0">
              <a:solidFill>
                <a:srgbClr val="000000"/>
              </a:solidFill>
            </a:endParaRPr>
          </a:p>
          <a:p>
            <a:r>
              <a:rPr lang="en-ZA" sz="2000" dirty="0" smtClean="0">
                <a:solidFill>
                  <a:srgbClr val="000000"/>
                </a:solidFill>
              </a:rPr>
              <a:t>If </a:t>
            </a:r>
            <a:r>
              <a:rPr lang="en-ZA" sz="2000" dirty="0">
                <a:solidFill>
                  <a:srgbClr val="000000"/>
                </a:solidFill>
              </a:rPr>
              <a:t>perceptions exist, they </a:t>
            </a:r>
            <a:r>
              <a:rPr lang="en-ZA" sz="2000" dirty="0">
                <a:solidFill>
                  <a:srgbClr val="FF0000"/>
                </a:solidFill>
              </a:rPr>
              <a:t>constitute reality in the mind </a:t>
            </a:r>
            <a:r>
              <a:rPr lang="en-ZA" sz="2000" dirty="0">
                <a:solidFill>
                  <a:srgbClr val="000000"/>
                </a:solidFill>
              </a:rPr>
              <a:t>of the individual and irrespective whether it is the truth or not, they should be addressed as if it was the complete truth</a:t>
            </a:r>
            <a:br>
              <a:rPr lang="en-ZA" sz="2000" dirty="0">
                <a:solidFill>
                  <a:srgbClr val="000000"/>
                </a:solidFill>
              </a:rPr>
            </a:br>
            <a:endParaRPr lang="en-ZA" sz="2000" dirty="0"/>
          </a:p>
        </p:txBody>
      </p:sp>
    </p:spTree>
    <p:extLst>
      <p:ext uri="{BB962C8B-B14F-4D97-AF65-F5344CB8AC3E}">
        <p14:creationId xmlns:p14="http://schemas.microsoft.com/office/powerpoint/2010/main" val="987462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216" y="889844"/>
            <a:ext cx="10198250" cy="5324535"/>
          </a:xfrm>
          <a:prstGeom prst="rect">
            <a:avLst/>
          </a:prstGeom>
        </p:spPr>
        <p:txBody>
          <a:bodyPr wrap="square">
            <a:spAutoFit/>
          </a:bodyPr>
          <a:lstStyle/>
          <a:p>
            <a:r>
              <a:rPr lang="en-ZA" dirty="0" smtClean="0"/>
              <a:t> </a:t>
            </a:r>
            <a:r>
              <a:rPr lang="en-ZA" sz="2000" b="1" dirty="0" smtClean="0"/>
              <a:t>against this backdrop of perceived reality, therefore, that the effective application of the popular motivational models must be applied in an organisational context,</a:t>
            </a:r>
          </a:p>
          <a:p>
            <a:endParaRPr lang="en-ZA" sz="2000" b="1" dirty="0" smtClean="0"/>
          </a:p>
          <a:p>
            <a:pPr algn="ctr"/>
            <a:r>
              <a:rPr lang="en-ZA" sz="2000" b="1" dirty="0" smtClean="0"/>
              <a:t>whether the motivational model is Maslow, Herzberg, </a:t>
            </a:r>
            <a:r>
              <a:rPr lang="en-ZA" sz="2000" b="1" dirty="0" err="1" smtClean="0"/>
              <a:t>Alderfer</a:t>
            </a:r>
            <a:r>
              <a:rPr lang="en-ZA" sz="2000" b="1" dirty="0" smtClean="0"/>
              <a:t>, McClelland,</a:t>
            </a:r>
          </a:p>
          <a:p>
            <a:pPr algn="ctr"/>
            <a:r>
              <a:rPr lang="en-ZA" sz="2000" b="1" dirty="0" smtClean="0"/>
              <a:t>McGregor, MBO, Theory Y, Theory Z, Job Enlargement, Job Enrichment, or</a:t>
            </a:r>
          </a:p>
          <a:p>
            <a:pPr algn="ctr"/>
            <a:r>
              <a:rPr lang="en-ZA" sz="2000" b="1" dirty="0" smtClean="0"/>
              <a:t>whatever.</a:t>
            </a:r>
          </a:p>
          <a:p>
            <a:endParaRPr lang="en-ZA" sz="2000" b="1" dirty="0"/>
          </a:p>
          <a:p>
            <a:endParaRPr lang="en-ZA" sz="2000" b="1" dirty="0" smtClean="0"/>
          </a:p>
          <a:p>
            <a:r>
              <a:rPr lang="en-ZA" sz="2000" b="1" dirty="0" smtClean="0"/>
              <a:t> Ultimately, the motivational climate that the organisation is able to establish will also be the perceived reality of its members. </a:t>
            </a:r>
          </a:p>
          <a:p>
            <a:endParaRPr lang="en-ZA" sz="2000" b="1" dirty="0"/>
          </a:p>
          <a:p>
            <a:r>
              <a:rPr lang="en-ZA" sz="2000" b="1" dirty="0" smtClean="0"/>
              <a:t>It is in the interest of the organisation and all its members that a positive and constructive climate exists.</a:t>
            </a:r>
          </a:p>
          <a:p>
            <a:endParaRPr lang="en-ZA" sz="2000" b="1" dirty="0" smtClean="0"/>
          </a:p>
          <a:p>
            <a:endParaRPr lang="en-ZA" sz="2000" b="1" dirty="0"/>
          </a:p>
          <a:p>
            <a:r>
              <a:rPr lang="en-ZA" sz="2000" b="1" dirty="0" smtClean="0"/>
              <a:t>Therefore, it is necessary to audit and measure an organisation’s climate often, and to take the necessary actions to improve it on a regular basis</a:t>
            </a:r>
            <a:endParaRPr lang="en-ZA" sz="2000" b="1" dirty="0"/>
          </a:p>
        </p:txBody>
      </p:sp>
    </p:spTree>
    <p:extLst>
      <p:ext uri="{BB962C8B-B14F-4D97-AF65-F5344CB8AC3E}">
        <p14:creationId xmlns:p14="http://schemas.microsoft.com/office/powerpoint/2010/main" val="198146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428" y="745320"/>
            <a:ext cx="10746890" cy="5632311"/>
          </a:xfrm>
          <a:prstGeom prst="rect">
            <a:avLst/>
          </a:prstGeom>
        </p:spPr>
        <p:txBody>
          <a:bodyPr wrap="square">
            <a:spAutoFit/>
          </a:bodyPr>
          <a:lstStyle/>
          <a:p>
            <a:pPr algn="ctr"/>
            <a:r>
              <a:rPr lang="en-ZA" sz="2400" b="1" i="0" dirty="0" smtClean="0">
                <a:solidFill>
                  <a:srgbClr val="0F243E"/>
                </a:solidFill>
                <a:effectLst/>
              </a:rPr>
              <a:t>Definition of Organisational Culture</a:t>
            </a:r>
            <a:r>
              <a:rPr lang="en-ZA" sz="2400" dirty="0">
                <a:solidFill>
                  <a:srgbClr val="000000"/>
                </a:solidFill>
              </a:rPr>
              <a:t> </a:t>
            </a:r>
            <a:endParaRPr lang="en-ZA" sz="2400" dirty="0" smtClean="0">
              <a:solidFill>
                <a:srgbClr val="000000"/>
              </a:solidFill>
            </a:endParaRPr>
          </a:p>
          <a:p>
            <a:r>
              <a:rPr lang="en-ZA" sz="2400" dirty="0" smtClean="0">
                <a:solidFill>
                  <a:srgbClr val="000000"/>
                </a:solidFill>
              </a:rPr>
              <a:t>Schein </a:t>
            </a:r>
            <a:r>
              <a:rPr lang="en-ZA" sz="2400" dirty="0">
                <a:solidFill>
                  <a:srgbClr val="000000"/>
                </a:solidFill>
              </a:rPr>
              <a:t>(1990:111) provides one of the most widely quoted definitions of organisation culture as </a:t>
            </a:r>
            <a:r>
              <a:rPr lang="en-ZA" sz="2400" dirty="0" smtClean="0">
                <a:solidFill>
                  <a:srgbClr val="000000"/>
                </a:solidFill>
              </a:rPr>
              <a:t>“</a:t>
            </a:r>
          </a:p>
          <a:p>
            <a:pPr marL="342900" indent="-342900">
              <a:lnSpc>
                <a:spcPct val="150000"/>
              </a:lnSpc>
              <a:buAutoNum type="alphaLcParenBoth"/>
            </a:pPr>
            <a:r>
              <a:rPr lang="en-ZA" sz="2400" dirty="0" smtClean="0">
                <a:solidFill>
                  <a:srgbClr val="000000"/>
                </a:solidFill>
              </a:rPr>
              <a:t>a </a:t>
            </a:r>
            <a:r>
              <a:rPr lang="en-ZA" sz="2400" b="1" dirty="0">
                <a:solidFill>
                  <a:srgbClr val="000000"/>
                </a:solidFill>
              </a:rPr>
              <a:t>pattern</a:t>
            </a:r>
            <a:r>
              <a:rPr lang="en-ZA" sz="2400" dirty="0">
                <a:solidFill>
                  <a:srgbClr val="000000"/>
                </a:solidFill>
              </a:rPr>
              <a:t> of basic assumptions, </a:t>
            </a:r>
            <a:endParaRPr lang="en-ZA" sz="2400" dirty="0" smtClean="0">
              <a:solidFill>
                <a:srgbClr val="000000"/>
              </a:solidFill>
            </a:endParaRPr>
          </a:p>
          <a:p>
            <a:pPr marL="342900" indent="-342900">
              <a:lnSpc>
                <a:spcPct val="150000"/>
              </a:lnSpc>
              <a:buAutoNum type="alphaLcParenBoth"/>
            </a:pPr>
            <a:r>
              <a:rPr lang="en-ZA" sz="2400" dirty="0" smtClean="0">
                <a:solidFill>
                  <a:srgbClr val="000000"/>
                </a:solidFill>
              </a:rPr>
              <a:t>invented</a:t>
            </a:r>
            <a:r>
              <a:rPr lang="en-ZA" sz="2400" dirty="0">
                <a:solidFill>
                  <a:srgbClr val="000000"/>
                </a:solidFill>
              </a:rPr>
              <a:t>, discovered, or developed by a given group, </a:t>
            </a:r>
            <a:r>
              <a:rPr lang="en-ZA" sz="2400" dirty="0" smtClean="0">
                <a:solidFill>
                  <a:srgbClr val="000000"/>
                </a:solidFill>
              </a:rPr>
              <a:t>…</a:t>
            </a:r>
          </a:p>
          <a:p>
            <a:pPr marL="342900" indent="-342900">
              <a:lnSpc>
                <a:spcPct val="150000"/>
              </a:lnSpc>
              <a:buAutoNum type="alphaLcParenBoth"/>
            </a:pPr>
            <a:r>
              <a:rPr lang="en-ZA" sz="2400" dirty="0" smtClean="0">
                <a:solidFill>
                  <a:srgbClr val="000000"/>
                </a:solidFill>
              </a:rPr>
              <a:t>as </a:t>
            </a:r>
            <a:r>
              <a:rPr lang="en-ZA" sz="2400" dirty="0">
                <a:solidFill>
                  <a:srgbClr val="000000"/>
                </a:solidFill>
              </a:rPr>
              <a:t>it learns to cope with its problems of external adaptation and internal integration</a:t>
            </a:r>
            <a:r>
              <a:rPr lang="en-ZA" sz="2400" dirty="0" smtClean="0">
                <a:solidFill>
                  <a:srgbClr val="000000"/>
                </a:solidFill>
              </a:rPr>
              <a:t>,…. </a:t>
            </a:r>
          </a:p>
          <a:p>
            <a:pPr marL="342900" indent="-342900">
              <a:lnSpc>
                <a:spcPct val="150000"/>
              </a:lnSpc>
              <a:buAutoNum type="alphaLcParenBoth"/>
            </a:pPr>
            <a:r>
              <a:rPr lang="en-ZA" sz="2400" dirty="0" smtClean="0">
                <a:solidFill>
                  <a:srgbClr val="000000"/>
                </a:solidFill>
              </a:rPr>
              <a:t>that </a:t>
            </a:r>
            <a:r>
              <a:rPr lang="en-ZA" sz="2400" dirty="0">
                <a:solidFill>
                  <a:srgbClr val="000000"/>
                </a:solidFill>
              </a:rPr>
              <a:t>has worked well enough to be considered valid and, therefore </a:t>
            </a:r>
            <a:r>
              <a:rPr lang="en-ZA" sz="2400" dirty="0" smtClean="0">
                <a:solidFill>
                  <a:srgbClr val="000000"/>
                </a:solidFill>
              </a:rPr>
              <a:t>…</a:t>
            </a:r>
          </a:p>
          <a:p>
            <a:pPr marL="342900" indent="-342900">
              <a:lnSpc>
                <a:spcPct val="150000"/>
              </a:lnSpc>
              <a:buAutoNum type="alphaLcParenBoth"/>
            </a:pPr>
            <a:r>
              <a:rPr lang="en-ZA" sz="2400" dirty="0" smtClean="0">
                <a:solidFill>
                  <a:srgbClr val="000000"/>
                </a:solidFill>
              </a:rPr>
              <a:t>is </a:t>
            </a:r>
            <a:r>
              <a:rPr lang="en-ZA" sz="2400" dirty="0">
                <a:solidFill>
                  <a:srgbClr val="000000"/>
                </a:solidFill>
              </a:rPr>
              <a:t>to be taught to new members as the </a:t>
            </a:r>
            <a:r>
              <a:rPr lang="en-ZA" sz="2400" dirty="0" smtClean="0">
                <a:solidFill>
                  <a:srgbClr val="000000"/>
                </a:solidFill>
              </a:rPr>
              <a:t>….</a:t>
            </a:r>
          </a:p>
          <a:p>
            <a:pPr marL="342900" indent="-342900">
              <a:lnSpc>
                <a:spcPct val="150000"/>
              </a:lnSpc>
              <a:buAutoNum type="alphaLcParenBoth"/>
            </a:pPr>
            <a:r>
              <a:rPr lang="en-ZA" sz="2400" dirty="0" smtClean="0">
                <a:solidFill>
                  <a:srgbClr val="000000"/>
                </a:solidFill>
              </a:rPr>
              <a:t>correct </a:t>
            </a:r>
            <a:r>
              <a:rPr lang="en-ZA" sz="2400" dirty="0">
                <a:solidFill>
                  <a:srgbClr val="000000"/>
                </a:solidFill>
              </a:rPr>
              <a:t>way to perceive, think, and feel in relation to those problems.”</a:t>
            </a:r>
            <a:br>
              <a:rPr lang="en-ZA" sz="2400" dirty="0">
                <a:solidFill>
                  <a:srgbClr val="000000"/>
                </a:solidFill>
              </a:rPr>
            </a:br>
            <a:endParaRPr lang="en-ZA" sz="2400" dirty="0"/>
          </a:p>
        </p:txBody>
      </p:sp>
    </p:spTree>
    <p:extLst>
      <p:ext uri="{BB962C8B-B14F-4D97-AF65-F5344CB8AC3E}">
        <p14:creationId xmlns:p14="http://schemas.microsoft.com/office/powerpoint/2010/main" val="2284059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21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altLang="en-US" sz="5400" b="1"/>
              <a:t>Leadership</a:t>
            </a:r>
          </a:p>
        </p:txBody>
      </p:sp>
      <p:graphicFrame>
        <p:nvGraphicFramePr>
          <p:cNvPr id="2051" name="Object 3"/>
          <p:cNvGraphicFramePr>
            <a:graphicFrameLocks noChangeAspect="1"/>
          </p:cNvGraphicFramePr>
          <p:nvPr/>
        </p:nvGraphicFramePr>
        <p:xfrm>
          <a:off x="2971800" y="4572001"/>
          <a:ext cx="1665288" cy="1827213"/>
        </p:xfrm>
        <a:graphic>
          <a:graphicData uri="http://schemas.openxmlformats.org/presentationml/2006/ole">
            <mc:AlternateContent xmlns:mc="http://schemas.openxmlformats.org/markup-compatibility/2006">
              <mc:Choice xmlns:v="urn:schemas-microsoft-com:vml" Requires="v">
                <p:oleObj spid="_x0000_s2085" name="Clip" r:id="rId3" imgW="160020" imgH="175565" progId="MS_ClipArt_Gallery.2">
                  <p:embed/>
                </p:oleObj>
              </mc:Choice>
              <mc:Fallback>
                <p:oleObj name="Clip" r:id="rId3" imgW="160020" imgH="175565" progId="MS_ClipArt_Gallery.2">
                  <p:embed/>
                  <p:pic>
                    <p:nvPicPr>
                      <p:cNvPr id="20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572001"/>
                        <a:ext cx="1665288" cy="182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8153401" y="4275138"/>
          <a:ext cx="2111375" cy="2582862"/>
        </p:xfrm>
        <a:graphic>
          <a:graphicData uri="http://schemas.openxmlformats.org/presentationml/2006/ole">
            <mc:AlternateContent xmlns:mc="http://schemas.openxmlformats.org/markup-compatibility/2006">
              <mc:Choice xmlns:v="urn:schemas-microsoft-com:vml" Requires="v">
                <p:oleObj spid="_x0000_s2086" name="Clip" r:id="rId5" imgW="4681728" imgH="5468112" progId="MS_ClipArt_Gallery.2">
                  <p:embed/>
                </p:oleObj>
              </mc:Choice>
              <mc:Fallback>
                <p:oleObj name="Clip" r:id="rId5" imgW="4681728" imgH="5468112" progId="MS_ClipArt_Gallery.2">
                  <p:embed/>
                  <p:pic>
                    <p:nvPicPr>
                      <p:cNvPr id="205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401" y="4275138"/>
                        <a:ext cx="2111375" cy="2582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2209801" y="1752600"/>
          <a:ext cx="2767013" cy="2401888"/>
        </p:xfrm>
        <a:graphic>
          <a:graphicData uri="http://schemas.openxmlformats.org/presentationml/2006/ole">
            <mc:AlternateContent xmlns:mc="http://schemas.openxmlformats.org/markup-compatibility/2006">
              <mc:Choice xmlns:v="urn:schemas-microsoft-com:vml" Requires="v">
                <p:oleObj spid="_x0000_s2087" name="Clip" r:id="rId7" imgW="230505" imgH="200025" progId="MS_ClipArt_Gallery.2">
                  <p:embed/>
                </p:oleObj>
              </mc:Choice>
              <mc:Fallback>
                <p:oleObj name="Clip" r:id="rId7" imgW="230505" imgH="200025" progId="MS_ClipArt_Gallery.2">
                  <p:embed/>
                  <p:pic>
                    <p:nvPicPr>
                      <p:cNvPr id="205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1" y="1752600"/>
                        <a:ext cx="2767013" cy="240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5715000" y="4114800"/>
          <a:ext cx="1824038" cy="2743200"/>
        </p:xfrm>
        <a:graphic>
          <a:graphicData uri="http://schemas.openxmlformats.org/presentationml/2006/ole">
            <mc:AlternateContent xmlns:mc="http://schemas.openxmlformats.org/markup-compatibility/2006">
              <mc:Choice xmlns:v="urn:schemas-microsoft-com:vml" Requires="v">
                <p:oleObj spid="_x0000_s2088" name="Clip" r:id="rId9" imgW="458709" imgH="721259" progId="MS_ClipArt_Gallery.2">
                  <p:embed/>
                </p:oleObj>
              </mc:Choice>
              <mc:Fallback>
                <p:oleObj name="Clip" r:id="rId9" imgW="458709" imgH="721259" progId="MS_ClipArt_Gallery.2">
                  <p:embed/>
                  <p:pic>
                    <p:nvPicPr>
                      <p:cNvPr id="2054"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114800"/>
                        <a:ext cx="1824038"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7"/>
          <p:cNvGraphicFramePr>
            <a:graphicFrameLocks noChangeAspect="1"/>
          </p:cNvGraphicFramePr>
          <p:nvPr/>
        </p:nvGraphicFramePr>
        <p:xfrm>
          <a:off x="6096001" y="1600201"/>
          <a:ext cx="2716213" cy="2652713"/>
        </p:xfrm>
        <a:graphic>
          <a:graphicData uri="http://schemas.openxmlformats.org/presentationml/2006/ole">
            <mc:AlternateContent xmlns:mc="http://schemas.openxmlformats.org/markup-compatibility/2006">
              <mc:Choice xmlns:v="urn:schemas-microsoft-com:vml" Requires="v">
                <p:oleObj spid="_x0000_s2089" name="Clip" r:id="rId11" imgW="672974" imgH="721259" progId="MS_ClipArt_Gallery.2">
                  <p:embed/>
                </p:oleObj>
              </mc:Choice>
              <mc:Fallback>
                <p:oleObj name="Clip" r:id="rId11" imgW="672974" imgH="721259" progId="MS_ClipArt_Gallery.2">
                  <p:embed/>
                  <p:pic>
                    <p:nvPicPr>
                      <p:cNvPr id="2055"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1" y="1600201"/>
                        <a:ext cx="2716213" cy="2652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90249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dissolve">
                                      <p:cBhvr>
                                        <p:cTn id="23"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ctr"/>
            <a:r>
              <a:rPr lang="en-US" altLang="en-US" sz="4800" b="1"/>
              <a:t>What is leadership?</a:t>
            </a:r>
          </a:p>
        </p:txBody>
      </p:sp>
      <p:sp>
        <p:nvSpPr>
          <p:cNvPr id="6147" name="Rectangle 3"/>
          <p:cNvSpPr>
            <a:spLocks noChangeArrowheads="1"/>
          </p:cNvSpPr>
          <p:nvPr/>
        </p:nvSpPr>
        <p:spPr bwMode="auto">
          <a:xfrm>
            <a:off x="2209800" y="1905000"/>
            <a:ext cx="3048000" cy="91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t>Leading people</a:t>
            </a:r>
          </a:p>
        </p:txBody>
      </p:sp>
      <p:sp>
        <p:nvSpPr>
          <p:cNvPr id="6148" name="Rectangle 4"/>
          <p:cNvSpPr>
            <a:spLocks noChangeArrowheads="1"/>
          </p:cNvSpPr>
          <p:nvPr/>
        </p:nvSpPr>
        <p:spPr bwMode="auto">
          <a:xfrm>
            <a:off x="3352800" y="2819400"/>
            <a:ext cx="4191000" cy="685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Influencing people</a:t>
            </a:r>
          </a:p>
        </p:txBody>
      </p:sp>
      <p:sp>
        <p:nvSpPr>
          <p:cNvPr id="6149" name="Rectangle 5"/>
          <p:cNvSpPr>
            <a:spLocks noChangeArrowheads="1"/>
          </p:cNvSpPr>
          <p:nvPr/>
        </p:nvSpPr>
        <p:spPr bwMode="auto">
          <a:xfrm>
            <a:off x="4876800" y="3886200"/>
            <a:ext cx="3962400" cy="838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t>Commanding people</a:t>
            </a:r>
          </a:p>
        </p:txBody>
      </p:sp>
      <p:sp>
        <p:nvSpPr>
          <p:cNvPr id="6150" name="Rectangle 6"/>
          <p:cNvSpPr>
            <a:spLocks noChangeArrowheads="1"/>
          </p:cNvSpPr>
          <p:nvPr/>
        </p:nvSpPr>
        <p:spPr bwMode="auto">
          <a:xfrm>
            <a:off x="3352800" y="5029200"/>
            <a:ext cx="3276600" cy="6858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a:t>Guiding people</a:t>
            </a:r>
          </a:p>
        </p:txBody>
      </p:sp>
      <p:graphicFrame>
        <p:nvGraphicFramePr>
          <p:cNvPr id="6151" name="Object 7"/>
          <p:cNvGraphicFramePr>
            <a:graphicFrameLocks noChangeAspect="1"/>
          </p:cNvGraphicFramePr>
          <p:nvPr/>
        </p:nvGraphicFramePr>
        <p:xfrm>
          <a:off x="1905001" y="3810000"/>
          <a:ext cx="1643063" cy="2641600"/>
        </p:xfrm>
        <a:graphic>
          <a:graphicData uri="http://schemas.openxmlformats.org/presentationml/2006/ole">
            <mc:AlternateContent xmlns:mc="http://schemas.openxmlformats.org/markup-compatibility/2006">
              <mc:Choice xmlns:v="urn:schemas-microsoft-com:vml" Requires="v">
                <p:oleObj spid="_x0000_s3088" name="Clip" r:id="rId3" imgW="446638" imgH="721259" progId="MS_ClipArt_Gallery.2">
                  <p:embed/>
                </p:oleObj>
              </mc:Choice>
              <mc:Fallback>
                <p:oleObj name="Clip" r:id="rId3" imgW="446638" imgH="721259" progId="MS_ClipArt_Gallery.2">
                  <p:embed/>
                  <p:pic>
                    <p:nvPicPr>
                      <p:cNvPr id="615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3810000"/>
                        <a:ext cx="1643063"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8"/>
          <p:cNvGraphicFramePr>
            <a:graphicFrameLocks noChangeAspect="1"/>
          </p:cNvGraphicFramePr>
          <p:nvPr/>
        </p:nvGraphicFramePr>
        <p:xfrm>
          <a:off x="8991601" y="1981200"/>
          <a:ext cx="1281113" cy="3073400"/>
        </p:xfrm>
        <a:graphic>
          <a:graphicData uri="http://schemas.openxmlformats.org/presentationml/2006/ole">
            <mc:AlternateContent xmlns:mc="http://schemas.openxmlformats.org/markup-compatibility/2006">
              <mc:Choice xmlns:v="urn:schemas-microsoft-com:vml" Requires="v">
                <p:oleObj spid="_x0000_s3089" name="Clip" r:id="rId5" imgW="334978" imgH="721259" progId="MS_ClipArt_Gallery.2">
                  <p:embed/>
                </p:oleObj>
              </mc:Choice>
              <mc:Fallback>
                <p:oleObj name="Clip" r:id="rId5" imgW="334978" imgH="721259" progId="MS_ClipArt_Gallery.2">
                  <p:embed/>
                  <p:pic>
                    <p:nvPicPr>
                      <p:cNvPr id="615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1601" y="1981200"/>
                        <a:ext cx="1281113" cy="307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3696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p:tgtEl>
                                          <p:spTgt spid="6147"/>
                                        </p:tgtEl>
                                        <p:attrNameLst>
                                          <p:attrName>ppt_x</p:attrName>
                                        </p:attrNameLst>
                                      </p:cBhvr>
                                      <p:tavLst>
                                        <p:tav tm="0">
                                          <p:val>
                                            <p:strVal val="#ppt_x-#ppt_w*1.125000"/>
                                          </p:val>
                                        </p:tav>
                                        <p:tav tm="100000">
                                          <p:val>
                                            <p:strVal val="#ppt_x"/>
                                          </p:val>
                                        </p:tav>
                                      </p:tavLst>
                                    </p:anim>
                                    <p:animEffect transition="in" filter="wipe(right)">
                                      <p:cBhvr>
                                        <p:cTn id="8" dur="500"/>
                                        <p:tgtEl>
                                          <p:spTgt spid="6147"/>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p:cTn id="13" dur="500" fill="hold"/>
                                        <p:tgtEl>
                                          <p:spTgt spid="6148"/>
                                        </p:tgtEl>
                                        <p:attrNameLst>
                                          <p:attrName>ppt_w</p:attrName>
                                        </p:attrNameLst>
                                      </p:cBhvr>
                                      <p:tavLst>
                                        <p:tav tm="0">
                                          <p:val>
                                            <p:fltVal val="0"/>
                                          </p:val>
                                        </p:tav>
                                        <p:tav tm="100000">
                                          <p:val>
                                            <p:strVal val="#ppt_w"/>
                                          </p:val>
                                        </p:tav>
                                      </p:tavLst>
                                    </p:anim>
                                    <p:anim calcmode="lin" valueType="num">
                                      <p:cBhvr>
                                        <p:cTn id="14" dur="500" fill="hold"/>
                                        <p:tgtEl>
                                          <p:spTgt spid="6148"/>
                                        </p:tgtEl>
                                        <p:attrNameLst>
                                          <p:attrName>ppt_h</p:attrName>
                                        </p:attrNameLst>
                                      </p:cBhvr>
                                      <p:tavLst>
                                        <p:tav tm="0">
                                          <p:val>
                                            <p:fltVal val="0"/>
                                          </p:val>
                                        </p:tav>
                                        <p:tav tm="100000">
                                          <p:val>
                                            <p:strVal val="#ppt_h"/>
                                          </p:val>
                                        </p:tav>
                                      </p:tavLst>
                                    </p:anim>
                                    <p:anim calcmode="lin" valueType="num">
                                      <p:cBhvr>
                                        <p:cTn id="15" dur="500" fill="hold"/>
                                        <p:tgtEl>
                                          <p:spTgt spid="6148"/>
                                        </p:tgtEl>
                                        <p:attrNameLst>
                                          <p:attrName>ppt_x</p:attrName>
                                        </p:attrNameLst>
                                      </p:cBhvr>
                                      <p:tavLst>
                                        <p:tav tm="0">
                                          <p:val>
                                            <p:fltVal val="0.5"/>
                                          </p:val>
                                        </p:tav>
                                        <p:tav tm="100000">
                                          <p:val>
                                            <p:strVal val="#ppt_x"/>
                                          </p:val>
                                        </p:tav>
                                      </p:tavLst>
                                    </p:anim>
                                    <p:anim calcmode="lin" valueType="num">
                                      <p:cBhvr>
                                        <p:cTn id="16" dur="500" fill="hold"/>
                                        <p:tgtEl>
                                          <p:spTgt spid="6148"/>
                                        </p:tgtEl>
                                        <p:attrNameLst>
                                          <p:attrName>ppt_y</p:attrName>
                                        </p:attrNameLst>
                                      </p:cBhvr>
                                      <p:tavLst>
                                        <p:tav tm="0">
                                          <p:val>
                                            <p:fltVal val="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1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150"/>
                                        </p:tgtEl>
                                        <p:attrNameLst>
                                          <p:attrName>style.visibility</p:attrName>
                                        </p:attrNameLst>
                                      </p:cBhvr>
                                      <p:to>
                                        <p:strVal val="visible"/>
                                      </p:to>
                                    </p:set>
                                    <p:anim calcmode="lin" valueType="num">
                                      <p:cBhvr additive="base">
                                        <p:cTn id="29" dur="500" fill="hold"/>
                                        <p:tgtEl>
                                          <p:spTgt spid="6150"/>
                                        </p:tgtEl>
                                        <p:attrNameLst>
                                          <p:attrName>ppt_x</p:attrName>
                                        </p:attrNameLst>
                                      </p:cBhvr>
                                      <p:tavLst>
                                        <p:tav tm="0">
                                          <p:val>
                                            <p:strVal val="#ppt_x"/>
                                          </p:val>
                                        </p:tav>
                                        <p:tav tm="100000">
                                          <p:val>
                                            <p:strVal val="#ppt_x"/>
                                          </p:val>
                                        </p:tav>
                                      </p:tavLst>
                                    </p:anim>
                                    <p:anim calcmode="lin" valueType="num">
                                      <p:cBhvr additive="base">
                                        <p:cTn id="3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6151"/>
                                        </p:tgtEl>
                                        <p:attrNameLst>
                                          <p:attrName>style.visibility</p:attrName>
                                        </p:attrNameLst>
                                      </p:cBhvr>
                                      <p:to>
                                        <p:strVal val="visible"/>
                                      </p:to>
                                    </p:set>
                                    <p:animEffect transition="in" filter="wipe(up)">
                                      <p:cBhvr>
                                        <p:cTn id="35"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autoUpdateAnimBg="0"/>
      <p:bldP spid="6148" grpId="0" animBg="1" autoUpdateAnimBg="0"/>
      <p:bldP spid="6149" grpId="0" animBg="1" autoUpdateAnimBg="0"/>
      <p:bldP spid="6150"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492" y="343238"/>
            <a:ext cx="8875059" cy="3385542"/>
          </a:xfrm>
          <a:prstGeom prst="rect">
            <a:avLst/>
          </a:prstGeom>
        </p:spPr>
        <p:txBody>
          <a:bodyPr wrap="square">
            <a:spAutoFit/>
          </a:bodyPr>
          <a:lstStyle/>
          <a:p>
            <a:r>
              <a:rPr lang="en-ZA" sz="2800" b="1" i="0" dirty="0" smtClean="0">
                <a:solidFill>
                  <a:srgbClr val="0F243E"/>
                </a:solidFill>
                <a:effectLst/>
              </a:rPr>
              <a:t>Leadership Defined</a:t>
            </a:r>
            <a:r>
              <a:rPr lang="en-ZA" sz="2800" dirty="0">
                <a:solidFill>
                  <a:srgbClr val="000000"/>
                </a:solidFill>
              </a:rPr>
              <a:t> </a:t>
            </a:r>
            <a:endParaRPr lang="en-ZA" sz="2800" dirty="0" smtClean="0">
              <a:solidFill>
                <a:srgbClr val="000000"/>
              </a:solidFill>
            </a:endParaRPr>
          </a:p>
          <a:p>
            <a:endParaRPr lang="en-ZA" dirty="0">
              <a:solidFill>
                <a:srgbClr val="000000"/>
              </a:solidFill>
            </a:endParaRPr>
          </a:p>
          <a:p>
            <a:r>
              <a:rPr lang="en-ZA" sz="2400" b="1" dirty="0" smtClean="0">
                <a:solidFill>
                  <a:srgbClr val="000000"/>
                </a:solidFill>
              </a:rPr>
              <a:t>“</a:t>
            </a:r>
            <a:r>
              <a:rPr lang="en-ZA" sz="2400" b="1" dirty="0">
                <a:solidFill>
                  <a:srgbClr val="000000"/>
                </a:solidFill>
              </a:rPr>
              <a:t>Leadership is an influence relationship among leaders and followers who intend real changes and outcomes that reflect their shared purposes” (Daft, 2015: 8). </a:t>
            </a:r>
            <a:endParaRPr lang="en-ZA" sz="2400" b="1" dirty="0" smtClean="0">
              <a:solidFill>
                <a:srgbClr val="000000"/>
              </a:solidFill>
            </a:endParaRPr>
          </a:p>
          <a:p>
            <a:endParaRPr lang="en-ZA" sz="2400" b="1" dirty="0">
              <a:solidFill>
                <a:srgbClr val="000000"/>
              </a:solidFill>
            </a:endParaRPr>
          </a:p>
          <a:p>
            <a:r>
              <a:rPr lang="en-ZA" sz="2400" b="1" dirty="0" smtClean="0">
                <a:solidFill>
                  <a:srgbClr val="000000"/>
                </a:solidFill>
              </a:rPr>
              <a:t>Leadership </a:t>
            </a:r>
            <a:r>
              <a:rPr lang="en-ZA" sz="2400" b="1" dirty="0">
                <a:solidFill>
                  <a:srgbClr val="000000"/>
                </a:solidFill>
              </a:rPr>
              <a:t>involves influence, change, shared purpose, intentions, followers, and personal responsibility and integrity (Daft, 2015: 5)</a:t>
            </a:r>
            <a:br>
              <a:rPr lang="en-ZA" sz="2400" b="1" dirty="0">
                <a:solidFill>
                  <a:srgbClr val="000000"/>
                </a:solidFill>
              </a:rPr>
            </a:br>
            <a:endParaRPr lang="en-ZA" sz="2400" b="1" dirty="0"/>
          </a:p>
        </p:txBody>
      </p:sp>
      <p:sp>
        <p:nvSpPr>
          <p:cNvPr id="3" name="Rectangle 2"/>
          <p:cNvSpPr/>
          <p:nvPr/>
        </p:nvSpPr>
        <p:spPr>
          <a:xfrm>
            <a:off x="1043492" y="3415148"/>
            <a:ext cx="9990268" cy="2677656"/>
          </a:xfrm>
          <a:prstGeom prst="rect">
            <a:avLst/>
          </a:prstGeom>
        </p:spPr>
        <p:txBody>
          <a:bodyPr wrap="square">
            <a:spAutoFit/>
          </a:bodyPr>
          <a:lstStyle/>
          <a:p>
            <a:r>
              <a:rPr lang="en-ZA" sz="2400" b="1" dirty="0" smtClean="0">
                <a:solidFill>
                  <a:srgbClr val="000000"/>
                </a:solidFill>
              </a:rPr>
              <a:t>“</a:t>
            </a:r>
            <a:r>
              <a:rPr lang="en-ZA" sz="2400" b="1" dirty="0">
                <a:solidFill>
                  <a:srgbClr val="000000"/>
                </a:solidFill>
              </a:rPr>
              <a:t>Hierarchy has nothing to do with reporting to each other. It has everything to do with creating a value stream, where managers bring value to problem-solving and decision-making of their teams” (Foster, 2015: 92). </a:t>
            </a:r>
            <a:endParaRPr lang="en-ZA" sz="2400" b="1" dirty="0" smtClean="0">
              <a:solidFill>
                <a:srgbClr val="000000"/>
              </a:solidFill>
            </a:endParaRPr>
          </a:p>
          <a:p>
            <a:endParaRPr lang="en-ZA" sz="2400" b="1" dirty="0">
              <a:solidFill>
                <a:srgbClr val="000000"/>
              </a:solidFill>
            </a:endParaRPr>
          </a:p>
          <a:p>
            <a:r>
              <a:rPr lang="en-ZA" sz="2400" b="1" dirty="0" smtClean="0">
                <a:solidFill>
                  <a:srgbClr val="000000"/>
                </a:solidFill>
              </a:rPr>
              <a:t>Managers</a:t>
            </a:r>
            <a:r>
              <a:rPr lang="en-ZA" sz="2400" b="1" dirty="0">
                <a:solidFill>
                  <a:srgbClr val="000000"/>
                </a:solidFill>
              </a:rPr>
              <a:t>’ success depends on their capacity to lead, support, and provide resources so subordinates are able to accomplish their goals.</a:t>
            </a:r>
            <a:br>
              <a:rPr lang="en-ZA" sz="2400" b="1" dirty="0">
                <a:solidFill>
                  <a:srgbClr val="000000"/>
                </a:solidFill>
              </a:rPr>
            </a:br>
            <a:endParaRPr lang="en-ZA" sz="2400" b="1" dirty="0"/>
          </a:p>
        </p:txBody>
      </p:sp>
    </p:spTree>
    <p:extLst>
      <p:ext uri="{BB962C8B-B14F-4D97-AF65-F5344CB8AC3E}">
        <p14:creationId xmlns:p14="http://schemas.microsoft.com/office/powerpoint/2010/main" val="1601463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909" y="296739"/>
            <a:ext cx="10670485" cy="1384995"/>
          </a:xfrm>
          <a:prstGeom prst="rect">
            <a:avLst/>
          </a:prstGeom>
        </p:spPr>
        <p:txBody>
          <a:bodyPr wrap="none">
            <a:spAutoFit/>
          </a:bodyPr>
          <a:lstStyle/>
          <a:p>
            <a:r>
              <a:rPr lang="en-ZA" sz="2800" b="1" dirty="0" smtClean="0"/>
              <a:t>Organisational Structures, Technology and Leadership</a:t>
            </a:r>
          </a:p>
          <a:p>
            <a:r>
              <a:rPr lang="en-ZA" sz="2800" dirty="0"/>
              <a:t>Today’s new horizontal organisational structures make </a:t>
            </a:r>
            <a:endParaRPr lang="en-ZA" sz="2800" dirty="0" smtClean="0"/>
          </a:p>
          <a:p>
            <a:r>
              <a:rPr lang="en-ZA" sz="2800" dirty="0" err="1" smtClean="0"/>
              <a:t>Jaques</a:t>
            </a:r>
            <a:r>
              <a:rPr lang="en-ZA" sz="2800" dirty="0"/>
              <a:t>’ time-span theory of hierarchy  </a:t>
            </a:r>
            <a:r>
              <a:rPr lang="en-ZA" sz="2800" dirty="0" smtClean="0"/>
              <a:t>more </a:t>
            </a:r>
            <a:r>
              <a:rPr lang="en-ZA" sz="2800" dirty="0"/>
              <a:t>important than ever before</a:t>
            </a:r>
            <a:r>
              <a:rPr lang="en-ZA" sz="2800" dirty="0" smtClean="0"/>
              <a:t>.</a:t>
            </a:r>
            <a:endParaRPr lang="en-ZA" sz="2800" b="1" dirty="0"/>
          </a:p>
        </p:txBody>
      </p:sp>
      <p:sp>
        <p:nvSpPr>
          <p:cNvPr id="3" name="Rectangle 2"/>
          <p:cNvSpPr/>
          <p:nvPr/>
        </p:nvSpPr>
        <p:spPr>
          <a:xfrm>
            <a:off x="633909" y="4786374"/>
            <a:ext cx="11558091" cy="1569660"/>
          </a:xfrm>
          <a:prstGeom prst="rect">
            <a:avLst/>
          </a:prstGeom>
        </p:spPr>
        <p:txBody>
          <a:bodyPr wrap="square">
            <a:spAutoFit/>
          </a:bodyPr>
          <a:lstStyle/>
          <a:p>
            <a:r>
              <a:rPr lang="en-ZA" sz="2400" b="1" dirty="0" smtClean="0">
                <a:solidFill>
                  <a:srgbClr val="0F243E"/>
                </a:solidFill>
              </a:rPr>
              <a:t>Emotional </a:t>
            </a:r>
            <a:r>
              <a:rPr lang="en-ZA" sz="2400" b="1" dirty="0">
                <a:solidFill>
                  <a:srgbClr val="0F243E"/>
                </a:solidFill>
              </a:rPr>
              <a:t>Intelligence and Leadership</a:t>
            </a:r>
            <a:r>
              <a:rPr lang="en-ZA" sz="2400" dirty="0">
                <a:solidFill>
                  <a:srgbClr val="0F243E"/>
                </a:solidFill>
              </a:rPr>
              <a:t/>
            </a:r>
            <a:br>
              <a:rPr lang="en-ZA" sz="2400" dirty="0">
                <a:solidFill>
                  <a:srgbClr val="0F243E"/>
                </a:solidFill>
              </a:rPr>
            </a:br>
            <a:r>
              <a:rPr lang="en-ZA" sz="2400" dirty="0"/>
              <a:t>“Emotional intelligence refers to a person’s abilities to perceive, identify, understand and successfully manage emotions in self and others” (Daft, 2015: 146).</a:t>
            </a:r>
            <a:br>
              <a:rPr lang="en-ZA" sz="2400" dirty="0"/>
            </a:br>
            <a:endParaRPr lang="en-ZA" sz="2400" dirty="0"/>
          </a:p>
        </p:txBody>
      </p:sp>
      <p:sp>
        <p:nvSpPr>
          <p:cNvPr id="4" name="Rectangle 3"/>
          <p:cNvSpPr/>
          <p:nvPr/>
        </p:nvSpPr>
        <p:spPr>
          <a:xfrm>
            <a:off x="633909" y="1802893"/>
            <a:ext cx="10670485" cy="2862322"/>
          </a:xfrm>
          <a:prstGeom prst="rect">
            <a:avLst/>
          </a:prstGeom>
        </p:spPr>
        <p:txBody>
          <a:bodyPr wrap="square">
            <a:spAutoFit/>
          </a:bodyPr>
          <a:lstStyle/>
          <a:p>
            <a:r>
              <a:rPr lang="en-ZA" dirty="0" err="1" smtClean="0"/>
              <a:t>Jaques</a:t>
            </a:r>
            <a:r>
              <a:rPr lang="en-ZA" dirty="0" smtClean="0"/>
              <a:t> argued that the higher a person was positioned in a hierarchy, assuming the individual possessed a corresponding level of cognitive complexity, acquired skills and knowledge (gained through experience) and presuming that individual valued the work he or she was tasked, the longer he could work to complete a task without supervision. The time span of a CEO of a major institution might be 15–20 years. This concept enabled him to describe a "requisite organization" as one in which each level in the hierarchy had its own distinctive time span. If an organization had too many levels, then their time spans overlapped. If a manager at a higher level was ill equipped in respect of his or her inherent mental processing capability, or lacked the required skills and knowledge the risk is they would interfere in the work of managers at a lower level generally propelled by their own anxiety and insecurity. The process of delegation would be undermined leading to organizational dysfunction.</a:t>
            </a:r>
            <a:endParaRPr lang="en-ZA" dirty="0"/>
          </a:p>
        </p:txBody>
      </p:sp>
    </p:spTree>
    <p:extLst>
      <p:ext uri="{BB962C8B-B14F-4D97-AF65-F5344CB8AC3E}">
        <p14:creationId xmlns:p14="http://schemas.microsoft.com/office/powerpoint/2010/main" val="4234536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487" y="320457"/>
            <a:ext cx="11693562" cy="5663089"/>
          </a:xfrm>
          <a:prstGeom prst="rect">
            <a:avLst/>
          </a:prstGeom>
        </p:spPr>
        <p:txBody>
          <a:bodyPr wrap="square">
            <a:spAutoFit/>
          </a:bodyPr>
          <a:lstStyle/>
          <a:p>
            <a:r>
              <a:rPr lang="en-ZA" sz="2000" b="1" i="0" dirty="0" smtClean="0">
                <a:solidFill>
                  <a:srgbClr val="0F243E"/>
                </a:solidFill>
                <a:effectLst/>
              </a:rPr>
              <a:t>Leadership and Management</a:t>
            </a:r>
            <a:r>
              <a:rPr lang="en-ZA" dirty="0">
                <a:solidFill>
                  <a:srgbClr val="000000"/>
                </a:solidFill>
              </a:rPr>
              <a:t> </a:t>
            </a:r>
            <a:endParaRPr lang="en-ZA" dirty="0" smtClean="0">
              <a:solidFill>
                <a:srgbClr val="000000"/>
              </a:solidFill>
            </a:endParaRPr>
          </a:p>
          <a:p>
            <a:endParaRPr lang="en-ZA" dirty="0">
              <a:solidFill>
                <a:srgbClr val="000000"/>
              </a:solidFill>
            </a:endParaRPr>
          </a:p>
          <a:p>
            <a:r>
              <a:rPr lang="en-ZA" b="1" dirty="0" smtClean="0">
                <a:solidFill>
                  <a:srgbClr val="000000"/>
                </a:solidFill>
              </a:rPr>
              <a:t>2008 </a:t>
            </a:r>
            <a:r>
              <a:rPr lang="en-ZA" b="1" i="1" dirty="0">
                <a:solidFill>
                  <a:srgbClr val="000000"/>
                </a:solidFill>
              </a:rPr>
              <a:t>Gallup </a:t>
            </a:r>
            <a:r>
              <a:rPr lang="en-ZA" b="1" dirty="0">
                <a:solidFill>
                  <a:srgbClr val="000000"/>
                </a:solidFill>
              </a:rPr>
              <a:t>poll on honesty and ethics among workers in 21 different professions </a:t>
            </a:r>
            <a:r>
              <a:rPr lang="en-ZA" dirty="0" smtClean="0">
                <a:solidFill>
                  <a:srgbClr val="000000"/>
                </a:solidFill>
              </a:rPr>
              <a:t>:</a:t>
            </a:r>
          </a:p>
          <a:p>
            <a:r>
              <a:rPr lang="en-ZA" i="1" dirty="0" smtClean="0">
                <a:solidFill>
                  <a:srgbClr val="000000"/>
                </a:solidFill>
              </a:rPr>
              <a:t>only </a:t>
            </a:r>
            <a:r>
              <a:rPr lang="en-ZA" dirty="0">
                <a:solidFill>
                  <a:srgbClr val="000000"/>
                </a:solidFill>
              </a:rPr>
              <a:t>12% felt business executives had high/very high integrity – an all-time low. </a:t>
            </a:r>
            <a:endParaRPr lang="en-ZA" dirty="0" smtClean="0">
              <a:solidFill>
                <a:srgbClr val="000000"/>
              </a:solidFill>
            </a:endParaRPr>
          </a:p>
          <a:p>
            <a:r>
              <a:rPr lang="en-ZA" dirty="0" smtClean="0">
                <a:solidFill>
                  <a:srgbClr val="000000"/>
                </a:solidFill>
              </a:rPr>
              <a:t>37</a:t>
            </a:r>
            <a:r>
              <a:rPr lang="en-ZA" dirty="0">
                <a:solidFill>
                  <a:srgbClr val="000000"/>
                </a:solidFill>
              </a:rPr>
              <a:t>% rate executives low/very low on integrity. </a:t>
            </a:r>
            <a:endParaRPr lang="en-ZA" dirty="0" smtClean="0">
              <a:solidFill>
                <a:srgbClr val="000000"/>
              </a:solidFill>
            </a:endParaRPr>
          </a:p>
          <a:p>
            <a:endParaRPr lang="en-ZA" dirty="0">
              <a:solidFill>
                <a:srgbClr val="000000"/>
              </a:solidFill>
            </a:endParaRPr>
          </a:p>
          <a:p>
            <a:r>
              <a:rPr lang="en-ZA" b="1" dirty="0" smtClean="0">
                <a:solidFill>
                  <a:srgbClr val="000000"/>
                </a:solidFill>
              </a:rPr>
              <a:t>2009 </a:t>
            </a:r>
            <a:r>
              <a:rPr lang="en-ZA" b="1" dirty="0">
                <a:solidFill>
                  <a:srgbClr val="000000"/>
                </a:solidFill>
              </a:rPr>
              <a:t>survey by </a:t>
            </a:r>
            <a:r>
              <a:rPr lang="en-ZA" b="1" i="1" dirty="0">
                <a:solidFill>
                  <a:srgbClr val="000000"/>
                </a:solidFill>
              </a:rPr>
              <a:t>Management Today:</a:t>
            </a:r>
            <a:r>
              <a:rPr lang="en-ZA" b="1" dirty="0">
                <a:solidFill>
                  <a:srgbClr val="000000"/>
                </a:solidFill>
              </a:rPr>
              <a:t> </a:t>
            </a:r>
            <a:endParaRPr lang="en-ZA" b="1" dirty="0" smtClean="0">
              <a:solidFill>
                <a:srgbClr val="000000"/>
              </a:solidFill>
            </a:endParaRPr>
          </a:p>
          <a:p>
            <a:r>
              <a:rPr lang="en-ZA" dirty="0" smtClean="0">
                <a:solidFill>
                  <a:srgbClr val="000000"/>
                </a:solidFill>
              </a:rPr>
              <a:t>31</a:t>
            </a:r>
            <a:r>
              <a:rPr lang="en-ZA" dirty="0">
                <a:solidFill>
                  <a:srgbClr val="000000"/>
                </a:solidFill>
              </a:rPr>
              <a:t>% of respondents stated they had low or no trust in their management team. 2007/8 </a:t>
            </a:r>
            <a:r>
              <a:rPr lang="en-ZA" i="1" dirty="0">
                <a:solidFill>
                  <a:srgbClr val="000000"/>
                </a:solidFill>
              </a:rPr>
              <a:t>Global Workforce survey </a:t>
            </a:r>
            <a:r>
              <a:rPr lang="en-ZA" dirty="0">
                <a:solidFill>
                  <a:srgbClr val="000000"/>
                </a:solidFill>
              </a:rPr>
              <a:t>of Tower Perrin polled 90 000 workers in 18 countries:</a:t>
            </a:r>
            <a:br>
              <a:rPr lang="en-ZA" dirty="0">
                <a:solidFill>
                  <a:srgbClr val="000000"/>
                </a:solidFill>
              </a:rPr>
            </a:br>
            <a:r>
              <a:rPr lang="en-ZA" i="1" dirty="0">
                <a:solidFill>
                  <a:srgbClr val="000000"/>
                </a:solidFill>
              </a:rPr>
              <a:t>Only </a:t>
            </a:r>
            <a:r>
              <a:rPr lang="en-ZA" dirty="0">
                <a:solidFill>
                  <a:srgbClr val="000000"/>
                </a:solidFill>
              </a:rPr>
              <a:t>21% were truly engaged in their work in the sense that they would “go the extra mile” for their employer </a:t>
            </a:r>
            <a:endParaRPr lang="en-ZA" dirty="0" smtClean="0">
              <a:solidFill>
                <a:srgbClr val="000000"/>
              </a:solidFill>
            </a:endParaRPr>
          </a:p>
          <a:p>
            <a:endParaRPr lang="en-ZA" dirty="0">
              <a:solidFill>
                <a:srgbClr val="000000"/>
              </a:solidFill>
            </a:endParaRPr>
          </a:p>
          <a:p>
            <a:r>
              <a:rPr lang="en-ZA" b="1" dirty="0" smtClean="0">
                <a:solidFill>
                  <a:srgbClr val="000000"/>
                </a:solidFill>
              </a:rPr>
              <a:t>The </a:t>
            </a:r>
            <a:r>
              <a:rPr lang="en-ZA" b="1" dirty="0">
                <a:solidFill>
                  <a:srgbClr val="000000"/>
                </a:solidFill>
              </a:rPr>
              <a:t>2013 Edelman Trust Barometer </a:t>
            </a:r>
            <a:r>
              <a:rPr lang="en-ZA" dirty="0" smtClean="0">
                <a:solidFill>
                  <a:srgbClr val="000000"/>
                </a:solidFill>
              </a:rPr>
              <a:t>highlights </a:t>
            </a:r>
            <a:r>
              <a:rPr lang="en-ZA" dirty="0">
                <a:solidFill>
                  <a:srgbClr val="000000"/>
                </a:solidFill>
              </a:rPr>
              <a:t>a crisis in leadership. </a:t>
            </a:r>
            <a:endParaRPr lang="en-ZA" dirty="0" smtClean="0">
              <a:solidFill>
                <a:srgbClr val="000000"/>
              </a:solidFill>
            </a:endParaRPr>
          </a:p>
          <a:p>
            <a:r>
              <a:rPr lang="en-ZA" i="1" dirty="0" smtClean="0">
                <a:solidFill>
                  <a:srgbClr val="000000"/>
                </a:solidFill>
              </a:rPr>
              <a:t>Only </a:t>
            </a:r>
            <a:r>
              <a:rPr lang="en-ZA" i="1" dirty="0">
                <a:solidFill>
                  <a:srgbClr val="000000"/>
                </a:solidFill>
              </a:rPr>
              <a:t>15% of people in the U.S. believe business leaders will tell the </a:t>
            </a:r>
            <a:r>
              <a:rPr lang="en-ZA" i="1" dirty="0" smtClean="0">
                <a:solidFill>
                  <a:srgbClr val="000000"/>
                </a:solidFill>
              </a:rPr>
              <a:t>truth</a:t>
            </a:r>
            <a:r>
              <a:rPr lang="en-ZA" dirty="0" smtClean="0">
                <a:solidFill>
                  <a:srgbClr val="000000"/>
                </a:solidFill>
              </a:rPr>
              <a:t> </a:t>
            </a:r>
            <a:r>
              <a:rPr lang="en-ZA" i="1" dirty="0" smtClean="0">
                <a:solidFill>
                  <a:srgbClr val="000000"/>
                </a:solidFill>
              </a:rPr>
              <a:t>when </a:t>
            </a:r>
            <a:r>
              <a:rPr lang="en-ZA" i="1" dirty="0">
                <a:solidFill>
                  <a:srgbClr val="000000"/>
                </a:solidFill>
              </a:rPr>
              <a:t>confronted with a difficult issue. </a:t>
            </a:r>
            <a:endParaRPr lang="en-ZA" i="1" dirty="0" smtClean="0">
              <a:solidFill>
                <a:srgbClr val="000000"/>
              </a:solidFill>
            </a:endParaRPr>
          </a:p>
          <a:p>
            <a:endParaRPr lang="en-ZA" i="1" dirty="0">
              <a:solidFill>
                <a:srgbClr val="000000"/>
              </a:solidFill>
            </a:endParaRPr>
          </a:p>
          <a:p>
            <a:r>
              <a:rPr lang="en-ZA" dirty="0" smtClean="0">
                <a:solidFill>
                  <a:srgbClr val="000000"/>
                </a:solidFill>
              </a:rPr>
              <a:t>Low </a:t>
            </a:r>
            <a:r>
              <a:rPr lang="en-ZA" dirty="0">
                <a:solidFill>
                  <a:srgbClr val="000000"/>
                </a:solidFill>
              </a:rPr>
              <a:t>trust causes toxic teams, and toxic teams kill employee engagement! This pattern is continuously confirmed by MBA students during class discussions</a:t>
            </a:r>
            <a:r>
              <a:rPr lang="en-ZA" dirty="0" smtClean="0">
                <a:solidFill>
                  <a:srgbClr val="000000"/>
                </a:solidFill>
              </a:rPr>
              <a:t>.</a:t>
            </a:r>
          </a:p>
          <a:p>
            <a:r>
              <a:rPr lang="en-ZA" dirty="0">
                <a:solidFill>
                  <a:srgbClr val="000000"/>
                </a:solidFill>
              </a:rPr>
              <a:t/>
            </a:r>
            <a:br>
              <a:rPr lang="en-ZA" dirty="0">
                <a:solidFill>
                  <a:srgbClr val="000000"/>
                </a:solidFill>
              </a:rPr>
            </a:br>
            <a:r>
              <a:rPr lang="en-ZA" i="1" dirty="0">
                <a:solidFill>
                  <a:srgbClr val="000000"/>
                </a:solidFill>
              </a:rPr>
              <a:t>Everybody is interested in leadership, but how do we break the patterns from </a:t>
            </a:r>
            <a:r>
              <a:rPr lang="en-ZA" i="1" dirty="0" smtClean="0">
                <a:solidFill>
                  <a:srgbClr val="000000"/>
                </a:solidFill>
              </a:rPr>
              <a:t>the</a:t>
            </a:r>
            <a:r>
              <a:rPr lang="en-ZA" dirty="0" smtClean="0">
                <a:solidFill>
                  <a:srgbClr val="000000"/>
                </a:solidFill>
              </a:rPr>
              <a:t> </a:t>
            </a:r>
            <a:r>
              <a:rPr lang="en-ZA" i="1" dirty="0" smtClean="0">
                <a:solidFill>
                  <a:srgbClr val="000000"/>
                </a:solidFill>
              </a:rPr>
              <a:t>past</a:t>
            </a:r>
            <a:r>
              <a:rPr lang="en-ZA" i="1" dirty="0">
                <a:solidFill>
                  <a:srgbClr val="000000"/>
                </a:solidFill>
              </a:rPr>
              <a:t>?</a:t>
            </a:r>
            <a:r>
              <a:rPr lang="en-ZA" dirty="0">
                <a:solidFill>
                  <a:srgbClr val="000000"/>
                </a:solidFill>
              </a:rPr>
              <a:t/>
            </a:r>
            <a:br>
              <a:rPr lang="en-ZA" dirty="0">
                <a:solidFill>
                  <a:srgbClr val="000000"/>
                </a:solidFill>
              </a:rPr>
            </a:br>
            <a:r>
              <a:rPr lang="en-ZA" i="1" dirty="0">
                <a:solidFill>
                  <a:srgbClr val="000000"/>
                </a:solidFill>
              </a:rPr>
              <a:t>How do we restore confidence in leaders and their practice?</a:t>
            </a:r>
            <a:r>
              <a:rPr lang="en-ZA" dirty="0">
                <a:solidFill>
                  <a:srgbClr val="000000"/>
                </a:solidFill>
              </a:rPr>
              <a:t/>
            </a:r>
            <a:br>
              <a:rPr lang="en-ZA" dirty="0">
                <a:solidFill>
                  <a:srgbClr val="000000"/>
                </a:solidFill>
              </a:rPr>
            </a:br>
            <a:endParaRPr lang="en-ZA" dirty="0"/>
          </a:p>
        </p:txBody>
      </p:sp>
    </p:spTree>
    <p:extLst>
      <p:ext uri="{BB962C8B-B14F-4D97-AF65-F5344CB8AC3E}">
        <p14:creationId xmlns:p14="http://schemas.microsoft.com/office/powerpoint/2010/main" val="2276519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2889" y="2325927"/>
            <a:ext cx="9187030" cy="1200329"/>
          </a:xfrm>
          <a:prstGeom prst="rect">
            <a:avLst/>
          </a:prstGeom>
        </p:spPr>
        <p:txBody>
          <a:bodyPr wrap="square">
            <a:spAutoFit/>
          </a:bodyPr>
          <a:lstStyle/>
          <a:p>
            <a:r>
              <a:rPr lang="en-ZA" b="1" dirty="0">
                <a:solidFill>
                  <a:srgbClr val="0F243E"/>
                </a:solidFill>
              </a:rPr>
              <a:t>Leadership challenge # 1 </a:t>
            </a:r>
            <a:r>
              <a:rPr lang="en-ZA" b="1" dirty="0">
                <a:solidFill>
                  <a:srgbClr val="0F243E"/>
                </a:solidFill>
                <a:latin typeface="Arial" panose="020B0604020202020204" pitchFamily="34" charset="0"/>
              </a:rPr>
              <a:t>– To learn</a:t>
            </a:r>
            <a:r>
              <a:rPr lang="en-ZA" dirty="0">
                <a:solidFill>
                  <a:srgbClr val="000000"/>
                </a:solidFill>
                <a:latin typeface="Arial" panose="020B0604020202020204" pitchFamily="34" charset="0"/>
              </a:rPr>
              <a:t> To accept that the paradigms, mental models and business approaches of the past is not going to be the route to future success. To practice a wider spectrum of leadership styles, given the complexity of our context.</a:t>
            </a:r>
            <a:br>
              <a:rPr lang="en-ZA" dirty="0">
                <a:solidFill>
                  <a:srgbClr val="000000"/>
                </a:solidFill>
                <a:latin typeface="Arial" panose="020B0604020202020204" pitchFamily="34" charset="0"/>
              </a:rPr>
            </a:br>
            <a:endParaRPr lang="en-ZA" dirty="0"/>
          </a:p>
        </p:txBody>
      </p:sp>
    </p:spTree>
    <p:extLst>
      <p:ext uri="{BB962C8B-B14F-4D97-AF65-F5344CB8AC3E}">
        <p14:creationId xmlns:p14="http://schemas.microsoft.com/office/powerpoint/2010/main" val="63528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9097" y="493887"/>
            <a:ext cx="10209007" cy="5632311"/>
          </a:xfrm>
          <a:prstGeom prst="rect">
            <a:avLst/>
          </a:prstGeom>
        </p:spPr>
        <p:txBody>
          <a:bodyPr wrap="square">
            <a:spAutoFit/>
          </a:bodyPr>
          <a:lstStyle/>
          <a:p>
            <a:r>
              <a:rPr lang="en-ZA" sz="2000" b="1" i="0" dirty="0" smtClean="0">
                <a:solidFill>
                  <a:srgbClr val="0F243E"/>
                </a:solidFill>
                <a:effectLst/>
              </a:rPr>
              <a:t>An abundance perspective on leadership</a:t>
            </a:r>
            <a:r>
              <a:rPr lang="en-ZA" dirty="0">
                <a:solidFill>
                  <a:srgbClr val="000000"/>
                </a:solidFill>
              </a:rPr>
              <a:t> </a:t>
            </a:r>
            <a:endParaRPr lang="en-ZA" dirty="0" smtClean="0">
              <a:solidFill>
                <a:srgbClr val="000000"/>
              </a:solidFill>
            </a:endParaRPr>
          </a:p>
          <a:p>
            <a:endParaRPr lang="en-ZA" dirty="0">
              <a:solidFill>
                <a:srgbClr val="000000"/>
              </a:solidFill>
            </a:endParaRPr>
          </a:p>
          <a:p>
            <a:r>
              <a:rPr lang="en-ZA" dirty="0" smtClean="0">
                <a:solidFill>
                  <a:srgbClr val="000000"/>
                </a:solidFill>
              </a:rPr>
              <a:t>Leadership </a:t>
            </a:r>
            <a:r>
              <a:rPr lang="en-ZA" dirty="0">
                <a:solidFill>
                  <a:srgbClr val="000000"/>
                </a:solidFill>
              </a:rPr>
              <a:t>does not only reside in a “super-club” of specially gifted individuals or the executive floor. </a:t>
            </a:r>
            <a:endParaRPr lang="en-ZA" dirty="0" smtClean="0">
              <a:solidFill>
                <a:srgbClr val="000000"/>
              </a:solidFill>
            </a:endParaRPr>
          </a:p>
          <a:p>
            <a:endParaRPr lang="en-ZA" dirty="0">
              <a:solidFill>
                <a:srgbClr val="000000"/>
              </a:solidFill>
            </a:endParaRPr>
          </a:p>
          <a:p>
            <a:r>
              <a:rPr lang="en-ZA" sz="2000" b="1" dirty="0" smtClean="0">
                <a:solidFill>
                  <a:srgbClr val="FF0000"/>
                </a:solidFill>
              </a:rPr>
              <a:t>Organisational </a:t>
            </a:r>
            <a:r>
              <a:rPr lang="en-ZA" sz="2000" b="1" dirty="0">
                <a:solidFill>
                  <a:srgbClr val="FF0000"/>
                </a:solidFill>
              </a:rPr>
              <a:t>success is the result of many collaborators </a:t>
            </a:r>
            <a:r>
              <a:rPr lang="en-ZA" dirty="0">
                <a:solidFill>
                  <a:srgbClr val="000000"/>
                </a:solidFill>
              </a:rPr>
              <a:t>each doing their part to fulfil shared ideals and aspirations of the enterprise. In thriving organisations, leaders and leadership behaviour is an ubiquitous, widely distributed capability. </a:t>
            </a:r>
            <a:endParaRPr lang="en-ZA" dirty="0" smtClean="0">
              <a:solidFill>
                <a:srgbClr val="000000"/>
              </a:solidFill>
            </a:endParaRPr>
          </a:p>
          <a:p>
            <a:endParaRPr lang="en-ZA" dirty="0">
              <a:solidFill>
                <a:srgbClr val="000000"/>
              </a:solidFill>
            </a:endParaRPr>
          </a:p>
          <a:p>
            <a:r>
              <a:rPr lang="en-ZA" sz="2000" b="1" dirty="0" smtClean="0">
                <a:solidFill>
                  <a:srgbClr val="000000"/>
                </a:solidFill>
              </a:rPr>
              <a:t>The </a:t>
            </a:r>
            <a:r>
              <a:rPr lang="en-ZA" sz="2000" b="1" dirty="0">
                <a:solidFill>
                  <a:srgbClr val="000000"/>
                </a:solidFill>
              </a:rPr>
              <a:t>reality is that there are people who swim in front. </a:t>
            </a:r>
            <a:endParaRPr lang="en-ZA" sz="2000" b="1" dirty="0" smtClean="0">
              <a:solidFill>
                <a:srgbClr val="000000"/>
              </a:solidFill>
            </a:endParaRPr>
          </a:p>
          <a:p>
            <a:endParaRPr lang="en-ZA" dirty="0">
              <a:solidFill>
                <a:srgbClr val="000000"/>
              </a:solidFill>
            </a:endParaRPr>
          </a:p>
          <a:p>
            <a:r>
              <a:rPr lang="en-ZA" dirty="0" smtClean="0">
                <a:solidFill>
                  <a:srgbClr val="000000"/>
                </a:solidFill>
              </a:rPr>
              <a:t>Leadership </a:t>
            </a:r>
            <a:r>
              <a:rPr lang="en-ZA" dirty="0">
                <a:solidFill>
                  <a:srgbClr val="000000"/>
                </a:solidFill>
              </a:rPr>
              <a:t>cannot exist without followers. Followers always “swim” behind a leader/s, but in front of others. </a:t>
            </a:r>
            <a:endParaRPr lang="en-ZA" dirty="0" smtClean="0">
              <a:solidFill>
                <a:srgbClr val="000000"/>
              </a:solidFill>
            </a:endParaRPr>
          </a:p>
          <a:p>
            <a:endParaRPr lang="en-ZA" dirty="0">
              <a:solidFill>
                <a:srgbClr val="000000"/>
              </a:solidFill>
            </a:endParaRPr>
          </a:p>
          <a:p>
            <a:r>
              <a:rPr lang="en-ZA" dirty="0" smtClean="0">
                <a:solidFill>
                  <a:srgbClr val="000000"/>
                </a:solidFill>
              </a:rPr>
              <a:t>This </a:t>
            </a:r>
            <a:r>
              <a:rPr lang="en-ZA" dirty="0">
                <a:solidFill>
                  <a:srgbClr val="000000"/>
                </a:solidFill>
              </a:rPr>
              <a:t>implies that, paradoxically, we are ALL leaders and followers at the same time. To be a leader is however a conscious choice. </a:t>
            </a:r>
            <a:endParaRPr lang="en-ZA" dirty="0" smtClean="0">
              <a:solidFill>
                <a:srgbClr val="000000"/>
              </a:solidFill>
            </a:endParaRPr>
          </a:p>
          <a:p>
            <a:endParaRPr lang="en-ZA" dirty="0">
              <a:solidFill>
                <a:srgbClr val="000000"/>
              </a:solidFill>
            </a:endParaRPr>
          </a:p>
          <a:p>
            <a:r>
              <a:rPr lang="en-ZA" dirty="0" smtClean="0">
                <a:solidFill>
                  <a:srgbClr val="000000"/>
                </a:solidFill>
              </a:rPr>
              <a:t>We </a:t>
            </a:r>
            <a:r>
              <a:rPr lang="en-ZA" dirty="0">
                <a:solidFill>
                  <a:srgbClr val="000000"/>
                </a:solidFill>
              </a:rPr>
              <a:t>are all confronted with this challenge choice. </a:t>
            </a:r>
            <a:r>
              <a:rPr lang="en-ZA" sz="2400" b="1" dirty="0">
                <a:solidFill>
                  <a:srgbClr val="FF0000"/>
                </a:solidFill>
              </a:rPr>
              <a:t>To lead from anywhere requires a systematic on-going skills building </a:t>
            </a:r>
            <a:r>
              <a:rPr lang="en-ZA" sz="2400" b="1" dirty="0" smtClean="0">
                <a:solidFill>
                  <a:srgbClr val="FF0000"/>
                </a:solidFill>
              </a:rPr>
              <a:t>approach</a:t>
            </a:r>
            <a:r>
              <a:rPr lang="en-ZA" dirty="0">
                <a:solidFill>
                  <a:srgbClr val="000000"/>
                </a:solidFill>
              </a:rPr>
              <a:t/>
            </a:r>
            <a:br>
              <a:rPr lang="en-ZA" dirty="0">
                <a:solidFill>
                  <a:srgbClr val="000000"/>
                </a:solidFill>
              </a:rPr>
            </a:br>
            <a:endParaRPr lang="en-ZA" dirty="0"/>
          </a:p>
        </p:txBody>
      </p:sp>
    </p:spTree>
    <p:extLst>
      <p:ext uri="{BB962C8B-B14F-4D97-AF65-F5344CB8AC3E}">
        <p14:creationId xmlns:p14="http://schemas.microsoft.com/office/powerpoint/2010/main" val="329688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375" y="148471"/>
            <a:ext cx="11453309" cy="6340197"/>
          </a:xfrm>
          <a:prstGeom prst="rect">
            <a:avLst/>
          </a:prstGeom>
        </p:spPr>
        <p:txBody>
          <a:bodyPr wrap="square">
            <a:spAutoFit/>
          </a:bodyPr>
          <a:lstStyle/>
          <a:p>
            <a:r>
              <a:rPr lang="en-ZA" sz="2800" dirty="0">
                <a:solidFill>
                  <a:srgbClr val="0F243E"/>
                </a:solidFill>
              </a:rPr>
              <a:t>How do we see leadership?</a:t>
            </a:r>
            <a:r>
              <a:rPr lang="en-ZA" sz="2800" dirty="0">
                <a:solidFill>
                  <a:srgbClr val="000000"/>
                </a:solidFill>
              </a:rPr>
              <a:t> </a:t>
            </a:r>
            <a:endParaRPr lang="en-ZA" sz="2800" dirty="0" smtClean="0">
              <a:solidFill>
                <a:srgbClr val="000000"/>
              </a:solidFill>
            </a:endParaRPr>
          </a:p>
          <a:p>
            <a:endParaRPr lang="en-ZA" dirty="0">
              <a:solidFill>
                <a:srgbClr val="000000"/>
              </a:solidFill>
            </a:endParaRPr>
          </a:p>
          <a:p>
            <a:pPr>
              <a:lnSpc>
                <a:spcPct val="150000"/>
              </a:lnSpc>
            </a:pPr>
            <a:r>
              <a:rPr lang="en-ZA" sz="2000" dirty="0" smtClean="0">
                <a:solidFill>
                  <a:srgbClr val="000000"/>
                </a:solidFill>
              </a:rPr>
              <a:t>Leadership </a:t>
            </a:r>
            <a:r>
              <a:rPr lang="en-ZA" sz="2000" dirty="0">
                <a:solidFill>
                  <a:srgbClr val="000000"/>
                </a:solidFill>
              </a:rPr>
              <a:t>is viewed from an </a:t>
            </a:r>
            <a:r>
              <a:rPr lang="en-ZA" sz="2000" b="1" dirty="0">
                <a:solidFill>
                  <a:srgbClr val="000000"/>
                </a:solidFill>
              </a:rPr>
              <a:t>outcome perspective. </a:t>
            </a:r>
            <a:endParaRPr lang="en-ZA" sz="2000" b="1" dirty="0" smtClean="0">
              <a:solidFill>
                <a:srgbClr val="000000"/>
              </a:solidFill>
            </a:endParaRPr>
          </a:p>
          <a:p>
            <a:pPr>
              <a:lnSpc>
                <a:spcPct val="150000"/>
              </a:lnSpc>
            </a:pPr>
            <a:r>
              <a:rPr lang="en-ZA" sz="2000" dirty="0" smtClean="0">
                <a:solidFill>
                  <a:srgbClr val="000000"/>
                </a:solidFill>
              </a:rPr>
              <a:t>Leadership </a:t>
            </a:r>
            <a:r>
              <a:rPr lang="en-ZA" sz="2000" dirty="0">
                <a:solidFill>
                  <a:srgbClr val="000000"/>
                </a:solidFill>
              </a:rPr>
              <a:t>is </a:t>
            </a:r>
            <a:r>
              <a:rPr lang="en-ZA" sz="2000" b="1" dirty="0">
                <a:solidFill>
                  <a:srgbClr val="000000"/>
                </a:solidFill>
              </a:rPr>
              <a:t>not about our intent</a:t>
            </a:r>
            <a:r>
              <a:rPr lang="en-ZA" sz="2000" dirty="0">
                <a:solidFill>
                  <a:srgbClr val="000000"/>
                </a:solidFill>
              </a:rPr>
              <a:t>, but all </a:t>
            </a:r>
            <a:r>
              <a:rPr lang="en-ZA" sz="2000" b="1" dirty="0">
                <a:solidFill>
                  <a:srgbClr val="000000"/>
                </a:solidFill>
              </a:rPr>
              <a:t>about our effect </a:t>
            </a:r>
            <a:r>
              <a:rPr lang="en-ZA" sz="2000" dirty="0">
                <a:solidFill>
                  <a:srgbClr val="000000"/>
                </a:solidFill>
              </a:rPr>
              <a:t>on others. </a:t>
            </a:r>
            <a:endParaRPr lang="en-ZA" sz="2000" dirty="0" smtClean="0">
              <a:solidFill>
                <a:srgbClr val="000000"/>
              </a:solidFill>
            </a:endParaRPr>
          </a:p>
          <a:p>
            <a:pPr>
              <a:lnSpc>
                <a:spcPct val="150000"/>
              </a:lnSpc>
            </a:pPr>
            <a:r>
              <a:rPr lang="en-ZA" sz="2000" dirty="0" smtClean="0">
                <a:solidFill>
                  <a:srgbClr val="000000"/>
                </a:solidFill>
              </a:rPr>
              <a:t>We </a:t>
            </a:r>
            <a:r>
              <a:rPr lang="en-ZA" sz="2000" dirty="0">
                <a:solidFill>
                  <a:srgbClr val="000000"/>
                </a:solidFill>
              </a:rPr>
              <a:t>know leaders are </a:t>
            </a:r>
            <a:r>
              <a:rPr lang="en-ZA" sz="2000" b="1" dirty="0">
                <a:solidFill>
                  <a:srgbClr val="000000"/>
                </a:solidFill>
              </a:rPr>
              <a:t>judged by their results as well as how it was achieved </a:t>
            </a:r>
            <a:r>
              <a:rPr lang="en-ZA" sz="2000" dirty="0">
                <a:solidFill>
                  <a:srgbClr val="000000"/>
                </a:solidFill>
              </a:rPr>
              <a:t>and not their intent only. </a:t>
            </a:r>
            <a:endParaRPr lang="en-ZA" sz="2000" dirty="0" smtClean="0">
              <a:solidFill>
                <a:srgbClr val="000000"/>
              </a:solidFill>
            </a:endParaRPr>
          </a:p>
          <a:p>
            <a:pPr>
              <a:lnSpc>
                <a:spcPct val="150000"/>
              </a:lnSpc>
            </a:pPr>
            <a:r>
              <a:rPr lang="en-ZA" sz="2000" dirty="0" smtClean="0">
                <a:solidFill>
                  <a:srgbClr val="000000"/>
                </a:solidFill>
              </a:rPr>
              <a:t>Leadership </a:t>
            </a:r>
            <a:r>
              <a:rPr lang="en-ZA" sz="2000" dirty="0">
                <a:solidFill>
                  <a:srgbClr val="000000"/>
                </a:solidFill>
              </a:rPr>
              <a:t>is a </a:t>
            </a:r>
            <a:r>
              <a:rPr lang="en-ZA" sz="2000" b="1" dirty="0">
                <a:solidFill>
                  <a:srgbClr val="000000"/>
                </a:solidFill>
              </a:rPr>
              <a:t>capability to influence positively and impact on situations and people </a:t>
            </a:r>
            <a:r>
              <a:rPr lang="en-ZA" sz="2000" dirty="0">
                <a:solidFill>
                  <a:srgbClr val="000000"/>
                </a:solidFill>
              </a:rPr>
              <a:t>in order to make a difference in the circle of influence of the leader and her or his followers. </a:t>
            </a:r>
            <a:endParaRPr lang="en-ZA" sz="2000" dirty="0" smtClean="0">
              <a:solidFill>
                <a:srgbClr val="000000"/>
              </a:solidFill>
            </a:endParaRPr>
          </a:p>
          <a:p>
            <a:pPr>
              <a:lnSpc>
                <a:spcPct val="150000"/>
              </a:lnSpc>
            </a:pPr>
            <a:r>
              <a:rPr lang="en-ZA" sz="2000" dirty="0" smtClean="0">
                <a:solidFill>
                  <a:srgbClr val="000000"/>
                </a:solidFill>
              </a:rPr>
              <a:t>Leaders </a:t>
            </a:r>
            <a:r>
              <a:rPr lang="en-ZA" sz="2000" dirty="0">
                <a:solidFill>
                  <a:srgbClr val="000000"/>
                </a:solidFill>
              </a:rPr>
              <a:t>exert their influence and power in such a way that they </a:t>
            </a:r>
            <a:r>
              <a:rPr lang="en-ZA" sz="2000" b="1" dirty="0">
                <a:solidFill>
                  <a:srgbClr val="000000"/>
                </a:solidFill>
              </a:rPr>
              <a:t>impact the status quo </a:t>
            </a:r>
            <a:r>
              <a:rPr lang="en-ZA" sz="2000" dirty="0">
                <a:solidFill>
                  <a:srgbClr val="000000"/>
                </a:solidFill>
              </a:rPr>
              <a:t>and others in a positive way. </a:t>
            </a:r>
            <a:endParaRPr lang="en-ZA" sz="2000" dirty="0" smtClean="0">
              <a:solidFill>
                <a:srgbClr val="000000"/>
              </a:solidFill>
            </a:endParaRPr>
          </a:p>
          <a:p>
            <a:pPr>
              <a:lnSpc>
                <a:spcPct val="150000"/>
              </a:lnSpc>
            </a:pPr>
            <a:r>
              <a:rPr lang="en-ZA" sz="2000" dirty="0" smtClean="0">
                <a:solidFill>
                  <a:srgbClr val="000000"/>
                </a:solidFill>
              </a:rPr>
              <a:t>Leadership </a:t>
            </a:r>
            <a:r>
              <a:rPr lang="en-ZA" sz="2000" dirty="0">
                <a:solidFill>
                  <a:srgbClr val="000000"/>
                </a:solidFill>
              </a:rPr>
              <a:t>is a </a:t>
            </a:r>
            <a:r>
              <a:rPr lang="en-ZA" sz="2000" b="1" dirty="0">
                <a:solidFill>
                  <a:srgbClr val="000000"/>
                </a:solidFill>
              </a:rPr>
              <a:t>team activity </a:t>
            </a:r>
            <a:r>
              <a:rPr lang="en-ZA" sz="2000" dirty="0">
                <a:solidFill>
                  <a:srgbClr val="000000"/>
                </a:solidFill>
              </a:rPr>
              <a:t>where mutual influencing between leaders and followers creates outcomes that no individual could have achieved on her or his own. </a:t>
            </a:r>
            <a:endParaRPr lang="en-ZA" sz="2000" dirty="0" smtClean="0">
              <a:solidFill>
                <a:srgbClr val="000000"/>
              </a:solidFill>
            </a:endParaRPr>
          </a:p>
          <a:p>
            <a:pPr algn="ctr">
              <a:lnSpc>
                <a:spcPct val="150000"/>
              </a:lnSpc>
            </a:pPr>
            <a:r>
              <a:rPr lang="en-ZA" sz="2000" b="1" dirty="0" smtClean="0">
                <a:solidFill>
                  <a:srgbClr val="000000"/>
                </a:solidFill>
              </a:rPr>
              <a:t>The </a:t>
            </a:r>
            <a:r>
              <a:rPr lang="en-ZA" sz="2000" b="1" dirty="0">
                <a:solidFill>
                  <a:srgbClr val="000000"/>
                </a:solidFill>
              </a:rPr>
              <a:t>core activity that leaders perform is to use their voice, presence and power ethically and within moral boundaries to energise themselves and others</a:t>
            </a:r>
            <a:br>
              <a:rPr lang="en-ZA" sz="2000" b="1" dirty="0">
                <a:solidFill>
                  <a:srgbClr val="000000"/>
                </a:solidFill>
              </a:rPr>
            </a:br>
            <a:endParaRPr lang="en-ZA" sz="2000" b="1" dirty="0"/>
          </a:p>
        </p:txBody>
      </p:sp>
    </p:spTree>
    <p:extLst>
      <p:ext uri="{BB962C8B-B14F-4D97-AF65-F5344CB8AC3E}">
        <p14:creationId xmlns:p14="http://schemas.microsoft.com/office/powerpoint/2010/main" val="898004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306" y="263304"/>
            <a:ext cx="11134165" cy="6063198"/>
          </a:xfrm>
          <a:prstGeom prst="rect">
            <a:avLst/>
          </a:prstGeom>
        </p:spPr>
        <p:txBody>
          <a:bodyPr wrap="square">
            <a:spAutoFit/>
          </a:bodyPr>
          <a:lstStyle/>
          <a:p>
            <a:r>
              <a:rPr lang="en-ZA" sz="2800" b="1" i="0" dirty="0" smtClean="0">
                <a:solidFill>
                  <a:srgbClr val="0F243E"/>
                </a:solidFill>
                <a:effectLst/>
              </a:rPr>
              <a:t>Authentic leadership in the context of leadership models</a:t>
            </a:r>
          </a:p>
          <a:p>
            <a:pPr>
              <a:lnSpc>
                <a:spcPct val="150000"/>
              </a:lnSpc>
            </a:pPr>
            <a:r>
              <a:rPr lang="en-ZA" sz="2400" b="1" dirty="0" smtClean="0">
                <a:solidFill>
                  <a:srgbClr val="000000"/>
                </a:solidFill>
              </a:rPr>
              <a:t>Virtues </a:t>
            </a:r>
            <a:r>
              <a:rPr lang="en-ZA" sz="2400" b="1" dirty="0">
                <a:solidFill>
                  <a:srgbClr val="000000"/>
                </a:solidFill>
              </a:rPr>
              <a:t>as our moral compass </a:t>
            </a:r>
            <a:endParaRPr lang="en-ZA" sz="2400" b="1" dirty="0" smtClean="0">
              <a:solidFill>
                <a:srgbClr val="000000"/>
              </a:solidFill>
            </a:endParaRPr>
          </a:p>
          <a:p>
            <a:pPr algn="ctr">
              <a:lnSpc>
                <a:spcPct val="150000"/>
              </a:lnSpc>
            </a:pPr>
            <a:r>
              <a:rPr lang="en-ZA" sz="2400" b="1" dirty="0" smtClean="0">
                <a:solidFill>
                  <a:srgbClr val="000000"/>
                </a:solidFill>
              </a:rPr>
              <a:t>“</a:t>
            </a:r>
            <a:r>
              <a:rPr lang="en-ZA" sz="2400" b="1" dirty="0">
                <a:solidFill>
                  <a:srgbClr val="000000"/>
                </a:solidFill>
              </a:rPr>
              <a:t>Seven social sins: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Politics </a:t>
            </a:r>
            <a:r>
              <a:rPr lang="en-ZA" sz="2400" b="1" dirty="0">
                <a:solidFill>
                  <a:srgbClr val="000000"/>
                </a:solidFill>
              </a:rPr>
              <a:t>without principles,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Wealth </a:t>
            </a:r>
            <a:r>
              <a:rPr lang="en-ZA" sz="2400" b="1" dirty="0">
                <a:solidFill>
                  <a:srgbClr val="000000"/>
                </a:solidFill>
              </a:rPr>
              <a:t>without work,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Pleasure </a:t>
            </a:r>
            <a:r>
              <a:rPr lang="en-ZA" sz="2400" b="1" dirty="0">
                <a:solidFill>
                  <a:srgbClr val="000000"/>
                </a:solidFill>
              </a:rPr>
              <a:t>without conscience,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Knowledge </a:t>
            </a:r>
            <a:r>
              <a:rPr lang="en-ZA" sz="2400" b="1" dirty="0">
                <a:solidFill>
                  <a:srgbClr val="000000"/>
                </a:solidFill>
              </a:rPr>
              <a:t>without character,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Commerce </a:t>
            </a:r>
            <a:r>
              <a:rPr lang="en-ZA" sz="2400" b="1" dirty="0">
                <a:solidFill>
                  <a:srgbClr val="000000"/>
                </a:solidFill>
              </a:rPr>
              <a:t>without morality,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Science </a:t>
            </a:r>
            <a:r>
              <a:rPr lang="en-ZA" sz="2400" b="1" dirty="0">
                <a:solidFill>
                  <a:srgbClr val="000000"/>
                </a:solidFill>
              </a:rPr>
              <a:t>without humanity, and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Worship </a:t>
            </a:r>
            <a:r>
              <a:rPr lang="en-ZA" sz="2400" b="1" dirty="0">
                <a:solidFill>
                  <a:srgbClr val="000000"/>
                </a:solidFill>
              </a:rPr>
              <a:t>without sacrifice."</a:t>
            </a:r>
            <a:br>
              <a:rPr lang="en-ZA" sz="2400" b="1" dirty="0">
                <a:solidFill>
                  <a:srgbClr val="000000"/>
                </a:solidFill>
              </a:rPr>
            </a:br>
            <a:endParaRPr lang="en-ZA" sz="2400" b="1" dirty="0"/>
          </a:p>
        </p:txBody>
      </p:sp>
    </p:spTree>
    <p:extLst>
      <p:ext uri="{BB962C8B-B14F-4D97-AF65-F5344CB8AC3E}">
        <p14:creationId xmlns:p14="http://schemas.microsoft.com/office/powerpoint/2010/main" val="1327442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308" y="167732"/>
            <a:ext cx="10671586" cy="6924973"/>
          </a:xfrm>
          <a:prstGeom prst="rect">
            <a:avLst/>
          </a:prstGeom>
        </p:spPr>
        <p:txBody>
          <a:bodyPr wrap="square">
            <a:spAutoFit/>
          </a:bodyPr>
          <a:lstStyle/>
          <a:p>
            <a:r>
              <a:rPr lang="en-ZA" dirty="0">
                <a:solidFill>
                  <a:srgbClr val="000000"/>
                </a:solidFill>
              </a:rPr>
              <a:t>Lundberg has painstakingly constructed a combination of the major themes that are contained in numerous definitions and has put forward a possible consensus reflection of Organisational Culture: </a:t>
            </a:r>
            <a:endParaRPr lang="en-ZA" dirty="0" smtClean="0">
              <a:solidFill>
                <a:srgbClr val="000000"/>
              </a:solidFill>
            </a:endParaRPr>
          </a:p>
          <a:p>
            <a:endParaRPr lang="en-ZA" sz="2400" dirty="0">
              <a:solidFill>
                <a:srgbClr val="000000"/>
              </a:solidFill>
            </a:endParaRPr>
          </a:p>
          <a:p>
            <a:r>
              <a:rPr lang="en-ZA" sz="2400" b="1" dirty="0" smtClean="0">
                <a:solidFill>
                  <a:srgbClr val="000000"/>
                </a:solidFill>
              </a:rPr>
              <a:t>“</a:t>
            </a:r>
            <a:r>
              <a:rPr lang="en-ZA" sz="2400" b="1" dirty="0">
                <a:solidFill>
                  <a:srgbClr val="000000"/>
                </a:solidFill>
              </a:rPr>
              <a:t>It is a shared, common frame of reference</a:t>
            </a:r>
            <a:r>
              <a:rPr lang="en-ZA" sz="2400" dirty="0">
                <a:solidFill>
                  <a:srgbClr val="000000"/>
                </a:solidFill>
              </a:rPr>
              <a:t>, </a:t>
            </a:r>
            <a:endParaRPr lang="en-ZA" sz="2400" dirty="0" smtClean="0">
              <a:solidFill>
                <a:srgbClr val="000000"/>
              </a:solidFill>
            </a:endParaRPr>
          </a:p>
          <a:p>
            <a:r>
              <a:rPr lang="en-ZA" sz="2400" dirty="0" smtClean="0">
                <a:solidFill>
                  <a:srgbClr val="000000"/>
                </a:solidFill>
              </a:rPr>
              <a:t>i.e</a:t>
            </a:r>
            <a:r>
              <a:rPr lang="en-ZA" sz="2400" dirty="0">
                <a:solidFill>
                  <a:srgbClr val="000000"/>
                </a:solidFill>
              </a:rPr>
              <a:t>., it is largely taken for granted and is shared by a significant portion of organisation members </a:t>
            </a:r>
            <a:endParaRPr lang="en-ZA" sz="2400" dirty="0" smtClean="0">
              <a:solidFill>
                <a:srgbClr val="000000"/>
              </a:solidFill>
            </a:endParaRPr>
          </a:p>
          <a:p>
            <a:r>
              <a:rPr lang="en-ZA" sz="2400" b="1" dirty="0" smtClean="0">
                <a:solidFill>
                  <a:srgbClr val="000000"/>
                </a:solidFill>
              </a:rPr>
              <a:t>it </a:t>
            </a:r>
            <a:r>
              <a:rPr lang="en-ZA" sz="2400" b="1" dirty="0">
                <a:solidFill>
                  <a:srgbClr val="000000"/>
                </a:solidFill>
              </a:rPr>
              <a:t>is acquired and governs, </a:t>
            </a:r>
            <a:endParaRPr lang="en-ZA" sz="2400" b="1" dirty="0" smtClean="0">
              <a:solidFill>
                <a:srgbClr val="000000"/>
              </a:solidFill>
            </a:endParaRPr>
          </a:p>
          <a:p>
            <a:r>
              <a:rPr lang="en-ZA" sz="2400" dirty="0" smtClean="0">
                <a:solidFill>
                  <a:srgbClr val="000000"/>
                </a:solidFill>
              </a:rPr>
              <a:t>i.e</a:t>
            </a:r>
            <a:r>
              <a:rPr lang="en-ZA" sz="2400" dirty="0">
                <a:solidFill>
                  <a:srgbClr val="000000"/>
                </a:solidFill>
              </a:rPr>
              <a:t>., it is socially learned and transmitted by members and provides them with rules for their organisational behaviour </a:t>
            </a:r>
            <a:endParaRPr lang="en-ZA" sz="2400" dirty="0" smtClean="0">
              <a:solidFill>
                <a:srgbClr val="000000"/>
              </a:solidFill>
            </a:endParaRPr>
          </a:p>
          <a:p>
            <a:r>
              <a:rPr lang="en-ZA" sz="2400" b="1" dirty="0" smtClean="0">
                <a:solidFill>
                  <a:srgbClr val="000000"/>
                </a:solidFill>
              </a:rPr>
              <a:t>it </a:t>
            </a:r>
            <a:r>
              <a:rPr lang="en-ZA" sz="2400" b="1" dirty="0">
                <a:solidFill>
                  <a:srgbClr val="000000"/>
                </a:solidFill>
              </a:rPr>
              <a:t>endures over time, </a:t>
            </a:r>
            <a:endParaRPr lang="en-ZA" sz="2400" b="1" dirty="0" smtClean="0">
              <a:solidFill>
                <a:srgbClr val="000000"/>
              </a:solidFill>
            </a:endParaRPr>
          </a:p>
          <a:p>
            <a:r>
              <a:rPr lang="en-ZA" sz="2400" dirty="0" smtClean="0">
                <a:solidFill>
                  <a:srgbClr val="000000"/>
                </a:solidFill>
              </a:rPr>
              <a:t>i.e</a:t>
            </a:r>
            <a:r>
              <a:rPr lang="en-ZA" sz="2400" dirty="0">
                <a:solidFill>
                  <a:srgbClr val="000000"/>
                </a:solidFill>
              </a:rPr>
              <a:t>., it can be found in any fairly stable social unit of any size, as long as it has a reasonable history </a:t>
            </a:r>
            <a:endParaRPr lang="en-ZA" sz="2400" dirty="0" smtClean="0">
              <a:solidFill>
                <a:srgbClr val="000000"/>
              </a:solidFill>
            </a:endParaRPr>
          </a:p>
          <a:p>
            <a:r>
              <a:rPr lang="en-ZA" sz="2400" b="1" dirty="0" smtClean="0">
                <a:solidFill>
                  <a:srgbClr val="000000"/>
                </a:solidFill>
              </a:rPr>
              <a:t>it </a:t>
            </a:r>
            <a:r>
              <a:rPr lang="en-ZA" sz="2400" b="1" dirty="0">
                <a:solidFill>
                  <a:srgbClr val="000000"/>
                </a:solidFill>
              </a:rPr>
              <a:t>is symbolic, </a:t>
            </a:r>
            <a:endParaRPr lang="en-ZA" sz="2400" b="1" dirty="0" smtClean="0">
              <a:solidFill>
                <a:srgbClr val="000000"/>
              </a:solidFill>
            </a:endParaRPr>
          </a:p>
          <a:p>
            <a:r>
              <a:rPr lang="en-ZA" sz="2400" dirty="0" smtClean="0">
                <a:solidFill>
                  <a:srgbClr val="000000"/>
                </a:solidFill>
              </a:rPr>
              <a:t>i.e</a:t>
            </a:r>
            <a:r>
              <a:rPr lang="en-ZA" sz="2400" dirty="0">
                <a:solidFill>
                  <a:srgbClr val="000000"/>
                </a:solidFill>
              </a:rPr>
              <a:t>., it is manifested in observable things such as language, behaviour, and things to which we attribute meanings </a:t>
            </a:r>
            <a:endParaRPr lang="en-ZA" sz="2400" dirty="0" smtClean="0">
              <a:solidFill>
                <a:srgbClr val="000000"/>
              </a:solidFill>
            </a:endParaRPr>
          </a:p>
          <a:p>
            <a:r>
              <a:rPr lang="en-ZA" sz="2400" b="1" dirty="0" smtClean="0">
                <a:solidFill>
                  <a:srgbClr val="000000"/>
                </a:solidFill>
              </a:rPr>
              <a:t>it </a:t>
            </a:r>
            <a:r>
              <a:rPr lang="en-ZA" sz="2400" b="1" dirty="0">
                <a:solidFill>
                  <a:srgbClr val="000000"/>
                </a:solidFill>
              </a:rPr>
              <a:t>is at its core typically invisible and determinant, </a:t>
            </a:r>
            <a:endParaRPr lang="en-ZA" sz="2400" b="1" dirty="0" smtClean="0">
              <a:solidFill>
                <a:srgbClr val="000000"/>
              </a:solidFill>
            </a:endParaRPr>
          </a:p>
          <a:p>
            <a:r>
              <a:rPr lang="en-ZA" sz="2400" dirty="0" smtClean="0">
                <a:solidFill>
                  <a:srgbClr val="000000"/>
                </a:solidFill>
              </a:rPr>
              <a:t>i.e</a:t>
            </a:r>
            <a:r>
              <a:rPr lang="en-ZA" sz="2400" dirty="0">
                <a:solidFill>
                  <a:srgbClr val="000000"/>
                </a:solidFill>
              </a:rPr>
              <a:t>., it is ultimately comprised of a configuration of deeply buried values and assumptions it is modifiable, but not easily so.</a:t>
            </a:r>
            <a:br>
              <a:rPr lang="en-ZA" sz="2400" dirty="0">
                <a:solidFill>
                  <a:srgbClr val="000000"/>
                </a:solidFill>
              </a:rPr>
            </a:br>
            <a:endParaRPr lang="en-ZA" sz="2400" dirty="0"/>
          </a:p>
        </p:txBody>
      </p:sp>
    </p:spTree>
    <p:extLst>
      <p:ext uri="{BB962C8B-B14F-4D97-AF65-F5344CB8AC3E}">
        <p14:creationId xmlns:p14="http://schemas.microsoft.com/office/powerpoint/2010/main" val="276126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3186" y="1116541"/>
            <a:ext cx="10359614" cy="5187439"/>
          </a:xfrm>
          <a:prstGeom prst="rect">
            <a:avLst/>
          </a:prstGeom>
        </p:spPr>
      </p:pic>
      <p:sp>
        <p:nvSpPr>
          <p:cNvPr id="3" name="Rectangle 2"/>
          <p:cNvSpPr/>
          <p:nvPr/>
        </p:nvSpPr>
        <p:spPr>
          <a:xfrm>
            <a:off x="2682240" y="470211"/>
            <a:ext cx="6096000" cy="646331"/>
          </a:xfrm>
          <a:prstGeom prst="rect">
            <a:avLst/>
          </a:prstGeom>
        </p:spPr>
        <p:txBody>
          <a:bodyPr>
            <a:spAutoFit/>
          </a:bodyPr>
          <a:lstStyle/>
          <a:p>
            <a:r>
              <a:rPr lang="en-ZA" b="1" dirty="0">
                <a:solidFill>
                  <a:srgbClr val="000000"/>
                </a:solidFill>
              </a:rPr>
              <a:t>Figure 13.1: </a:t>
            </a:r>
            <a:r>
              <a:rPr lang="en-ZA" dirty="0">
                <a:solidFill>
                  <a:srgbClr val="000000"/>
                </a:solidFill>
              </a:rPr>
              <a:t>Leading in the 21</a:t>
            </a:r>
            <a:r>
              <a:rPr lang="en-ZA" sz="1050" i="0" dirty="0" smtClean="0">
                <a:solidFill>
                  <a:srgbClr val="000000"/>
                </a:solidFill>
                <a:effectLst/>
              </a:rPr>
              <a:t>st </a:t>
            </a:r>
            <a:r>
              <a:rPr lang="en-ZA" dirty="0">
                <a:solidFill>
                  <a:srgbClr val="000000"/>
                </a:solidFill>
              </a:rPr>
              <a:t>Century</a:t>
            </a:r>
            <a:br>
              <a:rPr lang="en-ZA" dirty="0">
                <a:solidFill>
                  <a:srgbClr val="000000"/>
                </a:solidFill>
              </a:rPr>
            </a:br>
            <a:endParaRPr lang="en-ZA" dirty="0"/>
          </a:p>
        </p:txBody>
      </p:sp>
    </p:spTree>
    <p:extLst>
      <p:ext uri="{BB962C8B-B14F-4D97-AF65-F5344CB8AC3E}">
        <p14:creationId xmlns:p14="http://schemas.microsoft.com/office/powerpoint/2010/main" val="991505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2885" y="916206"/>
            <a:ext cx="10122946" cy="5310404"/>
          </a:xfrm>
          <a:prstGeom prst="rect">
            <a:avLst/>
          </a:prstGeom>
        </p:spPr>
      </p:pic>
      <p:sp>
        <p:nvSpPr>
          <p:cNvPr id="3" name="Rectangle 2"/>
          <p:cNvSpPr/>
          <p:nvPr/>
        </p:nvSpPr>
        <p:spPr>
          <a:xfrm>
            <a:off x="2226833" y="255059"/>
            <a:ext cx="6096000" cy="646331"/>
          </a:xfrm>
          <a:prstGeom prst="rect">
            <a:avLst/>
          </a:prstGeom>
        </p:spPr>
        <p:txBody>
          <a:bodyPr>
            <a:spAutoFit/>
          </a:bodyPr>
          <a:lstStyle/>
          <a:p>
            <a:r>
              <a:rPr lang="en-ZA" b="1" dirty="0">
                <a:solidFill>
                  <a:srgbClr val="000000"/>
                </a:solidFill>
              </a:rPr>
              <a:t>Figure 13.1: </a:t>
            </a:r>
            <a:r>
              <a:rPr lang="en-ZA" dirty="0">
                <a:solidFill>
                  <a:srgbClr val="000000"/>
                </a:solidFill>
              </a:rPr>
              <a:t>Leading in the 21</a:t>
            </a:r>
            <a:r>
              <a:rPr lang="en-ZA" sz="1050" i="0" dirty="0" smtClean="0">
                <a:solidFill>
                  <a:srgbClr val="000000"/>
                </a:solidFill>
                <a:effectLst/>
              </a:rPr>
              <a:t>st </a:t>
            </a:r>
            <a:r>
              <a:rPr lang="en-ZA" dirty="0">
                <a:solidFill>
                  <a:srgbClr val="000000"/>
                </a:solidFill>
              </a:rPr>
              <a:t>Century</a:t>
            </a:r>
            <a:br>
              <a:rPr lang="en-ZA" dirty="0">
                <a:solidFill>
                  <a:srgbClr val="000000"/>
                </a:solidFill>
              </a:rPr>
            </a:br>
            <a:endParaRPr lang="en-ZA" dirty="0"/>
          </a:p>
        </p:txBody>
      </p:sp>
    </p:spTree>
    <p:extLst>
      <p:ext uri="{BB962C8B-B14F-4D97-AF65-F5344CB8AC3E}">
        <p14:creationId xmlns:p14="http://schemas.microsoft.com/office/powerpoint/2010/main" val="3411371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1825" y="852129"/>
            <a:ext cx="8842785" cy="5262979"/>
          </a:xfrm>
          <a:prstGeom prst="rect">
            <a:avLst/>
          </a:prstGeom>
        </p:spPr>
        <p:txBody>
          <a:bodyPr wrap="square">
            <a:spAutoFit/>
          </a:bodyPr>
          <a:lstStyle/>
          <a:p>
            <a:r>
              <a:rPr lang="en-ZA" sz="2800" dirty="0">
                <a:solidFill>
                  <a:srgbClr val="000000"/>
                </a:solidFill>
              </a:rPr>
              <a:t>We can all choose to be great leaders! </a:t>
            </a:r>
            <a:endParaRPr lang="en-ZA" sz="2800" dirty="0" smtClean="0">
              <a:solidFill>
                <a:srgbClr val="000000"/>
              </a:solidFill>
            </a:endParaRPr>
          </a:p>
          <a:p>
            <a:endParaRPr lang="en-ZA" sz="2800" dirty="0">
              <a:solidFill>
                <a:srgbClr val="000000"/>
              </a:solidFill>
            </a:endParaRPr>
          </a:p>
          <a:p>
            <a:r>
              <a:rPr lang="en-ZA" sz="2800" dirty="0" smtClean="0">
                <a:solidFill>
                  <a:srgbClr val="000000"/>
                </a:solidFill>
              </a:rPr>
              <a:t>Greatness </a:t>
            </a:r>
            <a:r>
              <a:rPr lang="en-ZA" sz="2800" dirty="0">
                <a:solidFill>
                  <a:srgbClr val="000000"/>
                </a:solidFill>
              </a:rPr>
              <a:t>comes with recognising that your potential is limited only by: </a:t>
            </a:r>
            <a:endParaRPr lang="en-ZA" sz="2800" dirty="0" smtClean="0">
              <a:solidFill>
                <a:srgbClr val="000000"/>
              </a:solidFill>
            </a:endParaRPr>
          </a:p>
          <a:p>
            <a:pPr marL="457200" indent="-457200" algn="ctr">
              <a:buFont typeface="Arial" panose="020B0604020202020204" pitchFamily="34" charset="0"/>
              <a:buChar char="•"/>
            </a:pPr>
            <a:r>
              <a:rPr lang="en-ZA" sz="2800" dirty="0" smtClean="0">
                <a:solidFill>
                  <a:srgbClr val="000000"/>
                </a:solidFill>
              </a:rPr>
              <a:t>how </a:t>
            </a:r>
            <a:r>
              <a:rPr lang="en-ZA" sz="2800" dirty="0">
                <a:solidFill>
                  <a:srgbClr val="000000"/>
                </a:solidFill>
              </a:rPr>
              <a:t>you choose, </a:t>
            </a:r>
            <a:endParaRPr lang="en-ZA" sz="2800" dirty="0" smtClean="0">
              <a:solidFill>
                <a:srgbClr val="000000"/>
              </a:solidFill>
            </a:endParaRPr>
          </a:p>
          <a:p>
            <a:pPr marL="457200" indent="-457200" algn="ctr">
              <a:buFont typeface="Arial" panose="020B0604020202020204" pitchFamily="34" charset="0"/>
              <a:buChar char="•"/>
            </a:pPr>
            <a:r>
              <a:rPr lang="en-ZA" sz="2800" dirty="0" smtClean="0">
                <a:solidFill>
                  <a:srgbClr val="000000"/>
                </a:solidFill>
              </a:rPr>
              <a:t>how </a:t>
            </a:r>
            <a:r>
              <a:rPr lang="en-ZA" sz="2800" dirty="0">
                <a:solidFill>
                  <a:srgbClr val="000000"/>
                </a:solidFill>
              </a:rPr>
              <a:t>you use your freedom, </a:t>
            </a:r>
            <a:endParaRPr lang="en-ZA" sz="2800" dirty="0" smtClean="0">
              <a:solidFill>
                <a:srgbClr val="000000"/>
              </a:solidFill>
            </a:endParaRPr>
          </a:p>
          <a:p>
            <a:pPr marL="457200" indent="-457200" algn="ctr">
              <a:buFont typeface="Arial" panose="020B0604020202020204" pitchFamily="34" charset="0"/>
              <a:buChar char="•"/>
            </a:pPr>
            <a:r>
              <a:rPr lang="en-ZA" sz="2800" dirty="0" smtClean="0">
                <a:solidFill>
                  <a:srgbClr val="000000"/>
                </a:solidFill>
              </a:rPr>
              <a:t>how </a:t>
            </a:r>
            <a:r>
              <a:rPr lang="en-ZA" sz="2800" dirty="0">
                <a:solidFill>
                  <a:srgbClr val="000000"/>
                </a:solidFill>
              </a:rPr>
              <a:t>resolute you are, </a:t>
            </a:r>
            <a:endParaRPr lang="en-ZA" sz="2800" dirty="0" smtClean="0">
              <a:solidFill>
                <a:srgbClr val="000000"/>
              </a:solidFill>
            </a:endParaRPr>
          </a:p>
          <a:p>
            <a:pPr marL="457200" indent="-457200" algn="ctr">
              <a:buFont typeface="Arial" panose="020B0604020202020204" pitchFamily="34" charset="0"/>
              <a:buChar char="•"/>
            </a:pPr>
            <a:r>
              <a:rPr lang="en-ZA" sz="2800" dirty="0" smtClean="0">
                <a:solidFill>
                  <a:srgbClr val="000000"/>
                </a:solidFill>
              </a:rPr>
              <a:t>how </a:t>
            </a:r>
            <a:r>
              <a:rPr lang="en-ZA" sz="2800" dirty="0">
                <a:solidFill>
                  <a:srgbClr val="000000"/>
                </a:solidFill>
              </a:rPr>
              <a:t>persistent you are </a:t>
            </a:r>
            <a:endParaRPr lang="en-ZA" sz="2800" dirty="0" smtClean="0">
              <a:solidFill>
                <a:srgbClr val="000000"/>
              </a:solidFill>
            </a:endParaRPr>
          </a:p>
          <a:p>
            <a:endParaRPr lang="en-ZA" sz="2800" dirty="0">
              <a:solidFill>
                <a:srgbClr val="000000"/>
              </a:solidFill>
            </a:endParaRPr>
          </a:p>
          <a:p>
            <a:r>
              <a:rPr lang="en-ZA" sz="2800" dirty="0" smtClean="0">
                <a:solidFill>
                  <a:srgbClr val="000000"/>
                </a:solidFill>
              </a:rPr>
              <a:t>– </a:t>
            </a:r>
            <a:r>
              <a:rPr lang="en-ZA" sz="2800" dirty="0">
                <a:solidFill>
                  <a:srgbClr val="000000"/>
                </a:solidFill>
              </a:rPr>
              <a:t>in short, by your attitude. And we are all free to choose our attitude.</a:t>
            </a:r>
            <a:br>
              <a:rPr lang="en-ZA" sz="2800" dirty="0">
                <a:solidFill>
                  <a:srgbClr val="000000"/>
                </a:solidFill>
              </a:rPr>
            </a:br>
            <a:endParaRPr lang="en-ZA" sz="2800" dirty="0"/>
          </a:p>
        </p:txBody>
      </p:sp>
    </p:spTree>
    <p:extLst>
      <p:ext uri="{BB962C8B-B14F-4D97-AF65-F5344CB8AC3E}">
        <p14:creationId xmlns:p14="http://schemas.microsoft.com/office/powerpoint/2010/main" val="2042226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9962" y="819855"/>
            <a:ext cx="8226014" cy="4678204"/>
          </a:xfrm>
          <a:prstGeom prst="rect">
            <a:avLst/>
          </a:prstGeom>
        </p:spPr>
        <p:txBody>
          <a:bodyPr wrap="square">
            <a:spAutoFit/>
          </a:bodyPr>
          <a:lstStyle/>
          <a:p>
            <a:pPr algn="ctr"/>
            <a:r>
              <a:rPr lang="en-ZA" sz="2800" b="1" dirty="0">
                <a:solidFill>
                  <a:srgbClr val="000000"/>
                </a:solidFill>
              </a:rPr>
              <a:t>The Myths about leadership </a:t>
            </a:r>
            <a:endParaRPr lang="en-ZA" sz="2800" b="1" dirty="0" smtClean="0">
              <a:solidFill>
                <a:srgbClr val="000000"/>
              </a:solidFill>
            </a:endParaRPr>
          </a:p>
          <a:p>
            <a:endParaRPr lang="en-ZA" dirty="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Long </a:t>
            </a:r>
            <a:r>
              <a:rPr lang="en-ZA" sz="2400" b="1" dirty="0">
                <a:solidFill>
                  <a:srgbClr val="000000"/>
                </a:solidFill>
              </a:rPr>
              <a:t>live the hero leader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Leadership </a:t>
            </a:r>
            <a:r>
              <a:rPr lang="en-ZA" sz="2400" b="1" dirty="0">
                <a:solidFill>
                  <a:srgbClr val="000000"/>
                </a:solidFill>
              </a:rPr>
              <a:t>power is all about me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Leadership </a:t>
            </a:r>
            <a:r>
              <a:rPr lang="en-ZA" sz="2400" b="1" dirty="0">
                <a:solidFill>
                  <a:srgbClr val="000000"/>
                </a:solidFill>
              </a:rPr>
              <a:t>is about a position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Leadership </a:t>
            </a:r>
            <a:r>
              <a:rPr lang="en-ZA" sz="2400" b="1" dirty="0">
                <a:solidFill>
                  <a:srgbClr val="000000"/>
                </a:solidFill>
              </a:rPr>
              <a:t>is only about results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Leadership </a:t>
            </a:r>
            <a:r>
              <a:rPr lang="en-ZA" sz="2400" b="1" dirty="0">
                <a:solidFill>
                  <a:srgbClr val="000000"/>
                </a:solidFill>
              </a:rPr>
              <a:t>is just another additional task </a:t>
            </a:r>
            <a:endParaRPr lang="en-ZA" sz="2400" b="1" dirty="0" smtClean="0">
              <a:solidFill>
                <a:srgbClr val="000000"/>
              </a:solidFill>
            </a:endParaRPr>
          </a:p>
          <a:p>
            <a:pPr marL="342900" indent="-342900" algn="ctr">
              <a:lnSpc>
                <a:spcPct val="150000"/>
              </a:lnSpc>
              <a:buFont typeface="Arial" panose="020B0604020202020204" pitchFamily="34" charset="0"/>
              <a:buChar char="•"/>
            </a:pPr>
            <a:r>
              <a:rPr lang="en-ZA" sz="2400" b="1" dirty="0" smtClean="0">
                <a:solidFill>
                  <a:srgbClr val="000000"/>
                </a:solidFill>
              </a:rPr>
              <a:t>Leadership </a:t>
            </a:r>
            <a:r>
              <a:rPr lang="en-ZA" sz="2400" b="1" dirty="0">
                <a:solidFill>
                  <a:srgbClr val="000000"/>
                </a:solidFill>
              </a:rPr>
              <a:t>deals only with the positive things in life</a:t>
            </a:r>
            <a:br>
              <a:rPr lang="en-ZA" sz="2400" b="1" dirty="0">
                <a:solidFill>
                  <a:srgbClr val="000000"/>
                </a:solidFill>
              </a:rPr>
            </a:br>
            <a:endParaRPr lang="en-ZA" sz="2400" b="1" dirty="0"/>
          </a:p>
        </p:txBody>
      </p:sp>
    </p:spTree>
    <p:extLst>
      <p:ext uri="{BB962C8B-B14F-4D97-AF65-F5344CB8AC3E}">
        <p14:creationId xmlns:p14="http://schemas.microsoft.com/office/powerpoint/2010/main" val="1701641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1219" y="503827"/>
            <a:ext cx="10865223" cy="6354173"/>
          </a:xfrm>
          <a:prstGeom prst="rect">
            <a:avLst/>
          </a:prstGeom>
        </p:spPr>
      </p:pic>
    </p:spTree>
    <p:extLst>
      <p:ext uri="{BB962C8B-B14F-4D97-AF65-F5344CB8AC3E}">
        <p14:creationId xmlns:p14="http://schemas.microsoft.com/office/powerpoint/2010/main" val="2814582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altLang="en-US" sz="4800" b="1"/>
              <a:t>Types of Leaders</a:t>
            </a:r>
          </a:p>
        </p:txBody>
      </p:sp>
      <p:sp>
        <p:nvSpPr>
          <p:cNvPr id="5123" name="Rectangle 3"/>
          <p:cNvSpPr>
            <a:spLocks noGrp="1" noChangeArrowheads="1"/>
          </p:cNvSpPr>
          <p:nvPr>
            <p:ph type="body" idx="1"/>
          </p:nvPr>
        </p:nvSpPr>
        <p:spPr>
          <a:xfrm>
            <a:off x="838200" y="1495313"/>
            <a:ext cx="10515600" cy="4681650"/>
          </a:xfrm>
        </p:spPr>
        <p:txBody>
          <a:bodyPr/>
          <a:lstStyle/>
          <a:p>
            <a:pPr>
              <a:lnSpc>
                <a:spcPct val="150000"/>
              </a:lnSpc>
            </a:pPr>
            <a:r>
              <a:rPr lang="en-US" altLang="en-US" b="1" dirty="0" smtClean="0"/>
              <a:t>Leader by the position achieved</a:t>
            </a:r>
          </a:p>
          <a:p>
            <a:pPr>
              <a:lnSpc>
                <a:spcPct val="150000"/>
              </a:lnSpc>
            </a:pPr>
            <a:r>
              <a:rPr lang="en-US" altLang="en-US" b="1" dirty="0" smtClean="0"/>
              <a:t>Leader by personality, charisma </a:t>
            </a:r>
          </a:p>
          <a:p>
            <a:pPr>
              <a:lnSpc>
                <a:spcPct val="150000"/>
              </a:lnSpc>
            </a:pPr>
            <a:r>
              <a:rPr lang="en-US" altLang="en-US" b="1" dirty="0" smtClean="0"/>
              <a:t>Leader by moral example</a:t>
            </a:r>
          </a:p>
          <a:p>
            <a:pPr>
              <a:lnSpc>
                <a:spcPct val="150000"/>
              </a:lnSpc>
            </a:pPr>
            <a:r>
              <a:rPr lang="en-US" altLang="en-US" b="1" dirty="0" smtClean="0"/>
              <a:t>Leader by power held</a:t>
            </a:r>
          </a:p>
          <a:p>
            <a:pPr>
              <a:lnSpc>
                <a:spcPct val="150000"/>
              </a:lnSpc>
            </a:pPr>
            <a:r>
              <a:rPr lang="en-US" altLang="en-US" b="1" dirty="0" smtClean="0"/>
              <a:t>Intellectual leader</a:t>
            </a:r>
          </a:p>
          <a:p>
            <a:pPr>
              <a:lnSpc>
                <a:spcPct val="150000"/>
              </a:lnSpc>
            </a:pPr>
            <a:r>
              <a:rPr lang="en-US" altLang="en-US" b="1" dirty="0" smtClean="0"/>
              <a:t>Leader because of ability to accomplish things</a:t>
            </a:r>
          </a:p>
        </p:txBody>
      </p:sp>
    </p:spTree>
    <p:extLst>
      <p:ext uri="{BB962C8B-B14F-4D97-AF65-F5344CB8AC3E}">
        <p14:creationId xmlns:p14="http://schemas.microsoft.com/office/powerpoint/2010/main" val="3679422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left)">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wipe(left)">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wipe(left)">
                                      <p:cBhvr>
                                        <p:cTn id="22" dur="500"/>
                                        <p:tgtEl>
                                          <p:spTgt spid="5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wipe(left)">
                                      <p:cBhvr>
                                        <p:cTn id="27" dur="500"/>
                                        <p:tgtEl>
                                          <p:spTgt spid="5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wipe(left)">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a:r>
              <a:rPr lang="en-US" altLang="en-US" sz="4800" b="1"/>
              <a:t>Managers vs. Leaders</a:t>
            </a:r>
          </a:p>
        </p:txBody>
      </p:sp>
      <p:sp>
        <p:nvSpPr>
          <p:cNvPr id="7171" name="Rectangle 3"/>
          <p:cNvSpPr>
            <a:spLocks noGrp="1" noChangeArrowheads="1"/>
          </p:cNvSpPr>
          <p:nvPr>
            <p:ph type="body" sz="half" idx="1"/>
          </p:nvPr>
        </p:nvSpPr>
        <p:spPr>
          <a:xfrm>
            <a:off x="1981200" y="1676400"/>
            <a:ext cx="4013200" cy="4724400"/>
          </a:xfrm>
        </p:spPr>
        <p:txBody>
          <a:bodyPr/>
          <a:lstStyle/>
          <a:p>
            <a:pPr>
              <a:buFont typeface="Monotype Sorts" pitchFamily="2" charset="2"/>
              <a:buNone/>
            </a:pPr>
            <a:r>
              <a:rPr lang="en-US" altLang="en-US" b="1" smtClean="0"/>
              <a:t>Managers</a:t>
            </a:r>
          </a:p>
          <a:p>
            <a:r>
              <a:rPr lang="en-US" altLang="en-US" b="1" smtClean="0"/>
              <a:t>Focus on things</a:t>
            </a:r>
          </a:p>
          <a:p>
            <a:r>
              <a:rPr lang="en-US" altLang="en-US" b="1" smtClean="0"/>
              <a:t>Do things right</a:t>
            </a:r>
          </a:p>
          <a:p>
            <a:r>
              <a:rPr lang="en-US" altLang="en-US" b="1" smtClean="0"/>
              <a:t>Plan</a:t>
            </a:r>
          </a:p>
          <a:p>
            <a:r>
              <a:rPr lang="en-US" altLang="en-US" b="1" smtClean="0"/>
              <a:t>Organize</a:t>
            </a:r>
          </a:p>
          <a:p>
            <a:r>
              <a:rPr lang="en-US" altLang="en-US" b="1" smtClean="0"/>
              <a:t>Direct</a:t>
            </a:r>
          </a:p>
          <a:p>
            <a:r>
              <a:rPr lang="en-US" altLang="en-US" b="1" smtClean="0"/>
              <a:t>Control</a:t>
            </a:r>
          </a:p>
          <a:p>
            <a:r>
              <a:rPr lang="en-US" altLang="en-US" b="1" smtClean="0"/>
              <a:t>Follows the rules</a:t>
            </a:r>
          </a:p>
          <a:p>
            <a:endParaRPr lang="en-US" altLang="en-US" b="1" smtClean="0"/>
          </a:p>
        </p:txBody>
      </p:sp>
      <p:sp>
        <p:nvSpPr>
          <p:cNvPr id="7172" name="Rectangle 4"/>
          <p:cNvSpPr>
            <a:spLocks noGrp="1" noChangeArrowheads="1"/>
          </p:cNvSpPr>
          <p:nvPr>
            <p:ph type="body" sz="half" idx="2"/>
          </p:nvPr>
        </p:nvSpPr>
        <p:spPr>
          <a:xfrm>
            <a:off x="6146800" y="1676400"/>
            <a:ext cx="4521200" cy="4724400"/>
          </a:xfrm>
        </p:spPr>
        <p:txBody>
          <a:bodyPr/>
          <a:lstStyle/>
          <a:p>
            <a:pPr>
              <a:buFont typeface="Monotype Sorts" pitchFamily="2" charset="2"/>
              <a:buNone/>
            </a:pPr>
            <a:r>
              <a:rPr lang="en-US" altLang="en-US" b="1" smtClean="0"/>
              <a:t>Leaders</a:t>
            </a:r>
          </a:p>
          <a:p>
            <a:r>
              <a:rPr lang="en-US" altLang="en-US" b="1" smtClean="0"/>
              <a:t>Focus on people</a:t>
            </a:r>
          </a:p>
          <a:p>
            <a:r>
              <a:rPr lang="en-US" altLang="en-US" b="1" smtClean="0"/>
              <a:t>Do the right things</a:t>
            </a:r>
          </a:p>
          <a:p>
            <a:r>
              <a:rPr lang="en-US" altLang="en-US" b="1" smtClean="0"/>
              <a:t>Inspire</a:t>
            </a:r>
          </a:p>
          <a:p>
            <a:r>
              <a:rPr lang="en-US" altLang="en-US" b="1" smtClean="0"/>
              <a:t>Influence</a:t>
            </a:r>
          </a:p>
          <a:p>
            <a:r>
              <a:rPr lang="en-US" altLang="en-US" b="1" smtClean="0"/>
              <a:t>Motivate</a:t>
            </a:r>
          </a:p>
          <a:p>
            <a:r>
              <a:rPr lang="en-US" altLang="en-US" b="1" smtClean="0"/>
              <a:t>Build </a:t>
            </a:r>
          </a:p>
          <a:p>
            <a:r>
              <a:rPr lang="en-US" altLang="en-US" b="1" smtClean="0"/>
              <a:t>Shape entities</a:t>
            </a:r>
          </a:p>
        </p:txBody>
      </p:sp>
    </p:spTree>
    <p:extLst>
      <p:ext uri="{BB962C8B-B14F-4D97-AF65-F5344CB8AC3E}">
        <p14:creationId xmlns:p14="http://schemas.microsoft.com/office/powerpoint/2010/main" val="3724428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wipe(left)">
                                      <p:cBhvr>
                                        <p:cTn id="22" dur="500"/>
                                        <p:tgtEl>
                                          <p:spTgt spid="71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wipe(left)">
                                      <p:cBhvr>
                                        <p:cTn id="27" dur="500"/>
                                        <p:tgtEl>
                                          <p:spTgt spid="71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wipe(left)">
                                      <p:cBhvr>
                                        <p:cTn id="32" dur="500"/>
                                        <p:tgtEl>
                                          <p:spTgt spid="71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wipe(left)">
                                      <p:cBhvr>
                                        <p:cTn id="37" dur="500"/>
                                        <p:tgtEl>
                                          <p:spTgt spid="71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71">
                                            <p:txEl>
                                              <p:pRg st="7" end="7"/>
                                            </p:txEl>
                                          </p:spTgt>
                                        </p:tgtEl>
                                        <p:attrNameLst>
                                          <p:attrName>style.visibility</p:attrName>
                                        </p:attrNameLst>
                                      </p:cBhvr>
                                      <p:to>
                                        <p:strVal val="visible"/>
                                      </p:to>
                                    </p:set>
                                    <p:animEffect transition="in" filter="wipe(left)">
                                      <p:cBhvr>
                                        <p:cTn id="42" dur="500"/>
                                        <p:tgtEl>
                                          <p:spTgt spid="71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7172">
                                            <p:txEl>
                                              <p:pRg st="0" end="0"/>
                                            </p:txEl>
                                          </p:spTgt>
                                        </p:tgtEl>
                                        <p:attrNameLst>
                                          <p:attrName>style.visibility</p:attrName>
                                        </p:attrNameLst>
                                      </p:cBhvr>
                                      <p:to>
                                        <p:strVal val="visible"/>
                                      </p:to>
                                    </p:set>
                                    <p:animEffect transition="in" filter="strips(downLeft)">
                                      <p:cBhvr>
                                        <p:cTn id="47" dur="500"/>
                                        <p:tgtEl>
                                          <p:spTgt spid="717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7172">
                                            <p:txEl>
                                              <p:pRg st="1" end="1"/>
                                            </p:txEl>
                                          </p:spTgt>
                                        </p:tgtEl>
                                        <p:attrNameLst>
                                          <p:attrName>style.visibility</p:attrName>
                                        </p:attrNameLst>
                                      </p:cBhvr>
                                      <p:to>
                                        <p:strVal val="visible"/>
                                      </p:to>
                                    </p:set>
                                    <p:animEffect transition="in" filter="strips(downLeft)">
                                      <p:cBhvr>
                                        <p:cTn id="52" dur="500"/>
                                        <p:tgtEl>
                                          <p:spTgt spid="7172">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grpId="0" nodeType="clickEffect">
                                  <p:stCondLst>
                                    <p:cond delay="0"/>
                                  </p:stCondLst>
                                  <p:childTnLst>
                                    <p:set>
                                      <p:cBhvr>
                                        <p:cTn id="56" dur="1" fill="hold">
                                          <p:stCondLst>
                                            <p:cond delay="0"/>
                                          </p:stCondLst>
                                        </p:cTn>
                                        <p:tgtEl>
                                          <p:spTgt spid="7172">
                                            <p:txEl>
                                              <p:pRg st="2" end="2"/>
                                            </p:txEl>
                                          </p:spTgt>
                                        </p:tgtEl>
                                        <p:attrNameLst>
                                          <p:attrName>style.visibility</p:attrName>
                                        </p:attrNameLst>
                                      </p:cBhvr>
                                      <p:to>
                                        <p:strVal val="visible"/>
                                      </p:to>
                                    </p:set>
                                    <p:animEffect transition="in" filter="strips(downLeft)">
                                      <p:cBhvr>
                                        <p:cTn id="57" dur="500"/>
                                        <p:tgtEl>
                                          <p:spTgt spid="7172">
                                            <p:txEl>
                                              <p:pRg st="2" end="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12" fill="hold" grpId="0" nodeType="clickEffect">
                                  <p:stCondLst>
                                    <p:cond delay="0"/>
                                  </p:stCondLst>
                                  <p:childTnLst>
                                    <p:set>
                                      <p:cBhvr>
                                        <p:cTn id="61" dur="1" fill="hold">
                                          <p:stCondLst>
                                            <p:cond delay="0"/>
                                          </p:stCondLst>
                                        </p:cTn>
                                        <p:tgtEl>
                                          <p:spTgt spid="7172">
                                            <p:txEl>
                                              <p:pRg st="3" end="3"/>
                                            </p:txEl>
                                          </p:spTgt>
                                        </p:tgtEl>
                                        <p:attrNameLst>
                                          <p:attrName>style.visibility</p:attrName>
                                        </p:attrNameLst>
                                      </p:cBhvr>
                                      <p:to>
                                        <p:strVal val="visible"/>
                                      </p:to>
                                    </p:set>
                                    <p:animEffect transition="in" filter="strips(downLeft)">
                                      <p:cBhvr>
                                        <p:cTn id="62" dur="500"/>
                                        <p:tgtEl>
                                          <p:spTgt spid="7172">
                                            <p:txEl>
                                              <p:pRg st="3" end="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12" fill="hold" grpId="0" nodeType="clickEffect">
                                  <p:stCondLst>
                                    <p:cond delay="0"/>
                                  </p:stCondLst>
                                  <p:childTnLst>
                                    <p:set>
                                      <p:cBhvr>
                                        <p:cTn id="66" dur="1" fill="hold">
                                          <p:stCondLst>
                                            <p:cond delay="0"/>
                                          </p:stCondLst>
                                        </p:cTn>
                                        <p:tgtEl>
                                          <p:spTgt spid="7172">
                                            <p:txEl>
                                              <p:pRg st="4" end="4"/>
                                            </p:txEl>
                                          </p:spTgt>
                                        </p:tgtEl>
                                        <p:attrNameLst>
                                          <p:attrName>style.visibility</p:attrName>
                                        </p:attrNameLst>
                                      </p:cBhvr>
                                      <p:to>
                                        <p:strVal val="visible"/>
                                      </p:to>
                                    </p:set>
                                    <p:animEffect transition="in" filter="strips(downLeft)">
                                      <p:cBhvr>
                                        <p:cTn id="67" dur="500"/>
                                        <p:tgtEl>
                                          <p:spTgt spid="7172">
                                            <p:txEl>
                                              <p:pRg st="4" end="4"/>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12" fill="hold" grpId="0" nodeType="clickEffect">
                                  <p:stCondLst>
                                    <p:cond delay="0"/>
                                  </p:stCondLst>
                                  <p:childTnLst>
                                    <p:set>
                                      <p:cBhvr>
                                        <p:cTn id="71" dur="1" fill="hold">
                                          <p:stCondLst>
                                            <p:cond delay="0"/>
                                          </p:stCondLst>
                                        </p:cTn>
                                        <p:tgtEl>
                                          <p:spTgt spid="7172">
                                            <p:txEl>
                                              <p:pRg st="5" end="5"/>
                                            </p:txEl>
                                          </p:spTgt>
                                        </p:tgtEl>
                                        <p:attrNameLst>
                                          <p:attrName>style.visibility</p:attrName>
                                        </p:attrNameLst>
                                      </p:cBhvr>
                                      <p:to>
                                        <p:strVal val="visible"/>
                                      </p:to>
                                    </p:set>
                                    <p:animEffect transition="in" filter="strips(downLeft)">
                                      <p:cBhvr>
                                        <p:cTn id="72" dur="500"/>
                                        <p:tgtEl>
                                          <p:spTgt spid="7172">
                                            <p:txEl>
                                              <p:pRg st="5" end="5"/>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12" fill="hold" grpId="0" nodeType="clickEffect">
                                  <p:stCondLst>
                                    <p:cond delay="0"/>
                                  </p:stCondLst>
                                  <p:childTnLst>
                                    <p:set>
                                      <p:cBhvr>
                                        <p:cTn id="76" dur="1" fill="hold">
                                          <p:stCondLst>
                                            <p:cond delay="0"/>
                                          </p:stCondLst>
                                        </p:cTn>
                                        <p:tgtEl>
                                          <p:spTgt spid="7172">
                                            <p:txEl>
                                              <p:pRg st="6" end="6"/>
                                            </p:txEl>
                                          </p:spTgt>
                                        </p:tgtEl>
                                        <p:attrNameLst>
                                          <p:attrName>style.visibility</p:attrName>
                                        </p:attrNameLst>
                                      </p:cBhvr>
                                      <p:to>
                                        <p:strVal val="visible"/>
                                      </p:to>
                                    </p:set>
                                    <p:animEffect transition="in" filter="strips(downLeft)">
                                      <p:cBhvr>
                                        <p:cTn id="77" dur="500"/>
                                        <p:tgtEl>
                                          <p:spTgt spid="7172">
                                            <p:txEl>
                                              <p:pRg st="6" end="6"/>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12" fill="hold" grpId="0" nodeType="clickEffect">
                                  <p:stCondLst>
                                    <p:cond delay="0"/>
                                  </p:stCondLst>
                                  <p:childTnLst>
                                    <p:set>
                                      <p:cBhvr>
                                        <p:cTn id="81" dur="1" fill="hold">
                                          <p:stCondLst>
                                            <p:cond delay="0"/>
                                          </p:stCondLst>
                                        </p:cTn>
                                        <p:tgtEl>
                                          <p:spTgt spid="7172">
                                            <p:txEl>
                                              <p:pRg st="7" end="7"/>
                                            </p:txEl>
                                          </p:spTgt>
                                        </p:tgtEl>
                                        <p:attrNameLst>
                                          <p:attrName>style.visibility</p:attrName>
                                        </p:attrNameLst>
                                      </p:cBhvr>
                                      <p:to>
                                        <p:strVal val="visible"/>
                                      </p:to>
                                    </p:set>
                                    <p:animEffect transition="in" filter="strips(downLeft)">
                                      <p:cBhvr>
                                        <p:cTn id="82" dur="500"/>
                                        <p:tgtEl>
                                          <p:spTgt spid="71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2"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a:r>
              <a:rPr lang="en-US" altLang="en-US" sz="4800" b="1"/>
              <a:t>Common Activities</a:t>
            </a:r>
          </a:p>
        </p:txBody>
      </p:sp>
      <p:sp>
        <p:nvSpPr>
          <p:cNvPr id="9219" name="Rectangle 3"/>
          <p:cNvSpPr>
            <a:spLocks noGrp="1" noChangeArrowheads="1"/>
          </p:cNvSpPr>
          <p:nvPr>
            <p:ph type="body" idx="1"/>
          </p:nvPr>
        </p:nvSpPr>
        <p:spPr>
          <a:xfrm>
            <a:off x="4572000" y="2057400"/>
            <a:ext cx="3124200" cy="2381250"/>
          </a:xfrm>
        </p:spPr>
        <p:txBody>
          <a:bodyPr/>
          <a:lstStyle/>
          <a:p>
            <a:r>
              <a:rPr lang="en-US" altLang="en-US" b="1" smtClean="0"/>
              <a:t>Planning </a:t>
            </a:r>
          </a:p>
          <a:p>
            <a:r>
              <a:rPr lang="en-US" altLang="en-US" b="1" smtClean="0"/>
              <a:t>Organizing</a:t>
            </a:r>
          </a:p>
          <a:p>
            <a:r>
              <a:rPr lang="en-US" altLang="en-US" b="1" smtClean="0"/>
              <a:t>Directing </a:t>
            </a:r>
          </a:p>
          <a:p>
            <a:r>
              <a:rPr lang="en-US" altLang="en-US" b="1" smtClean="0"/>
              <a:t>Controlling </a:t>
            </a:r>
          </a:p>
        </p:txBody>
      </p:sp>
      <p:graphicFrame>
        <p:nvGraphicFramePr>
          <p:cNvPr id="7172" name="Object 4"/>
          <p:cNvGraphicFramePr>
            <a:graphicFrameLocks noChangeAspect="1"/>
          </p:cNvGraphicFramePr>
          <p:nvPr/>
        </p:nvGraphicFramePr>
        <p:xfrm>
          <a:off x="5973764" y="2057400"/>
          <a:ext cx="4237037" cy="4800600"/>
        </p:xfrm>
        <a:graphic>
          <a:graphicData uri="http://schemas.openxmlformats.org/presentationml/2006/ole">
            <mc:AlternateContent xmlns:mc="http://schemas.openxmlformats.org/markup-compatibility/2006">
              <mc:Choice xmlns:v="urn:schemas-microsoft-com:vml" Requires="v">
                <p:oleObj spid="_x0000_s4112" name="Clip" r:id="rId3" imgW="4693920" imgH="6028944" progId="MS_ClipArt_Gallery.2">
                  <p:embed/>
                </p:oleObj>
              </mc:Choice>
              <mc:Fallback>
                <p:oleObj name="Clip" r:id="rId3" imgW="4693920" imgH="6028944" progId="MS_ClipArt_Gallery.2">
                  <p:embed/>
                  <p:pic>
                    <p:nvPicPr>
                      <p:cNvPr id="7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3764" y="2057400"/>
                        <a:ext cx="4237037"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1524000" y="2133600"/>
          <a:ext cx="2971800" cy="3962400"/>
        </p:xfrm>
        <a:graphic>
          <a:graphicData uri="http://schemas.openxmlformats.org/presentationml/2006/ole">
            <mc:AlternateContent xmlns:mc="http://schemas.openxmlformats.org/markup-compatibility/2006">
              <mc:Choice xmlns:v="urn:schemas-microsoft-com:vml" Requires="v">
                <p:oleObj spid="_x0000_s4113" name="Clip" r:id="rId5" imgW="2178685" imgH="2835275" progId="MS_ClipArt_Gallery.2">
                  <p:embed/>
                </p:oleObj>
              </mc:Choice>
              <mc:Fallback>
                <p:oleObj name="Clip" r:id="rId5" imgW="2178685" imgH="2835275" progId="MS_ClipArt_Gallery.2">
                  <p:embed/>
                  <p:pic>
                    <p:nvPicPr>
                      <p:cNvPr id="717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133600"/>
                        <a:ext cx="2971800"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05028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US" altLang="en-US" sz="4800" b="1"/>
              <a:t>Planning </a:t>
            </a:r>
          </a:p>
        </p:txBody>
      </p:sp>
      <p:sp>
        <p:nvSpPr>
          <p:cNvPr id="10243" name="Rectangle 3"/>
          <p:cNvSpPr>
            <a:spLocks noGrp="1" noChangeArrowheads="1"/>
          </p:cNvSpPr>
          <p:nvPr>
            <p:ph type="body" sz="half" idx="1"/>
          </p:nvPr>
        </p:nvSpPr>
        <p:spPr/>
        <p:txBody>
          <a:bodyPr/>
          <a:lstStyle/>
          <a:p>
            <a:pPr>
              <a:buFont typeface="Monotype Sorts" pitchFamily="2" charset="2"/>
              <a:buNone/>
            </a:pPr>
            <a:r>
              <a:rPr lang="en-US" altLang="en-US" b="1" smtClean="0"/>
              <a:t>Manager</a:t>
            </a:r>
          </a:p>
          <a:p>
            <a:r>
              <a:rPr lang="en-US" altLang="en-US" b="1" smtClean="0"/>
              <a:t>Planning</a:t>
            </a:r>
          </a:p>
          <a:p>
            <a:r>
              <a:rPr lang="en-US" altLang="en-US" b="1" smtClean="0"/>
              <a:t>Budgeting</a:t>
            </a:r>
          </a:p>
          <a:p>
            <a:r>
              <a:rPr lang="en-US" altLang="en-US" b="1" smtClean="0"/>
              <a:t>Sets targets</a:t>
            </a:r>
          </a:p>
          <a:p>
            <a:r>
              <a:rPr lang="en-US" altLang="en-US" b="1" smtClean="0"/>
              <a:t>Establishes detailed steps</a:t>
            </a:r>
          </a:p>
          <a:p>
            <a:r>
              <a:rPr lang="en-US" altLang="en-US" b="1" smtClean="0"/>
              <a:t>Allocates resources</a:t>
            </a:r>
          </a:p>
          <a:p>
            <a:endParaRPr lang="en-US" altLang="en-US" b="1" smtClean="0"/>
          </a:p>
        </p:txBody>
      </p:sp>
      <p:sp>
        <p:nvSpPr>
          <p:cNvPr id="10244" name="Rectangle 4"/>
          <p:cNvSpPr>
            <a:spLocks noGrp="1" noChangeArrowheads="1"/>
          </p:cNvSpPr>
          <p:nvPr>
            <p:ph type="body" sz="half" idx="2"/>
          </p:nvPr>
        </p:nvSpPr>
        <p:spPr>
          <a:xfrm>
            <a:off x="6629400" y="1600200"/>
            <a:ext cx="4038600" cy="2305050"/>
          </a:xfrm>
        </p:spPr>
        <p:txBody>
          <a:bodyPr/>
          <a:lstStyle/>
          <a:p>
            <a:pPr algn="r">
              <a:buFont typeface="Monotype Sorts" pitchFamily="2" charset="2"/>
              <a:buNone/>
            </a:pPr>
            <a:r>
              <a:rPr lang="en-US" altLang="en-US" b="1" smtClean="0"/>
              <a:t>Leader</a:t>
            </a:r>
          </a:p>
          <a:p>
            <a:pPr algn="r"/>
            <a:r>
              <a:rPr lang="en-US" altLang="en-US" b="1" smtClean="0"/>
              <a:t>Devises strategy</a:t>
            </a:r>
          </a:p>
          <a:p>
            <a:pPr algn="r"/>
            <a:r>
              <a:rPr lang="en-US" altLang="en-US" b="1" smtClean="0"/>
              <a:t>Sets direction</a:t>
            </a:r>
          </a:p>
          <a:p>
            <a:pPr algn="r"/>
            <a:r>
              <a:rPr lang="en-US" altLang="en-US" b="1" smtClean="0"/>
              <a:t>Creates vision</a:t>
            </a:r>
          </a:p>
          <a:p>
            <a:pPr algn="r"/>
            <a:endParaRPr lang="en-US" altLang="en-US" b="1" smtClean="0"/>
          </a:p>
          <a:p>
            <a:pPr algn="r"/>
            <a:endParaRPr lang="en-US" altLang="en-US" b="1" smtClean="0"/>
          </a:p>
          <a:p>
            <a:pPr algn="r">
              <a:buFont typeface="Monotype Sorts" pitchFamily="2" charset="2"/>
              <a:buNone/>
            </a:pPr>
            <a:endParaRPr lang="en-US" altLang="en-US" b="1" smtClean="0"/>
          </a:p>
        </p:txBody>
      </p:sp>
      <p:graphicFrame>
        <p:nvGraphicFramePr>
          <p:cNvPr id="8197" name="Object 5"/>
          <p:cNvGraphicFramePr>
            <a:graphicFrameLocks noChangeAspect="1"/>
          </p:cNvGraphicFramePr>
          <p:nvPr/>
        </p:nvGraphicFramePr>
        <p:xfrm>
          <a:off x="5105401" y="2362200"/>
          <a:ext cx="2333625" cy="4064000"/>
        </p:xfrm>
        <a:graphic>
          <a:graphicData uri="http://schemas.openxmlformats.org/presentationml/2006/ole">
            <mc:AlternateContent xmlns:mc="http://schemas.openxmlformats.org/markup-compatibility/2006">
              <mc:Choice xmlns:v="urn:schemas-microsoft-com:vml" Requires="v">
                <p:oleObj spid="_x0000_s5129" name="Clip" r:id="rId3" imgW="413442" imgH="721259" progId="MS_ClipArt_Gallery.2">
                  <p:embed/>
                </p:oleObj>
              </mc:Choice>
              <mc:Fallback>
                <p:oleObj name="Clip" r:id="rId3" imgW="413442" imgH="721259" progId="MS_ClipArt_Gallery.2">
                  <p:embed/>
                  <p:pic>
                    <p:nvPicPr>
                      <p:cNvPr id="81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1" y="2362200"/>
                        <a:ext cx="2333625"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85913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left)">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wipe(left)">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wipe(left)">
                                      <p:cBhvr>
                                        <p:cTn id="32" dur="500"/>
                                        <p:tgtEl>
                                          <p:spTgt spid="102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4">
                                            <p:txEl>
                                              <p:pRg st="0" end="0"/>
                                            </p:txEl>
                                          </p:spTgt>
                                        </p:tgtEl>
                                        <p:attrNameLst>
                                          <p:attrName>style.visibility</p:attrName>
                                        </p:attrNameLst>
                                      </p:cBhvr>
                                      <p:to>
                                        <p:strVal val="visible"/>
                                      </p:to>
                                    </p:set>
                                    <p:animEffect transition="in" filter="wipe(left)">
                                      <p:cBhvr>
                                        <p:cTn id="37" dur="500"/>
                                        <p:tgtEl>
                                          <p:spTgt spid="1024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4">
                                            <p:txEl>
                                              <p:pRg st="1" end="1"/>
                                            </p:txEl>
                                          </p:spTgt>
                                        </p:tgtEl>
                                        <p:attrNameLst>
                                          <p:attrName>style.visibility</p:attrName>
                                        </p:attrNameLst>
                                      </p:cBhvr>
                                      <p:to>
                                        <p:strVal val="visible"/>
                                      </p:to>
                                    </p:set>
                                    <p:animEffect transition="in" filter="wipe(left)">
                                      <p:cBhvr>
                                        <p:cTn id="42" dur="500"/>
                                        <p:tgtEl>
                                          <p:spTgt spid="10244">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44">
                                            <p:txEl>
                                              <p:pRg st="2" end="2"/>
                                            </p:txEl>
                                          </p:spTgt>
                                        </p:tgtEl>
                                        <p:attrNameLst>
                                          <p:attrName>style.visibility</p:attrName>
                                        </p:attrNameLst>
                                      </p:cBhvr>
                                      <p:to>
                                        <p:strVal val="visible"/>
                                      </p:to>
                                    </p:set>
                                    <p:animEffect transition="in" filter="wipe(left)">
                                      <p:cBhvr>
                                        <p:cTn id="47" dur="500"/>
                                        <p:tgtEl>
                                          <p:spTgt spid="10244">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44">
                                            <p:txEl>
                                              <p:pRg st="3" end="3"/>
                                            </p:txEl>
                                          </p:spTgt>
                                        </p:tgtEl>
                                        <p:attrNameLst>
                                          <p:attrName>style.visibility</p:attrName>
                                        </p:attrNameLst>
                                      </p:cBhvr>
                                      <p:to>
                                        <p:strVal val="visible"/>
                                      </p:to>
                                    </p:set>
                                    <p:animEffect transition="in" filter="wipe(left)">
                                      <p:cBhvr>
                                        <p:cTn id="52" dur="500"/>
                                        <p:tgtEl>
                                          <p:spTgt spid="102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US" altLang="en-US" sz="4800" b="1"/>
              <a:t>Organizing</a:t>
            </a:r>
          </a:p>
        </p:txBody>
      </p:sp>
      <p:sp>
        <p:nvSpPr>
          <p:cNvPr id="11267" name="Rectangle 3"/>
          <p:cNvSpPr>
            <a:spLocks noGrp="1" noChangeArrowheads="1"/>
          </p:cNvSpPr>
          <p:nvPr>
            <p:ph type="body" sz="half" idx="1"/>
          </p:nvPr>
        </p:nvSpPr>
        <p:spPr/>
        <p:txBody>
          <a:bodyPr/>
          <a:lstStyle/>
          <a:p>
            <a:pPr>
              <a:buFont typeface="Monotype Sorts" pitchFamily="2" charset="2"/>
              <a:buNone/>
            </a:pPr>
            <a:r>
              <a:rPr lang="en-US" altLang="en-US" b="1" smtClean="0"/>
              <a:t>Manager</a:t>
            </a:r>
          </a:p>
          <a:p>
            <a:r>
              <a:rPr lang="en-US" altLang="en-US" b="1" smtClean="0"/>
              <a:t>Creates structure</a:t>
            </a:r>
          </a:p>
          <a:p>
            <a:r>
              <a:rPr lang="en-US" altLang="en-US" b="1" smtClean="0"/>
              <a:t>Job descriptions</a:t>
            </a:r>
          </a:p>
          <a:p>
            <a:r>
              <a:rPr lang="en-US" altLang="en-US" b="1" smtClean="0"/>
              <a:t>Staffing </a:t>
            </a:r>
          </a:p>
          <a:p>
            <a:r>
              <a:rPr lang="en-US" altLang="en-US" b="1" smtClean="0"/>
              <a:t>Hierarchy</a:t>
            </a:r>
          </a:p>
          <a:p>
            <a:r>
              <a:rPr lang="en-US" altLang="en-US" b="1" smtClean="0"/>
              <a:t>Delegates</a:t>
            </a:r>
          </a:p>
          <a:p>
            <a:r>
              <a:rPr lang="en-US" altLang="en-US" b="1" smtClean="0"/>
              <a:t>Training</a:t>
            </a:r>
          </a:p>
        </p:txBody>
      </p:sp>
      <p:sp>
        <p:nvSpPr>
          <p:cNvPr id="11268" name="Rectangle 4"/>
          <p:cNvSpPr>
            <a:spLocks noGrp="1" noChangeArrowheads="1"/>
          </p:cNvSpPr>
          <p:nvPr>
            <p:ph type="body" sz="half" idx="2"/>
          </p:nvPr>
        </p:nvSpPr>
        <p:spPr>
          <a:xfrm>
            <a:off x="6146800" y="1885950"/>
            <a:ext cx="4521200" cy="4171950"/>
          </a:xfrm>
        </p:spPr>
        <p:txBody>
          <a:bodyPr/>
          <a:lstStyle/>
          <a:p>
            <a:pPr>
              <a:buFont typeface="Monotype Sorts" pitchFamily="2" charset="2"/>
              <a:buNone/>
            </a:pPr>
            <a:r>
              <a:rPr lang="en-US" altLang="en-US" b="1" smtClean="0"/>
              <a:t>Leader</a:t>
            </a:r>
          </a:p>
          <a:p>
            <a:r>
              <a:rPr lang="en-US" altLang="en-US" b="1" smtClean="0"/>
              <a:t>Gets people on board for strategy</a:t>
            </a:r>
          </a:p>
          <a:p>
            <a:r>
              <a:rPr lang="en-US" altLang="en-US" b="1" smtClean="0"/>
              <a:t>Communication</a:t>
            </a:r>
          </a:p>
          <a:p>
            <a:r>
              <a:rPr lang="en-US" altLang="en-US" b="1" smtClean="0"/>
              <a:t>Networks</a:t>
            </a:r>
          </a:p>
        </p:txBody>
      </p:sp>
    </p:spTree>
    <p:extLst>
      <p:ext uri="{BB962C8B-B14F-4D97-AF65-F5344CB8AC3E}">
        <p14:creationId xmlns:p14="http://schemas.microsoft.com/office/powerpoint/2010/main" val="3459714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11268">
                                            <p:txEl>
                                              <p:pRg st="0" end="0"/>
                                            </p:txEl>
                                          </p:spTgt>
                                        </p:tgtEl>
                                        <p:attrNameLst>
                                          <p:attrName>style.visibility</p:attrName>
                                        </p:attrNameLst>
                                      </p:cBhvr>
                                      <p:to>
                                        <p:strVal val="visible"/>
                                      </p:to>
                                    </p:set>
                                    <p:anim calcmode="lin" valueType="num">
                                      <p:cBhvr additive="base">
                                        <p:cTn id="49" dur="500" fill="hold"/>
                                        <p:tgtEl>
                                          <p:spTgt spid="11268">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11268">
                                            <p:txEl>
                                              <p:pRg st="1" end="1"/>
                                            </p:txEl>
                                          </p:spTgt>
                                        </p:tgtEl>
                                        <p:attrNameLst>
                                          <p:attrName>style.visibility</p:attrName>
                                        </p:attrNameLst>
                                      </p:cBhvr>
                                      <p:to>
                                        <p:strVal val="visible"/>
                                      </p:to>
                                    </p:set>
                                    <p:anim calcmode="lin" valueType="num">
                                      <p:cBhvr additive="base">
                                        <p:cTn id="55" dur="500" fill="hold"/>
                                        <p:tgtEl>
                                          <p:spTgt spid="11268">
                                            <p:txEl>
                                              <p:pRg st="1" end="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11268">
                                            <p:txEl>
                                              <p:pRg st="2" end="2"/>
                                            </p:txEl>
                                          </p:spTgt>
                                        </p:tgtEl>
                                        <p:attrNameLst>
                                          <p:attrName>style.visibility</p:attrName>
                                        </p:attrNameLst>
                                      </p:cBhvr>
                                      <p:to>
                                        <p:strVal val="visible"/>
                                      </p:to>
                                    </p:set>
                                    <p:anim calcmode="lin" valueType="num">
                                      <p:cBhvr additive="base">
                                        <p:cTn id="61" dur="500" fill="hold"/>
                                        <p:tgtEl>
                                          <p:spTgt spid="11268">
                                            <p:txEl>
                                              <p:pRg st="2" end="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11268">
                                            <p:txEl>
                                              <p:pRg st="3" end="3"/>
                                            </p:txEl>
                                          </p:spTgt>
                                        </p:tgtEl>
                                        <p:attrNameLst>
                                          <p:attrName>style.visibility</p:attrName>
                                        </p:attrNameLst>
                                      </p:cBhvr>
                                      <p:to>
                                        <p:strVal val="visible"/>
                                      </p:to>
                                    </p:set>
                                    <p:anim calcmode="lin" valueType="num">
                                      <p:cBhvr additive="base">
                                        <p:cTn id="67" dur="500" fill="hold"/>
                                        <p:tgtEl>
                                          <p:spTgt spid="11268">
                                            <p:txEl>
                                              <p:pRg st="3" end="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P spid="1126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6221" y="694815"/>
            <a:ext cx="10058399" cy="5759718"/>
          </a:xfrm>
          <a:prstGeom prst="rect">
            <a:avLst/>
          </a:prstGeom>
        </p:spPr>
        <p:txBody>
          <a:bodyPr wrap="square">
            <a:spAutoFit/>
          </a:bodyPr>
          <a:lstStyle/>
          <a:p>
            <a:r>
              <a:rPr lang="en-ZA" sz="2400" b="1" dirty="0">
                <a:solidFill>
                  <a:srgbClr val="000000"/>
                </a:solidFill>
              </a:rPr>
              <a:t>Other definitions </a:t>
            </a:r>
            <a:r>
              <a:rPr lang="en-ZA" sz="2400" dirty="0">
                <a:solidFill>
                  <a:srgbClr val="000000"/>
                </a:solidFill>
              </a:rPr>
              <a:t>of corporate culture are listed below: </a:t>
            </a:r>
            <a:endParaRPr lang="en-ZA" sz="2400" dirty="0" smtClean="0">
              <a:solidFill>
                <a:srgbClr val="000000"/>
              </a:solidFill>
            </a:endParaRPr>
          </a:p>
          <a:p>
            <a:endParaRPr lang="en-ZA" sz="2400" dirty="0">
              <a:solidFill>
                <a:srgbClr val="000000"/>
              </a:solidFill>
            </a:endParaRPr>
          </a:p>
          <a:p>
            <a:pPr>
              <a:lnSpc>
                <a:spcPct val="150000"/>
              </a:lnSpc>
            </a:pPr>
            <a:r>
              <a:rPr lang="en-ZA" sz="2400" b="1" dirty="0" smtClean="0">
                <a:solidFill>
                  <a:srgbClr val="000000"/>
                </a:solidFill>
              </a:rPr>
              <a:t>Observed </a:t>
            </a:r>
            <a:r>
              <a:rPr lang="en-ZA" sz="2400" b="1" dirty="0">
                <a:solidFill>
                  <a:srgbClr val="000000"/>
                </a:solidFill>
              </a:rPr>
              <a:t>behavioural regularities when people interact </a:t>
            </a:r>
            <a:endParaRPr lang="en-ZA" sz="2400" b="1" dirty="0" smtClean="0">
              <a:solidFill>
                <a:srgbClr val="000000"/>
              </a:solidFill>
            </a:endParaRPr>
          </a:p>
          <a:p>
            <a:pPr>
              <a:lnSpc>
                <a:spcPct val="150000"/>
              </a:lnSpc>
            </a:pPr>
            <a:r>
              <a:rPr lang="en-ZA" sz="2400" b="1" dirty="0" smtClean="0">
                <a:solidFill>
                  <a:srgbClr val="000000"/>
                </a:solidFill>
              </a:rPr>
              <a:t>The </a:t>
            </a:r>
            <a:r>
              <a:rPr lang="en-ZA" sz="2400" b="1" dirty="0">
                <a:solidFill>
                  <a:srgbClr val="000000"/>
                </a:solidFill>
              </a:rPr>
              <a:t>norms that evolve in working groups </a:t>
            </a:r>
          </a:p>
          <a:p>
            <a:pPr>
              <a:lnSpc>
                <a:spcPct val="150000"/>
              </a:lnSpc>
            </a:pPr>
            <a:r>
              <a:rPr lang="en-ZA" sz="2400" b="1" dirty="0" smtClean="0">
                <a:solidFill>
                  <a:srgbClr val="000000"/>
                </a:solidFill>
              </a:rPr>
              <a:t>The </a:t>
            </a:r>
            <a:r>
              <a:rPr lang="en-ZA" sz="2400" b="1" dirty="0">
                <a:solidFill>
                  <a:srgbClr val="000000"/>
                </a:solidFill>
              </a:rPr>
              <a:t>dominant values espoused by an organisation </a:t>
            </a:r>
            <a:endParaRPr lang="en-ZA" sz="2400" b="1" dirty="0" smtClean="0">
              <a:solidFill>
                <a:srgbClr val="000000"/>
              </a:solidFill>
            </a:endParaRPr>
          </a:p>
          <a:p>
            <a:pPr>
              <a:lnSpc>
                <a:spcPct val="150000"/>
              </a:lnSpc>
            </a:pPr>
            <a:r>
              <a:rPr lang="en-ZA" sz="2400" b="1" dirty="0" smtClean="0">
                <a:solidFill>
                  <a:srgbClr val="000000"/>
                </a:solidFill>
              </a:rPr>
              <a:t>The </a:t>
            </a:r>
            <a:r>
              <a:rPr lang="en-ZA" sz="2400" b="1" dirty="0">
                <a:solidFill>
                  <a:srgbClr val="000000"/>
                </a:solidFill>
              </a:rPr>
              <a:t>philosophy that guides an organisation’s policies </a:t>
            </a:r>
            <a:endParaRPr lang="en-ZA" sz="2400" b="1" dirty="0" smtClean="0">
              <a:solidFill>
                <a:srgbClr val="000000"/>
              </a:solidFill>
            </a:endParaRPr>
          </a:p>
          <a:p>
            <a:pPr>
              <a:lnSpc>
                <a:spcPct val="150000"/>
              </a:lnSpc>
            </a:pPr>
            <a:r>
              <a:rPr lang="en-ZA" sz="2400" b="1" dirty="0" smtClean="0">
                <a:solidFill>
                  <a:srgbClr val="000000"/>
                </a:solidFill>
              </a:rPr>
              <a:t>The </a:t>
            </a:r>
            <a:r>
              <a:rPr lang="en-ZA" sz="2400" b="1" dirty="0">
                <a:solidFill>
                  <a:srgbClr val="000000"/>
                </a:solidFill>
              </a:rPr>
              <a:t>rules of the game for getting along in the organisation </a:t>
            </a:r>
            <a:endParaRPr lang="en-ZA" sz="2400" b="1" dirty="0" smtClean="0">
              <a:solidFill>
                <a:srgbClr val="000000"/>
              </a:solidFill>
            </a:endParaRPr>
          </a:p>
          <a:p>
            <a:pPr>
              <a:lnSpc>
                <a:spcPct val="150000"/>
              </a:lnSpc>
            </a:pPr>
            <a:r>
              <a:rPr lang="en-ZA" sz="2400" b="1" dirty="0" smtClean="0">
                <a:solidFill>
                  <a:srgbClr val="000000"/>
                </a:solidFill>
              </a:rPr>
              <a:t>A </a:t>
            </a:r>
            <a:r>
              <a:rPr lang="en-ZA" sz="2400" b="1" dirty="0">
                <a:solidFill>
                  <a:srgbClr val="000000"/>
                </a:solidFill>
              </a:rPr>
              <a:t>system of shared values in an organisation </a:t>
            </a:r>
            <a:endParaRPr lang="en-ZA" sz="2400" b="1" dirty="0" smtClean="0">
              <a:solidFill>
                <a:srgbClr val="000000"/>
              </a:solidFill>
            </a:endParaRPr>
          </a:p>
          <a:p>
            <a:pPr>
              <a:lnSpc>
                <a:spcPct val="150000"/>
              </a:lnSpc>
            </a:pPr>
            <a:r>
              <a:rPr lang="en-ZA" sz="2400" b="1" dirty="0" smtClean="0">
                <a:solidFill>
                  <a:srgbClr val="000000"/>
                </a:solidFill>
              </a:rPr>
              <a:t>A </a:t>
            </a:r>
            <a:r>
              <a:rPr lang="en-ZA" sz="2400" b="1" dirty="0">
                <a:solidFill>
                  <a:srgbClr val="000000"/>
                </a:solidFill>
              </a:rPr>
              <a:t>system of shared meaning in an organisation </a:t>
            </a:r>
            <a:endParaRPr lang="en-ZA" sz="2400" b="1" dirty="0" smtClean="0">
              <a:solidFill>
                <a:srgbClr val="000000"/>
              </a:solidFill>
            </a:endParaRPr>
          </a:p>
          <a:p>
            <a:pPr>
              <a:lnSpc>
                <a:spcPct val="150000"/>
              </a:lnSpc>
            </a:pPr>
            <a:r>
              <a:rPr lang="en-ZA" sz="2400" b="1" dirty="0" smtClean="0">
                <a:solidFill>
                  <a:srgbClr val="000000"/>
                </a:solidFill>
              </a:rPr>
              <a:t>The </a:t>
            </a:r>
            <a:r>
              <a:rPr lang="en-ZA" sz="2400" b="1" dirty="0">
                <a:solidFill>
                  <a:srgbClr val="000000"/>
                </a:solidFill>
              </a:rPr>
              <a:t>way we do things around here</a:t>
            </a:r>
            <a:br>
              <a:rPr lang="en-ZA" sz="2400" b="1" dirty="0">
                <a:solidFill>
                  <a:srgbClr val="000000"/>
                </a:solidFill>
              </a:rPr>
            </a:br>
            <a:endParaRPr lang="en-ZA" sz="2400" b="1" dirty="0"/>
          </a:p>
        </p:txBody>
      </p:sp>
    </p:spTree>
    <p:extLst>
      <p:ext uri="{BB962C8B-B14F-4D97-AF65-F5344CB8AC3E}">
        <p14:creationId xmlns:p14="http://schemas.microsoft.com/office/powerpoint/2010/main" val="36895236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ltLang="en-US" sz="4800" b="1"/>
              <a:t>Directing Work</a:t>
            </a:r>
          </a:p>
        </p:txBody>
      </p:sp>
      <p:sp>
        <p:nvSpPr>
          <p:cNvPr id="12291" name="Rectangle 3"/>
          <p:cNvSpPr>
            <a:spLocks noGrp="1" noChangeArrowheads="1"/>
          </p:cNvSpPr>
          <p:nvPr>
            <p:ph type="body" sz="half" idx="1"/>
          </p:nvPr>
        </p:nvSpPr>
        <p:spPr>
          <a:xfrm>
            <a:off x="1981200" y="1885950"/>
            <a:ext cx="4013200" cy="2838450"/>
          </a:xfrm>
        </p:spPr>
        <p:txBody>
          <a:bodyPr/>
          <a:lstStyle/>
          <a:p>
            <a:pPr>
              <a:buFont typeface="Monotype Sorts" pitchFamily="2" charset="2"/>
              <a:buNone/>
            </a:pPr>
            <a:r>
              <a:rPr lang="en-US" altLang="en-US" b="1" smtClean="0"/>
              <a:t>Manager</a:t>
            </a:r>
          </a:p>
          <a:p>
            <a:r>
              <a:rPr lang="en-US" altLang="en-US" b="1" smtClean="0"/>
              <a:t>Solves problems</a:t>
            </a:r>
          </a:p>
          <a:p>
            <a:r>
              <a:rPr lang="en-US" altLang="en-US" b="1" smtClean="0"/>
              <a:t>Negotiates </a:t>
            </a:r>
          </a:p>
          <a:p>
            <a:r>
              <a:rPr lang="en-US" altLang="en-US" b="1" smtClean="0"/>
              <a:t>Brings to consensus</a:t>
            </a:r>
          </a:p>
        </p:txBody>
      </p:sp>
      <p:sp>
        <p:nvSpPr>
          <p:cNvPr id="12292" name="Rectangle 4"/>
          <p:cNvSpPr>
            <a:spLocks noGrp="1" noChangeArrowheads="1"/>
          </p:cNvSpPr>
          <p:nvPr>
            <p:ph type="body" sz="half" idx="2"/>
          </p:nvPr>
        </p:nvSpPr>
        <p:spPr>
          <a:xfrm>
            <a:off x="6400800" y="1752600"/>
            <a:ext cx="3149600" cy="2305050"/>
          </a:xfrm>
        </p:spPr>
        <p:txBody>
          <a:bodyPr/>
          <a:lstStyle/>
          <a:p>
            <a:pPr>
              <a:buFont typeface="Monotype Sorts" pitchFamily="2" charset="2"/>
              <a:buNone/>
            </a:pPr>
            <a:r>
              <a:rPr lang="en-US" altLang="en-US" b="1" smtClean="0"/>
              <a:t>Leader</a:t>
            </a:r>
          </a:p>
          <a:p>
            <a:r>
              <a:rPr lang="en-US" altLang="en-US" b="1" smtClean="0"/>
              <a:t>Empowers people</a:t>
            </a:r>
          </a:p>
          <a:p>
            <a:r>
              <a:rPr lang="en-US" altLang="en-US" b="1" smtClean="0"/>
              <a:t>Cheerleader</a:t>
            </a:r>
          </a:p>
        </p:txBody>
      </p:sp>
      <p:graphicFrame>
        <p:nvGraphicFramePr>
          <p:cNvPr id="10245" name="Object 5"/>
          <p:cNvGraphicFramePr>
            <a:graphicFrameLocks noChangeAspect="1"/>
          </p:cNvGraphicFramePr>
          <p:nvPr/>
        </p:nvGraphicFramePr>
        <p:xfrm>
          <a:off x="4648200" y="3657600"/>
          <a:ext cx="2133600" cy="2789238"/>
        </p:xfrm>
        <a:graphic>
          <a:graphicData uri="http://schemas.openxmlformats.org/presentationml/2006/ole">
            <mc:AlternateContent xmlns:mc="http://schemas.openxmlformats.org/markup-compatibility/2006">
              <mc:Choice xmlns:v="urn:schemas-microsoft-com:vml" Requires="v">
                <p:oleObj spid="_x0000_s6153" name="Clip" r:id="rId3" imgW="1548079" imgH="1570025" progId="MS_ClipArt_Gallery.2">
                  <p:embed/>
                </p:oleObj>
              </mc:Choice>
              <mc:Fallback>
                <p:oleObj name="Clip" r:id="rId3" imgW="1548079" imgH="1570025" progId="MS_ClipArt_Gallery.2">
                  <p:embed/>
                  <p:pic>
                    <p:nvPicPr>
                      <p:cNvPr id="102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657600"/>
                        <a:ext cx="2133600" cy="278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22127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blinds(vertical)">
                                      <p:cBhvr>
                                        <p:cTn id="7" dur="500"/>
                                        <p:tgtEl>
                                          <p:spTgt spid="122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2292">
                                            <p:txEl>
                                              <p:pRg st="1" end="1"/>
                                            </p:txEl>
                                          </p:spTgt>
                                        </p:tgtEl>
                                        <p:attrNameLst>
                                          <p:attrName>style.visibility</p:attrName>
                                        </p:attrNameLst>
                                      </p:cBhvr>
                                      <p:to>
                                        <p:strVal val="visible"/>
                                      </p:to>
                                    </p:set>
                                    <p:animEffect transition="in" filter="blinds(vertical)">
                                      <p:cBhvr>
                                        <p:cTn id="12" dur="500"/>
                                        <p:tgtEl>
                                          <p:spTgt spid="122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2292">
                                            <p:txEl>
                                              <p:pRg st="2" end="2"/>
                                            </p:txEl>
                                          </p:spTgt>
                                        </p:tgtEl>
                                        <p:attrNameLst>
                                          <p:attrName>style.visibility</p:attrName>
                                        </p:attrNameLst>
                                      </p:cBhvr>
                                      <p:to>
                                        <p:strVal val="visible"/>
                                      </p:to>
                                    </p:set>
                                    <p:animEffect transition="in" filter="blinds(vertical)">
                                      <p:cBhvr>
                                        <p:cTn id="17" dur="500"/>
                                        <p:tgtEl>
                                          <p:spTgt spid="122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2291">
                                            <p:txEl>
                                              <p:pRg st="0" end="0"/>
                                            </p:txEl>
                                          </p:spTgt>
                                        </p:tgtEl>
                                        <p:attrNameLst>
                                          <p:attrName>style.visibility</p:attrName>
                                        </p:attrNameLst>
                                      </p:cBhvr>
                                      <p:to>
                                        <p:strVal val="visible"/>
                                      </p:to>
                                    </p:set>
                                    <p:animEffect transition="in" filter="blinds(vertical)">
                                      <p:cBhvr>
                                        <p:cTn id="22" dur="500"/>
                                        <p:tgtEl>
                                          <p:spTgt spid="1229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2291">
                                            <p:txEl>
                                              <p:pRg st="1" end="1"/>
                                            </p:txEl>
                                          </p:spTgt>
                                        </p:tgtEl>
                                        <p:attrNameLst>
                                          <p:attrName>style.visibility</p:attrName>
                                        </p:attrNameLst>
                                      </p:cBhvr>
                                      <p:to>
                                        <p:strVal val="visible"/>
                                      </p:to>
                                    </p:set>
                                    <p:animEffect transition="in" filter="blinds(vertical)">
                                      <p:cBhvr>
                                        <p:cTn id="27" dur="500"/>
                                        <p:tgtEl>
                                          <p:spTgt spid="1229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2291">
                                            <p:txEl>
                                              <p:pRg st="2" end="2"/>
                                            </p:txEl>
                                          </p:spTgt>
                                        </p:tgtEl>
                                        <p:attrNameLst>
                                          <p:attrName>style.visibility</p:attrName>
                                        </p:attrNameLst>
                                      </p:cBhvr>
                                      <p:to>
                                        <p:strVal val="visible"/>
                                      </p:to>
                                    </p:set>
                                    <p:animEffect transition="in" filter="blinds(vertical)">
                                      <p:cBhvr>
                                        <p:cTn id="32" dur="500"/>
                                        <p:tgtEl>
                                          <p:spTgt spid="1229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2291">
                                            <p:txEl>
                                              <p:pRg st="3" end="3"/>
                                            </p:txEl>
                                          </p:spTgt>
                                        </p:tgtEl>
                                        <p:attrNameLst>
                                          <p:attrName>style.visibility</p:attrName>
                                        </p:attrNameLst>
                                      </p:cBhvr>
                                      <p:to>
                                        <p:strVal val="visible"/>
                                      </p:to>
                                    </p:set>
                                    <p:animEffect transition="in" filter="blinds(vertical)">
                                      <p:cBhvr>
                                        <p:cTn id="37"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P spid="1229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US" altLang="en-US" sz="4800" b="1"/>
              <a:t>Controlling</a:t>
            </a:r>
          </a:p>
        </p:txBody>
      </p:sp>
      <p:sp>
        <p:nvSpPr>
          <p:cNvPr id="13315" name="Rectangle 3"/>
          <p:cNvSpPr>
            <a:spLocks noGrp="1" noChangeArrowheads="1"/>
          </p:cNvSpPr>
          <p:nvPr>
            <p:ph type="body" sz="half" idx="1"/>
          </p:nvPr>
        </p:nvSpPr>
        <p:spPr/>
        <p:txBody>
          <a:bodyPr/>
          <a:lstStyle/>
          <a:p>
            <a:pPr>
              <a:buFont typeface="Monotype Sorts" pitchFamily="2" charset="2"/>
              <a:buNone/>
            </a:pPr>
            <a:r>
              <a:rPr lang="en-US" altLang="en-US" b="1" smtClean="0"/>
              <a:t>Manager </a:t>
            </a:r>
          </a:p>
          <a:p>
            <a:r>
              <a:rPr lang="en-US" altLang="en-US" b="1" smtClean="0"/>
              <a:t>Implements control systems</a:t>
            </a:r>
          </a:p>
          <a:p>
            <a:r>
              <a:rPr lang="en-US" altLang="en-US" b="1" smtClean="0"/>
              <a:t> Performance measures</a:t>
            </a:r>
          </a:p>
          <a:p>
            <a:r>
              <a:rPr lang="en-US" altLang="en-US" b="1" smtClean="0"/>
              <a:t>Identifies variances</a:t>
            </a:r>
          </a:p>
          <a:p>
            <a:r>
              <a:rPr lang="en-US" altLang="en-US" b="1" smtClean="0"/>
              <a:t>Fixes variances</a:t>
            </a:r>
          </a:p>
        </p:txBody>
      </p:sp>
      <p:sp>
        <p:nvSpPr>
          <p:cNvPr id="13316" name="Rectangle 4"/>
          <p:cNvSpPr>
            <a:spLocks noGrp="1" noChangeArrowheads="1"/>
          </p:cNvSpPr>
          <p:nvPr>
            <p:ph type="body" sz="half" idx="2"/>
          </p:nvPr>
        </p:nvSpPr>
        <p:spPr>
          <a:xfrm>
            <a:off x="6146800" y="1885950"/>
            <a:ext cx="4013200" cy="2838450"/>
          </a:xfrm>
        </p:spPr>
        <p:txBody>
          <a:bodyPr/>
          <a:lstStyle/>
          <a:p>
            <a:pPr>
              <a:buFont typeface="Monotype Sorts" pitchFamily="2" charset="2"/>
              <a:buNone/>
            </a:pPr>
            <a:r>
              <a:rPr lang="en-US" altLang="en-US" b="1" smtClean="0"/>
              <a:t>Leader</a:t>
            </a:r>
          </a:p>
          <a:p>
            <a:r>
              <a:rPr lang="en-US" altLang="en-US" b="1" smtClean="0"/>
              <a:t> Motivate</a:t>
            </a:r>
          </a:p>
          <a:p>
            <a:r>
              <a:rPr lang="en-US" altLang="en-US" b="1" smtClean="0"/>
              <a:t>Inspire</a:t>
            </a:r>
          </a:p>
          <a:p>
            <a:r>
              <a:rPr lang="en-US" altLang="en-US" b="1" smtClean="0"/>
              <a:t>Gives sense of accomplishment</a:t>
            </a:r>
          </a:p>
        </p:txBody>
      </p:sp>
    </p:spTree>
    <p:extLst>
      <p:ext uri="{BB962C8B-B14F-4D97-AF65-F5344CB8AC3E}">
        <p14:creationId xmlns:p14="http://schemas.microsoft.com/office/powerpoint/2010/main" val="3197967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p:cTn id="7" dur="500" fill="hold"/>
                                        <p:tgtEl>
                                          <p:spTgt spid="1331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33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331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331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3315">
                                            <p:txEl>
                                              <p:pRg st="1" end="1"/>
                                            </p:txEl>
                                          </p:spTgt>
                                        </p:tgtEl>
                                        <p:attrNameLst>
                                          <p:attrName>style.visibility</p:attrName>
                                        </p:attrNameLst>
                                      </p:cBhvr>
                                      <p:to>
                                        <p:strVal val="visible"/>
                                      </p:to>
                                    </p:set>
                                    <p:anim calcmode="lin" valueType="num">
                                      <p:cBhvr>
                                        <p:cTn id="15" dur="500" fill="hold"/>
                                        <p:tgtEl>
                                          <p:spTgt spid="1331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331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331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331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3315">
                                            <p:txEl>
                                              <p:pRg st="2" end="2"/>
                                            </p:txEl>
                                          </p:spTgt>
                                        </p:tgtEl>
                                        <p:attrNameLst>
                                          <p:attrName>style.visibility</p:attrName>
                                        </p:attrNameLst>
                                      </p:cBhvr>
                                      <p:to>
                                        <p:strVal val="visible"/>
                                      </p:to>
                                    </p:set>
                                    <p:anim calcmode="lin" valueType="num">
                                      <p:cBhvr>
                                        <p:cTn id="23" dur="500" fill="hold"/>
                                        <p:tgtEl>
                                          <p:spTgt spid="13315">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3315">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331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331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3315">
                                            <p:txEl>
                                              <p:pRg st="3" end="3"/>
                                            </p:txEl>
                                          </p:spTgt>
                                        </p:tgtEl>
                                        <p:attrNameLst>
                                          <p:attrName>style.visibility</p:attrName>
                                        </p:attrNameLst>
                                      </p:cBhvr>
                                      <p:to>
                                        <p:strVal val="visible"/>
                                      </p:to>
                                    </p:set>
                                    <p:anim calcmode="lin" valueType="num">
                                      <p:cBhvr>
                                        <p:cTn id="31" dur="500" fill="hold"/>
                                        <p:tgtEl>
                                          <p:spTgt spid="13315">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3315">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3315">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331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3315">
                                            <p:txEl>
                                              <p:pRg st="4" end="4"/>
                                            </p:txEl>
                                          </p:spTgt>
                                        </p:tgtEl>
                                        <p:attrNameLst>
                                          <p:attrName>style.visibility</p:attrName>
                                        </p:attrNameLst>
                                      </p:cBhvr>
                                      <p:to>
                                        <p:strVal val="visible"/>
                                      </p:to>
                                    </p:set>
                                    <p:anim calcmode="lin" valueType="num">
                                      <p:cBhvr>
                                        <p:cTn id="39" dur="500" fill="hold"/>
                                        <p:tgtEl>
                                          <p:spTgt spid="13315">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3315">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3315">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331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3316">
                                            <p:txEl>
                                              <p:pRg st="0" end="0"/>
                                            </p:txEl>
                                          </p:spTgt>
                                        </p:tgtEl>
                                        <p:attrNameLst>
                                          <p:attrName>style.visibility</p:attrName>
                                        </p:attrNameLst>
                                      </p:cBhvr>
                                      <p:to>
                                        <p:strVal val="visible"/>
                                      </p:to>
                                    </p:set>
                                    <p:animEffect transition="in" filter="strips(downRight)">
                                      <p:cBhvr>
                                        <p:cTn id="47" dur="500"/>
                                        <p:tgtEl>
                                          <p:spTgt spid="1331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3316">
                                            <p:txEl>
                                              <p:pRg st="1" end="1"/>
                                            </p:txEl>
                                          </p:spTgt>
                                        </p:tgtEl>
                                        <p:attrNameLst>
                                          <p:attrName>style.visibility</p:attrName>
                                        </p:attrNameLst>
                                      </p:cBhvr>
                                      <p:to>
                                        <p:strVal val="visible"/>
                                      </p:to>
                                    </p:set>
                                    <p:animEffect transition="in" filter="strips(downRight)">
                                      <p:cBhvr>
                                        <p:cTn id="52" dur="500"/>
                                        <p:tgtEl>
                                          <p:spTgt spid="1331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3316">
                                            <p:txEl>
                                              <p:pRg st="2" end="2"/>
                                            </p:txEl>
                                          </p:spTgt>
                                        </p:tgtEl>
                                        <p:attrNameLst>
                                          <p:attrName>style.visibility</p:attrName>
                                        </p:attrNameLst>
                                      </p:cBhvr>
                                      <p:to>
                                        <p:strVal val="visible"/>
                                      </p:to>
                                    </p:set>
                                    <p:animEffect transition="in" filter="strips(downRight)">
                                      <p:cBhvr>
                                        <p:cTn id="57" dur="500"/>
                                        <p:tgtEl>
                                          <p:spTgt spid="13316">
                                            <p:txEl>
                                              <p:pRg st="2" end="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3316">
                                            <p:txEl>
                                              <p:pRg st="3" end="3"/>
                                            </p:txEl>
                                          </p:spTgt>
                                        </p:tgtEl>
                                        <p:attrNameLst>
                                          <p:attrName>style.visibility</p:attrName>
                                        </p:attrNameLst>
                                      </p:cBhvr>
                                      <p:to>
                                        <p:strVal val="visible"/>
                                      </p:to>
                                    </p:set>
                                    <p:animEffect transition="in" filter="strips(downRight)">
                                      <p:cBhvr>
                                        <p:cTn id="62" dur="500"/>
                                        <p:tgtEl>
                                          <p:spTgt spid="13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P spid="13316"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altLang="en-US" sz="4800" b="1"/>
              <a:t>Leadership Traits</a:t>
            </a:r>
          </a:p>
        </p:txBody>
      </p:sp>
      <p:sp>
        <p:nvSpPr>
          <p:cNvPr id="14339" name="Rectangle 3"/>
          <p:cNvSpPr>
            <a:spLocks noGrp="1" noChangeArrowheads="1"/>
          </p:cNvSpPr>
          <p:nvPr>
            <p:ph type="body" sz="half" idx="1"/>
          </p:nvPr>
        </p:nvSpPr>
        <p:spPr>
          <a:xfrm>
            <a:off x="1981200" y="1600200"/>
            <a:ext cx="4013200" cy="5257800"/>
          </a:xfrm>
        </p:spPr>
        <p:txBody>
          <a:bodyPr/>
          <a:lstStyle/>
          <a:p>
            <a:r>
              <a:rPr lang="en-US" altLang="en-US" b="1" smtClean="0"/>
              <a:t>Intelligence</a:t>
            </a:r>
          </a:p>
          <a:p>
            <a:pPr lvl="1"/>
            <a:r>
              <a:rPr lang="en-US" altLang="en-US" b="1" smtClean="0"/>
              <a:t>More intelligent than non-leaders</a:t>
            </a:r>
          </a:p>
          <a:p>
            <a:pPr lvl="1"/>
            <a:r>
              <a:rPr lang="en-US" altLang="en-US" b="1" smtClean="0"/>
              <a:t>Scholarship</a:t>
            </a:r>
          </a:p>
          <a:p>
            <a:pPr lvl="1"/>
            <a:r>
              <a:rPr lang="en-US" altLang="en-US" b="1" smtClean="0"/>
              <a:t>Knowledge</a:t>
            </a:r>
          </a:p>
          <a:p>
            <a:pPr lvl="1"/>
            <a:r>
              <a:rPr lang="en-US" altLang="en-US" b="1" smtClean="0"/>
              <a:t>Being able to get things done</a:t>
            </a:r>
          </a:p>
          <a:p>
            <a:r>
              <a:rPr lang="en-US" altLang="en-US" b="1" smtClean="0"/>
              <a:t>Physical</a:t>
            </a:r>
          </a:p>
          <a:p>
            <a:pPr lvl="1"/>
            <a:r>
              <a:rPr lang="en-US" altLang="en-US" b="1" smtClean="0"/>
              <a:t>Doesn’t see to be correlated</a:t>
            </a:r>
          </a:p>
        </p:txBody>
      </p:sp>
      <p:sp>
        <p:nvSpPr>
          <p:cNvPr id="14341" name="Rectangle 5"/>
          <p:cNvSpPr>
            <a:spLocks noGrp="1" noChangeArrowheads="1"/>
          </p:cNvSpPr>
          <p:nvPr>
            <p:ph type="body" sz="half" idx="2"/>
          </p:nvPr>
        </p:nvSpPr>
        <p:spPr>
          <a:xfrm>
            <a:off x="6172200" y="1600200"/>
            <a:ext cx="4013200" cy="5257800"/>
          </a:xfrm>
        </p:spPr>
        <p:txBody>
          <a:bodyPr/>
          <a:lstStyle/>
          <a:p>
            <a:r>
              <a:rPr lang="en-US" altLang="en-US" b="1" smtClean="0"/>
              <a:t>Personality </a:t>
            </a:r>
          </a:p>
          <a:p>
            <a:pPr lvl="1"/>
            <a:r>
              <a:rPr lang="en-US" altLang="en-US" b="1" smtClean="0"/>
              <a:t>Verbal facility </a:t>
            </a:r>
          </a:p>
          <a:p>
            <a:pPr lvl="1"/>
            <a:r>
              <a:rPr lang="en-US" altLang="en-US" b="1" smtClean="0"/>
              <a:t>Honesty </a:t>
            </a:r>
          </a:p>
          <a:p>
            <a:pPr lvl="1"/>
            <a:r>
              <a:rPr lang="en-US" altLang="en-US" b="1" smtClean="0"/>
              <a:t>Initiative</a:t>
            </a:r>
          </a:p>
          <a:p>
            <a:pPr lvl="1"/>
            <a:r>
              <a:rPr lang="en-US" altLang="en-US" b="1" smtClean="0"/>
              <a:t>Aggressive</a:t>
            </a:r>
          </a:p>
          <a:p>
            <a:pPr lvl="1"/>
            <a:r>
              <a:rPr lang="en-US" altLang="en-US" b="1" smtClean="0"/>
              <a:t>Self-confident</a:t>
            </a:r>
          </a:p>
          <a:p>
            <a:pPr lvl="1"/>
            <a:r>
              <a:rPr lang="en-US" altLang="en-US" b="1" smtClean="0"/>
              <a:t>Ambitious</a:t>
            </a:r>
          </a:p>
          <a:p>
            <a:pPr lvl="1"/>
            <a:r>
              <a:rPr lang="en-US" altLang="en-US" b="1" smtClean="0"/>
              <a:t>Originality</a:t>
            </a:r>
          </a:p>
          <a:p>
            <a:pPr lvl="1"/>
            <a:r>
              <a:rPr lang="en-US" altLang="en-US" b="1" smtClean="0"/>
              <a:t>Sociability</a:t>
            </a:r>
          </a:p>
          <a:p>
            <a:pPr lvl="1"/>
            <a:r>
              <a:rPr lang="en-US" altLang="en-US" b="1" smtClean="0"/>
              <a:t>Adaptability </a:t>
            </a:r>
          </a:p>
        </p:txBody>
      </p:sp>
    </p:spTree>
    <p:extLst>
      <p:ext uri="{BB962C8B-B14F-4D97-AF65-F5344CB8AC3E}">
        <p14:creationId xmlns:p14="http://schemas.microsoft.com/office/powerpoint/2010/main" val="2883398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anim to="" calcmode="lin" valueType="num">
                                      <p:cBhvr>
                                        <p:cTn id="7" dur="1" fill="hold"/>
                                        <p:tgtEl>
                                          <p:spTgt spid="1433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4339">
                                            <p:txEl>
                                              <p:pRg st="1" end="1"/>
                                            </p:txEl>
                                          </p:spTgt>
                                        </p:tgtEl>
                                        <p:attrNameLst>
                                          <p:attrName>style.visibility</p:attrName>
                                        </p:attrNameLst>
                                      </p:cBhvr>
                                      <p:to>
                                        <p:strVal val="visible"/>
                                      </p:to>
                                    </p:set>
                                    <p:anim to="" calcmode="lin" valueType="num">
                                      <p:cBhvr>
                                        <p:cTn id="12" dur="1" fill="hold"/>
                                        <p:tgtEl>
                                          <p:spTgt spid="14339">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4339">
                                            <p:txEl>
                                              <p:pRg st="2" end="2"/>
                                            </p:txEl>
                                          </p:spTgt>
                                        </p:tgtEl>
                                        <p:attrNameLst>
                                          <p:attrName>style.visibility</p:attrName>
                                        </p:attrNameLst>
                                      </p:cBhvr>
                                      <p:to>
                                        <p:strVal val="visible"/>
                                      </p:to>
                                    </p:set>
                                    <p:anim to="" calcmode="lin" valueType="num">
                                      <p:cBhvr>
                                        <p:cTn id="17" dur="1" fill="hold"/>
                                        <p:tgtEl>
                                          <p:spTgt spid="14339">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4339">
                                            <p:txEl>
                                              <p:pRg st="3" end="3"/>
                                            </p:txEl>
                                          </p:spTgt>
                                        </p:tgtEl>
                                        <p:attrNameLst>
                                          <p:attrName>style.visibility</p:attrName>
                                        </p:attrNameLst>
                                      </p:cBhvr>
                                      <p:to>
                                        <p:strVal val="visible"/>
                                      </p:to>
                                    </p:set>
                                    <p:anim to="" calcmode="lin" valueType="num">
                                      <p:cBhvr>
                                        <p:cTn id="22" dur="1" fill="hold"/>
                                        <p:tgtEl>
                                          <p:spTgt spid="14339">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4339">
                                            <p:txEl>
                                              <p:pRg st="4" end="4"/>
                                            </p:txEl>
                                          </p:spTgt>
                                        </p:tgtEl>
                                        <p:attrNameLst>
                                          <p:attrName>style.visibility</p:attrName>
                                        </p:attrNameLst>
                                      </p:cBhvr>
                                      <p:to>
                                        <p:strVal val="visible"/>
                                      </p:to>
                                    </p:set>
                                    <p:anim to="" calcmode="lin" valueType="num">
                                      <p:cBhvr>
                                        <p:cTn id="27" dur="1" fill="hold"/>
                                        <p:tgtEl>
                                          <p:spTgt spid="14339">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4339">
                                            <p:txEl>
                                              <p:pRg st="5" end="5"/>
                                            </p:txEl>
                                          </p:spTgt>
                                        </p:tgtEl>
                                        <p:attrNameLst>
                                          <p:attrName>style.visibility</p:attrName>
                                        </p:attrNameLst>
                                      </p:cBhvr>
                                      <p:to>
                                        <p:strVal val="visible"/>
                                      </p:to>
                                    </p:set>
                                    <p:anim to="" calcmode="lin" valueType="num">
                                      <p:cBhvr>
                                        <p:cTn id="32" dur="1" fill="hold"/>
                                        <p:tgtEl>
                                          <p:spTgt spid="14339">
                                            <p:txEl>
                                              <p:pRg st="5" end="5"/>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4339">
                                            <p:txEl>
                                              <p:pRg st="6" end="6"/>
                                            </p:txEl>
                                          </p:spTgt>
                                        </p:tgtEl>
                                        <p:attrNameLst>
                                          <p:attrName>style.visibility</p:attrName>
                                        </p:attrNameLst>
                                      </p:cBhvr>
                                      <p:to>
                                        <p:strVal val="visible"/>
                                      </p:to>
                                    </p:set>
                                    <p:anim to="" calcmode="lin" valueType="num">
                                      <p:cBhvr>
                                        <p:cTn id="37" dur="1" fill="hold"/>
                                        <p:tgtEl>
                                          <p:spTgt spid="14339">
                                            <p:txEl>
                                              <p:pRg st="6" end="6"/>
                                            </p:txEl>
                                          </p:spTgt>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14341">
                                            <p:txEl>
                                              <p:pRg st="0" end="0"/>
                                            </p:txEl>
                                          </p:spTgt>
                                        </p:tgtEl>
                                        <p:attrNameLst>
                                          <p:attrName>style.visibility</p:attrName>
                                        </p:attrNameLst>
                                      </p:cBhvr>
                                      <p:to>
                                        <p:strVal val="visible"/>
                                      </p:to>
                                    </p:set>
                                    <p:anim to="" calcmode="lin" valueType="num">
                                      <p:cBhvr>
                                        <p:cTn id="42" dur="1" fill="hold"/>
                                        <p:tgtEl>
                                          <p:spTgt spid="14341">
                                            <p:txEl>
                                              <p:pRg st="0" end="0"/>
                                            </p:txEl>
                                          </p:spTgt>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14341">
                                            <p:txEl>
                                              <p:pRg st="1" end="1"/>
                                            </p:txEl>
                                          </p:spTgt>
                                        </p:tgtEl>
                                        <p:attrNameLst>
                                          <p:attrName>style.visibility</p:attrName>
                                        </p:attrNameLst>
                                      </p:cBhvr>
                                      <p:to>
                                        <p:strVal val="visible"/>
                                      </p:to>
                                    </p:set>
                                    <p:anim to="" calcmode="lin" valueType="num">
                                      <p:cBhvr>
                                        <p:cTn id="47" dur="1" fill="hold"/>
                                        <p:tgtEl>
                                          <p:spTgt spid="14341">
                                            <p:txEl>
                                              <p:pRg st="1" end="1"/>
                                            </p:txEl>
                                          </p:spTgt>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14341">
                                            <p:txEl>
                                              <p:pRg st="2" end="2"/>
                                            </p:txEl>
                                          </p:spTgt>
                                        </p:tgtEl>
                                        <p:attrNameLst>
                                          <p:attrName>style.visibility</p:attrName>
                                        </p:attrNameLst>
                                      </p:cBhvr>
                                      <p:to>
                                        <p:strVal val="visible"/>
                                      </p:to>
                                    </p:set>
                                    <p:anim to="" calcmode="lin" valueType="num">
                                      <p:cBhvr>
                                        <p:cTn id="52" dur="1" fill="hold"/>
                                        <p:tgtEl>
                                          <p:spTgt spid="14341">
                                            <p:txEl>
                                              <p:pRg st="2" end="2"/>
                                            </p:txEl>
                                          </p:spTgt>
                                        </p:tgtEl>
                                        <p:attrNameLst>
                                          <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499"/>
                                          </p:stCondLst>
                                        </p:cTn>
                                        <p:tgtEl>
                                          <p:spTgt spid="14341">
                                            <p:txEl>
                                              <p:pRg st="3" end="3"/>
                                            </p:txEl>
                                          </p:spTgt>
                                        </p:tgtEl>
                                        <p:attrNameLst>
                                          <p:attrName>style.visibility</p:attrName>
                                        </p:attrNameLst>
                                      </p:cBhvr>
                                      <p:to>
                                        <p:strVal val="visible"/>
                                      </p:to>
                                    </p:set>
                                    <p:anim to="" calcmode="lin" valueType="num">
                                      <p:cBhvr>
                                        <p:cTn id="57" dur="1" fill="hold"/>
                                        <p:tgtEl>
                                          <p:spTgt spid="14341">
                                            <p:txEl>
                                              <p:pRg st="3" end="3"/>
                                            </p:txEl>
                                          </p:spTgt>
                                        </p:tgtEl>
                                        <p:attrNameLst>
                                          <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4" presetClass="entr" presetSubtype="0" fill="hold" grpId="0" nodeType="clickEffect">
                                  <p:stCondLst>
                                    <p:cond delay="0"/>
                                  </p:stCondLst>
                                  <p:childTnLst>
                                    <p:set>
                                      <p:cBhvr>
                                        <p:cTn id="61" dur="1" fill="hold">
                                          <p:stCondLst>
                                            <p:cond delay="499"/>
                                          </p:stCondLst>
                                        </p:cTn>
                                        <p:tgtEl>
                                          <p:spTgt spid="14341">
                                            <p:txEl>
                                              <p:pRg st="4" end="4"/>
                                            </p:txEl>
                                          </p:spTgt>
                                        </p:tgtEl>
                                        <p:attrNameLst>
                                          <p:attrName>style.visibility</p:attrName>
                                        </p:attrNameLst>
                                      </p:cBhvr>
                                      <p:to>
                                        <p:strVal val="visible"/>
                                      </p:to>
                                    </p:set>
                                    <p:anim to="" calcmode="lin" valueType="num">
                                      <p:cBhvr>
                                        <p:cTn id="62" dur="1" fill="hold"/>
                                        <p:tgtEl>
                                          <p:spTgt spid="14341">
                                            <p:txEl>
                                              <p:pRg st="4" end="4"/>
                                            </p:txEl>
                                          </p:spTgt>
                                        </p:tgtEl>
                                        <p:attrNameLst>
                                          <p:attrName/>
                                        </p:attrNameLst>
                                      </p:cBhvr>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4" presetClass="entr" presetSubtype="0" fill="hold" grpId="0" nodeType="clickEffect">
                                  <p:stCondLst>
                                    <p:cond delay="0"/>
                                  </p:stCondLst>
                                  <p:childTnLst>
                                    <p:set>
                                      <p:cBhvr>
                                        <p:cTn id="66" dur="1" fill="hold">
                                          <p:stCondLst>
                                            <p:cond delay="499"/>
                                          </p:stCondLst>
                                        </p:cTn>
                                        <p:tgtEl>
                                          <p:spTgt spid="14341">
                                            <p:txEl>
                                              <p:pRg st="5" end="5"/>
                                            </p:txEl>
                                          </p:spTgt>
                                        </p:tgtEl>
                                        <p:attrNameLst>
                                          <p:attrName>style.visibility</p:attrName>
                                        </p:attrNameLst>
                                      </p:cBhvr>
                                      <p:to>
                                        <p:strVal val="visible"/>
                                      </p:to>
                                    </p:set>
                                    <p:anim to="" calcmode="lin" valueType="num">
                                      <p:cBhvr>
                                        <p:cTn id="67" dur="1" fill="hold"/>
                                        <p:tgtEl>
                                          <p:spTgt spid="14341">
                                            <p:txEl>
                                              <p:pRg st="5" end="5"/>
                                            </p:txEl>
                                          </p:spTgt>
                                        </p:tgtEl>
                                        <p:attrNameLst>
                                          <p:attrName/>
                                        </p:attrNameLst>
                                      </p:cBhvr>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4" presetClass="entr" presetSubtype="0" fill="hold" grpId="0" nodeType="clickEffect">
                                  <p:stCondLst>
                                    <p:cond delay="0"/>
                                  </p:stCondLst>
                                  <p:childTnLst>
                                    <p:set>
                                      <p:cBhvr>
                                        <p:cTn id="71" dur="1" fill="hold">
                                          <p:stCondLst>
                                            <p:cond delay="499"/>
                                          </p:stCondLst>
                                        </p:cTn>
                                        <p:tgtEl>
                                          <p:spTgt spid="14341">
                                            <p:txEl>
                                              <p:pRg st="6" end="6"/>
                                            </p:txEl>
                                          </p:spTgt>
                                        </p:tgtEl>
                                        <p:attrNameLst>
                                          <p:attrName>style.visibility</p:attrName>
                                        </p:attrNameLst>
                                      </p:cBhvr>
                                      <p:to>
                                        <p:strVal val="visible"/>
                                      </p:to>
                                    </p:set>
                                    <p:anim to="" calcmode="lin" valueType="num">
                                      <p:cBhvr>
                                        <p:cTn id="72" dur="1" fill="hold"/>
                                        <p:tgtEl>
                                          <p:spTgt spid="14341">
                                            <p:txEl>
                                              <p:pRg st="6" end="6"/>
                                            </p:txEl>
                                          </p:spTgt>
                                        </p:tgtEl>
                                        <p:attrNameLst>
                                          <p:attrName/>
                                        </p:attrNameLst>
                                      </p:cBhvr>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4" presetClass="entr" presetSubtype="0" fill="hold" grpId="0" nodeType="clickEffect">
                                  <p:stCondLst>
                                    <p:cond delay="0"/>
                                  </p:stCondLst>
                                  <p:childTnLst>
                                    <p:set>
                                      <p:cBhvr>
                                        <p:cTn id="76" dur="1" fill="hold">
                                          <p:stCondLst>
                                            <p:cond delay="499"/>
                                          </p:stCondLst>
                                        </p:cTn>
                                        <p:tgtEl>
                                          <p:spTgt spid="14341">
                                            <p:txEl>
                                              <p:pRg st="7" end="7"/>
                                            </p:txEl>
                                          </p:spTgt>
                                        </p:tgtEl>
                                        <p:attrNameLst>
                                          <p:attrName>style.visibility</p:attrName>
                                        </p:attrNameLst>
                                      </p:cBhvr>
                                      <p:to>
                                        <p:strVal val="visible"/>
                                      </p:to>
                                    </p:set>
                                    <p:anim to="" calcmode="lin" valueType="num">
                                      <p:cBhvr>
                                        <p:cTn id="77" dur="1" fill="hold"/>
                                        <p:tgtEl>
                                          <p:spTgt spid="14341">
                                            <p:txEl>
                                              <p:pRg st="7" end="7"/>
                                            </p:txEl>
                                          </p:spTgt>
                                        </p:tgtEl>
                                        <p:attrNameLst>
                                          <p:attrName/>
                                        </p:attrNameLst>
                                      </p:cBhvr>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4" presetClass="entr" presetSubtype="0" fill="hold" grpId="0" nodeType="clickEffect">
                                  <p:stCondLst>
                                    <p:cond delay="0"/>
                                  </p:stCondLst>
                                  <p:childTnLst>
                                    <p:set>
                                      <p:cBhvr>
                                        <p:cTn id="81" dur="1" fill="hold">
                                          <p:stCondLst>
                                            <p:cond delay="499"/>
                                          </p:stCondLst>
                                        </p:cTn>
                                        <p:tgtEl>
                                          <p:spTgt spid="14341">
                                            <p:txEl>
                                              <p:pRg st="8" end="8"/>
                                            </p:txEl>
                                          </p:spTgt>
                                        </p:tgtEl>
                                        <p:attrNameLst>
                                          <p:attrName>style.visibility</p:attrName>
                                        </p:attrNameLst>
                                      </p:cBhvr>
                                      <p:to>
                                        <p:strVal val="visible"/>
                                      </p:to>
                                    </p:set>
                                    <p:anim to="" calcmode="lin" valueType="num">
                                      <p:cBhvr>
                                        <p:cTn id="82" dur="1" fill="hold"/>
                                        <p:tgtEl>
                                          <p:spTgt spid="14341">
                                            <p:txEl>
                                              <p:pRg st="8" end="8"/>
                                            </p:txEl>
                                          </p:spTgt>
                                        </p:tgtEl>
                                        <p:attrNameLst>
                                          <p:attrName/>
                                        </p:attrNameLst>
                                      </p:cBhvr>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4" presetClass="entr" presetSubtype="0" fill="hold" grpId="0" nodeType="clickEffect">
                                  <p:stCondLst>
                                    <p:cond delay="0"/>
                                  </p:stCondLst>
                                  <p:childTnLst>
                                    <p:set>
                                      <p:cBhvr>
                                        <p:cTn id="86" dur="1" fill="hold">
                                          <p:stCondLst>
                                            <p:cond delay="499"/>
                                          </p:stCondLst>
                                        </p:cTn>
                                        <p:tgtEl>
                                          <p:spTgt spid="14341">
                                            <p:txEl>
                                              <p:pRg st="9" end="9"/>
                                            </p:txEl>
                                          </p:spTgt>
                                        </p:tgtEl>
                                        <p:attrNameLst>
                                          <p:attrName>style.visibility</p:attrName>
                                        </p:attrNameLst>
                                      </p:cBhvr>
                                      <p:to>
                                        <p:strVal val="visible"/>
                                      </p:to>
                                    </p:set>
                                    <p:anim to="" calcmode="lin" valueType="num">
                                      <p:cBhvr>
                                        <p:cTn id="87" dur="1" fill="hold"/>
                                        <p:tgtEl>
                                          <p:spTgt spid="14341">
                                            <p:txEl>
                                              <p:pRg st="9" end="9"/>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P spid="14341"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n-US" altLang="en-US" sz="4800" b="1"/>
              <a:t>Leadership Styles</a:t>
            </a:r>
          </a:p>
        </p:txBody>
      </p:sp>
      <p:sp>
        <p:nvSpPr>
          <p:cNvPr id="16387" name="Rectangle 3"/>
          <p:cNvSpPr>
            <a:spLocks noGrp="1" noChangeArrowheads="1"/>
          </p:cNvSpPr>
          <p:nvPr>
            <p:ph type="body" sz="half" idx="1"/>
          </p:nvPr>
        </p:nvSpPr>
        <p:spPr>
          <a:xfrm>
            <a:off x="1524000" y="1600200"/>
            <a:ext cx="4470400" cy="5257800"/>
          </a:xfrm>
        </p:spPr>
        <p:txBody>
          <a:bodyPr/>
          <a:lstStyle/>
          <a:p>
            <a:r>
              <a:rPr lang="en-US" altLang="en-US" b="1" smtClean="0"/>
              <a:t>Delegating</a:t>
            </a:r>
          </a:p>
          <a:p>
            <a:pPr lvl="1"/>
            <a:r>
              <a:rPr lang="en-US" altLang="en-US" b="1" smtClean="0"/>
              <a:t>Low relationship/ low task</a:t>
            </a:r>
          </a:p>
          <a:p>
            <a:pPr lvl="1"/>
            <a:r>
              <a:rPr lang="en-US" altLang="en-US" b="1" smtClean="0"/>
              <a:t>Responsibility</a:t>
            </a:r>
          </a:p>
          <a:p>
            <a:pPr lvl="1"/>
            <a:r>
              <a:rPr lang="en-US" altLang="en-US" b="1" smtClean="0"/>
              <a:t>Willing employees</a:t>
            </a:r>
          </a:p>
          <a:p>
            <a:r>
              <a:rPr lang="en-US" altLang="en-US" b="1" smtClean="0"/>
              <a:t>Participating</a:t>
            </a:r>
          </a:p>
          <a:p>
            <a:pPr lvl="1"/>
            <a:r>
              <a:rPr lang="en-US" altLang="en-US" b="1" smtClean="0"/>
              <a:t>High relationship/ low task</a:t>
            </a:r>
          </a:p>
          <a:p>
            <a:pPr lvl="1"/>
            <a:r>
              <a:rPr lang="en-US" altLang="en-US" b="1" smtClean="0"/>
              <a:t>Facilitate decisions</a:t>
            </a:r>
          </a:p>
          <a:p>
            <a:pPr lvl="1"/>
            <a:r>
              <a:rPr lang="en-US" altLang="en-US" b="1" smtClean="0"/>
              <a:t>Able but unwilling</a:t>
            </a:r>
          </a:p>
          <a:p>
            <a:pPr lvl="1"/>
            <a:endParaRPr lang="en-US" altLang="en-US" b="1" smtClean="0"/>
          </a:p>
          <a:p>
            <a:pPr lvl="1"/>
            <a:endParaRPr lang="en-US" altLang="en-US" b="1" smtClean="0"/>
          </a:p>
        </p:txBody>
      </p:sp>
      <p:sp>
        <p:nvSpPr>
          <p:cNvPr id="16388" name="Rectangle 4"/>
          <p:cNvSpPr>
            <a:spLocks noGrp="1" noChangeArrowheads="1"/>
          </p:cNvSpPr>
          <p:nvPr>
            <p:ph type="body" sz="half" idx="2"/>
          </p:nvPr>
        </p:nvSpPr>
        <p:spPr>
          <a:xfrm>
            <a:off x="6172200" y="1600200"/>
            <a:ext cx="4495800" cy="5257800"/>
          </a:xfrm>
        </p:spPr>
        <p:txBody>
          <a:bodyPr/>
          <a:lstStyle/>
          <a:p>
            <a:r>
              <a:rPr lang="en-US" altLang="en-US" b="1" smtClean="0"/>
              <a:t>Selling </a:t>
            </a:r>
          </a:p>
          <a:p>
            <a:pPr lvl="1"/>
            <a:r>
              <a:rPr lang="en-US" altLang="en-US" b="1" smtClean="0"/>
              <a:t>High task/high relationship</a:t>
            </a:r>
          </a:p>
          <a:p>
            <a:pPr lvl="1"/>
            <a:r>
              <a:rPr lang="en-US" altLang="en-US" b="1" smtClean="0"/>
              <a:t>Explain decisions</a:t>
            </a:r>
          </a:p>
          <a:p>
            <a:pPr lvl="1"/>
            <a:r>
              <a:rPr lang="en-US" altLang="en-US" b="1" smtClean="0"/>
              <a:t>Willing but unable</a:t>
            </a:r>
          </a:p>
          <a:p>
            <a:r>
              <a:rPr lang="en-US" altLang="en-US" b="1" smtClean="0"/>
              <a:t>Telling</a:t>
            </a:r>
          </a:p>
          <a:p>
            <a:pPr lvl="1"/>
            <a:r>
              <a:rPr lang="en-US" altLang="en-US" b="1" smtClean="0"/>
              <a:t>High Task/Low relationship</a:t>
            </a:r>
          </a:p>
          <a:p>
            <a:pPr lvl="1"/>
            <a:r>
              <a:rPr lang="en-US" altLang="en-US" b="1" smtClean="0"/>
              <a:t>Provide instruction</a:t>
            </a:r>
          </a:p>
          <a:p>
            <a:pPr lvl="1"/>
            <a:r>
              <a:rPr lang="en-US" altLang="en-US" b="1" smtClean="0"/>
              <a:t>Closely supervise</a:t>
            </a:r>
          </a:p>
        </p:txBody>
      </p:sp>
    </p:spTree>
    <p:extLst>
      <p:ext uri="{BB962C8B-B14F-4D97-AF65-F5344CB8AC3E}">
        <p14:creationId xmlns:p14="http://schemas.microsoft.com/office/powerpoint/2010/main" val="1104531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 calcmode="lin" valueType="num">
                                      <p:cBhvr additive="base">
                                        <p:cTn id="11"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38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 calcmode="lin" valueType="num">
                                      <p:cBhvr additive="base">
                                        <p:cTn id="15"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38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 calcmode="lin" valueType="num">
                                      <p:cBhvr additive="base">
                                        <p:cTn id="19" dur="500" fill="hold"/>
                                        <p:tgtEl>
                                          <p:spTgt spid="1638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 calcmode="lin" valueType="num">
                                      <p:cBhvr additive="base">
                                        <p:cTn id="25" dur="500" fill="hold"/>
                                        <p:tgtEl>
                                          <p:spTgt spid="1638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7">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387">
                                            <p:txEl>
                                              <p:pRg st="5" end="5"/>
                                            </p:txEl>
                                          </p:spTgt>
                                        </p:tgtEl>
                                        <p:attrNameLst>
                                          <p:attrName>style.visibility</p:attrName>
                                        </p:attrNameLst>
                                      </p:cBhvr>
                                      <p:to>
                                        <p:strVal val="visible"/>
                                      </p:to>
                                    </p:set>
                                    <p:anim calcmode="lin" valueType="num">
                                      <p:cBhvr additive="base">
                                        <p:cTn id="29" dur="500" fill="hold"/>
                                        <p:tgtEl>
                                          <p:spTgt spid="1638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38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387">
                                            <p:txEl>
                                              <p:pRg st="6" end="6"/>
                                            </p:txEl>
                                          </p:spTgt>
                                        </p:tgtEl>
                                        <p:attrNameLst>
                                          <p:attrName>style.visibility</p:attrName>
                                        </p:attrNameLst>
                                      </p:cBhvr>
                                      <p:to>
                                        <p:strVal val="visible"/>
                                      </p:to>
                                    </p:set>
                                    <p:anim calcmode="lin" valueType="num">
                                      <p:cBhvr additive="base">
                                        <p:cTn id="33" dur="500" fill="hold"/>
                                        <p:tgtEl>
                                          <p:spTgt spid="16387">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387">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6387">
                                            <p:txEl>
                                              <p:pRg st="7" end="7"/>
                                            </p:txEl>
                                          </p:spTgt>
                                        </p:tgtEl>
                                        <p:attrNameLst>
                                          <p:attrName>style.visibility</p:attrName>
                                        </p:attrNameLst>
                                      </p:cBhvr>
                                      <p:to>
                                        <p:strVal val="visible"/>
                                      </p:to>
                                    </p:set>
                                    <p:anim calcmode="lin" valueType="num">
                                      <p:cBhvr additive="base">
                                        <p:cTn id="37" dur="500" fill="hold"/>
                                        <p:tgtEl>
                                          <p:spTgt spid="16387">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3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16388">
                                            <p:txEl>
                                              <p:pRg st="0" end="0"/>
                                            </p:txEl>
                                          </p:spTgt>
                                        </p:tgtEl>
                                        <p:attrNameLst>
                                          <p:attrName>style.visibility</p:attrName>
                                        </p:attrNameLst>
                                      </p:cBhvr>
                                      <p:to>
                                        <p:strVal val="visible"/>
                                      </p:to>
                                    </p:set>
                                    <p:anim calcmode="lin" valueType="num">
                                      <p:cBhvr additive="base">
                                        <p:cTn id="43" dur="500" fill="hold"/>
                                        <p:tgtEl>
                                          <p:spTgt spid="16388">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6388">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16388">
                                            <p:txEl>
                                              <p:pRg st="1" end="1"/>
                                            </p:txEl>
                                          </p:spTgt>
                                        </p:tgtEl>
                                        <p:attrNameLst>
                                          <p:attrName>style.visibility</p:attrName>
                                        </p:attrNameLst>
                                      </p:cBhvr>
                                      <p:to>
                                        <p:strVal val="visible"/>
                                      </p:to>
                                    </p:set>
                                    <p:anim calcmode="lin" valueType="num">
                                      <p:cBhvr additive="base">
                                        <p:cTn id="47" dur="500" fill="hold"/>
                                        <p:tgtEl>
                                          <p:spTgt spid="16388">
                                            <p:txEl>
                                              <p:pRg st="1" end="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6388">
                                            <p:txEl>
                                              <p:pRg st="1" end="1"/>
                                            </p:txEl>
                                          </p:spTgt>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16388">
                                            <p:txEl>
                                              <p:pRg st="2" end="2"/>
                                            </p:txEl>
                                          </p:spTgt>
                                        </p:tgtEl>
                                        <p:attrNameLst>
                                          <p:attrName>style.visibility</p:attrName>
                                        </p:attrNameLst>
                                      </p:cBhvr>
                                      <p:to>
                                        <p:strVal val="visible"/>
                                      </p:to>
                                    </p:set>
                                    <p:anim calcmode="lin" valueType="num">
                                      <p:cBhvr additive="base">
                                        <p:cTn id="51" dur="500" fill="hold"/>
                                        <p:tgtEl>
                                          <p:spTgt spid="16388">
                                            <p:txEl>
                                              <p:pRg st="2" end="2"/>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6388">
                                            <p:txEl>
                                              <p:pRg st="2" end="2"/>
                                            </p:txEl>
                                          </p:spTgt>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6388">
                                            <p:txEl>
                                              <p:pRg st="3" end="3"/>
                                            </p:txEl>
                                          </p:spTgt>
                                        </p:tgtEl>
                                        <p:attrNameLst>
                                          <p:attrName>style.visibility</p:attrName>
                                        </p:attrNameLst>
                                      </p:cBhvr>
                                      <p:to>
                                        <p:strVal val="visible"/>
                                      </p:to>
                                    </p:set>
                                    <p:anim calcmode="lin" valueType="num">
                                      <p:cBhvr additive="base">
                                        <p:cTn id="55" dur="500" fill="hold"/>
                                        <p:tgtEl>
                                          <p:spTgt spid="16388">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16388">
                                            <p:txEl>
                                              <p:pRg st="4" end="4"/>
                                            </p:txEl>
                                          </p:spTgt>
                                        </p:tgtEl>
                                        <p:attrNameLst>
                                          <p:attrName>style.visibility</p:attrName>
                                        </p:attrNameLst>
                                      </p:cBhvr>
                                      <p:to>
                                        <p:strVal val="visible"/>
                                      </p:to>
                                    </p:set>
                                    <p:anim calcmode="lin" valueType="num">
                                      <p:cBhvr additive="base">
                                        <p:cTn id="61" dur="500" fill="hold"/>
                                        <p:tgtEl>
                                          <p:spTgt spid="16388">
                                            <p:txEl>
                                              <p:pRg st="4" end="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6388">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6" fill="hold" grpId="0" nodeType="withEffect">
                                  <p:stCondLst>
                                    <p:cond delay="0"/>
                                  </p:stCondLst>
                                  <p:childTnLst>
                                    <p:set>
                                      <p:cBhvr>
                                        <p:cTn id="64" dur="1" fill="hold">
                                          <p:stCondLst>
                                            <p:cond delay="0"/>
                                          </p:stCondLst>
                                        </p:cTn>
                                        <p:tgtEl>
                                          <p:spTgt spid="16388">
                                            <p:txEl>
                                              <p:pRg st="5" end="5"/>
                                            </p:txEl>
                                          </p:spTgt>
                                        </p:tgtEl>
                                        <p:attrNameLst>
                                          <p:attrName>style.visibility</p:attrName>
                                        </p:attrNameLst>
                                      </p:cBhvr>
                                      <p:to>
                                        <p:strVal val="visible"/>
                                      </p:to>
                                    </p:set>
                                    <p:anim calcmode="lin" valueType="num">
                                      <p:cBhvr additive="base">
                                        <p:cTn id="65" dur="500" fill="hold"/>
                                        <p:tgtEl>
                                          <p:spTgt spid="16388">
                                            <p:txEl>
                                              <p:pRg st="5" end="5"/>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16388">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0"/>
                                  </p:stCondLst>
                                  <p:childTnLst>
                                    <p:set>
                                      <p:cBhvr>
                                        <p:cTn id="68" dur="1" fill="hold">
                                          <p:stCondLst>
                                            <p:cond delay="0"/>
                                          </p:stCondLst>
                                        </p:cTn>
                                        <p:tgtEl>
                                          <p:spTgt spid="16388">
                                            <p:txEl>
                                              <p:pRg st="6" end="6"/>
                                            </p:txEl>
                                          </p:spTgt>
                                        </p:tgtEl>
                                        <p:attrNameLst>
                                          <p:attrName>style.visibility</p:attrName>
                                        </p:attrNameLst>
                                      </p:cBhvr>
                                      <p:to>
                                        <p:strVal val="visible"/>
                                      </p:to>
                                    </p:set>
                                    <p:anim calcmode="lin" valueType="num">
                                      <p:cBhvr additive="base">
                                        <p:cTn id="69" dur="500" fill="hold"/>
                                        <p:tgtEl>
                                          <p:spTgt spid="16388">
                                            <p:txEl>
                                              <p:pRg st="6" end="6"/>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6388">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6" fill="hold" grpId="0" nodeType="withEffect">
                                  <p:stCondLst>
                                    <p:cond delay="0"/>
                                  </p:stCondLst>
                                  <p:childTnLst>
                                    <p:set>
                                      <p:cBhvr>
                                        <p:cTn id="72" dur="1" fill="hold">
                                          <p:stCondLst>
                                            <p:cond delay="0"/>
                                          </p:stCondLst>
                                        </p:cTn>
                                        <p:tgtEl>
                                          <p:spTgt spid="16388">
                                            <p:txEl>
                                              <p:pRg st="7" end="7"/>
                                            </p:txEl>
                                          </p:spTgt>
                                        </p:tgtEl>
                                        <p:attrNameLst>
                                          <p:attrName>style.visibility</p:attrName>
                                        </p:attrNameLst>
                                      </p:cBhvr>
                                      <p:to>
                                        <p:strVal val="visible"/>
                                      </p:to>
                                    </p:set>
                                    <p:anim calcmode="lin" valueType="num">
                                      <p:cBhvr additive="base">
                                        <p:cTn id="73" dur="500" fill="hold"/>
                                        <p:tgtEl>
                                          <p:spTgt spid="16388">
                                            <p:txEl>
                                              <p:pRg st="7" end="7"/>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638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8"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30400" y="228600"/>
            <a:ext cx="8737600" cy="1143000"/>
          </a:xfrm>
        </p:spPr>
        <p:txBody>
          <a:bodyPr/>
          <a:lstStyle/>
          <a:p>
            <a:pPr algn="ctr"/>
            <a:r>
              <a:rPr lang="en-US" altLang="en-US" sz="4800" b="1"/>
              <a:t>New Leaders Take Note</a:t>
            </a:r>
          </a:p>
        </p:txBody>
      </p:sp>
      <p:sp>
        <p:nvSpPr>
          <p:cNvPr id="17411" name="Rectangle 3"/>
          <p:cNvSpPr>
            <a:spLocks noGrp="1" noChangeArrowheads="1"/>
          </p:cNvSpPr>
          <p:nvPr>
            <p:ph type="body" sz="half" idx="1"/>
          </p:nvPr>
        </p:nvSpPr>
        <p:spPr>
          <a:xfrm>
            <a:off x="1981200" y="1885950"/>
            <a:ext cx="4013200" cy="4591050"/>
          </a:xfrm>
        </p:spPr>
        <p:txBody>
          <a:bodyPr/>
          <a:lstStyle/>
          <a:p>
            <a:r>
              <a:rPr lang="en-US" altLang="en-US" b="1" smtClean="0"/>
              <a:t>General Advice</a:t>
            </a:r>
          </a:p>
          <a:p>
            <a:pPr lvl="1"/>
            <a:r>
              <a:rPr lang="en-US" altLang="en-US" b="1" smtClean="0"/>
              <a:t>Take advantage of the transition period</a:t>
            </a:r>
          </a:p>
          <a:p>
            <a:pPr lvl="1"/>
            <a:r>
              <a:rPr lang="en-US" altLang="en-US" b="1" smtClean="0"/>
              <a:t>Get advice and counsel</a:t>
            </a:r>
          </a:p>
          <a:p>
            <a:pPr lvl="1"/>
            <a:r>
              <a:rPr lang="en-US" altLang="en-US" b="1" smtClean="0"/>
              <a:t>Show empathy to predecessor</a:t>
            </a:r>
          </a:p>
          <a:p>
            <a:pPr lvl="1"/>
            <a:r>
              <a:rPr lang="en-US" altLang="en-US" b="1" smtClean="0"/>
              <a:t>Learn leadership</a:t>
            </a:r>
          </a:p>
        </p:txBody>
      </p:sp>
      <p:sp>
        <p:nvSpPr>
          <p:cNvPr id="17412" name="Rectangle 4"/>
          <p:cNvSpPr>
            <a:spLocks noGrp="1" noChangeArrowheads="1"/>
          </p:cNvSpPr>
          <p:nvPr>
            <p:ph type="body" sz="half" idx="2"/>
          </p:nvPr>
        </p:nvSpPr>
        <p:spPr/>
        <p:txBody>
          <a:bodyPr/>
          <a:lstStyle/>
          <a:p>
            <a:r>
              <a:rPr lang="en-US" altLang="en-US" b="1" smtClean="0"/>
              <a:t>Challenges</a:t>
            </a:r>
          </a:p>
          <a:p>
            <a:pPr lvl="1"/>
            <a:r>
              <a:rPr lang="en-US" altLang="en-US" b="1" smtClean="0"/>
              <a:t>Need knowledge quickly</a:t>
            </a:r>
          </a:p>
          <a:p>
            <a:pPr lvl="1"/>
            <a:r>
              <a:rPr lang="en-US" altLang="en-US" b="1" smtClean="0"/>
              <a:t>Establish new relationships</a:t>
            </a:r>
          </a:p>
          <a:p>
            <a:pPr lvl="1"/>
            <a:r>
              <a:rPr lang="en-US" altLang="en-US" b="1" smtClean="0"/>
              <a:t>Expectations</a:t>
            </a:r>
          </a:p>
          <a:p>
            <a:pPr lvl="1"/>
            <a:r>
              <a:rPr lang="en-US" altLang="en-US" b="1" smtClean="0"/>
              <a:t>Personal equilibrium</a:t>
            </a:r>
          </a:p>
        </p:txBody>
      </p:sp>
    </p:spTree>
    <p:extLst>
      <p:ext uri="{BB962C8B-B14F-4D97-AF65-F5344CB8AC3E}">
        <p14:creationId xmlns:p14="http://schemas.microsoft.com/office/powerpoint/2010/main" val="3031393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2">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12">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412">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412">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P spid="17412" grpId="0" build="p" bldLvl="2"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US" altLang="en-US" b="1"/>
              <a:t>New Leader Traps</a:t>
            </a:r>
          </a:p>
        </p:txBody>
      </p:sp>
      <p:sp>
        <p:nvSpPr>
          <p:cNvPr id="18435" name="Rectangle 3"/>
          <p:cNvSpPr>
            <a:spLocks noGrp="1" noChangeArrowheads="1"/>
          </p:cNvSpPr>
          <p:nvPr>
            <p:ph type="body" sz="half" idx="1"/>
          </p:nvPr>
        </p:nvSpPr>
        <p:spPr/>
        <p:txBody>
          <a:bodyPr/>
          <a:lstStyle/>
          <a:p>
            <a:r>
              <a:rPr lang="en-US" altLang="en-US" b="1" smtClean="0"/>
              <a:t>Not learning quickly</a:t>
            </a:r>
          </a:p>
          <a:p>
            <a:r>
              <a:rPr lang="en-US" altLang="en-US" b="1" smtClean="0"/>
              <a:t>Isolation</a:t>
            </a:r>
          </a:p>
          <a:p>
            <a:r>
              <a:rPr lang="en-US" altLang="en-US" b="1" smtClean="0"/>
              <a:t>Know-it-all</a:t>
            </a:r>
          </a:p>
          <a:p>
            <a:r>
              <a:rPr lang="en-US" altLang="en-US" b="1" smtClean="0"/>
              <a:t>Keeping existing team</a:t>
            </a:r>
          </a:p>
          <a:p>
            <a:r>
              <a:rPr lang="en-US" altLang="en-US" b="1" smtClean="0"/>
              <a:t>Taking on too much</a:t>
            </a:r>
          </a:p>
          <a:p>
            <a:endParaRPr lang="en-US" altLang="en-US" b="1" smtClean="0"/>
          </a:p>
        </p:txBody>
      </p:sp>
      <p:sp>
        <p:nvSpPr>
          <p:cNvPr id="18436" name="Rectangle 4"/>
          <p:cNvSpPr>
            <a:spLocks noGrp="1" noChangeArrowheads="1"/>
          </p:cNvSpPr>
          <p:nvPr>
            <p:ph type="body" sz="half" idx="2"/>
          </p:nvPr>
        </p:nvSpPr>
        <p:spPr>
          <a:xfrm>
            <a:off x="6146800" y="1885950"/>
            <a:ext cx="4013200" cy="2152650"/>
          </a:xfrm>
        </p:spPr>
        <p:txBody>
          <a:bodyPr/>
          <a:lstStyle/>
          <a:p>
            <a:r>
              <a:rPr lang="en-US" altLang="en-US" b="1" smtClean="0"/>
              <a:t>Captured by wrong people</a:t>
            </a:r>
          </a:p>
          <a:p>
            <a:r>
              <a:rPr lang="en-US" altLang="en-US" b="1" smtClean="0"/>
              <a:t>Successor syndrome</a:t>
            </a:r>
          </a:p>
        </p:txBody>
      </p:sp>
      <p:graphicFrame>
        <p:nvGraphicFramePr>
          <p:cNvPr id="15365" name="Object 5"/>
          <p:cNvGraphicFramePr>
            <a:graphicFrameLocks noChangeAspect="1"/>
          </p:cNvGraphicFramePr>
          <p:nvPr/>
        </p:nvGraphicFramePr>
        <p:xfrm>
          <a:off x="6324600" y="4114800"/>
          <a:ext cx="3505200" cy="2362200"/>
        </p:xfrm>
        <a:graphic>
          <a:graphicData uri="http://schemas.openxmlformats.org/presentationml/2006/ole">
            <mc:AlternateContent xmlns:mc="http://schemas.openxmlformats.org/markup-compatibility/2006">
              <mc:Choice xmlns:v="urn:schemas-microsoft-com:vml" Requires="v">
                <p:oleObj spid="_x0000_s7177" name="Clip" r:id="rId3" imgW="124358" imgH="110642" progId="MS_ClipArt_Gallery.2">
                  <p:embed/>
                </p:oleObj>
              </mc:Choice>
              <mc:Fallback>
                <p:oleObj name="Clip" r:id="rId3" imgW="124358" imgH="110642" progId="MS_ClipArt_Gallery.2">
                  <p:embed/>
                  <p:pic>
                    <p:nvPicPr>
                      <p:cNvPr id="1536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4114800"/>
                        <a:ext cx="35052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6876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arn(out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arn(outHorizontal)">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arn(outHorizontal)">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arn(outHorizontal)">
                                      <p:cBhvr>
                                        <p:cTn id="22" dur="500"/>
                                        <p:tgtEl>
                                          <p:spTgt spid="18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barn(outHorizontal)">
                                      <p:cBhvr>
                                        <p:cTn id="27" dur="500"/>
                                        <p:tgtEl>
                                          <p:spTgt spid="18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8436">
                                            <p:txEl>
                                              <p:pRg st="0" end="0"/>
                                            </p:txEl>
                                          </p:spTgt>
                                        </p:tgtEl>
                                        <p:attrNameLst>
                                          <p:attrName>style.visibility</p:attrName>
                                        </p:attrNameLst>
                                      </p:cBhvr>
                                      <p:to>
                                        <p:strVal val="visible"/>
                                      </p:to>
                                    </p:set>
                                    <p:animEffect transition="in" filter="barn(outHorizontal)">
                                      <p:cBhvr>
                                        <p:cTn id="32" dur="500"/>
                                        <p:tgtEl>
                                          <p:spTgt spid="1843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8436">
                                            <p:txEl>
                                              <p:pRg st="1" end="1"/>
                                            </p:txEl>
                                          </p:spTgt>
                                        </p:tgtEl>
                                        <p:attrNameLst>
                                          <p:attrName>style.visibility</p:attrName>
                                        </p:attrNameLst>
                                      </p:cBhvr>
                                      <p:to>
                                        <p:strVal val="visible"/>
                                      </p:to>
                                    </p:set>
                                    <p:animEffect transition="in" filter="barn(outHorizontal)">
                                      <p:cBhvr>
                                        <p:cTn id="37" dur="500"/>
                                        <p:tgtEl>
                                          <p:spTgt spid="184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6"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US" altLang="en-US" b="1"/>
              <a:t>Seven Basic Principles</a:t>
            </a:r>
            <a:endParaRPr lang="en-US" altLang="en-US" b="1" smtClean="0"/>
          </a:p>
        </p:txBody>
      </p:sp>
      <p:sp>
        <p:nvSpPr>
          <p:cNvPr id="19459" name="Rectangle 3"/>
          <p:cNvSpPr>
            <a:spLocks noGrp="1" noChangeArrowheads="1"/>
          </p:cNvSpPr>
          <p:nvPr>
            <p:ph type="body" idx="1"/>
          </p:nvPr>
        </p:nvSpPr>
        <p:spPr/>
        <p:txBody>
          <a:bodyPr/>
          <a:lstStyle/>
          <a:p>
            <a:r>
              <a:rPr lang="en-US" altLang="en-US" b="1" dirty="0" smtClean="0"/>
              <a:t>Have two to three years to make measurable financial and cultural </a:t>
            </a:r>
            <a:r>
              <a:rPr lang="en-US" altLang="en-US" b="1" dirty="0" smtClean="0"/>
              <a:t>progress</a:t>
            </a:r>
          </a:p>
          <a:p>
            <a:pPr marL="0" indent="0">
              <a:buNone/>
            </a:pPr>
            <a:endParaRPr lang="en-US" altLang="en-US" b="1" dirty="0" smtClean="0"/>
          </a:p>
          <a:p>
            <a:r>
              <a:rPr lang="en-US" altLang="en-US" b="1" dirty="0" smtClean="0"/>
              <a:t>Come in knowing current strategy, goals, and challenges.  Form hypothesis on operating </a:t>
            </a:r>
            <a:r>
              <a:rPr lang="en-US" altLang="en-US" b="1" dirty="0" smtClean="0"/>
              <a:t>priorities</a:t>
            </a:r>
          </a:p>
          <a:p>
            <a:pPr marL="0" indent="0">
              <a:buNone/>
            </a:pPr>
            <a:endParaRPr lang="en-US" altLang="en-US" b="1" dirty="0" smtClean="0"/>
          </a:p>
          <a:p>
            <a:r>
              <a:rPr lang="en-US" altLang="en-US" b="1" dirty="0" smtClean="0"/>
              <a:t>Balance intense focus on priorities with flexibility on implementation….</a:t>
            </a:r>
          </a:p>
        </p:txBody>
      </p:sp>
    </p:spTree>
    <p:extLst>
      <p:ext uri="{BB962C8B-B14F-4D97-AF65-F5344CB8AC3E}">
        <p14:creationId xmlns:p14="http://schemas.microsoft.com/office/powerpoint/2010/main" val="535059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500" fill="hold"/>
                                        <p:tgtEl>
                                          <p:spTgt spid="19459">
                                            <p:txEl>
                                              <p:pRg st="0" end="0"/>
                                            </p:txEl>
                                          </p:spTgt>
                                        </p:tgtEl>
                                        <p:attrNameLst>
                                          <p:attrName>ppt_w</p:attrName>
                                        </p:attrNameLst>
                                      </p:cBhvr>
                                      <p:tavLst>
                                        <p:tav tm="0">
                                          <p:val>
                                            <p:strVal val="(6*min(max(#ppt_w*#ppt_h,.3),1)-7.4)/-.7*#ppt_w"/>
                                          </p:val>
                                        </p:tav>
                                        <p:tav tm="100000">
                                          <p:val>
                                            <p:strVal val="#ppt_w"/>
                                          </p:val>
                                        </p:tav>
                                      </p:tavLst>
                                    </p:anim>
                                    <p:anim calcmode="lin" valueType="num">
                                      <p:cBhvr>
                                        <p:cTn id="8" dur="500" fill="hold"/>
                                        <p:tgtEl>
                                          <p:spTgt spid="19459">
                                            <p:txEl>
                                              <p:pRg st="0" end="0"/>
                                            </p:txEl>
                                          </p:spTgt>
                                        </p:tgtEl>
                                        <p:attrNameLst>
                                          <p:attrName>ppt_h</p:attrName>
                                        </p:attrNameLst>
                                      </p:cBhvr>
                                      <p:tavLst>
                                        <p:tav tm="0">
                                          <p:val>
                                            <p:strVal val="(6*min(max(#ppt_w*#ppt_h,.3),1)-7.4)/-.7*#ppt_h"/>
                                          </p:val>
                                        </p:tav>
                                        <p:tav tm="100000">
                                          <p:val>
                                            <p:strVal val="#ppt_h"/>
                                          </p:val>
                                        </p:tav>
                                      </p:tavLst>
                                    </p:anim>
                                    <p:anim calcmode="lin" valueType="num">
                                      <p:cBhvr>
                                        <p:cTn id="9" dur="500" fill="hold"/>
                                        <p:tgtEl>
                                          <p:spTgt spid="19459">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19459">
                                            <p:txEl>
                                              <p:pRg st="0" end="0"/>
                                            </p:txEl>
                                          </p:spTgt>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 calcmode="lin" valueType="num">
                                      <p:cBhvr>
                                        <p:cTn id="15" dur="500" fill="hold"/>
                                        <p:tgtEl>
                                          <p:spTgt spid="19459">
                                            <p:txEl>
                                              <p:pRg st="2" end="2"/>
                                            </p:txEl>
                                          </p:spTgt>
                                        </p:tgtEl>
                                        <p:attrNameLst>
                                          <p:attrName>ppt_w</p:attrName>
                                        </p:attrNameLst>
                                      </p:cBhvr>
                                      <p:tavLst>
                                        <p:tav tm="0">
                                          <p:val>
                                            <p:strVal val="(6*min(max(#ppt_w*#ppt_h,.3),1)-7.4)/-.7*#ppt_w"/>
                                          </p:val>
                                        </p:tav>
                                        <p:tav tm="100000">
                                          <p:val>
                                            <p:strVal val="#ppt_w"/>
                                          </p:val>
                                        </p:tav>
                                      </p:tavLst>
                                    </p:anim>
                                    <p:anim calcmode="lin" valueType="num">
                                      <p:cBhvr>
                                        <p:cTn id="16" dur="500" fill="hold"/>
                                        <p:tgtEl>
                                          <p:spTgt spid="19459">
                                            <p:txEl>
                                              <p:pRg st="2" end="2"/>
                                            </p:txEl>
                                          </p:spTgt>
                                        </p:tgtEl>
                                        <p:attrNameLst>
                                          <p:attrName>ppt_h</p:attrName>
                                        </p:attrNameLst>
                                      </p:cBhvr>
                                      <p:tavLst>
                                        <p:tav tm="0">
                                          <p:val>
                                            <p:strVal val="(6*min(max(#ppt_w*#ppt_h,.3),1)-7.4)/-.7*#ppt_h"/>
                                          </p:val>
                                        </p:tav>
                                        <p:tav tm="100000">
                                          <p:val>
                                            <p:strVal val="#ppt_h"/>
                                          </p:val>
                                        </p:tav>
                                      </p:tavLst>
                                    </p:anim>
                                    <p:anim calcmode="lin" valueType="num">
                                      <p:cBhvr>
                                        <p:cTn id="17" dur="500" fill="hold"/>
                                        <p:tgtEl>
                                          <p:spTgt spid="19459">
                                            <p:txEl>
                                              <p:pRg st="2" end="2"/>
                                            </p:txEl>
                                          </p:spTgt>
                                        </p:tgtEl>
                                        <p:attrNameLst>
                                          <p:attrName>ppt_x</p:attrName>
                                        </p:attrNameLst>
                                      </p:cBhvr>
                                      <p:tavLst>
                                        <p:tav tm="0">
                                          <p:val>
                                            <p:fltVal val="0.5"/>
                                          </p:val>
                                        </p:tav>
                                        <p:tav tm="100000">
                                          <p:val>
                                            <p:strVal val="#ppt_x"/>
                                          </p:val>
                                        </p:tav>
                                      </p:tavLst>
                                    </p:anim>
                                    <p:anim calcmode="lin" valueType="num">
                                      <p:cBhvr>
                                        <p:cTn id="18" dur="500" fill="hold"/>
                                        <p:tgtEl>
                                          <p:spTgt spid="19459">
                                            <p:txEl>
                                              <p:pRg st="2" end="2"/>
                                            </p:txEl>
                                          </p:spTgt>
                                        </p:tgtEl>
                                        <p:attrNameLst>
                                          <p:attrName>ppt_y</p:attrName>
                                        </p:attrNameLst>
                                      </p:cBhvr>
                                      <p:tavLst>
                                        <p:tav tm="0">
                                          <p:val>
                                            <p:strVal val="1+(6*min(max(#ppt_w*#ppt_h,.3),1)-7.4)/-.7*#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6"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 calcmode="lin" valueType="num">
                                      <p:cBhvr>
                                        <p:cTn id="23" dur="500" fill="hold"/>
                                        <p:tgtEl>
                                          <p:spTgt spid="19459">
                                            <p:txEl>
                                              <p:pRg st="4" end="4"/>
                                            </p:txEl>
                                          </p:spTgt>
                                        </p:tgtEl>
                                        <p:attrNameLst>
                                          <p:attrName>ppt_w</p:attrName>
                                        </p:attrNameLst>
                                      </p:cBhvr>
                                      <p:tavLst>
                                        <p:tav tm="0">
                                          <p:val>
                                            <p:strVal val="(6*min(max(#ppt_w*#ppt_h,.3),1)-7.4)/-.7*#ppt_w"/>
                                          </p:val>
                                        </p:tav>
                                        <p:tav tm="100000">
                                          <p:val>
                                            <p:strVal val="#ppt_w"/>
                                          </p:val>
                                        </p:tav>
                                      </p:tavLst>
                                    </p:anim>
                                    <p:anim calcmode="lin" valueType="num">
                                      <p:cBhvr>
                                        <p:cTn id="24" dur="500" fill="hold"/>
                                        <p:tgtEl>
                                          <p:spTgt spid="19459">
                                            <p:txEl>
                                              <p:pRg st="4" end="4"/>
                                            </p:txEl>
                                          </p:spTgt>
                                        </p:tgtEl>
                                        <p:attrNameLst>
                                          <p:attrName>ppt_h</p:attrName>
                                        </p:attrNameLst>
                                      </p:cBhvr>
                                      <p:tavLst>
                                        <p:tav tm="0">
                                          <p:val>
                                            <p:strVal val="(6*min(max(#ppt_w*#ppt_h,.3),1)-7.4)/-.7*#ppt_h"/>
                                          </p:val>
                                        </p:tav>
                                        <p:tav tm="100000">
                                          <p:val>
                                            <p:strVal val="#ppt_h"/>
                                          </p:val>
                                        </p:tav>
                                      </p:tavLst>
                                    </p:anim>
                                    <p:anim calcmode="lin" valueType="num">
                                      <p:cBhvr>
                                        <p:cTn id="25" dur="500" fill="hold"/>
                                        <p:tgtEl>
                                          <p:spTgt spid="19459">
                                            <p:txEl>
                                              <p:pRg st="4" end="4"/>
                                            </p:txEl>
                                          </p:spTgt>
                                        </p:tgtEl>
                                        <p:attrNameLst>
                                          <p:attrName>ppt_x</p:attrName>
                                        </p:attrNameLst>
                                      </p:cBhvr>
                                      <p:tavLst>
                                        <p:tav tm="0">
                                          <p:val>
                                            <p:fltVal val="0.5"/>
                                          </p:val>
                                        </p:tav>
                                        <p:tav tm="100000">
                                          <p:val>
                                            <p:strVal val="#ppt_x"/>
                                          </p:val>
                                        </p:tav>
                                      </p:tavLst>
                                    </p:anim>
                                    <p:anim calcmode="lin" valueType="num">
                                      <p:cBhvr>
                                        <p:cTn id="26" dur="500" fill="hold"/>
                                        <p:tgtEl>
                                          <p:spTgt spid="19459">
                                            <p:txEl>
                                              <p:pRg st="4" end="4"/>
                                            </p:txEl>
                                          </p:spTgt>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30400" y="228600"/>
            <a:ext cx="8356600" cy="1143000"/>
          </a:xfrm>
        </p:spPr>
        <p:txBody>
          <a:bodyPr/>
          <a:lstStyle/>
          <a:p>
            <a:pPr algn="ctr"/>
            <a:r>
              <a:rPr lang="en-US" altLang="en-US" b="1" smtClean="0"/>
              <a:t>Seven Basic Principles, con’t</a:t>
            </a:r>
            <a:endParaRPr lang="en-US" altLang="en-US" b="1"/>
          </a:p>
        </p:txBody>
      </p:sp>
      <p:sp>
        <p:nvSpPr>
          <p:cNvPr id="20483" name="Rectangle 3"/>
          <p:cNvSpPr>
            <a:spLocks noGrp="1" noChangeArrowheads="1"/>
          </p:cNvSpPr>
          <p:nvPr>
            <p:ph type="body" idx="1"/>
          </p:nvPr>
        </p:nvSpPr>
        <p:spPr/>
        <p:txBody>
          <a:bodyPr/>
          <a:lstStyle/>
          <a:p>
            <a:r>
              <a:rPr lang="en-US" altLang="en-US" b="1" dirty="0" smtClean="0"/>
              <a:t>Decide about new organization </a:t>
            </a:r>
            <a:r>
              <a:rPr lang="en-US" altLang="en-US" b="1" dirty="0" smtClean="0"/>
              <a:t>architecture</a:t>
            </a:r>
          </a:p>
          <a:p>
            <a:pPr marL="0" indent="0">
              <a:buNone/>
            </a:pPr>
            <a:endParaRPr lang="en-US" altLang="en-US" b="1" dirty="0" smtClean="0"/>
          </a:p>
          <a:p>
            <a:r>
              <a:rPr lang="en-US" altLang="en-US" b="1" dirty="0" smtClean="0"/>
              <a:t>Build personal credibility and </a:t>
            </a:r>
            <a:r>
              <a:rPr lang="en-US" altLang="en-US" b="1" dirty="0" smtClean="0"/>
              <a:t>momentum</a:t>
            </a:r>
          </a:p>
          <a:p>
            <a:pPr marL="0" indent="0">
              <a:buNone/>
            </a:pPr>
            <a:endParaRPr lang="en-US" altLang="en-US" b="1" dirty="0" smtClean="0"/>
          </a:p>
          <a:p>
            <a:r>
              <a:rPr lang="en-US" altLang="en-US" b="1" dirty="0" smtClean="0"/>
              <a:t>Earn right to transform </a:t>
            </a:r>
            <a:r>
              <a:rPr lang="en-US" altLang="en-US" b="1" dirty="0" smtClean="0"/>
              <a:t>entity</a:t>
            </a:r>
          </a:p>
          <a:p>
            <a:pPr marL="0" indent="0">
              <a:buNone/>
            </a:pPr>
            <a:endParaRPr lang="en-US" altLang="en-US" b="1" dirty="0" smtClean="0"/>
          </a:p>
          <a:p>
            <a:r>
              <a:rPr lang="en-US" altLang="en-US" b="1" dirty="0" smtClean="0"/>
              <a:t>Remember there is no “one” way to manage a transition</a:t>
            </a:r>
          </a:p>
        </p:txBody>
      </p:sp>
    </p:spTree>
    <p:extLst>
      <p:ext uri="{BB962C8B-B14F-4D97-AF65-F5344CB8AC3E}">
        <p14:creationId xmlns:p14="http://schemas.microsoft.com/office/powerpoint/2010/main" val="71017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500" fill="hold"/>
                                        <p:tgtEl>
                                          <p:spTgt spid="20483">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048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0483">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048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p:cTn id="15" dur="500" fill="hold"/>
                                        <p:tgtEl>
                                          <p:spTgt spid="20483">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20483">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2048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048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 calcmode="lin" valueType="num">
                                      <p:cBhvr>
                                        <p:cTn id="23" dur="500" fill="hold"/>
                                        <p:tgtEl>
                                          <p:spTgt spid="20483">
                                            <p:txEl>
                                              <p:pRg st="4" end="4"/>
                                            </p:txEl>
                                          </p:spTgt>
                                        </p:tgtEl>
                                        <p:attrNameLst>
                                          <p:attrName>ppt_x</p:attrName>
                                        </p:attrNameLst>
                                      </p:cBhvr>
                                      <p:tavLst>
                                        <p:tav tm="0">
                                          <p:val>
                                            <p:strVal val="#ppt_x-#ppt_w/2"/>
                                          </p:val>
                                        </p:tav>
                                        <p:tav tm="100000">
                                          <p:val>
                                            <p:strVal val="#ppt_x"/>
                                          </p:val>
                                        </p:tav>
                                      </p:tavLst>
                                    </p:anim>
                                    <p:anim calcmode="lin" valueType="num">
                                      <p:cBhvr>
                                        <p:cTn id="24" dur="500" fill="hold"/>
                                        <p:tgtEl>
                                          <p:spTgt spid="20483">
                                            <p:txEl>
                                              <p:pRg st="4" end="4"/>
                                            </p:txEl>
                                          </p:spTgt>
                                        </p:tgtEl>
                                        <p:attrNameLst>
                                          <p:attrName>ppt_y</p:attrName>
                                        </p:attrNameLst>
                                      </p:cBhvr>
                                      <p:tavLst>
                                        <p:tav tm="0">
                                          <p:val>
                                            <p:strVal val="#ppt_y"/>
                                          </p:val>
                                        </p:tav>
                                        <p:tav tm="100000">
                                          <p:val>
                                            <p:strVal val="#ppt_y"/>
                                          </p:val>
                                        </p:tav>
                                      </p:tavLst>
                                    </p:anim>
                                    <p:anim calcmode="lin" valueType="num">
                                      <p:cBhvr>
                                        <p:cTn id="25" dur="500" fill="hold"/>
                                        <p:tgtEl>
                                          <p:spTgt spid="2048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2048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p:cTn id="31" dur="500" fill="hold"/>
                                        <p:tgtEl>
                                          <p:spTgt spid="20483">
                                            <p:txEl>
                                              <p:pRg st="6" end="6"/>
                                            </p:txEl>
                                          </p:spTgt>
                                        </p:tgtEl>
                                        <p:attrNameLst>
                                          <p:attrName>ppt_x</p:attrName>
                                        </p:attrNameLst>
                                      </p:cBhvr>
                                      <p:tavLst>
                                        <p:tav tm="0">
                                          <p:val>
                                            <p:strVal val="#ppt_x-#ppt_w/2"/>
                                          </p:val>
                                        </p:tav>
                                        <p:tav tm="100000">
                                          <p:val>
                                            <p:strVal val="#ppt_x"/>
                                          </p:val>
                                        </p:tav>
                                      </p:tavLst>
                                    </p:anim>
                                    <p:anim calcmode="lin" valueType="num">
                                      <p:cBhvr>
                                        <p:cTn id="32" dur="500" fill="hold"/>
                                        <p:tgtEl>
                                          <p:spTgt spid="20483">
                                            <p:txEl>
                                              <p:pRg st="6" end="6"/>
                                            </p:txEl>
                                          </p:spTgt>
                                        </p:tgtEl>
                                        <p:attrNameLst>
                                          <p:attrName>ppt_y</p:attrName>
                                        </p:attrNameLst>
                                      </p:cBhvr>
                                      <p:tavLst>
                                        <p:tav tm="0">
                                          <p:val>
                                            <p:strVal val="#ppt_y"/>
                                          </p:val>
                                        </p:tav>
                                        <p:tav tm="100000">
                                          <p:val>
                                            <p:strVal val="#ppt_y"/>
                                          </p:val>
                                        </p:tav>
                                      </p:tavLst>
                                    </p:anim>
                                    <p:anim calcmode="lin" valueType="num">
                                      <p:cBhvr>
                                        <p:cTn id="33" dur="500" fill="hold"/>
                                        <p:tgtEl>
                                          <p:spTgt spid="20483">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2048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altLang="en-US" b="1"/>
              <a:t>Core Tasks</a:t>
            </a:r>
          </a:p>
        </p:txBody>
      </p:sp>
      <p:sp>
        <p:nvSpPr>
          <p:cNvPr id="21507" name="Rectangle 3"/>
          <p:cNvSpPr>
            <a:spLocks noGrp="1" noChangeArrowheads="1"/>
          </p:cNvSpPr>
          <p:nvPr>
            <p:ph type="body" sz="half" idx="1"/>
          </p:nvPr>
        </p:nvSpPr>
        <p:spPr>
          <a:xfrm>
            <a:off x="781721" y="1885157"/>
            <a:ext cx="5221045" cy="4171950"/>
          </a:xfrm>
        </p:spPr>
        <p:txBody>
          <a:bodyPr/>
          <a:lstStyle/>
          <a:p>
            <a:r>
              <a:rPr lang="en-US" altLang="en-US" b="1" dirty="0" smtClean="0"/>
              <a:t>Create </a:t>
            </a:r>
            <a:r>
              <a:rPr lang="en-US" altLang="en-US" b="1" dirty="0" smtClean="0"/>
              <a:t>Momentum</a:t>
            </a:r>
          </a:p>
          <a:p>
            <a:pPr marL="0" indent="0">
              <a:buNone/>
            </a:pPr>
            <a:endParaRPr lang="en-US" altLang="en-US" b="1" dirty="0" smtClean="0"/>
          </a:p>
          <a:p>
            <a:r>
              <a:rPr lang="en-US" altLang="en-US" b="1" dirty="0" smtClean="0"/>
              <a:t>Master technologies of learning, visioning, and coalition </a:t>
            </a:r>
            <a:r>
              <a:rPr lang="en-US" altLang="en-US" b="1" dirty="0" smtClean="0"/>
              <a:t>building</a:t>
            </a:r>
          </a:p>
          <a:p>
            <a:pPr marL="0" indent="0">
              <a:buNone/>
            </a:pPr>
            <a:endParaRPr lang="en-US" altLang="en-US" b="1" dirty="0" smtClean="0"/>
          </a:p>
          <a:p>
            <a:r>
              <a:rPr lang="en-US" altLang="en-US" b="1" dirty="0" smtClean="0"/>
              <a:t>Manage oneself</a:t>
            </a:r>
          </a:p>
        </p:txBody>
      </p:sp>
      <p:graphicFrame>
        <p:nvGraphicFramePr>
          <p:cNvPr id="18436" name="Object 4"/>
          <p:cNvGraphicFramePr>
            <a:graphicFrameLocks noGrp="1" noChangeAspect="1"/>
          </p:cNvGraphicFramePr>
          <p:nvPr>
            <p:ph type="clipArt" sz="half" idx="2"/>
            <p:extLst>
              <p:ext uri="{D42A27DB-BD31-4B8C-83A1-F6EECF244321}">
                <p14:modId xmlns:p14="http://schemas.microsoft.com/office/powerpoint/2010/main" val="818806229"/>
              </p:ext>
            </p:extLst>
          </p:nvPr>
        </p:nvGraphicFramePr>
        <p:xfrm>
          <a:off x="7007412" y="2050042"/>
          <a:ext cx="4013200" cy="3325813"/>
        </p:xfrm>
        <a:graphic>
          <a:graphicData uri="http://schemas.openxmlformats.org/presentationml/2006/ole">
            <mc:AlternateContent xmlns:mc="http://schemas.openxmlformats.org/markup-compatibility/2006">
              <mc:Choice xmlns:v="urn:schemas-microsoft-com:vml" Requires="v">
                <p:oleObj spid="_x0000_s8201" name="Clip" r:id="rId3" imgW="739366" imgH="612618" progId="MS_ClipArt_Gallery.2">
                  <p:embed/>
                </p:oleObj>
              </mc:Choice>
              <mc:Fallback>
                <p:oleObj name="Clip" r:id="rId3" imgW="739366" imgH="612618" progId="MS_ClipArt_Gallery.2">
                  <p:embed/>
                  <p:pic>
                    <p:nvPicPr>
                      <p:cNvPr id="184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7412" y="2050042"/>
                        <a:ext cx="4013200" cy="332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3525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ox(out)">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box(out)">
                                      <p:cBhvr>
                                        <p:cTn id="12" dur="500"/>
                                        <p:tgtEl>
                                          <p:spTgt spid="21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animEffect transition="in" filter="box(out)">
                                      <p:cBhvr>
                                        <p:cTn id="17"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altLang="en-US" b="1"/>
              <a:t>Create Momentum</a:t>
            </a:r>
          </a:p>
        </p:txBody>
      </p:sp>
      <p:sp>
        <p:nvSpPr>
          <p:cNvPr id="22532" name="Rectangle 4"/>
          <p:cNvSpPr>
            <a:spLocks noGrp="1" noChangeArrowheads="1"/>
          </p:cNvSpPr>
          <p:nvPr>
            <p:ph type="body" sz="half" idx="2"/>
          </p:nvPr>
        </p:nvSpPr>
        <p:spPr>
          <a:xfrm>
            <a:off x="6172200" y="1600200"/>
            <a:ext cx="4013200" cy="4724400"/>
          </a:xfrm>
        </p:spPr>
        <p:txBody>
          <a:bodyPr/>
          <a:lstStyle/>
          <a:p>
            <a:r>
              <a:rPr lang="en-US" altLang="en-US" b="1" smtClean="0"/>
              <a:t>Foundation for change</a:t>
            </a:r>
          </a:p>
          <a:p>
            <a:pPr lvl="1"/>
            <a:r>
              <a:rPr lang="en-US" altLang="en-US" b="1" smtClean="0"/>
              <a:t>Vision of how the organization will look </a:t>
            </a:r>
          </a:p>
          <a:p>
            <a:pPr lvl="1"/>
            <a:r>
              <a:rPr lang="en-US" altLang="en-US" b="1" smtClean="0"/>
              <a:t>Build political base to support change </a:t>
            </a:r>
          </a:p>
          <a:p>
            <a:pPr lvl="1"/>
            <a:r>
              <a:rPr lang="en-US" altLang="en-US" b="1" smtClean="0"/>
              <a:t>Modify culture to fit vision</a:t>
            </a:r>
          </a:p>
        </p:txBody>
      </p:sp>
      <p:sp>
        <p:nvSpPr>
          <p:cNvPr id="22533" name="Rectangle 5"/>
          <p:cNvSpPr>
            <a:spLocks noGrp="1" noChangeArrowheads="1"/>
          </p:cNvSpPr>
          <p:nvPr>
            <p:ph type="body" sz="half" idx="1"/>
          </p:nvPr>
        </p:nvSpPr>
        <p:spPr>
          <a:xfrm>
            <a:off x="1981200" y="1600200"/>
            <a:ext cx="3886200" cy="4876800"/>
          </a:xfrm>
        </p:spPr>
        <p:txBody>
          <a:bodyPr/>
          <a:lstStyle/>
          <a:p>
            <a:r>
              <a:rPr lang="en-US" altLang="en-US" b="1" smtClean="0"/>
              <a:t>Learn and know about company</a:t>
            </a:r>
          </a:p>
          <a:p>
            <a:r>
              <a:rPr lang="en-US" altLang="en-US" b="1" smtClean="0"/>
              <a:t>Securing early wins	</a:t>
            </a:r>
          </a:p>
          <a:p>
            <a:pPr lvl="1"/>
            <a:r>
              <a:rPr lang="en-US" altLang="en-US" b="1" smtClean="0"/>
              <a:t>First set short term goals</a:t>
            </a:r>
          </a:p>
          <a:p>
            <a:pPr lvl="1"/>
            <a:r>
              <a:rPr lang="en-US" altLang="en-US" b="1" smtClean="0"/>
              <a:t>When achieved make a big deal</a:t>
            </a:r>
          </a:p>
          <a:p>
            <a:pPr lvl="1"/>
            <a:r>
              <a:rPr lang="en-US" altLang="en-US" b="1" smtClean="0"/>
              <a:t>Should fit long term strategy </a:t>
            </a:r>
          </a:p>
          <a:p>
            <a:endParaRPr lang="en-US" altLang="en-US"/>
          </a:p>
        </p:txBody>
      </p:sp>
    </p:spTree>
    <p:extLst>
      <p:ext uri="{BB962C8B-B14F-4D97-AF65-F5344CB8AC3E}">
        <p14:creationId xmlns:p14="http://schemas.microsoft.com/office/powerpoint/2010/main" val="4255115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 calcmode="lin" valueType="num">
                                      <p:cBhvr additive="base">
                                        <p:cTn id="7" dur="500" fill="hold"/>
                                        <p:tgtEl>
                                          <p:spTgt spid="225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2533">
                                            <p:txEl>
                                              <p:pRg st="1" end="1"/>
                                            </p:txEl>
                                          </p:spTgt>
                                        </p:tgtEl>
                                        <p:attrNameLst>
                                          <p:attrName>style.visibility</p:attrName>
                                        </p:attrNameLst>
                                      </p:cBhvr>
                                      <p:to>
                                        <p:strVal val="visible"/>
                                      </p:to>
                                    </p:set>
                                    <p:anim calcmode="lin" valueType="num">
                                      <p:cBhvr additive="base">
                                        <p:cTn id="13" dur="500" fill="hold"/>
                                        <p:tgtEl>
                                          <p:spTgt spid="2253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2533">
                                            <p:txEl>
                                              <p:pRg st="2" end="2"/>
                                            </p:txEl>
                                          </p:spTgt>
                                        </p:tgtEl>
                                        <p:attrNameLst>
                                          <p:attrName>style.visibility</p:attrName>
                                        </p:attrNameLst>
                                      </p:cBhvr>
                                      <p:to>
                                        <p:strVal val="visible"/>
                                      </p:to>
                                    </p:set>
                                    <p:anim calcmode="lin" valueType="num">
                                      <p:cBhvr additive="base">
                                        <p:cTn id="19" dur="500" fill="hold"/>
                                        <p:tgtEl>
                                          <p:spTgt spid="2253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2533">
                                            <p:txEl>
                                              <p:pRg st="3" end="3"/>
                                            </p:txEl>
                                          </p:spTgt>
                                        </p:tgtEl>
                                        <p:attrNameLst>
                                          <p:attrName>style.visibility</p:attrName>
                                        </p:attrNameLst>
                                      </p:cBhvr>
                                      <p:to>
                                        <p:strVal val="visible"/>
                                      </p:to>
                                    </p:set>
                                    <p:anim calcmode="lin" valueType="num">
                                      <p:cBhvr additive="base">
                                        <p:cTn id="25" dur="500" fill="hold"/>
                                        <p:tgtEl>
                                          <p:spTgt spid="2253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22533">
                                            <p:txEl>
                                              <p:pRg st="4" end="4"/>
                                            </p:txEl>
                                          </p:spTgt>
                                        </p:tgtEl>
                                        <p:attrNameLst>
                                          <p:attrName>style.visibility</p:attrName>
                                        </p:attrNameLst>
                                      </p:cBhvr>
                                      <p:to>
                                        <p:strVal val="visible"/>
                                      </p:to>
                                    </p:set>
                                    <p:anim calcmode="lin" valueType="num">
                                      <p:cBhvr additive="base">
                                        <p:cTn id="31" dur="500" fill="hold"/>
                                        <p:tgtEl>
                                          <p:spTgt spid="2253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22532">
                                            <p:txEl>
                                              <p:pRg st="0" end="0"/>
                                            </p:txEl>
                                          </p:spTgt>
                                        </p:tgtEl>
                                        <p:attrNameLst>
                                          <p:attrName>style.visibility</p:attrName>
                                        </p:attrNameLst>
                                      </p:cBhvr>
                                      <p:to>
                                        <p:strVal val="visible"/>
                                      </p:to>
                                    </p:set>
                                    <p:anim calcmode="lin" valueType="num">
                                      <p:cBhvr additive="base">
                                        <p:cTn id="37" dur="500" fill="hold"/>
                                        <p:tgtEl>
                                          <p:spTgt spid="225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2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22532">
                                            <p:txEl>
                                              <p:pRg st="1" end="1"/>
                                            </p:txEl>
                                          </p:spTgt>
                                        </p:tgtEl>
                                        <p:attrNameLst>
                                          <p:attrName>style.visibility</p:attrName>
                                        </p:attrNameLst>
                                      </p:cBhvr>
                                      <p:to>
                                        <p:strVal val="visible"/>
                                      </p:to>
                                    </p:set>
                                    <p:anim calcmode="lin" valueType="num">
                                      <p:cBhvr additive="base">
                                        <p:cTn id="43" dur="500" fill="hold"/>
                                        <p:tgtEl>
                                          <p:spTgt spid="22532">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25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22532">
                                            <p:txEl>
                                              <p:pRg st="2" end="2"/>
                                            </p:txEl>
                                          </p:spTgt>
                                        </p:tgtEl>
                                        <p:attrNameLst>
                                          <p:attrName>style.visibility</p:attrName>
                                        </p:attrNameLst>
                                      </p:cBhvr>
                                      <p:to>
                                        <p:strVal val="visible"/>
                                      </p:to>
                                    </p:set>
                                    <p:anim calcmode="lin" valueType="num">
                                      <p:cBhvr additive="base">
                                        <p:cTn id="49" dur="500" fill="hold"/>
                                        <p:tgtEl>
                                          <p:spTgt spid="22532">
                                            <p:txEl>
                                              <p:pRg st="2" end="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25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22532">
                                            <p:txEl>
                                              <p:pRg st="3" end="3"/>
                                            </p:txEl>
                                          </p:spTgt>
                                        </p:tgtEl>
                                        <p:attrNameLst>
                                          <p:attrName>style.visibility</p:attrName>
                                        </p:attrNameLst>
                                      </p:cBhvr>
                                      <p:to>
                                        <p:strVal val="visible"/>
                                      </p:to>
                                    </p:set>
                                    <p:anim calcmode="lin" valueType="num">
                                      <p:cBhvr additive="base">
                                        <p:cTn id="55" dur="500" fill="hold"/>
                                        <p:tgtEl>
                                          <p:spTgt spid="22532">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253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bldLvl="2" autoUpdateAnimBg="0"/>
      <p:bldP spid="22533"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838200" y="365125"/>
            <a:ext cx="10515600" cy="484729"/>
          </a:xfrm>
        </p:spPr>
        <p:txBody>
          <a:bodyPr>
            <a:normAutofit fontScale="90000"/>
          </a:bodyPr>
          <a:lstStyle/>
          <a:p>
            <a:r>
              <a:rPr lang="en-US" dirty="0"/>
              <a:t>Levels of Corporate Culture</a:t>
            </a:r>
          </a:p>
        </p:txBody>
      </p:sp>
      <p:pic>
        <p:nvPicPr>
          <p:cNvPr id="2" name="Picture 2"/>
          <p:cNvPicPr>
            <a:picLocks noChangeAspect="1" noChangeArrowheads="1"/>
          </p:cNvPicPr>
          <p:nvPr/>
        </p:nvPicPr>
        <p:blipFill>
          <a:blip r:embed="rId2" cstate="print"/>
          <a:srcRect/>
          <a:stretch>
            <a:fillRect/>
          </a:stretch>
        </p:blipFill>
        <p:spPr bwMode="auto">
          <a:xfrm>
            <a:off x="1602889" y="854130"/>
            <a:ext cx="8423833" cy="5666354"/>
          </a:xfrm>
          <a:prstGeom prst="rect">
            <a:avLst/>
          </a:prstGeom>
          <a:noFill/>
          <a:ln w="9525">
            <a:noFill/>
            <a:miter lim="800000"/>
            <a:headEnd/>
            <a:tailEnd/>
          </a:ln>
        </p:spPr>
      </p:pic>
      <p:sp>
        <p:nvSpPr>
          <p:cNvPr id="6" name="TextBox 5"/>
          <p:cNvSpPr txBox="1"/>
          <p:nvPr/>
        </p:nvSpPr>
        <p:spPr>
          <a:xfrm>
            <a:off x="2527478" y="6568895"/>
            <a:ext cx="7499244" cy="287157"/>
          </a:xfrm>
          <a:prstGeom prst="rect">
            <a:avLst/>
          </a:prstGeom>
          <a:noFill/>
        </p:spPr>
        <p:txBody>
          <a:bodyPr wrap="square" rtlCol="0">
            <a:noAutofit/>
          </a:bodyPr>
          <a:lstStyle/>
          <a:p>
            <a:pPr defTabSz="457200">
              <a:defRPr/>
            </a:pPr>
            <a:r>
              <a:rPr lang="en-US" sz="800" dirty="0">
                <a:solidFill>
                  <a:schemeClr val="tx1">
                    <a:lumMod val="50000"/>
                    <a:lumOff val="50000"/>
                  </a:schemeClr>
                </a:solidFill>
                <a:latin typeface="Arial"/>
                <a:cs typeface="Arial"/>
              </a:rPr>
              <a:t>©2013 Cengage Learning. All Rights Reserved. May not be scanned, copied or duplicated, or posted to a publicly accessible website, in whole or in part.</a:t>
            </a:r>
          </a:p>
          <a:p>
            <a:endParaRPr lang="en-US" sz="800" dirty="0">
              <a:latin typeface="Arial"/>
              <a:cs typeface="Arial"/>
            </a:endParaRPr>
          </a:p>
        </p:txBody>
      </p:sp>
    </p:spTree>
    <p:extLst>
      <p:ext uri="{BB962C8B-B14F-4D97-AF65-F5344CB8AC3E}">
        <p14:creationId xmlns:p14="http://schemas.microsoft.com/office/powerpoint/2010/main" val="2786650536"/>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a:r>
              <a:rPr lang="en-US" altLang="en-US" b="1"/>
              <a:t>Create Momentum</a:t>
            </a:r>
          </a:p>
        </p:txBody>
      </p:sp>
      <p:sp>
        <p:nvSpPr>
          <p:cNvPr id="26627" name="Rectangle 3"/>
          <p:cNvSpPr>
            <a:spLocks noGrp="1" noChangeArrowheads="1"/>
          </p:cNvSpPr>
          <p:nvPr>
            <p:ph type="body" sz="half" idx="1"/>
          </p:nvPr>
        </p:nvSpPr>
        <p:spPr>
          <a:xfrm>
            <a:off x="579968" y="1600200"/>
            <a:ext cx="5414432" cy="4596205"/>
          </a:xfrm>
        </p:spPr>
        <p:txBody>
          <a:bodyPr/>
          <a:lstStyle/>
          <a:p>
            <a:r>
              <a:rPr lang="en-US" altLang="en-US" b="1" dirty="0" smtClean="0"/>
              <a:t>Build credibility</a:t>
            </a:r>
          </a:p>
          <a:p>
            <a:pPr lvl="1"/>
            <a:r>
              <a:rPr lang="en-US" altLang="en-US" b="1" dirty="0" smtClean="0"/>
              <a:t>Demanding but can be </a:t>
            </a:r>
            <a:r>
              <a:rPr lang="en-US" altLang="en-US" b="1" dirty="0" smtClean="0"/>
              <a:t>satisfied</a:t>
            </a:r>
          </a:p>
          <a:p>
            <a:pPr marL="457200" lvl="1" indent="0">
              <a:buNone/>
            </a:pPr>
            <a:endParaRPr lang="en-US" altLang="en-US" b="1" dirty="0" smtClean="0"/>
          </a:p>
          <a:p>
            <a:pPr lvl="1"/>
            <a:r>
              <a:rPr lang="en-US" altLang="en-US" b="1" dirty="0" smtClean="0"/>
              <a:t>Accessible but not too </a:t>
            </a:r>
            <a:r>
              <a:rPr lang="en-US" altLang="en-US" b="1" dirty="0" smtClean="0"/>
              <a:t>familiar</a:t>
            </a:r>
          </a:p>
          <a:p>
            <a:pPr marL="457200" lvl="1" indent="0">
              <a:buNone/>
            </a:pPr>
            <a:endParaRPr lang="en-US" altLang="en-US" b="1" dirty="0" smtClean="0"/>
          </a:p>
          <a:p>
            <a:pPr lvl="1"/>
            <a:r>
              <a:rPr lang="en-US" altLang="en-US" b="1" dirty="0" smtClean="0"/>
              <a:t>Focused but </a:t>
            </a:r>
            <a:r>
              <a:rPr lang="en-US" altLang="en-US" b="1" dirty="0" smtClean="0"/>
              <a:t>flexible</a:t>
            </a:r>
          </a:p>
          <a:p>
            <a:pPr marL="457200" lvl="1" indent="0">
              <a:buNone/>
            </a:pPr>
            <a:endParaRPr lang="en-US" altLang="en-US" b="1" dirty="0" smtClean="0"/>
          </a:p>
          <a:p>
            <a:pPr lvl="1"/>
            <a:r>
              <a:rPr lang="en-US" altLang="en-US" b="1" dirty="0" smtClean="0"/>
              <a:t>Active</a:t>
            </a:r>
          </a:p>
          <a:p>
            <a:pPr marL="457200" lvl="1" indent="0">
              <a:buNone/>
            </a:pPr>
            <a:endParaRPr lang="en-US" altLang="en-US" b="1" dirty="0" smtClean="0"/>
          </a:p>
          <a:p>
            <a:pPr lvl="1"/>
            <a:r>
              <a:rPr lang="en-US" altLang="en-US" b="1" dirty="0" smtClean="0"/>
              <a:t>Can make tough calls but humane</a:t>
            </a:r>
          </a:p>
        </p:txBody>
      </p:sp>
      <p:graphicFrame>
        <p:nvGraphicFramePr>
          <p:cNvPr id="20484" name="Object 4"/>
          <p:cNvGraphicFramePr>
            <a:graphicFrameLocks noGrp="1" noChangeAspect="1"/>
          </p:cNvGraphicFramePr>
          <p:nvPr>
            <p:ph type="clipArt" sz="half" idx="2"/>
          </p:nvPr>
        </p:nvGraphicFramePr>
        <p:xfrm>
          <a:off x="7554914" y="1885950"/>
          <a:ext cx="1196975" cy="4171950"/>
        </p:xfrm>
        <a:graphic>
          <a:graphicData uri="http://schemas.openxmlformats.org/presentationml/2006/ole">
            <mc:AlternateContent xmlns:mc="http://schemas.openxmlformats.org/markup-compatibility/2006">
              <mc:Choice xmlns:v="urn:schemas-microsoft-com:vml" Requires="v">
                <p:oleObj spid="_x0000_s9225" name="Clip" r:id="rId3" imgW="1457325" imgH="5076825" progId="MS_ClipArt_Gallery.2">
                  <p:embed/>
                </p:oleObj>
              </mc:Choice>
              <mc:Fallback>
                <p:oleObj name="Clip" r:id="rId3" imgW="1457325" imgH="5076825" progId="MS_ClipArt_Gallery.2">
                  <p:embed/>
                  <p:pic>
                    <p:nvPicPr>
                      <p:cNvPr id="204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914" y="1885950"/>
                        <a:ext cx="119697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6074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arn(outHorizontal)">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arn(outHorizontal)">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Effect transition="in" filter="barn(outHorizontal)">
                                      <p:cBhvr>
                                        <p:cTn id="17" dur="500"/>
                                        <p:tgtEl>
                                          <p:spTgt spid="266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6627">
                                            <p:txEl>
                                              <p:pRg st="5" end="5"/>
                                            </p:txEl>
                                          </p:spTgt>
                                        </p:tgtEl>
                                        <p:attrNameLst>
                                          <p:attrName>style.visibility</p:attrName>
                                        </p:attrNameLst>
                                      </p:cBhvr>
                                      <p:to>
                                        <p:strVal val="visible"/>
                                      </p:to>
                                    </p:set>
                                    <p:animEffect transition="in" filter="barn(outHorizontal)">
                                      <p:cBhvr>
                                        <p:cTn id="22" dur="500"/>
                                        <p:tgtEl>
                                          <p:spTgt spid="2662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26627">
                                            <p:txEl>
                                              <p:pRg st="7" end="7"/>
                                            </p:txEl>
                                          </p:spTgt>
                                        </p:tgtEl>
                                        <p:attrNameLst>
                                          <p:attrName>style.visibility</p:attrName>
                                        </p:attrNameLst>
                                      </p:cBhvr>
                                      <p:to>
                                        <p:strVal val="visible"/>
                                      </p:to>
                                    </p:set>
                                    <p:animEffect transition="in" filter="barn(outHorizontal)">
                                      <p:cBhvr>
                                        <p:cTn id="27" dur="500"/>
                                        <p:tgtEl>
                                          <p:spTgt spid="2662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27">
                                            <p:txEl>
                                              <p:pRg st="9" end="9"/>
                                            </p:txEl>
                                          </p:spTgt>
                                        </p:tgtEl>
                                        <p:attrNameLst>
                                          <p:attrName>style.visibility</p:attrName>
                                        </p:attrNameLst>
                                      </p:cBhvr>
                                      <p:to>
                                        <p:strVal val="visible"/>
                                      </p:to>
                                    </p:set>
                                    <p:animEffect transition="in" filter="barn(outHorizontal)">
                                      <p:cBhvr>
                                        <p:cTn id="32"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altLang="en-US" b="1"/>
              <a:t>Master Technologies</a:t>
            </a:r>
          </a:p>
        </p:txBody>
      </p:sp>
      <p:sp>
        <p:nvSpPr>
          <p:cNvPr id="23555" name="Rectangle 3"/>
          <p:cNvSpPr>
            <a:spLocks noGrp="1" noChangeArrowheads="1"/>
          </p:cNvSpPr>
          <p:nvPr>
            <p:ph type="body" idx="1"/>
          </p:nvPr>
        </p:nvSpPr>
        <p:spPr>
          <a:xfrm>
            <a:off x="1981200" y="1885950"/>
            <a:ext cx="8686800" cy="4171950"/>
          </a:xfrm>
        </p:spPr>
        <p:txBody>
          <a:bodyPr/>
          <a:lstStyle/>
          <a:p>
            <a:r>
              <a:rPr lang="en-US" altLang="en-US" b="1" smtClean="0"/>
              <a:t>Learn from internal and external sources</a:t>
            </a:r>
          </a:p>
          <a:p>
            <a:r>
              <a:rPr lang="en-US" altLang="en-US" b="1" smtClean="0"/>
              <a:t>Visioning - develop strategy </a:t>
            </a:r>
          </a:p>
          <a:p>
            <a:pPr lvl="1"/>
            <a:r>
              <a:rPr lang="en-US" altLang="en-US" b="1" smtClean="0"/>
              <a:t>Push vs. pull tools </a:t>
            </a:r>
          </a:p>
          <a:p>
            <a:pPr lvl="1"/>
            <a:r>
              <a:rPr lang="en-US" altLang="en-US" b="1" smtClean="0"/>
              <a:t>What values does the strategy embrace?</a:t>
            </a:r>
          </a:p>
          <a:p>
            <a:pPr lvl="1"/>
            <a:r>
              <a:rPr lang="en-US" altLang="en-US" b="1" smtClean="0"/>
              <a:t>What behaviors are needed?</a:t>
            </a:r>
          </a:p>
          <a:p>
            <a:r>
              <a:rPr lang="en-US" altLang="en-US" b="1" smtClean="0"/>
              <a:t>Communicate the vision</a:t>
            </a:r>
          </a:p>
          <a:p>
            <a:pPr lvl="1"/>
            <a:r>
              <a:rPr lang="en-US" altLang="en-US" b="1" smtClean="0"/>
              <a:t>Simple text	- Best channels</a:t>
            </a:r>
          </a:p>
          <a:p>
            <a:pPr lvl="1"/>
            <a:r>
              <a:rPr lang="en-US" altLang="en-US" b="1" smtClean="0"/>
              <a:t>Clear meaning	- Do it yourself!</a:t>
            </a:r>
          </a:p>
        </p:txBody>
      </p:sp>
    </p:spTree>
    <p:extLst>
      <p:ext uri="{BB962C8B-B14F-4D97-AF65-F5344CB8AC3E}">
        <p14:creationId xmlns:p14="http://schemas.microsoft.com/office/powerpoint/2010/main" val="1845194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up)">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up)">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up)">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wipe(up)">
                                      <p:cBhvr>
                                        <p:cTn id="22" dur="500"/>
                                        <p:tgtEl>
                                          <p:spTgt spid="23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wipe(up)">
                                      <p:cBhvr>
                                        <p:cTn id="27" dur="500"/>
                                        <p:tgtEl>
                                          <p:spTgt spid="23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wipe(up)">
                                      <p:cBhvr>
                                        <p:cTn id="32" dur="500"/>
                                        <p:tgtEl>
                                          <p:spTgt spid="23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Effect transition="in" filter="wipe(up)">
                                      <p:cBhvr>
                                        <p:cTn id="37" dur="500"/>
                                        <p:tgtEl>
                                          <p:spTgt spid="23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555">
                                            <p:txEl>
                                              <p:pRg st="7" end="7"/>
                                            </p:txEl>
                                          </p:spTgt>
                                        </p:tgtEl>
                                        <p:attrNameLst>
                                          <p:attrName>style.visibility</p:attrName>
                                        </p:attrNameLst>
                                      </p:cBhvr>
                                      <p:to>
                                        <p:strVal val="visible"/>
                                      </p:to>
                                    </p:set>
                                    <p:animEffect transition="in" filter="wipe(up)">
                                      <p:cBhvr>
                                        <p:cTn id="42" dur="500"/>
                                        <p:tgtEl>
                                          <p:spTgt spid="23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228600"/>
            <a:ext cx="9144000" cy="1143000"/>
          </a:xfrm>
        </p:spPr>
        <p:txBody>
          <a:bodyPr/>
          <a:lstStyle/>
          <a:p>
            <a:pPr algn="ctr"/>
            <a:r>
              <a:rPr lang="en-US" altLang="en-US" b="1"/>
              <a:t>Enabling Technologies, con’t</a:t>
            </a:r>
          </a:p>
        </p:txBody>
      </p:sp>
      <p:graphicFrame>
        <p:nvGraphicFramePr>
          <p:cNvPr id="22531" name="Object 3"/>
          <p:cNvGraphicFramePr>
            <a:graphicFrameLocks noGrp="1" noChangeAspect="1"/>
          </p:cNvGraphicFramePr>
          <p:nvPr>
            <p:ph type="clipArt" sz="half" idx="1"/>
            <p:extLst>
              <p:ext uri="{D42A27DB-BD31-4B8C-83A1-F6EECF244321}">
                <p14:modId xmlns:p14="http://schemas.microsoft.com/office/powerpoint/2010/main" val="2886083683"/>
              </p:ext>
            </p:extLst>
          </p:nvPr>
        </p:nvGraphicFramePr>
        <p:xfrm>
          <a:off x="830132" y="2246015"/>
          <a:ext cx="4013200" cy="2890837"/>
        </p:xfrm>
        <a:graphic>
          <a:graphicData uri="http://schemas.openxmlformats.org/presentationml/2006/ole">
            <mc:AlternateContent xmlns:mc="http://schemas.openxmlformats.org/markup-compatibility/2006">
              <mc:Choice xmlns:v="urn:schemas-microsoft-com:vml" Requires="v">
                <p:oleObj spid="_x0000_s10249" name="Clip" r:id="rId3" imgW="36880800" imgH="26517600" progId="MS_ClipArt_Gallery.2">
                  <p:embed/>
                </p:oleObj>
              </mc:Choice>
              <mc:Fallback>
                <p:oleObj name="Clip" r:id="rId3" imgW="36880800" imgH="26517600" progId="MS_ClipArt_Gallery.2">
                  <p:embed/>
                  <p:pic>
                    <p:nvPicPr>
                      <p:cNvPr id="225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132" y="2246015"/>
                        <a:ext cx="4013200" cy="289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7652" name="Rectangle 4"/>
          <p:cNvSpPr>
            <a:spLocks noGrp="1" noChangeArrowheads="1"/>
          </p:cNvSpPr>
          <p:nvPr>
            <p:ph type="body" sz="half" idx="2"/>
          </p:nvPr>
        </p:nvSpPr>
        <p:spPr>
          <a:xfrm>
            <a:off x="4927002" y="1600200"/>
            <a:ext cx="5740998" cy="5257800"/>
          </a:xfrm>
        </p:spPr>
        <p:txBody>
          <a:bodyPr/>
          <a:lstStyle/>
          <a:p>
            <a:r>
              <a:rPr lang="en-US" altLang="en-US" b="1" dirty="0" smtClean="0"/>
              <a:t>Coalition building</a:t>
            </a:r>
          </a:p>
          <a:p>
            <a:pPr lvl="1"/>
            <a:r>
              <a:rPr lang="en-US" altLang="en-US" b="1" dirty="0" smtClean="0"/>
              <a:t>Don’t ignore </a:t>
            </a:r>
            <a:r>
              <a:rPr lang="en-US" altLang="en-US" b="1" dirty="0" smtClean="0"/>
              <a:t>politics</a:t>
            </a:r>
          </a:p>
          <a:p>
            <a:pPr marL="457200" lvl="1" indent="0">
              <a:buNone/>
            </a:pPr>
            <a:endParaRPr lang="en-US" altLang="en-US" b="1" dirty="0" smtClean="0"/>
          </a:p>
          <a:p>
            <a:pPr lvl="1"/>
            <a:r>
              <a:rPr lang="en-US" altLang="en-US" b="1" dirty="0" smtClean="0"/>
              <a:t>Technical change not </a:t>
            </a:r>
            <a:r>
              <a:rPr lang="en-US" altLang="en-US" b="1" dirty="0" smtClean="0"/>
              <a:t>enough</a:t>
            </a:r>
          </a:p>
          <a:p>
            <a:pPr marL="457200" lvl="1" indent="0">
              <a:buNone/>
            </a:pPr>
            <a:endParaRPr lang="en-US" altLang="en-US" b="1" dirty="0" smtClean="0"/>
          </a:p>
          <a:p>
            <a:pPr lvl="1"/>
            <a:r>
              <a:rPr lang="en-US" altLang="en-US" b="1" dirty="0" smtClean="0"/>
              <a:t>Political management isn’t same as being </a:t>
            </a:r>
            <a:r>
              <a:rPr lang="en-US" altLang="en-US" b="1" dirty="0" smtClean="0"/>
              <a:t>political</a:t>
            </a:r>
          </a:p>
          <a:p>
            <a:pPr marL="457200" lvl="1" indent="0">
              <a:buNone/>
            </a:pPr>
            <a:endParaRPr lang="en-US" altLang="en-US" b="1" dirty="0" smtClean="0"/>
          </a:p>
          <a:p>
            <a:pPr lvl="1"/>
            <a:r>
              <a:rPr lang="en-US" altLang="en-US" b="1" dirty="0" smtClean="0"/>
              <a:t>Prevent blocking </a:t>
            </a:r>
            <a:r>
              <a:rPr lang="en-US" altLang="en-US" b="1" dirty="0" smtClean="0"/>
              <a:t>coalitions</a:t>
            </a:r>
          </a:p>
          <a:p>
            <a:pPr marL="457200" lvl="1" indent="0">
              <a:buNone/>
            </a:pPr>
            <a:endParaRPr lang="en-US" altLang="en-US" b="1" dirty="0" smtClean="0"/>
          </a:p>
          <a:p>
            <a:pPr lvl="1"/>
            <a:r>
              <a:rPr lang="en-US" altLang="en-US" b="1" dirty="0" smtClean="0"/>
              <a:t>Build political capital</a:t>
            </a:r>
          </a:p>
        </p:txBody>
      </p:sp>
    </p:spTree>
    <p:extLst>
      <p:ext uri="{BB962C8B-B14F-4D97-AF65-F5344CB8AC3E}">
        <p14:creationId xmlns:p14="http://schemas.microsoft.com/office/powerpoint/2010/main" val="1731141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box(out)">
                                      <p:cBhvr>
                                        <p:cTn id="7" dur="500"/>
                                        <p:tgtEl>
                                          <p:spTgt spid="27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box(out)">
                                      <p:cBhvr>
                                        <p:cTn id="12" dur="500"/>
                                        <p:tgtEl>
                                          <p:spTgt spid="276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652">
                                            <p:txEl>
                                              <p:pRg st="3" end="3"/>
                                            </p:txEl>
                                          </p:spTgt>
                                        </p:tgtEl>
                                        <p:attrNameLst>
                                          <p:attrName>style.visibility</p:attrName>
                                        </p:attrNameLst>
                                      </p:cBhvr>
                                      <p:to>
                                        <p:strVal val="visible"/>
                                      </p:to>
                                    </p:set>
                                    <p:animEffect transition="in" filter="box(out)">
                                      <p:cBhvr>
                                        <p:cTn id="17" dur="500"/>
                                        <p:tgtEl>
                                          <p:spTgt spid="2765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652">
                                            <p:txEl>
                                              <p:pRg st="5" end="5"/>
                                            </p:txEl>
                                          </p:spTgt>
                                        </p:tgtEl>
                                        <p:attrNameLst>
                                          <p:attrName>style.visibility</p:attrName>
                                        </p:attrNameLst>
                                      </p:cBhvr>
                                      <p:to>
                                        <p:strVal val="visible"/>
                                      </p:to>
                                    </p:set>
                                    <p:animEffect transition="in" filter="box(out)">
                                      <p:cBhvr>
                                        <p:cTn id="22" dur="500"/>
                                        <p:tgtEl>
                                          <p:spTgt spid="2765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7652">
                                            <p:txEl>
                                              <p:pRg st="7" end="7"/>
                                            </p:txEl>
                                          </p:spTgt>
                                        </p:tgtEl>
                                        <p:attrNameLst>
                                          <p:attrName>style.visibility</p:attrName>
                                        </p:attrNameLst>
                                      </p:cBhvr>
                                      <p:to>
                                        <p:strVal val="visible"/>
                                      </p:to>
                                    </p:set>
                                    <p:animEffect transition="in" filter="box(out)">
                                      <p:cBhvr>
                                        <p:cTn id="27" dur="500"/>
                                        <p:tgtEl>
                                          <p:spTgt spid="27652">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7652">
                                            <p:txEl>
                                              <p:pRg st="9" end="9"/>
                                            </p:txEl>
                                          </p:spTgt>
                                        </p:tgtEl>
                                        <p:attrNameLst>
                                          <p:attrName>style.visibility</p:attrName>
                                        </p:attrNameLst>
                                      </p:cBhvr>
                                      <p:to>
                                        <p:strVal val="visible"/>
                                      </p:to>
                                    </p:set>
                                    <p:animEffect transition="in" filter="box(out)">
                                      <p:cBhvr>
                                        <p:cTn id="32" dur="500"/>
                                        <p:tgtEl>
                                          <p:spTgt spid="276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altLang="en-US" b="1"/>
              <a:t>Manage Oneself</a:t>
            </a:r>
          </a:p>
        </p:txBody>
      </p:sp>
      <p:sp>
        <p:nvSpPr>
          <p:cNvPr id="24579" name="Rectangle 3"/>
          <p:cNvSpPr>
            <a:spLocks noGrp="1" noChangeArrowheads="1"/>
          </p:cNvSpPr>
          <p:nvPr>
            <p:ph type="body" sz="half" idx="1"/>
          </p:nvPr>
        </p:nvSpPr>
        <p:spPr/>
        <p:txBody>
          <a:bodyPr/>
          <a:lstStyle/>
          <a:p>
            <a:r>
              <a:rPr lang="en-US" altLang="en-US" b="1" smtClean="0"/>
              <a:t>Be self-aware</a:t>
            </a:r>
          </a:p>
          <a:p>
            <a:r>
              <a:rPr lang="en-US" altLang="en-US" b="1" smtClean="0"/>
              <a:t>Define your leadership style</a:t>
            </a:r>
          </a:p>
          <a:p>
            <a:r>
              <a:rPr lang="en-US" altLang="en-US" b="1" smtClean="0"/>
              <a:t>Get advice and counsel</a:t>
            </a:r>
          </a:p>
          <a:p>
            <a:pPr lvl="1"/>
            <a:r>
              <a:rPr lang="en-US" altLang="en-US" b="1" smtClean="0"/>
              <a:t>Advice is from expert to leader</a:t>
            </a:r>
          </a:p>
          <a:p>
            <a:pPr lvl="1"/>
            <a:r>
              <a:rPr lang="en-US" altLang="en-US" b="1" smtClean="0"/>
              <a:t>Counsel is insight</a:t>
            </a:r>
          </a:p>
        </p:txBody>
      </p:sp>
      <p:sp>
        <p:nvSpPr>
          <p:cNvPr id="24581" name="Rectangle 5"/>
          <p:cNvSpPr>
            <a:spLocks noGrp="1" noChangeArrowheads="1"/>
          </p:cNvSpPr>
          <p:nvPr>
            <p:ph type="body" sz="half" idx="2"/>
          </p:nvPr>
        </p:nvSpPr>
        <p:spPr/>
        <p:txBody>
          <a:bodyPr/>
          <a:lstStyle/>
          <a:p>
            <a:r>
              <a:rPr lang="en-US" altLang="en-US" b="1" dirty="0" smtClean="0"/>
              <a:t>Types of help</a:t>
            </a:r>
          </a:p>
          <a:p>
            <a:pPr lvl="1"/>
            <a:r>
              <a:rPr lang="en-US" altLang="en-US" b="1" dirty="0" smtClean="0"/>
              <a:t>Technical</a:t>
            </a:r>
          </a:p>
          <a:p>
            <a:pPr lvl="1"/>
            <a:r>
              <a:rPr lang="en-US" altLang="en-US" b="1" dirty="0" smtClean="0"/>
              <a:t>Political</a:t>
            </a:r>
          </a:p>
          <a:p>
            <a:pPr lvl="1"/>
            <a:r>
              <a:rPr lang="en-US" altLang="en-US" b="1" dirty="0" smtClean="0"/>
              <a:t>Personal</a:t>
            </a:r>
          </a:p>
          <a:p>
            <a:r>
              <a:rPr lang="en-US" altLang="en-US" b="1" dirty="0" smtClean="0"/>
              <a:t>Advisor traits</a:t>
            </a:r>
          </a:p>
          <a:p>
            <a:pPr lvl="1"/>
            <a:r>
              <a:rPr lang="en-US" altLang="en-US" b="1" dirty="0" smtClean="0"/>
              <a:t>Competent</a:t>
            </a:r>
          </a:p>
          <a:p>
            <a:pPr lvl="1"/>
            <a:r>
              <a:rPr lang="en-US" altLang="en-US" b="1" dirty="0" smtClean="0"/>
              <a:t> Trustworthy</a:t>
            </a:r>
          </a:p>
          <a:p>
            <a:pPr lvl="1"/>
            <a:r>
              <a:rPr lang="en-US" altLang="en-US" b="1" dirty="0" smtClean="0"/>
              <a:t>Enhance your status</a:t>
            </a:r>
          </a:p>
        </p:txBody>
      </p:sp>
    </p:spTree>
    <p:extLst>
      <p:ext uri="{BB962C8B-B14F-4D97-AF65-F5344CB8AC3E}">
        <p14:creationId xmlns:p14="http://schemas.microsoft.com/office/powerpoint/2010/main" val="1496925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ox(in)">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ox(in)">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ox(in)">
                                      <p:cBhvr>
                                        <p:cTn id="17" dur="500"/>
                                        <p:tgtEl>
                                          <p:spTgt spid="24579">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579">
                                            <p:txEl>
                                              <p:pRg st="3" end="3"/>
                                            </p:txEl>
                                          </p:spTgt>
                                        </p:tgtEl>
                                        <p:attrNameLst>
                                          <p:attrName>style.visibility</p:attrName>
                                        </p:attrNameLst>
                                      </p:cBhvr>
                                      <p:to>
                                        <p:strVal val="visible"/>
                                      </p:to>
                                    </p:set>
                                    <p:animEffect transition="in" filter="box(in)">
                                      <p:cBhvr>
                                        <p:cTn id="20" dur="500"/>
                                        <p:tgtEl>
                                          <p:spTgt spid="24579">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animEffect transition="in" filter="box(in)">
                                      <p:cBhvr>
                                        <p:cTn id="23" dur="500"/>
                                        <p:tgtEl>
                                          <p:spTgt spid="2457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24581">
                                            <p:txEl>
                                              <p:pRg st="0" end="0"/>
                                            </p:txEl>
                                          </p:spTgt>
                                        </p:tgtEl>
                                        <p:attrNameLst>
                                          <p:attrName>style.visibility</p:attrName>
                                        </p:attrNameLst>
                                      </p:cBhvr>
                                      <p:to>
                                        <p:strVal val="visible"/>
                                      </p:to>
                                    </p:set>
                                    <p:animEffect transition="in" filter="barn(outVertical)">
                                      <p:cBhvr>
                                        <p:cTn id="28" dur="500"/>
                                        <p:tgtEl>
                                          <p:spTgt spid="24581">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24581">
                                            <p:txEl>
                                              <p:pRg st="1" end="1"/>
                                            </p:txEl>
                                          </p:spTgt>
                                        </p:tgtEl>
                                        <p:attrNameLst>
                                          <p:attrName>style.visibility</p:attrName>
                                        </p:attrNameLst>
                                      </p:cBhvr>
                                      <p:to>
                                        <p:strVal val="visible"/>
                                      </p:to>
                                    </p:set>
                                    <p:animEffect transition="in" filter="barn(outVertical)">
                                      <p:cBhvr>
                                        <p:cTn id="33" dur="500"/>
                                        <p:tgtEl>
                                          <p:spTgt spid="24581">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24581">
                                            <p:txEl>
                                              <p:pRg st="2" end="2"/>
                                            </p:txEl>
                                          </p:spTgt>
                                        </p:tgtEl>
                                        <p:attrNameLst>
                                          <p:attrName>style.visibility</p:attrName>
                                        </p:attrNameLst>
                                      </p:cBhvr>
                                      <p:to>
                                        <p:strVal val="visible"/>
                                      </p:to>
                                    </p:set>
                                    <p:animEffect transition="in" filter="barn(outVertical)">
                                      <p:cBhvr>
                                        <p:cTn id="38" dur="500"/>
                                        <p:tgtEl>
                                          <p:spTgt spid="24581">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24581">
                                            <p:txEl>
                                              <p:pRg st="3" end="3"/>
                                            </p:txEl>
                                          </p:spTgt>
                                        </p:tgtEl>
                                        <p:attrNameLst>
                                          <p:attrName>style.visibility</p:attrName>
                                        </p:attrNameLst>
                                      </p:cBhvr>
                                      <p:to>
                                        <p:strVal val="visible"/>
                                      </p:to>
                                    </p:set>
                                    <p:animEffect transition="in" filter="barn(outVertical)">
                                      <p:cBhvr>
                                        <p:cTn id="43" dur="500"/>
                                        <p:tgtEl>
                                          <p:spTgt spid="24581">
                                            <p:txEl>
                                              <p:pRg st="3" end="3"/>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37" fill="hold" grpId="0" nodeType="clickEffect">
                                  <p:stCondLst>
                                    <p:cond delay="0"/>
                                  </p:stCondLst>
                                  <p:childTnLst>
                                    <p:set>
                                      <p:cBhvr>
                                        <p:cTn id="47" dur="1" fill="hold">
                                          <p:stCondLst>
                                            <p:cond delay="0"/>
                                          </p:stCondLst>
                                        </p:cTn>
                                        <p:tgtEl>
                                          <p:spTgt spid="24581">
                                            <p:txEl>
                                              <p:pRg st="4" end="4"/>
                                            </p:txEl>
                                          </p:spTgt>
                                        </p:tgtEl>
                                        <p:attrNameLst>
                                          <p:attrName>style.visibility</p:attrName>
                                        </p:attrNameLst>
                                      </p:cBhvr>
                                      <p:to>
                                        <p:strVal val="visible"/>
                                      </p:to>
                                    </p:set>
                                    <p:animEffect transition="in" filter="barn(outVertical)">
                                      <p:cBhvr>
                                        <p:cTn id="48" dur="500"/>
                                        <p:tgtEl>
                                          <p:spTgt spid="24581">
                                            <p:txEl>
                                              <p:pRg st="4" end="4"/>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24581">
                                            <p:txEl>
                                              <p:pRg st="5" end="5"/>
                                            </p:txEl>
                                          </p:spTgt>
                                        </p:tgtEl>
                                        <p:attrNameLst>
                                          <p:attrName>style.visibility</p:attrName>
                                        </p:attrNameLst>
                                      </p:cBhvr>
                                      <p:to>
                                        <p:strVal val="visible"/>
                                      </p:to>
                                    </p:set>
                                    <p:animEffect transition="in" filter="barn(outVertical)">
                                      <p:cBhvr>
                                        <p:cTn id="53" dur="500"/>
                                        <p:tgtEl>
                                          <p:spTgt spid="24581">
                                            <p:txEl>
                                              <p:pRg st="5" end="5"/>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24581">
                                            <p:txEl>
                                              <p:pRg st="6" end="6"/>
                                            </p:txEl>
                                          </p:spTgt>
                                        </p:tgtEl>
                                        <p:attrNameLst>
                                          <p:attrName>style.visibility</p:attrName>
                                        </p:attrNameLst>
                                      </p:cBhvr>
                                      <p:to>
                                        <p:strVal val="visible"/>
                                      </p:to>
                                    </p:set>
                                    <p:animEffect transition="in" filter="barn(outVertical)">
                                      <p:cBhvr>
                                        <p:cTn id="58" dur="500"/>
                                        <p:tgtEl>
                                          <p:spTgt spid="24581">
                                            <p:txEl>
                                              <p:pRg st="6" end="6"/>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37" fill="hold" grpId="0" nodeType="clickEffect">
                                  <p:stCondLst>
                                    <p:cond delay="0"/>
                                  </p:stCondLst>
                                  <p:childTnLst>
                                    <p:set>
                                      <p:cBhvr>
                                        <p:cTn id="62" dur="1" fill="hold">
                                          <p:stCondLst>
                                            <p:cond delay="0"/>
                                          </p:stCondLst>
                                        </p:cTn>
                                        <p:tgtEl>
                                          <p:spTgt spid="24581">
                                            <p:txEl>
                                              <p:pRg st="7" end="7"/>
                                            </p:txEl>
                                          </p:spTgt>
                                        </p:tgtEl>
                                        <p:attrNameLst>
                                          <p:attrName>style.visibility</p:attrName>
                                        </p:attrNameLst>
                                      </p:cBhvr>
                                      <p:to>
                                        <p:strVal val="visible"/>
                                      </p:to>
                                    </p:set>
                                    <p:animEffect transition="in" filter="barn(outVertical)">
                                      <p:cBhvr>
                                        <p:cTn id="63" dur="500"/>
                                        <p:tgtEl>
                                          <p:spTgt spid="2458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P spid="24581" grpId="0" build="p" bldLvl="2"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4099" y="1348332"/>
            <a:ext cx="9810974" cy="4401205"/>
          </a:xfrm>
          <a:prstGeom prst="rect">
            <a:avLst/>
          </a:prstGeom>
        </p:spPr>
        <p:txBody>
          <a:bodyPr wrap="square">
            <a:spAutoFit/>
          </a:bodyPr>
          <a:lstStyle/>
          <a:p>
            <a:pPr algn="ctr"/>
            <a:r>
              <a:rPr lang="en-ZA" sz="2800" b="1" dirty="0">
                <a:solidFill>
                  <a:srgbClr val="000000"/>
                </a:solidFill>
                <a:latin typeface="Arial" panose="020B0604020202020204" pitchFamily="34" charset="0"/>
              </a:rPr>
              <a:t>Today’s leaders must create a corporate culture that is forward-thinking— encouraging their followers to constantly learn, and stay abreast of the changing times. </a:t>
            </a:r>
            <a:endParaRPr lang="en-ZA" sz="2800" b="1" dirty="0" smtClean="0">
              <a:solidFill>
                <a:srgbClr val="000000"/>
              </a:solidFill>
              <a:latin typeface="Arial" panose="020B0604020202020204" pitchFamily="34" charset="0"/>
            </a:endParaRPr>
          </a:p>
          <a:p>
            <a:pPr algn="ctr"/>
            <a:endParaRPr lang="en-ZA" sz="2800" b="1" dirty="0" smtClean="0">
              <a:solidFill>
                <a:srgbClr val="000000"/>
              </a:solidFill>
              <a:latin typeface="Arial" panose="020B0604020202020204" pitchFamily="34" charset="0"/>
            </a:endParaRPr>
          </a:p>
          <a:p>
            <a:pPr algn="ctr"/>
            <a:endParaRPr lang="en-ZA" sz="2800" b="1" dirty="0">
              <a:solidFill>
                <a:srgbClr val="000000"/>
              </a:solidFill>
              <a:latin typeface="Arial" panose="020B0604020202020204" pitchFamily="34" charset="0"/>
            </a:endParaRPr>
          </a:p>
          <a:p>
            <a:pPr algn="ctr"/>
            <a:endParaRPr lang="en-ZA" sz="2800" b="1" dirty="0">
              <a:solidFill>
                <a:srgbClr val="000000"/>
              </a:solidFill>
              <a:latin typeface="Arial" panose="020B0604020202020204" pitchFamily="34" charset="0"/>
            </a:endParaRPr>
          </a:p>
          <a:p>
            <a:pPr algn="ctr"/>
            <a:r>
              <a:rPr lang="en-ZA" sz="2800" b="1" dirty="0" smtClean="0">
                <a:solidFill>
                  <a:srgbClr val="000000"/>
                </a:solidFill>
                <a:latin typeface="Arial" panose="020B0604020202020204" pitchFamily="34" charset="0"/>
              </a:rPr>
              <a:t>This </a:t>
            </a:r>
            <a:r>
              <a:rPr lang="en-ZA" sz="2800" b="1" dirty="0">
                <a:solidFill>
                  <a:srgbClr val="000000"/>
                </a:solidFill>
                <a:latin typeface="Arial" panose="020B0604020202020204" pitchFamily="34" charset="0"/>
              </a:rPr>
              <a:t>is a 21st century leadership imperative. An empowered team with tremendous group knowledge will drive organisations towards prosperous futures.</a:t>
            </a:r>
            <a:br>
              <a:rPr lang="en-ZA" sz="2800" b="1" dirty="0">
                <a:solidFill>
                  <a:srgbClr val="000000"/>
                </a:solidFill>
                <a:latin typeface="Arial" panose="020B0604020202020204" pitchFamily="34" charset="0"/>
              </a:rPr>
            </a:br>
            <a:endParaRPr lang="en-ZA" sz="2800" b="1" dirty="0"/>
          </a:p>
        </p:txBody>
      </p:sp>
    </p:spTree>
    <p:extLst>
      <p:ext uri="{BB962C8B-B14F-4D97-AF65-F5344CB8AC3E}">
        <p14:creationId xmlns:p14="http://schemas.microsoft.com/office/powerpoint/2010/main" val="37672702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altLang="en-US" b="1"/>
              <a:t>How Far Can You Go?</a:t>
            </a:r>
          </a:p>
        </p:txBody>
      </p:sp>
      <p:graphicFrame>
        <p:nvGraphicFramePr>
          <p:cNvPr id="29699" name="Object 3"/>
          <p:cNvGraphicFramePr>
            <a:graphicFrameLocks noChangeAspect="1"/>
          </p:cNvGraphicFramePr>
          <p:nvPr/>
        </p:nvGraphicFramePr>
        <p:xfrm>
          <a:off x="3200400" y="1905000"/>
          <a:ext cx="5613400" cy="4064000"/>
        </p:xfrm>
        <a:graphic>
          <a:graphicData uri="http://schemas.openxmlformats.org/presentationml/2006/ole">
            <mc:AlternateContent xmlns:mc="http://schemas.openxmlformats.org/markup-compatibility/2006">
              <mc:Choice xmlns:v="urn:schemas-microsoft-com:vml" Requires="v">
                <p:oleObj spid="_x0000_s11273" name="Clip" r:id="rId4" imgW="9734550" imgH="7048500" progId="MS_ClipArt_Gallery.2">
                  <p:embed/>
                </p:oleObj>
              </mc:Choice>
              <mc:Fallback>
                <p:oleObj name="Clip" r:id="rId4" imgW="9734550" imgH="7048500" progId="MS_ClipArt_Gallery.2">
                  <p:embed/>
                  <p:pic>
                    <p:nvPicPr>
                      <p:cNvPr id="296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905000"/>
                        <a:ext cx="56134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3045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8098" y="1925619"/>
            <a:ext cx="3583289" cy="2585323"/>
          </a:xfrm>
          <a:prstGeom prst="rect">
            <a:avLst/>
          </a:prstGeom>
          <a:noFill/>
        </p:spPr>
        <p:txBody>
          <a:bodyPr wrap="none" rtlCol="0">
            <a:spAutoFit/>
          </a:bodyPr>
          <a:lstStyle/>
          <a:p>
            <a:pPr algn="ctr"/>
            <a:r>
              <a:rPr lang="en-ZA" sz="5400" dirty="0" smtClean="0"/>
              <a:t>Thank You </a:t>
            </a:r>
          </a:p>
          <a:p>
            <a:pPr algn="ctr"/>
            <a:r>
              <a:rPr lang="en-ZA" sz="5400" dirty="0" smtClean="0"/>
              <a:t>and </a:t>
            </a:r>
          </a:p>
          <a:p>
            <a:pPr algn="ctr"/>
            <a:r>
              <a:rPr lang="en-ZA" sz="5400" dirty="0" smtClean="0"/>
              <a:t>Best Wishes</a:t>
            </a:r>
            <a:endParaRPr lang="en-ZA" sz="5400" dirty="0"/>
          </a:p>
        </p:txBody>
      </p:sp>
    </p:spTree>
    <p:extLst>
      <p:ext uri="{BB962C8B-B14F-4D97-AF65-F5344CB8AC3E}">
        <p14:creationId xmlns:p14="http://schemas.microsoft.com/office/powerpoint/2010/main" val="35368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7050607-13C3-466D-9C82-0CA788C02537}" type="slidenum">
              <a:rPr lang="en-US"/>
              <a:pPr/>
              <a:t>7</a:t>
            </a:fld>
            <a:endParaRPr lang="en-US" dirty="0"/>
          </a:p>
        </p:txBody>
      </p:sp>
      <p:sp>
        <p:nvSpPr>
          <p:cNvPr id="49154" name="Rectangle 2"/>
          <p:cNvSpPr>
            <a:spLocks noGrp="1" noChangeArrowheads="1"/>
          </p:cNvSpPr>
          <p:nvPr>
            <p:ph type="title"/>
          </p:nvPr>
        </p:nvSpPr>
        <p:spPr/>
        <p:txBody>
          <a:bodyPr>
            <a:normAutofit/>
          </a:bodyPr>
          <a:lstStyle/>
          <a:p>
            <a:r>
              <a:rPr lang="en-US" dirty="0"/>
              <a:t>Emergence and Purpose of Culture</a:t>
            </a:r>
          </a:p>
        </p:txBody>
      </p:sp>
      <p:sp>
        <p:nvSpPr>
          <p:cNvPr id="49155" name="Rectangle 3"/>
          <p:cNvSpPr>
            <a:spLocks noGrp="1" noChangeArrowheads="1"/>
          </p:cNvSpPr>
          <p:nvPr>
            <p:ph type="body" idx="1"/>
          </p:nvPr>
        </p:nvSpPr>
        <p:spPr>
          <a:xfrm>
            <a:off x="1981200" y="1600200"/>
            <a:ext cx="8229600" cy="5181600"/>
          </a:xfrm>
        </p:spPr>
        <p:txBody>
          <a:bodyPr/>
          <a:lstStyle/>
          <a:p>
            <a:pPr marL="533400" indent="-533400" algn="ctr">
              <a:spcAft>
                <a:spcPts val="1200"/>
              </a:spcAft>
              <a:buNone/>
            </a:pPr>
            <a:r>
              <a:rPr lang="en-US" b="1" i="1" dirty="0"/>
              <a:t>Provides sense of organizational identity</a:t>
            </a:r>
          </a:p>
          <a:p>
            <a:pPr marL="533400" indent="-533400">
              <a:spcAft>
                <a:spcPts val="1200"/>
              </a:spcAft>
              <a:buNone/>
            </a:pPr>
            <a:r>
              <a:rPr lang="en-US" dirty="0"/>
              <a:t>Two critical functions in organizations:</a:t>
            </a:r>
          </a:p>
          <a:p>
            <a:pPr marL="1295400" lvl="2" indent="-381000">
              <a:spcAft>
                <a:spcPts val="1200"/>
              </a:spcAft>
              <a:buFontTx/>
              <a:buAutoNum type="arabicPeriod"/>
            </a:pPr>
            <a:r>
              <a:rPr lang="en-US" dirty="0"/>
              <a:t>To integrate members so they know how to relate to one another</a:t>
            </a:r>
          </a:p>
          <a:p>
            <a:pPr marL="1295400" lvl="2" indent="-381000">
              <a:spcAft>
                <a:spcPts val="1200"/>
              </a:spcAft>
              <a:buFontTx/>
              <a:buAutoNum type="arabicPeriod"/>
            </a:pPr>
            <a:r>
              <a:rPr lang="en-US" dirty="0"/>
              <a:t>To help organization adapt to external environment</a:t>
            </a:r>
          </a:p>
          <a:p>
            <a:pPr marL="533400" indent="-533400">
              <a:spcAft>
                <a:spcPts val="1200"/>
              </a:spcAft>
              <a:buNone/>
            </a:pPr>
            <a:r>
              <a:rPr lang="en-US" b="1" i="1" dirty="0"/>
              <a:t>Internal Integration</a:t>
            </a:r>
            <a:r>
              <a:rPr lang="en-US" dirty="0"/>
              <a:t> – collective identity and know how to work together</a:t>
            </a:r>
          </a:p>
          <a:p>
            <a:pPr marL="533400" indent="-533400">
              <a:spcAft>
                <a:spcPts val="1200"/>
              </a:spcAft>
              <a:buNone/>
            </a:pPr>
            <a:r>
              <a:rPr lang="en-US" b="1" i="1" dirty="0"/>
              <a:t>External Adaption</a:t>
            </a:r>
            <a:r>
              <a:rPr lang="en-US" dirty="0"/>
              <a:t> – how the organization meets goals and deals with outsiders</a:t>
            </a:r>
          </a:p>
        </p:txBody>
      </p:sp>
      <p:sp>
        <p:nvSpPr>
          <p:cNvPr id="6" name="TextBox 5"/>
          <p:cNvSpPr txBox="1"/>
          <p:nvPr/>
        </p:nvSpPr>
        <p:spPr>
          <a:xfrm>
            <a:off x="2527478" y="6568895"/>
            <a:ext cx="7499244" cy="287157"/>
          </a:xfrm>
          <a:prstGeom prst="rect">
            <a:avLst/>
          </a:prstGeom>
          <a:noFill/>
        </p:spPr>
        <p:txBody>
          <a:bodyPr wrap="square" rtlCol="0">
            <a:noAutofit/>
          </a:bodyPr>
          <a:lstStyle/>
          <a:p>
            <a:pPr defTabSz="457200">
              <a:defRPr/>
            </a:pPr>
            <a:r>
              <a:rPr lang="en-US" sz="800" dirty="0">
                <a:solidFill>
                  <a:schemeClr val="tx1">
                    <a:lumMod val="50000"/>
                    <a:lumOff val="50000"/>
                  </a:schemeClr>
                </a:solidFill>
                <a:latin typeface="Arial"/>
                <a:cs typeface="Arial"/>
              </a:rPr>
              <a:t>©2013 Cengage Learning. All Rights Reserved. May not be scanned, copied or duplicated, or posted to a publicly accessible website, in whole or in part.</a:t>
            </a:r>
          </a:p>
          <a:p>
            <a:endParaRPr lang="en-US" sz="800" dirty="0">
              <a:latin typeface="Arial"/>
              <a:cs typeface="Arial"/>
            </a:endParaRPr>
          </a:p>
        </p:txBody>
      </p:sp>
    </p:spTree>
    <p:extLst>
      <p:ext uri="{BB962C8B-B14F-4D97-AF65-F5344CB8AC3E}">
        <p14:creationId xmlns:p14="http://schemas.microsoft.com/office/powerpoint/2010/main" val="806699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C92D5A0-D398-47CE-B4E5-B5175A397E5A}" type="slidenum">
              <a:rPr lang="en-US"/>
              <a:pPr/>
              <a:t>8</a:t>
            </a:fld>
            <a:endParaRPr lang="en-US" dirty="0"/>
          </a:p>
        </p:txBody>
      </p:sp>
      <p:sp>
        <p:nvSpPr>
          <p:cNvPr id="50178" name="Rectangle 2"/>
          <p:cNvSpPr>
            <a:spLocks noGrp="1" noChangeArrowheads="1"/>
          </p:cNvSpPr>
          <p:nvPr>
            <p:ph type="title"/>
          </p:nvPr>
        </p:nvSpPr>
        <p:spPr>
          <a:xfrm>
            <a:off x="1981200" y="304800"/>
            <a:ext cx="8229600" cy="512781"/>
          </a:xfrm>
        </p:spPr>
        <p:txBody>
          <a:bodyPr>
            <a:noAutofit/>
          </a:bodyPr>
          <a:lstStyle/>
          <a:p>
            <a:pPr algn="ctr"/>
            <a:r>
              <a:rPr lang="en-US" sz="2800" dirty="0">
                <a:latin typeface="+mn-lt"/>
              </a:rPr>
              <a:t>Observable Aspects of Organizational Culture</a:t>
            </a:r>
          </a:p>
        </p:txBody>
      </p:sp>
      <p:pic>
        <p:nvPicPr>
          <p:cNvPr id="2050" name="Picture 2"/>
          <p:cNvPicPr>
            <a:picLocks noChangeAspect="1" noChangeArrowheads="1"/>
          </p:cNvPicPr>
          <p:nvPr/>
        </p:nvPicPr>
        <p:blipFill>
          <a:blip r:embed="rId2" cstate="print"/>
          <a:srcRect/>
          <a:stretch>
            <a:fillRect/>
          </a:stretch>
        </p:blipFill>
        <p:spPr bwMode="auto">
          <a:xfrm>
            <a:off x="2366683" y="887794"/>
            <a:ext cx="7660040" cy="5468556"/>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2527478" y="6568895"/>
            <a:ext cx="7499244" cy="287157"/>
          </a:xfrm>
          <a:prstGeom prst="rect">
            <a:avLst/>
          </a:prstGeom>
          <a:noFill/>
        </p:spPr>
        <p:txBody>
          <a:bodyPr wrap="square" rtlCol="0">
            <a:noAutofit/>
          </a:bodyPr>
          <a:lstStyle/>
          <a:p>
            <a:pPr defTabSz="457200">
              <a:defRPr/>
            </a:pPr>
            <a:r>
              <a:rPr lang="en-US" sz="800" dirty="0">
                <a:solidFill>
                  <a:schemeClr val="tx1">
                    <a:lumMod val="50000"/>
                    <a:lumOff val="50000"/>
                  </a:schemeClr>
                </a:solidFill>
                <a:latin typeface="Arial"/>
                <a:cs typeface="Arial"/>
              </a:rPr>
              <a:t>©2013 Cengage Learning. All Rights Reserved. May not be scanned, copied or duplicated, or posted to a publicly accessible website, in whole or in part.</a:t>
            </a:r>
          </a:p>
          <a:p>
            <a:endParaRPr lang="en-US" sz="800" dirty="0">
              <a:latin typeface="Arial"/>
              <a:cs typeface="Arial"/>
            </a:endParaRPr>
          </a:p>
        </p:txBody>
      </p:sp>
    </p:spTree>
    <p:extLst>
      <p:ext uri="{BB962C8B-B14F-4D97-AF65-F5344CB8AC3E}">
        <p14:creationId xmlns:p14="http://schemas.microsoft.com/office/powerpoint/2010/main" val="3029627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52181" cy="1325563"/>
          </a:xfrm>
        </p:spPr>
        <p:txBody>
          <a:bodyPr>
            <a:normAutofit/>
          </a:bodyPr>
          <a:lstStyle/>
          <a:p>
            <a:pPr algn="ctr"/>
            <a:r>
              <a:rPr lang="en-US" sz="2800" b="1" dirty="0" smtClean="0">
                <a:latin typeface="+mn-lt"/>
              </a:rPr>
              <a:t>Culture Strength and Organizational Subcultures</a:t>
            </a:r>
            <a:endParaRPr lang="en-US" sz="2800" b="1" dirty="0">
              <a:latin typeface="+mn-lt"/>
            </a:endParaRPr>
          </a:p>
        </p:txBody>
      </p:sp>
      <p:sp>
        <p:nvSpPr>
          <p:cNvPr id="3" name="Content Placeholder 2"/>
          <p:cNvSpPr>
            <a:spLocks noGrp="1"/>
          </p:cNvSpPr>
          <p:nvPr>
            <p:ph idx="1"/>
          </p:nvPr>
        </p:nvSpPr>
        <p:spPr>
          <a:xfrm>
            <a:off x="238461" y="1327151"/>
            <a:ext cx="5785821" cy="5029200"/>
          </a:xfrm>
        </p:spPr>
        <p:txBody>
          <a:bodyPr/>
          <a:lstStyle/>
          <a:p>
            <a:pPr>
              <a:spcAft>
                <a:spcPts val="1200"/>
              </a:spcAft>
            </a:pPr>
            <a:r>
              <a:rPr lang="en-US" b="1" i="1" dirty="0" smtClean="0"/>
              <a:t>Culture strength </a:t>
            </a:r>
            <a:r>
              <a:rPr lang="en-US" dirty="0" smtClean="0"/>
              <a:t>is the degree of agreement among members of an organization about specific values</a:t>
            </a:r>
          </a:p>
          <a:p>
            <a:pPr>
              <a:spcAft>
                <a:spcPts val="1200"/>
              </a:spcAft>
            </a:pPr>
            <a:r>
              <a:rPr lang="en-US" b="1" i="1" dirty="0" smtClean="0"/>
              <a:t>Subcultures </a:t>
            </a:r>
            <a:r>
              <a:rPr lang="en-US" dirty="0" smtClean="0"/>
              <a:t>reflect the common problems, goals, and experiences of a team or department</a:t>
            </a:r>
          </a:p>
          <a:p>
            <a:pPr>
              <a:spcAft>
                <a:spcPts val="1200"/>
              </a:spcAft>
            </a:pPr>
            <a:r>
              <a:rPr lang="en-US" i="1" dirty="0" smtClean="0"/>
              <a:t>Different departments may have their own norms</a:t>
            </a:r>
            <a:endParaRPr lang="en-US" i="1" dirty="0"/>
          </a:p>
        </p:txBody>
      </p:sp>
      <p:sp>
        <p:nvSpPr>
          <p:cNvPr id="4" name="TextBox 3"/>
          <p:cNvSpPr txBox="1"/>
          <p:nvPr/>
        </p:nvSpPr>
        <p:spPr>
          <a:xfrm>
            <a:off x="2527478" y="6568895"/>
            <a:ext cx="7499244" cy="287157"/>
          </a:xfrm>
          <a:prstGeom prst="rect">
            <a:avLst/>
          </a:prstGeom>
          <a:noFill/>
        </p:spPr>
        <p:txBody>
          <a:bodyPr wrap="square" rtlCol="0">
            <a:noAutofit/>
          </a:bodyPr>
          <a:lstStyle/>
          <a:p>
            <a:pPr defTabSz="457200">
              <a:defRPr/>
            </a:pPr>
            <a:r>
              <a:rPr lang="en-US" sz="800" dirty="0">
                <a:solidFill>
                  <a:schemeClr val="tx1">
                    <a:lumMod val="50000"/>
                    <a:lumOff val="50000"/>
                  </a:schemeClr>
                </a:solidFill>
                <a:latin typeface="Arial"/>
                <a:cs typeface="Arial"/>
              </a:rPr>
              <a:t>©2013 Cengage Learning. All Rights Reserved. May not be scanned, copied or duplicated, or posted to a publicly accessible website, in whole or in part.</a:t>
            </a:r>
          </a:p>
          <a:p>
            <a:endParaRPr lang="en-US" sz="800" dirty="0">
              <a:latin typeface="Arial"/>
              <a:cs typeface="Arial"/>
            </a:endParaRPr>
          </a:p>
        </p:txBody>
      </p:sp>
      <p:sp>
        <p:nvSpPr>
          <p:cNvPr id="5" name="Slide Number Placeholder 4"/>
          <p:cNvSpPr>
            <a:spLocks noGrp="1"/>
          </p:cNvSpPr>
          <p:nvPr>
            <p:ph type="sldNum" sz="quarter" idx="11"/>
          </p:nvPr>
        </p:nvSpPr>
        <p:spPr>
          <a:xfrm>
            <a:off x="4648200" y="6356351"/>
            <a:ext cx="2895600" cy="365125"/>
          </a:xfrm>
        </p:spPr>
        <p:txBody>
          <a:bodyPr/>
          <a:lstStyle/>
          <a:p>
            <a:fld id="{A577DCBC-F9A4-4EEE-8377-F9530D9429C6}" type="slidenum">
              <a:rPr lang="en-US"/>
              <a:pPr/>
              <a:t>9</a:t>
            </a:fld>
            <a:endParaRPr lang="en-US" dirty="0"/>
          </a:p>
        </p:txBody>
      </p:sp>
      <p:pic>
        <p:nvPicPr>
          <p:cNvPr id="6" name="Picture 7" descr="bd06518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766560" y="1442908"/>
            <a:ext cx="3861995" cy="4473575"/>
          </a:xfrm>
          <a:prstGeom prst="rect">
            <a:avLst/>
          </a:prstGeom>
        </p:spPr>
      </p:pic>
    </p:spTree>
    <p:extLst>
      <p:ext uri="{BB962C8B-B14F-4D97-AF65-F5344CB8AC3E}">
        <p14:creationId xmlns:p14="http://schemas.microsoft.com/office/powerpoint/2010/main" val="2709932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3845</Words>
  <Application>Microsoft Office PowerPoint</Application>
  <PresentationFormat>Widescreen</PresentationFormat>
  <Paragraphs>523</Paragraphs>
  <Slides>66</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6" baseType="lpstr">
      <vt:lpstr>Arial</vt:lpstr>
      <vt:lpstr>Arial Narrow</vt:lpstr>
      <vt:lpstr>Book Antiqua</vt:lpstr>
      <vt:lpstr>Calibri</vt:lpstr>
      <vt:lpstr>Calibri Light</vt:lpstr>
      <vt:lpstr>Monotype Sorts</vt:lpstr>
      <vt:lpstr>Times New Roman</vt:lpstr>
      <vt:lpstr>Wingdings</vt:lpstr>
      <vt:lpstr>Office Theme</vt:lpstr>
      <vt:lpstr>Clip</vt:lpstr>
      <vt:lpstr>Strategic and Change Management</vt:lpstr>
      <vt:lpstr>What is Culture?</vt:lpstr>
      <vt:lpstr>PowerPoint Presentation</vt:lpstr>
      <vt:lpstr>PowerPoint Presentation</vt:lpstr>
      <vt:lpstr>PowerPoint Presentation</vt:lpstr>
      <vt:lpstr>Levels of Corporate Culture</vt:lpstr>
      <vt:lpstr>Emergence and Purpose of Culture</vt:lpstr>
      <vt:lpstr>Observable Aspects of Organizational Culture</vt:lpstr>
      <vt:lpstr>Culture Strength and Organizational Subcultures</vt:lpstr>
      <vt:lpstr>Organizational Culture, Learning, and Performance</vt:lpstr>
      <vt:lpstr>Constructive Versus Non-Constructive Cultures</vt:lpstr>
      <vt:lpstr>PowerPoint Presentation</vt:lpstr>
      <vt:lpstr>Ethical Values and Social Responsibility</vt:lpstr>
      <vt:lpstr>Creating and Sustaining Organizational Culture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Stages of the Socialization Process</vt:lpstr>
      <vt:lpstr>PowerPoint Presentation</vt:lpstr>
      <vt:lpstr>Characteristics and Types of Organizational Culture (continued)</vt:lpstr>
      <vt:lpstr>PowerPoint Presentation</vt:lpstr>
      <vt:lpstr>PowerPoint Presentation</vt:lpstr>
      <vt:lpstr>PowerPoint Presentation</vt:lpstr>
      <vt:lpstr>PowerPoint Presentation</vt:lpstr>
      <vt:lpstr>PowerPoint Presentation</vt:lpstr>
      <vt:lpstr>PowerPoint Presentation</vt:lpstr>
      <vt:lpstr>Leadership</vt:lpstr>
      <vt:lpstr>What is leadership?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Leaders</vt:lpstr>
      <vt:lpstr>Managers vs. Leaders</vt:lpstr>
      <vt:lpstr>Common Activities</vt:lpstr>
      <vt:lpstr>Planning </vt:lpstr>
      <vt:lpstr>Organizing</vt:lpstr>
      <vt:lpstr>Directing Work</vt:lpstr>
      <vt:lpstr>Controlling</vt:lpstr>
      <vt:lpstr>Leadership Traits</vt:lpstr>
      <vt:lpstr>Leadership Styles</vt:lpstr>
      <vt:lpstr>New Leaders Take Note</vt:lpstr>
      <vt:lpstr>New Leader Traps</vt:lpstr>
      <vt:lpstr>Seven Basic Principles</vt:lpstr>
      <vt:lpstr>Seven Basic Principles, con’t</vt:lpstr>
      <vt:lpstr>Core Tasks</vt:lpstr>
      <vt:lpstr>Create Momentum</vt:lpstr>
      <vt:lpstr>Create Momentum</vt:lpstr>
      <vt:lpstr>Master Technologies</vt:lpstr>
      <vt:lpstr>Enabling Technologies, con’t</vt:lpstr>
      <vt:lpstr>Manage Oneself</vt:lpstr>
      <vt:lpstr>PowerPoint Presentation</vt:lpstr>
      <vt:lpstr>How Far Can You Go?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 Smith</dc:creator>
  <cp:lastModifiedBy>Dale Smith</cp:lastModifiedBy>
  <cp:revision>19</cp:revision>
  <dcterms:created xsi:type="dcterms:W3CDTF">2016-04-01T00:52:34Z</dcterms:created>
  <dcterms:modified xsi:type="dcterms:W3CDTF">2016-04-02T02:13:50Z</dcterms:modified>
</cp:coreProperties>
</file>