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/>
    <p:restoredTop sz="77429"/>
  </p:normalViewPr>
  <p:slideViewPr>
    <p:cSldViewPr snapToGrid="0" snapToObjects="1" showGuides="1">
      <p:cViewPr varScale="1">
        <p:scale>
          <a:sx n="83" d="100"/>
          <a:sy n="83" d="100"/>
        </p:scale>
        <p:origin x="216" y="2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4F650-0DB1-0B4D-B88B-157C1B7789F6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108D-DCF7-404A-8451-BE0C00E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1: COVER SLIDE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YOUR_COMPANY_NAME</a:t>
            </a:r>
          </a:p>
          <a:p>
            <a:pPr lvl="1"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LOGO (IF YOU HAVE ONE)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_PRODUCT_OR_SERVICE_DESCRIPTION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10: CONTACT DETAILS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YOUR_FIRST_NAME_AND_LAST_NAME</a:t>
            </a: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YOUR_PHONE_NUMBER</a:t>
            </a: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YOUR_EMAIL_ADDRESS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6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2: PRODUCT SLIDE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THE PRODUCT IF APPLICABLE (IF YOU DON'T HAVE A PICTURE, THEN SKIP THIS SLIDE AND MAKE YOUR SLIDE DECK 9 PAGES INSTEAD OF 10)</a:t>
            </a: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YOUR_PRODUCT_OR_SERVICE_IMAGE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3: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AND BOARD ADVISORS:</a:t>
            </a:r>
            <a:endParaRPr lang="en-US" sz="12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YOUR_FIRST_NAME_AND_LAST_NAME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YOUR_MY_JOB_TITLE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FINAL_BP_PIC_YOU</a:t>
            </a:r>
            <a:r>
              <a:rPr lang="en-US" i="0" dirty="0">
                <a:effectLst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FINAL_BP_YOUR_LOGOS</a:t>
            </a:r>
            <a:r>
              <a:rPr lang="en-US" i="0" dirty="0">
                <a:effectLst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lvl="1" algn="l"/>
            <a:r>
              <a: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YOUR_FIRST_EMPLOYEES_NAME</a:t>
            </a:r>
          </a:p>
          <a:p>
            <a:pPr lvl="1" algn="l"/>
            <a:r>
              <a:rPr lang="en-US" sz="12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YOUR_FIRST_EMPLOYEES_JOB_TITLE</a:t>
            </a:r>
          </a:p>
          <a:p>
            <a:pPr lvl="1"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FINAL_BP_PIC_EMP1</a:t>
            </a:r>
            <a:r>
              <a:rPr lang="en-US" dirty="0">
                <a:effectLst/>
              </a:rPr>
              <a:t> </a:t>
            </a:r>
          </a:p>
          <a:p>
            <a:pPr lvl="1"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FINAL_BP_EMP1_LOGOS</a:t>
            </a:r>
            <a:r>
              <a:rPr lang="en-US" dirty="0">
                <a:effectLst/>
              </a:rPr>
              <a:t> </a:t>
            </a:r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lvl="1" algn="l"/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lvl="1" algn="l"/>
            <a:r>
              <a: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YOUR_SECOND_EMPLOYEES_NAME</a:t>
            </a:r>
          </a:p>
          <a:p>
            <a:pPr lvl="1" algn="l"/>
            <a:r>
              <a:rPr lang="en-US" sz="12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YOUR_SECOND_EMPLOYEES_JOB_TITLE</a:t>
            </a:r>
          </a:p>
          <a:p>
            <a:pPr lvl="1"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FINAL_BP_PIC_EMP2</a:t>
            </a:r>
            <a:r>
              <a:rPr lang="en-US" dirty="0">
                <a:effectLst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FINAL_BP_EMP2_LOGOS</a:t>
            </a:r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lvl="1" algn="l"/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lvl="1" algn="l"/>
            <a:r>
              <a: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YOUR_FIRST_BOARD_ADVISORS_NAME</a:t>
            </a:r>
          </a:p>
          <a:p>
            <a:pPr lvl="1" algn="l"/>
            <a:r>
              <a:rPr lang="en-US" sz="12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YOUR_FIRST_BOARD_ADVISORS_JOB_TITLE</a:t>
            </a:r>
          </a:p>
          <a:p>
            <a:pPr lvl="1"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FINAL_BP_PIC_BRD1</a:t>
            </a:r>
            <a:r>
              <a:rPr lang="en-US" dirty="0">
                <a:effectLst/>
              </a:rPr>
              <a:t> </a:t>
            </a:r>
          </a:p>
          <a:p>
            <a:pPr lvl="1"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FINAL_BP_BRD1_LOGOS</a:t>
            </a:r>
            <a:r>
              <a:rPr lang="en-US" dirty="0">
                <a:effectLst/>
              </a:rPr>
              <a:t> </a:t>
            </a:r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lvl="1" algn="l"/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lvl="1" algn="l"/>
            <a:r>
              <a: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YOUR_SECOND_BOARD_ADVISORS_NAME</a:t>
            </a:r>
          </a:p>
          <a:p>
            <a:pPr lvl="1" algn="l"/>
            <a:r>
              <a:rPr lang="en-US" sz="12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YOUR_SECOND_BOARD_ADVISORS_JOB_TITLE</a:t>
            </a:r>
          </a:p>
          <a:p>
            <a:pPr lvl="1"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FINAL_BP_PIC_BRD2</a:t>
            </a:r>
            <a:r>
              <a:rPr lang="en-US" dirty="0">
                <a:effectLst/>
              </a:rPr>
              <a:t> </a:t>
            </a:r>
          </a:p>
          <a:p>
            <a:pPr lvl="1"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FINAL_BP_BRD2_LOGOS</a:t>
            </a:r>
            <a:r>
              <a:rPr lang="en-US" dirty="0">
                <a:effectLst/>
              </a:rPr>
              <a:t> </a:t>
            </a:r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sz="12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4: INDUSTRY PROBLEM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YOUR_INDUSTRY_PROBLEM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5: INDUSTRY SOLUTION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YOUR_INDUSTRY_SOLUTION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6: FUTURE MILESTONES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YOUR_FUTURE_PRODUCTS_OR_SERVICES_MILESTONES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7: TOTAL ADDRESSABLE MARKET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YOUR_TAM_SUMMARY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8: FINANCIALS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FINAL_PRESENTATION_FINANCIALS_LINE_1_OF_2**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FINAL_PRESENTATION_FINANCIALS_LINE_2_OF_2**</a:t>
            </a:r>
          </a:p>
          <a:p>
            <a:pPr lvl="1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**You might need to crop the image that you pasted special as 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borders;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please watch the video in the course on your Presentation Slides Final Outputs for more details. 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9: COMPETITION</a:t>
            </a:r>
          </a:p>
          <a:p>
            <a:endParaRPr lang="en-US" dirty="0"/>
          </a:p>
          <a:p>
            <a:pPr lvl="1"/>
            <a:r>
              <a:rPr lang="en-US" dirty="0"/>
              <a:t>FINAL_PRESENTATION_COMPETITION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108D-DCF7-404A-8451-BE0C00E39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C7BD-F174-D64C-9AC7-274245E19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08B98-0534-F648-8C6A-78936A30E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6B70-C558-024D-B026-B6961F03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1D2B-6562-9849-A7FE-00D59E1B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B4C1-1849-1F4B-9B0B-FA69158F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6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392-EFA0-0D4B-8AB7-8BC88BB2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D2356-A3D6-D243-9BCA-839A68BD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CD67-997D-574C-8E4D-091ED6E3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F27C-ED2D-2847-82E7-6D93CC46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A5E88-7DD0-7646-A586-CA81CBCF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C4207-C4A5-B647-9BA4-E5489148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93486-3367-B941-AA75-CEAD23ECA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DF14-B6F7-9F48-BDD7-5C2C447F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76F2-0EDB-1748-A6E1-8B46838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07A6-7FC7-1F43-AF1C-1C199F82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2EA3-60B2-224F-864B-3BD4CE78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ABD-47DB-0546-B3AA-A30CAEC3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B601-3C52-8346-A65C-8A85790D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4F4D-11C9-FA40-BC15-889C448A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4E98-43B1-5546-8820-02C5B614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EF2-13AF-F749-B570-3BB0A7A3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535DC-007B-6241-A8D8-E24F0245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8155-5BD0-5E43-9DD1-4C5726B6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74F1-FF83-3C4C-8FCE-DEB9F57E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26B0-AD43-A349-B69C-F8D8C706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D1FF-E180-334A-94E1-1E3F04D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705C-6C58-F24D-A10A-0745D364C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86E2F-AEC9-4142-BB57-41C2C15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2F6-AB57-FA42-8B7B-8C52EE3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E84C9-68BD-C441-BE9E-4ACB2261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CA65-3224-FC44-94E3-889A53C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1C00-C678-0145-B80A-4A8EB73C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91A3E-1E28-D547-8316-4BC443C6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737A5-2402-254E-9C70-EE6DC1D7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CF6EB-5138-7541-8229-02E7021C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111D5-4A00-034D-949B-1738E0EDE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BADC7-EAC4-B942-AFF0-8E8C936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01A3B-4F60-0645-9827-3E6611E5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2B99A-005E-944D-9F55-025B42C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DD00-1575-0142-8FF0-7940D13C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C2438-A402-944B-B9A0-D8195B72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FEC5F-E926-8846-839B-F859D56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14A24-86A3-F848-A371-551DE419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5997E-0BA8-414E-B175-ECBF5C80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8F44B-B1AB-414F-ABEF-CA0CDFC3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73847-3883-1F49-9C79-405DF22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27D6-B719-4242-B49A-52B7093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2678-3D15-294D-AD8A-4D8E585B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BD8C5-3B2E-434C-B879-D9D342D09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6F33-0D6C-7F44-A4DF-8ECDC8F4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C431-FC50-3148-A108-C43E0559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54642-D676-D448-876D-6515E54C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0B4B-27ED-EE47-B061-EC79EF2F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286E4-8D3E-0347-AE1D-C950B48BC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E9E32-4362-6748-92EA-E1CFE6DC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03AD-30BA-FB46-BC73-44CD7BEC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9415-E3BB-4441-9B10-C66B85B9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F425-A81B-9D4E-A5C8-BE22714E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4F79F-7BE4-4A4F-AC48-30430B9D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C0012-7872-964A-A73D-CC1BB4F7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B79F-F204-6D43-B7F1-AF402B730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7CBF-E38F-4746-89D7-225C99CBD11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414E-E28D-B041-8E02-59AA6EBC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79D2-1032-0A48-ADED-58CB50B46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913C-B6BF-2244-82D2-92F5BDE0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tiff"/><Relationship Id="rId10" Type="http://schemas.openxmlformats.org/officeDocument/2006/relationships/image" Target="../media/image16.tiff"/><Relationship Id="rId4" Type="http://schemas.openxmlformats.org/officeDocument/2006/relationships/image" Target="../media/image10.jpg"/><Relationship Id="rId9" Type="http://schemas.openxmlformats.org/officeDocument/2006/relationships/image" Target="../media/image15.jpeg"/><Relationship Id="rId14" Type="http://schemas.openxmlformats.org/officeDocument/2006/relationships/image" Target="../media/image20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92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E0A730-AA78-FF45-90B7-6AB9A6588EE1}"/>
              </a:ext>
            </a:extLst>
          </p:cNvPr>
          <p:cNvSpPr txBox="1"/>
          <p:nvPr/>
        </p:nvSpPr>
        <p:spPr>
          <a:xfrm>
            <a:off x="3348048" y="1596661"/>
            <a:ext cx="5495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YOUR_COMPANY_NAME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305DE-AD2E-EC44-96FF-684E7C20E86D}"/>
              </a:ext>
            </a:extLst>
          </p:cNvPr>
          <p:cNvSpPr txBox="1"/>
          <p:nvPr/>
        </p:nvSpPr>
        <p:spPr>
          <a:xfrm>
            <a:off x="3348048" y="4817736"/>
            <a:ext cx="54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YOUR_PRODUCT_OR_SERVICE_DESCRIPTION</a:t>
            </a:r>
          </a:p>
        </p:txBody>
      </p:sp>
      <p:pic>
        <p:nvPicPr>
          <p:cNvPr id="11" name="Graphic 10" descr="Bullseye">
            <a:extLst>
              <a:ext uri="{FF2B5EF4-FFF2-40B4-BE49-F238E27FC236}">
                <a16:creationId xmlns:a16="http://schemas.microsoft.com/office/drawing/2014/main" id="{764C4E8C-E377-F54E-ADE8-4FB97EDF6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4809" y="2435817"/>
            <a:ext cx="1924373" cy="19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15D83-8970-B548-A4B0-1893A9D0B47E}"/>
              </a:ext>
            </a:extLst>
          </p:cNvPr>
          <p:cNvSpPr txBox="1"/>
          <p:nvPr/>
        </p:nvSpPr>
        <p:spPr>
          <a:xfrm>
            <a:off x="128337" y="401051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CONTACT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5A55B-DE39-BF4C-920A-ED02F8C50A61}"/>
              </a:ext>
            </a:extLst>
          </p:cNvPr>
          <p:cNvSpPr txBox="1"/>
          <p:nvPr/>
        </p:nvSpPr>
        <p:spPr>
          <a:xfrm>
            <a:off x="128337" y="3098512"/>
            <a:ext cx="11919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YOUR_FIRST_NAME_AND_LAST_NAME</a:t>
            </a:r>
          </a:p>
          <a:p>
            <a:pPr algn="ctr"/>
            <a:r>
              <a:rPr lang="en-US" sz="3200" dirty="0">
                <a:latin typeface="+mj-lt"/>
              </a:rPr>
              <a:t>YOUR_PHONE_NUMBER</a:t>
            </a:r>
          </a:p>
          <a:p>
            <a:pPr algn="ctr"/>
            <a:r>
              <a:rPr lang="en-US" sz="3200" dirty="0">
                <a:latin typeface="+mj-lt"/>
              </a:rPr>
              <a:t>YOUR_EMAIL_ADDRESS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353702-4BAC-0E43-98C7-8C4515433564}"/>
              </a:ext>
            </a:extLst>
          </p:cNvPr>
          <p:cNvSpPr/>
          <p:nvPr/>
        </p:nvSpPr>
        <p:spPr>
          <a:xfrm>
            <a:off x="5386454" y="1001238"/>
            <a:ext cx="1419092" cy="62056"/>
          </a:xfrm>
          <a:prstGeom prst="rect">
            <a:avLst/>
          </a:prstGeom>
          <a:solidFill>
            <a:srgbClr val="1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3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0BC569A-CFF4-DC49-8512-17A72E41AEC0}"/>
              </a:ext>
            </a:extLst>
          </p:cNvPr>
          <p:cNvGrpSpPr/>
          <p:nvPr/>
        </p:nvGrpSpPr>
        <p:grpSpPr>
          <a:xfrm>
            <a:off x="3192651" y="415225"/>
            <a:ext cx="6323309" cy="6323309"/>
            <a:chOff x="4633993" y="229245"/>
            <a:chExt cx="6323309" cy="6323309"/>
          </a:xfrm>
        </p:grpSpPr>
        <p:pic>
          <p:nvPicPr>
            <p:cNvPr id="7" name="Graphic 6" descr="Magnifying glass">
              <a:extLst>
                <a:ext uri="{FF2B5EF4-FFF2-40B4-BE49-F238E27FC236}">
                  <a16:creationId xmlns:a16="http://schemas.microsoft.com/office/drawing/2014/main" id="{35571B5D-2561-E34F-8B94-9D951718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33993" y="229245"/>
              <a:ext cx="6323309" cy="6323309"/>
            </a:xfrm>
            <a:prstGeom prst="rect">
              <a:avLst/>
            </a:prstGeom>
          </p:spPr>
        </p:pic>
        <p:pic>
          <p:nvPicPr>
            <p:cNvPr id="9" name="Graphic 8" descr="Robot">
              <a:extLst>
                <a:ext uri="{FF2B5EF4-FFF2-40B4-BE49-F238E27FC236}">
                  <a16:creationId xmlns:a16="http://schemas.microsoft.com/office/drawing/2014/main" id="{66C3F382-009F-F34D-8131-E1298A27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14355" y="1540604"/>
              <a:ext cx="1943284" cy="1943284"/>
            </a:xfrm>
            <a:prstGeom prst="rect">
              <a:avLst/>
            </a:prstGeom>
          </p:spPr>
        </p:pic>
        <p:pic>
          <p:nvPicPr>
            <p:cNvPr id="13" name="Graphic 12" descr="Tag">
              <a:extLst>
                <a:ext uri="{FF2B5EF4-FFF2-40B4-BE49-F238E27FC236}">
                  <a16:creationId xmlns:a16="http://schemas.microsoft.com/office/drawing/2014/main" id="{96D0052F-8DF5-6647-8B9C-A479F38C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68796" y="313065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4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0E2DF55-ED24-E341-97F5-968A97B653E6}"/>
              </a:ext>
            </a:extLst>
          </p:cNvPr>
          <p:cNvSpPr/>
          <p:nvPr/>
        </p:nvSpPr>
        <p:spPr>
          <a:xfrm>
            <a:off x="5386454" y="1001238"/>
            <a:ext cx="1419092" cy="62056"/>
          </a:xfrm>
          <a:prstGeom prst="rect">
            <a:avLst/>
          </a:prstGeom>
          <a:solidFill>
            <a:srgbClr val="1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person holding a sign&#10;&#10;Description automatically generated">
            <a:extLst>
              <a:ext uri="{FF2B5EF4-FFF2-40B4-BE49-F238E27FC236}">
                <a16:creationId xmlns:a16="http://schemas.microsoft.com/office/drawing/2014/main" id="{55E009E8-5BBC-CC47-A34C-AFB8F5B9E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749641" y="2043803"/>
            <a:ext cx="1165825" cy="1165825"/>
          </a:xfrm>
          <a:prstGeom prst="ellipse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A person wearing a suit and tie smiling at the camera&#13;&#10;&#13;&#10;Description automatically generated">
            <a:extLst>
              <a:ext uri="{FF2B5EF4-FFF2-40B4-BE49-F238E27FC236}">
                <a16:creationId xmlns:a16="http://schemas.microsoft.com/office/drawing/2014/main" id="{3B4F26B6-1C20-1249-A02A-2C6267877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979" y="2024421"/>
            <a:ext cx="1240826" cy="1166747"/>
          </a:xfrm>
          <a:prstGeom prst="ellipse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B5AB6AF-BE48-DA4D-87BC-8AA993D8FD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490102" y="4863108"/>
            <a:ext cx="1166747" cy="1166747"/>
          </a:xfrm>
          <a:prstGeom prst="ellipse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12E4A44-B060-A544-8A92-501ABC0A2065}"/>
              </a:ext>
            </a:extLst>
          </p:cNvPr>
          <p:cNvSpPr txBox="1"/>
          <p:nvPr/>
        </p:nvSpPr>
        <p:spPr>
          <a:xfrm>
            <a:off x="694829" y="1423253"/>
            <a:ext cx="315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YOUR_FIRST_NAME_AND_LAST_NAME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+mj-lt"/>
              </a:rPr>
              <a:t>YOUR_MY_JOB_TITLE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ED1F99-E706-1C42-9DB2-162E4484F2F4}"/>
              </a:ext>
            </a:extLst>
          </p:cNvPr>
          <p:cNvSpPr txBox="1"/>
          <p:nvPr/>
        </p:nvSpPr>
        <p:spPr>
          <a:xfrm>
            <a:off x="4481348" y="1407997"/>
            <a:ext cx="311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YOUR_FIRST_EMPLOYEES_NAME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+mj-lt"/>
              </a:rPr>
              <a:t>YOUR_FIRST_EMPLOYEES_JOB_TITLE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E324BF-56AA-4A48-B63D-C211A569CA1E}"/>
              </a:ext>
            </a:extLst>
          </p:cNvPr>
          <p:cNvSpPr txBox="1"/>
          <p:nvPr/>
        </p:nvSpPr>
        <p:spPr>
          <a:xfrm>
            <a:off x="8366297" y="1423253"/>
            <a:ext cx="347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YOUR_SECOND_EMPLOYEES_NAME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+mj-lt"/>
              </a:rPr>
              <a:t>YOUR_SECOND_EMPLOYEES_JOB_TITLE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000000-0008-0000-1000-0000D6000000}"/>
              </a:ext>
            </a:extLst>
          </p:cNvPr>
          <p:cNvGrpSpPr/>
          <p:nvPr/>
        </p:nvGrpSpPr>
        <p:grpSpPr>
          <a:xfrm>
            <a:off x="1749642" y="3483385"/>
            <a:ext cx="1036454" cy="270236"/>
            <a:chOff x="0" y="0"/>
            <a:chExt cx="1405869" cy="366581"/>
          </a:xfrm>
        </p:grpSpPr>
        <p:pic>
          <p:nvPicPr>
            <p:cNvPr id="20" name="Picture 19" descr="Google">
              <a:extLst>
                <a:ext uri="{FF2B5EF4-FFF2-40B4-BE49-F238E27FC236}">
                  <a16:creationId xmlns:a16="http://schemas.microsoft.com/office/drawing/2014/main" id="{00000000-0008-0000-1000-0000D7000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2683" cy="366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Apple">
              <a:extLst>
                <a:ext uri="{FF2B5EF4-FFF2-40B4-BE49-F238E27FC236}">
                  <a16:creationId xmlns:a16="http://schemas.microsoft.com/office/drawing/2014/main" id="{00000000-0008-0000-1000-0000D80000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0792" y="28552"/>
              <a:ext cx="321089" cy="299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Harvard Law School">
              <a:extLst>
                <a:ext uri="{FF2B5EF4-FFF2-40B4-BE49-F238E27FC236}">
                  <a16:creationId xmlns:a16="http://schemas.microsoft.com/office/drawing/2014/main" id="{00000000-0008-0000-1000-0000D90000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98581" y="48273"/>
              <a:ext cx="507288" cy="26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 descr="mage result for SCARLETT JOHANSSON AVENGERS">
            <a:extLst>
              <a:ext uri="{FF2B5EF4-FFF2-40B4-BE49-F238E27FC236}">
                <a16:creationId xmlns:a16="http://schemas.microsoft.com/office/drawing/2014/main" id="{00000000-0008-0000-1000-0000D0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" b="29677"/>
          <a:stretch/>
        </p:blipFill>
        <p:spPr bwMode="auto">
          <a:xfrm>
            <a:off x="9572973" y="2156567"/>
            <a:ext cx="1190017" cy="1166746"/>
          </a:xfrm>
          <a:prstGeom prst="ellipse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00000-0008-0000-1000-0000D1000000}"/>
              </a:ext>
            </a:extLst>
          </p:cNvPr>
          <p:cNvGrpSpPr/>
          <p:nvPr/>
        </p:nvGrpSpPr>
        <p:grpSpPr>
          <a:xfrm>
            <a:off x="9725624" y="3615816"/>
            <a:ext cx="1004603" cy="235868"/>
            <a:chOff x="0" y="0"/>
            <a:chExt cx="1362073" cy="3197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0000000-0008-0000-1000-0000D2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0500" t="4500" r="19333" b="64833"/>
            <a:stretch/>
          </p:blipFill>
          <p:spPr>
            <a:xfrm>
              <a:off x="1065242" y="18045"/>
              <a:ext cx="296831" cy="30175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0000000-0008-0000-1000-0000D3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9733" t="35667" r="50100" b="33666"/>
            <a:stretch/>
          </p:blipFill>
          <p:spPr>
            <a:xfrm>
              <a:off x="0" y="0"/>
              <a:ext cx="296831" cy="30175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000000-0008-0000-1000-0000D4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9968" t="35500" r="19865" b="33833"/>
            <a:stretch/>
          </p:blipFill>
          <p:spPr>
            <a:xfrm>
              <a:off x="555124" y="4791"/>
              <a:ext cx="296831" cy="30175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000000-0008-0000-1000-0000DB000000}"/>
              </a:ext>
            </a:extLst>
          </p:cNvPr>
          <p:cNvGrpSpPr/>
          <p:nvPr/>
        </p:nvGrpSpPr>
        <p:grpSpPr>
          <a:xfrm>
            <a:off x="5616880" y="3460255"/>
            <a:ext cx="935377" cy="223050"/>
            <a:chOff x="-16181" y="-9554"/>
            <a:chExt cx="1268212" cy="30241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000000-0008-0000-1000-0000DC000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7572" y="-7065"/>
              <a:ext cx="299930" cy="29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University of Oxford Logo">
              <a:extLst>
                <a:ext uri="{FF2B5EF4-FFF2-40B4-BE49-F238E27FC236}">
                  <a16:creationId xmlns:a16="http://schemas.microsoft.com/office/drawing/2014/main" id="{00000000-0008-0000-1000-0000DD000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486" y="-8307"/>
              <a:ext cx="297545" cy="29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Facebook Logo">
              <a:extLst>
                <a:ext uri="{FF2B5EF4-FFF2-40B4-BE49-F238E27FC236}">
                  <a16:creationId xmlns:a16="http://schemas.microsoft.com/office/drawing/2014/main" id="{00000000-0008-0000-1000-0000DE000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181" y="-9554"/>
              <a:ext cx="297545" cy="2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12E4A44-B060-A544-8A92-501ABC0A2065}"/>
              </a:ext>
            </a:extLst>
          </p:cNvPr>
          <p:cNvSpPr txBox="1"/>
          <p:nvPr/>
        </p:nvSpPr>
        <p:spPr>
          <a:xfrm>
            <a:off x="2197746" y="4311670"/>
            <a:ext cx="363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YOUR_FIRST_BOARD_ADVISORS_NAME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+mj-lt"/>
              </a:rPr>
              <a:t>YOUR_FIRST_BOARD_ADVISORS_JOB_TITLE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2E4A44-B060-A544-8A92-501ABC0A2065}"/>
              </a:ext>
            </a:extLst>
          </p:cNvPr>
          <p:cNvSpPr txBox="1"/>
          <p:nvPr/>
        </p:nvSpPr>
        <p:spPr>
          <a:xfrm>
            <a:off x="6039450" y="4311670"/>
            <a:ext cx="382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YOUR_SECOND_BOARD_ADVISORS_NAME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+mj-lt"/>
              </a:rPr>
              <a:t>YOUR_SECOND_BOARD_ADVISORS_JOB_TITLE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000000-0008-0000-1000-0000CA0000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9415" y="4882891"/>
            <a:ext cx="1166747" cy="1166747"/>
          </a:xfrm>
          <a:prstGeom prst="ellipse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0000000-0008-0000-1000-0000EA000000}"/>
              </a:ext>
            </a:extLst>
          </p:cNvPr>
          <p:cNvGrpSpPr/>
          <p:nvPr/>
        </p:nvGrpSpPr>
        <p:grpSpPr>
          <a:xfrm>
            <a:off x="7549512" y="6227717"/>
            <a:ext cx="879775" cy="309000"/>
            <a:chOff x="155650" y="1536275"/>
            <a:chExt cx="1189111" cy="41895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0000000-0008-0000-1000-0000EB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5650" y="1565656"/>
              <a:ext cx="617955" cy="26371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0000000-0008-0000-1000-0000EC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3988" y="1536275"/>
              <a:ext cx="370773" cy="418952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3AEF8F3-F91A-944B-A592-7626280C6928}"/>
              </a:ext>
            </a:extLst>
          </p:cNvPr>
          <p:cNvSpPr txBox="1"/>
          <p:nvPr/>
        </p:nvSpPr>
        <p:spPr>
          <a:xfrm>
            <a:off x="2794646" y="401051"/>
            <a:ext cx="660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MANAGEMENT AND BOARD ADVISORS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B488DB-204C-2147-9A05-73256463CECC}"/>
              </a:ext>
            </a:extLst>
          </p:cNvPr>
          <p:cNvGrpSpPr/>
          <p:nvPr/>
        </p:nvGrpSpPr>
        <p:grpSpPr>
          <a:xfrm>
            <a:off x="3573897" y="6227715"/>
            <a:ext cx="935377" cy="223050"/>
            <a:chOff x="-16181" y="-9554"/>
            <a:chExt cx="1268212" cy="30241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5480AC0-5F72-604A-95E6-B53C7CF68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7572" y="-7065"/>
              <a:ext cx="299930" cy="29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University of Oxford Logo">
              <a:extLst>
                <a:ext uri="{FF2B5EF4-FFF2-40B4-BE49-F238E27FC236}">
                  <a16:creationId xmlns:a16="http://schemas.microsoft.com/office/drawing/2014/main" id="{0B6B5DC0-EC35-B24D-8050-6335FFFC0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486" y="-8307"/>
              <a:ext cx="297545" cy="29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Facebook Logo">
              <a:extLst>
                <a:ext uri="{FF2B5EF4-FFF2-40B4-BE49-F238E27FC236}">
                  <a16:creationId xmlns:a16="http://schemas.microsoft.com/office/drawing/2014/main" id="{FDEB0519-A253-7442-BA40-101AFB5A2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181" y="-9554"/>
              <a:ext cx="297545" cy="2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5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EF8F3-F91A-944B-A592-7626280C6928}"/>
              </a:ext>
            </a:extLst>
          </p:cNvPr>
          <p:cNvSpPr txBox="1"/>
          <p:nvPr/>
        </p:nvSpPr>
        <p:spPr>
          <a:xfrm>
            <a:off x="128337" y="401051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INDUSTRY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AF72-103D-2747-A6E5-F23153663B0A}"/>
              </a:ext>
            </a:extLst>
          </p:cNvPr>
          <p:cNvSpPr txBox="1"/>
          <p:nvPr/>
        </p:nvSpPr>
        <p:spPr>
          <a:xfrm>
            <a:off x="128337" y="3098512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YOUR_INDUSTRY_PROBLEM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035C5-4878-9E49-B158-B8F1C76AA9EE}"/>
              </a:ext>
            </a:extLst>
          </p:cNvPr>
          <p:cNvSpPr/>
          <p:nvPr/>
        </p:nvSpPr>
        <p:spPr>
          <a:xfrm>
            <a:off x="5386454" y="1001238"/>
            <a:ext cx="1419092" cy="62056"/>
          </a:xfrm>
          <a:prstGeom prst="rect">
            <a:avLst/>
          </a:prstGeom>
          <a:solidFill>
            <a:srgbClr val="1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9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EF8F3-F91A-944B-A592-7626280C6928}"/>
              </a:ext>
            </a:extLst>
          </p:cNvPr>
          <p:cNvSpPr txBox="1"/>
          <p:nvPr/>
        </p:nvSpPr>
        <p:spPr>
          <a:xfrm>
            <a:off x="128337" y="401051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INDUSTRY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AF72-103D-2747-A6E5-F23153663B0A}"/>
              </a:ext>
            </a:extLst>
          </p:cNvPr>
          <p:cNvSpPr txBox="1"/>
          <p:nvPr/>
        </p:nvSpPr>
        <p:spPr>
          <a:xfrm>
            <a:off x="128337" y="3098512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YOUR_INDUSTRY_SOLUTION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D52A4-9B8C-124E-BE2C-ABEA85772836}"/>
              </a:ext>
            </a:extLst>
          </p:cNvPr>
          <p:cNvSpPr/>
          <p:nvPr/>
        </p:nvSpPr>
        <p:spPr>
          <a:xfrm>
            <a:off x="5386454" y="1001238"/>
            <a:ext cx="1419092" cy="62056"/>
          </a:xfrm>
          <a:prstGeom prst="rect">
            <a:avLst/>
          </a:prstGeom>
          <a:solidFill>
            <a:srgbClr val="1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EF8F3-F91A-944B-A592-7626280C6928}"/>
              </a:ext>
            </a:extLst>
          </p:cNvPr>
          <p:cNvSpPr txBox="1"/>
          <p:nvPr/>
        </p:nvSpPr>
        <p:spPr>
          <a:xfrm>
            <a:off x="128337" y="401051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FUTURE MILESTONES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AF72-103D-2747-A6E5-F23153663B0A}"/>
              </a:ext>
            </a:extLst>
          </p:cNvPr>
          <p:cNvSpPr txBox="1"/>
          <p:nvPr/>
        </p:nvSpPr>
        <p:spPr>
          <a:xfrm>
            <a:off x="1299410" y="3098512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YOUR_FUTURE_PRODUCTS_OR_SERVICES_MILESTONES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C3C52-6ACB-0846-9940-F221BE8B0165}"/>
              </a:ext>
            </a:extLst>
          </p:cNvPr>
          <p:cNvSpPr/>
          <p:nvPr/>
        </p:nvSpPr>
        <p:spPr>
          <a:xfrm>
            <a:off x="5386454" y="1001238"/>
            <a:ext cx="1419092" cy="62056"/>
          </a:xfrm>
          <a:prstGeom prst="rect">
            <a:avLst/>
          </a:prstGeom>
          <a:solidFill>
            <a:srgbClr val="1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EF8F3-F91A-944B-A592-7626280C6928}"/>
              </a:ext>
            </a:extLst>
          </p:cNvPr>
          <p:cNvSpPr txBox="1"/>
          <p:nvPr/>
        </p:nvSpPr>
        <p:spPr>
          <a:xfrm>
            <a:off x="128337" y="401051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TOTAL ADDRESSABLE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AF72-103D-2747-A6E5-F23153663B0A}"/>
              </a:ext>
            </a:extLst>
          </p:cNvPr>
          <p:cNvSpPr txBox="1"/>
          <p:nvPr/>
        </p:nvSpPr>
        <p:spPr>
          <a:xfrm>
            <a:off x="128337" y="3098512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YOUR_TAM_SUMMARY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60872-898C-7744-A925-FF841537E2B2}"/>
              </a:ext>
            </a:extLst>
          </p:cNvPr>
          <p:cNvSpPr/>
          <p:nvPr/>
        </p:nvSpPr>
        <p:spPr>
          <a:xfrm>
            <a:off x="5386454" y="1001238"/>
            <a:ext cx="1419092" cy="62056"/>
          </a:xfrm>
          <a:prstGeom prst="rect">
            <a:avLst/>
          </a:prstGeom>
          <a:solidFill>
            <a:srgbClr val="1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1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EF8F3-F91A-944B-A592-7626280C6928}"/>
              </a:ext>
            </a:extLst>
          </p:cNvPr>
          <p:cNvSpPr txBox="1"/>
          <p:nvPr/>
        </p:nvSpPr>
        <p:spPr>
          <a:xfrm>
            <a:off x="128337" y="401051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FINANCIALS* 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AF72-103D-2747-A6E5-F23153663B0A}"/>
              </a:ext>
            </a:extLst>
          </p:cNvPr>
          <p:cNvSpPr txBox="1"/>
          <p:nvPr/>
        </p:nvSpPr>
        <p:spPr>
          <a:xfrm>
            <a:off x="128337" y="2055775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FINAL_PRESENTATION_FINANCIALS_LINE_1_OF_2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0AF72-103D-2747-A6E5-F23153663B0A}"/>
              </a:ext>
            </a:extLst>
          </p:cNvPr>
          <p:cNvSpPr txBox="1"/>
          <p:nvPr/>
        </p:nvSpPr>
        <p:spPr>
          <a:xfrm>
            <a:off x="128337" y="3916659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FINAL_PRESENTATION_FINANCIALS_LINE_2_OF_2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0AF72-103D-2747-A6E5-F23153663B0A}"/>
              </a:ext>
            </a:extLst>
          </p:cNvPr>
          <p:cNvSpPr txBox="1"/>
          <p:nvPr/>
        </p:nvSpPr>
        <p:spPr>
          <a:xfrm>
            <a:off x="128337" y="6355060"/>
            <a:ext cx="1191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* We are happy to provide our detailed financials upon request. Please see our contact details on the last page.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52D53-137A-D949-AFC9-F1947ED03A10}"/>
              </a:ext>
            </a:extLst>
          </p:cNvPr>
          <p:cNvSpPr/>
          <p:nvPr/>
        </p:nvSpPr>
        <p:spPr>
          <a:xfrm>
            <a:off x="5386454" y="1001238"/>
            <a:ext cx="1419092" cy="62056"/>
          </a:xfrm>
          <a:prstGeom prst="rect">
            <a:avLst/>
          </a:prstGeom>
          <a:solidFill>
            <a:srgbClr val="1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4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EF8F3-F91A-944B-A592-7626280C6928}"/>
              </a:ext>
            </a:extLst>
          </p:cNvPr>
          <p:cNvSpPr txBox="1"/>
          <p:nvPr/>
        </p:nvSpPr>
        <p:spPr>
          <a:xfrm>
            <a:off x="128337" y="401051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COMPETITION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AF72-103D-2747-A6E5-F23153663B0A}"/>
              </a:ext>
            </a:extLst>
          </p:cNvPr>
          <p:cNvSpPr txBox="1"/>
          <p:nvPr/>
        </p:nvSpPr>
        <p:spPr>
          <a:xfrm>
            <a:off x="128337" y="3098512"/>
            <a:ext cx="1191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FINAL_PRESENTATION_COMPETITION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A221D-DACE-F845-B24C-F236E9F0B7D5}"/>
              </a:ext>
            </a:extLst>
          </p:cNvPr>
          <p:cNvSpPr/>
          <p:nvPr/>
        </p:nvSpPr>
        <p:spPr>
          <a:xfrm>
            <a:off x="5386454" y="1001238"/>
            <a:ext cx="1419092" cy="62056"/>
          </a:xfrm>
          <a:prstGeom prst="rect">
            <a:avLst/>
          </a:prstGeom>
          <a:solidFill>
            <a:srgbClr val="1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5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482</Words>
  <Application>Microsoft Macintosh PowerPoint</Application>
  <PresentationFormat>Widescreen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www.HarounVentures.com</dc:creator>
  <cp:keywords/>
  <dc:description/>
  <cp:lastModifiedBy>Rigley Dutra</cp:lastModifiedBy>
  <cp:revision>20</cp:revision>
  <dcterms:created xsi:type="dcterms:W3CDTF">2018-11-08T23:21:13Z</dcterms:created>
  <dcterms:modified xsi:type="dcterms:W3CDTF">2018-11-10T01:33:32Z</dcterms:modified>
  <cp:category/>
</cp:coreProperties>
</file>