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4" r:id="rId3"/>
    <p:sldId id="259" r:id="rId4"/>
    <p:sldId id="271" r:id="rId5"/>
    <p:sldId id="272" r:id="rId6"/>
    <p:sldId id="286" r:id="rId7"/>
    <p:sldId id="275" r:id="rId8"/>
    <p:sldId id="266" r:id="rId9"/>
    <p:sldId id="276" r:id="rId10"/>
    <p:sldId id="277" r:id="rId11"/>
    <p:sldId id="285" r:id="rId12"/>
    <p:sldId id="267" r:id="rId13"/>
    <p:sldId id="268" r:id="rId14"/>
    <p:sldId id="265" r:id="rId15"/>
    <p:sldId id="273" r:id="rId16"/>
    <p:sldId id="274" r:id="rId17"/>
    <p:sldId id="288" r:id="rId18"/>
    <p:sldId id="289" r:id="rId19"/>
    <p:sldId id="291" r:id="rId20"/>
    <p:sldId id="292" r:id="rId21"/>
    <p:sldId id="284" r:id="rId22"/>
    <p:sldId id="281" r:id="rId23"/>
    <p:sldId id="282" r:id="rId24"/>
    <p:sldId id="283" r:id="rId25"/>
    <p:sldId id="295" r:id="rId26"/>
    <p:sldId id="297"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9" d="100"/>
          <a:sy n="79" d="100"/>
        </p:scale>
        <p:origin x="12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4767B-9B1E-4EA0-AAA5-07303858068A}" type="datetimeFigureOut">
              <a:rPr lang="en-ZA" smtClean="0"/>
              <a:t>2016-02-13</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F01B9-AC8E-4226-932F-60C90EC55DAF}" type="slidenum">
              <a:rPr lang="en-ZA" smtClean="0"/>
              <a:t>‹#›</a:t>
            </a:fld>
            <a:endParaRPr lang="en-ZA" dirty="0"/>
          </a:p>
        </p:txBody>
      </p:sp>
    </p:spTree>
    <p:extLst>
      <p:ext uri="{BB962C8B-B14F-4D97-AF65-F5344CB8AC3E}">
        <p14:creationId xmlns:p14="http://schemas.microsoft.com/office/powerpoint/2010/main" val="125171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66089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056272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893762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8766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46197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4795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6417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74191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89712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961450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0472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7572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966798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86C7EC6C-3A38-4624-81BA-BF6A71F46D1A}" type="datetimeFigureOut">
              <a:rPr lang="en-ZA" smtClean="0"/>
              <a:t>2016-02-13</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03DF2795-747D-4C57-BB5A-BCCAD0A64960}" type="slidenum">
              <a:rPr lang="en-ZA" smtClean="0"/>
              <a:t>‹#›</a:t>
            </a:fld>
            <a:endParaRPr lang="en-ZA" dirty="0"/>
          </a:p>
        </p:txBody>
      </p:sp>
    </p:spTree>
    <p:extLst>
      <p:ext uri="{BB962C8B-B14F-4D97-AF65-F5344CB8AC3E}">
        <p14:creationId xmlns:p14="http://schemas.microsoft.com/office/powerpoint/2010/main" val="365280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6C7EC6C-3A38-4624-81BA-BF6A71F46D1A}" type="datetimeFigureOut">
              <a:rPr lang="en-ZA" smtClean="0"/>
              <a:t>2016-02-13</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03DF2795-747D-4C57-BB5A-BCCAD0A64960}" type="slidenum">
              <a:rPr lang="en-ZA" smtClean="0"/>
              <a:t>‹#›</a:t>
            </a:fld>
            <a:endParaRPr lang="en-ZA" dirty="0"/>
          </a:p>
        </p:txBody>
      </p:sp>
    </p:spTree>
    <p:extLst>
      <p:ext uri="{BB962C8B-B14F-4D97-AF65-F5344CB8AC3E}">
        <p14:creationId xmlns:p14="http://schemas.microsoft.com/office/powerpoint/2010/main" val="73949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6C7EC6C-3A38-4624-81BA-BF6A71F46D1A}" type="datetimeFigureOut">
              <a:rPr lang="en-ZA" smtClean="0"/>
              <a:t>2016-02-13</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03DF2795-747D-4C57-BB5A-BCCAD0A64960}" type="slidenum">
              <a:rPr lang="en-ZA" smtClean="0"/>
              <a:t>‹#›</a:t>
            </a:fld>
            <a:endParaRPr lang="en-ZA" dirty="0"/>
          </a:p>
        </p:txBody>
      </p:sp>
    </p:spTree>
    <p:extLst>
      <p:ext uri="{BB962C8B-B14F-4D97-AF65-F5344CB8AC3E}">
        <p14:creationId xmlns:p14="http://schemas.microsoft.com/office/powerpoint/2010/main" val="106321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6C7EC6C-3A38-4624-81BA-BF6A71F46D1A}" type="datetimeFigureOut">
              <a:rPr lang="en-ZA" smtClean="0"/>
              <a:t>2016-02-13</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03DF2795-747D-4C57-BB5A-BCCAD0A64960}" type="slidenum">
              <a:rPr lang="en-ZA" smtClean="0"/>
              <a:t>‹#›</a:t>
            </a:fld>
            <a:endParaRPr lang="en-ZA" dirty="0"/>
          </a:p>
        </p:txBody>
      </p:sp>
    </p:spTree>
    <p:extLst>
      <p:ext uri="{BB962C8B-B14F-4D97-AF65-F5344CB8AC3E}">
        <p14:creationId xmlns:p14="http://schemas.microsoft.com/office/powerpoint/2010/main" val="17965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C7EC6C-3A38-4624-81BA-BF6A71F46D1A}" type="datetimeFigureOut">
              <a:rPr lang="en-ZA" smtClean="0"/>
              <a:t>2016-02-13</a:t>
            </a:fld>
            <a:endParaRPr lang="en-ZA" dirty="0"/>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03DF2795-747D-4C57-BB5A-BCCAD0A64960}" type="slidenum">
              <a:rPr lang="en-ZA" smtClean="0"/>
              <a:t>‹#›</a:t>
            </a:fld>
            <a:endParaRPr lang="en-ZA" dirty="0"/>
          </a:p>
        </p:txBody>
      </p:sp>
    </p:spTree>
    <p:extLst>
      <p:ext uri="{BB962C8B-B14F-4D97-AF65-F5344CB8AC3E}">
        <p14:creationId xmlns:p14="http://schemas.microsoft.com/office/powerpoint/2010/main" val="291521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86C7EC6C-3A38-4624-81BA-BF6A71F46D1A}" type="datetimeFigureOut">
              <a:rPr lang="en-ZA" smtClean="0"/>
              <a:t>2016-02-13</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03DF2795-747D-4C57-BB5A-BCCAD0A64960}" type="slidenum">
              <a:rPr lang="en-ZA" smtClean="0"/>
              <a:t>‹#›</a:t>
            </a:fld>
            <a:endParaRPr lang="en-ZA" dirty="0"/>
          </a:p>
        </p:txBody>
      </p:sp>
    </p:spTree>
    <p:extLst>
      <p:ext uri="{BB962C8B-B14F-4D97-AF65-F5344CB8AC3E}">
        <p14:creationId xmlns:p14="http://schemas.microsoft.com/office/powerpoint/2010/main" val="24112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86C7EC6C-3A38-4624-81BA-BF6A71F46D1A}" type="datetimeFigureOut">
              <a:rPr lang="en-ZA" smtClean="0"/>
              <a:t>2016-02-13</a:t>
            </a:fld>
            <a:endParaRPr lang="en-ZA" dirty="0"/>
          </a:p>
        </p:txBody>
      </p:sp>
      <p:sp>
        <p:nvSpPr>
          <p:cNvPr id="8" name="Footer Placeholder 7"/>
          <p:cNvSpPr>
            <a:spLocks noGrp="1"/>
          </p:cNvSpPr>
          <p:nvPr>
            <p:ph type="ftr" sz="quarter" idx="11"/>
          </p:nvPr>
        </p:nvSpPr>
        <p:spPr/>
        <p:txBody>
          <a:bodyPr/>
          <a:lstStyle/>
          <a:p>
            <a:endParaRPr lang="en-ZA" dirty="0"/>
          </a:p>
        </p:txBody>
      </p:sp>
      <p:sp>
        <p:nvSpPr>
          <p:cNvPr id="9" name="Slide Number Placeholder 8"/>
          <p:cNvSpPr>
            <a:spLocks noGrp="1"/>
          </p:cNvSpPr>
          <p:nvPr>
            <p:ph type="sldNum" sz="quarter" idx="12"/>
          </p:nvPr>
        </p:nvSpPr>
        <p:spPr/>
        <p:txBody>
          <a:bodyPr/>
          <a:lstStyle/>
          <a:p>
            <a:fld id="{03DF2795-747D-4C57-BB5A-BCCAD0A64960}" type="slidenum">
              <a:rPr lang="en-ZA" smtClean="0"/>
              <a:t>‹#›</a:t>
            </a:fld>
            <a:endParaRPr lang="en-ZA" dirty="0"/>
          </a:p>
        </p:txBody>
      </p:sp>
    </p:spTree>
    <p:extLst>
      <p:ext uri="{BB962C8B-B14F-4D97-AF65-F5344CB8AC3E}">
        <p14:creationId xmlns:p14="http://schemas.microsoft.com/office/powerpoint/2010/main" val="374935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86C7EC6C-3A38-4624-81BA-BF6A71F46D1A}" type="datetimeFigureOut">
              <a:rPr lang="en-ZA" smtClean="0"/>
              <a:t>2016-02-13</a:t>
            </a:fld>
            <a:endParaRPr lang="en-ZA" dirty="0"/>
          </a:p>
        </p:txBody>
      </p:sp>
      <p:sp>
        <p:nvSpPr>
          <p:cNvPr id="4" name="Footer Placeholder 3"/>
          <p:cNvSpPr>
            <a:spLocks noGrp="1"/>
          </p:cNvSpPr>
          <p:nvPr>
            <p:ph type="ftr" sz="quarter" idx="11"/>
          </p:nvPr>
        </p:nvSpPr>
        <p:spPr/>
        <p:txBody>
          <a:bodyPr/>
          <a:lstStyle/>
          <a:p>
            <a:endParaRPr lang="en-ZA" dirty="0"/>
          </a:p>
        </p:txBody>
      </p:sp>
      <p:sp>
        <p:nvSpPr>
          <p:cNvPr id="5" name="Slide Number Placeholder 4"/>
          <p:cNvSpPr>
            <a:spLocks noGrp="1"/>
          </p:cNvSpPr>
          <p:nvPr>
            <p:ph type="sldNum" sz="quarter" idx="12"/>
          </p:nvPr>
        </p:nvSpPr>
        <p:spPr/>
        <p:txBody>
          <a:bodyPr/>
          <a:lstStyle/>
          <a:p>
            <a:fld id="{03DF2795-747D-4C57-BB5A-BCCAD0A64960}" type="slidenum">
              <a:rPr lang="en-ZA" smtClean="0"/>
              <a:t>‹#›</a:t>
            </a:fld>
            <a:endParaRPr lang="en-ZA" dirty="0"/>
          </a:p>
        </p:txBody>
      </p:sp>
    </p:spTree>
    <p:extLst>
      <p:ext uri="{BB962C8B-B14F-4D97-AF65-F5344CB8AC3E}">
        <p14:creationId xmlns:p14="http://schemas.microsoft.com/office/powerpoint/2010/main" val="288759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7EC6C-3A38-4624-81BA-BF6A71F46D1A}" type="datetimeFigureOut">
              <a:rPr lang="en-ZA" smtClean="0"/>
              <a:t>2016-02-13</a:t>
            </a:fld>
            <a:endParaRPr lang="en-ZA" dirty="0"/>
          </a:p>
        </p:txBody>
      </p:sp>
      <p:sp>
        <p:nvSpPr>
          <p:cNvPr id="3" name="Footer Placeholder 2"/>
          <p:cNvSpPr>
            <a:spLocks noGrp="1"/>
          </p:cNvSpPr>
          <p:nvPr>
            <p:ph type="ftr" sz="quarter" idx="11"/>
          </p:nvPr>
        </p:nvSpPr>
        <p:spPr/>
        <p:txBody>
          <a:bodyPr/>
          <a:lstStyle/>
          <a:p>
            <a:endParaRPr lang="en-ZA" dirty="0"/>
          </a:p>
        </p:txBody>
      </p:sp>
      <p:sp>
        <p:nvSpPr>
          <p:cNvPr id="4" name="Slide Number Placeholder 3"/>
          <p:cNvSpPr>
            <a:spLocks noGrp="1"/>
          </p:cNvSpPr>
          <p:nvPr>
            <p:ph type="sldNum" sz="quarter" idx="12"/>
          </p:nvPr>
        </p:nvSpPr>
        <p:spPr/>
        <p:txBody>
          <a:bodyPr/>
          <a:lstStyle/>
          <a:p>
            <a:fld id="{03DF2795-747D-4C57-BB5A-BCCAD0A64960}" type="slidenum">
              <a:rPr lang="en-ZA" smtClean="0"/>
              <a:t>‹#›</a:t>
            </a:fld>
            <a:endParaRPr lang="en-ZA" dirty="0"/>
          </a:p>
        </p:txBody>
      </p:sp>
    </p:spTree>
    <p:extLst>
      <p:ext uri="{BB962C8B-B14F-4D97-AF65-F5344CB8AC3E}">
        <p14:creationId xmlns:p14="http://schemas.microsoft.com/office/powerpoint/2010/main" val="125166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7EC6C-3A38-4624-81BA-BF6A71F46D1A}" type="datetimeFigureOut">
              <a:rPr lang="en-ZA" smtClean="0"/>
              <a:t>2016-02-13</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03DF2795-747D-4C57-BB5A-BCCAD0A64960}" type="slidenum">
              <a:rPr lang="en-ZA" smtClean="0"/>
              <a:t>‹#›</a:t>
            </a:fld>
            <a:endParaRPr lang="en-ZA" dirty="0"/>
          </a:p>
        </p:txBody>
      </p:sp>
    </p:spTree>
    <p:extLst>
      <p:ext uri="{BB962C8B-B14F-4D97-AF65-F5344CB8AC3E}">
        <p14:creationId xmlns:p14="http://schemas.microsoft.com/office/powerpoint/2010/main" val="388764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7EC6C-3A38-4624-81BA-BF6A71F46D1A}" type="datetimeFigureOut">
              <a:rPr lang="en-ZA" smtClean="0"/>
              <a:t>2016-02-13</a:t>
            </a:fld>
            <a:endParaRPr lang="en-ZA" dirty="0"/>
          </a:p>
        </p:txBody>
      </p:sp>
      <p:sp>
        <p:nvSpPr>
          <p:cNvPr id="6" name="Footer Placeholder 5"/>
          <p:cNvSpPr>
            <a:spLocks noGrp="1"/>
          </p:cNvSpPr>
          <p:nvPr>
            <p:ph type="ftr" sz="quarter" idx="11"/>
          </p:nvPr>
        </p:nvSpPr>
        <p:spPr/>
        <p:txBody>
          <a:bodyPr/>
          <a:lstStyle/>
          <a:p>
            <a:endParaRPr lang="en-ZA" dirty="0"/>
          </a:p>
        </p:txBody>
      </p:sp>
      <p:sp>
        <p:nvSpPr>
          <p:cNvPr id="7" name="Slide Number Placeholder 6"/>
          <p:cNvSpPr>
            <a:spLocks noGrp="1"/>
          </p:cNvSpPr>
          <p:nvPr>
            <p:ph type="sldNum" sz="quarter" idx="12"/>
          </p:nvPr>
        </p:nvSpPr>
        <p:spPr/>
        <p:txBody>
          <a:bodyPr/>
          <a:lstStyle/>
          <a:p>
            <a:fld id="{03DF2795-747D-4C57-BB5A-BCCAD0A64960}" type="slidenum">
              <a:rPr lang="en-ZA" smtClean="0"/>
              <a:t>‹#›</a:t>
            </a:fld>
            <a:endParaRPr lang="en-ZA" dirty="0"/>
          </a:p>
        </p:txBody>
      </p:sp>
    </p:spTree>
    <p:extLst>
      <p:ext uri="{BB962C8B-B14F-4D97-AF65-F5344CB8AC3E}">
        <p14:creationId xmlns:p14="http://schemas.microsoft.com/office/powerpoint/2010/main" val="149432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7EC6C-3A38-4624-81BA-BF6A71F46D1A}" type="datetimeFigureOut">
              <a:rPr lang="en-ZA" smtClean="0"/>
              <a:t>2016-02-13</a:t>
            </a:fld>
            <a:endParaRPr lang="en-Z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F2795-747D-4C57-BB5A-BCCAD0A64960}" type="slidenum">
              <a:rPr lang="en-ZA" smtClean="0"/>
              <a:t>‹#›</a:t>
            </a:fld>
            <a:endParaRPr lang="en-ZA" dirty="0"/>
          </a:p>
        </p:txBody>
      </p:sp>
    </p:spTree>
    <p:extLst>
      <p:ext uri="{BB962C8B-B14F-4D97-AF65-F5344CB8AC3E}">
        <p14:creationId xmlns:p14="http://schemas.microsoft.com/office/powerpoint/2010/main" val="249228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0569" y="618206"/>
            <a:ext cx="9144000" cy="2983832"/>
          </a:xfrm>
        </p:spPr>
        <p:txBody>
          <a:bodyPr>
            <a:normAutofit fontScale="90000"/>
          </a:bodyPr>
          <a:lstStyle/>
          <a:p>
            <a:r>
              <a:rPr lang="en-ZA" dirty="0" smtClean="0"/>
              <a:t/>
            </a:r>
            <a:br>
              <a:rPr lang="en-ZA" dirty="0" smtClean="0"/>
            </a:br>
            <a:r>
              <a:rPr lang="en-ZA" dirty="0" smtClean="0"/>
              <a:t/>
            </a:r>
            <a:br>
              <a:rPr lang="en-ZA" dirty="0" smtClean="0"/>
            </a:br>
            <a:r>
              <a:rPr lang="en-ZA" dirty="0"/>
              <a:t/>
            </a:r>
            <a:br>
              <a:rPr lang="en-ZA" dirty="0"/>
            </a:br>
            <a:r>
              <a:rPr lang="en-ZA" dirty="0" smtClean="0"/>
              <a:t>Strategic </a:t>
            </a:r>
            <a:r>
              <a:rPr lang="en-ZA" dirty="0" smtClean="0"/>
              <a:t>and Change </a:t>
            </a:r>
            <a:r>
              <a:rPr lang="en-ZA" dirty="0" smtClean="0"/>
              <a:t>Management</a:t>
            </a:r>
            <a:br>
              <a:rPr lang="en-ZA" dirty="0" smtClean="0"/>
            </a:br>
            <a:r>
              <a:rPr lang="en-ZA" sz="3600" i="1" dirty="0"/>
              <a:t>A very brief introduction</a:t>
            </a:r>
            <a:r>
              <a:rPr lang="en-ZA" i="1" dirty="0"/>
              <a:t/>
            </a:r>
            <a:br>
              <a:rPr lang="en-ZA" i="1" dirty="0"/>
            </a:br>
            <a:endParaRPr lang="en-ZA" dirty="0"/>
          </a:p>
        </p:txBody>
      </p:sp>
      <p:sp>
        <p:nvSpPr>
          <p:cNvPr id="3" name="Subtitle 2"/>
          <p:cNvSpPr>
            <a:spLocks noGrp="1"/>
          </p:cNvSpPr>
          <p:nvPr>
            <p:ph type="subTitle" idx="1"/>
          </p:nvPr>
        </p:nvSpPr>
        <p:spPr/>
        <p:txBody>
          <a:bodyPr>
            <a:normAutofit lnSpcReduction="10000"/>
          </a:bodyPr>
          <a:lstStyle/>
          <a:p>
            <a:r>
              <a:rPr lang="en-ZA" dirty="0" smtClean="0"/>
              <a:t>Presented </a:t>
            </a:r>
          </a:p>
          <a:p>
            <a:r>
              <a:rPr lang="en-ZA" dirty="0" smtClean="0"/>
              <a:t>by </a:t>
            </a:r>
          </a:p>
          <a:p>
            <a:r>
              <a:rPr lang="en-ZA" dirty="0" smtClean="0"/>
              <a:t>Dennis Smith - CM(SA)</a:t>
            </a:r>
          </a:p>
          <a:p>
            <a:r>
              <a:rPr lang="en-ZA" dirty="0" smtClean="0"/>
              <a:t>13/02/16</a:t>
            </a:r>
            <a:endParaRPr lang="en-ZA" dirty="0"/>
          </a:p>
        </p:txBody>
      </p:sp>
    </p:spTree>
    <p:extLst>
      <p:ext uri="{BB962C8B-B14F-4D97-AF65-F5344CB8AC3E}">
        <p14:creationId xmlns:p14="http://schemas.microsoft.com/office/powerpoint/2010/main" val="814647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2" name="Picture 1" descr="slide-20-1024.jpg"/>
          <p:cNvPicPr>
            <a:picLocks noGrp="1" noChangeAspect="1"/>
          </p:cNvPicPr>
          <p:nvPr isPhoto="1"/>
        </p:nvPicPr>
        <p:blipFill>
          <a:blip r:embed="rId2">
            <a:lum/>
          </a:blip>
          <a:stretch>
            <a:fillRect/>
          </a:stretch>
        </p:blipFill>
        <p:spPr>
          <a:xfrm>
            <a:off x="1524000" y="195265"/>
            <a:ext cx="9144000" cy="5916778"/>
          </a:xfrm>
          <a:prstGeom prst="rect">
            <a:avLst/>
          </a:prstGeom>
          <a:noFill/>
          <a:ln>
            <a:noFill/>
          </a:ln>
        </p:spPr>
      </p:pic>
    </p:spTree>
    <p:extLst>
      <p:ext uri="{BB962C8B-B14F-4D97-AF65-F5344CB8AC3E}">
        <p14:creationId xmlns:p14="http://schemas.microsoft.com/office/powerpoint/2010/main" val="4079929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2" name="Picture 1" descr="slide-18-1024.jpg"/>
          <p:cNvPicPr>
            <a:picLocks noGrp="1" noChangeAspect="1"/>
          </p:cNvPicPr>
          <p:nvPr isPhoto="1"/>
        </p:nvPicPr>
        <p:blipFill>
          <a:blip r:embed="rId2">
            <a:lum/>
          </a:blip>
          <a:stretch>
            <a:fillRect/>
          </a:stretch>
        </p:blipFill>
        <p:spPr>
          <a:xfrm>
            <a:off x="1524000" y="195265"/>
            <a:ext cx="9949986" cy="5543798"/>
          </a:xfrm>
          <a:prstGeom prst="rect">
            <a:avLst/>
          </a:prstGeom>
          <a:noFill/>
          <a:ln>
            <a:noFill/>
          </a:ln>
        </p:spPr>
      </p:pic>
    </p:spTree>
    <p:extLst>
      <p:ext uri="{BB962C8B-B14F-4D97-AF65-F5344CB8AC3E}">
        <p14:creationId xmlns:p14="http://schemas.microsoft.com/office/powerpoint/2010/main" val="2158306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2" name="Picture 1" descr="slide-22-1024.jpg"/>
          <p:cNvPicPr>
            <a:picLocks noGrp="1" noChangeAspect="1"/>
          </p:cNvPicPr>
          <p:nvPr isPhoto="1"/>
        </p:nvPicPr>
        <p:blipFill>
          <a:blip r:embed="rId2">
            <a:lum/>
          </a:blip>
          <a:stretch>
            <a:fillRect/>
          </a:stretch>
        </p:blipFill>
        <p:spPr>
          <a:xfrm>
            <a:off x="162839" y="232842"/>
            <a:ext cx="12458288" cy="6465887"/>
          </a:xfrm>
          <a:prstGeom prst="rect">
            <a:avLst/>
          </a:prstGeom>
          <a:noFill/>
          <a:ln>
            <a:noFill/>
          </a:ln>
        </p:spPr>
      </p:pic>
    </p:spTree>
    <p:extLst>
      <p:ext uri="{BB962C8B-B14F-4D97-AF65-F5344CB8AC3E}">
        <p14:creationId xmlns:p14="http://schemas.microsoft.com/office/powerpoint/2010/main" val="3225561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2" name="Picture 1" descr="slide-24-1024.jpg"/>
          <p:cNvPicPr>
            <a:picLocks noGrp="1" noChangeAspect="1"/>
          </p:cNvPicPr>
          <p:nvPr isPhoto="1"/>
        </p:nvPicPr>
        <p:blipFill>
          <a:blip r:embed="rId2">
            <a:lum/>
          </a:blip>
          <a:stretch>
            <a:fillRect/>
          </a:stretch>
        </p:blipFill>
        <p:spPr>
          <a:xfrm>
            <a:off x="777240" y="195264"/>
            <a:ext cx="10728960" cy="6465887"/>
          </a:xfrm>
          <a:prstGeom prst="rect">
            <a:avLst/>
          </a:prstGeom>
          <a:noFill/>
          <a:ln>
            <a:noFill/>
          </a:ln>
        </p:spPr>
      </p:pic>
    </p:spTree>
    <p:extLst>
      <p:ext uri="{BB962C8B-B14F-4D97-AF65-F5344CB8AC3E}">
        <p14:creationId xmlns:p14="http://schemas.microsoft.com/office/powerpoint/2010/main" val="2300907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2" name="Picture 1" descr="slide-21-1024.jpg"/>
          <p:cNvPicPr>
            <a:picLocks noGrp="1" noChangeAspect="1"/>
          </p:cNvPicPr>
          <p:nvPr isPhoto="1"/>
        </p:nvPicPr>
        <p:blipFill>
          <a:blip r:embed="rId2">
            <a:lum/>
          </a:blip>
          <a:stretch>
            <a:fillRect/>
          </a:stretch>
        </p:blipFill>
        <p:spPr>
          <a:xfrm>
            <a:off x="709863" y="195264"/>
            <a:ext cx="10924673" cy="6465887"/>
          </a:xfrm>
          <a:prstGeom prst="rect">
            <a:avLst/>
          </a:prstGeom>
          <a:noFill/>
          <a:ln>
            <a:noFill/>
          </a:ln>
        </p:spPr>
      </p:pic>
    </p:spTree>
    <p:extLst>
      <p:ext uri="{BB962C8B-B14F-4D97-AF65-F5344CB8AC3E}">
        <p14:creationId xmlns:p14="http://schemas.microsoft.com/office/powerpoint/2010/main" val="800138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44713" y="560389"/>
            <a:ext cx="7897812" cy="460375"/>
          </a:xfrm>
        </p:spPr>
        <p:txBody>
          <a:bodyPr>
            <a:noAutofit/>
          </a:bodyPr>
          <a:lstStyle/>
          <a:p>
            <a:pPr>
              <a:defRPr/>
            </a:pPr>
            <a:r>
              <a:rPr sz="3600" b="1" dirty="0" smtClean="0">
                <a:latin typeface="Arial" panose="020B0604020202020204" pitchFamily="34" charset="0"/>
                <a:cs typeface="Arial" panose="020B0604020202020204" pitchFamily="34" charset="0"/>
              </a:rPr>
              <a:t>STRATEGIC APPROACH CHOICES</a:t>
            </a:r>
          </a:p>
        </p:txBody>
      </p:sp>
      <p:grpSp>
        <p:nvGrpSpPr>
          <p:cNvPr id="34819" name="Group 14"/>
          <p:cNvGrpSpPr>
            <a:grpSpLocks/>
          </p:cNvGrpSpPr>
          <p:nvPr/>
        </p:nvGrpSpPr>
        <p:grpSpPr bwMode="auto">
          <a:xfrm>
            <a:off x="1239570" y="1569503"/>
            <a:ext cx="8601075" cy="2347913"/>
            <a:chOff x="165" y="1304"/>
            <a:chExt cx="5418" cy="1479"/>
          </a:xfrm>
        </p:grpSpPr>
        <p:sp>
          <p:nvSpPr>
            <p:cNvPr id="12292" name="AutoShape 4"/>
            <p:cNvSpPr>
              <a:spLocks noChangeArrowheads="1"/>
            </p:cNvSpPr>
            <p:nvPr/>
          </p:nvSpPr>
          <p:spPr bwMode="blackWhite">
            <a:xfrm>
              <a:off x="165" y="2248"/>
              <a:ext cx="1252" cy="535"/>
            </a:xfrm>
            <a:prstGeom prst="bevel">
              <a:avLst>
                <a:gd name="adj" fmla="val 7569"/>
              </a:avLst>
            </a:prstGeom>
            <a:solidFill>
              <a:srgbClr val="E99A7B"/>
            </a:solidFill>
            <a:ln w="3175">
              <a:noFill/>
              <a:miter lim="800000"/>
              <a:headEnd/>
              <a:tailEnd/>
            </a:ln>
            <a:effectLst>
              <a:outerShdw blurRad="50800" dist="38100" dir="2700000" algn="tl" rotWithShape="0">
                <a:prstClr val="black">
                  <a:alpha val="40000"/>
                </a:prstClr>
              </a:outerShdw>
            </a:effectLst>
          </p:spPr>
          <p:txBody>
            <a:bodyPr lIns="0" rIns="0" anchor="ctr" anchorCtr="1"/>
            <a:lstStyle/>
            <a:p>
              <a:pPr algn="ctr" eaLnBrk="1" hangingPunct="1">
                <a:spcBef>
                  <a:spcPct val="50000"/>
                </a:spcBef>
                <a:defRPr/>
              </a:pPr>
              <a:r>
                <a:rPr lang="en-US" b="1" dirty="0">
                  <a:latin typeface="Arial" charset="0"/>
                </a:rPr>
                <a:t>Low-cost provider</a:t>
              </a:r>
            </a:p>
          </p:txBody>
        </p:sp>
        <p:sp>
          <p:nvSpPr>
            <p:cNvPr id="12293" name="AutoShape 5" descr="Color12"/>
            <p:cNvSpPr>
              <a:spLocks noChangeArrowheads="1"/>
            </p:cNvSpPr>
            <p:nvPr/>
          </p:nvSpPr>
          <p:spPr bwMode="blackWhite">
            <a:xfrm>
              <a:off x="1553" y="2248"/>
              <a:ext cx="1252" cy="535"/>
            </a:xfrm>
            <a:prstGeom prst="bevel">
              <a:avLst>
                <a:gd name="adj" fmla="val 9620"/>
              </a:avLst>
            </a:prstGeom>
            <a:solidFill>
              <a:srgbClr val="DDDDDD"/>
            </a:solidFill>
            <a:ln w="3175">
              <a:noFill/>
              <a:miter lim="800000"/>
              <a:headEnd/>
              <a:tailEnd/>
            </a:ln>
            <a:effectLst>
              <a:outerShdw blurRad="50800" dist="38100" dir="2700000" algn="tl" rotWithShape="0">
                <a:prstClr val="black">
                  <a:alpha val="40000"/>
                </a:prstClr>
              </a:outerShdw>
            </a:effectLst>
          </p:spPr>
          <p:txBody>
            <a:bodyPr lIns="0" rIns="0" anchor="ctr" anchorCtr="1"/>
            <a:lstStyle/>
            <a:p>
              <a:pPr algn="ctr" eaLnBrk="1" hangingPunct="1">
                <a:spcBef>
                  <a:spcPct val="50000"/>
                </a:spcBef>
                <a:defRPr/>
              </a:pPr>
              <a:r>
                <a:rPr lang="en-US" b="1" dirty="0">
                  <a:latin typeface="Arial" charset="0"/>
                </a:rPr>
                <a:t>Differentiation on features</a:t>
              </a:r>
            </a:p>
          </p:txBody>
        </p:sp>
        <p:sp>
          <p:nvSpPr>
            <p:cNvPr id="12294" name="AutoShape 6" descr="Color19"/>
            <p:cNvSpPr>
              <a:spLocks noChangeArrowheads="1"/>
            </p:cNvSpPr>
            <p:nvPr/>
          </p:nvSpPr>
          <p:spPr bwMode="blackWhite">
            <a:xfrm>
              <a:off x="2942" y="2248"/>
              <a:ext cx="1252" cy="533"/>
            </a:xfrm>
            <a:prstGeom prst="bevel">
              <a:avLst>
                <a:gd name="adj" fmla="val 6963"/>
              </a:avLst>
            </a:prstGeom>
            <a:solidFill>
              <a:srgbClr val="CC9900"/>
            </a:solidFill>
            <a:ln w="3175">
              <a:noFill/>
              <a:miter lim="800000"/>
              <a:headEnd/>
              <a:tailEnd/>
            </a:ln>
            <a:effectLst>
              <a:outerShdw blurRad="50800" dist="38100" dir="2700000" algn="tl" rotWithShape="0">
                <a:prstClr val="black">
                  <a:alpha val="40000"/>
                </a:prstClr>
              </a:outerShdw>
            </a:effectLst>
          </p:spPr>
          <p:txBody>
            <a:bodyPr lIns="0" rIns="0" anchor="ctr" anchorCtr="1"/>
            <a:lstStyle/>
            <a:p>
              <a:pPr algn="ctr" eaLnBrk="1" hangingPunct="1">
                <a:spcBef>
                  <a:spcPct val="50000"/>
                </a:spcBef>
                <a:defRPr/>
              </a:pPr>
              <a:r>
                <a:rPr lang="en-US" b="1" dirty="0">
                  <a:latin typeface="Arial" charset="0"/>
                </a:rPr>
                <a:t>Focus on </a:t>
              </a:r>
              <a:br>
                <a:rPr lang="en-US" b="1" dirty="0">
                  <a:latin typeface="Arial" charset="0"/>
                </a:rPr>
              </a:br>
              <a:r>
                <a:rPr lang="en-US" b="1" dirty="0">
                  <a:latin typeface="Arial" charset="0"/>
                </a:rPr>
                <a:t>market niche</a:t>
              </a:r>
            </a:p>
          </p:txBody>
        </p:sp>
        <p:sp>
          <p:nvSpPr>
            <p:cNvPr id="12295" name="AutoShape 7" descr="Color03"/>
            <p:cNvSpPr>
              <a:spLocks noChangeArrowheads="1"/>
            </p:cNvSpPr>
            <p:nvPr/>
          </p:nvSpPr>
          <p:spPr bwMode="blackWhite">
            <a:xfrm>
              <a:off x="4331" y="2248"/>
              <a:ext cx="1252" cy="535"/>
            </a:xfrm>
            <a:prstGeom prst="bevel">
              <a:avLst>
                <a:gd name="adj" fmla="val 6310"/>
              </a:avLst>
            </a:prstGeom>
            <a:solidFill>
              <a:srgbClr val="99CCFF"/>
            </a:solidFill>
            <a:ln w="3175">
              <a:noFill/>
              <a:miter lim="800000"/>
              <a:headEnd/>
              <a:tailEnd/>
            </a:ln>
            <a:effectLst>
              <a:outerShdw blurRad="50800" dist="38100" dir="2700000" algn="tl" rotWithShape="0">
                <a:prstClr val="black">
                  <a:alpha val="40000"/>
                </a:prstClr>
              </a:outerShdw>
            </a:effectLst>
          </p:spPr>
          <p:txBody>
            <a:bodyPr lIns="0" rIns="0" anchor="ctr" anchorCtr="1"/>
            <a:lstStyle/>
            <a:p>
              <a:pPr algn="ctr" eaLnBrk="1" hangingPunct="1">
                <a:spcBef>
                  <a:spcPct val="50000"/>
                </a:spcBef>
                <a:defRPr/>
              </a:pPr>
              <a:r>
                <a:rPr lang="en-US" b="1" dirty="0">
                  <a:latin typeface="Arial" charset="0"/>
                </a:rPr>
                <a:t>Best-cost provider</a:t>
              </a:r>
            </a:p>
          </p:txBody>
        </p:sp>
        <p:cxnSp>
          <p:nvCxnSpPr>
            <p:cNvPr id="34824" name="AutoShape 8"/>
            <p:cNvCxnSpPr>
              <a:cxnSpLocks noChangeShapeType="1"/>
              <a:stCxn id="12297" idx="2"/>
              <a:endCxn id="12292" idx="6"/>
            </p:cNvCxnSpPr>
            <p:nvPr/>
          </p:nvCxnSpPr>
          <p:spPr bwMode="blackWhite">
            <a:xfrm rot="5400000">
              <a:off x="1590" y="895"/>
              <a:ext cx="554" cy="2151"/>
            </a:xfrm>
            <a:prstGeom prst="bentConnector3">
              <a:avLst>
                <a:gd name="adj1" fmla="val 50000"/>
              </a:avLst>
            </a:prstGeom>
            <a:noFill/>
            <a:ln w="31750">
              <a:solidFill>
                <a:schemeClr val="tx1"/>
              </a:solidFill>
              <a:miter lim="800000"/>
              <a:headEnd/>
              <a:tailEnd type="none" w="lg" len="lg"/>
            </a:ln>
            <a:extLst>
              <a:ext uri="{909E8E84-426E-40DD-AFC4-6F175D3DCCD1}">
                <a14:hiddenFill xmlns:a14="http://schemas.microsoft.com/office/drawing/2010/main">
                  <a:noFill/>
                </a14:hiddenFill>
              </a:ext>
            </a:extLst>
          </p:spPr>
        </p:cxnSp>
        <p:sp>
          <p:nvSpPr>
            <p:cNvPr id="12297" name="AutoShape 9" descr="Color13"/>
            <p:cNvSpPr>
              <a:spLocks noChangeArrowheads="1"/>
            </p:cNvSpPr>
            <p:nvPr/>
          </p:nvSpPr>
          <p:spPr bwMode="blackWhite">
            <a:xfrm>
              <a:off x="1271" y="1304"/>
              <a:ext cx="3342" cy="390"/>
            </a:xfrm>
            <a:prstGeom prst="bevel">
              <a:avLst>
                <a:gd name="adj" fmla="val 12500"/>
              </a:avLst>
            </a:prstGeom>
            <a:solidFill>
              <a:srgbClr val="FFCC00"/>
            </a:solidFill>
            <a:ln w="0">
              <a:noFill/>
              <a:miter lim="800000"/>
              <a:headEnd/>
              <a:tailEnd/>
            </a:ln>
            <a:effectLst>
              <a:outerShdw blurRad="50800" dist="38100" dir="2700000" algn="tl" rotWithShape="0">
                <a:prstClr val="black">
                  <a:alpha val="40000"/>
                </a:prstClr>
              </a:outerShdw>
            </a:effectLst>
          </p:spPr>
          <p:txBody>
            <a:bodyPr wrap="none" lIns="0" tIns="0" rIns="0" bIns="0" anchor="ctr" anchorCtr="1"/>
            <a:lstStyle/>
            <a:p>
              <a:pPr algn="ctr" eaLnBrk="1" hangingPunct="1">
                <a:defRPr/>
              </a:pPr>
              <a:r>
                <a:rPr lang="en-US" sz="2400" b="1" dirty="0">
                  <a:latin typeface="Arial" charset="0"/>
                </a:rPr>
                <a:t>Building Competitive Advantage</a:t>
              </a:r>
            </a:p>
          </p:txBody>
        </p:sp>
        <p:cxnSp>
          <p:nvCxnSpPr>
            <p:cNvPr id="34826" name="AutoShape 10"/>
            <p:cNvCxnSpPr>
              <a:cxnSpLocks noChangeShapeType="1"/>
              <a:stCxn id="12297" idx="2"/>
              <a:endCxn id="12295" idx="6"/>
            </p:cNvCxnSpPr>
            <p:nvPr/>
          </p:nvCxnSpPr>
          <p:spPr bwMode="blackWhite">
            <a:xfrm rot="16200000" flipH="1">
              <a:off x="3673" y="963"/>
              <a:ext cx="554" cy="2015"/>
            </a:xfrm>
            <a:prstGeom prst="bentConnector3">
              <a:avLst>
                <a:gd name="adj1" fmla="val 50000"/>
              </a:avLst>
            </a:prstGeom>
            <a:noFill/>
            <a:ln w="31750">
              <a:solidFill>
                <a:schemeClr val="tx1"/>
              </a:solidFill>
              <a:miter lim="800000"/>
              <a:headEnd/>
              <a:tailEnd type="none" w="lg" len="lg"/>
            </a:ln>
            <a:extLst>
              <a:ext uri="{909E8E84-426E-40DD-AFC4-6F175D3DCCD1}">
                <a14:hiddenFill xmlns:a14="http://schemas.microsoft.com/office/drawing/2010/main">
                  <a:noFill/>
                </a14:hiddenFill>
              </a:ext>
            </a:extLst>
          </p:spPr>
        </p:cxnSp>
        <p:cxnSp>
          <p:nvCxnSpPr>
            <p:cNvPr id="34827" name="AutoShape 11"/>
            <p:cNvCxnSpPr>
              <a:cxnSpLocks noChangeShapeType="1"/>
              <a:stCxn id="12297" idx="2"/>
              <a:endCxn id="12293" idx="6"/>
            </p:cNvCxnSpPr>
            <p:nvPr/>
          </p:nvCxnSpPr>
          <p:spPr bwMode="blackWhite">
            <a:xfrm rot="5400000">
              <a:off x="2284" y="1589"/>
              <a:ext cx="554" cy="763"/>
            </a:xfrm>
            <a:prstGeom prst="bentConnector3">
              <a:avLst>
                <a:gd name="adj1" fmla="val 50000"/>
              </a:avLst>
            </a:prstGeom>
            <a:noFill/>
            <a:ln w="31750">
              <a:solidFill>
                <a:schemeClr val="tx1"/>
              </a:solidFill>
              <a:miter lim="800000"/>
              <a:headEnd/>
              <a:tailEnd type="none" w="lg" len="lg"/>
            </a:ln>
            <a:extLst>
              <a:ext uri="{909E8E84-426E-40DD-AFC4-6F175D3DCCD1}">
                <a14:hiddenFill xmlns:a14="http://schemas.microsoft.com/office/drawing/2010/main">
                  <a:noFill/>
                </a14:hiddenFill>
              </a:ext>
            </a:extLst>
          </p:spPr>
        </p:cxnSp>
        <p:cxnSp>
          <p:nvCxnSpPr>
            <p:cNvPr id="34828" name="AutoShape 12"/>
            <p:cNvCxnSpPr>
              <a:cxnSpLocks noChangeShapeType="1"/>
              <a:stCxn id="12297" idx="2"/>
              <a:endCxn id="12294" idx="6"/>
            </p:cNvCxnSpPr>
            <p:nvPr/>
          </p:nvCxnSpPr>
          <p:spPr bwMode="blackWhite">
            <a:xfrm rot="16200000" flipH="1">
              <a:off x="2978" y="1658"/>
              <a:ext cx="554" cy="626"/>
            </a:xfrm>
            <a:prstGeom prst="bentConnector3">
              <a:avLst>
                <a:gd name="adj1" fmla="val 50000"/>
              </a:avLst>
            </a:prstGeom>
            <a:noFill/>
            <a:ln w="31750">
              <a:solidFill>
                <a:schemeClr val="tx1"/>
              </a:solidFill>
              <a:miter lim="800000"/>
              <a:headEnd/>
              <a:tailEnd type="none" w="lg" len="lg"/>
            </a:ln>
            <a:extLst>
              <a:ext uri="{909E8E84-426E-40DD-AFC4-6F175D3DCCD1}">
                <a14:hiddenFill xmlns:a14="http://schemas.microsoft.com/office/drawing/2010/main">
                  <a:noFill/>
                </a14:hiddenFill>
              </a:ext>
            </a:extLst>
          </p:spPr>
        </p:cxnSp>
      </p:grpSp>
      <p:sp>
        <p:nvSpPr>
          <p:cNvPr id="2" name="Rectangle 1"/>
          <p:cNvSpPr/>
          <p:nvPr/>
        </p:nvSpPr>
        <p:spPr>
          <a:xfrm>
            <a:off x="1151906" y="4466155"/>
            <a:ext cx="10121683" cy="2092881"/>
          </a:xfrm>
          <a:prstGeom prst="rect">
            <a:avLst/>
          </a:prstGeom>
        </p:spPr>
        <p:txBody>
          <a:bodyPr wrap="square">
            <a:spAutoFit/>
          </a:bodyPr>
          <a:lstStyle/>
          <a:p>
            <a:pPr>
              <a:spcBef>
                <a:spcPts val="1200"/>
              </a:spcBef>
              <a:defRPr/>
            </a:pPr>
            <a:r>
              <a:rPr lang="en-ZA" b="1" dirty="0">
                <a:latin typeface="Arial" panose="020B0604020202020204" pitchFamily="34" charset="0"/>
                <a:cs typeface="Arial" panose="020B0604020202020204" pitchFamily="34" charset="0"/>
              </a:rPr>
              <a:t>Building a competitive advantage by:</a:t>
            </a:r>
          </a:p>
          <a:p>
            <a:pPr lvl="1">
              <a:spcBef>
                <a:spcPts val="1200"/>
              </a:spcBef>
              <a:defRPr/>
            </a:pPr>
            <a:r>
              <a:rPr lang="en-ZA" b="1" dirty="0">
                <a:latin typeface="Arial" panose="020B0604020202020204" pitchFamily="34" charset="0"/>
                <a:cs typeface="Arial" panose="020B0604020202020204" pitchFamily="34" charset="0"/>
              </a:rPr>
              <a:t>Striving to become the industry’s low-cost provider (efficiency).</a:t>
            </a:r>
          </a:p>
          <a:p>
            <a:pPr lvl="1">
              <a:spcBef>
                <a:spcPts val="1200"/>
              </a:spcBef>
              <a:defRPr/>
            </a:pPr>
            <a:r>
              <a:rPr lang="en-ZA" b="1" dirty="0">
                <a:latin typeface="Arial" panose="020B0604020202020204" pitchFamily="34" charset="0"/>
                <a:cs typeface="Arial" panose="020B0604020202020204" pitchFamily="34" charset="0"/>
              </a:rPr>
              <a:t>Outcompeting rivals on differentiating features (effectiveness).</a:t>
            </a:r>
          </a:p>
          <a:p>
            <a:pPr lvl="1">
              <a:spcBef>
                <a:spcPts val="1200"/>
              </a:spcBef>
              <a:defRPr/>
            </a:pPr>
            <a:r>
              <a:rPr lang="en-ZA" b="1" dirty="0">
                <a:latin typeface="Arial" panose="020B0604020202020204" pitchFamily="34" charset="0"/>
                <a:cs typeface="Arial" panose="020B0604020202020204" pitchFamily="34" charset="0"/>
              </a:rPr>
              <a:t>Offering the lowest (best) prices for differentiated goods (best-cost provider).</a:t>
            </a:r>
          </a:p>
          <a:p>
            <a:pPr lvl="1">
              <a:spcBef>
                <a:spcPts val="1200"/>
              </a:spcBef>
              <a:defRPr/>
            </a:pPr>
            <a:r>
              <a:rPr lang="en-ZA" b="1" dirty="0">
                <a:latin typeface="Arial" panose="020B0604020202020204" pitchFamily="34" charset="0"/>
                <a:cs typeface="Arial" panose="020B0604020202020204" pitchFamily="34" charset="0"/>
              </a:rPr>
              <a:t>Focusing on better serving a niche market’s needs (efficiency and\or effectiveness).</a:t>
            </a:r>
          </a:p>
        </p:txBody>
      </p:sp>
    </p:spTree>
    <p:extLst>
      <p:ext uri="{BB962C8B-B14F-4D97-AF65-F5344CB8AC3E}">
        <p14:creationId xmlns:p14="http://schemas.microsoft.com/office/powerpoint/2010/main" val="64706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rgbClr val="FFFF00"/>
        </a:solidFill>
        <a:effectLst/>
      </p:bgPr>
    </p:bg>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445169" y="317500"/>
            <a:ext cx="11514220" cy="645026"/>
          </a:xfrm>
        </p:spPr>
        <p:txBody>
          <a:bodyPr>
            <a:noAutofit/>
          </a:bodyPr>
          <a:lstStyle/>
          <a:p>
            <a:pPr>
              <a:defRPr/>
            </a:pPr>
            <a:r>
              <a:rPr sz="3600" dirty="0" smtClean="0">
                <a:latin typeface="Arial" panose="020B0604020202020204" pitchFamily="34" charset="0"/>
                <a:cs typeface="Arial" panose="020B0604020202020204" pitchFamily="34" charset="0"/>
              </a:rPr>
              <a:t>GAINING SUSTAINABLE COMPETITIVE ADVANTAGE</a:t>
            </a:r>
          </a:p>
        </p:txBody>
      </p:sp>
      <p:sp>
        <p:nvSpPr>
          <p:cNvPr id="14341" name="Rectangle 5"/>
          <p:cNvSpPr>
            <a:spLocks noGrp="1" noChangeArrowheads="1"/>
          </p:cNvSpPr>
          <p:nvPr>
            <p:ph idx="1"/>
          </p:nvPr>
        </p:nvSpPr>
        <p:spPr>
          <a:xfrm>
            <a:off x="930151" y="1840164"/>
            <a:ext cx="10359189" cy="2996531"/>
          </a:xfrm>
        </p:spPr>
        <p:txBody>
          <a:bodyPr>
            <a:normAutofit lnSpcReduction="10000"/>
          </a:bodyPr>
          <a:lstStyle/>
          <a:p>
            <a:pPr>
              <a:spcBef>
                <a:spcPts val="1200"/>
              </a:spcBef>
              <a:defRPr/>
            </a:pPr>
            <a:r>
              <a:rPr dirty="0" smtClean="0">
                <a:latin typeface="Arial" panose="020B0604020202020204" pitchFamily="34" charset="0"/>
                <a:cs typeface="Arial" panose="020B0604020202020204" pitchFamily="34" charset="0"/>
              </a:rPr>
              <a:t>How to create a sustainable competitive advantage:</a:t>
            </a:r>
            <a:endParaRPr lang="en-ZA" dirty="0" smtClean="0">
              <a:latin typeface="Arial" panose="020B0604020202020204" pitchFamily="34" charset="0"/>
              <a:cs typeface="Arial" panose="020B0604020202020204" pitchFamily="34" charset="0"/>
            </a:endParaRPr>
          </a:p>
          <a:p>
            <a:pPr marL="0" indent="0">
              <a:spcBef>
                <a:spcPts val="1200"/>
              </a:spcBef>
              <a:buNone/>
              <a:defRPr/>
            </a:pPr>
            <a:endParaRPr dirty="0" smtClean="0">
              <a:latin typeface="Arial" panose="020B0604020202020204" pitchFamily="34" charset="0"/>
              <a:cs typeface="Arial" panose="020B0604020202020204" pitchFamily="34" charset="0"/>
            </a:endParaRPr>
          </a:p>
          <a:p>
            <a:pPr lvl="1">
              <a:spcBef>
                <a:spcPts val="1200"/>
              </a:spcBef>
              <a:defRPr/>
            </a:pPr>
            <a:r>
              <a:rPr dirty="0" smtClean="0">
                <a:latin typeface="Arial" panose="020B0604020202020204" pitchFamily="34" charset="0"/>
                <a:cs typeface="Arial" panose="020B0604020202020204" pitchFamily="34" charset="0"/>
              </a:rPr>
              <a:t>Develop valuable expertise and competitive capabilities over the long-term that rivals cannot readily copy, match or best.</a:t>
            </a:r>
            <a:endParaRPr lang="en-ZA" dirty="0" smtClean="0">
              <a:latin typeface="Arial" panose="020B0604020202020204" pitchFamily="34" charset="0"/>
              <a:cs typeface="Arial" panose="020B0604020202020204" pitchFamily="34" charset="0"/>
            </a:endParaRPr>
          </a:p>
          <a:p>
            <a:pPr marL="457200" lvl="1" indent="0">
              <a:spcBef>
                <a:spcPts val="1200"/>
              </a:spcBef>
              <a:buNone/>
              <a:defRPr/>
            </a:pPr>
            <a:endParaRPr dirty="0" smtClean="0">
              <a:latin typeface="Arial" panose="020B0604020202020204" pitchFamily="34" charset="0"/>
              <a:cs typeface="Arial" panose="020B0604020202020204" pitchFamily="34" charset="0"/>
            </a:endParaRPr>
          </a:p>
          <a:p>
            <a:pPr lvl="1">
              <a:spcBef>
                <a:spcPts val="1200"/>
              </a:spcBef>
              <a:defRPr/>
            </a:pPr>
            <a:r>
              <a:rPr dirty="0" smtClean="0">
                <a:latin typeface="Arial" panose="020B0604020202020204" pitchFamily="34" charset="0"/>
                <a:cs typeface="Arial" panose="020B0604020202020204" pitchFamily="34" charset="0"/>
              </a:rPr>
              <a:t>Put the constant quest for sustainable competitive advantage at center stage in crafting your strategy.</a:t>
            </a:r>
          </a:p>
        </p:txBody>
      </p:sp>
    </p:spTree>
    <p:extLst>
      <p:ext uri="{BB962C8B-B14F-4D97-AF65-F5344CB8AC3E}">
        <p14:creationId xmlns:p14="http://schemas.microsoft.com/office/powerpoint/2010/main" val="170775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312821" y="204537"/>
            <a:ext cx="10539663" cy="1049589"/>
          </a:xfrm>
        </p:spPr>
        <p:txBody>
          <a:bodyPr>
            <a:noAutofit/>
          </a:bodyPr>
          <a:lstStyle/>
          <a:p>
            <a:pPr algn="ctr">
              <a:defRPr/>
            </a:pPr>
            <a:r>
              <a:rPr sz="2400" dirty="0">
                <a:latin typeface="Arial" panose="020B0604020202020204" pitchFamily="34" charset="0"/>
                <a:cs typeface="Arial" panose="020B0604020202020204" pitchFamily="34" charset="0"/>
              </a:rPr>
              <a:t>THE RELATIONSHIP BETWEEN </a:t>
            </a:r>
            <a:r>
              <a:rPr lang="en-ZA" sz="2400" dirty="0" smtClean="0">
                <a:latin typeface="Arial" panose="020B0604020202020204" pitchFamily="34" charset="0"/>
                <a:cs typeface="Arial" panose="020B0604020202020204" pitchFamily="34" charset="0"/>
              </a:rPr>
              <a:t> </a:t>
            </a:r>
            <a:r>
              <a:rPr sz="2400" dirty="0" smtClean="0">
                <a:latin typeface="Arial" panose="020B0604020202020204" pitchFamily="34" charset="0"/>
                <a:cs typeface="Arial" panose="020B0604020202020204" pitchFamily="34" charset="0"/>
              </a:rPr>
              <a:t>A </a:t>
            </a:r>
            <a:r>
              <a:rPr sz="2400" dirty="0">
                <a:latin typeface="Arial" panose="020B0604020202020204" pitchFamily="34" charset="0"/>
                <a:cs typeface="Arial" panose="020B0604020202020204" pitchFamily="34" charset="0"/>
              </a:rPr>
              <a:t>FIRM’S  </a:t>
            </a:r>
            <a:r>
              <a:rPr sz="2400" dirty="0" smtClean="0">
                <a:latin typeface="Arial" panose="020B0604020202020204" pitchFamily="34" charset="0"/>
                <a:cs typeface="Arial" panose="020B0604020202020204" pitchFamily="34" charset="0"/>
              </a:rPr>
              <a:t>STRATEGY</a:t>
            </a:r>
            <a:r>
              <a:rPr lang="en-ZA" sz="2400" dirty="0" smtClean="0">
                <a:latin typeface="Arial" panose="020B0604020202020204" pitchFamily="34" charset="0"/>
                <a:cs typeface="Arial" panose="020B0604020202020204" pitchFamily="34" charset="0"/>
              </a:rPr>
              <a:t/>
            </a:r>
            <a:br>
              <a:rPr lang="en-ZA" sz="2400" dirty="0" smtClean="0">
                <a:latin typeface="Arial" panose="020B0604020202020204" pitchFamily="34" charset="0"/>
                <a:cs typeface="Arial" panose="020B0604020202020204" pitchFamily="34" charset="0"/>
              </a:rPr>
            </a:br>
            <a:r>
              <a:rPr sz="2400" dirty="0" smtClean="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AND </a:t>
            </a:r>
            <a:br>
              <a:rPr sz="2400" dirty="0">
                <a:latin typeface="Arial" panose="020B0604020202020204" pitchFamily="34" charset="0"/>
                <a:cs typeface="Arial" panose="020B0604020202020204" pitchFamily="34" charset="0"/>
              </a:rPr>
            </a:br>
            <a:r>
              <a:rPr sz="2400" dirty="0">
                <a:latin typeface="Arial" panose="020B0604020202020204" pitchFamily="34" charset="0"/>
                <a:cs typeface="Arial" panose="020B0604020202020204" pitchFamily="34" charset="0"/>
              </a:rPr>
              <a:t>ITS BUSINESS MODEL</a:t>
            </a:r>
          </a:p>
        </p:txBody>
      </p:sp>
      <p:sp>
        <p:nvSpPr>
          <p:cNvPr id="51203" name="AutoShape 7" descr="Color05"/>
          <p:cNvSpPr>
            <a:spLocks noChangeArrowheads="1"/>
          </p:cNvSpPr>
          <p:nvPr/>
        </p:nvSpPr>
        <p:spPr bwMode="blackWhite">
          <a:xfrm>
            <a:off x="2822575" y="2381251"/>
            <a:ext cx="2413000" cy="3127375"/>
          </a:xfrm>
          <a:prstGeom prst="bevel">
            <a:avLst>
              <a:gd name="adj" fmla="val 5000"/>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tIns="137160"/>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r>
              <a:rPr lang="en-US" sz="2400" b="1" dirty="0"/>
              <a:t>Realized</a:t>
            </a:r>
            <a:br>
              <a:rPr lang="en-US" sz="2400" b="1" dirty="0"/>
            </a:br>
            <a:r>
              <a:rPr lang="en-US" sz="2400" b="1" dirty="0"/>
              <a:t>Strategy</a:t>
            </a:r>
          </a:p>
        </p:txBody>
      </p:sp>
      <p:sp>
        <p:nvSpPr>
          <p:cNvPr id="51204" name="AutoShape 8" descr="Color12"/>
          <p:cNvSpPr>
            <a:spLocks noChangeArrowheads="1"/>
          </p:cNvSpPr>
          <p:nvPr/>
        </p:nvSpPr>
        <p:spPr bwMode="auto">
          <a:xfrm>
            <a:off x="3128963" y="3517901"/>
            <a:ext cx="1828800" cy="746125"/>
          </a:xfrm>
          <a:prstGeom prst="bevel">
            <a:avLst>
              <a:gd name="adj" fmla="val 7921"/>
            </a:avLst>
          </a:prstGeom>
          <a:blipFill dpi="0" rotWithShape="1">
            <a:blip r:embed="rId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r>
              <a:rPr lang="en-US" sz="1600" b="1" dirty="0"/>
              <a:t>Competitive Initiatives</a:t>
            </a:r>
          </a:p>
        </p:txBody>
      </p:sp>
      <p:sp>
        <p:nvSpPr>
          <p:cNvPr id="51205" name="AutoShape 17" descr="Color12"/>
          <p:cNvSpPr>
            <a:spLocks noChangeArrowheads="1"/>
          </p:cNvSpPr>
          <p:nvPr/>
        </p:nvSpPr>
        <p:spPr bwMode="auto">
          <a:xfrm>
            <a:off x="3117850" y="4445001"/>
            <a:ext cx="1828800" cy="746125"/>
          </a:xfrm>
          <a:prstGeom prst="bevel">
            <a:avLst>
              <a:gd name="adj" fmla="val 7921"/>
            </a:avLst>
          </a:prstGeom>
          <a:blipFill dpi="0" rotWithShape="1">
            <a:blip r:embed="rId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r>
              <a:rPr lang="en-US" sz="1600" b="1" dirty="0"/>
              <a:t>Business Approaches</a:t>
            </a:r>
          </a:p>
        </p:txBody>
      </p:sp>
      <p:sp>
        <p:nvSpPr>
          <p:cNvPr id="51206" name="AutoShape 18" descr="Color05"/>
          <p:cNvSpPr>
            <a:spLocks noChangeArrowheads="1"/>
          </p:cNvSpPr>
          <p:nvPr/>
        </p:nvSpPr>
        <p:spPr bwMode="blackWhite">
          <a:xfrm>
            <a:off x="6965950" y="2381251"/>
            <a:ext cx="2413000" cy="3127375"/>
          </a:xfrm>
          <a:prstGeom prst="bevel">
            <a:avLst>
              <a:gd name="adj" fmla="val 5000"/>
            </a:avLst>
          </a:prstGeom>
          <a:solidFill>
            <a:srgbClr val="3366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37160"/>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r>
              <a:rPr lang="en-US" sz="2400" b="1" dirty="0">
                <a:solidFill>
                  <a:schemeClr val="bg1"/>
                </a:solidFill>
              </a:rPr>
              <a:t>Business Model</a:t>
            </a:r>
          </a:p>
        </p:txBody>
      </p:sp>
      <p:sp>
        <p:nvSpPr>
          <p:cNvPr id="51207" name="AutoShape 19" descr="Color12"/>
          <p:cNvSpPr>
            <a:spLocks noChangeArrowheads="1"/>
          </p:cNvSpPr>
          <p:nvPr/>
        </p:nvSpPr>
        <p:spPr bwMode="auto">
          <a:xfrm>
            <a:off x="7280275" y="3517901"/>
            <a:ext cx="1828800" cy="746125"/>
          </a:xfrm>
          <a:prstGeom prst="bevel">
            <a:avLst>
              <a:gd name="adj" fmla="val 7921"/>
            </a:avLst>
          </a:prstGeom>
          <a:blipFill dpi="0" rotWithShape="1">
            <a:blip r:embed="rId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r>
              <a:rPr lang="en-US" sz="1600" b="1" dirty="0"/>
              <a:t>Value Proposition</a:t>
            </a:r>
          </a:p>
        </p:txBody>
      </p:sp>
      <p:sp>
        <p:nvSpPr>
          <p:cNvPr id="51208" name="AutoShape 20" descr="Color12"/>
          <p:cNvSpPr>
            <a:spLocks noChangeArrowheads="1"/>
          </p:cNvSpPr>
          <p:nvPr/>
        </p:nvSpPr>
        <p:spPr bwMode="auto">
          <a:xfrm>
            <a:off x="7269163" y="4445001"/>
            <a:ext cx="1828800" cy="746125"/>
          </a:xfrm>
          <a:prstGeom prst="bevel">
            <a:avLst>
              <a:gd name="adj" fmla="val 7921"/>
            </a:avLst>
          </a:prstGeom>
          <a:blipFill dpi="0" rotWithShape="1">
            <a:blip r:embed="rId4"/>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r>
              <a:rPr lang="en-US" sz="1600" b="1" dirty="0"/>
              <a:t>Profit Formula</a:t>
            </a:r>
          </a:p>
        </p:txBody>
      </p:sp>
      <p:cxnSp>
        <p:nvCxnSpPr>
          <p:cNvPr id="51209" name="AutoShape 21"/>
          <p:cNvCxnSpPr>
            <a:cxnSpLocks noChangeShapeType="1"/>
            <a:stCxn id="51203" idx="0"/>
            <a:endCxn id="51206" idx="4"/>
          </p:cNvCxnSpPr>
          <p:nvPr/>
        </p:nvCxnSpPr>
        <p:spPr bwMode="auto">
          <a:xfrm>
            <a:off x="5235576" y="3944938"/>
            <a:ext cx="1730375" cy="0"/>
          </a:xfrm>
          <a:prstGeom prst="straightConnector1">
            <a:avLst/>
          </a:prstGeom>
          <a:noFill/>
          <a:ln w="5715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51210" name="Text Box 23"/>
          <p:cNvSpPr txBox="1">
            <a:spLocks noChangeArrowheads="1"/>
          </p:cNvSpPr>
          <p:nvPr/>
        </p:nvSpPr>
        <p:spPr bwMode="auto">
          <a:xfrm>
            <a:off x="5416550" y="2787650"/>
            <a:ext cx="127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3600" b="1" dirty="0"/>
              <a:t>$$$?</a:t>
            </a:r>
          </a:p>
        </p:txBody>
      </p:sp>
    </p:spTree>
    <p:extLst>
      <p:ext uri="{BB962C8B-B14F-4D97-AF65-F5344CB8AC3E}">
        <p14:creationId xmlns:p14="http://schemas.microsoft.com/office/powerpoint/2010/main" val="2462428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bg>
      <p:bgPr>
        <a:solidFill>
          <a:srgbClr val="FFFF00"/>
        </a:solidFill>
        <a:effectLst/>
      </p:bgPr>
    </p:bg>
    <p:spTree>
      <p:nvGrpSpPr>
        <p:cNvPr id="1" name=""/>
        <p:cNvGrpSpPr/>
        <p:nvPr/>
      </p:nvGrpSpPr>
      <p:grpSpPr>
        <a:xfrm>
          <a:off x="0" y="0"/>
          <a:ext cx="0" cy="0"/>
          <a:chOff x="0" y="0"/>
          <a:chExt cx="0" cy="0"/>
        </a:xfrm>
      </p:grpSpPr>
      <p:sp>
        <p:nvSpPr>
          <p:cNvPr id="82953" name="Rectangle 9"/>
          <p:cNvSpPr>
            <a:spLocks noGrp="1" noChangeArrowheads="1"/>
          </p:cNvSpPr>
          <p:nvPr>
            <p:ph type="title"/>
          </p:nvPr>
        </p:nvSpPr>
        <p:spPr>
          <a:xfrm>
            <a:off x="613611" y="400051"/>
            <a:ext cx="11081083" cy="1320464"/>
          </a:xfrm>
        </p:spPr>
        <p:txBody>
          <a:bodyPr>
            <a:normAutofit/>
          </a:bodyPr>
          <a:lstStyle/>
          <a:p>
            <a:pPr algn="ctr">
              <a:defRPr/>
            </a:pPr>
            <a:r>
              <a:rPr sz="2400" b="1" dirty="0">
                <a:latin typeface="Arial" panose="020B0604020202020204" pitchFamily="34" charset="0"/>
                <a:cs typeface="Arial" panose="020B0604020202020204" pitchFamily="34" charset="0"/>
              </a:rPr>
              <a:t>A COMPANY’S STRATEGY</a:t>
            </a:r>
            <a:br>
              <a:rPr sz="2400" b="1" dirty="0">
                <a:latin typeface="Arial" panose="020B0604020202020204" pitchFamily="34" charset="0"/>
                <a:cs typeface="Arial" panose="020B0604020202020204" pitchFamily="34" charset="0"/>
              </a:rPr>
            </a:br>
            <a:r>
              <a:rPr sz="2400" b="1" dirty="0">
                <a:latin typeface="Arial" panose="020B0604020202020204" pitchFamily="34" charset="0"/>
                <a:cs typeface="Arial" panose="020B0604020202020204" pitchFamily="34" charset="0"/>
              </a:rPr>
              <a:t>AND </a:t>
            </a:r>
            <a:r>
              <a:rPr lang="en-ZA" sz="2400" b="1" dirty="0" smtClean="0">
                <a:latin typeface="Arial" panose="020B0604020202020204" pitchFamily="34" charset="0"/>
                <a:cs typeface="Arial" panose="020B0604020202020204" pitchFamily="34" charset="0"/>
              </a:rPr>
              <a:t/>
            </a:r>
            <a:br>
              <a:rPr lang="en-ZA" sz="2400" b="1" dirty="0" smtClean="0">
                <a:latin typeface="Arial" panose="020B0604020202020204" pitchFamily="34" charset="0"/>
                <a:cs typeface="Arial" panose="020B0604020202020204" pitchFamily="34" charset="0"/>
              </a:rPr>
            </a:br>
            <a:r>
              <a:rPr sz="2400" b="1" dirty="0" smtClean="0">
                <a:latin typeface="Arial" panose="020B0604020202020204" pitchFamily="34" charset="0"/>
                <a:cs typeface="Arial" panose="020B0604020202020204" pitchFamily="34" charset="0"/>
              </a:rPr>
              <a:t>ITS </a:t>
            </a:r>
            <a:r>
              <a:rPr sz="2400" b="1" dirty="0">
                <a:latin typeface="Arial" panose="020B0604020202020204" pitchFamily="34" charset="0"/>
                <a:cs typeface="Arial" panose="020B0604020202020204" pitchFamily="34" charset="0"/>
              </a:rPr>
              <a:t>BUSINESS MODEL</a:t>
            </a:r>
            <a:endParaRPr sz="2400" b="1" dirty="0" smtClean="0">
              <a:latin typeface="Arial" panose="020B0604020202020204" pitchFamily="34" charset="0"/>
              <a:cs typeface="Arial" panose="020B0604020202020204" pitchFamily="34" charset="0"/>
            </a:endParaRPr>
          </a:p>
        </p:txBody>
      </p:sp>
      <p:sp>
        <p:nvSpPr>
          <p:cNvPr id="82954" name="Rectangle 10"/>
          <p:cNvSpPr>
            <a:spLocks noGrp="1" noChangeArrowheads="1"/>
          </p:cNvSpPr>
          <p:nvPr>
            <p:ph idx="1"/>
          </p:nvPr>
        </p:nvSpPr>
        <p:spPr>
          <a:xfrm>
            <a:off x="613611" y="1720515"/>
            <a:ext cx="11213431" cy="4696159"/>
          </a:xfrm>
        </p:spPr>
        <p:txBody>
          <a:bodyPr/>
          <a:lstStyle/>
          <a:p>
            <a:pPr>
              <a:spcBef>
                <a:spcPts val="1200"/>
              </a:spcBef>
              <a:defRPr/>
            </a:pPr>
            <a:r>
              <a:rPr dirty="0" smtClean="0"/>
              <a:t>How the business will make money :</a:t>
            </a:r>
          </a:p>
          <a:p>
            <a:pPr lvl="1">
              <a:spcBef>
                <a:spcPts val="1200"/>
              </a:spcBef>
              <a:defRPr/>
            </a:pPr>
            <a:r>
              <a:rPr dirty="0" smtClean="0"/>
              <a:t>By providing customers with value.</a:t>
            </a:r>
          </a:p>
          <a:p>
            <a:pPr lvl="2">
              <a:spcBef>
                <a:spcPts val="1200"/>
              </a:spcBef>
              <a:defRPr/>
            </a:pPr>
            <a:r>
              <a:rPr sz="2400" dirty="0"/>
              <a:t>The firm’s customer value proposition</a:t>
            </a:r>
          </a:p>
          <a:p>
            <a:pPr lvl="1">
              <a:spcBef>
                <a:spcPts val="1200"/>
              </a:spcBef>
              <a:defRPr/>
            </a:pPr>
            <a:r>
              <a:rPr dirty="0" smtClean="0"/>
              <a:t>By generating revenues sufficient to cover costs and produce attractive profits.</a:t>
            </a:r>
          </a:p>
          <a:p>
            <a:pPr lvl="2">
              <a:spcBef>
                <a:spcPts val="1200"/>
              </a:spcBef>
              <a:defRPr/>
            </a:pPr>
            <a:r>
              <a:rPr sz="2400" dirty="0"/>
              <a:t>The firm’s profit formula</a:t>
            </a:r>
          </a:p>
        </p:txBody>
      </p:sp>
      <p:sp>
        <p:nvSpPr>
          <p:cNvPr id="82952" name="Text Box 8"/>
          <p:cNvSpPr txBox="1">
            <a:spLocks noChangeArrowheads="1"/>
          </p:cNvSpPr>
          <p:nvPr/>
        </p:nvSpPr>
        <p:spPr bwMode="auto">
          <a:xfrm>
            <a:off x="1034716" y="4383089"/>
            <a:ext cx="9926051" cy="954107"/>
          </a:xfrm>
          <a:prstGeom prst="rect">
            <a:avLst/>
          </a:prstGeom>
          <a:noFill/>
          <a:ln w="9525">
            <a:noFill/>
            <a:miter lim="800000"/>
            <a:headEnd/>
            <a:tailEnd/>
          </a:ln>
          <a:effectLst/>
        </p:spPr>
        <p:txBody>
          <a:bodyPr wrap="square">
            <a:spAutoFit/>
          </a:bodyPr>
          <a:lstStyle/>
          <a:p>
            <a:pPr algn="ctr" eaLnBrk="1" hangingPunct="1">
              <a:spcBef>
                <a:spcPct val="50000"/>
              </a:spcBef>
              <a:defRPr/>
            </a:pPr>
            <a:r>
              <a:rPr lang="en-US" sz="2800" i="1" dirty="0">
                <a:solidFill>
                  <a:srgbClr val="CC6600"/>
                </a:solidFill>
                <a:effectLst>
                  <a:outerShdw blurRad="38100" dist="38100" dir="2700000" algn="tl">
                    <a:srgbClr val="000000">
                      <a:alpha val="43137"/>
                    </a:srgbClr>
                  </a:outerShdw>
                </a:effectLst>
                <a:latin typeface="Arial" charset="0"/>
              </a:rPr>
              <a:t>It takes a proven business model—one that yields appealing profitability—to demonstrate viability of a firm’s strategy.</a:t>
            </a:r>
          </a:p>
        </p:txBody>
      </p:sp>
    </p:spTree>
    <p:extLst>
      <p:ext uri="{BB962C8B-B14F-4D97-AF65-F5344CB8AC3E}">
        <p14:creationId xmlns:p14="http://schemas.microsoft.com/office/powerpoint/2010/main" val="3186736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bg>
      <p:bgPr>
        <a:solidFill>
          <a:srgbClr val="FFFF00"/>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52650" y="400051"/>
            <a:ext cx="8274050" cy="720725"/>
          </a:xfrm>
        </p:spPr>
        <p:txBody>
          <a:bodyPr/>
          <a:lstStyle/>
          <a:p>
            <a:pPr>
              <a:defRPr/>
            </a:pPr>
            <a:r>
              <a:rPr dirty="0" smtClean="0"/>
              <a:t>BUSINESS MODEL ELEMENTS</a:t>
            </a:r>
          </a:p>
        </p:txBody>
      </p:sp>
      <p:sp>
        <p:nvSpPr>
          <p:cNvPr id="54275" name="Rectangle 3"/>
          <p:cNvSpPr>
            <a:spLocks noGrp="1" noChangeArrowheads="1"/>
          </p:cNvSpPr>
          <p:nvPr>
            <p:ph idx="1"/>
          </p:nvPr>
        </p:nvSpPr>
        <p:spPr>
          <a:xfrm>
            <a:off x="1944604" y="2178468"/>
            <a:ext cx="8126413" cy="2826669"/>
          </a:xfrm>
        </p:spPr>
        <p:txBody>
          <a:bodyPr/>
          <a:lstStyle/>
          <a:p>
            <a:pPr>
              <a:spcBef>
                <a:spcPts val="1200"/>
              </a:spcBef>
              <a:defRPr/>
            </a:pPr>
            <a:r>
              <a:rPr dirty="0" smtClean="0"/>
              <a:t>The Customer Value Proposition</a:t>
            </a:r>
          </a:p>
          <a:p>
            <a:pPr lvl="1">
              <a:spcBef>
                <a:spcPts val="1200"/>
              </a:spcBef>
              <a:defRPr/>
            </a:pPr>
            <a:r>
              <a:rPr dirty="0" smtClean="0"/>
              <a:t>Satisfying buyer wants and needs at a price customers will consider a good value.</a:t>
            </a:r>
          </a:p>
          <a:p>
            <a:pPr lvl="2">
              <a:spcBef>
                <a:spcPts val="1200"/>
              </a:spcBef>
              <a:defRPr/>
            </a:pPr>
            <a:r>
              <a:rPr sz="2400" dirty="0"/>
              <a:t>The greater the value provided (</a:t>
            </a:r>
            <a:r>
              <a:rPr sz="2400" i="1" dirty="0"/>
              <a:t>V</a:t>
            </a:r>
            <a:r>
              <a:rPr sz="2400" dirty="0"/>
              <a:t>) and the lower the price (</a:t>
            </a:r>
            <a:r>
              <a:rPr sz="2400" i="1" dirty="0"/>
              <a:t>P</a:t>
            </a:r>
            <a:r>
              <a:rPr sz="2400" dirty="0"/>
              <a:t>), the more attractive the value proposition is to customers.</a:t>
            </a:r>
          </a:p>
        </p:txBody>
      </p:sp>
    </p:spTree>
    <p:extLst>
      <p:ext uri="{BB962C8B-B14F-4D97-AF65-F5344CB8AC3E}">
        <p14:creationId xmlns:p14="http://schemas.microsoft.com/office/powerpoint/2010/main" val="3503232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extBox 1"/>
          <p:cNvSpPr txBox="1"/>
          <p:nvPr/>
        </p:nvSpPr>
        <p:spPr>
          <a:xfrm>
            <a:off x="5109631" y="371166"/>
            <a:ext cx="2935547" cy="523220"/>
          </a:xfrm>
          <a:prstGeom prst="rect">
            <a:avLst/>
          </a:prstGeom>
          <a:noFill/>
        </p:spPr>
        <p:txBody>
          <a:bodyPr wrap="none" rtlCol="0">
            <a:spAutoFit/>
          </a:bodyPr>
          <a:lstStyle/>
          <a:p>
            <a:r>
              <a:rPr lang="en-ZA" sz="2800" dirty="0" smtClean="0"/>
              <a:t>Additional Reading</a:t>
            </a:r>
            <a:endParaRPr lang="en-ZA" sz="2800" dirty="0"/>
          </a:p>
        </p:txBody>
      </p:sp>
      <p:graphicFrame>
        <p:nvGraphicFramePr>
          <p:cNvPr id="9" name="Table 8"/>
          <p:cNvGraphicFramePr>
            <a:graphicFrameLocks noGrp="1"/>
          </p:cNvGraphicFramePr>
          <p:nvPr>
            <p:extLst>
              <p:ext uri="{D42A27DB-BD31-4B8C-83A1-F6EECF244321}">
                <p14:modId xmlns:p14="http://schemas.microsoft.com/office/powerpoint/2010/main" val="1451602810"/>
              </p:ext>
            </p:extLst>
          </p:nvPr>
        </p:nvGraphicFramePr>
        <p:xfrm>
          <a:off x="1521774" y="1252909"/>
          <a:ext cx="9651442" cy="4206240"/>
        </p:xfrm>
        <a:graphic>
          <a:graphicData uri="http://schemas.openxmlformats.org/drawingml/2006/table">
            <a:tbl>
              <a:tblPr firstRow="1" bandRow="1">
                <a:tableStyleId>{5C22544A-7EE6-4342-B048-85BDC9FD1C3A}</a:tableStyleId>
              </a:tblPr>
              <a:tblGrid>
                <a:gridCol w="965144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000" dirty="0" smtClean="0">
                          <a:latin typeface="Arial" panose="020B0604020202020204" pitchFamily="34" charset="0"/>
                          <a:cs typeface="Arial" panose="020B0604020202020204" pitchFamily="34" charset="0"/>
                        </a:rPr>
                        <a:t>Strategic Advantage through the Management of Innovation and Technology - </a:t>
                      </a:r>
                      <a:r>
                        <a:rPr lang="en-ZA" sz="2000" dirty="0" err="1" smtClean="0">
                          <a:latin typeface="Arial" panose="020B0604020202020204" pitchFamily="34" charset="0"/>
                          <a:cs typeface="Arial" panose="020B0604020202020204" pitchFamily="34" charset="0"/>
                        </a:rPr>
                        <a:t>Burgelman</a:t>
                      </a:r>
                      <a:r>
                        <a:rPr lang="en-ZA" sz="2000" dirty="0" smtClean="0">
                          <a:latin typeface="Arial" panose="020B0604020202020204" pitchFamily="34" charset="0"/>
                          <a:cs typeface="Arial" panose="020B0604020202020204" pitchFamily="34" charset="0"/>
                        </a:rPr>
                        <a:t>, Christensen Wheelwright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000" dirty="0" smtClean="0">
                          <a:solidFill>
                            <a:schemeClr val="bg1"/>
                          </a:solidFill>
                          <a:latin typeface="Arial" panose="020B0604020202020204" pitchFamily="34" charset="0"/>
                          <a:cs typeface="Arial" panose="020B0604020202020204" pitchFamily="34" charset="0"/>
                        </a:rPr>
                        <a:t>Strategy Pure and Simple 1 and 2  Robert Michel</a:t>
                      </a:r>
                    </a:p>
                    <a:p>
                      <a:endParaRPr lang="en-ZA" sz="2000" dirty="0">
                        <a:solidFill>
                          <a:schemeClr val="bg1"/>
                        </a:solidFill>
                        <a:latin typeface="Arial" panose="020B0604020202020204" pitchFamily="34" charset="0"/>
                        <a:cs typeface="Arial" panose="020B0604020202020204" pitchFamily="34" charset="0"/>
                      </a:endParaRPr>
                    </a:p>
                  </a:txBody>
                  <a:tcPr>
                    <a:solidFill>
                      <a:schemeClr val="accent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000" dirty="0" smtClean="0">
                          <a:solidFill>
                            <a:schemeClr val="bg1"/>
                          </a:solidFill>
                          <a:latin typeface="Arial" panose="020B0604020202020204" pitchFamily="34" charset="0"/>
                          <a:cs typeface="Arial" panose="020B0604020202020204" pitchFamily="34" charset="0"/>
                        </a:rPr>
                        <a:t>Jack – Jack Welch</a:t>
                      </a:r>
                    </a:p>
                    <a:p>
                      <a:endParaRPr lang="en-ZA" sz="2000" dirty="0">
                        <a:solidFill>
                          <a:schemeClr val="bg1"/>
                        </a:solidFill>
                        <a:latin typeface="Arial" panose="020B0604020202020204" pitchFamily="34" charset="0"/>
                        <a:cs typeface="Arial" panose="020B0604020202020204" pitchFamily="34" charset="0"/>
                      </a:endParaRPr>
                    </a:p>
                  </a:txBody>
                  <a:tcPr>
                    <a:solidFill>
                      <a:schemeClr val="accent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000" dirty="0" smtClean="0">
                          <a:solidFill>
                            <a:schemeClr val="bg1"/>
                          </a:solidFill>
                          <a:latin typeface="Arial" panose="020B0604020202020204" pitchFamily="34" charset="0"/>
                          <a:cs typeface="Arial" panose="020B0604020202020204" pitchFamily="34" charset="0"/>
                        </a:rPr>
                        <a:t>Rise and Fall of Strategic Planning - </a:t>
                      </a:r>
                      <a:r>
                        <a:rPr lang="en-ZA" sz="2000" dirty="0" err="1" smtClean="0">
                          <a:solidFill>
                            <a:schemeClr val="bg1"/>
                          </a:solidFill>
                          <a:latin typeface="Arial" panose="020B0604020202020204" pitchFamily="34" charset="0"/>
                          <a:cs typeface="Arial" panose="020B0604020202020204" pitchFamily="34" charset="0"/>
                        </a:rPr>
                        <a:t>Minzberg</a:t>
                      </a:r>
                      <a:endParaRPr lang="en-ZA" sz="2000" dirty="0" smtClean="0">
                        <a:solidFill>
                          <a:schemeClr val="bg1"/>
                        </a:solidFill>
                        <a:latin typeface="Arial" panose="020B0604020202020204" pitchFamily="34" charset="0"/>
                        <a:cs typeface="Arial" panose="020B0604020202020204" pitchFamily="34" charset="0"/>
                      </a:endParaRPr>
                    </a:p>
                    <a:p>
                      <a:endParaRPr lang="en-ZA" sz="2000" dirty="0">
                        <a:solidFill>
                          <a:schemeClr val="bg1"/>
                        </a:solidFill>
                        <a:latin typeface="Arial" panose="020B0604020202020204" pitchFamily="34" charset="0"/>
                        <a:cs typeface="Arial" panose="020B0604020202020204" pitchFamily="34" charset="0"/>
                      </a:endParaRPr>
                    </a:p>
                  </a:txBody>
                  <a:tcPr>
                    <a:solidFill>
                      <a:schemeClr val="accent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000" dirty="0" smtClean="0">
                          <a:solidFill>
                            <a:schemeClr val="bg1"/>
                          </a:solidFill>
                          <a:latin typeface="Arial" panose="020B0604020202020204" pitchFamily="34" charset="0"/>
                          <a:cs typeface="Arial" panose="020B0604020202020204" pitchFamily="34" charset="0"/>
                        </a:rPr>
                        <a:t>The New Market Leaders  Fred </a:t>
                      </a:r>
                      <a:r>
                        <a:rPr lang="en-ZA" sz="2000" dirty="0" err="1" smtClean="0">
                          <a:solidFill>
                            <a:schemeClr val="bg1"/>
                          </a:solidFill>
                          <a:latin typeface="Arial" panose="020B0604020202020204" pitchFamily="34" charset="0"/>
                          <a:cs typeface="Arial" panose="020B0604020202020204" pitchFamily="34" charset="0"/>
                        </a:rPr>
                        <a:t>Wiersema</a:t>
                      </a:r>
                      <a:endParaRPr lang="en-ZA" sz="2000" dirty="0" smtClean="0">
                        <a:solidFill>
                          <a:schemeClr val="bg1"/>
                        </a:solidFill>
                        <a:latin typeface="Arial" panose="020B0604020202020204" pitchFamily="34" charset="0"/>
                        <a:cs typeface="Arial" panose="020B0604020202020204" pitchFamily="34" charset="0"/>
                      </a:endParaRPr>
                    </a:p>
                    <a:p>
                      <a:endParaRPr lang="en-ZA" sz="2000" dirty="0">
                        <a:solidFill>
                          <a:schemeClr val="bg1"/>
                        </a:solidFill>
                        <a:latin typeface="Arial" panose="020B0604020202020204" pitchFamily="34" charset="0"/>
                        <a:cs typeface="Arial" panose="020B0604020202020204" pitchFamily="34" charset="0"/>
                      </a:endParaRPr>
                    </a:p>
                  </a:txBody>
                  <a:tcPr>
                    <a:solidFill>
                      <a:schemeClr val="accent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A" sz="2000" dirty="0" smtClean="0">
                          <a:solidFill>
                            <a:schemeClr val="bg1"/>
                          </a:solidFill>
                          <a:latin typeface="Arial" panose="020B0604020202020204" pitchFamily="34" charset="0"/>
                          <a:cs typeface="Arial" panose="020B0604020202020204" pitchFamily="34" charset="0"/>
                        </a:rPr>
                        <a:t>Making Sense of Strategy – Tony Manning</a:t>
                      </a:r>
                    </a:p>
                    <a:p>
                      <a:endParaRPr lang="en-ZA" sz="2000" dirty="0">
                        <a:solidFill>
                          <a:schemeClr val="bg1"/>
                        </a:solidFill>
                        <a:latin typeface="Arial" panose="020B0604020202020204" pitchFamily="34" charset="0"/>
                        <a:cs typeface="Arial" panose="020B0604020202020204" pitchFamily="34" charset="0"/>
                      </a:endParaRPr>
                    </a:p>
                  </a:txBody>
                  <a:tcPr>
                    <a:solidFill>
                      <a:schemeClr val="accent1"/>
                    </a:solidFill>
                  </a:tcPr>
                </a:tc>
              </a:tr>
            </a:tbl>
          </a:graphicData>
        </a:graphic>
      </p:graphicFrame>
    </p:spTree>
    <p:extLst>
      <p:ext uri="{BB962C8B-B14F-4D97-AF65-F5344CB8AC3E}">
        <p14:creationId xmlns:p14="http://schemas.microsoft.com/office/powerpoint/2010/main" val="3902491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bg>
      <p:bgPr>
        <a:solidFill>
          <a:srgbClr val="FFFF00"/>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52650" y="400051"/>
            <a:ext cx="8274050" cy="720725"/>
          </a:xfrm>
        </p:spPr>
        <p:txBody>
          <a:bodyPr>
            <a:normAutofit fontScale="90000"/>
          </a:bodyPr>
          <a:lstStyle/>
          <a:p>
            <a:pPr>
              <a:defRPr/>
            </a:pPr>
            <a:r>
              <a:rPr dirty="0" smtClean="0"/>
              <a:t>BUSINESS MODEL ELEMENTS (CONT’D)</a:t>
            </a:r>
          </a:p>
        </p:txBody>
      </p:sp>
      <p:sp>
        <p:nvSpPr>
          <p:cNvPr id="56323" name="Rectangle 3"/>
          <p:cNvSpPr>
            <a:spLocks noGrp="1" noChangeArrowheads="1"/>
          </p:cNvSpPr>
          <p:nvPr>
            <p:ph idx="1"/>
          </p:nvPr>
        </p:nvSpPr>
        <p:spPr>
          <a:xfrm>
            <a:off x="1491916" y="1300163"/>
            <a:ext cx="9276347" cy="5116512"/>
          </a:xfrm>
        </p:spPr>
        <p:txBody>
          <a:bodyPr/>
          <a:lstStyle/>
          <a:p>
            <a:pPr>
              <a:spcBef>
                <a:spcPts val="1200"/>
              </a:spcBef>
              <a:defRPr/>
            </a:pPr>
            <a:r>
              <a:rPr dirty="0" smtClean="0"/>
              <a:t>The Profit Formula</a:t>
            </a:r>
          </a:p>
          <a:p>
            <a:pPr lvl="1">
              <a:spcBef>
                <a:spcPts val="1200"/>
              </a:spcBef>
              <a:defRPr/>
            </a:pPr>
            <a:r>
              <a:rPr dirty="0" smtClean="0"/>
              <a:t>Creating a cost structure that allows for acceptable profits, given that pricing is tied </a:t>
            </a:r>
            <a:r>
              <a:rPr dirty="0" smtClean="0"/>
              <a:t>to </a:t>
            </a:r>
            <a:r>
              <a:rPr dirty="0" smtClean="0"/>
              <a:t>the customer value proposition.</a:t>
            </a:r>
          </a:p>
          <a:p>
            <a:pPr lvl="2">
              <a:spcBef>
                <a:spcPts val="1200"/>
              </a:spcBef>
              <a:defRPr/>
            </a:pPr>
            <a:r>
              <a:rPr i="1" dirty="0" smtClean="0"/>
              <a:t>V</a:t>
            </a:r>
            <a:r>
              <a:rPr dirty="0" smtClean="0"/>
              <a:t>—the value provided to customers</a:t>
            </a:r>
          </a:p>
          <a:p>
            <a:pPr lvl="2">
              <a:spcBef>
                <a:spcPts val="1200"/>
              </a:spcBef>
              <a:defRPr/>
            </a:pPr>
            <a:r>
              <a:rPr i="1" dirty="0" smtClean="0"/>
              <a:t>P</a:t>
            </a:r>
            <a:r>
              <a:rPr dirty="0" smtClean="0"/>
              <a:t>—the price charged to customers</a:t>
            </a:r>
          </a:p>
          <a:p>
            <a:pPr lvl="2">
              <a:spcBef>
                <a:spcPts val="1200"/>
              </a:spcBef>
              <a:defRPr/>
            </a:pPr>
            <a:r>
              <a:rPr i="1" dirty="0" smtClean="0"/>
              <a:t>C</a:t>
            </a:r>
            <a:r>
              <a:rPr dirty="0" smtClean="0"/>
              <a:t>—the firm’s costs</a:t>
            </a:r>
          </a:p>
          <a:p>
            <a:pPr lvl="1">
              <a:spcBef>
                <a:spcPts val="1200"/>
              </a:spcBef>
              <a:defRPr/>
            </a:pPr>
            <a:r>
              <a:rPr dirty="0" smtClean="0">
                <a:solidFill>
                  <a:srgbClr val="FF0000"/>
                </a:solidFill>
              </a:rPr>
              <a:t>The lower the costs (</a:t>
            </a:r>
            <a:r>
              <a:rPr i="1" dirty="0" smtClean="0">
                <a:solidFill>
                  <a:srgbClr val="FF0000"/>
                </a:solidFill>
              </a:rPr>
              <a:t>C</a:t>
            </a:r>
            <a:r>
              <a:rPr dirty="0" smtClean="0">
                <a:solidFill>
                  <a:srgbClr val="FF0000"/>
                </a:solidFill>
              </a:rPr>
              <a:t>) for a given customer value proposition (</a:t>
            </a:r>
            <a:r>
              <a:rPr i="1" dirty="0" smtClean="0">
                <a:solidFill>
                  <a:srgbClr val="FF0000"/>
                </a:solidFill>
              </a:rPr>
              <a:t>V–P</a:t>
            </a:r>
            <a:r>
              <a:rPr dirty="0" smtClean="0">
                <a:solidFill>
                  <a:srgbClr val="FF0000"/>
                </a:solidFill>
              </a:rPr>
              <a:t>), the greater the ability of the business model to be a moneymaker.</a:t>
            </a:r>
          </a:p>
        </p:txBody>
      </p:sp>
    </p:spTree>
    <p:extLst>
      <p:ext uri="{BB962C8B-B14F-4D97-AF65-F5344CB8AC3E}">
        <p14:creationId xmlns:p14="http://schemas.microsoft.com/office/powerpoint/2010/main" val="3597078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1711326" y="409575"/>
            <a:ext cx="1687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800" b="1" dirty="0">
                <a:solidFill>
                  <a:srgbClr val="CC6600"/>
                </a:solidFill>
              </a:rPr>
              <a:t>FIGURE 1.1</a:t>
            </a:r>
          </a:p>
        </p:txBody>
      </p:sp>
      <p:sp>
        <p:nvSpPr>
          <p:cNvPr id="26627" name="Line 4"/>
          <p:cNvSpPr>
            <a:spLocks noChangeShapeType="1"/>
          </p:cNvSpPr>
          <p:nvPr/>
        </p:nvSpPr>
        <p:spPr bwMode="auto">
          <a:xfrm>
            <a:off x="1711325" y="852488"/>
            <a:ext cx="8375650" cy="0"/>
          </a:xfrm>
          <a:prstGeom prst="line">
            <a:avLst/>
          </a:prstGeom>
          <a:noFill/>
          <a:ln w="57150">
            <a:solidFill>
              <a:srgbClr val="CC6600"/>
            </a:solidFill>
            <a:round/>
            <a:headEnd/>
            <a:tailEnd/>
          </a:ln>
          <a:extLst>
            <a:ext uri="{909E8E84-426E-40DD-AFC4-6F175D3DCCD1}">
              <a14:hiddenFill xmlns:a14="http://schemas.microsoft.com/office/drawing/2010/main">
                <a:noFill/>
              </a14:hiddenFill>
            </a:ext>
          </a:extLst>
        </p:spPr>
        <p:txBody>
          <a:bodyPr/>
          <a:lstStyle/>
          <a:p>
            <a:endParaRPr lang="en-ZA" dirty="0"/>
          </a:p>
        </p:txBody>
      </p:sp>
      <p:sp>
        <p:nvSpPr>
          <p:cNvPr id="26628" name="Text Box 3"/>
          <p:cNvSpPr txBox="1">
            <a:spLocks noChangeArrowheads="1"/>
          </p:cNvSpPr>
          <p:nvPr/>
        </p:nvSpPr>
        <p:spPr bwMode="auto">
          <a:xfrm>
            <a:off x="3228975" y="406401"/>
            <a:ext cx="6580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800" b="1" dirty="0"/>
              <a:t>Identifying a Company’s Strategy–What to Look For</a:t>
            </a:r>
          </a:p>
        </p:txBody>
      </p:sp>
      <p:pic>
        <p:nvPicPr>
          <p:cNvPr id="266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63" y="973139"/>
            <a:ext cx="10623883"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140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bg>
      <p:bgPr>
        <a:solidFill>
          <a:srgbClr val="FFFF00"/>
        </a:solidFill>
        <a:effectLst/>
      </p:bgPr>
    </p:bg>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xfrm>
            <a:off x="2152650" y="400051"/>
            <a:ext cx="8274050" cy="720725"/>
          </a:xfrm>
        </p:spPr>
        <p:txBody>
          <a:bodyPr>
            <a:normAutofit fontScale="90000"/>
          </a:bodyPr>
          <a:lstStyle/>
          <a:p>
            <a:pPr>
              <a:defRPr/>
            </a:pPr>
            <a:r>
              <a:rPr dirty="0" smtClean="0">
                <a:solidFill>
                  <a:srgbClr val="006699"/>
                </a:solidFill>
              </a:rPr>
              <a:t>WHAT MAKES A STRATEGY A WINNER?</a:t>
            </a:r>
          </a:p>
        </p:txBody>
      </p:sp>
      <p:sp>
        <p:nvSpPr>
          <p:cNvPr id="23557" name="Rectangle 5"/>
          <p:cNvSpPr>
            <a:spLocks noGrp="1" noChangeArrowheads="1"/>
          </p:cNvSpPr>
          <p:nvPr>
            <p:ph idx="1"/>
          </p:nvPr>
        </p:nvSpPr>
        <p:spPr>
          <a:xfrm>
            <a:off x="2028826" y="1300163"/>
            <a:ext cx="7191375" cy="5116512"/>
          </a:xfrm>
        </p:spPr>
        <p:txBody>
          <a:bodyPr/>
          <a:lstStyle/>
          <a:p>
            <a:pPr>
              <a:spcBef>
                <a:spcPts val="1200"/>
              </a:spcBef>
              <a:defRPr/>
            </a:pPr>
            <a:r>
              <a:rPr dirty="0" smtClean="0"/>
              <a:t>A winning strategy must pass three tests:</a:t>
            </a:r>
          </a:p>
          <a:p>
            <a:pPr lvl="1">
              <a:spcBef>
                <a:spcPts val="1200"/>
              </a:spcBef>
              <a:defRPr/>
            </a:pPr>
            <a:r>
              <a:rPr dirty="0" smtClean="0"/>
              <a:t>The Fit Test</a:t>
            </a:r>
          </a:p>
          <a:p>
            <a:pPr lvl="2">
              <a:spcBef>
                <a:spcPts val="1200"/>
              </a:spcBef>
              <a:defRPr/>
            </a:pPr>
            <a:r>
              <a:rPr dirty="0" smtClean="0"/>
              <a:t>Does it exhibit dynamic fit with the external and internal aspects of the firm’s overall situation?</a:t>
            </a:r>
          </a:p>
          <a:p>
            <a:pPr lvl="1">
              <a:spcBef>
                <a:spcPts val="1200"/>
              </a:spcBef>
              <a:defRPr/>
            </a:pPr>
            <a:r>
              <a:rPr dirty="0" smtClean="0"/>
              <a:t>The Competitive Advantage Test</a:t>
            </a:r>
          </a:p>
          <a:p>
            <a:pPr lvl="2">
              <a:spcBef>
                <a:spcPts val="1200"/>
              </a:spcBef>
              <a:defRPr/>
            </a:pPr>
            <a:r>
              <a:rPr dirty="0" smtClean="0"/>
              <a:t>Can it help the firm achieve a significant and sustainable competitive advantage?</a:t>
            </a:r>
          </a:p>
          <a:p>
            <a:pPr lvl="1">
              <a:spcBef>
                <a:spcPts val="1200"/>
              </a:spcBef>
              <a:defRPr/>
            </a:pPr>
            <a:r>
              <a:rPr dirty="0" smtClean="0"/>
              <a:t>The Performance Test</a:t>
            </a:r>
          </a:p>
          <a:p>
            <a:pPr lvl="2">
              <a:spcBef>
                <a:spcPts val="1200"/>
              </a:spcBef>
              <a:defRPr/>
            </a:pPr>
            <a:r>
              <a:rPr dirty="0" smtClean="0"/>
              <a:t>Can it produce good performance as measured by the firm’s profitability, financial and competitive strengths, and market standing?</a:t>
            </a:r>
          </a:p>
        </p:txBody>
      </p:sp>
    </p:spTree>
    <p:extLst>
      <p:ext uri="{BB962C8B-B14F-4D97-AF65-F5344CB8AC3E}">
        <p14:creationId xmlns:p14="http://schemas.microsoft.com/office/powerpoint/2010/main" val="2389362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bg>
      <p:bgPr>
        <a:solidFill>
          <a:srgbClr val="FFFF00"/>
        </a:solidFill>
        <a:effectLst/>
      </p:bgPr>
    </p:bg>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xfrm>
            <a:off x="2152651" y="346076"/>
            <a:ext cx="8031163" cy="1025525"/>
          </a:xfrm>
        </p:spPr>
        <p:txBody>
          <a:bodyPr>
            <a:normAutofit fontScale="90000"/>
          </a:bodyPr>
          <a:lstStyle/>
          <a:p>
            <a:pPr>
              <a:defRPr/>
            </a:pPr>
            <a:r>
              <a:rPr dirty="0" smtClean="0"/>
              <a:t>WHY CRAFTING AND EXECUTING STRATEGY ARE IMPORTANT TASKS</a:t>
            </a:r>
          </a:p>
        </p:txBody>
      </p:sp>
      <p:sp>
        <p:nvSpPr>
          <p:cNvPr id="26629" name="Rectangle 5"/>
          <p:cNvSpPr>
            <a:spLocks noGrp="1" noChangeArrowheads="1"/>
          </p:cNvSpPr>
          <p:nvPr>
            <p:ph idx="1"/>
          </p:nvPr>
        </p:nvSpPr>
        <p:spPr>
          <a:xfrm>
            <a:off x="2028826" y="1587501"/>
            <a:ext cx="8126413" cy="4829175"/>
          </a:xfrm>
        </p:spPr>
        <p:txBody>
          <a:bodyPr/>
          <a:lstStyle/>
          <a:p>
            <a:pPr>
              <a:defRPr/>
            </a:pPr>
            <a:r>
              <a:rPr dirty="0" smtClean="0"/>
              <a:t>Strategy provides:</a:t>
            </a:r>
          </a:p>
          <a:p>
            <a:pPr lvl="1">
              <a:defRPr/>
            </a:pPr>
            <a:r>
              <a:rPr dirty="0" smtClean="0"/>
              <a:t>A prescription for doing business.</a:t>
            </a:r>
          </a:p>
          <a:p>
            <a:pPr lvl="1">
              <a:defRPr/>
            </a:pPr>
            <a:r>
              <a:rPr dirty="0" smtClean="0"/>
              <a:t>A road map to competitive advantage.</a:t>
            </a:r>
          </a:p>
          <a:p>
            <a:pPr lvl="1">
              <a:defRPr/>
            </a:pPr>
            <a:r>
              <a:rPr dirty="0" smtClean="0"/>
              <a:t>A game plan for pleasing customers.</a:t>
            </a:r>
          </a:p>
          <a:p>
            <a:pPr lvl="1">
              <a:defRPr/>
            </a:pPr>
            <a:r>
              <a:rPr dirty="0" smtClean="0"/>
              <a:t>A formula for attaining long-term standout marketplace performance.</a:t>
            </a:r>
          </a:p>
        </p:txBody>
      </p:sp>
      <p:sp>
        <p:nvSpPr>
          <p:cNvPr id="26630" name="Text Box 6"/>
          <p:cNvSpPr txBox="1">
            <a:spLocks noChangeArrowheads="1"/>
          </p:cNvSpPr>
          <p:nvPr/>
        </p:nvSpPr>
        <p:spPr bwMode="auto">
          <a:xfrm>
            <a:off x="2008189" y="4618038"/>
            <a:ext cx="8175625" cy="1066800"/>
          </a:xfrm>
          <a:prstGeom prst="rect">
            <a:avLst/>
          </a:prstGeom>
          <a:noFill/>
          <a:ln w="9525">
            <a:noFill/>
            <a:miter lim="800000"/>
            <a:headEnd/>
            <a:tailEnd/>
          </a:ln>
          <a:effec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a:spcBef>
                <a:spcPct val="20000"/>
              </a:spcBef>
              <a:buClr>
                <a:srgbClr val="CC6600"/>
              </a:buClr>
              <a:buSzPct val="65000"/>
              <a:buFont typeface="Arial" panose="020B0604020202020204" pitchFamily="34" charset="0"/>
              <a:buNone/>
              <a:defRPr/>
            </a:pPr>
            <a:r>
              <a:rPr lang="en-US" sz="3200" i="1" dirty="0">
                <a:solidFill>
                  <a:srgbClr val="CC6600"/>
                </a:solidFill>
                <a:effectLst>
                  <a:outerShdw blurRad="38100" dist="38100" dir="2700000" algn="tl">
                    <a:srgbClr val="C0C0C0"/>
                  </a:outerShdw>
                </a:effectLst>
              </a:rPr>
              <a:t>Good Strategy + Good Strategy Execution =</a:t>
            </a:r>
            <a:r>
              <a:rPr lang="en-US" sz="3200" dirty="0">
                <a:solidFill>
                  <a:srgbClr val="CC6600"/>
                </a:solidFill>
                <a:effectLst>
                  <a:outerShdw blurRad="38100" dist="38100" dir="2700000" algn="tl">
                    <a:srgbClr val="C0C0C0"/>
                  </a:outerShdw>
                </a:effectLst>
              </a:rPr>
              <a:t> Good Management</a:t>
            </a:r>
            <a:endParaRPr lang="en-US" sz="3200" dirty="0">
              <a:effectLst>
                <a:outerShdw blurRad="38100" dist="38100" dir="2700000" algn="tl">
                  <a:srgbClr val="C0C0C0"/>
                </a:outerShdw>
              </a:effectLst>
            </a:endParaRPr>
          </a:p>
        </p:txBody>
      </p:sp>
    </p:spTree>
    <p:extLst>
      <p:ext uri="{BB962C8B-B14F-4D97-AF65-F5344CB8AC3E}">
        <p14:creationId xmlns:p14="http://schemas.microsoft.com/office/powerpoint/2010/main" val="2590216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bg>
      <p:bgPr>
        <a:solidFill>
          <a:srgbClr val="FFFF00"/>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152650" y="400051"/>
            <a:ext cx="8274050" cy="720725"/>
          </a:xfrm>
        </p:spPr>
        <p:txBody>
          <a:bodyPr>
            <a:normAutofit/>
          </a:bodyPr>
          <a:lstStyle/>
          <a:p>
            <a:pPr algn="ctr">
              <a:defRPr/>
            </a:pPr>
            <a:r>
              <a:rPr sz="3600" b="1" dirty="0" smtClean="0">
                <a:latin typeface="Arial" panose="020B0604020202020204" pitchFamily="34" charset="0"/>
                <a:cs typeface="Arial" panose="020B0604020202020204" pitchFamily="34" charset="0"/>
              </a:rPr>
              <a:t>THE ROAD AHEAD</a:t>
            </a:r>
          </a:p>
        </p:txBody>
      </p:sp>
      <p:sp>
        <p:nvSpPr>
          <p:cNvPr id="62467" name="Rectangle 3"/>
          <p:cNvSpPr>
            <a:spLocks noGrp="1" noChangeArrowheads="1"/>
          </p:cNvSpPr>
          <p:nvPr>
            <p:ph idx="1"/>
          </p:nvPr>
        </p:nvSpPr>
        <p:spPr>
          <a:xfrm>
            <a:off x="1058780" y="1257301"/>
            <a:ext cx="9974178" cy="5116513"/>
          </a:xfrm>
        </p:spPr>
        <p:txBody>
          <a:bodyPr/>
          <a:lstStyle/>
          <a:p>
            <a:pPr>
              <a:spcBef>
                <a:spcPts val="1200"/>
              </a:spcBef>
              <a:defRPr/>
            </a:pPr>
            <a:r>
              <a:rPr dirty="0" smtClean="0"/>
              <a:t>Strategy is about asking the right questions:</a:t>
            </a:r>
          </a:p>
          <a:p>
            <a:pPr lvl="1">
              <a:spcBef>
                <a:spcPts val="1200"/>
              </a:spcBef>
              <a:defRPr/>
            </a:pPr>
            <a:r>
              <a:rPr dirty="0" smtClean="0"/>
              <a:t>What must managers do, and do well, to make </a:t>
            </a:r>
            <a:br>
              <a:rPr dirty="0" smtClean="0"/>
            </a:br>
            <a:r>
              <a:rPr dirty="0" smtClean="0"/>
              <a:t>a firm a winner in the marketplace?</a:t>
            </a:r>
          </a:p>
          <a:p>
            <a:pPr>
              <a:spcBef>
                <a:spcPts val="1200"/>
              </a:spcBef>
              <a:defRPr/>
            </a:pPr>
            <a:r>
              <a:rPr dirty="0" smtClean="0"/>
              <a:t>Strategy requires getting the right answers:</a:t>
            </a:r>
          </a:p>
          <a:p>
            <a:pPr lvl="1">
              <a:spcBef>
                <a:spcPts val="1200"/>
              </a:spcBef>
              <a:defRPr/>
            </a:pPr>
            <a:r>
              <a:rPr dirty="0" smtClean="0"/>
              <a:t>Good strategic thinking and good management of the strategy-making, strategy-executing process.</a:t>
            </a:r>
          </a:p>
          <a:p>
            <a:pPr lvl="1">
              <a:spcBef>
                <a:spcPts val="1200"/>
              </a:spcBef>
              <a:defRPr/>
            </a:pPr>
            <a:r>
              <a:rPr dirty="0" smtClean="0"/>
              <a:t>First-rate capabilities and skills in crafting and executing strategy are essential to managing successfully.</a:t>
            </a:r>
            <a:endParaRPr lang="en-ZA" dirty="0" smtClean="0"/>
          </a:p>
          <a:p>
            <a:pPr marL="457200" lvl="1" indent="0">
              <a:spcBef>
                <a:spcPts val="1200"/>
              </a:spcBef>
              <a:buNone/>
              <a:defRPr/>
            </a:pPr>
            <a:endParaRPr dirty="0" smtClean="0"/>
          </a:p>
          <a:p>
            <a:pPr marL="0" indent="0" algn="ctr">
              <a:spcBef>
                <a:spcPts val="1200"/>
              </a:spcBef>
              <a:buNone/>
              <a:defRPr/>
            </a:pPr>
            <a:r>
              <a:rPr b="1" dirty="0" smtClean="0"/>
              <a:t>Welcome and best wishes for your success!</a:t>
            </a:r>
          </a:p>
        </p:txBody>
      </p:sp>
    </p:spTree>
    <p:extLst>
      <p:ext uri="{BB962C8B-B14F-4D97-AF65-F5344CB8AC3E}">
        <p14:creationId xmlns:p14="http://schemas.microsoft.com/office/powerpoint/2010/main" val="4061939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7773" y="363974"/>
            <a:ext cx="7515840" cy="461665"/>
          </a:xfrm>
          <a:prstGeom prst="rect">
            <a:avLst/>
          </a:prstGeom>
        </p:spPr>
        <p:txBody>
          <a:bodyPr wrap="none">
            <a:spAutoFit/>
          </a:bodyPr>
          <a:lstStyle/>
          <a:p>
            <a:r>
              <a:rPr lang="en-ZA" sz="2400" kern="1800" dirty="0">
                <a:latin typeface="Arial" panose="020B0604020202020204" pitchFamily="34" charset="0"/>
                <a:ea typeface="Times New Roman" panose="02020603050405020304" pitchFamily="18" charset="0"/>
              </a:rPr>
              <a:t>Seven challenges facing responsible African business</a:t>
            </a:r>
            <a:endParaRPr lang="en-ZA" sz="2400" dirty="0"/>
          </a:p>
        </p:txBody>
      </p:sp>
      <p:sp>
        <p:nvSpPr>
          <p:cNvPr id="3" name="Rectangle 2"/>
          <p:cNvSpPr/>
          <p:nvPr/>
        </p:nvSpPr>
        <p:spPr>
          <a:xfrm>
            <a:off x="1051560" y="825639"/>
            <a:ext cx="10942320" cy="5278368"/>
          </a:xfrm>
          <a:prstGeom prst="rect">
            <a:avLst/>
          </a:prstGeom>
        </p:spPr>
        <p:txBody>
          <a:bodyPr wrap="square">
            <a:spAutoFit/>
          </a:bodyPr>
          <a:lstStyle/>
          <a:p>
            <a:pPr marR="190500"/>
            <a:r>
              <a:rPr lang="en-ZA" b="1" dirty="0">
                <a:solidFill>
                  <a:srgbClr val="333333"/>
                </a:solidFill>
                <a:latin typeface="Arial" panose="020B0604020202020204" pitchFamily="34" charset="0"/>
                <a:ea typeface="Times New Roman" panose="02020603050405020304" pitchFamily="18" charset="0"/>
                <a:cs typeface="Arial" panose="020B0604020202020204" pitchFamily="34" charset="0"/>
              </a:rPr>
              <a:t>capitalism 3.0, </a:t>
            </a:r>
            <a:endParaRPr lang="en-ZA"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endParaRPr>
          </a:p>
          <a:p>
            <a:pPr marR="190500">
              <a:lnSpc>
                <a:spcPct val="200000"/>
              </a:lnSpc>
            </a:pPr>
            <a:r>
              <a:rPr lang="en-ZA" dirty="0" smtClean="0">
                <a:latin typeface="Arial" panose="020B0604020202020204" pitchFamily="34" charset="0"/>
                <a:cs typeface="Arial" panose="020B0604020202020204" pitchFamily="34" charset="0"/>
              </a:rPr>
              <a:t>1.0 </a:t>
            </a:r>
            <a:r>
              <a:rPr lang="en-ZA" dirty="0">
                <a:latin typeface="Arial" panose="020B0604020202020204" pitchFamily="34" charset="0"/>
                <a:cs typeface="Arial" panose="020B0604020202020204" pitchFamily="34" charset="0"/>
              </a:rPr>
              <a:t>version is characterised by the pursuit of wild profit, with no care for law nor morality. </a:t>
            </a:r>
            <a:endParaRPr lang="en-ZA" dirty="0" smtClean="0">
              <a:latin typeface="Arial" panose="020B0604020202020204" pitchFamily="34" charset="0"/>
              <a:cs typeface="Arial" panose="020B0604020202020204" pitchFamily="34" charset="0"/>
            </a:endParaRPr>
          </a:p>
          <a:p>
            <a:pPr marR="190500">
              <a:lnSpc>
                <a:spcPct val="200000"/>
              </a:lnSpc>
            </a:pPr>
            <a:r>
              <a:rPr lang="en-ZA" dirty="0">
                <a:latin typeface="Arial" panose="020B0604020202020204" pitchFamily="34" charset="0"/>
                <a:cs typeface="Arial" panose="020B0604020202020204" pitchFamily="34" charset="0"/>
              </a:rPr>
              <a:t>2.0 pursues legal profit and the </a:t>
            </a:r>
            <a:endParaRPr lang="en-ZA" dirty="0" smtClean="0">
              <a:latin typeface="Arial" panose="020B0604020202020204" pitchFamily="34" charset="0"/>
              <a:cs typeface="Arial" panose="020B0604020202020204" pitchFamily="34" charset="0"/>
            </a:endParaRPr>
          </a:p>
          <a:p>
            <a:pPr marR="190500">
              <a:lnSpc>
                <a:spcPct val="200000"/>
              </a:lnSpc>
            </a:pPr>
            <a:r>
              <a:rPr lang="en-ZA" dirty="0" smtClean="0">
                <a:latin typeface="Arial" panose="020B0604020202020204" pitchFamily="34" charset="0"/>
                <a:cs typeface="Arial" panose="020B0604020202020204" pitchFamily="34" charset="0"/>
              </a:rPr>
              <a:t>3.0 </a:t>
            </a:r>
            <a:r>
              <a:rPr lang="en-ZA" dirty="0">
                <a:latin typeface="Arial" panose="020B0604020202020204" pitchFamily="34" charset="0"/>
                <a:cs typeface="Arial" panose="020B0604020202020204" pitchFamily="34" charset="0"/>
              </a:rPr>
              <a:t>version emphasises legitimate profit.</a:t>
            </a:r>
          </a:p>
          <a:p>
            <a:pPr marR="190500">
              <a:lnSpc>
                <a:spcPct val="200000"/>
              </a:lnSpc>
            </a:pPr>
            <a:r>
              <a:rPr lang="en-ZA" dirty="0">
                <a:latin typeface="Arial" panose="020B0604020202020204" pitchFamily="34" charset="0"/>
                <a:cs typeface="Arial" panose="020B0604020202020204" pitchFamily="34" charset="0"/>
              </a:rPr>
              <a:t>legitimacy of profit depends, upstream, on how it is made and, downstream, on how it is used. Profit is legitimate if it is achieved without harming people and nature. Downstream, profit is legitimate if a significant share of it is reinvested in the development of the ecosystem that made it </a:t>
            </a:r>
            <a:r>
              <a:rPr lang="en-ZA" dirty="0" smtClean="0">
                <a:latin typeface="Arial" panose="020B0604020202020204" pitchFamily="34" charset="0"/>
                <a:cs typeface="Arial" panose="020B0604020202020204" pitchFamily="34" charset="0"/>
              </a:rPr>
              <a:t>possible</a:t>
            </a:r>
            <a:endParaRPr lang="en-ZA"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endParaRPr>
          </a:p>
          <a:p>
            <a:pPr marR="190500">
              <a:lnSpc>
                <a:spcPct val="150000"/>
              </a:lnSpc>
              <a:spcAft>
                <a:spcPts val="1500"/>
              </a:spcAft>
            </a:pPr>
            <a:r>
              <a:rPr lang="en-ZA"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clean </a:t>
            </a:r>
            <a:r>
              <a:rPr lang="en-ZA" b="1" dirty="0">
                <a:solidFill>
                  <a:srgbClr val="333333"/>
                </a:solidFill>
                <a:latin typeface="Arial" panose="020B0604020202020204" pitchFamily="34" charset="0"/>
                <a:ea typeface="Times New Roman" panose="02020603050405020304" pitchFamily="18" charset="0"/>
                <a:cs typeface="Arial" panose="020B0604020202020204" pitchFamily="34" charset="0"/>
              </a:rPr>
              <a:t>development</a:t>
            </a:r>
            <a:r>
              <a:rPr lang="en-ZA"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en-ZA" dirty="0" smtClean="0">
              <a:solidFill>
                <a:srgbClr val="333333"/>
              </a:solidFill>
              <a:latin typeface="Arial" panose="020B0604020202020204" pitchFamily="34" charset="0"/>
              <a:ea typeface="Times New Roman" panose="02020603050405020304" pitchFamily="18" charset="0"/>
              <a:cs typeface="Arial" panose="020B0604020202020204" pitchFamily="34" charset="0"/>
            </a:endParaRPr>
          </a:p>
          <a:p>
            <a:pPr marR="190500">
              <a:lnSpc>
                <a:spcPct val="150000"/>
              </a:lnSpc>
              <a:spcAft>
                <a:spcPts val="1500"/>
              </a:spcAft>
            </a:pPr>
            <a:r>
              <a:rPr lang="en-ZA"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human </a:t>
            </a:r>
            <a:r>
              <a:rPr lang="en-ZA" b="1" dirty="0">
                <a:solidFill>
                  <a:srgbClr val="333333"/>
                </a:solidFill>
                <a:latin typeface="Arial" panose="020B0604020202020204" pitchFamily="34" charset="0"/>
                <a:ea typeface="Times New Roman" panose="02020603050405020304" pitchFamily="18" charset="0"/>
                <a:cs typeface="Arial" panose="020B0604020202020204" pitchFamily="34" charset="0"/>
              </a:rPr>
              <a:t>capital, </a:t>
            </a:r>
            <a:endParaRPr lang="en-ZA"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endParaRPr>
          </a:p>
          <a:p>
            <a:pPr marR="190500">
              <a:lnSpc>
                <a:spcPct val="150000"/>
              </a:lnSpc>
              <a:spcAft>
                <a:spcPts val="1500"/>
              </a:spcAft>
            </a:pPr>
            <a:endParaRPr lang="en-ZA" sz="16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23364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43" y="87189"/>
            <a:ext cx="11369842" cy="6617196"/>
          </a:xfrm>
          <a:prstGeom prst="rect">
            <a:avLst/>
          </a:prstGeom>
        </p:spPr>
        <p:txBody>
          <a:bodyPr wrap="square">
            <a:spAutoFit/>
          </a:bodyPr>
          <a:lstStyle/>
          <a:p>
            <a:pPr algn="ctr"/>
            <a:r>
              <a:rPr lang="en-ZA" sz="2400" b="1" dirty="0"/>
              <a:t>Dennis Smith </a:t>
            </a:r>
            <a:endParaRPr lang="en-ZA" sz="2400" b="1" dirty="0" smtClean="0"/>
          </a:p>
          <a:p>
            <a:endParaRPr lang="en-ZA" sz="1600" dirty="0" smtClean="0"/>
          </a:p>
          <a:p>
            <a:r>
              <a:rPr lang="en-ZA" sz="1600" dirty="0" smtClean="0">
                <a:solidFill>
                  <a:schemeClr val="tx2"/>
                </a:solidFill>
                <a:latin typeface="Arial" panose="020B0604020202020204" pitchFamily="34" charset="0"/>
                <a:cs typeface="Arial" panose="020B0604020202020204" pitchFamily="34" charset="0"/>
              </a:rPr>
              <a:t>Many </a:t>
            </a:r>
            <a:r>
              <a:rPr lang="en-ZA" sz="1600" dirty="0">
                <a:solidFill>
                  <a:schemeClr val="tx2"/>
                </a:solidFill>
                <a:latin typeface="Arial" panose="020B0604020202020204" pitchFamily="34" charset="0"/>
                <a:cs typeface="Arial" panose="020B0604020202020204" pitchFamily="34" charset="0"/>
              </a:rPr>
              <a:t>years' experience in senior management roles </a:t>
            </a:r>
            <a:endParaRPr lang="en-ZA" sz="1600" dirty="0" smtClean="0">
              <a:solidFill>
                <a:schemeClr val="tx2"/>
              </a:solidFill>
              <a:latin typeface="Arial" panose="020B0604020202020204" pitchFamily="34" charset="0"/>
              <a:cs typeface="Arial" panose="020B0604020202020204" pitchFamily="34" charset="0"/>
            </a:endParaRPr>
          </a:p>
          <a:p>
            <a:endParaRPr lang="en-ZA" sz="1600" dirty="0" smtClean="0">
              <a:solidFill>
                <a:schemeClr val="tx2"/>
              </a:solidFill>
              <a:latin typeface="Arial" panose="020B0604020202020204" pitchFamily="34" charset="0"/>
              <a:ea typeface="Calibri" panose="020F0502020204030204" pitchFamily="34" charset="0"/>
              <a:cs typeface="Arial" panose="020B0604020202020204" pitchFamily="34" charset="0"/>
            </a:endParaRPr>
          </a:p>
          <a:p>
            <a:r>
              <a:rPr lang="en-ZA" sz="1600" dirty="0" smtClean="0">
                <a:solidFill>
                  <a:schemeClr val="tx2"/>
                </a:solidFill>
                <a:latin typeface="Arial" panose="020B0604020202020204" pitchFamily="34" charset="0"/>
                <a:ea typeface="Calibri" panose="020F0502020204030204" pitchFamily="34" charset="0"/>
                <a:cs typeface="Arial" panose="020B0604020202020204" pitchFamily="34" charset="0"/>
              </a:rPr>
              <a:t>Initiative </a:t>
            </a:r>
            <a:r>
              <a:rPr lang="en-ZA" sz="1600" dirty="0">
                <a:solidFill>
                  <a:schemeClr val="tx2"/>
                </a:solidFill>
                <a:latin typeface="Arial" panose="020B0604020202020204" pitchFamily="34" charset="0"/>
                <a:ea typeface="Calibri" panose="020F0502020204030204" pitchFamily="34" charset="0"/>
                <a:cs typeface="Arial" panose="020B0604020202020204" pitchFamily="34" charset="0"/>
              </a:rPr>
              <a:t>Consulting, specialising in organizational audits, strategic alignment, performance consulting and change management as well as various assessments</a:t>
            </a:r>
            <a:r>
              <a:rPr lang="en-ZA" sz="1600" dirty="0" smtClean="0">
                <a:solidFill>
                  <a:schemeClr val="tx2"/>
                </a:solidFill>
                <a:latin typeface="Arial" panose="020B0604020202020204" pitchFamily="34" charset="0"/>
                <a:ea typeface="Calibri" panose="020F0502020204030204" pitchFamily="34" charset="0"/>
                <a:cs typeface="Arial" panose="020B0604020202020204" pitchFamily="34" charset="0"/>
              </a:rPr>
              <a:t>.</a:t>
            </a:r>
            <a:endParaRPr lang="en-ZA" sz="1600" dirty="0" smtClean="0">
              <a:solidFill>
                <a:schemeClr val="tx2"/>
              </a:solidFill>
              <a:latin typeface="Arial" panose="020B0604020202020204" pitchFamily="34" charset="0"/>
              <a:cs typeface="Arial" panose="020B0604020202020204" pitchFamily="34" charset="0"/>
            </a:endParaRPr>
          </a:p>
          <a:p>
            <a:endParaRPr lang="en-ZA" sz="1600" dirty="0" smtClean="0">
              <a:solidFill>
                <a:schemeClr val="tx2"/>
              </a:solidFill>
              <a:latin typeface="Arial" panose="020B0604020202020204" pitchFamily="34" charset="0"/>
              <a:cs typeface="Arial" panose="020B0604020202020204" pitchFamily="34" charset="0"/>
            </a:endParaRPr>
          </a:p>
          <a:p>
            <a:r>
              <a:rPr lang="en-ZA" sz="1600" dirty="0" smtClean="0">
                <a:solidFill>
                  <a:schemeClr val="tx2"/>
                </a:solidFill>
                <a:latin typeface="Arial" panose="020B0604020202020204" pitchFamily="34" charset="0"/>
                <a:cs typeface="Arial" panose="020B0604020202020204" pitchFamily="34" charset="0"/>
              </a:rPr>
              <a:t>MSc (MOTI)</a:t>
            </a:r>
          </a:p>
          <a:p>
            <a:r>
              <a:rPr lang="en-ZA" sz="1600" dirty="0" smtClean="0">
                <a:solidFill>
                  <a:schemeClr val="tx2"/>
                </a:solidFill>
                <a:latin typeface="Arial" panose="020B0604020202020204" pitchFamily="34" charset="0"/>
                <a:cs typeface="Arial" panose="020B0604020202020204" pitchFamily="34" charset="0"/>
              </a:rPr>
              <a:t>CM (SA)</a:t>
            </a:r>
          </a:p>
          <a:p>
            <a:endParaRPr lang="en-ZA" sz="1600" dirty="0" smtClean="0">
              <a:solidFill>
                <a:schemeClr val="tx2"/>
              </a:solidFill>
              <a:latin typeface="Arial" panose="020B0604020202020204" pitchFamily="34" charset="0"/>
              <a:cs typeface="Arial" panose="020B0604020202020204" pitchFamily="34" charset="0"/>
            </a:endParaRPr>
          </a:p>
          <a:p>
            <a:r>
              <a:rPr lang="en-ZA" sz="1600" dirty="0" smtClean="0">
                <a:solidFill>
                  <a:schemeClr val="tx2"/>
                </a:solidFill>
                <a:latin typeface="Arial" panose="020B0604020202020204" pitchFamily="34" charset="0"/>
                <a:cs typeface="Arial" panose="020B0604020202020204" pitchFamily="34" charset="0"/>
              </a:rPr>
              <a:t>Registered </a:t>
            </a:r>
            <a:r>
              <a:rPr lang="en-ZA" sz="1600" dirty="0">
                <a:solidFill>
                  <a:schemeClr val="tx2"/>
                </a:solidFill>
                <a:latin typeface="Arial" panose="020B0604020202020204" pitchFamily="34" charset="0"/>
                <a:cs typeface="Arial" panose="020B0604020202020204" pitchFamily="34" charset="0"/>
              </a:rPr>
              <a:t>constituent assessor, moderator and verifier</a:t>
            </a:r>
            <a:endParaRPr lang="en-ZA" sz="1600" dirty="0" smtClean="0">
              <a:solidFill>
                <a:schemeClr val="tx2"/>
              </a:solidFill>
              <a:latin typeface="Arial" panose="020B0604020202020204" pitchFamily="34" charset="0"/>
              <a:cs typeface="Arial" panose="020B0604020202020204" pitchFamily="34" charset="0"/>
            </a:endParaRPr>
          </a:p>
          <a:p>
            <a:r>
              <a:rPr lang="en-ZA" sz="1600" dirty="0" smtClean="0">
                <a:solidFill>
                  <a:schemeClr val="tx2"/>
                </a:solidFill>
                <a:latin typeface="Arial" panose="020B0604020202020204" pitchFamily="34" charset="0"/>
                <a:cs typeface="Arial" panose="020B0604020202020204" pitchFamily="34" charset="0"/>
              </a:rPr>
              <a:t>Developed employee </a:t>
            </a:r>
            <a:r>
              <a:rPr lang="en-ZA" sz="1600" dirty="0">
                <a:solidFill>
                  <a:schemeClr val="tx2"/>
                </a:solidFill>
                <a:latin typeface="Arial" panose="020B0604020202020204" pitchFamily="34" charset="0"/>
                <a:cs typeface="Arial" panose="020B0604020202020204" pitchFamily="34" charset="0"/>
              </a:rPr>
              <a:t>perception index (EPI)</a:t>
            </a:r>
            <a:endParaRPr lang="en-ZA" sz="1600" dirty="0" smtClean="0">
              <a:solidFill>
                <a:schemeClr val="tx2"/>
              </a:solidFill>
              <a:latin typeface="Arial" panose="020B0604020202020204" pitchFamily="34" charset="0"/>
              <a:cs typeface="Arial" panose="020B0604020202020204" pitchFamily="34" charset="0"/>
            </a:endParaRPr>
          </a:p>
          <a:p>
            <a:endParaRPr lang="en-ZA" sz="1600" dirty="0" smtClean="0">
              <a:solidFill>
                <a:schemeClr val="tx2"/>
              </a:solidFill>
              <a:latin typeface="Arial" panose="020B0604020202020204" pitchFamily="34" charset="0"/>
              <a:cs typeface="Arial" panose="020B0604020202020204" pitchFamily="34" charset="0"/>
            </a:endParaRPr>
          </a:p>
          <a:p>
            <a:r>
              <a:rPr lang="en-ZA" sz="1600" b="1" dirty="0" smtClean="0">
                <a:solidFill>
                  <a:schemeClr val="tx2"/>
                </a:solidFill>
                <a:latin typeface="Arial" panose="020B0604020202020204" pitchFamily="34" charset="0"/>
                <a:cs typeface="Arial" panose="020B0604020202020204" pitchFamily="34" charset="0"/>
              </a:rPr>
              <a:t>My </a:t>
            </a:r>
            <a:r>
              <a:rPr lang="en-ZA" sz="1600" b="1" dirty="0">
                <a:solidFill>
                  <a:schemeClr val="tx2"/>
                </a:solidFill>
                <a:latin typeface="Arial" panose="020B0604020202020204" pitchFamily="34" charset="0"/>
                <a:cs typeface="Arial" panose="020B0604020202020204" pitchFamily="34" charset="0"/>
              </a:rPr>
              <a:t>career has spanned the following industries </a:t>
            </a:r>
            <a:endParaRPr lang="en-ZA" sz="1600" b="1" dirty="0" smtClean="0">
              <a:solidFill>
                <a:schemeClr val="tx2"/>
              </a:solidFill>
              <a:latin typeface="Arial" panose="020B0604020202020204" pitchFamily="34" charset="0"/>
              <a:cs typeface="Arial" panose="020B0604020202020204" pitchFamily="34" charset="0"/>
            </a:endParaRPr>
          </a:p>
          <a:p>
            <a:endParaRPr lang="en-ZA" sz="1600" dirty="0">
              <a:solidFill>
                <a:schemeClr val="tx2"/>
              </a:solidFill>
              <a:latin typeface="Arial" panose="020B0604020202020204" pitchFamily="34" charset="0"/>
              <a:cs typeface="Arial" panose="020B0604020202020204" pitchFamily="34" charset="0"/>
            </a:endParaRPr>
          </a:p>
          <a:p>
            <a:r>
              <a:rPr lang="en-ZA" sz="1600" b="1" dirty="0">
                <a:solidFill>
                  <a:schemeClr val="tx2"/>
                </a:solidFill>
                <a:latin typeface="Arial" panose="020B0604020202020204" pitchFamily="34" charset="0"/>
                <a:cs typeface="Arial" panose="020B0604020202020204" pitchFamily="34" charset="0"/>
              </a:rPr>
              <a:t>Consulting industry </a:t>
            </a:r>
            <a:r>
              <a:rPr lang="en-ZA" sz="1600" dirty="0">
                <a:solidFill>
                  <a:schemeClr val="tx2"/>
                </a:solidFill>
                <a:latin typeface="Arial" panose="020B0604020202020204" pitchFamily="34" charset="0"/>
                <a:cs typeface="Arial" panose="020B0604020202020204" pitchFamily="34" charset="0"/>
              </a:rPr>
              <a:t>with a strong focus on </a:t>
            </a:r>
            <a:r>
              <a:rPr lang="en-ZA" sz="1600" dirty="0" smtClean="0">
                <a:solidFill>
                  <a:schemeClr val="tx2"/>
                </a:solidFill>
                <a:latin typeface="Arial" panose="020B0604020202020204" pitchFamily="34" charset="0"/>
                <a:cs typeface="Arial" panose="020B0604020202020204" pitchFamily="34" charset="0"/>
              </a:rPr>
              <a:t>strategy development, strategic alignment, organisational effectiveness and </a:t>
            </a:r>
            <a:r>
              <a:rPr lang="en-ZA" sz="1600" dirty="0" err="1" smtClean="0">
                <a:solidFill>
                  <a:schemeClr val="tx2"/>
                </a:solidFill>
                <a:latin typeface="Arial" panose="020B0604020202020204" pitchFamily="34" charset="0"/>
                <a:cs typeface="Arial" panose="020B0604020202020204" pitchFamily="34" charset="0"/>
              </a:rPr>
              <a:t>efficiency,marketing</a:t>
            </a:r>
            <a:endParaRPr lang="en-ZA" sz="1600" dirty="0" smtClean="0">
              <a:solidFill>
                <a:schemeClr val="tx2"/>
              </a:solidFill>
              <a:latin typeface="Arial" panose="020B0604020202020204" pitchFamily="34" charset="0"/>
              <a:cs typeface="Arial" panose="020B0604020202020204" pitchFamily="34" charset="0"/>
            </a:endParaRPr>
          </a:p>
          <a:p>
            <a:endParaRPr lang="en-ZA" sz="1600" dirty="0" smtClean="0">
              <a:solidFill>
                <a:schemeClr val="tx2"/>
              </a:solidFill>
              <a:latin typeface="Arial" panose="020B0604020202020204" pitchFamily="34" charset="0"/>
              <a:cs typeface="Arial" panose="020B0604020202020204" pitchFamily="34" charset="0"/>
            </a:endParaRPr>
          </a:p>
          <a:p>
            <a:r>
              <a:rPr lang="en-ZA" sz="1600" b="1" dirty="0" smtClean="0">
                <a:solidFill>
                  <a:schemeClr val="tx2"/>
                </a:solidFill>
                <a:latin typeface="Arial" panose="020B0604020202020204" pitchFamily="34" charset="0"/>
                <a:cs typeface="Arial" panose="020B0604020202020204" pitchFamily="34" charset="0"/>
              </a:rPr>
              <a:t>Lecturing and Facilitation </a:t>
            </a:r>
            <a:r>
              <a:rPr lang="en-ZA" sz="1600" dirty="0" smtClean="0">
                <a:solidFill>
                  <a:schemeClr val="tx2"/>
                </a:solidFill>
                <a:latin typeface="Arial" panose="020B0604020202020204" pitchFamily="34" charset="0"/>
                <a:cs typeface="Arial" panose="020B0604020202020204" pitchFamily="34" charset="0"/>
              </a:rPr>
              <a:t>-  </a:t>
            </a:r>
            <a:r>
              <a:rPr lang="en-ZA" sz="1600" dirty="0">
                <a:solidFill>
                  <a:schemeClr val="tx2"/>
                </a:solidFill>
                <a:latin typeface="Arial" panose="020B0604020202020204" pitchFamily="34" charset="0"/>
                <a:cs typeface="Arial" panose="020B0604020202020204" pitchFamily="34" charset="0"/>
              </a:rPr>
              <a:t>areas of specialisation are Strategic and change management, marketing, operations </a:t>
            </a:r>
            <a:r>
              <a:rPr lang="en-ZA" sz="1600" dirty="0" smtClean="0">
                <a:solidFill>
                  <a:schemeClr val="tx2"/>
                </a:solidFill>
                <a:latin typeface="Arial" panose="020B0604020202020204" pitchFamily="34" charset="0"/>
                <a:cs typeface="Arial" panose="020B0604020202020204" pitchFamily="34" charset="0"/>
              </a:rPr>
              <a:t>management, entrepreneurship and leadership</a:t>
            </a:r>
          </a:p>
          <a:p>
            <a:endParaRPr lang="en-ZA" sz="1600" dirty="0" smtClean="0">
              <a:solidFill>
                <a:schemeClr val="tx2"/>
              </a:solidFill>
              <a:latin typeface="Arial" panose="020B0604020202020204" pitchFamily="34" charset="0"/>
              <a:cs typeface="Arial" panose="020B0604020202020204" pitchFamily="34" charset="0"/>
            </a:endParaRPr>
          </a:p>
          <a:p>
            <a:r>
              <a:rPr lang="en-ZA" sz="1600" b="1" dirty="0">
                <a:solidFill>
                  <a:schemeClr val="tx2"/>
                </a:solidFill>
                <a:latin typeface="Arial" panose="020B0604020202020204" pitchFamily="34" charset="0"/>
                <a:cs typeface="Arial" panose="020B0604020202020204" pitchFamily="34" charset="0"/>
              </a:rPr>
              <a:t>Fast moving consumer goods (FMCG) </a:t>
            </a:r>
            <a:r>
              <a:rPr lang="en-ZA" sz="1600" dirty="0">
                <a:solidFill>
                  <a:schemeClr val="tx2"/>
                </a:solidFill>
                <a:latin typeface="Arial" panose="020B0604020202020204" pitchFamily="34" charset="0"/>
                <a:cs typeface="Arial" panose="020B0604020202020204" pitchFamily="34" charset="0"/>
              </a:rPr>
              <a:t>from brand manager to general </a:t>
            </a:r>
            <a:r>
              <a:rPr lang="en-ZA" sz="1600" dirty="0" smtClean="0">
                <a:solidFill>
                  <a:schemeClr val="tx2"/>
                </a:solidFill>
                <a:latin typeface="Arial" panose="020B0604020202020204" pitchFamily="34" charset="0"/>
                <a:cs typeface="Arial" panose="020B0604020202020204" pitchFamily="34" charset="0"/>
              </a:rPr>
              <a:t>management – multinationals and national companies</a:t>
            </a:r>
          </a:p>
          <a:p>
            <a:endParaRPr lang="en-ZA" sz="1600" dirty="0" smtClean="0">
              <a:solidFill>
                <a:schemeClr val="tx2"/>
              </a:solidFill>
              <a:latin typeface="Arial" panose="020B0604020202020204" pitchFamily="34" charset="0"/>
              <a:cs typeface="Arial" panose="020B0604020202020204" pitchFamily="34" charset="0"/>
            </a:endParaRPr>
          </a:p>
          <a:p>
            <a:r>
              <a:rPr lang="en-ZA" sz="1600" b="1" dirty="0">
                <a:solidFill>
                  <a:schemeClr val="tx2"/>
                </a:solidFill>
                <a:latin typeface="Arial" panose="020B0604020202020204" pitchFamily="34" charset="0"/>
                <a:cs typeface="Arial" panose="020B0604020202020204" pitchFamily="34" charset="0"/>
              </a:rPr>
              <a:t>Automotive industry </a:t>
            </a:r>
            <a:r>
              <a:rPr lang="en-ZA" sz="1600" dirty="0" smtClean="0">
                <a:solidFill>
                  <a:schemeClr val="tx2"/>
                </a:solidFill>
                <a:latin typeface="Arial" panose="020B0604020202020204" pitchFamily="34" charset="0"/>
                <a:cs typeface="Arial" panose="020B0604020202020204" pitchFamily="34" charset="0"/>
              </a:rPr>
              <a:t>spanning </a:t>
            </a:r>
            <a:r>
              <a:rPr lang="en-ZA" sz="1600" dirty="0">
                <a:solidFill>
                  <a:schemeClr val="tx2"/>
                </a:solidFill>
                <a:latin typeface="Arial" panose="020B0604020202020204" pitchFamily="34" charset="0"/>
                <a:cs typeface="Arial" panose="020B0604020202020204" pitchFamily="34" charset="0"/>
              </a:rPr>
              <a:t>both the retail and manufacturing environments </a:t>
            </a:r>
            <a:r>
              <a:rPr lang="en-ZA" sz="1600" dirty="0" smtClean="0">
                <a:solidFill>
                  <a:schemeClr val="tx2"/>
                </a:solidFill>
                <a:latin typeface="Arial" panose="020B0604020202020204" pitchFamily="34" charset="0"/>
                <a:cs typeface="Arial" panose="020B0604020202020204" pitchFamily="34" charset="0"/>
              </a:rPr>
              <a:t>-</a:t>
            </a:r>
            <a:r>
              <a:rPr lang="en-ZA" sz="1600" dirty="0">
                <a:solidFill>
                  <a:schemeClr val="tx2"/>
                </a:solidFill>
                <a:latin typeface="Arial" panose="020B0604020202020204" pitchFamily="34" charset="0"/>
                <a:cs typeface="Arial" panose="020B0604020202020204" pitchFamily="34" charset="0"/>
              </a:rPr>
              <a:t> senior marketing and dealer development roles </a:t>
            </a:r>
          </a:p>
        </p:txBody>
      </p:sp>
    </p:spTree>
    <p:extLst>
      <p:ext uri="{BB962C8B-B14F-4D97-AF65-F5344CB8AC3E}">
        <p14:creationId xmlns:p14="http://schemas.microsoft.com/office/powerpoint/2010/main" val="3043496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607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2" name="Picture 1" descr="slide-5-1024.jpg"/>
          <p:cNvPicPr>
            <a:picLocks noGrp="1" noChangeAspect="1"/>
          </p:cNvPicPr>
          <p:nvPr isPhoto="1"/>
        </p:nvPicPr>
        <p:blipFill>
          <a:blip r:embed="rId2">
            <a:lum/>
          </a:blip>
          <a:stretch>
            <a:fillRect/>
          </a:stretch>
        </p:blipFill>
        <p:spPr>
          <a:xfrm>
            <a:off x="887809" y="890337"/>
            <a:ext cx="10696073" cy="5221705"/>
          </a:xfrm>
          <a:prstGeom prst="rect">
            <a:avLst/>
          </a:prstGeom>
          <a:noFill/>
          <a:ln>
            <a:noFill/>
          </a:ln>
        </p:spPr>
      </p:pic>
      <p:sp>
        <p:nvSpPr>
          <p:cNvPr id="3" name="Rectangle 2"/>
          <p:cNvSpPr/>
          <p:nvPr/>
        </p:nvSpPr>
        <p:spPr>
          <a:xfrm>
            <a:off x="1547017" y="4446129"/>
            <a:ext cx="9377656" cy="1569660"/>
          </a:xfrm>
          <a:prstGeom prst="rect">
            <a:avLst/>
          </a:prstGeom>
        </p:spPr>
        <p:txBody>
          <a:bodyPr wrap="square">
            <a:spAutoFit/>
          </a:bodyPr>
          <a:lstStyle/>
          <a:p>
            <a:pPr algn="ctr"/>
            <a:r>
              <a:rPr lang="en-ZA" sz="2400" b="1" i="0" dirty="0" smtClean="0">
                <a:solidFill>
                  <a:srgbClr val="000000"/>
                </a:solidFill>
                <a:effectLst/>
              </a:rPr>
              <a:t>Strategic </a:t>
            </a:r>
            <a:r>
              <a:rPr lang="en-ZA" sz="2400" b="1" i="0" dirty="0" smtClean="0">
                <a:solidFill>
                  <a:srgbClr val="000000"/>
                </a:solidFill>
                <a:effectLst/>
              </a:rPr>
              <a:t>planning and </a:t>
            </a:r>
            <a:r>
              <a:rPr lang="en-ZA" sz="2400" b="1" dirty="0" smtClean="0">
                <a:solidFill>
                  <a:srgbClr val="000000"/>
                </a:solidFill>
              </a:rPr>
              <a:t>execution</a:t>
            </a:r>
            <a:r>
              <a:rPr lang="en-ZA" sz="2400" b="1" i="0" dirty="0" smtClean="0">
                <a:solidFill>
                  <a:srgbClr val="000000"/>
                </a:solidFill>
                <a:effectLst/>
              </a:rPr>
              <a:t> </a:t>
            </a:r>
            <a:r>
              <a:rPr lang="en-ZA" sz="2400" b="1" i="0" dirty="0" smtClean="0">
                <a:solidFill>
                  <a:srgbClr val="000000"/>
                </a:solidFill>
                <a:effectLst/>
              </a:rPr>
              <a:t>in the twenty first century is essential in retaining a market leadership position and in ensuring sustainable, meaningful results for most of the stakeholders.</a:t>
            </a:r>
            <a:br>
              <a:rPr lang="en-ZA" sz="2400" b="1" i="0" dirty="0" smtClean="0">
                <a:solidFill>
                  <a:srgbClr val="000000"/>
                </a:solidFill>
                <a:effectLst/>
              </a:rPr>
            </a:br>
            <a:endParaRPr lang="en-ZA" sz="2400" b="1" dirty="0"/>
          </a:p>
        </p:txBody>
      </p:sp>
      <p:sp>
        <p:nvSpPr>
          <p:cNvPr id="4" name="Rectangle 3"/>
          <p:cNvSpPr/>
          <p:nvPr/>
        </p:nvSpPr>
        <p:spPr>
          <a:xfrm>
            <a:off x="4464321" y="332692"/>
            <a:ext cx="2287806" cy="646331"/>
          </a:xfrm>
          <a:prstGeom prst="rect">
            <a:avLst/>
          </a:prstGeom>
        </p:spPr>
        <p:txBody>
          <a:bodyPr wrap="none">
            <a:spAutoFit/>
          </a:bodyPr>
          <a:lstStyle/>
          <a:p>
            <a:pPr algn="ctr"/>
            <a:r>
              <a:rPr lang="en-ZA" sz="3600" dirty="0">
                <a:latin typeface="Arial" panose="020B0604020202020204" pitchFamily="34" charset="0"/>
                <a:cs typeface="Arial" panose="020B0604020202020204" pitchFamily="34" charset="0"/>
              </a:rPr>
              <a:t>Strategy ?</a:t>
            </a:r>
          </a:p>
        </p:txBody>
      </p:sp>
    </p:spTree>
    <p:extLst>
      <p:ext uri="{BB962C8B-B14F-4D97-AF65-F5344CB8AC3E}">
        <p14:creationId xmlns:p14="http://schemas.microsoft.com/office/powerpoint/2010/main" val="3786677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2028826" y="339893"/>
            <a:ext cx="8274050" cy="720725"/>
          </a:xfrm>
        </p:spPr>
        <p:txBody>
          <a:bodyPr/>
          <a:lstStyle/>
          <a:p>
            <a:pPr>
              <a:defRPr/>
            </a:pPr>
            <a:r>
              <a:rPr dirty="0" smtClean="0"/>
              <a:t>STRATEGY AND COMPETITORS</a:t>
            </a:r>
          </a:p>
        </p:txBody>
      </p:sp>
      <p:sp>
        <p:nvSpPr>
          <p:cNvPr id="7171" name="Rectangle 5"/>
          <p:cNvSpPr>
            <a:spLocks noGrp="1" noChangeArrowheads="1"/>
          </p:cNvSpPr>
          <p:nvPr>
            <p:ph idx="1"/>
          </p:nvPr>
        </p:nvSpPr>
        <p:spPr>
          <a:xfrm>
            <a:off x="1874337" y="1865647"/>
            <a:ext cx="8583027" cy="3476374"/>
          </a:xfrm>
        </p:spPr>
        <p:txBody>
          <a:bodyPr/>
          <a:lstStyle/>
          <a:p>
            <a:pPr>
              <a:spcBef>
                <a:spcPts val="1200"/>
              </a:spcBef>
              <a:defRPr/>
            </a:pPr>
            <a:r>
              <a:rPr dirty="0" smtClean="0"/>
              <a:t>Strategy is about competing differently from rivals—</a:t>
            </a:r>
          </a:p>
          <a:p>
            <a:pPr lvl="1">
              <a:spcBef>
                <a:spcPts val="1200"/>
              </a:spcBef>
              <a:defRPr/>
            </a:pPr>
            <a:r>
              <a:rPr dirty="0" smtClean="0"/>
              <a:t>Doing what they don’t do or doing it better!</a:t>
            </a:r>
          </a:p>
          <a:p>
            <a:pPr lvl="1">
              <a:spcBef>
                <a:spcPts val="1200"/>
              </a:spcBef>
              <a:defRPr/>
            </a:pPr>
            <a:r>
              <a:rPr dirty="0" smtClean="0"/>
              <a:t>Doing what they can’t do!</a:t>
            </a:r>
          </a:p>
          <a:p>
            <a:pPr lvl="1">
              <a:spcBef>
                <a:spcPts val="1200"/>
              </a:spcBef>
              <a:defRPr/>
            </a:pPr>
            <a:r>
              <a:rPr dirty="0" smtClean="0"/>
              <a:t>Doing things in ways that attract customers and set a firm apart from its rivals.</a:t>
            </a:r>
          </a:p>
          <a:p>
            <a:pPr lvl="1">
              <a:spcBef>
                <a:spcPts val="1200"/>
              </a:spcBef>
              <a:defRPr/>
            </a:pPr>
            <a:r>
              <a:rPr dirty="0" smtClean="0"/>
              <a:t>Doing things in a manner calculated to produce a competitive edge over rivals.</a:t>
            </a:r>
          </a:p>
        </p:txBody>
      </p:sp>
    </p:spTree>
    <p:extLst>
      <p:ext uri="{BB962C8B-B14F-4D97-AF65-F5344CB8AC3E}">
        <p14:creationId xmlns:p14="http://schemas.microsoft.com/office/powerpoint/2010/main" val="3832980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2" name="Picture 1" descr="slide-4-1024.jpg"/>
          <p:cNvPicPr>
            <a:picLocks noGrp="1" noChangeAspect="1"/>
          </p:cNvPicPr>
          <p:nvPr isPhoto="1"/>
        </p:nvPicPr>
        <p:blipFill>
          <a:blip r:embed="rId2">
            <a:lum/>
          </a:blip>
          <a:stretch>
            <a:fillRect/>
          </a:stretch>
        </p:blipFill>
        <p:spPr>
          <a:xfrm>
            <a:off x="1070811" y="195264"/>
            <a:ext cx="9901989" cy="6325852"/>
          </a:xfrm>
          <a:prstGeom prst="rect">
            <a:avLst/>
          </a:prstGeom>
          <a:noFill/>
          <a:ln>
            <a:noFill/>
          </a:ln>
        </p:spPr>
      </p:pic>
    </p:spTree>
    <p:extLst>
      <p:ext uri="{BB962C8B-B14F-4D97-AF65-F5344CB8AC3E}">
        <p14:creationId xmlns:p14="http://schemas.microsoft.com/office/powerpoint/2010/main" val="293444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Rectangle 1"/>
          <p:cNvSpPr/>
          <p:nvPr/>
        </p:nvSpPr>
        <p:spPr>
          <a:xfrm>
            <a:off x="1239252" y="302476"/>
            <a:ext cx="9396663" cy="461665"/>
          </a:xfrm>
          <a:prstGeom prst="rect">
            <a:avLst/>
          </a:prstGeom>
        </p:spPr>
        <p:txBody>
          <a:bodyPr wrap="square">
            <a:spAutoFit/>
          </a:bodyPr>
          <a:lstStyle/>
          <a:p>
            <a:pPr algn="ctr"/>
            <a:r>
              <a:rPr lang="en-ZA" sz="2400" b="1" dirty="0" smtClean="0">
                <a:latin typeface="Arial" panose="020B0604020202020204" pitchFamily="34" charset="0"/>
                <a:cs typeface="Arial" panose="020B0604020202020204" pitchFamily="34" charset="0"/>
              </a:rPr>
              <a:t>STRATEGY AND THE QUEST FOR  COMPETITIVE ADVANTAGE</a:t>
            </a:r>
            <a:endParaRPr lang="en-ZA" sz="2400" dirty="0"/>
          </a:p>
        </p:txBody>
      </p:sp>
      <p:sp>
        <p:nvSpPr>
          <p:cNvPr id="3" name="Rectangle 2"/>
          <p:cNvSpPr/>
          <p:nvPr/>
        </p:nvSpPr>
        <p:spPr>
          <a:xfrm>
            <a:off x="1239252" y="978990"/>
            <a:ext cx="9986210" cy="5278368"/>
          </a:xfrm>
          <a:prstGeom prst="rect">
            <a:avLst/>
          </a:prstGeom>
        </p:spPr>
        <p:txBody>
          <a:bodyPr wrap="square">
            <a:spAutoFit/>
          </a:bodyPr>
          <a:lstStyle/>
          <a:p>
            <a:pPr>
              <a:buFont typeface="Arial" charset="0"/>
              <a:buChar char="♦"/>
              <a:defRPr/>
            </a:pPr>
            <a:r>
              <a:rPr lang="en-ZA" sz="2400" dirty="0">
                <a:latin typeface="Arial" panose="020B0604020202020204" pitchFamily="34" charset="0"/>
                <a:cs typeface="Arial" panose="020B0604020202020204" pitchFamily="34" charset="0"/>
              </a:rPr>
              <a:t>A firm achieves a </a:t>
            </a:r>
            <a:r>
              <a:rPr lang="en-ZA" sz="2400" b="1" dirty="0">
                <a:latin typeface="Arial" panose="020B0604020202020204" pitchFamily="34" charset="0"/>
                <a:cs typeface="Arial" panose="020B0604020202020204" pitchFamily="34" charset="0"/>
              </a:rPr>
              <a:t>competitive advantage</a:t>
            </a:r>
            <a:r>
              <a:rPr lang="en-ZA" sz="2400" dirty="0">
                <a:latin typeface="Arial" panose="020B0604020202020204" pitchFamily="34" charset="0"/>
                <a:cs typeface="Arial" panose="020B0604020202020204" pitchFamily="34" charset="0"/>
              </a:rPr>
              <a:t> when it provides buyers with superior value compared to rival sellers or offers the same value at a lower cost to the firm</a:t>
            </a:r>
            <a:r>
              <a:rPr lang="en-ZA" sz="2400" dirty="0" smtClean="0">
                <a:latin typeface="Arial" panose="020B0604020202020204" pitchFamily="34" charset="0"/>
                <a:cs typeface="Arial" panose="020B0604020202020204" pitchFamily="34" charset="0"/>
              </a:rPr>
              <a:t>.</a:t>
            </a:r>
          </a:p>
          <a:p>
            <a:pPr>
              <a:defRPr/>
            </a:pPr>
            <a:endParaRPr lang="en-ZA" sz="2400" dirty="0">
              <a:latin typeface="Arial" panose="020B0604020202020204" pitchFamily="34" charset="0"/>
              <a:cs typeface="Arial" panose="020B0604020202020204" pitchFamily="34" charset="0"/>
            </a:endParaRPr>
          </a:p>
          <a:p>
            <a:pPr marL="228600" lvl="1">
              <a:spcBef>
                <a:spcPts val="1000"/>
              </a:spcBef>
              <a:buFont typeface="Arial" charset="0"/>
              <a:buChar char="♦"/>
              <a:defRPr/>
            </a:pPr>
            <a:r>
              <a:rPr lang="en-ZA" sz="2000" i="1" dirty="0" smtClean="0">
                <a:latin typeface="Arial" panose="020B0604020202020204" pitchFamily="34" charset="0"/>
                <a:cs typeface="Arial" panose="020B0604020202020204" pitchFamily="34" charset="0"/>
              </a:rPr>
              <a:t>Requires </a:t>
            </a:r>
            <a:r>
              <a:rPr lang="en-ZA" sz="2000" i="1" dirty="0">
                <a:latin typeface="Arial" panose="020B0604020202020204" pitchFamily="34" charset="0"/>
                <a:cs typeface="Arial" panose="020B0604020202020204" pitchFamily="34" charset="0"/>
              </a:rPr>
              <a:t>meeting customer needs either more </a:t>
            </a:r>
            <a:r>
              <a:rPr lang="en-ZA" sz="2000" b="1" i="1" dirty="0">
                <a:latin typeface="Arial" panose="020B0604020202020204" pitchFamily="34" charset="0"/>
                <a:cs typeface="Arial" panose="020B0604020202020204" pitchFamily="34" charset="0"/>
              </a:rPr>
              <a:t>effectively</a:t>
            </a:r>
            <a:r>
              <a:rPr lang="en-ZA" sz="2000" i="1" dirty="0">
                <a:latin typeface="Arial" panose="020B0604020202020204" pitchFamily="34" charset="0"/>
                <a:cs typeface="Arial" panose="020B0604020202020204" pitchFamily="34" charset="0"/>
              </a:rPr>
              <a:t> (with products or services that </a:t>
            </a:r>
            <a:r>
              <a:rPr lang="en-ZA" sz="2000" b="1" i="1" dirty="0">
                <a:solidFill>
                  <a:srgbClr val="FF0000"/>
                </a:solidFill>
                <a:latin typeface="Arial" panose="020B0604020202020204" pitchFamily="34" charset="0"/>
                <a:cs typeface="Arial" panose="020B0604020202020204" pitchFamily="34" charset="0"/>
              </a:rPr>
              <a:t>customers value more highly</a:t>
            </a:r>
            <a:r>
              <a:rPr lang="en-ZA" sz="2000" i="1" dirty="0">
                <a:latin typeface="Arial" panose="020B0604020202020204" pitchFamily="34" charset="0"/>
                <a:cs typeface="Arial" panose="020B0604020202020204" pitchFamily="34" charset="0"/>
              </a:rPr>
              <a:t>) or more </a:t>
            </a:r>
            <a:r>
              <a:rPr lang="en-ZA" sz="2000" b="1" i="1" dirty="0">
                <a:latin typeface="Arial" panose="020B0604020202020204" pitchFamily="34" charset="0"/>
                <a:cs typeface="Arial" panose="020B0604020202020204" pitchFamily="34" charset="0"/>
              </a:rPr>
              <a:t>efficiently</a:t>
            </a:r>
            <a:r>
              <a:rPr lang="en-ZA" sz="2000" i="1" dirty="0">
                <a:latin typeface="Arial" panose="020B0604020202020204" pitchFamily="34" charset="0"/>
                <a:cs typeface="Arial" panose="020B0604020202020204" pitchFamily="34" charset="0"/>
              </a:rPr>
              <a:t> (by providing </a:t>
            </a:r>
            <a:r>
              <a:rPr lang="en-ZA" sz="2000" b="1" i="1" dirty="0">
                <a:solidFill>
                  <a:srgbClr val="FF0000"/>
                </a:solidFill>
                <a:latin typeface="Arial" panose="020B0604020202020204" pitchFamily="34" charset="0"/>
                <a:cs typeface="Arial" panose="020B0604020202020204" pitchFamily="34" charset="0"/>
              </a:rPr>
              <a:t>products or services at lower cost</a:t>
            </a:r>
            <a:r>
              <a:rPr lang="en-ZA" sz="2000" i="1" dirty="0" smtClean="0">
                <a:latin typeface="Arial" panose="020B0604020202020204" pitchFamily="34" charset="0"/>
                <a:cs typeface="Arial" panose="020B0604020202020204" pitchFamily="34" charset="0"/>
              </a:rPr>
              <a:t>).</a:t>
            </a:r>
          </a:p>
          <a:p>
            <a:pPr marL="228600" lvl="1">
              <a:spcBef>
                <a:spcPts val="1000"/>
              </a:spcBef>
              <a:defRPr/>
            </a:pPr>
            <a:endParaRPr lang="en-ZA" sz="2000" i="1" dirty="0">
              <a:latin typeface="Arial" panose="020B0604020202020204" pitchFamily="34" charset="0"/>
              <a:cs typeface="Arial" panose="020B0604020202020204" pitchFamily="34" charset="0"/>
            </a:endParaRPr>
          </a:p>
          <a:p>
            <a:pPr>
              <a:buFont typeface="Arial" charset="0"/>
              <a:buChar char="♦"/>
              <a:defRPr/>
            </a:pPr>
            <a:r>
              <a:rPr lang="en-ZA" sz="2400" dirty="0">
                <a:latin typeface="Arial" panose="020B0604020202020204" pitchFamily="34" charset="0"/>
                <a:cs typeface="Arial" panose="020B0604020202020204" pitchFamily="34" charset="0"/>
              </a:rPr>
              <a:t>The firm achieves a </a:t>
            </a:r>
            <a:r>
              <a:rPr lang="en-ZA" sz="2400" b="1" dirty="0">
                <a:latin typeface="Arial" panose="020B0604020202020204" pitchFamily="34" charset="0"/>
                <a:cs typeface="Arial" panose="020B0604020202020204" pitchFamily="34" charset="0"/>
              </a:rPr>
              <a:t>sustainable competitive advantage</a:t>
            </a:r>
            <a:r>
              <a:rPr lang="en-ZA" sz="2400" dirty="0">
                <a:latin typeface="Arial" panose="020B0604020202020204" pitchFamily="34" charset="0"/>
                <a:cs typeface="Arial" panose="020B0604020202020204" pitchFamily="34" charset="0"/>
              </a:rPr>
              <a:t> if its advantage persists despite the best efforts of competitors to match or surpass its advantage</a:t>
            </a:r>
            <a:r>
              <a:rPr lang="en-ZA" sz="2400" dirty="0" smtClean="0">
                <a:latin typeface="Arial" panose="020B0604020202020204" pitchFamily="34" charset="0"/>
                <a:cs typeface="Arial" panose="020B0604020202020204" pitchFamily="34" charset="0"/>
              </a:rPr>
              <a:t>.</a:t>
            </a:r>
          </a:p>
          <a:p>
            <a:pPr>
              <a:buFont typeface="Arial" charset="0"/>
              <a:buChar char="♦"/>
              <a:defRPr/>
            </a:pPr>
            <a:endParaRPr lang="en-ZA" sz="2400" dirty="0">
              <a:latin typeface="Arial" panose="020B0604020202020204" pitchFamily="34" charset="0"/>
              <a:cs typeface="Arial" panose="020B0604020202020204" pitchFamily="34" charset="0"/>
            </a:endParaRPr>
          </a:p>
          <a:p>
            <a:pPr marL="228600" lvl="1">
              <a:spcBef>
                <a:spcPts val="1000"/>
              </a:spcBef>
              <a:buFont typeface="Arial" charset="0"/>
              <a:buChar char="♦"/>
              <a:defRPr/>
            </a:pPr>
            <a:r>
              <a:rPr lang="en-ZA" sz="2000" i="1" dirty="0">
                <a:latin typeface="Arial" panose="020B0604020202020204" pitchFamily="34" charset="0"/>
                <a:cs typeface="Arial" panose="020B0604020202020204" pitchFamily="34" charset="0"/>
              </a:rPr>
              <a:t>Requires giving buyers </a:t>
            </a:r>
            <a:r>
              <a:rPr lang="en-ZA" sz="2000" b="1" i="1" dirty="0">
                <a:solidFill>
                  <a:srgbClr val="FF0000"/>
                </a:solidFill>
                <a:latin typeface="Arial" panose="020B0604020202020204" pitchFamily="34" charset="0"/>
                <a:cs typeface="Arial" panose="020B0604020202020204" pitchFamily="34" charset="0"/>
              </a:rPr>
              <a:t>lasting reasons </a:t>
            </a:r>
            <a:r>
              <a:rPr lang="en-ZA" sz="2000" i="1" dirty="0">
                <a:latin typeface="Arial" panose="020B0604020202020204" pitchFamily="34" charset="0"/>
                <a:cs typeface="Arial" panose="020B0604020202020204" pitchFamily="34" charset="0"/>
              </a:rPr>
              <a:t>to prefer a firm’s products or services over those of its competitors.</a:t>
            </a:r>
          </a:p>
        </p:txBody>
      </p:sp>
    </p:spTree>
    <p:extLst>
      <p:ext uri="{BB962C8B-B14F-4D97-AF65-F5344CB8AC3E}">
        <p14:creationId xmlns:p14="http://schemas.microsoft.com/office/powerpoint/2010/main" val="285586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94084" y="317500"/>
            <a:ext cx="10311063" cy="464553"/>
          </a:xfrm>
        </p:spPr>
        <p:txBody>
          <a:bodyPr>
            <a:normAutofit fontScale="90000"/>
          </a:bodyPr>
          <a:lstStyle/>
          <a:p>
            <a:pPr algn="ctr">
              <a:defRPr/>
            </a:pPr>
            <a:r>
              <a:rPr sz="2800" dirty="0" smtClean="0">
                <a:latin typeface="Arial" panose="020B0604020202020204" pitchFamily="34" charset="0"/>
                <a:cs typeface="Arial" panose="020B0604020202020204" pitchFamily="34" charset="0"/>
              </a:rPr>
              <a:t>WHY A COMPANY’S STRATEGY </a:t>
            </a:r>
            <a:r>
              <a:rPr lang="en-ZA" sz="2800" dirty="0" smtClean="0">
                <a:latin typeface="Arial" panose="020B0604020202020204" pitchFamily="34" charset="0"/>
                <a:cs typeface="Arial" panose="020B0604020202020204" pitchFamily="34" charset="0"/>
              </a:rPr>
              <a:t> </a:t>
            </a:r>
            <a:r>
              <a:rPr sz="2800" dirty="0" smtClean="0">
                <a:latin typeface="Arial" panose="020B0604020202020204" pitchFamily="34" charset="0"/>
                <a:cs typeface="Arial" panose="020B0604020202020204" pitchFamily="34" charset="0"/>
              </a:rPr>
              <a:t>EVOLVES OVER TIME</a:t>
            </a:r>
          </a:p>
        </p:txBody>
      </p:sp>
      <p:sp>
        <p:nvSpPr>
          <p:cNvPr id="15363" name="Rectangle 3"/>
          <p:cNvSpPr>
            <a:spLocks noGrp="1" noChangeArrowheads="1"/>
          </p:cNvSpPr>
          <p:nvPr>
            <p:ph idx="1"/>
          </p:nvPr>
        </p:nvSpPr>
        <p:spPr>
          <a:xfrm>
            <a:off x="1705933" y="2097799"/>
            <a:ext cx="8126413" cy="3085458"/>
          </a:xfrm>
        </p:spPr>
        <p:txBody>
          <a:bodyPr>
            <a:normAutofit/>
          </a:bodyPr>
          <a:lstStyle/>
          <a:p>
            <a:pPr>
              <a:spcBef>
                <a:spcPts val="1200"/>
              </a:spcBef>
              <a:defRPr/>
            </a:pPr>
            <a:r>
              <a:rPr sz="2000" dirty="0" smtClean="0">
                <a:latin typeface="Arial" panose="020B0604020202020204" pitchFamily="34" charset="0"/>
                <a:cs typeface="Arial" panose="020B0604020202020204" pitchFamily="34" charset="0"/>
              </a:rPr>
              <a:t>Managers modify strategy in response to:</a:t>
            </a:r>
          </a:p>
          <a:p>
            <a:pPr lvl="1">
              <a:spcBef>
                <a:spcPts val="1200"/>
              </a:spcBef>
              <a:defRPr/>
            </a:pPr>
            <a:r>
              <a:rPr sz="2000" dirty="0" smtClean="0">
                <a:latin typeface="Arial" panose="020B0604020202020204" pitchFamily="34" charset="0"/>
                <a:cs typeface="Arial" panose="020B0604020202020204" pitchFamily="34" charset="0"/>
              </a:rPr>
              <a:t>Changing market conditions</a:t>
            </a:r>
          </a:p>
          <a:p>
            <a:pPr lvl="1">
              <a:spcBef>
                <a:spcPts val="1200"/>
              </a:spcBef>
              <a:defRPr/>
            </a:pPr>
            <a:r>
              <a:rPr sz="2000" dirty="0" smtClean="0">
                <a:latin typeface="Arial" panose="020B0604020202020204" pitchFamily="34" charset="0"/>
                <a:cs typeface="Arial" panose="020B0604020202020204" pitchFamily="34" charset="0"/>
              </a:rPr>
              <a:t>Advancing technology</a:t>
            </a:r>
          </a:p>
          <a:p>
            <a:pPr lvl="1">
              <a:spcBef>
                <a:spcPts val="1200"/>
              </a:spcBef>
              <a:defRPr/>
            </a:pPr>
            <a:r>
              <a:rPr sz="2000" dirty="0" smtClean="0">
                <a:latin typeface="Arial" panose="020B0604020202020204" pitchFamily="34" charset="0"/>
                <a:cs typeface="Arial" panose="020B0604020202020204" pitchFamily="34" charset="0"/>
              </a:rPr>
              <a:t>Fresh moves of competitors</a:t>
            </a:r>
          </a:p>
          <a:p>
            <a:pPr lvl="1">
              <a:spcBef>
                <a:spcPts val="1200"/>
              </a:spcBef>
              <a:defRPr/>
            </a:pPr>
            <a:r>
              <a:rPr sz="2000" dirty="0" smtClean="0">
                <a:latin typeface="Arial" panose="020B0604020202020204" pitchFamily="34" charset="0"/>
                <a:cs typeface="Arial" panose="020B0604020202020204" pitchFamily="34" charset="0"/>
              </a:rPr>
              <a:t>Shifting buyer needs</a:t>
            </a:r>
          </a:p>
          <a:p>
            <a:pPr lvl="1">
              <a:spcBef>
                <a:spcPts val="1200"/>
              </a:spcBef>
              <a:defRPr/>
            </a:pPr>
            <a:r>
              <a:rPr sz="2000" dirty="0" smtClean="0">
                <a:latin typeface="Arial" panose="020B0604020202020204" pitchFamily="34" charset="0"/>
                <a:cs typeface="Arial" panose="020B0604020202020204" pitchFamily="34" charset="0"/>
              </a:rPr>
              <a:t>Emerging market opportunities</a:t>
            </a:r>
          </a:p>
          <a:p>
            <a:pPr lvl="1">
              <a:spcBef>
                <a:spcPts val="1200"/>
              </a:spcBef>
              <a:defRPr/>
            </a:pPr>
            <a:r>
              <a:rPr sz="2000" dirty="0" smtClean="0">
                <a:latin typeface="Arial" panose="020B0604020202020204" pitchFamily="34" charset="0"/>
                <a:cs typeface="Arial" panose="020B0604020202020204" pitchFamily="34" charset="0"/>
              </a:rPr>
              <a:t>New ideas for improving the strategy</a:t>
            </a:r>
          </a:p>
        </p:txBody>
      </p:sp>
      <p:sp>
        <p:nvSpPr>
          <p:cNvPr id="2" name="Rectangle 1"/>
          <p:cNvSpPr/>
          <p:nvPr/>
        </p:nvSpPr>
        <p:spPr>
          <a:xfrm>
            <a:off x="1243263" y="866524"/>
            <a:ext cx="9597189" cy="1077218"/>
          </a:xfrm>
          <a:prstGeom prst="rect">
            <a:avLst/>
          </a:prstGeom>
        </p:spPr>
        <p:txBody>
          <a:bodyPr wrap="square">
            <a:spAutoFit/>
          </a:bodyPr>
          <a:lstStyle/>
          <a:p>
            <a:pPr>
              <a:buFont typeface="Arial" charset="0"/>
              <a:buChar char="♦"/>
              <a:defRPr/>
            </a:pPr>
            <a:r>
              <a:rPr lang="en-ZA" sz="2000" i="1" dirty="0">
                <a:latin typeface="Arial" panose="020B0604020202020204" pitchFamily="34" charset="0"/>
                <a:cs typeface="Arial" panose="020B0604020202020204" pitchFamily="34" charset="0"/>
              </a:rPr>
              <a:t>Changing circumstances and ongoing management efforts to improve the strategy cause a company’s strategy to evolve over time—a condition that makes the task of crafting strategy a work in progress, </a:t>
            </a:r>
            <a:r>
              <a:rPr lang="en-ZA" sz="2000" b="1" i="1" dirty="0">
                <a:solidFill>
                  <a:srgbClr val="FF0000"/>
                </a:solidFill>
                <a:latin typeface="Arial" panose="020B0604020202020204" pitchFamily="34" charset="0"/>
                <a:cs typeface="Arial" panose="020B0604020202020204" pitchFamily="34" charset="0"/>
              </a:rPr>
              <a:t>not a one-time event</a:t>
            </a:r>
            <a:r>
              <a:rPr lang="en-ZA" sz="2400" dirty="0"/>
              <a:t>.</a:t>
            </a:r>
          </a:p>
        </p:txBody>
      </p:sp>
      <p:sp>
        <p:nvSpPr>
          <p:cNvPr id="3" name="Rectangle 2"/>
          <p:cNvSpPr/>
          <p:nvPr/>
        </p:nvSpPr>
        <p:spPr>
          <a:xfrm>
            <a:off x="1271335" y="5337315"/>
            <a:ext cx="8995610" cy="707886"/>
          </a:xfrm>
          <a:prstGeom prst="rect">
            <a:avLst/>
          </a:prstGeom>
        </p:spPr>
        <p:txBody>
          <a:bodyPr wrap="square">
            <a:spAutoFit/>
          </a:bodyPr>
          <a:lstStyle/>
          <a:p>
            <a:pPr algn="just">
              <a:buFont typeface="Arial" charset="0"/>
              <a:buChar char="♦"/>
              <a:defRPr/>
            </a:pPr>
            <a:r>
              <a:rPr lang="en-ZA" sz="2000" i="1" dirty="0">
                <a:latin typeface="Arial" panose="020B0604020202020204" pitchFamily="34" charset="0"/>
                <a:cs typeface="Arial" panose="020B0604020202020204" pitchFamily="34" charset="0"/>
              </a:rPr>
              <a:t>A company’s strategy is shaped partly by management analysis and choice and partly by the necessity of adapting and learning by doing.</a:t>
            </a:r>
          </a:p>
        </p:txBody>
      </p:sp>
    </p:spTree>
    <p:extLst>
      <p:ext uri="{BB962C8B-B14F-4D97-AF65-F5344CB8AC3E}">
        <p14:creationId xmlns:p14="http://schemas.microsoft.com/office/powerpoint/2010/main" val="3596416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77829" name="Text Box 1029"/>
          <p:cNvSpPr txBox="1">
            <a:spLocks noChangeArrowheads="1"/>
          </p:cNvSpPr>
          <p:nvPr/>
        </p:nvSpPr>
        <p:spPr bwMode="auto">
          <a:xfrm>
            <a:off x="2209800" y="796925"/>
            <a:ext cx="80010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ZA" altLang="en-US" sz="2000" b="1" dirty="0">
                <a:solidFill>
                  <a:srgbClr val="FF9900"/>
                </a:solidFill>
                <a:latin typeface="Arial" pitchFamily="34" charset="0"/>
                <a:cs typeface="Arial" pitchFamily="34" charset="0"/>
              </a:rPr>
              <a:t>WHAT IS STRATEGIC PLANNING?</a:t>
            </a:r>
            <a:endParaRPr lang="en-ZA" altLang="en-US" sz="2000" b="1" dirty="0">
              <a:solidFill>
                <a:srgbClr val="FF9900"/>
              </a:solidFill>
              <a:latin typeface="Arial Narrow" pitchFamily="34" charset="0"/>
              <a:cs typeface="Times New Roman" pitchFamily="18" charset="0"/>
            </a:endParaRPr>
          </a:p>
          <a:p>
            <a:pPr algn="ctr"/>
            <a:r>
              <a:rPr lang="en-ZA" altLang="en-US" sz="2000" b="1" dirty="0">
                <a:latin typeface="Arial" pitchFamily="34" charset="0"/>
                <a:cs typeface="Arial" pitchFamily="34" charset="0"/>
              </a:rPr>
              <a:t> </a:t>
            </a:r>
            <a:endParaRPr lang="en-ZA" altLang="en-US" sz="2000" b="1" dirty="0">
              <a:latin typeface="Arial Narrow" pitchFamily="34" charset="0"/>
              <a:cs typeface="Times New Roman" pitchFamily="18" charset="0"/>
            </a:endParaRPr>
          </a:p>
          <a:p>
            <a:pPr algn="ctr"/>
            <a:r>
              <a:rPr lang="en-ZA" altLang="en-US" sz="2000" b="1" dirty="0">
                <a:latin typeface="Arial" pitchFamily="34" charset="0"/>
                <a:cs typeface="Arial" pitchFamily="34" charset="0"/>
              </a:rPr>
              <a:t>Strategic planning or Management is a continuous,</a:t>
            </a:r>
          </a:p>
          <a:p>
            <a:pPr algn="ctr"/>
            <a:r>
              <a:rPr lang="en-ZA" altLang="en-US" sz="2000" b="1" dirty="0">
                <a:latin typeface="Arial" pitchFamily="34" charset="0"/>
                <a:cs typeface="Arial" pitchFamily="34" charset="0"/>
              </a:rPr>
              <a:t> </a:t>
            </a:r>
            <a:r>
              <a:rPr lang="en-ZA" altLang="en-US" sz="2000" b="1" dirty="0">
                <a:solidFill>
                  <a:srgbClr val="FF9900"/>
                </a:solidFill>
                <a:latin typeface="Arial" pitchFamily="34" charset="0"/>
                <a:cs typeface="Arial" pitchFamily="34" charset="0"/>
              </a:rPr>
              <a:t>interactive process</a:t>
            </a:r>
          </a:p>
          <a:p>
            <a:pPr algn="ctr"/>
            <a:r>
              <a:rPr lang="en-ZA" altLang="en-US" sz="2000" b="1" dirty="0">
                <a:latin typeface="Arial" pitchFamily="34" charset="0"/>
                <a:cs typeface="Arial" pitchFamily="34" charset="0"/>
              </a:rPr>
              <a:t> aimed at keeping an organisation as a whole </a:t>
            </a:r>
          </a:p>
          <a:p>
            <a:pPr algn="ctr"/>
            <a:r>
              <a:rPr lang="en-ZA" altLang="en-US" sz="2000" b="1" dirty="0">
                <a:solidFill>
                  <a:srgbClr val="FF9900"/>
                </a:solidFill>
                <a:latin typeface="Arial" pitchFamily="34" charset="0"/>
                <a:cs typeface="Arial" pitchFamily="34" charset="0"/>
              </a:rPr>
              <a:t>appropriately matched to its environment</a:t>
            </a:r>
            <a:r>
              <a:rPr lang="en-ZA" altLang="en-US" sz="2000" b="1" dirty="0">
                <a:latin typeface="Arial" pitchFamily="34" charset="0"/>
                <a:cs typeface="Arial" pitchFamily="34" charset="0"/>
              </a:rPr>
              <a:t>.</a:t>
            </a:r>
            <a:endParaRPr lang="en-ZA" altLang="en-US" sz="2000" b="1" dirty="0">
              <a:latin typeface="Arial Narrow" pitchFamily="34" charset="0"/>
              <a:cs typeface="Times New Roman" pitchFamily="18" charset="0"/>
            </a:endParaRPr>
          </a:p>
          <a:p>
            <a:pPr algn="ctr"/>
            <a:r>
              <a:rPr lang="en-ZA" altLang="en-US" sz="2000" b="1" dirty="0">
                <a:latin typeface="Arial" pitchFamily="34" charset="0"/>
                <a:cs typeface="Arial" pitchFamily="34" charset="0"/>
              </a:rPr>
              <a:t> </a:t>
            </a:r>
            <a:endParaRPr lang="en-ZA" altLang="en-US" sz="2000" b="1" dirty="0">
              <a:latin typeface="Arial Narrow" pitchFamily="34" charset="0"/>
              <a:cs typeface="Times New Roman" pitchFamily="18" charset="0"/>
            </a:endParaRPr>
          </a:p>
          <a:p>
            <a:pPr algn="ctr"/>
            <a:r>
              <a:rPr lang="en-ZA" altLang="en-US" sz="2000" b="1" dirty="0">
                <a:latin typeface="Arial" pitchFamily="34" charset="0"/>
                <a:cs typeface="Arial" pitchFamily="34" charset="0"/>
              </a:rPr>
              <a:t>S.C CERTO and J.P PETER</a:t>
            </a:r>
            <a:endParaRPr lang="en-ZA" altLang="en-US" sz="2000" b="1" dirty="0">
              <a:latin typeface="Arial Narrow" pitchFamily="34" charset="0"/>
              <a:cs typeface="Times New Roman" pitchFamily="18" charset="0"/>
            </a:endParaRPr>
          </a:p>
          <a:p>
            <a:pPr algn="ctr"/>
            <a:r>
              <a:rPr lang="en-ZA" altLang="en-US" sz="2000" b="1" dirty="0">
                <a:latin typeface="Arial" pitchFamily="34" charset="0"/>
                <a:cs typeface="Arial" pitchFamily="34" charset="0"/>
              </a:rPr>
              <a:t> </a:t>
            </a:r>
            <a:endParaRPr lang="en-ZA" altLang="en-US" sz="2000" b="1" dirty="0">
              <a:latin typeface="Arial Narrow" pitchFamily="34" charset="0"/>
              <a:cs typeface="Times New Roman" pitchFamily="18" charset="0"/>
            </a:endParaRPr>
          </a:p>
          <a:p>
            <a:pPr algn="ctr"/>
            <a:r>
              <a:rPr lang="en-ZA" altLang="en-US" sz="2000" b="1" dirty="0">
                <a:latin typeface="Arial" pitchFamily="34" charset="0"/>
                <a:cs typeface="Arial" pitchFamily="34" charset="0"/>
              </a:rPr>
              <a:t>Strategic Planning or Management is the</a:t>
            </a:r>
          </a:p>
          <a:p>
            <a:pPr algn="ctr"/>
            <a:r>
              <a:rPr lang="en-ZA" altLang="en-US" sz="2000" b="1" dirty="0">
                <a:latin typeface="Arial" pitchFamily="34" charset="0"/>
                <a:cs typeface="Arial" pitchFamily="34" charset="0"/>
              </a:rPr>
              <a:t> </a:t>
            </a:r>
            <a:r>
              <a:rPr lang="en-ZA" altLang="en-US" sz="2000" b="1" dirty="0">
                <a:solidFill>
                  <a:srgbClr val="FF9900"/>
                </a:solidFill>
                <a:latin typeface="Arial" pitchFamily="34" charset="0"/>
                <a:cs typeface="Arial" pitchFamily="34" charset="0"/>
              </a:rPr>
              <a:t>art and science</a:t>
            </a:r>
            <a:r>
              <a:rPr lang="en-ZA" altLang="en-US" sz="2000" b="1" dirty="0">
                <a:latin typeface="Arial" pitchFamily="34" charset="0"/>
                <a:cs typeface="Arial" pitchFamily="34" charset="0"/>
              </a:rPr>
              <a:t> </a:t>
            </a:r>
          </a:p>
          <a:p>
            <a:pPr algn="ctr"/>
            <a:r>
              <a:rPr lang="en-ZA" altLang="en-US" sz="2000" b="1" dirty="0">
                <a:latin typeface="Arial" pitchFamily="34" charset="0"/>
                <a:cs typeface="Arial" pitchFamily="34" charset="0"/>
              </a:rPr>
              <a:t>of formulating, implementing and evaluating cross-functional decisions that enable an organisation to achieve its objectives.</a:t>
            </a:r>
            <a:endParaRPr lang="en-ZA" altLang="en-US" sz="2000" b="1" dirty="0">
              <a:latin typeface="Arial Narrow" pitchFamily="34" charset="0"/>
              <a:cs typeface="Times New Roman" pitchFamily="18" charset="0"/>
            </a:endParaRPr>
          </a:p>
          <a:p>
            <a:pPr algn="ctr"/>
            <a:r>
              <a:rPr lang="en-ZA" altLang="en-US" sz="2000" b="1" dirty="0">
                <a:latin typeface="Arial" pitchFamily="34" charset="0"/>
                <a:cs typeface="Arial" pitchFamily="34" charset="0"/>
              </a:rPr>
              <a:t> </a:t>
            </a:r>
            <a:endParaRPr lang="en-ZA" altLang="en-US" sz="2000" b="1" dirty="0">
              <a:latin typeface="Arial Narrow" pitchFamily="34" charset="0"/>
              <a:cs typeface="Times New Roman" pitchFamily="18" charset="0"/>
            </a:endParaRPr>
          </a:p>
          <a:p>
            <a:pPr algn="ctr"/>
            <a:r>
              <a:rPr lang="en-ZA" altLang="en-US" sz="2000" b="1" dirty="0">
                <a:latin typeface="Arial" pitchFamily="34" charset="0"/>
                <a:cs typeface="Arial" pitchFamily="34" charset="0"/>
              </a:rPr>
              <a:t>FRED R. DAVID</a:t>
            </a:r>
            <a:endParaRPr lang="en-ZA" altLang="en-US" sz="2000" b="1" dirty="0">
              <a:latin typeface="Arial Narrow" pitchFamily="34" charset="0"/>
              <a:cs typeface="Times New Roman" pitchFamily="18" charset="0"/>
            </a:endParaRPr>
          </a:p>
          <a:p>
            <a:pPr algn="ctr"/>
            <a:endParaRPr lang="en-GB" altLang="en-US" sz="2000" b="1"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419347" y="5959642"/>
            <a:ext cx="1138989" cy="762000"/>
          </a:xfrm>
          <a:prstGeom prst="rect">
            <a:avLst/>
          </a:prstGeom>
        </p:spPr>
      </p:pic>
    </p:spTree>
    <p:extLst>
      <p:ext uri="{BB962C8B-B14F-4D97-AF65-F5344CB8AC3E}">
        <p14:creationId xmlns:p14="http://schemas.microsoft.com/office/powerpoint/2010/main" val="1073885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1785938" y="409575"/>
            <a:ext cx="1687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800" b="1" dirty="0">
                <a:solidFill>
                  <a:srgbClr val="CC3300"/>
                </a:solidFill>
              </a:rPr>
              <a:t>FIGURE 1.2</a:t>
            </a:r>
            <a:endParaRPr lang="en-US" sz="1800" b="1" dirty="0"/>
          </a:p>
        </p:txBody>
      </p:sp>
      <p:sp>
        <p:nvSpPr>
          <p:cNvPr id="48131" name="Text Box 3"/>
          <p:cNvSpPr txBox="1">
            <a:spLocks noChangeArrowheads="1"/>
          </p:cNvSpPr>
          <p:nvPr/>
        </p:nvSpPr>
        <p:spPr bwMode="auto">
          <a:xfrm>
            <a:off x="3260725" y="406400"/>
            <a:ext cx="6591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800" b="1" dirty="0"/>
              <a:t>A Company’s Strategy Is a Blend of Proactive Initiatives and Reactive Adjustments</a:t>
            </a:r>
          </a:p>
        </p:txBody>
      </p:sp>
      <p:sp>
        <p:nvSpPr>
          <p:cNvPr id="48132" name="Line 4"/>
          <p:cNvSpPr>
            <a:spLocks noChangeShapeType="1"/>
          </p:cNvSpPr>
          <p:nvPr/>
        </p:nvSpPr>
        <p:spPr bwMode="auto">
          <a:xfrm>
            <a:off x="1871663" y="1065213"/>
            <a:ext cx="8375650" cy="0"/>
          </a:xfrm>
          <a:prstGeom prst="line">
            <a:avLst/>
          </a:prstGeom>
          <a:noFill/>
          <a:ln w="57150">
            <a:solidFill>
              <a:srgbClr val="CC6600"/>
            </a:solidFill>
            <a:round/>
            <a:headEnd/>
            <a:tailEnd/>
          </a:ln>
          <a:extLst>
            <a:ext uri="{909E8E84-426E-40DD-AFC4-6F175D3DCCD1}">
              <a14:hiddenFill xmlns:a14="http://schemas.microsoft.com/office/drawing/2010/main">
                <a:noFill/>
              </a14:hiddenFill>
            </a:ext>
          </a:extLst>
        </p:spPr>
        <p:txBody>
          <a:bodyPr/>
          <a:lstStyle/>
          <a:p>
            <a:endParaRPr lang="en-ZA" dirty="0"/>
          </a:p>
        </p:txBody>
      </p:sp>
      <p:pic>
        <p:nvPicPr>
          <p:cNvPr id="481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9" y="1428751"/>
            <a:ext cx="801052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7815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3032</TotalTime>
  <Words>1068</Words>
  <Application>Microsoft Office PowerPoint</Application>
  <PresentationFormat>Widescreen</PresentationFormat>
  <Paragraphs>151</Paragraphs>
  <Slides>27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Narrow</vt:lpstr>
      <vt:lpstr>Calibri</vt:lpstr>
      <vt:lpstr>Calibri Light</vt:lpstr>
      <vt:lpstr>Times New Roman</vt:lpstr>
      <vt:lpstr>Office Theme</vt:lpstr>
      <vt:lpstr>   Strategic and Change Management A very brief introduction </vt:lpstr>
      <vt:lpstr>PowerPoint Presentation</vt:lpstr>
      <vt:lpstr>PowerPoint Presentation</vt:lpstr>
      <vt:lpstr>STRATEGY AND COMPETITORS</vt:lpstr>
      <vt:lpstr>PowerPoint Presentation</vt:lpstr>
      <vt:lpstr>PowerPoint Presentation</vt:lpstr>
      <vt:lpstr>WHY A COMPANY’S STRATEGY  EVOLVES OVER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STRATEGIC APPROACH CHOICES</vt:lpstr>
      <vt:lpstr>GAINING SUSTAINABLE COMPETITIVE ADVANTAGE</vt:lpstr>
      <vt:lpstr>THE RELATIONSHIP BETWEEN  A FIRM’S  STRATEGY  AND  ITS BUSINESS MODEL</vt:lpstr>
      <vt:lpstr>A COMPANY’S STRATEGY AND  ITS BUSINESS MODEL</vt:lpstr>
      <vt:lpstr>BUSINESS MODEL ELEMENTS</vt:lpstr>
      <vt:lpstr>BUSINESS MODEL ELEMENTS (CONT’D)</vt:lpstr>
      <vt:lpstr>PowerPoint Presentation</vt:lpstr>
      <vt:lpstr>WHAT MAKES A STRATEGY A WINNER?</vt:lpstr>
      <vt:lpstr>WHY CRAFTING AND EXECUTING STRATEGY ARE IMPORTANT TASKS</vt:lpstr>
      <vt:lpstr>THE ROAD AHEAD</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Smith</dc:creator>
  <cp:lastModifiedBy>Dennis Smith</cp:lastModifiedBy>
  <cp:revision>21</cp:revision>
  <dcterms:created xsi:type="dcterms:W3CDTF">2016-02-12T16:12:46Z</dcterms:created>
  <dcterms:modified xsi:type="dcterms:W3CDTF">2016-02-15T07:02:09Z</dcterms:modified>
</cp:coreProperties>
</file>