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334" r:id="rId2"/>
    <p:sldId id="272" r:id="rId3"/>
    <p:sldId id="271" r:id="rId4"/>
    <p:sldId id="335" r:id="rId5"/>
    <p:sldId id="273" r:id="rId6"/>
    <p:sldId id="274" r:id="rId7"/>
    <p:sldId id="275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332" r:id="rId16"/>
    <p:sldId id="285" r:id="rId17"/>
    <p:sldId id="327" r:id="rId18"/>
    <p:sldId id="292" r:id="rId19"/>
    <p:sldId id="293" r:id="rId20"/>
    <p:sldId id="294" r:id="rId21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D7B"/>
    <a:srgbClr val="BF0922"/>
    <a:srgbClr val="7F7F7F"/>
    <a:srgbClr val="175097"/>
    <a:srgbClr val="92D2CA"/>
    <a:srgbClr val="F9F9F9"/>
    <a:srgbClr val="3A2C76"/>
    <a:srgbClr val="24BD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preferSingleView="1">
    <p:restoredLeft sz="32787"/>
    <p:restoredTop sz="90929"/>
  </p:normalViewPr>
  <p:slideViewPr>
    <p:cSldViewPr snapToGrid="0">
      <p:cViewPr>
        <p:scale>
          <a:sx n="75" d="100"/>
          <a:sy n="75" d="100"/>
        </p:scale>
        <p:origin x="-1248" y="-58"/>
      </p:cViewPr>
      <p:guideLst>
        <p:guide orient="horz" pos="2160"/>
        <p:guide pos="2880"/>
      </p:guideLst>
    </p:cSldViewPr>
  </p:slide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0CE17-7859-44A0-92DD-FF570F6EC171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DCF41-23BD-42E2-938E-2BDBDFC6E80F}" type="slidenum">
              <a:rPr lang="en-AU"/>
              <a:pPr/>
              <a:t>2</a:t>
            </a:fld>
            <a:endParaRPr lang="en-AU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02DF6-858D-460B-84E7-3A110FC16399}" type="slidenum">
              <a:rPr lang="en-AU"/>
              <a:pPr/>
              <a:t>11</a:t>
            </a:fld>
            <a:endParaRPr lang="en-AU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8136D-6B12-4630-AEDF-8ED5B9FD45BB}" type="slidenum">
              <a:rPr lang="en-AU"/>
              <a:pPr/>
              <a:t>12</a:t>
            </a:fld>
            <a:endParaRPr lang="en-AU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F59E9-4A1D-45C8-BE72-431B3C852D11}" type="slidenum">
              <a:rPr lang="en-AU"/>
              <a:pPr/>
              <a:t>13</a:t>
            </a:fld>
            <a:endParaRPr lang="en-AU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033F5-234E-4BFA-9C19-A04787D8FAB3}" type="slidenum">
              <a:rPr lang="en-AU"/>
              <a:pPr/>
              <a:t>14</a:t>
            </a:fld>
            <a:endParaRPr lang="en-AU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592CB-5044-4D48-8428-6E7B04BA3E4C}" type="slidenum">
              <a:rPr lang="en-AU"/>
              <a:pPr/>
              <a:t>15</a:t>
            </a:fld>
            <a:endParaRPr lang="en-AU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278BD-6FD6-4904-A20A-E19F9F521220}" type="slidenum">
              <a:rPr lang="en-AU"/>
              <a:pPr/>
              <a:t>16</a:t>
            </a:fld>
            <a:endParaRPr lang="en-AU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3F281-F676-4D7C-BB8D-267E73523E3F}" type="slidenum">
              <a:rPr lang="en-AU"/>
              <a:pPr/>
              <a:t>17</a:t>
            </a:fld>
            <a:endParaRPr lang="en-AU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E8A27-8B4B-42B4-8C9A-52E39E3468D7}" type="slidenum">
              <a:rPr lang="en-AU"/>
              <a:pPr/>
              <a:t>3</a:t>
            </a:fld>
            <a:endParaRPr lang="en-AU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58054-995F-43EB-B96D-ED46A0FDF5FD}" type="slidenum">
              <a:rPr lang="en-AU"/>
              <a:pPr/>
              <a:t>4</a:t>
            </a:fld>
            <a:endParaRPr lang="en-AU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2427F-8000-4388-83BD-C2DAC45557A0}" type="slidenum">
              <a:rPr lang="en-AU"/>
              <a:pPr/>
              <a:t>5</a:t>
            </a:fld>
            <a:endParaRPr lang="en-AU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04CD-0537-4E9E-BE37-E72BC75D9334}" type="slidenum">
              <a:rPr lang="en-AU"/>
              <a:pPr/>
              <a:t>6</a:t>
            </a:fld>
            <a:endParaRPr lang="en-AU"/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9227B-7FEC-49F5-914E-BA0E802305A8}" type="slidenum">
              <a:rPr lang="en-AU"/>
              <a:pPr/>
              <a:t>7</a:t>
            </a:fld>
            <a:endParaRPr lang="en-AU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F6E6A-178E-4BAA-90CD-BDB4984EEE26}" type="slidenum">
              <a:rPr lang="en-AU"/>
              <a:pPr/>
              <a:t>8</a:t>
            </a:fld>
            <a:endParaRPr lang="en-AU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56DF8-6D11-4A73-9730-F847736BE213}" type="slidenum">
              <a:rPr lang="en-AU"/>
              <a:pPr/>
              <a:t>9</a:t>
            </a:fld>
            <a:endParaRPr lang="en-AU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F4CD5-CFE8-4628-B5C0-02F2F0AC72C5}" type="slidenum">
              <a:rPr lang="en-AU"/>
              <a:pPr/>
              <a:t>10</a:t>
            </a:fld>
            <a:endParaRPr lang="en-AU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34975"/>
            <a:ext cx="1943100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34975"/>
            <a:ext cx="5676900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49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177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3200" y="6473825"/>
            <a:ext cx="3784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17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7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49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177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473825"/>
            <a:ext cx="3784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7F7F7F"/>
                </a:solidFill>
              </a:defRPr>
            </a:lvl1pPr>
          </a:lstStyle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91525" y="6473825"/>
            <a:ext cx="522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7F7F7F"/>
                </a:solidFill>
              </a:rPr>
              <a:t>7 - </a:t>
            </a:r>
            <a:fld id="{48AF98F2-3666-4483-8599-44CBB8B2BBB6}" type="slidenum">
              <a:rPr lang="en-US" sz="1000" b="1">
                <a:solidFill>
                  <a:srgbClr val="7F7F7F"/>
                </a:solidFill>
              </a:rPr>
              <a:pPr/>
              <a:t>‹#›</a:t>
            </a:fld>
            <a:endParaRPr lang="en-US" sz="1000" b="1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lnSpc>
          <a:spcPct val="90000"/>
        </a:lnSpc>
        <a:spcBef>
          <a:spcPct val="0"/>
        </a:spcBef>
        <a:spcAft>
          <a:spcPct val="4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0000"/>
        </a:lnSpc>
        <a:spcBef>
          <a:spcPct val="0"/>
        </a:spcBef>
        <a:spcAft>
          <a:spcPct val="4000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90000"/>
        </a:lnSpc>
        <a:spcBef>
          <a:spcPct val="0"/>
        </a:spcBef>
        <a:spcAft>
          <a:spcPct val="4000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90000"/>
        </a:lnSpc>
        <a:spcBef>
          <a:spcPct val="0"/>
        </a:spcBef>
        <a:spcAft>
          <a:spcPct val="4000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90000"/>
        </a:lnSpc>
        <a:spcBef>
          <a:spcPct val="0"/>
        </a:spcBef>
        <a:spcAft>
          <a:spcPct val="4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0"/>
        </a:spcBef>
        <a:spcAft>
          <a:spcPct val="4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0"/>
        </a:spcBef>
        <a:spcAft>
          <a:spcPct val="4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0"/>
        </a:spcBef>
        <a:spcAft>
          <a:spcPct val="4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0"/>
        </a:spcBef>
        <a:spcAft>
          <a:spcPct val="4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2239963"/>
          </a:xfrm>
          <a:prstGeom prst="rect">
            <a:avLst/>
          </a:prstGeom>
          <a:solidFill>
            <a:srgbClr val="C00A26"/>
          </a:solidFill>
          <a:ln w="9525">
            <a:noFill/>
            <a:miter lim="800000"/>
            <a:headEnd/>
            <a:tailEnd/>
          </a:ln>
          <a:effectLst>
            <a:outerShdw dist="76200" dir="54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5925" y="333375"/>
            <a:ext cx="1828800" cy="1470025"/>
          </a:xfrm>
          <a:noFill/>
          <a:effectLst>
            <a:outerShdw dist="35921" dir="2700000" algn="ctr" rotWithShape="0">
              <a:srgbClr val="4D4D4D">
                <a:alpha val="50000"/>
              </a:srgbClr>
            </a:outerShdw>
          </a:effectLst>
        </p:spPr>
        <p:txBody>
          <a:bodyPr anchorCtr="1"/>
          <a:lstStyle/>
          <a:p>
            <a:r>
              <a:rPr lang="en-US" sz="10000" b="0" i="0">
                <a:solidFill>
                  <a:schemeClr val="bg1"/>
                </a:solidFill>
                <a:effectLst/>
                <a:latin typeface="Times New Roman" pitchFamily="18" charset="0"/>
              </a:rPr>
              <a:t>7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954213" y="188913"/>
            <a:ext cx="55308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4D4D4D">
                <a:alpha val="50000"/>
              </a:srgbClr>
            </a:outerShdw>
          </a:effectLst>
        </p:spPr>
        <p:txBody>
          <a:bodyPr anchor="ctr" anchorCtr="1"/>
          <a:lstStyle/>
          <a:p>
            <a:pPr eaLnBrk="1" hangingPunct="1">
              <a:lnSpc>
                <a:spcPct val="90000"/>
              </a:lnSpc>
            </a:pPr>
            <a:r>
              <a:rPr lang="en-US" sz="5400">
                <a:solidFill>
                  <a:schemeClr val="bg1"/>
                </a:solidFill>
                <a:latin typeface="Arial Narrow" pitchFamily="34" charset="0"/>
              </a:rPr>
              <a:t>Process Strategy and Sustainability</a:t>
            </a:r>
          </a:p>
        </p:txBody>
      </p:sp>
      <p:pic>
        <p:nvPicPr>
          <p:cNvPr id="136198" name="Picture 6" descr="chute titl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138" y="949325"/>
            <a:ext cx="6216650" cy="5878513"/>
          </a:xfrm>
          <a:prstGeom prst="rect">
            <a:avLst/>
          </a:prstGeom>
          <a:noFill/>
        </p:spPr>
      </p:pic>
      <p:sp>
        <p:nvSpPr>
          <p:cNvPr id="1361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19100" y="3336925"/>
            <a:ext cx="5037138" cy="1809750"/>
          </a:xfrm>
          <a:noFill/>
          <a:ln/>
        </p:spPr>
        <p:txBody>
          <a:bodyPr/>
          <a:lstStyle/>
          <a:p>
            <a:pPr algn="l"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80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PowerPoint presentation to accompany </a:t>
            </a:r>
          </a:p>
          <a:p>
            <a:pPr algn="l"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80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Heizer and Render </a:t>
            </a:r>
          </a:p>
          <a:p>
            <a:pPr algn="l"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80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Operations Management, 10e </a:t>
            </a:r>
          </a:p>
          <a:p>
            <a:pPr algn="l" eaLnBrk="0" hangingPunct="0">
              <a:lnSpc>
                <a:spcPct val="100000"/>
              </a:lnSpc>
              <a:spcAft>
                <a:spcPct val="0"/>
              </a:spcAft>
            </a:pPr>
            <a:r>
              <a:rPr lang="en-US" sz="180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Principles of Operations Management, 8e</a:t>
            </a:r>
          </a:p>
          <a:p>
            <a:pPr algn="l" eaLnBrk="0" hangingPunct="0">
              <a:lnSpc>
                <a:spcPct val="100000"/>
              </a:lnSpc>
              <a:spcAft>
                <a:spcPct val="0"/>
              </a:spcAft>
            </a:pPr>
            <a:endParaRPr lang="en-US" sz="1800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lnSpc>
                <a:spcPct val="100000"/>
              </a:lnSpc>
              <a:spcAft>
                <a:spcPct val="0"/>
              </a:spcAft>
            </a:pPr>
            <a:r>
              <a:rPr lang="en-US" sz="1400">
                <a:solidFill>
                  <a:srgbClr val="777777"/>
                </a:solidFill>
              </a:rPr>
              <a:t>PowerPoint slides by Jeff Heyl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63600"/>
          </a:xfrm>
          <a:noFill/>
          <a:ln/>
        </p:spPr>
        <p:txBody>
          <a:bodyPr/>
          <a:lstStyle/>
          <a:p>
            <a:r>
              <a:rPr lang="en-US"/>
              <a:t>Product Focus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11200" y="1547813"/>
            <a:ext cx="7643813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Facilities are organized by product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High volume but low variety of products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Long, continuous production runs enable efficient processes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Typically high fixed cost but low variable cost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Generally less skilled labor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193675"/>
            <a:ext cx="4305300" cy="1143000"/>
          </a:xfrm>
          <a:noFill/>
          <a:ln/>
        </p:spPr>
        <p:txBody>
          <a:bodyPr/>
          <a:lstStyle/>
          <a:p>
            <a:r>
              <a:rPr lang="en-US"/>
              <a:t>Product Focus</a:t>
            </a:r>
          </a:p>
        </p:txBody>
      </p:sp>
      <p:grpSp>
        <p:nvGrpSpPr>
          <p:cNvPr id="53279" name="Group 31"/>
          <p:cNvGrpSpPr>
            <a:grpSpLocks/>
          </p:cNvGrpSpPr>
          <p:nvPr/>
        </p:nvGrpSpPr>
        <p:grpSpPr bwMode="auto">
          <a:xfrm>
            <a:off x="5005388" y="492125"/>
            <a:ext cx="3430587" cy="5937250"/>
            <a:chOff x="3153" y="310"/>
            <a:chExt cx="2161" cy="3740"/>
          </a:xfrm>
        </p:grpSpPr>
        <p:sp>
          <p:nvSpPr>
            <p:cNvPr id="53263" name="Freeform 15"/>
            <p:cNvSpPr>
              <a:spLocks/>
            </p:cNvSpPr>
            <p:nvPr/>
          </p:nvSpPr>
          <p:spPr bwMode="auto">
            <a:xfrm rot="5400000">
              <a:off x="3345" y="1165"/>
              <a:ext cx="1776" cy="2016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1504" y="624"/>
                </a:cxn>
                <a:cxn ang="0">
                  <a:pos x="2344" y="0"/>
                </a:cxn>
                <a:cxn ang="0">
                  <a:pos x="2344" y="2080"/>
                </a:cxn>
                <a:cxn ang="0">
                  <a:pos x="1536" y="1368"/>
                </a:cxn>
                <a:cxn ang="0">
                  <a:pos x="0" y="1368"/>
                </a:cxn>
                <a:cxn ang="0">
                  <a:pos x="0" y="624"/>
                </a:cxn>
              </a:cxnLst>
              <a:rect l="0" t="0" r="r" b="b"/>
              <a:pathLst>
                <a:path w="2344" h="2080">
                  <a:moveTo>
                    <a:pt x="0" y="624"/>
                  </a:moveTo>
                  <a:lnTo>
                    <a:pt x="1504" y="624"/>
                  </a:lnTo>
                  <a:lnTo>
                    <a:pt x="2344" y="0"/>
                  </a:lnTo>
                  <a:lnTo>
                    <a:pt x="2344" y="2080"/>
                  </a:lnTo>
                  <a:lnTo>
                    <a:pt x="1536" y="1368"/>
                  </a:lnTo>
                  <a:lnTo>
                    <a:pt x="0" y="1368"/>
                  </a:lnTo>
                  <a:lnTo>
                    <a:pt x="0" y="624"/>
                  </a:lnTo>
                  <a:close/>
                </a:path>
              </a:pathLst>
            </a:custGeom>
            <a:solidFill>
              <a:srgbClr val="FFD98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2" name="Line 4"/>
            <p:cNvSpPr>
              <a:spLocks noChangeShapeType="1"/>
            </p:cNvSpPr>
            <p:nvPr/>
          </p:nvSpPr>
          <p:spPr bwMode="auto">
            <a:xfrm rot="5400000">
              <a:off x="4121" y="1081"/>
              <a:ext cx="304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3424" y="310"/>
              <a:ext cx="1681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1800" b="1"/>
                <a:t>Few Inputs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1800" b="1"/>
                <a:t>(corn, potatoes, water, seasoning)</a:t>
              </a:r>
            </a:p>
          </p:txBody>
        </p:sp>
        <p:grpSp>
          <p:nvGrpSpPr>
            <p:cNvPr id="53278" name="Group 30"/>
            <p:cNvGrpSpPr>
              <a:grpSpLocks/>
            </p:cNvGrpSpPr>
            <p:nvPr/>
          </p:nvGrpSpPr>
          <p:grpSpPr bwMode="auto">
            <a:xfrm>
              <a:off x="3765" y="3108"/>
              <a:ext cx="1016" cy="265"/>
              <a:chOff x="3703" y="3236"/>
              <a:chExt cx="1016" cy="265"/>
            </a:xfrm>
          </p:grpSpPr>
          <p:sp>
            <p:nvSpPr>
              <p:cNvPr id="53256" name="Line 8"/>
              <p:cNvSpPr>
                <a:spLocks noChangeShapeType="1"/>
              </p:cNvSpPr>
              <p:nvPr/>
            </p:nvSpPr>
            <p:spPr bwMode="auto">
              <a:xfrm rot="5400000">
                <a:off x="4586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7" name="Line 9"/>
              <p:cNvSpPr>
                <a:spLocks noChangeShapeType="1"/>
              </p:cNvSpPr>
              <p:nvPr/>
            </p:nvSpPr>
            <p:spPr bwMode="auto">
              <a:xfrm rot="5400000">
                <a:off x="4330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8" name="Line 10"/>
              <p:cNvSpPr>
                <a:spLocks noChangeShapeType="1"/>
              </p:cNvSpPr>
              <p:nvPr/>
            </p:nvSpPr>
            <p:spPr bwMode="auto">
              <a:xfrm rot="5400000">
                <a:off x="4078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 rot="5400000">
                <a:off x="3822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 rot="5400000">
                <a:off x="3570" y="3369"/>
                <a:ext cx="265" cy="0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3153" y="3368"/>
              <a:ext cx="2161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Output variations in size, shape, and packaging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 b="1"/>
                <a:t>(3-oz, 5-oz, 24-oz package labeled for each material)</a:t>
              </a:r>
            </a:p>
          </p:txBody>
        </p:sp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 rot="5400000">
              <a:off x="3389" y="2173"/>
              <a:ext cx="1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 rot="5400000">
              <a:off x="4423" y="2889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rot="5400000" flipV="1">
              <a:off x="4211" y="2353"/>
              <a:ext cx="760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rot="5400000">
              <a:off x="3775" y="2901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Line 20"/>
            <p:cNvSpPr>
              <a:spLocks noChangeShapeType="1"/>
            </p:cNvSpPr>
            <p:nvPr/>
          </p:nvSpPr>
          <p:spPr bwMode="auto">
            <a:xfrm rot="5400000">
              <a:off x="3539" y="2343"/>
              <a:ext cx="762" cy="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Oval 21"/>
            <p:cNvSpPr>
              <a:spLocks noChangeAspect="1" noChangeArrowheads="1"/>
            </p:cNvSpPr>
            <p:nvPr/>
          </p:nvSpPr>
          <p:spPr bwMode="auto">
            <a:xfrm rot="5400000">
              <a:off x="3843" y="2587"/>
              <a:ext cx="168" cy="1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Oval 22"/>
            <p:cNvSpPr>
              <a:spLocks noChangeAspect="1" noChangeArrowheads="1"/>
            </p:cNvSpPr>
            <p:nvPr/>
          </p:nvSpPr>
          <p:spPr bwMode="auto">
            <a:xfrm rot="5400000">
              <a:off x="4189" y="2587"/>
              <a:ext cx="168" cy="1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Oval 23"/>
            <p:cNvSpPr>
              <a:spLocks noChangeAspect="1" noChangeArrowheads="1"/>
            </p:cNvSpPr>
            <p:nvPr/>
          </p:nvSpPr>
          <p:spPr bwMode="auto">
            <a:xfrm rot="5400000">
              <a:off x="4511" y="2587"/>
              <a:ext cx="168" cy="1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Oval 24"/>
            <p:cNvSpPr>
              <a:spLocks noChangeAspect="1" noChangeArrowheads="1"/>
            </p:cNvSpPr>
            <p:nvPr/>
          </p:nvSpPr>
          <p:spPr bwMode="auto">
            <a:xfrm rot="5400000">
              <a:off x="4189" y="2209"/>
              <a:ext cx="168" cy="16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987425" y="5686425"/>
            <a:ext cx="1392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Figure 7.2(c)</a:t>
            </a:r>
          </a:p>
        </p:txBody>
      </p:sp>
      <p:grpSp>
        <p:nvGrpSpPr>
          <p:cNvPr id="53285" name="Group 37"/>
          <p:cNvGrpSpPr>
            <a:grpSpLocks/>
          </p:cNvGrpSpPr>
          <p:nvPr/>
        </p:nvGrpSpPr>
        <p:grpSpPr bwMode="auto">
          <a:xfrm>
            <a:off x="830263" y="3505200"/>
            <a:ext cx="3414712" cy="1282700"/>
            <a:chOff x="523" y="2448"/>
            <a:chExt cx="2151" cy="808"/>
          </a:xfrm>
        </p:grpSpPr>
        <p:sp>
          <p:nvSpPr>
            <p:cNvPr id="53282" name="Rectangle 34"/>
            <p:cNvSpPr>
              <a:spLocks noChangeArrowheads="1"/>
            </p:cNvSpPr>
            <p:nvPr/>
          </p:nvSpPr>
          <p:spPr bwMode="auto">
            <a:xfrm>
              <a:off x="523" y="2519"/>
              <a:ext cx="2151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b="1"/>
                <a:t>(low-volume, high variety, continuous process)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b="1"/>
                <a:t>Frito-Lay</a:t>
              </a:r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>
              <a:off x="559" y="2448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>
              <a:off x="575" y="3256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3287" name="Picture 39" descr="F7-2 chi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750" y="1346200"/>
            <a:ext cx="2038350" cy="17399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63600"/>
          </a:xfrm>
          <a:noFill/>
          <a:ln/>
        </p:spPr>
        <p:txBody>
          <a:bodyPr/>
          <a:lstStyle/>
          <a:p>
            <a:r>
              <a:rPr lang="en-US"/>
              <a:t>Product Focus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495675" y="1492250"/>
            <a:ext cx="207645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/>
              <a:t>Nucor Steel Plant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615950" y="1412875"/>
            <a:ext cx="6670675" cy="4949825"/>
            <a:chOff x="388" y="998"/>
            <a:chExt cx="4202" cy="3118"/>
          </a:xfrm>
        </p:grpSpPr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" y="1039"/>
              <a:ext cx="3951" cy="3077"/>
            </a:xfrm>
            <a:prstGeom prst="rect">
              <a:avLst/>
            </a:prstGeom>
            <a:noFill/>
          </p:spPr>
        </p:pic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 rot="-5400000">
              <a:off x="-114" y="1889"/>
              <a:ext cx="11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400" b="1"/>
                <a:t>Continuous caster</a:t>
              </a: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156" y="2172"/>
              <a:ext cx="1619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400" b="1"/>
                <a:t>Continuous cast steel sheared into 24-ton slabs</a:t>
              </a: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2673" y="2443"/>
              <a:ext cx="149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/>
                <a:t>Hot tunnel furnace - 300 ft</a:t>
              </a: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1696" y="3004"/>
              <a:ext cx="231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/>
                <a:t>Hot mill for finishing, cooling, and coiling</a:t>
              </a: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428" y="998"/>
              <a:ext cx="208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D</a:t>
              </a: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2075" y="2533"/>
              <a:ext cx="20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E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4396" y="2564"/>
              <a:ext cx="19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F</a:t>
              </a: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3891" y="3396"/>
              <a:ext cx="216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G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519" y="3422"/>
              <a:ext cx="208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H</a:t>
              </a:r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755" y="3577"/>
              <a:ext cx="152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I</a:t>
              </a:r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flipH="1">
              <a:off x="1832" y="2328"/>
              <a:ext cx="382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3816350" y="1274763"/>
            <a:ext cx="4992688" cy="1989137"/>
            <a:chOff x="2404" y="959"/>
            <a:chExt cx="3145" cy="1253"/>
          </a:xfrm>
        </p:grpSpPr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4977" y="1012"/>
              <a:ext cx="551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/>
                <a:t>Scrap steel</a:t>
              </a:r>
            </a:p>
          </p:txBody>
        </p:sp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3607" y="1976"/>
              <a:ext cx="123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/>
                <a:t>Ladle of molten steel</a:t>
              </a: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4938" y="1847"/>
              <a:ext cx="611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/>
                <a:t>Electric furnace</a:t>
              </a:r>
            </a:p>
          </p:txBody>
        </p:sp>
        <p:pic>
          <p:nvPicPr>
            <p:cNvPr id="55317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04" y="959"/>
              <a:ext cx="3009" cy="1253"/>
            </a:xfrm>
            <a:prstGeom prst="rect">
              <a:avLst/>
            </a:prstGeom>
            <a:noFill/>
          </p:spPr>
        </p:pic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4204" y="1037"/>
              <a:ext cx="208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A</a:t>
              </a:r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3706" y="1757"/>
              <a:ext cx="208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B</a:t>
              </a:r>
            </a:p>
          </p:txBody>
        </p: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3049" y="1834"/>
              <a:ext cx="208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C</a:t>
              </a:r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00100"/>
          </a:xfrm>
          <a:noFill/>
          <a:ln/>
        </p:spPr>
        <p:txBody>
          <a:bodyPr/>
          <a:lstStyle/>
          <a:p>
            <a:r>
              <a:rPr lang="en-US"/>
              <a:t>Mass Customization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742950" y="1497013"/>
            <a:ext cx="7453313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The rapid, low-cost production of goods and service to satisfy increasingly unique customer desires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Combines the </a:t>
            </a:r>
            <a:br>
              <a:rPr lang="en-US" sz="3200" b="1"/>
            </a:br>
            <a:r>
              <a:rPr lang="en-US" sz="3200" b="1"/>
              <a:t>flexibility of a </a:t>
            </a:r>
            <a:br>
              <a:rPr lang="en-US" sz="3200" b="1"/>
            </a:br>
            <a:r>
              <a:rPr lang="en-US" sz="3200" b="1"/>
              <a:t>process focus </a:t>
            </a:r>
            <a:br>
              <a:rPr lang="en-US" sz="3200" b="1"/>
            </a:br>
            <a:r>
              <a:rPr lang="en-US" sz="3200" b="1"/>
              <a:t>with the efficiency </a:t>
            </a:r>
            <a:br>
              <a:rPr lang="en-US" sz="3200" b="1"/>
            </a:br>
            <a:r>
              <a:rPr lang="en-US" sz="3200" b="1"/>
              <a:t>of a product focus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9863" y="3317875"/>
            <a:ext cx="3262312" cy="260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00100"/>
          </a:xfrm>
          <a:noFill/>
          <a:ln/>
        </p:spPr>
        <p:txBody>
          <a:bodyPr/>
          <a:lstStyle/>
          <a:p>
            <a:r>
              <a:rPr lang="en-US"/>
              <a:t>Mass Customization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197725" y="6232525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Table 7.1</a:t>
            </a:r>
          </a:p>
        </p:txBody>
      </p:sp>
      <p:grpSp>
        <p:nvGrpSpPr>
          <p:cNvPr id="59403" name="Group 11"/>
          <p:cNvGrpSpPr>
            <a:grpSpLocks/>
          </p:cNvGrpSpPr>
          <p:nvPr/>
        </p:nvGrpSpPr>
        <p:grpSpPr bwMode="auto">
          <a:xfrm>
            <a:off x="660400" y="1373188"/>
            <a:ext cx="7832725" cy="4610100"/>
            <a:chOff x="400" y="865"/>
            <a:chExt cx="4934" cy="2904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400" y="1404"/>
              <a:ext cx="4879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Vehicle models	140	286</a:t>
              </a:r>
            </a:p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Vehicle types		18	1,212</a:t>
              </a:r>
            </a:p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Bicycle types		8	211,000</a:t>
              </a:r>
            </a:p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Software titles	0	400,000</a:t>
              </a:r>
            </a:p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Web sites		0	162,000,000</a:t>
              </a:r>
            </a:p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Movie releases per year	267	765</a:t>
              </a:r>
            </a:p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New book titles	40,530	300,000</a:t>
              </a:r>
            </a:p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Houston TV channels	5	185</a:t>
              </a:r>
            </a:p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Breakfast cereals	160	340</a:t>
              </a:r>
            </a:p>
            <a:p>
              <a:pPr defTabSz="939800" eaLnBrk="1" hangingPunct="1"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Items (SKUs) in 	14,000	150,000</a:t>
              </a:r>
            </a:p>
            <a:p>
              <a:pPr defTabSz="939800" eaLnBrk="1" hangingPunct="1">
                <a:lnSpc>
                  <a:spcPct val="85000"/>
                </a:lnSpc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    supermarkets</a:t>
              </a:r>
            </a:p>
            <a:p>
              <a:pPr defTabSz="939800" eaLnBrk="1" hangingPunct="1">
                <a:lnSpc>
                  <a:spcPct val="85000"/>
                </a:lnSpc>
                <a:buFont typeface="Wingdings" pitchFamily="2" charset="2"/>
                <a:buNone/>
                <a:tabLst>
                  <a:tab pos="1714500" algn="dec"/>
                  <a:tab pos="4953000" algn="r"/>
                  <a:tab pos="7429500" algn="r"/>
                </a:tabLst>
              </a:pPr>
              <a:r>
                <a:rPr lang="en-US" sz="2000" b="1"/>
                <a:t>LCD TVs		0	102</a:t>
              </a:r>
            </a:p>
          </p:txBody>
        </p:sp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472" y="916"/>
              <a:ext cx="486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5000"/>
                </a:lnSpc>
                <a:spcAft>
                  <a:spcPct val="25000"/>
                </a:spcAft>
                <a:buFont typeface="Wingdings" pitchFamily="2" charset="2"/>
                <a:buNone/>
                <a:tabLst>
                  <a:tab pos="1143000" algn="ctr"/>
                  <a:tab pos="4397375" algn="ctr"/>
                  <a:tab pos="5626100" algn="ctr"/>
                  <a:tab pos="6769100" algn="ctr"/>
                </a:tabLst>
              </a:pPr>
              <a:r>
                <a:rPr lang="en-US" sz="2000" b="1"/>
                <a:t>			Number of Choices</a:t>
              </a:r>
            </a:p>
            <a:p>
              <a:pPr eaLnBrk="1" hangingPunct="1">
                <a:lnSpc>
                  <a:spcPct val="95000"/>
                </a:lnSpc>
                <a:spcAft>
                  <a:spcPct val="25000"/>
                </a:spcAft>
                <a:buFont typeface="Wingdings" pitchFamily="2" charset="2"/>
                <a:buNone/>
                <a:tabLst>
                  <a:tab pos="1143000" algn="ctr"/>
                  <a:tab pos="4397375" algn="ctr"/>
                  <a:tab pos="5626100" algn="ctr"/>
                  <a:tab pos="6769100" algn="ctr"/>
                </a:tabLst>
              </a:pPr>
              <a:r>
                <a:rPr lang="en-US" sz="2000" b="1"/>
                <a:t>Item		1970s		21</a:t>
              </a:r>
              <a:r>
                <a:rPr lang="en-US" sz="2000" b="1" baseline="30000"/>
                <a:t>st</a:t>
              </a:r>
              <a:r>
                <a:rPr lang="en-US" sz="2000" b="1"/>
                <a:t> Century </a:t>
              </a:r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448" y="1393"/>
              <a:ext cx="4872" cy="0"/>
            </a:xfrm>
            <a:prstGeom prst="line">
              <a:avLst/>
            </a:prstGeom>
            <a:noFill/>
            <a:ln w="28575">
              <a:solidFill>
                <a:srgbClr val="BF092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2664" y="1150"/>
              <a:ext cx="2656" cy="0"/>
            </a:xfrm>
            <a:prstGeom prst="line">
              <a:avLst/>
            </a:prstGeom>
            <a:noFill/>
            <a:ln w="28575">
              <a:solidFill>
                <a:srgbClr val="BF092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448" y="865"/>
              <a:ext cx="4872" cy="0"/>
            </a:xfrm>
            <a:prstGeom prst="line">
              <a:avLst/>
            </a:prstGeom>
            <a:noFill/>
            <a:ln w="57150">
              <a:solidFill>
                <a:srgbClr val="BF092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448" y="3769"/>
              <a:ext cx="4872" cy="0"/>
            </a:xfrm>
            <a:prstGeom prst="line">
              <a:avLst/>
            </a:prstGeom>
            <a:noFill/>
            <a:ln w="57150">
              <a:solidFill>
                <a:srgbClr val="BF092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3200"/>
            <a:ext cx="4241800" cy="1346200"/>
          </a:xfrm>
          <a:noFill/>
          <a:ln/>
        </p:spPr>
        <p:txBody>
          <a:bodyPr/>
          <a:lstStyle/>
          <a:p>
            <a:r>
              <a:rPr lang="en-US"/>
              <a:t>Mass Customization</a:t>
            </a:r>
          </a:p>
        </p:txBody>
      </p:sp>
      <p:grpSp>
        <p:nvGrpSpPr>
          <p:cNvPr id="131113" name="Group 41"/>
          <p:cNvGrpSpPr>
            <a:grpSpLocks/>
          </p:cNvGrpSpPr>
          <p:nvPr/>
        </p:nvGrpSpPr>
        <p:grpSpPr bwMode="auto">
          <a:xfrm>
            <a:off x="4919663" y="328613"/>
            <a:ext cx="3481387" cy="6154737"/>
            <a:chOff x="3099" y="175"/>
            <a:chExt cx="2193" cy="3877"/>
          </a:xfrm>
        </p:grpSpPr>
        <p:sp>
          <p:nvSpPr>
            <p:cNvPr id="131081" name="Rectangle 9"/>
            <p:cNvSpPr>
              <a:spLocks noChangeArrowheads="1"/>
            </p:cNvSpPr>
            <p:nvPr/>
          </p:nvSpPr>
          <p:spPr bwMode="auto">
            <a:xfrm>
              <a:off x="3363" y="175"/>
              <a:ext cx="168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Many parts and component inputs</a:t>
              </a:r>
            </a:p>
          </p:txBody>
        </p:sp>
        <p:sp>
          <p:nvSpPr>
            <p:cNvPr id="131089" name="Rectangle 17"/>
            <p:cNvSpPr>
              <a:spLocks noChangeArrowheads="1"/>
            </p:cNvSpPr>
            <p:nvPr/>
          </p:nvSpPr>
          <p:spPr bwMode="auto">
            <a:xfrm>
              <a:off x="3099" y="3682"/>
              <a:ext cx="2193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Many output versions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 b="1"/>
                <a:t>(custom PCs and notebooks)</a:t>
              </a:r>
            </a:p>
          </p:txBody>
        </p:sp>
        <p:sp>
          <p:nvSpPr>
            <p:cNvPr id="131082" name="Line 10"/>
            <p:cNvSpPr>
              <a:spLocks noChangeShapeType="1"/>
            </p:cNvSpPr>
            <p:nvPr/>
          </p:nvSpPr>
          <p:spPr bwMode="auto">
            <a:xfrm rot="5400000">
              <a:off x="4643" y="1106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3" name="Line 11"/>
            <p:cNvSpPr>
              <a:spLocks noChangeShapeType="1"/>
            </p:cNvSpPr>
            <p:nvPr/>
          </p:nvSpPr>
          <p:spPr bwMode="auto">
            <a:xfrm rot="5400000">
              <a:off x="4336" y="1106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4" name="Line 12"/>
            <p:cNvSpPr>
              <a:spLocks noChangeShapeType="1"/>
            </p:cNvSpPr>
            <p:nvPr/>
          </p:nvSpPr>
          <p:spPr bwMode="auto">
            <a:xfrm rot="5400000">
              <a:off x="4029" y="1106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 rot="5400000">
              <a:off x="3723" y="1106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 rot="5400000">
              <a:off x="3416" y="1106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 rot="5400000">
              <a:off x="3117" y="1106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 rot="5400000">
              <a:off x="4957" y="1106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 rot="5400000">
              <a:off x="4904" y="350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 rot="5400000">
              <a:off x="4606" y="350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2" name="Line 20"/>
            <p:cNvSpPr>
              <a:spLocks noChangeShapeType="1"/>
            </p:cNvSpPr>
            <p:nvPr/>
          </p:nvSpPr>
          <p:spPr bwMode="auto">
            <a:xfrm rot="5400000">
              <a:off x="4340" y="350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3" name="Line 21"/>
            <p:cNvSpPr>
              <a:spLocks noChangeShapeType="1"/>
            </p:cNvSpPr>
            <p:nvPr/>
          </p:nvSpPr>
          <p:spPr bwMode="auto">
            <a:xfrm rot="5400000">
              <a:off x="3768" y="350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 rot="5400000">
              <a:off x="3478" y="350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5" name="Line 23"/>
            <p:cNvSpPr>
              <a:spLocks noChangeShapeType="1"/>
            </p:cNvSpPr>
            <p:nvPr/>
          </p:nvSpPr>
          <p:spPr bwMode="auto">
            <a:xfrm rot="5400000">
              <a:off x="3188" y="350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6" name="Line 24"/>
            <p:cNvSpPr>
              <a:spLocks noChangeShapeType="1"/>
            </p:cNvSpPr>
            <p:nvPr/>
          </p:nvSpPr>
          <p:spPr bwMode="auto">
            <a:xfrm rot="5400000">
              <a:off x="4042" y="350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 rot="5400000">
              <a:off x="4064" y="1693"/>
              <a:ext cx="282" cy="1276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9" name="AutoShape 7"/>
            <p:cNvSpPr>
              <a:spLocks noChangeArrowheads="1"/>
            </p:cNvSpPr>
            <p:nvPr/>
          </p:nvSpPr>
          <p:spPr bwMode="auto">
            <a:xfrm>
              <a:off x="3150" y="1356"/>
              <a:ext cx="2120" cy="834"/>
            </a:xfrm>
            <a:custGeom>
              <a:avLst/>
              <a:gdLst>
                <a:gd name="G0" fmla="+- 4300 0 0"/>
                <a:gd name="G1" fmla="+- 21600 0 4300"/>
                <a:gd name="G2" fmla="*/ 4300 1 2"/>
                <a:gd name="G3" fmla="+- 21600 0 G2"/>
                <a:gd name="G4" fmla="+/ 4300 21600 2"/>
                <a:gd name="G5" fmla="+/ G1 0 2"/>
                <a:gd name="G6" fmla="*/ 21600 21600 4300"/>
                <a:gd name="G7" fmla="*/ G6 1 2"/>
                <a:gd name="G8" fmla="+- 21600 0 G7"/>
                <a:gd name="G9" fmla="*/ 21600 1 2"/>
                <a:gd name="G10" fmla="+- 4300 0 G9"/>
                <a:gd name="G11" fmla="?: G10 G8 0"/>
                <a:gd name="G12" fmla="?: G10 G7 21600"/>
                <a:gd name="T0" fmla="*/ 19450 w 21600"/>
                <a:gd name="T1" fmla="*/ 10800 h 21600"/>
                <a:gd name="T2" fmla="*/ 10800 w 21600"/>
                <a:gd name="T3" fmla="*/ 21600 h 21600"/>
                <a:gd name="T4" fmla="*/ 2150 w 21600"/>
                <a:gd name="T5" fmla="*/ 10800 h 21600"/>
                <a:gd name="T6" fmla="*/ 10800 w 21600"/>
                <a:gd name="T7" fmla="*/ 0 h 21600"/>
                <a:gd name="T8" fmla="*/ 3950 w 21600"/>
                <a:gd name="T9" fmla="*/ 3950 h 21600"/>
                <a:gd name="T10" fmla="*/ 17650 w 21600"/>
                <a:gd name="T11" fmla="*/ 176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300" y="21600"/>
                  </a:lnTo>
                  <a:lnTo>
                    <a:pt x="173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0" name="AutoShape 8"/>
            <p:cNvSpPr>
              <a:spLocks noChangeArrowheads="1"/>
            </p:cNvSpPr>
            <p:nvPr/>
          </p:nvSpPr>
          <p:spPr bwMode="auto">
            <a:xfrm rot="10800000" flipH="1">
              <a:off x="3146" y="2472"/>
              <a:ext cx="2120" cy="812"/>
            </a:xfrm>
            <a:custGeom>
              <a:avLst/>
              <a:gdLst>
                <a:gd name="G0" fmla="+- 4309 0 0"/>
                <a:gd name="G1" fmla="+- 21600 0 4309"/>
                <a:gd name="G2" fmla="*/ 4309 1 2"/>
                <a:gd name="G3" fmla="+- 21600 0 G2"/>
                <a:gd name="G4" fmla="+/ 4309 21600 2"/>
                <a:gd name="G5" fmla="+/ G1 0 2"/>
                <a:gd name="G6" fmla="*/ 21600 21600 4309"/>
                <a:gd name="G7" fmla="*/ G6 1 2"/>
                <a:gd name="G8" fmla="+- 21600 0 G7"/>
                <a:gd name="G9" fmla="*/ 21600 1 2"/>
                <a:gd name="G10" fmla="+- 4309 0 G9"/>
                <a:gd name="G11" fmla="?: G10 G8 0"/>
                <a:gd name="G12" fmla="?: G10 G7 21600"/>
                <a:gd name="T0" fmla="*/ 19445 w 21600"/>
                <a:gd name="T1" fmla="*/ 10800 h 21600"/>
                <a:gd name="T2" fmla="*/ 10800 w 21600"/>
                <a:gd name="T3" fmla="*/ 21600 h 21600"/>
                <a:gd name="T4" fmla="*/ 2155 w 21600"/>
                <a:gd name="T5" fmla="*/ 10800 h 21600"/>
                <a:gd name="T6" fmla="*/ 10800 w 21600"/>
                <a:gd name="T7" fmla="*/ 0 h 21600"/>
                <a:gd name="T8" fmla="*/ 3955 w 21600"/>
                <a:gd name="T9" fmla="*/ 3955 h 21600"/>
                <a:gd name="T10" fmla="*/ 17645 w 21600"/>
                <a:gd name="T11" fmla="*/ 1764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309" y="21600"/>
                  </a:lnTo>
                  <a:lnTo>
                    <a:pt x="172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7" name="Rectangle 25"/>
            <p:cNvSpPr>
              <a:spLocks noChangeArrowheads="1"/>
            </p:cNvSpPr>
            <p:nvPr/>
          </p:nvSpPr>
          <p:spPr bwMode="auto">
            <a:xfrm>
              <a:off x="3636" y="2221"/>
              <a:ext cx="11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Many modules</a:t>
              </a:r>
            </a:p>
          </p:txBody>
        </p:sp>
        <p:sp>
          <p:nvSpPr>
            <p:cNvPr id="131099" name="Text Box 27"/>
            <p:cNvSpPr txBox="1">
              <a:spLocks noChangeArrowheads="1"/>
            </p:cNvSpPr>
            <p:nvPr/>
          </p:nvSpPr>
          <p:spPr bwMode="auto">
            <a:xfrm>
              <a:off x="3222" y="511"/>
              <a:ext cx="197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(chips, hard drives, software, cases)</a:t>
              </a:r>
            </a:p>
          </p:txBody>
        </p:sp>
      </p:grp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987425" y="568642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Figure 7.2(d)</a:t>
            </a:r>
          </a:p>
        </p:txBody>
      </p:sp>
      <p:grpSp>
        <p:nvGrpSpPr>
          <p:cNvPr id="131110" name="Group 38"/>
          <p:cNvGrpSpPr>
            <a:grpSpLocks/>
          </p:cNvGrpSpPr>
          <p:nvPr/>
        </p:nvGrpSpPr>
        <p:grpSpPr bwMode="auto">
          <a:xfrm>
            <a:off x="728663" y="3886200"/>
            <a:ext cx="3617912" cy="998538"/>
            <a:chOff x="395" y="2448"/>
            <a:chExt cx="2279" cy="629"/>
          </a:xfrm>
        </p:grpSpPr>
        <p:sp>
          <p:nvSpPr>
            <p:cNvPr id="131102" name="Rectangle 30"/>
            <p:cNvSpPr>
              <a:spLocks noChangeArrowheads="1"/>
            </p:cNvSpPr>
            <p:nvPr/>
          </p:nvSpPr>
          <p:spPr bwMode="auto">
            <a:xfrm>
              <a:off x="395" y="2519"/>
              <a:ext cx="2279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b="1"/>
                <a:t>(high-volume, high-variety)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b="1"/>
                <a:t>Dell Computer</a:t>
              </a:r>
            </a:p>
          </p:txBody>
        </p:sp>
        <p:sp>
          <p:nvSpPr>
            <p:cNvPr id="131103" name="Line 31"/>
            <p:cNvSpPr>
              <a:spLocks noChangeShapeType="1"/>
            </p:cNvSpPr>
            <p:nvPr/>
          </p:nvSpPr>
          <p:spPr bwMode="auto">
            <a:xfrm>
              <a:off x="495" y="2448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104" name="Line 32"/>
            <p:cNvSpPr>
              <a:spLocks noChangeShapeType="1"/>
            </p:cNvSpPr>
            <p:nvPr/>
          </p:nvSpPr>
          <p:spPr bwMode="auto">
            <a:xfrm>
              <a:off x="495" y="3072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1114" name="Picture 42" descr="F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463" y="1728788"/>
            <a:ext cx="1895475" cy="152082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00100"/>
          </a:xfrm>
          <a:noFill/>
          <a:ln/>
        </p:spPr>
        <p:txBody>
          <a:bodyPr/>
          <a:lstStyle/>
          <a:p>
            <a:r>
              <a:rPr lang="en-US"/>
              <a:t>Mass Customization</a:t>
            </a:r>
          </a:p>
        </p:txBody>
      </p:sp>
      <p:grpSp>
        <p:nvGrpSpPr>
          <p:cNvPr id="61463" name="Group 23"/>
          <p:cNvGrpSpPr>
            <a:grpSpLocks/>
          </p:cNvGrpSpPr>
          <p:nvPr/>
        </p:nvGrpSpPr>
        <p:grpSpPr bwMode="auto">
          <a:xfrm>
            <a:off x="2781300" y="3003550"/>
            <a:ext cx="3479800" cy="876300"/>
            <a:chOff x="1760" y="1980"/>
            <a:chExt cx="2192" cy="552"/>
          </a:xfrm>
        </p:grpSpPr>
        <p:sp>
          <p:nvSpPr>
            <p:cNvPr id="61444" name="Oval 4"/>
            <p:cNvSpPr>
              <a:spLocks noChangeArrowheads="1"/>
            </p:cNvSpPr>
            <p:nvPr/>
          </p:nvSpPr>
          <p:spPr bwMode="auto">
            <a:xfrm>
              <a:off x="1760" y="1980"/>
              <a:ext cx="2192" cy="55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2025" y="2146"/>
              <a:ext cx="166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/>
                <a:t>Mass Customization</a:t>
              </a:r>
            </a:p>
          </p:txBody>
        </p:sp>
      </p:grp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905125" y="4291013"/>
            <a:ext cx="17907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/>
              <a:t>Effective scheduling techniques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359525" y="3732213"/>
            <a:ext cx="1657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/>
              <a:t>Rapid throughput techniques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3413125" y="1344613"/>
            <a:ext cx="221615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/>
              <a:t>Repetitive Focus</a:t>
            </a:r>
          </a:p>
          <a:p>
            <a:pPr algn="ctr">
              <a:lnSpc>
                <a:spcPct val="85000"/>
              </a:lnSpc>
            </a:pPr>
            <a:r>
              <a:rPr lang="en-US" sz="1800" b="1"/>
              <a:t>Flexible people</a:t>
            </a:r>
            <a:br>
              <a:rPr lang="en-US" sz="1800" b="1"/>
            </a:br>
            <a:r>
              <a:rPr lang="en-US" sz="1800" b="1"/>
              <a:t>and equipment</a:t>
            </a:r>
            <a:endParaRPr lang="en-US" sz="2000" b="1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4521200" y="2222500"/>
            <a:ext cx="0" cy="787400"/>
          </a:xfrm>
          <a:prstGeom prst="line">
            <a:avLst/>
          </a:prstGeom>
          <a:noFill/>
          <a:ln w="152400">
            <a:solidFill>
              <a:srgbClr val="175097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679450" y="5116513"/>
            <a:ext cx="32321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/>
              <a:t>Process-Focused</a:t>
            </a:r>
          </a:p>
          <a:p>
            <a:pPr algn="ctr">
              <a:lnSpc>
                <a:spcPct val="85000"/>
              </a:lnSpc>
            </a:pPr>
            <a:r>
              <a:rPr lang="en-US" sz="1800" b="1"/>
              <a:t>High variety, low volume</a:t>
            </a:r>
          </a:p>
          <a:p>
            <a:pPr algn="ctr">
              <a:lnSpc>
                <a:spcPct val="85000"/>
              </a:lnSpc>
            </a:pPr>
            <a:r>
              <a:rPr lang="en-US" sz="1800" b="1"/>
              <a:t>Low utilization (5% to 25%)</a:t>
            </a:r>
          </a:p>
          <a:p>
            <a:pPr algn="ctr">
              <a:lnSpc>
                <a:spcPct val="85000"/>
              </a:lnSpc>
            </a:pPr>
            <a:r>
              <a:rPr lang="en-US" sz="1800" b="1"/>
              <a:t>General-purpose equipment</a:t>
            </a:r>
            <a:endParaRPr lang="en-US" sz="2000" b="1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V="1">
            <a:off x="2336800" y="3797300"/>
            <a:ext cx="1143000" cy="1333500"/>
          </a:xfrm>
          <a:prstGeom prst="line">
            <a:avLst/>
          </a:prstGeom>
          <a:noFill/>
          <a:ln w="152400">
            <a:solidFill>
              <a:srgbClr val="175097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5183188" y="5116513"/>
            <a:ext cx="32956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/>
              <a:t>Product-Focused</a:t>
            </a:r>
          </a:p>
          <a:p>
            <a:pPr algn="ctr">
              <a:lnSpc>
                <a:spcPct val="85000"/>
              </a:lnSpc>
            </a:pPr>
            <a:r>
              <a:rPr lang="en-US" sz="1800" b="1"/>
              <a:t>Low variety, high volume</a:t>
            </a:r>
          </a:p>
          <a:p>
            <a:pPr algn="ctr">
              <a:lnSpc>
                <a:spcPct val="85000"/>
              </a:lnSpc>
            </a:pPr>
            <a:r>
              <a:rPr lang="en-US" sz="1800" b="1"/>
              <a:t>High utilization (70% to 90%)</a:t>
            </a:r>
          </a:p>
          <a:p>
            <a:pPr algn="ctr">
              <a:lnSpc>
                <a:spcPct val="85000"/>
              </a:lnSpc>
            </a:pPr>
            <a:r>
              <a:rPr lang="en-US" sz="1800" b="1"/>
              <a:t>Specialized equipment</a:t>
            </a:r>
            <a:endParaRPr lang="en-US" sz="2000" b="1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 flipV="1">
            <a:off x="5626100" y="3797300"/>
            <a:ext cx="1143000" cy="1333500"/>
          </a:xfrm>
          <a:prstGeom prst="line">
            <a:avLst/>
          </a:prstGeom>
          <a:noFill/>
          <a:ln w="152400">
            <a:solidFill>
              <a:srgbClr val="175097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708025" y="1597025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Figure 7.3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4800600" y="2252663"/>
            <a:ext cx="17700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/>
              <a:t>Modular techniques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428625" y="2622550"/>
            <a:ext cx="2127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/>
              <a:t>Accommodating Product and Process Design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6854825" y="2813050"/>
            <a:ext cx="19843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/>
              <a:t>Responsive Supply Chains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10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utoUpdateAnimBg="0"/>
      <p:bldP spid="61447" grpId="0" autoUpdateAnimBg="0"/>
      <p:bldP spid="61449" grpId="0"/>
      <p:bldP spid="61450" grpId="0" animBg="1"/>
      <p:bldP spid="61452" grpId="0"/>
      <p:bldP spid="61453" grpId="0" animBg="1"/>
      <p:bldP spid="61455" grpId="0"/>
      <p:bldP spid="61456" grpId="0" animBg="1"/>
      <p:bldP spid="61457" grpId="0" autoUpdateAnimBg="0"/>
      <p:bldP spid="61459" grpId="0"/>
      <p:bldP spid="61461" grpId="0"/>
      <p:bldP spid="614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00100"/>
          </a:xfrm>
          <a:noFill/>
          <a:ln/>
        </p:spPr>
        <p:txBody>
          <a:bodyPr/>
          <a:lstStyle/>
          <a:p>
            <a:r>
              <a:rPr lang="en-US"/>
              <a:t>Mass Customization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895350" y="1744663"/>
            <a:ext cx="7453313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Imaginative and fast product design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Rapid process design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Tightly controlled inventory management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Tight schedules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Responsive supply chain partners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698500"/>
          </a:xfrm>
          <a:noFill/>
          <a:ln/>
        </p:spPr>
        <p:txBody>
          <a:bodyPr/>
          <a:lstStyle/>
          <a:p>
            <a:r>
              <a:rPr lang="en-US"/>
              <a:t>Crossover Charts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5864225" y="1155700"/>
            <a:ext cx="2509838" cy="2300288"/>
            <a:chOff x="3694" y="848"/>
            <a:chExt cx="1581" cy="1449"/>
          </a:xfrm>
        </p:grpSpPr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3936" y="1504"/>
              <a:ext cx="1272" cy="48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7" name="Freeform 5"/>
            <p:cNvSpPr>
              <a:spLocks/>
            </p:cNvSpPr>
            <p:nvPr/>
          </p:nvSpPr>
          <p:spPr bwMode="auto">
            <a:xfrm>
              <a:off x="3936" y="848"/>
              <a:ext cx="1296" cy="1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36"/>
                </a:cxn>
                <a:cxn ang="0">
                  <a:pos x="1128" y="1136"/>
                </a:cxn>
              </a:cxnLst>
              <a:rect l="0" t="0" r="r" b="b"/>
              <a:pathLst>
                <a:path w="1128" h="1136">
                  <a:moveTo>
                    <a:pt x="0" y="0"/>
                  </a:moveTo>
                  <a:lnTo>
                    <a:pt x="0" y="1136"/>
                  </a:lnTo>
                  <a:lnTo>
                    <a:pt x="1128" y="113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8" name="Line 6"/>
            <p:cNvSpPr>
              <a:spLocks noChangeShapeType="1"/>
            </p:cNvSpPr>
            <p:nvPr/>
          </p:nvSpPr>
          <p:spPr bwMode="auto">
            <a:xfrm flipV="1">
              <a:off x="3936" y="1040"/>
              <a:ext cx="1272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4123" y="1649"/>
              <a:ext cx="82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Fixed costs</a:t>
              </a: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4142" y="857"/>
              <a:ext cx="67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Variable costs</a:t>
              </a: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694" y="1221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$</a:t>
              </a: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850" y="1971"/>
              <a:ext cx="142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High volume, low variety</a:t>
              </a:r>
            </a:p>
            <a:p>
              <a:pPr algn="ctr"/>
              <a:r>
                <a:rPr lang="en-US" sz="1400" b="1"/>
                <a:t>Process C</a:t>
              </a:r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 rot="16200000" flipH="1">
              <a:off x="4643" y="1077"/>
              <a:ext cx="157" cy="6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 rot="5400000" flipH="1" flipV="1">
              <a:off x="4699" y="1589"/>
              <a:ext cx="1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AutoShape 13"/>
            <p:cNvSpPr>
              <a:spLocks/>
            </p:cNvSpPr>
            <p:nvPr/>
          </p:nvSpPr>
          <p:spPr bwMode="auto">
            <a:xfrm>
              <a:off x="4000" y="1523"/>
              <a:ext cx="133" cy="445"/>
            </a:xfrm>
            <a:prstGeom prst="rightBrace">
              <a:avLst>
                <a:gd name="adj1" fmla="val 2788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3171825" y="1130300"/>
            <a:ext cx="2495550" cy="2325688"/>
            <a:chOff x="1998" y="832"/>
            <a:chExt cx="1572" cy="1465"/>
          </a:xfrm>
        </p:grpSpPr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2244" y="1600"/>
              <a:ext cx="1272" cy="384"/>
            </a:xfrm>
            <a:prstGeom prst="rect">
              <a:avLst/>
            </a:prstGeom>
            <a:solidFill>
              <a:srgbClr val="24BDB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8" name="Freeform 16"/>
            <p:cNvSpPr>
              <a:spLocks/>
            </p:cNvSpPr>
            <p:nvPr/>
          </p:nvSpPr>
          <p:spPr bwMode="auto">
            <a:xfrm>
              <a:off x="2244" y="848"/>
              <a:ext cx="1296" cy="1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36"/>
                </a:cxn>
                <a:cxn ang="0">
                  <a:pos x="1128" y="1136"/>
                </a:cxn>
              </a:cxnLst>
              <a:rect l="0" t="0" r="r" b="b"/>
              <a:pathLst>
                <a:path w="1128" h="1136">
                  <a:moveTo>
                    <a:pt x="0" y="0"/>
                  </a:moveTo>
                  <a:lnTo>
                    <a:pt x="0" y="1136"/>
                  </a:lnTo>
                  <a:lnTo>
                    <a:pt x="1128" y="113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flipV="1">
              <a:off x="2248" y="832"/>
              <a:ext cx="1192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2432" y="1699"/>
              <a:ext cx="82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Fixed costs</a:t>
              </a:r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2898" y="1153"/>
              <a:ext cx="67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Variable costs</a:t>
              </a:r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1998" y="1221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$</a:t>
              </a:r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2548" y="1971"/>
              <a:ext cx="66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Repetitive</a:t>
              </a:r>
            </a:p>
            <a:p>
              <a:pPr algn="ctr"/>
              <a:r>
                <a:rPr lang="en-US" sz="1400" b="1"/>
                <a:t>Process B</a:t>
              </a:r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 rot="16200000" flipV="1">
              <a:off x="3127" y="1072"/>
              <a:ext cx="148" cy="4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 rot="16200000" flipH="1">
              <a:off x="3180" y="1516"/>
              <a:ext cx="146" cy="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AutoShape 24"/>
            <p:cNvSpPr>
              <a:spLocks/>
            </p:cNvSpPr>
            <p:nvPr/>
          </p:nvSpPr>
          <p:spPr bwMode="auto">
            <a:xfrm>
              <a:off x="2312" y="1618"/>
              <a:ext cx="133" cy="349"/>
            </a:xfrm>
            <a:prstGeom prst="rightBrace">
              <a:avLst>
                <a:gd name="adj1" fmla="val 218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57" name="Group 25"/>
          <p:cNvGrpSpPr>
            <a:grpSpLocks/>
          </p:cNvGrpSpPr>
          <p:nvPr/>
        </p:nvGrpSpPr>
        <p:grpSpPr bwMode="auto">
          <a:xfrm>
            <a:off x="492125" y="1155700"/>
            <a:ext cx="2525713" cy="2308225"/>
            <a:chOff x="310" y="848"/>
            <a:chExt cx="1591" cy="1454"/>
          </a:xfrm>
        </p:grpSpPr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560" y="1728"/>
              <a:ext cx="1272" cy="25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9" name="Freeform 27"/>
            <p:cNvSpPr>
              <a:spLocks/>
            </p:cNvSpPr>
            <p:nvPr/>
          </p:nvSpPr>
          <p:spPr bwMode="auto">
            <a:xfrm>
              <a:off x="560" y="848"/>
              <a:ext cx="1296" cy="1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36"/>
                </a:cxn>
                <a:cxn ang="0">
                  <a:pos x="1128" y="1136"/>
                </a:cxn>
              </a:cxnLst>
              <a:rect l="0" t="0" r="r" b="b"/>
              <a:pathLst>
                <a:path w="1128" h="1136">
                  <a:moveTo>
                    <a:pt x="0" y="0"/>
                  </a:moveTo>
                  <a:lnTo>
                    <a:pt x="0" y="1136"/>
                  </a:lnTo>
                  <a:lnTo>
                    <a:pt x="1128" y="113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 flipV="1">
              <a:off x="560" y="880"/>
              <a:ext cx="672" cy="8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739" y="1763"/>
              <a:ext cx="82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Fixed costs</a:t>
              </a: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1101" y="1186"/>
              <a:ext cx="67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/>
                <a:t>Variable costs</a:t>
              </a:r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310" y="1221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$</a:t>
              </a:r>
            </a:p>
          </p:txBody>
        </p: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452" y="1976"/>
              <a:ext cx="14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Low volume, high variety</a:t>
              </a:r>
            </a:p>
            <a:p>
              <a:pPr algn="ctr"/>
              <a:r>
                <a:rPr lang="en-US" sz="1400" b="1"/>
                <a:t>Process A</a:t>
              </a:r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>
              <a:off x="1437" y="1475"/>
              <a:ext cx="27" cy="2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 rot="16200000" flipV="1">
              <a:off x="1144" y="1022"/>
              <a:ext cx="183" cy="19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7" name="AutoShape 35"/>
            <p:cNvSpPr>
              <a:spLocks/>
            </p:cNvSpPr>
            <p:nvPr/>
          </p:nvSpPr>
          <p:spPr bwMode="auto">
            <a:xfrm>
              <a:off x="621" y="1746"/>
              <a:ext cx="133" cy="221"/>
            </a:xfrm>
            <a:prstGeom prst="rightBrace">
              <a:avLst>
                <a:gd name="adj1" fmla="val 1384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3600450" y="5391150"/>
            <a:ext cx="1301750" cy="615950"/>
            <a:chOff x="2268" y="3516"/>
            <a:chExt cx="820" cy="388"/>
          </a:xfrm>
        </p:grpSpPr>
        <p:sp>
          <p:nvSpPr>
            <p:cNvPr id="69669" name="Rectangle 37"/>
            <p:cNvSpPr>
              <a:spLocks noChangeArrowheads="1"/>
            </p:cNvSpPr>
            <p:nvPr/>
          </p:nvSpPr>
          <p:spPr bwMode="auto">
            <a:xfrm>
              <a:off x="2367" y="3536"/>
              <a:ext cx="721" cy="3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90000" bIns="900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/>
                <a:t>Fixed cost Process A</a:t>
              </a:r>
            </a:p>
          </p:txBody>
        </p:sp>
        <p:sp>
          <p:nvSpPr>
            <p:cNvPr id="69670" name="AutoShape 38"/>
            <p:cNvSpPr>
              <a:spLocks/>
            </p:cNvSpPr>
            <p:nvPr/>
          </p:nvSpPr>
          <p:spPr bwMode="auto">
            <a:xfrm>
              <a:off x="2268" y="3516"/>
              <a:ext cx="92" cy="388"/>
            </a:xfrm>
            <a:prstGeom prst="rightBrace">
              <a:avLst>
                <a:gd name="adj1" fmla="val 3514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71" name="Group 39"/>
          <p:cNvGrpSpPr>
            <a:grpSpLocks/>
          </p:cNvGrpSpPr>
          <p:nvPr/>
        </p:nvGrpSpPr>
        <p:grpSpPr bwMode="auto">
          <a:xfrm>
            <a:off x="4870450" y="5067300"/>
            <a:ext cx="1314450" cy="952500"/>
            <a:chOff x="3068" y="3312"/>
            <a:chExt cx="828" cy="600"/>
          </a:xfrm>
        </p:grpSpPr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3175" y="3341"/>
              <a:ext cx="721" cy="537"/>
            </a:xfrm>
            <a:prstGeom prst="rect">
              <a:avLst/>
            </a:prstGeom>
            <a:solidFill>
              <a:srgbClr val="24BD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ctr">
                <a:lnSpc>
                  <a:spcPct val="85000"/>
                </a:lnSpc>
              </a:pPr>
              <a:endParaRPr lang="en-US" sz="1400" b="1"/>
            </a:p>
            <a:p>
              <a:pPr algn="ctr">
                <a:lnSpc>
                  <a:spcPct val="85000"/>
                </a:lnSpc>
              </a:pPr>
              <a:endParaRPr lang="en-US" sz="1400" b="1"/>
            </a:p>
            <a:p>
              <a:pPr algn="ctr">
                <a:lnSpc>
                  <a:spcPct val="85000"/>
                </a:lnSpc>
              </a:pPr>
              <a:r>
                <a:rPr lang="en-US" sz="1400" b="1"/>
                <a:t>Fixed cost Process B</a:t>
              </a:r>
            </a:p>
          </p:txBody>
        </p:sp>
        <p:sp>
          <p:nvSpPr>
            <p:cNvPr id="69673" name="AutoShape 41"/>
            <p:cNvSpPr>
              <a:spLocks/>
            </p:cNvSpPr>
            <p:nvPr/>
          </p:nvSpPr>
          <p:spPr bwMode="auto">
            <a:xfrm>
              <a:off x="3068" y="3312"/>
              <a:ext cx="92" cy="600"/>
            </a:xfrm>
            <a:prstGeom prst="rightBrace">
              <a:avLst>
                <a:gd name="adj1" fmla="val 54348"/>
                <a:gd name="adj2" fmla="val 54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6159500" y="4756150"/>
            <a:ext cx="1308100" cy="1257300"/>
            <a:chOff x="3880" y="3116"/>
            <a:chExt cx="824" cy="792"/>
          </a:xfrm>
        </p:grpSpPr>
        <p:sp>
          <p:nvSpPr>
            <p:cNvPr id="69675" name="Rectangle 43"/>
            <p:cNvSpPr>
              <a:spLocks noChangeArrowheads="1"/>
            </p:cNvSpPr>
            <p:nvPr/>
          </p:nvSpPr>
          <p:spPr bwMode="auto">
            <a:xfrm>
              <a:off x="3983" y="3136"/>
              <a:ext cx="721" cy="74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endParaRPr lang="en-US" sz="1400" b="1"/>
            </a:p>
            <a:p>
              <a:pPr algn="ctr">
                <a:lnSpc>
                  <a:spcPct val="85000"/>
                </a:lnSpc>
              </a:pPr>
              <a:endParaRPr lang="en-US" sz="1400" b="1"/>
            </a:p>
            <a:p>
              <a:pPr algn="ctr">
                <a:lnSpc>
                  <a:spcPct val="85000"/>
                </a:lnSpc>
              </a:pPr>
              <a:endParaRPr lang="en-US" sz="1400" b="1"/>
            </a:p>
            <a:p>
              <a:pPr algn="ctr">
                <a:lnSpc>
                  <a:spcPct val="85000"/>
                </a:lnSpc>
              </a:pPr>
              <a:endParaRPr lang="en-US" sz="1400" b="1"/>
            </a:p>
            <a:p>
              <a:pPr algn="ctr">
                <a:lnSpc>
                  <a:spcPct val="85000"/>
                </a:lnSpc>
              </a:pPr>
              <a:r>
                <a:rPr lang="en-US" sz="1400" b="1"/>
                <a:t>Fixed cost Process C</a:t>
              </a:r>
            </a:p>
          </p:txBody>
        </p:sp>
        <p:sp>
          <p:nvSpPr>
            <p:cNvPr id="69676" name="AutoShape 44"/>
            <p:cNvSpPr>
              <a:spLocks/>
            </p:cNvSpPr>
            <p:nvPr/>
          </p:nvSpPr>
          <p:spPr bwMode="auto">
            <a:xfrm>
              <a:off x="3880" y="3116"/>
              <a:ext cx="92" cy="792"/>
            </a:xfrm>
            <a:prstGeom prst="rightBrace">
              <a:avLst>
                <a:gd name="adj1" fmla="val 71739"/>
                <a:gd name="adj2" fmla="val 6414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77" name="Group 45"/>
          <p:cNvGrpSpPr>
            <a:grpSpLocks/>
          </p:cNvGrpSpPr>
          <p:nvPr/>
        </p:nvGrpSpPr>
        <p:grpSpPr bwMode="auto">
          <a:xfrm>
            <a:off x="2362200" y="2984500"/>
            <a:ext cx="1206500" cy="2374900"/>
            <a:chOff x="1488" y="2000"/>
            <a:chExt cx="760" cy="1496"/>
          </a:xfrm>
        </p:grpSpPr>
        <p:grpSp>
          <p:nvGrpSpPr>
            <p:cNvPr id="69678" name="Group 46"/>
            <p:cNvGrpSpPr>
              <a:grpSpLocks/>
            </p:cNvGrpSpPr>
            <p:nvPr/>
          </p:nvGrpSpPr>
          <p:grpSpPr bwMode="auto">
            <a:xfrm>
              <a:off x="1488" y="2000"/>
              <a:ext cx="760" cy="1496"/>
              <a:chOff x="1488" y="2000"/>
              <a:chExt cx="760" cy="1496"/>
            </a:xfrm>
          </p:grpSpPr>
          <p:sp>
            <p:nvSpPr>
              <p:cNvPr id="69679" name="Line 47"/>
              <p:cNvSpPr>
                <a:spLocks noChangeShapeType="1"/>
              </p:cNvSpPr>
              <p:nvPr/>
            </p:nvSpPr>
            <p:spPr bwMode="auto">
              <a:xfrm flipV="1">
                <a:off x="1488" y="2512"/>
                <a:ext cx="760" cy="984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0" name="Freeform 48"/>
              <p:cNvSpPr>
                <a:spLocks/>
              </p:cNvSpPr>
              <p:nvPr/>
            </p:nvSpPr>
            <p:spPr bwMode="auto">
              <a:xfrm>
                <a:off x="1928" y="2000"/>
                <a:ext cx="313" cy="4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4" y="216"/>
                  </a:cxn>
                  <a:cxn ang="0">
                    <a:pos x="296" y="448"/>
                  </a:cxn>
                </a:cxnLst>
                <a:rect l="0" t="0" r="r" b="b"/>
                <a:pathLst>
                  <a:path w="313" h="448">
                    <a:moveTo>
                      <a:pt x="0" y="0"/>
                    </a:moveTo>
                    <a:cubicBezTo>
                      <a:pt x="107" y="70"/>
                      <a:pt x="215" y="141"/>
                      <a:pt x="264" y="216"/>
                    </a:cubicBezTo>
                    <a:cubicBezTo>
                      <a:pt x="313" y="291"/>
                      <a:pt x="304" y="369"/>
                      <a:pt x="296" y="448"/>
                    </a:cubicBezTo>
                  </a:path>
                </a:pathLst>
              </a:custGeom>
              <a:noFill/>
              <a:ln w="127000">
                <a:solidFill>
                  <a:schemeClr val="accent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 rot="-3147956">
              <a:off x="1733" y="2597"/>
              <a:ext cx="5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Total cost</a:t>
              </a:r>
            </a:p>
          </p:txBody>
        </p:sp>
      </p:grpSp>
      <p:grpSp>
        <p:nvGrpSpPr>
          <p:cNvPr id="69682" name="Group 50"/>
          <p:cNvGrpSpPr>
            <a:grpSpLocks/>
          </p:cNvGrpSpPr>
          <p:nvPr/>
        </p:nvGrpSpPr>
        <p:grpSpPr bwMode="auto">
          <a:xfrm>
            <a:off x="2374900" y="3073400"/>
            <a:ext cx="3049588" cy="1968500"/>
            <a:chOff x="1496" y="2056"/>
            <a:chExt cx="1921" cy="1240"/>
          </a:xfrm>
        </p:grpSpPr>
        <p:grpSp>
          <p:nvGrpSpPr>
            <p:cNvPr id="69683" name="Group 51"/>
            <p:cNvGrpSpPr>
              <a:grpSpLocks/>
            </p:cNvGrpSpPr>
            <p:nvPr/>
          </p:nvGrpSpPr>
          <p:grpSpPr bwMode="auto">
            <a:xfrm>
              <a:off x="1496" y="2056"/>
              <a:ext cx="1921" cy="1240"/>
              <a:chOff x="1496" y="2056"/>
              <a:chExt cx="1921" cy="1240"/>
            </a:xfrm>
          </p:grpSpPr>
          <p:sp>
            <p:nvSpPr>
              <p:cNvPr id="69684" name="Line 52"/>
              <p:cNvSpPr>
                <a:spLocks noChangeShapeType="1"/>
              </p:cNvSpPr>
              <p:nvPr/>
            </p:nvSpPr>
            <p:spPr bwMode="auto">
              <a:xfrm flipV="1">
                <a:off x="1496" y="2472"/>
                <a:ext cx="1272" cy="824"/>
              </a:xfrm>
              <a:prstGeom prst="line">
                <a:avLst/>
              </a:prstGeom>
              <a:noFill/>
              <a:ln w="76200">
                <a:solidFill>
                  <a:srgbClr val="24BDB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5" name="Freeform 53"/>
              <p:cNvSpPr>
                <a:spLocks/>
              </p:cNvSpPr>
              <p:nvPr/>
            </p:nvSpPr>
            <p:spPr bwMode="auto">
              <a:xfrm>
                <a:off x="2896" y="2056"/>
                <a:ext cx="521" cy="360"/>
              </a:xfrm>
              <a:custGeom>
                <a:avLst/>
                <a:gdLst/>
                <a:ahLst/>
                <a:cxnLst>
                  <a:cxn ang="0">
                    <a:pos x="488" y="0"/>
                  </a:cxn>
                  <a:cxn ang="0">
                    <a:pos x="440" y="144"/>
                  </a:cxn>
                  <a:cxn ang="0">
                    <a:pos x="0" y="360"/>
                  </a:cxn>
                </a:cxnLst>
                <a:rect l="0" t="0" r="r" b="b"/>
                <a:pathLst>
                  <a:path w="521" h="360">
                    <a:moveTo>
                      <a:pt x="488" y="0"/>
                    </a:moveTo>
                    <a:cubicBezTo>
                      <a:pt x="504" y="42"/>
                      <a:pt x="521" y="84"/>
                      <a:pt x="440" y="144"/>
                    </a:cubicBezTo>
                    <a:cubicBezTo>
                      <a:pt x="359" y="204"/>
                      <a:pt x="179" y="282"/>
                      <a:pt x="0" y="360"/>
                    </a:cubicBezTo>
                  </a:path>
                </a:pathLst>
              </a:custGeom>
              <a:noFill/>
              <a:ln w="127000">
                <a:solidFill>
                  <a:srgbClr val="24BDB2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86" name="Rectangle 54"/>
            <p:cNvSpPr>
              <a:spLocks noChangeArrowheads="1"/>
            </p:cNvSpPr>
            <p:nvPr/>
          </p:nvSpPr>
          <p:spPr bwMode="auto">
            <a:xfrm rot="-2010484">
              <a:off x="2110" y="2537"/>
              <a:ext cx="5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Total cost</a:t>
              </a:r>
            </a:p>
          </p:txBody>
        </p:sp>
      </p:grp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2362200" y="3568700"/>
            <a:ext cx="4876800" cy="1130300"/>
            <a:chOff x="1488" y="2368"/>
            <a:chExt cx="3072" cy="712"/>
          </a:xfrm>
        </p:grpSpPr>
        <p:grpSp>
          <p:nvGrpSpPr>
            <p:cNvPr id="69688" name="Group 56"/>
            <p:cNvGrpSpPr>
              <a:grpSpLocks/>
            </p:cNvGrpSpPr>
            <p:nvPr/>
          </p:nvGrpSpPr>
          <p:grpSpPr bwMode="auto">
            <a:xfrm>
              <a:off x="1488" y="2368"/>
              <a:ext cx="3072" cy="712"/>
              <a:chOff x="1488" y="2368"/>
              <a:chExt cx="3072" cy="712"/>
            </a:xfrm>
          </p:grpSpPr>
          <p:sp>
            <p:nvSpPr>
              <p:cNvPr id="69689" name="Line 57"/>
              <p:cNvSpPr>
                <a:spLocks noChangeShapeType="1"/>
              </p:cNvSpPr>
              <p:nvPr/>
            </p:nvSpPr>
            <p:spPr bwMode="auto">
              <a:xfrm flipV="1">
                <a:off x="1488" y="2496"/>
                <a:ext cx="1680" cy="584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90" name="Freeform 58"/>
              <p:cNvSpPr>
                <a:spLocks/>
              </p:cNvSpPr>
              <p:nvPr/>
            </p:nvSpPr>
            <p:spPr bwMode="auto">
              <a:xfrm>
                <a:off x="3232" y="2368"/>
                <a:ext cx="1328" cy="245"/>
              </a:xfrm>
              <a:custGeom>
                <a:avLst/>
                <a:gdLst/>
                <a:ahLst/>
                <a:cxnLst>
                  <a:cxn ang="0">
                    <a:pos x="1328" y="0"/>
                  </a:cxn>
                  <a:cxn ang="0">
                    <a:pos x="896" y="208"/>
                  </a:cxn>
                  <a:cxn ang="0">
                    <a:pos x="0" y="224"/>
                  </a:cxn>
                </a:cxnLst>
                <a:rect l="0" t="0" r="r" b="b"/>
                <a:pathLst>
                  <a:path w="1328" h="245">
                    <a:moveTo>
                      <a:pt x="1328" y="0"/>
                    </a:moveTo>
                    <a:cubicBezTo>
                      <a:pt x="1222" y="85"/>
                      <a:pt x="1117" y="171"/>
                      <a:pt x="896" y="208"/>
                    </a:cubicBezTo>
                    <a:cubicBezTo>
                      <a:pt x="675" y="245"/>
                      <a:pt x="337" y="234"/>
                      <a:pt x="0" y="224"/>
                    </a:cubicBezTo>
                  </a:path>
                </a:pathLst>
              </a:custGeom>
              <a:noFill/>
              <a:ln w="127000">
                <a:solidFill>
                  <a:schemeClr val="hlink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 rot="-1127829">
              <a:off x="2547" y="2604"/>
              <a:ext cx="5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Total cost</a:t>
              </a:r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978025" y="4762500"/>
            <a:ext cx="1055688" cy="1622425"/>
            <a:chOff x="1246" y="3120"/>
            <a:chExt cx="665" cy="1022"/>
          </a:xfrm>
        </p:grpSpPr>
        <p:sp>
          <p:nvSpPr>
            <p:cNvPr id="69693" name="Line 61"/>
            <p:cNvSpPr>
              <a:spLocks noChangeShapeType="1"/>
            </p:cNvSpPr>
            <p:nvPr/>
          </p:nvSpPr>
          <p:spPr bwMode="auto">
            <a:xfrm>
              <a:off x="1778" y="3120"/>
              <a:ext cx="0" cy="8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Rectangle 62"/>
            <p:cNvSpPr>
              <a:spLocks noChangeArrowheads="1"/>
            </p:cNvSpPr>
            <p:nvPr/>
          </p:nvSpPr>
          <p:spPr bwMode="auto">
            <a:xfrm>
              <a:off x="1646" y="3911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1</a:t>
              </a:r>
              <a:endParaRPr lang="en-US" sz="1800" b="1"/>
            </a:p>
          </p:txBody>
        </p:sp>
        <p:sp>
          <p:nvSpPr>
            <p:cNvPr id="69695" name="Rectangle 63"/>
            <p:cNvSpPr>
              <a:spLocks noChangeArrowheads="1"/>
            </p:cNvSpPr>
            <p:nvPr/>
          </p:nvSpPr>
          <p:spPr bwMode="auto">
            <a:xfrm>
              <a:off x="1246" y="3931"/>
              <a:ext cx="4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(2,857)</a:t>
              </a:r>
            </a:p>
          </p:txBody>
        </p:sp>
      </p:grpSp>
      <p:grpSp>
        <p:nvGrpSpPr>
          <p:cNvPr id="69696" name="Group 64"/>
          <p:cNvGrpSpPr>
            <a:grpSpLocks/>
          </p:cNvGrpSpPr>
          <p:nvPr/>
        </p:nvGrpSpPr>
        <p:grpSpPr bwMode="auto">
          <a:xfrm>
            <a:off x="3349625" y="4279900"/>
            <a:ext cx="1049338" cy="2105025"/>
            <a:chOff x="2110" y="2816"/>
            <a:chExt cx="661" cy="1326"/>
          </a:xfrm>
        </p:grpSpPr>
        <p:sp>
          <p:nvSpPr>
            <p:cNvPr id="69697" name="Line 65"/>
            <p:cNvSpPr>
              <a:spLocks noChangeShapeType="1"/>
            </p:cNvSpPr>
            <p:nvPr/>
          </p:nvSpPr>
          <p:spPr bwMode="auto">
            <a:xfrm>
              <a:off x="2240" y="2816"/>
              <a:ext cx="0" cy="1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2110" y="3911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V</a:t>
              </a:r>
              <a:r>
                <a:rPr lang="en-US" sz="1800" b="1" baseline="-25000"/>
                <a:t>2</a:t>
              </a:r>
              <a:endParaRPr lang="en-US" sz="1800" b="1"/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2302" y="3930"/>
              <a:ext cx="4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(6,666)</a:t>
              </a:r>
            </a:p>
          </p:txBody>
        </p:sp>
      </p:grpSp>
      <p:grpSp>
        <p:nvGrpSpPr>
          <p:cNvPr id="69700" name="Group 68"/>
          <p:cNvGrpSpPr>
            <a:grpSpLocks/>
          </p:cNvGrpSpPr>
          <p:nvPr/>
        </p:nvGrpSpPr>
        <p:grpSpPr bwMode="auto">
          <a:xfrm>
            <a:off x="1431925" y="3697288"/>
            <a:ext cx="6149975" cy="2693987"/>
            <a:chOff x="902" y="2449"/>
            <a:chExt cx="3874" cy="1697"/>
          </a:xfrm>
        </p:grpSpPr>
        <p:grpSp>
          <p:nvGrpSpPr>
            <p:cNvPr id="69701" name="Group 69"/>
            <p:cNvGrpSpPr>
              <a:grpSpLocks/>
            </p:cNvGrpSpPr>
            <p:nvPr/>
          </p:nvGrpSpPr>
          <p:grpSpPr bwMode="auto">
            <a:xfrm>
              <a:off x="902" y="2937"/>
              <a:ext cx="3863" cy="658"/>
              <a:chOff x="902" y="2937"/>
              <a:chExt cx="3863" cy="658"/>
            </a:xfrm>
          </p:grpSpPr>
          <p:sp>
            <p:nvSpPr>
              <p:cNvPr id="69702" name="Rectangle 70"/>
              <p:cNvSpPr>
                <a:spLocks noChangeArrowheads="1"/>
              </p:cNvSpPr>
              <p:nvPr/>
            </p:nvSpPr>
            <p:spPr bwMode="auto">
              <a:xfrm>
                <a:off x="902" y="2937"/>
                <a:ext cx="614" cy="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600" b="1"/>
                  <a:t>400,000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1600" b="1"/>
                  <a:t>300,000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1600" b="1"/>
                  <a:t>200,000 </a:t>
                </a:r>
              </a:p>
            </p:txBody>
          </p:sp>
          <p:grpSp>
            <p:nvGrpSpPr>
              <p:cNvPr id="69703" name="Group 71"/>
              <p:cNvGrpSpPr>
                <a:grpSpLocks/>
              </p:cNvGrpSpPr>
              <p:nvPr/>
            </p:nvGrpSpPr>
            <p:grpSpPr bwMode="auto">
              <a:xfrm>
                <a:off x="1485" y="3097"/>
                <a:ext cx="3280" cy="396"/>
                <a:chOff x="1485" y="3097"/>
                <a:chExt cx="3112" cy="396"/>
              </a:xfrm>
            </p:grpSpPr>
            <p:sp>
              <p:nvSpPr>
                <p:cNvPr id="69704" name="Line 72"/>
                <p:cNvSpPr>
                  <a:spLocks noChangeShapeType="1"/>
                </p:cNvSpPr>
                <p:nvPr/>
              </p:nvSpPr>
              <p:spPr bwMode="auto">
                <a:xfrm>
                  <a:off x="1485" y="3097"/>
                  <a:ext cx="31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705" name="Line 73"/>
                <p:cNvSpPr>
                  <a:spLocks noChangeShapeType="1"/>
                </p:cNvSpPr>
                <p:nvPr/>
              </p:nvSpPr>
              <p:spPr bwMode="auto">
                <a:xfrm>
                  <a:off x="1485" y="3293"/>
                  <a:ext cx="31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706" name="Line 74"/>
                <p:cNvSpPr>
                  <a:spLocks noChangeShapeType="1"/>
                </p:cNvSpPr>
                <p:nvPr/>
              </p:nvSpPr>
              <p:spPr bwMode="auto">
                <a:xfrm>
                  <a:off x="1485" y="3493"/>
                  <a:ext cx="31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707" name="Group 75"/>
            <p:cNvGrpSpPr>
              <a:grpSpLocks/>
            </p:cNvGrpSpPr>
            <p:nvPr/>
          </p:nvGrpSpPr>
          <p:grpSpPr bwMode="auto">
            <a:xfrm>
              <a:off x="1222" y="2449"/>
              <a:ext cx="3554" cy="1697"/>
              <a:chOff x="1222" y="2449"/>
              <a:chExt cx="3554" cy="1697"/>
            </a:xfrm>
          </p:grpSpPr>
          <p:sp>
            <p:nvSpPr>
              <p:cNvPr id="69708" name="Freeform 76"/>
              <p:cNvSpPr>
                <a:spLocks/>
              </p:cNvSpPr>
              <p:nvPr/>
            </p:nvSpPr>
            <p:spPr bwMode="auto">
              <a:xfrm>
                <a:off x="1488" y="2472"/>
                <a:ext cx="3288" cy="14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6"/>
                  </a:cxn>
                  <a:cxn ang="0">
                    <a:pos x="3160" y="1456"/>
                  </a:cxn>
                </a:cxnLst>
                <a:rect l="0" t="0" r="r" b="b"/>
                <a:pathLst>
                  <a:path w="3160" h="1456">
                    <a:moveTo>
                      <a:pt x="0" y="0"/>
                    </a:moveTo>
                    <a:lnTo>
                      <a:pt x="0" y="1456"/>
                    </a:lnTo>
                    <a:lnTo>
                      <a:pt x="3160" y="1456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709" name="Rectangle 77"/>
              <p:cNvSpPr>
                <a:spLocks noChangeArrowheads="1"/>
              </p:cNvSpPr>
              <p:nvPr/>
            </p:nvSpPr>
            <p:spPr bwMode="auto">
              <a:xfrm>
                <a:off x="4102" y="3934"/>
                <a:ext cx="5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Volume</a:t>
                </a:r>
              </a:p>
            </p:txBody>
          </p:sp>
          <p:sp>
            <p:nvSpPr>
              <p:cNvPr id="69710" name="Rectangle 78"/>
              <p:cNvSpPr>
                <a:spLocks noChangeArrowheads="1"/>
              </p:cNvSpPr>
              <p:nvPr/>
            </p:nvSpPr>
            <p:spPr bwMode="auto">
              <a:xfrm>
                <a:off x="1222" y="2449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$</a:t>
                </a:r>
              </a:p>
            </p:txBody>
          </p:sp>
        </p:grpSp>
      </p:grp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12725" y="5940425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Figure 7.4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1012825"/>
          </a:xfrm>
          <a:noFill/>
          <a:ln/>
        </p:spPr>
        <p:txBody>
          <a:bodyPr/>
          <a:lstStyle/>
          <a:p>
            <a:r>
              <a:rPr lang="en-US"/>
              <a:t>Focused Processes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1593850"/>
            <a:ext cx="6799263" cy="4622800"/>
          </a:xfrm>
        </p:spPr>
        <p:txBody>
          <a:bodyPr/>
          <a:lstStyle/>
          <a:p>
            <a:pPr marL="533400" indent="-533400">
              <a:buClr>
                <a:srgbClr val="BF0922"/>
              </a:buClr>
              <a:buFont typeface="Wingdings" pitchFamily="2" charset="2"/>
              <a:buChar char="u"/>
            </a:pPr>
            <a:r>
              <a:rPr lang="en-US"/>
              <a:t>Focus brings efficiency</a:t>
            </a:r>
          </a:p>
          <a:p>
            <a:pPr marL="533400" indent="-533400">
              <a:buClr>
                <a:srgbClr val="BF0922"/>
              </a:buClr>
              <a:buFont typeface="Wingdings" pitchFamily="2" charset="2"/>
              <a:buChar char="u"/>
            </a:pPr>
            <a:r>
              <a:rPr lang="en-US"/>
              <a:t>Focus on depth of product line rather than breadth</a:t>
            </a:r>
          </a:p>
          <a:p>
            <a:pPr marL="533400" indent="-533400">
              <a:buClr>
                <a:srgbClr val="BF0922"/>
              </a:buClr>
              <a:buFont typeface="Wingdings" pitchFamily="2" charset="2"/>
              <a:buChar char="u"/>
            </a:pPr>
            <a:r>
              <a:rPr lang="en-US"/>
              <a:t>Focus can be</a:t>
            </a:r>
          </a:p>
          <a:p>
            <a:pPr marL="1257300" lvl="1" indent="-544513">
              <a:buClr>
                <a:srgbClr val="BF0922"/>
              </a:buClr>
              <a:buFont typeface="Wingdings" pitchFamily="2" charset="2"/>
              <a:buChar char="u"/>
            </a:pPr>
            <a:r>
              <a:rPr lang="en-US"/>
              <a:t>Customers</a:t>
            </a:r>
          </a:p>
          <a:p>
            <a:pPr marL="1257300" lvl="1" indent="-544513">
              <a:buClr>
                <a:srgbClr val="BF0922"/>
              </a:buClr>
              <a:buFont typeface="Wingdings" pitchFamily="2" charset="2"/>
              <a:buChar char="u"/>
            </a:pPr>
            <a:r>
              <a:rPr lang="en-US"/>
              <a:t>Products</a:t>
            </a:r>
          </a:p>
          <a:p>
            <a:pPr marL="1257300" lvl="1" indent="-544513">
              <a:buClr>
                <a:srgbClr val="BF0922"/>
              </a:buClr>
              <a:buFont typeface="Wingdings" pitchFamily="2" charset="2"/>
              <a:buChar char="u"/>
            </a:pPr>
            <a:r>
              <a:rPr lang="en-US"/>
              <a:t>Service</a:t>
            </a:r>
          </a:p>
          <a:p>
            <a:pPr marL="1257300" lvl="1" indent="-544513">
              <a:buClr>
                <a:srgbClr val="BF0922"/>
              </a:buClr>
              <a:buFont typeface="Wingdings" pitchFamily="2" charset="2"/>
              <a:buChar char="u"/>
            </a:pPr>
            <a:r>
              <a:rPr lang="en-US"/>
              <a:t>Technology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76300"/>
          </a:xfrm>
          <a:noFill/>
          <a:ln/>
        </p:spPr>
        <p:txBody>
          <a:bodyPr/>
          <a:lstStyle/>
          <a:p>
            <a:r>
              <a:rPr lang="en-US"/>
              <a:t>Process Strategies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49313" y="1922463"/>
            <a:ext cx="74707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None/>
            </a:pPr>
            <a:r>
              <a:rPr lang="en-US" sz="3200" b="1">
                <a:solidFill>
                  <a:srgbClr val="BF092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objective of a process strategy is to build a production process that meets customer requirements and product specifications within cost and other managerial constraints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76300"/>
          </a:xfrm>
          <a:noFill/>
          <a:ln/>
        </p:spPr>
        <p:txBody>
          <a:bodyPr/>
          <a:lstStyle/>
          <a:p>
            <a:r>
              <a:rPr lang="en-US"/>
              <a:t>Changing Processes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169988" y="2051050"/>
            <a:ext cx="6804025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Difficult and expensive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May mean starting over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Process strategy determines transformation strategy for an extended period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Important to get it right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201613"/>
            <a:ext cx="8467725" cy="876300"/>
          </a:xfrm>
          <a:noFill/>
          <a:ln/>
        </p:spPr>
        <p:txBody>
          <a:bodyPr/>
          <a:lstStyle/>
          <a:p>
            <a:r>
              <a:rPr lang="en-US"/>
              <a:t>Process, Volume, and Variety</a:t>
            </a:r>
          </a:p>
        </p:txBody>
      </p:sp>
      <p:sp>
        <p:nvSpPr>
          <p:cNvPr id="32771" name="Freeform 3"/>
          <p:cNvSpPr>
            <a:spLocks/>
          </p:cNvSpPr>
          <p:nvPr/>
        </p:nvSpPr>
        <p:spPr bwMode="auto">
          <a:xfrm>
            <a:off x="2428875" y="2032000"/>
            <a:ext cx="6226175" cy="4403725"/>
          </a:xfrm>
          <a:custGeom>
            <a:avLst/>
            <a:gdLst/>
            <a:ahLst/>
            <a:cxnLst>
              <a:cxn ang="0">
                <a:pos x="126" y="85"/>
              </a:cxn>
              <a:cxn ang="0">
                <a:pos x="336" y="15"/>
              </a:cxn>
              <a:cxn ang="0">
                <a:pos x="1081" y="15"/>
              </a:cxn>
              <a:cxn ang="0">
                <a:pos x="3608" y="15"/>
              </a:cxn>
              <a:cxn ang="0">
                <a:pos x="3835" y="107"/>
              </a:cxn>
              <a:cxn ang="0">
                <a:pos x="3910" y="324"/>
              </a:cxn>
              <a:cxn ang="0">
                <a:pos x="3910" y="2496"/>
              </a:cxn>
              <a:cxn ang="0">
                <a:pos x="3819" y="2693"/>
              </a:cxn>
              <a:cxn ang="0">
                <a:pos x="3608" y="2774"/>
              </a:cxn>
              <a:cxn ang="0">
                <a:pos x="2495" y="2774"/>
              </a:cxn>
              <a:cxn ang="0">
                <a:pos x="18" y="1082"/>
              </a:cxn>
              <a:cxn ang="0">
                <a:pos x="18" y="303"/>
              </a:cxn>
              <a:cxn ang="0">
                <a:pos x="126" y="85"/>
              </a:cxn>
            </a:cxnLst>
            <a:rect l="0" t="0" r="r" b="b"/>
            <a:pathLst>
              <a:path w="3922" h="2774">
                <a:moveTo>
                  <a:pt x="126" y="85"/>
                </a:moveTo>
                <a:cubicBezTo>
                  <a:pt x="155" y="59"/>
                  <a:pt x="227" y="27"/>
                  <a:pt x="336" y="15"/>
                </a:cubicBezTo>
                <a:cubicBezTo>
                  <a:pt x="708" y="15"/>
                  <a:pt x="1081" y="15"/>
                  <a:pt x="1081" y="15"/>
                </a:cubicBezTo>
                <a:cubicBezTo>
                  <a:pt x="1081" y="15"/>
                  <a:pt x="3149" y="0"/>
                  <a:pt x="3608" y="15"/>
                </a:cubicBezTo>
                <a:cubicBezTo>
                  <a:pt x="3721" y="16"/>
                  <a:pt x="3803" y="62"/>
                  <a:pt x="3835" y="107"/>
                </a:cubicBezTo>
                <a:cubicBezTo>
                  <a:pt x="3867" y="152"/>
                  <a:pt x="3883" y="163"/>
                  <a:pt x="3910" y="324"/>
                </a:cubicBezTo>
                <a:cubicBezTo>
                  <a:pt x="3922" y="722"/>
                  <a:pt x="3910" y="2088"/>
                  <a:pt x="3910" y="2496"/>
                </a:cubicBezTo>
                <a:cubicBezTo>
                  <a:pt x="3907" y="2589"/>
                  <a:pt x="3851" y="2660"/>
                  <a:pt x="3819" y="2693"/>
                </a:cubicBezTo>
                <a:cubicBezTo>
                  <a:pt x="3787" y="2726"/>
                  <a:pt x="3702" y="2763"/>
                  <a:pt x="3608" y="2774"/>
                </a:cubicBezTo>
                <a:cubicBezTo>
                  <a:pt x="3051" y="2774"/>
                  <a:pt x="2495" y="2774"/>
                  <a:pt x="2495" y="2774"/>
                </a:cubicBezTo>
                <a:lnTo>
                  <a:pt x="18" y="1082"/>
                </a:lnTo>
                <a:cubicBezTo>
                  <a:pt x="18" y="1082"/>
                  <a:pt x="0" y="469"/>
                  <a:pt x="18" y="303"/>
                </a:cubicBezTo>
                <a:cubicBezTo>
                  <a:pt x="49" y="176"/>
                  <a:pt x="97" y="111"/>
                  <a:pt x="126" y="85"/>
                </a:cubicBezTo>
                <a:close/>
              </a:path>
            </a:pathLst>
          </a:custGeom>
          <a:solidFill>
            <a:schemeClr val="accent2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dist="91581" dir="8778596" algn="ctr" rotWithShape="0">
              <a:srgbClr val="808080"/>
            </a:outerShdw>
          </a:effectLst>
        </p:spPr>
        <p:txBody>
          <a:bodyPr lIns="244914" tIns="122456" rIns="244914" bIns="122456">
            <a:spAutoFit/>
          </a:bodyPr>
          <a:lstStyle/>
          <a:p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476500" y="2219325"/>
            <a:ext cx="2565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algn="ctr" defTabSz="1000125">
              <a:lnSpc>
                <a:spcPct val="85000"/>
              </a:lnSpc>
            </a:pPr>
            <a:r>
              <a:rPr lang="en-US" sz="1800" b="1"/>
              <a:t>Process Focus</a:t>
            </a:r>
          </a:p>
          <a:p>
            <a:pPr algn="ctr" defTabSz="1000125">
              <a:lnSpc>
                <a:spcPct val="85000"/>
              </a:lnSpc>
            </a:pPr>
            <a:r>
              <a:rPr lang="en-US" sz="1800" b="1"/>
              <a:t>projects, job shops (machine, print, hospitals, restaurants)</a:t>
            </a:r>
          </a:p>
          <a:p>
            <a:pPr algn="ctr" defTabSz="1000125">
              <a:lnSpc>
                <a:spcPct val="85000"/>
              </a:lnSpc>
            </a:pPr>
            <a:r>
              <a:rPr lang="en-US" sz="1800" b="1" i="1"/>
              <a:t>Arnold Palmer Hospital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137025" y="4054475"/>
            <a:ext cx="23733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algn="ctr" defTabSz="1000125">
              <a:lnSpc>
                <a:spcPct val="85000"/>
              </a:lnSpc>
            </a:pPr>
            <a:r>
              <a:rPr lang="en-US" sz="1800" b="1"/>
              <a:t>Repetitive</a:t>
            </a:r>
          </a:p>
          <a:p>
            <a:pPr algn="ctr" defTabSz="1000125">
              <a:lnSpc>
                <a:spcPct val="85000"/>
              </a:lnSpc>
            </a:pPr>
            <a:r>
              <a:rPr lang="en-US" sz="1800" b="1"/>
              <a:t>(autos, motorcycles, home appliances)</a:t>
            </a:r>
          </a:p>
          <a:p>
            <a:pPr algn="ctr" defTabSz="1000125">
              <a:lnSpc>
                <a:spcPct val="85000"/>
              </a:lnSpc>
            </a:pPr>
            <a:r>
              <a:rPr lang="en-US" sz="1800" b="1" i="1"/>
              <a:t>Harley-Davidson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451600" y="5078413"/>
            <a:ext cx="2138363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algn="ctr" defTabSz="1000125">
              <a:lnSpc>
                <a:spcPct val="85000"/>
              </a:lnSpc>
            </a:pPr>
            <a:r>
              <a:rPr lang="en-US" sz="1800" b="1"/>
              <a:t>Product Focus</a:t>
            </a:r>
          </a:p>
          <a:p>
            <a:pPr algn="ctr" defTabSz="1000125">
              <a:lnSpc>
                <a:spcPct val="85000"/>
              </a:lnSpc>
            </a:pPr>
            <a:r>
              <a:rPr lang="en-US" sz="1800" b="1"/>
              <a:t>(commercial baked goods, steel, glass, beer)</a:t>
            </a:r>
          </a:p>
          <a:p>
            <a:pPr algn="ctr" defTabSz="1000125">
              <a:lnSpc>
                <a:spcPct val="85000"/>
              </a:lnSpc>
            </a:pPr>
            <a:r>
              <a:rPr lang="en-US" sz="1800" b="1" i="1"/>
              <a:t>Frito-Lay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41288" y="2003425"/>
            <a:ext cx="214312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4914" tIns="122456" rIns="244914" bIns="122456">
            <a:spAutoFit/>
          </a:bodyPr>
          <a:lstStyle/>
          <a:p>
            <a:pPr defTabSz="1000125">
              <a:lnSpc>
                <a:spcPct val="85000"/>
              </a:lnSpc>
            </a:pPr>
            <a:r>
              <a:rPr lang="en-US" sz="1800" b="1"/>
              <a:t>High Variety</a:t>
            </a:r>
          </a:p>
          <a:p>
            <a:pPr defTabSz="1000125">
              <a:lnSpc>
                <a:spcPct val="85000"/>
              </a:lnSpc>
            </a:pPr>
            <a:r>
              <a:rPr lang="en-US" sz="1800" b="1"/>
              <a:t>one or few units per run,</a:t>
            </a:r>
          </a:p>
          <a:p>
            <a:pPr defTabSz="1000125">
              <a:lnSpc>
                <a:spcPct val="85000"/>
              </a:lnSpc>
            </a:pPr>
            <a:r>
              <a:rPr lang="en-US" sz="1800" b="1"/>
              <a:t>(allows customization)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41288" y="3429000"/>
            <a:ext cx="199072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4914" tIns="122456" rIns="244914" bIns="122456">
            <a:spAutoFit/>
          </a:bodyPr>
          <a:lstStyle/>
          <a:p>
            <a:pPr defTabSz="1000125">
              <a:lnSpc>
                <a:spcPct val="85000"/>
              </a:lnSpc>
            </a:pPr>
            <a:r>
              <a:rPr lang="en-US" sz="1800" b="1"/>
              <a:t>Changes in Modules</a:t>
            </a:r>
          </a:p>
          <a:p>
            <a:pPr defTabSz="1000125">
              <a:lnSpc>
                <a:spcPct val="85000"/>
              </a:lnSpc>
            </a:pPr>
            <a:r>
              <a:rPr lang="en-US" sz="1800" b="1"/>
              <a:t>modest runs, standardized modules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41288" y="4714875"/>
            <a:ext cx="222250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4914" tIns="122456" rIns="244914" bIns="122456">
            <a:spAutoFit/>
          </a:bodyPr>
          <a:lstStyle/>
          <a:p>
            <a:pPr defTabSz="1000125">
              <a:lnSpc>
                <a:spcPct val="85000"/>
              </a:lnSpc>
            </a:pPr>
            <a:r>
              <a:rPr lang="en-US" sz="1800" b="1"/>
              <a:t>Changes in Attributes (such as grade, quality, size, thickness, etc.) </a:t>
            </a:r>
          </a:p>
          <a:p>
            <a:pPr defTabSz="1000125">
              <a:lnSpc>
                <a:spcPct val="85000"/>
              </a:lnSpc>
            </a:pPr>
            <a:r>
              <a:rPr lang="en-US" sz="1800" b="1"/>
              <a:t>long runs only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040438" y="2219325"/>
            <a:ext cx="2536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algn="ctr" defTabSz="1000125">
              <a:lnSpc>
                <a:spcPct val="85000"/>
              </a:lnSpc>
            </a:pPr>
            <a:r>
              <a:rPr lang="en-US" sz="1800" b="1"/>
              <a:t>Mass Customization</a:t>
            </a:r>
          </a:p>
          <a:p>
            <a:pPr algn="ctr" defTabSz="1000125">
              <a:lnSpc>
                <a:spcPct val="85000"/>
              </a:lnSpc>
            </a:pPr>
            <a:r>
              <a:rPr lang="en-US" sz="1800" b="1"/>
              <a:t>(difficult to achieve, but huge rewards)</a:t>
            </a:r>
          </a:p>
          <a:p>
            <a:pPr algn="ctr" defTabSz="1000125">
              <a:lnSpc>
                <a:spcPct val="85000"/>
              </a:lnSpc>
            </a:pPr>
            <a:r>
              <a:rPr lang="en-US" sz="1800" b="1" i="1"/>
              <a:t>Dell Computer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498725" y="5319713"/>
            <a:ext cx="2390775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4914" tIns="122456" rIns="244914" bIns="122456">
            <a:spAutoFit/>
          </a:bodyPr>
          <a:lstStyle/>
          <a:p>
            <a:pPr algn="ctr" defTabSz="1000125">
              <a:lnSpc>
                <a:spcPct val="85000"/>
              </a:lnSpc>
            </a:pPr>
            <a:r>
              <a:rPr lang="en-US" sz="1800" b="1"/>
              <a:t>Poor Strategy (Both fixed and variable costs are high)</a:t>
            </a:r>
          </a:p>
        </p:txBody>
      </p: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2393950" y="1090613"/>
            <a:ext cx="6310313" cy="1019175"/>
            <a:chOff x="1508" y="687"/>
            <a:chExt cx="3975" cy="642"/>
          </a:xfrm>
        </p:grpSpPr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1508" y="881"/>
              <a:ext cx="87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44914" tIns="122456" rIns="244914" bIns="122456">
              <a:spAutoFit/>
            </a:bodyPr>
            <a:lstStyle/>
            <a:p>
              <a:pPr algn="ctr" defTabSz="1000125">
                <a:lnSpc>
                  <a:spcPct val="85000"/>
                </a:lnSpc>
              </a:pPr>
              <a:r>
                <a:rPr lang="en-US" sz="1800" b="1"/>
                <a:t>Low Volume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2835" y="881"/>
              <a:ext cx="1316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44914" tIns="122456" rIns="244914" bIns="122456">
              <a:spAutoFit/>
            </a:bodyPr>
            <a:lstStyle/>
            <a:p>
              <a:pPr algn="ctr" defTabSz="1000125">
                <a:lnSpc>
                  <a:spcPct val="85000"/>
                </a:lnSpc>
              </a:pPr>
              <a:r>
                <a:rPr lang="en-US" sz="1800" b="1"/>
                <a:t>Repetitive Process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4603" y="881"/>
              <a:ext cx="88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44914" tIns="122456" rIns="244914" bIns="122456">
              <a:spAutoFit/>
            </a:bodyPr>
            <a:lstStyle/>
            <a:p>
              <a:pPr algn="ctr" defTabSz="1000125">
                <a:lnSpc>
                  <a:spcPct val="85000"/>
                </a:lnSpc>
              </a:pPr>
              <a:r>
                <a:rPr lang="en-US" sz="1800" b="1"/>
                <a:t>High Volume</a:t>
              </a:r>
            </a:p>
          </p:txBody>
        </p:sp>
        <p:grpSp>
          <p:nvGrpSpPr>
            <p:cNvPr id="32784" name="Group 16"/>
            <p:cNvGrpSpPr>
              <a:grpSpLocks/>
            </p:cNvGrpSpPr>
            <p:nvPr/>
          </p:nvGrpSpPr>
          <p:grpSpPr bwMode="auto">
            <a:xfrm>
              <a:off x="1533" y="687"/>
              <a:ext cx="3886" cy="235"/>
              <a:chOff x="1533" y="687"/>
              <a:chExt cx="3886" cy="235"/>
            </a:xfrm>
          </p:grpSpPr>
          <p:sp>
            <p:nvSpPr>
              <p:cNvPr id="32785" name="Line 17"/>
              <p:cNvSpPr>
                <a:spLocks noChangeShapeType="1"/>
              </p:cNvSpPr>
              <p:nvPr/>
            </p:nvSpPr>
            <p:spPr bwMode="auto">
              <a:xfrm>
                <a:off x="1533" y="922"/>
                <a:ext cx="388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244914" tIns="122456" rIns="244914" bIns="12245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86" name="Rectangle 18"/>
              <p:cNvSpPr>
                <a:spLocks noChangeArrowheads="1"/>
              </p:cNvSpPr>
              <p:nvPr/>
            </p:nvSpPr>
            <p:spPr bwMode="auto">
              <a:xfrm>
                <a:off x="3158" y="687"/>
                <a:ext cx="6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Volume</a:t>
                </a:r>
              </a:p>
            </p:txBody>
          </p:sp>
        </p:grpSp>
      </p:grp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377825" y="1177925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Figure 7.1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  <p:bldP spid="32772" grpId="0" autoUpdateAnimBg="0"/>
      <p:bldP spid="32773" grpId="0" autoUpdateAnimBg="0"/>
      <p:bldP spid="32774" grpId="0" autoUpdateAnimBg="0"/>
      <p:bldP spid="32775" grpId="0" autoUpdateAnimBg="0"/>
      <p:bldP spid="32776" grpId="0" autoUpdateAnimBg="0"/>
      <p:bldP spid="32777" grpId="0" autoUpdateAnimBg="0"/>
      <p:bldP spid="32778" grpId="0" autoUpdateAnimBg="0"/>
      <p:bldP spid="32779" grpId="0" autoUpdateAnimBg="0"/>
      <p:bldP spid="327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76300"/>
          </a:xfrm>
          <a:noFill/>
          <a:ln/>
        </p:spPr>
        <p:txBody>
          <a:bodyPr/>
          <a:lstStyle/>
          <a:p>
            <a:r>
              <a:rPr lang="en-US"/>
              <a:t>Process Strategies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747713" y="1693863"/>
            <a:ext cx="7826375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How to produce a product or provide a service that</a:t>
            </a:r>
          </a:p>
          <a:p>
            <a:pPr marL="1257300" lvl="1" indent="-544513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2800" b="1"/>
              <a:t>Meets or exceeds customer requirements</a:t>
            </a:r>
          </a:p>
          <a:p>
            <a:pPr marL="1257300" lvl="1" indent="-544513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2800" b="1"/>
              <a:t>Meets cost and managerial goals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Has long term effects on</a:t>
            </a:r>
          </a:p>
          <a:p>
            <a:pPr marL="1257300" lvl="1" indent="-544513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2800" b="1"/>
              <a:t>Efficiency and production flexibility</a:t>
            </a:r>
          </a:p>
          <a:p>
            <a:pPr marL="1257300" lvl="1" indent="-544513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2800" b="1"/>
              <a:t>Costs and quality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77888"/>
          </a:xfrm>
          <a:noFill/>
          <a:ln/>
        </p:spPr>
        <p:txBody>
          <a:bodyPr/>
          <a:lstStyle/>
          <a:p>
            <a:r>
              <a:rPr lang="en-US"/>
              <a:t>Process Strategies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09625" y="1463675"/>
            <a:ext cx="4271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Four basic strategies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73300" y="2244725"/>
            <a:ext cx="4579938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Arial" charset="0"/>
              <a:buAutoNum type="arabicPeriod"/>
            </a:pPr>
            <a:r>
              <a:rPr lang="en-US" sz="3200" b="1"/>
              <a:t>Process focus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Arial" charset="0"/>
              <a:buAutoNum type="arabicPeriod"/>
            </a:pPr>
            <a:r>
              <a:rPr lang="en-US" sz="3200" b="1"/>
              <a:t>Repetitive focus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Arial" charset="0"/>
              <a:buAutoNum type="arabicPeriod"/>
            </a:pPr>
            <a:r>
              <a:rPr lang="en-US" sz="3200" b="1"/>
              <a:t>Product focus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Arial" charset="0"/>
              <a:buAutoNum type="arabicPeriod"/>
            </a:pPr>
            <a:r>
              <a:rPr lang="en-US" sz="3200" b="1"/>
              <a:t>Mass customization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92150" y="4967288"/>
            <a:ext cx="7683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BF092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Within these basic strategies there are many ways they may be implemented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utoUpdateAnimBg="0"/>
      <p:bldP spid="3686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842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Process Focus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41363" y="1508125"/>
            <a:ext cx="75723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2800" b="1"/>
              <a:t>Facilities are organized around specific activities or processes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2800" b="1"/>
              <a:t>General purpose equipment and skilled personnel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2800" b="1"/>
              <a:t>High degree of product flexibility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2800" b="1"/>
              <a:t>Typically high costs and low equipment utilization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2800" b="1"/>
              <a:t>Product flows may vary considerably making planning and scheduling a challenge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279400"/>
            <a:ext cx="4279900" cy="838200"/>
          </a:xfrm>
          <a:noFill/>
          <a:ln/>
        </p:spPr>
        <p:txBody>
          <a:bodyPr/>
          <a:lstStyle/>
          <a:p>
            <a:r>
              <a:rPr lang="en-US"/>
              <a:t>Process Focus</a:t>
            </a:r>
          </a:p>
        </p:txBody>
      </p:sp>
      <p:grpSp>
        <p:nvGrpSpPr>
          <p:cNvPr id="41039" name="Group 79"/>
          <p:cNvGrpSpPr>
            <a:grpSpLocks/>
          </p:cNvGrpSpPr>
          <p:nvPr/>
        </p:nvGrpSpPr>
        <p:grpSpPr bwMode="auto">
          <a:xfrm>
            <a:off x="4668838" y="423863"/>
            <a:ext cx="3659187" cy="5888037"/>
            <a:chOff x="2941" y="267"/>
            <a:chExt cx="2305" cy="3709"/>
          </a:xfrm>
        </p:grpSpPr>
        <p:grpSp>
          <p:nvGrpSpPr>
            <p:cNvPr id="41023" name="Group 63"/>
            <p:cNvGrpSpPr>
              <a:grpSpLocks/>
            </p:cNvGrpSpPr>
            <p:nvPr/>
          </p:nvGrpSpPr>
          <p:grpSpPr bwMode="auto">
            <a:xfrm>
              <a:off x="3309" y="873"/>
              <a:ext cx="1560" cy="393"/>
              <a:chOff x="3245" y="593"/>
              <a:chExt cx="1560" cy="633"/>
            </a:xfrm>
          </p:grpSpPr>
          <p:sp>
            <p:nvSpPr>
              <p:cNvPr id="40965" name="Line 5"/>
              <p:cNvSpPr>
                <a:spLocks noChangeShapeType="1"/>
              </p:cNvSpPr>
              <p:nvPr/>
            </p:nvSpPr>
            <p:spPr bwMode="auto">
              <a:xfrm rot="5400000">
                <a:off x="4489" y="908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6" name="Line 6"/>
              <p:cNvSpPr>
                <a:spLocks noChangeShapeType="1"/>
              </p:cNvSpPr>
              <p:nvPr/>
            </p:nvSpPr>
            <p:spPr bwMode="auto">
              <a:xfrm rot="5400000">
                <a:off x="4193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7" name="Line 7"/>
              <p:cNvSpPr>
                <a:spLocks noChangeShapeType="1"/>
              </p:cNvSpPr>
              <p:nvPr/>
            </p:nvSpPr>
            <p:spPr bwMode="auto">
              <a:xfrm rot="5400000">
                <a:off x="3889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8" name="Line 8"/>
              <p:cNvSpPr>
                <a:spLocks noChangeShapeType="1"/>
              </p:cNvSpPr>
              <p:nvPr/>
            </p:nvSpPr>
            <p:spPr bwMode="auto">
              <a:xfrm rot="5400000">
                <a:off x="3553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Line 9"/>
              <p:cNvSpPr>
                <a:spLocks noChangeShapeType="1"/>
              </p:cNvSpPr>
              <p:nvPr/>
            </p:nvSpPr>
            <p:spPr bwMode="auto">
              <a:xfrm rot="5400000">
                <a:off x="3241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Line 10"/>
              <p:cNvSpPr>
                <a:spLocks noChangeShapeType="1"/>
              </p:cNvSpPr>
              <p:nvPr/>
            </p:nvSpPr>
            <p:spPr bwMode="auto">
              <a:xfrm rot="5400000">
                <a:off x="2930" y="909"/>
                <a:ext cx="63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2941" y="267"/>
              <a:ext cx="2305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1800" b="1"/>
                <a:t>Many inputs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1800" b="1"/>
                <a:t>(surgeries, sick patients, </a:t>
              </a:r>
              <a:br>
                <a:rPr lang="en-US" sz="1800" b="1"/>
              </a:br>
              <a:r>
                <a:rPr lang="en-US" sz="1800" b="1"/>
                <a:t>baby deliveries, emergencies)</a:t>
              </a:r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3113" y="3606"/>
              <a:ext cx="1953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Many different outputs</a:t>
              </a:r>
              <a:br>
                <a:rPr lang="en-US" sz="1800" b="1"/>
              </a:br>
              <a:r>
                <a:rPr lang="en-US" sz="1800" b="1"/>
                <a:t>(uniquely treated patients)</a:t>
              </a:r>
            </a:p>
          </p:txBody>
        </p:sp>
        <p:grpSp>
          <p:nvGrpSpPr>
            <p:cNvPr id="41033" name="Group 73"/>
            <p:cNvGrpSpPr>
              <a:grpSpLocks/>
            </p:cNvGrpSpPr>
            <p:nvPr/>
          </p:nvGrpSpPr>
          <p:grpSpPr bwMode="auto">
            <a:xfrm>
              <a:off x="3135" y="1362"/>
              <a:ext cx="1920" cy="1776"/>
              <a:chOff x="3071" y="1322"/>
              <a:chExt cx="1920" cy="1776"/>
            </a:xfrm>
          </p:grpSpPr>
          <p:sp>
            <p:nvSpPr>
              <p:cNvPr id="40984" name="Rectangle 24"/>
              <p:cNvSpPr>
                <a:spLocks noChangeArrowheads="1"/>
              </p:cNvSpPr>
              <p:nvPr/>
            </p:nvSpPr>
            <p:spPr bwMode="auto">
              <a:xfrm rot="5400000">
                <a:off x="3155" y="1246"/>
                <a:ext cx="1752" cy="192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5" name="Line 25"/>
              <p:cNvSpPr>
                <a:spLocks noChangeShapeType="1"/>
              </p:cNvSpPr>
              <p:nvPr/>
            </p:nvSpPr>
            <p:spPr bwMode="auto">
              <a:xfrm rot="5400000">
                <a:off x="3923" y="2206"/>
                <a:ext cx="17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7" name="Line 27"/>
              <p:cNvSpPr>
                <a:spLocks noChangeShapeType="1"/>
              </p:cNvSpPr>
              <p:nvPr/>
            </p:nvSpPr>
            <p:spPr bwMode="auto">
              <a:xfrm rot="5400000">
                <a:off x="4373" y="1460"/>
                <a:ext cx="2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8" name="Line 28"/>
              <p:cNvSpPr>
                <a:spLocks noChangeShapeType="1"/>
              </p:cNvSpPr>
              <p:nvPr/>
            </p:nvSpPr>
            <p:spPr bwMode="auto">
              <a:xfrm rot="5400000">
                <a:off x="3417" y="1464"/>
                <a:ext cx="27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9" name="Line 29"/>
              <p:cNvSpPr>
                <a:spLocks noChangeShapeType="1"/>
              </p:cNvSpPr>
              <p:nvPr/>
            </p:nvSpPr>
            <p:spPr bwMode="auto">
              <a:xfrm rot="5400000">
                <a:off x="4507" y="1134"/>
                <a:ext cx="0" cy="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Line 30"/>
              <p:cNvSpPr>
                <a:spLocks noChangeShapeType="1"/>
              </p:cNvSpPr>
              <p:nvPr/>
            </p:nvSpPr>
            <p:spPr bwMode="auto">
              <a:xfrm rot="5400000">
                <a:off x="3555" y="1514"/>
                <a:ext cx="0" cy="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1" name="Line 31"/>
              <p:cNvSpPr>
                <a:spLocks noChangeShapeType="1"/>
              </p:cNvSpPr>
              <p:nvPr/>
            </p:nvSpPr>
            <p:spPr bwMode="auto">
              <a:xfrm rot="5400000">
                <a:off x="3555" y="1126"/>
                <a:ext cx="0" cy="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2" name="Line 32"/>
              <p:cNvSpPr>
                <a:spLocks noChangeShapeType="1"/>
              </p:cNvSpPr>
              <p:nvPr/>
            </p:nvSpPr>
            <p:spPr bwMode="auto">
              <a:xfrm rot="5400000">
                <a:off x="4499" y="1538"/>
                <a:ext cx="0" cy="5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3" name="Line 33"/>
              <p:cNvSpPr>
                <a:spLocks noChangeShapeType="1"/>
              </p:cNvSpPr>
              <p:nvPr/>
            </p:nvSpPr>
            <p:spPr bwMode="auto">
              <a:xfrm rot="5400000">
                <a:off x="4025" y="2645"/>
                <a:ext cx="0" cy="5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Freeform 34"/>
              <p:cNvSpPr>
                <a:spLocks/>
              </p:cNvSpPr>
              <p:nvPr/>
            </p:nvSpPr>
            <p:spPr bwMode="auto">
              <a:xfrm rot="5400000">
                <a:off x="4075" y="1462"/>
                <a:ext cx="864" cy="584"/>
              </a:xfrm>
              <a:custGeom>
                <a:avLst/>
                <a:gdLst/>
                <a:ahLst/>
                <a:cxnLst>
                  <a:cxn ang="0">
                    <a:pos x="0" y="720"/>
                  </a:cxn>
                  <a:cxn ang="0">
                    <a:pos x="1392" y="720"/>
                  </a:cxn>
                  <a:cxn ang="0">
                    <a:pos x="1392" y="0"/>
                  </a:cxn>
                </a:cxnLst>
                <a:rect l="0" t="0" r="r" b="b"/>
                <a:pathLst>
                  <a:path w="1392" h="720">
                    <a:moveTo>
                      <a:pt x="0" y="720"/>
                    </a:moveTo>
                    <a:lnTo>
                      <a:pt x="1392" y="720"/>
                    </a:lnTo>
                    <a:lnTo>
                      <a:pt x="139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5" name="Freeform 35"/>
              <p:cNvSpPr>
                <a:spLocks/>
              </p:cNvSpPr>
              <p:nvPr/>
            </p:nvSpPr>
            <p:spPr bwMode="auto">
              <a:xfrm rot="5400000" flipV="1">
                <a:off x="3127" y="1450"/>
                <a:ext cx="864" cy="608"/>
              </a:xfrm>
              <a:custGeom>
                <a:avLst/>
                <a:gdLst/>
                <a:ahLst/>
                <a:cxnLst>
                  <a:cxn ang="0">
                    <a:pos x="0" y="720"/>
                  </a:cxn>
                  <a:cxn ang="0">
                    <a:pos x="1392" y="720"/>
                  </a:cxn>
                  <a:cxn ang="0">
                    <a:pos x="1392" y="0"/>
                  </a:cxn>
                </a:cxnLst>
                <a:rect l="0" t="0" r="r" b="b"/>
                <a:pathLst>
                  <a:path w="1392" h="720">
                    <a:moveTo>
                      <a:pt x="0" y="720"/>
                    </a:moveTo>
                    <a:lnTo>
                      <a:pt x="1392" y="720"/>
                    </a:lnTo>
                    <a:lnTo>
                      <a:pt x="139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Line 36"/>
              <p:cNvSpPr>
                <a:spLocks noChangeShapeType="1"/>
              </p:cNvSpPr>
              <p:nvPr/>
            </p:nvSpPr>
            <p:spPr bwMode="auto">
              <a:xfrm rot="5400000">
                <a:off x="3943" y="2455"/>
                <a:ext cx="1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7" name="Line 37"/>
              <p:cNvSpPr>
                <a:spLocks noChangeShapeType="1"/>
              </p:cNvSpPr>
              <p:nvPr/>
            </p:nvSpPr>
            <p:spPr bwMode="auto">
              <a:xfrm rot="5400000">
                <a:off x="3297" y="2632"/>
                <a:ext cx="8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8" name="Line 38"/>
              <p:cNvSpPr>
                <a:spLocks noChangeShapeType="1"/>
              </p:cNvSpPr>
              <p:nvPr/>
            </p:nvSpPr>
            <p:spPr bwMode="auto">
              <a:xfrm rot="5400000">
                <a:off x="3875" y="2642"/>
                <a:ext cx="8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9" name="Line 39"/>
              <p:cNvSpPr>
                <a:spLocks noChangeShapeType="1"/>
              </p:cNvSpPr>
              <p:nvPr/>
            </p:nvSpPr>
            <p:spPr bwMode="auto">
              <a:xfrm rot="5400000">
                <a:off x="2827" y="2458"/>
                <a:ext cx="12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0" name="Line 40"/>
              <p:cNvSpPr>
                <a:spLocks noChangeShapeType="1"/>
              </p:cNvSpPr>
              <p:nvPr/>
            </p:nvSpPr>
            <p:spPr bwMode="auto">
              <a:xfrm rot="5400000">
                <a:off x="3958" y="3014"/>
                <a:ext cx="14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2" name="Oval 42"/>
              <p:cNvSpPr>
                <a:spLocks noChangeAspect="1" noChangeArrowheads="1"/>
              </p:cNvSpPr>
              <p:nvPr/>
            </p:nvSpPr>
            <p:spPr bwMode="auto">
              <a:xfrm rot="5400000">
                <a:off x="4719" y="153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3" name="Oval 43"/>
              <p:cNvSpPr>
                <a:spLocks noChangeAspect="1" noChangeArrowheads="1"/>
              </p:cNvSpPr>
              <p:nvPr/>
            </p:nvSpPr>
            <p:spPr bwMode="auto">
              <a:xfrm rot="5400000">
                <a:off x="4127" y="153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4" name="Oval 44"/>
              <p:cNvSpPr>
                <a:spLocks noChangeAspect="1" noChangeArrowheads="1"/>
              </p:cNvSpPr>
              <p:nvPr/>
            </p:nvSpPr>
            <p:spPr bwMode="auto">
              <a:xfrm rot="5400000">
                <a:off x="4423" y="153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6" name="Oval 46"/>
              <p:cNvSpPr>
                <a:spLocks noChangeAspect="1" noChangeArrowheads="1"/>
              </p:cNvSpPr>
              <p:nvPr/>
            </p:nvSpPr>
            <p:spPr bwMode="auto">
              <a:xfrm rot="5400000">
                <a:off x="3463" y="153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7" name="Oval 47"/>
              <p:cNvSpPr>
                <a:spLocks noChangeAspect="1" noChangeArrowheads="1"/>
              </p:cNvSpPr>
              <p:nvPr/>
            </p:nvSpPr>
            <p:spPr bwMode="auto">
              <a:xfrm rot="5400000">
                <a:off x="3767" y="153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8" name="Oval 48"/>
              <p:cNvSpPr>
                <a:spLocks noChangeAspect="1" noChangeArrowheads="1"/>
              </p:cNvSpPr>
              <p:nvPr/>
            </p:nvSpPr>
            <p:spPr bwMode="auto">
              <a:xfrm rot="5400000">
                <a:off x="4119" y="1913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9" name="Oval 49"/>
              <p:cNvSpPr>
                <a:spLocks noChangeAspect="1" noChangeArrowheads="1"/>
              </p:cNvSpPr>
              <p:nvPr/>
            </p:nvSpPr>
            <p:spPr bwMode="auto">
              <a:xfrm rot="5400000">
                <a:off x="4495" y="1913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0" name="Oval 50"/>
              <p:cNvSpPr>
                <a:spLocks noChangeAspect="1" noChangeArrowheads="1"/>
              </p:cNvSpPr>
              <p:nvPr/>
            </p:nvSpPr>
            <p:spPr bwMode="auto">
              <a:xfrm rot="5400000">
                <a:off x="3775" y="1913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1" name="Oval 51"/>
              <p:cNvSpPr>
                <a:spLocks noChangeAspect="1" noChangeArrowheads="1"/>
              </p:cNvSpPr>
              <p:nvPr/>
            </p:nvSpPr>
            <p:spPr bwMode="auto">
              <a:xfrm rot="5400000">
                <a:off x="3391" y="1913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3" name="Oval 53"/>
              <p:cNvSpPr>
                <a:spLocks noChangeAspect="1" noChangeArrowheads="1"/>
              </p:cNvSpPr>
              <p:nvPr/>
            </p:nvSpPr>
            <p:spPr bwMode="auto">
              <a:xfrm rot="5400000">
                <a:off x="4719" y="268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4" name="Oval 54"/>
              <p:cNvSpPr>
                <a:spLocks noChangeAspect="1" noChangeArrowheads="1"/>
              </p:cNvSpPr>
              <p:nvPr/>
            </p:nvSpPr>
            <p:spPr bwMode="auto">
              <a:xfrm rot="5400000">
                <a:off x="4495" y="268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5" name="Oval 55"/>
              <p:cNvSpPr>
                <a:spLocks noChangeAspect="1" noChangeArrowheads="1"/>
              </p:cNvSpPr>
              <p:nvPr/>
            </p:nvSpPr>
            <p:spPr bwMode="auto">
              <a:xfrm rot="5400000">
                <a:off x="4239" y="268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6" name="Oval 56"/>
              <p:cNvSpPr>
                <a:spLocks noChangeAspect="1" noChangeArrowheads="1"/>
              </p:cNvSpPr>
              <p:nvPr/>
            </p:nvSpPr>
            <p:spPr bwMode="auto">
              <a:xfrm rot="5400000">
                <a:off x="3647" y="268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7" name="Oval 57"/>
              <p:cNvSpPr>
                <a:spLocks noChangeAspect="1" noChangeArrowheads="1"/>
              </p:cNvSpPr>
              <p:nvPr/>
            </p:nvSpPr>
            <p:spPr bwMode="auto">
              <a:xfrm rot="5400000">
                <a:off x="3383" y="268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2" name="Line 62"/>
              <p:cNvSpPr>
                <a:spLocks noChangeShapeType="1"/>
              </p:cNvSpPr>
              <p:nvPr/>
            </p:nvSpPr>
            <p:spPr bwMode="auto">
              <a:xfrm rot="5400000">
                <a:off x="2363" y="2206"/>
                <a:ext cx="1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9" name="Text Box 59"/>
              <p:cNvSpPr txBox="1">
                <a:spLocks noChangeArrowheads="1"/>
              </p:cNvSpPr>
              <p:nvPr/>
            </p:nvSpPr>
            <p:spPr bwMode="auto">
              <a:xfrm>
                <a:off x="3144" y="2273"/>
                <a:ext cx="1740" cy="35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800" b="1"/>
                  <a:t>Many departments and many routings</a:t>
                </a:r>
              </a:p>
            </p:txBody>
          </p:sp>
          <p:sp>
            <p:nvSpPr>
              <p:cNvPr id="41005" name="Oval 45"/>
              <p:cNvSpPr>
                <a:spLocks noChangeAspect="1" noChangeArrowheads="1"/>
              </p:cNvSpPr>
              <p:nvPr/>
            </p:nvSpPr>
            <p:spPr bwMode="auto">
              <a:xfrm rot="5400000">
                <a:off x="3167" y="153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8" name="Oval 58"/>
              <p:cNvSpPr>
                <a:spLocks noChangeAspect="1" noChangeArrowheads="1"/>
              </p:cNvSpPr>
              <p:nvPr/>
            </p:nvSpPr>
            <p:spPr bwMode="auto">
              <a:xfrm rot="5400000">
                <a:off x="3167" y="2687"/>
                <a:ext cx="168" cy="16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032" name="Group 72"/>
            <p:cNvGrpSpPr>
              <a:grpSpLocks/>
            </p:cNvGrpSpPr>
            <p:nvPr/>
          </p:nvGrpSpPr>
          <p:grpSpPr bwMode="auto">
            <a:xfrm>
              <a:off x="3309" y="3209"/>
              <a:ext cx="1560" cy="393"/>
              <a:chOff x="3245" y="3169"/>
              <a:chExt cx="1560" cy="393"/>
            </a:xfrm>
          </p:grpSpPr>
          <p:sp>
            <p:nvSpPr>
              <p:cNvPr id="41025" name="Line 65"/>
              <p:cNvSpPr>
                <a:spLocks noChangeShapeType="1"/>
              </p:cNvSpPr>
              <p:nvPr/>
            </p:nvSpPr>
            <p:spPr bwMode="auto">
              <a:xfrm rot="5400000">
                <a:off x="4609" y="3364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6" name="Line 66"/>
              <p:cNvSpPr>
                <a:spLocks noChangeShapeType="1"/>
              </p:cNvSpPr>
              <p:nvPr/>
            </p:nvSpPr>
            <p:spPr bwMode="auto">
              <a:xfrm rot="5400000">
                <a:off x="4385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7" name="Line 67"/>
              <p:cNvSpPr>
                <a:spLocks noChangeShapeType="1"/>
              </p:cNvSpPr>
              <p:nvPr/>
            </p:nvSpPr>
            <p:spPr bwMode="auto">
              <a:xfrm rot="5400000">
                <a:off x="4121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8" name="Line 68"/>
              <p:cNvSpPr>
                <a:spLocks noChangeShapeType="1"/>
              </p:cNvSpPr>
              <p:nvPr/>
            </p:nvSpPr>
            <p:spPr bwMode="auto">
              <a:xfrm rot="5400000">
                <a:off x="3833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9" name="Line 69"/>
              <p:cNvSpPr>
                <a:spLocks noChangeShapeType="1"/>
              </p:cNvSpPr>
              <p:nvPr/>
            </p:nvSpPr>
            <p:spPr bwMode="auto">
              <a:xfrm rot="5400000">
                <a:off x="3281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0" name="Line 70"/>
              <p:cNvSpPr>
                <a:spLocks noChangeShapeType="1"/>
              </p:cNvSpPr>
              <p:nvPr/>
            </p:nvSpPr>
            <p:spPr bwMode="auto">
              <a:xfrm rot="5400000">
                <a:off x="3050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1" name="Line 71"/>
              <p:cNvSpPr>
                <a:spLocks noChangeShapeType="1"/>
              </p:cNvSpPr>
              <p:nvPr/>
            </p:nvSpPr>
            <p:spPr bwMode="auto">
              <a:xfrm rot="5400000">
                <a:off x="3545" y="3365"/>
                <a:ext cx="392" cy="1"/>
              </a:xfrm>
              <a:prstGeom prst="line">
                <a:avLst/>
              </a:prstGeom>
              <a:noFill/>
              <a:ln w="57150">
                <a:solidFill>
                  <a:srgbClr val="175097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987425" y="5686425"/>
            <a:ext cx="1392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Figure 7.2(a)</a:t>
            </a:r>
          </a:p>
        </p:txBody>
      </p:sp>
      <p:grpSp>
        <p:nvGrpSpPr>
          <p:cNvPr id="41040" name="Group 80"/>
          <p:cNvGrpSpPr>
            <a:grpSpLocks/>
          </p:cNvGrpSpPr>
          <p:nvPr/>
        </p:nvGrpSpPr>
        <p:grpSpPr bwMode="auto">
          <a:xfrm>
            <a:off x="830263" y="3378200"/>
            <a:ext cx="3414712" cy="1295400"/>
            <a:chOff x="523" y="2056"/>
            <a:chExt cx="2151" cy="816"/>
          </a:xfrm>
        </p:grpSpPr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523" y="2127"/>
              <a:ext cx="2151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b="1"/>
                <a:t>(low volume, high variety, intermittent processes)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b="1"/>
                <a:t>Arnold Palmer Hospital</a:t>
              </a:r>
            </a:p>
          </p:txBody>
        </p:sp>
        <p:sp>
          <p:nvSpPr>
            <p:cNvPr id="41036" name="Line 76"/>
            <p:cNvSpPr>
              <a:spLocks noChangeShapeType="1"/>
            </p:cNvSpPr>
            <p:nvPr/>
          </p:nvSpPr>
          <p:spPr bwMode="auto">
            <a:xfrm>
              <a:off x="559" y="2056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37" name="Line 77"/>
            <p:cNvSpPr>
              <a:spLocks noChangeShapeType="1"/>
            </p:cNvSpPr>
            <p:nvPr/>
          </p:nvSpPr>
          <p:spPr bwMode="auto">
            <a:xfrm>
              <a:off x="575" y="2872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041" name="Picture 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325" y="1157288"/>
            <a:ext cx="1625600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58800"/>
            <a:ext cx="7772400" cy="889000"/>
          </a:xfrm>
          <a:noFill/>
          <a:ln/>
        </p:spPr>
        <p:txBody>
          <a:bodyPr/>
          <a:lstStyle/>
          <a:p>
            <a:r>
              <a:rPr lang="en-US"/>
              <a:t>Repetitive Focus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39763" y="1663700"/>
            <a:ext cx="7989887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Facilities often organized as assembly lines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Characterized by modules with parts and assemblies made previously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Modules may be combined for many output options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Font typeface="Wingdings" pitchFamily="2" charset="2"/>
              <a:buChar char="u"/>
            </a:pPr>
            <a:r>
              <a:rPr lang="en-US" sz="3200" b="1"/>
              <a:t>Less flexibility than process-focused facilities but more efficient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© 2011 Pearson Education, Inc. publishing as Prentice Hall</a:t>
            </a:r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03200"/>
            <a:ext cx="3492500" cy="1600200"/>
          </a:xfrm>
          <a:noFill/>
          <a:ln/>
        </p:spPr>
        <p:txBody>
          <a:bodyPr/>
          <a:lstStyle/>
          <a:p>
            <a:r>
              <a:rPr lang="en-US"/>
              <a:t>Repetitive Focus</a:t>
            </a:r>
          </a:p>
        </p:txBody>
      </p:sp>
      <p:grpSp>
        <p:nvGrpSpPr>
          <p:cNvPr id="47146" name="Group 42"/>
          <p:cNvGrpSpPr>
            <a:grpSpLocks/>
          </p:cNvGrpSpPr>
          <p:nvPr/>
        </p:nvGrpSpPr>
        <p:grpSpPr bwMode="auto">
          <a:xfrm>
            <a:off x="4246563" y="239713"/>
            <a:ext cx="4256087" cy="6338887"/>
            <a:chOff x="2675" y="151"/>
            <a:chExt cx="2681" cy="3993"/>
          </a:xfrm>
        </p:grpSpPr>
        <p:grpSp>
          <p:nvGrpSpPr>
            <p:cNvPr id="47107" name="Group 3"/>
            <p:cNvGrpSpPr>
              <a:grpSpLocks/>
            </p:cNvGrpSpPr>
            <p:nvPr/>
          </p:nvGrpSpPr>
          <p:grpSpPr bwMode="auto">
            <a:xfrm rot="5400000">
              <a:off x="3076" y="1292"/>
              <a:ext cx="1928" cy="2008"/>
              <a:chOff x="1648" y="1296"/>
              <a:chExt cx="2200" cy="2288"/>
            </a:xfrm>
          </p:grpSpPr>
          <p:sp>
            <p:nvSpPr>
              <p:cNvPr id="47108" name="Rectangle 4"/>
              <p:cNvSpPr>
                <a:spLocks noChangeArrowheads="1"/>
              </p:cNvSpPr>
              <p:nvPr/>
            </p:nvSpPr>
            <p:spPr bwMode="auto">
              <a:xfrm>
                <a:off x="2904" y="1920"/>
                <a:ext cx="296" cy="1024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9" name="AutoShape 5"/>
              <p:cNvSpPr>
                <a:spLocks noChangeArrowheads="1"/>
              </p:cNvSpPr>
              <p:nvPr/>
            </p:nvSpPr>
            <p:spPr bwMode="auto">
              <a:xfrm rot="-5400000">
                <a:off x="1132" y="1812"/>
                <a:ext cx="2288" cy="1256"/>
              </a:xfrm>
              <a:custGeom>
                <a:avLst/>
                <a:gdLst>
                  <a:gd name="G0" fmla="+- 6013 0 0"/>
                  <a:gd name="G1" fmla="+- 21600 0 6013"/>
                  <a:gd name="G2" fmla="*/ 6013 1 2"/>
                  <a:gd name="G3" fmla="+- 21600 0 G2"/>
                  <a:gd name="G4" fmla="+/ 6013 21600 2"/>
                  <a:gd name="G5" fmla="+/ G1 0 2"/>
                  <a:gd name="G6" fmla="*/ 21600 21600 6013"/>
                  <a:gd name="G7" fmla="*/ G6 1 2"/>
                  <a:gd name="G8" fmla="+- 21600 0 G7"/>
                  <a:gd name="G9" fmla="*/ 21600 1 2"/>
                  <a:gd name="G10" fmla="+- 6013 0 G9"/>
                  <a:gd name="G11" fmla="?: G10 G8 0"/>
                  <a:gd name="G12" fmla="?: G10 G7 21600"/>
                  <a:gd name="T0" fmla="*/ 18593 w 21600"/>
                  <a:gd name="T1" fmla="*/ 10800 h 21600"/>
                  <a:gd name="T2" fmla="*/ 10800 w 21600"/>
                  <a:gd name="T3" fmla="*/ 21600 h 21600"/>
                  <a:gd name="T4" fmla="*/ 3007 w 21600"/>
                  <a:gd name="T5" fmla="*/ 10800 h 21600"/>
                  <a:gd name="T6" fmla="*/ 10800 w 21600"/>
                  <a:gd name="T7" fmla="*/ 0 h 21600"/>
                  <a:gd name="T8" fmla="*/ 4807 w 21600"/>
                  <a:gd name="T9" fmla="*/ 4807 h 21600"/>
                  <a:gd name="T10" fmla="*/ 16793 w 21600"/>
                  <a:gd name="T11" fmla="*/ 1679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013" y="21600"/>
                    </a:lnTo>
                    <a:lnTo>
                      <a:pt x="1558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0" name="AutoShape 6"/>
              <p:cNvSpPr>
                <a:spLocks noChangeArrowheads="1"/>
              </p:cNvSpPr>
              <p:nvPr/>
            </p:nvSpPr>
            <p:spPr bwMode="auto">
              <a:xfrm rot="5400000" flipH="1">
                <a:off x="2532" y="2116"/>
                <a:ext cx="1984" cy="648"/>
              </a:xfrm>
              <a:custGeom>
                <a:avLst/>
                <a:gdLst>
                  <a:gd name="G0" fmla="+- 5236 0 0"/>
                  <a:gd name="G1" fmla="+- 21600 0 5236"/>
                  <a:gd name="G2" fmla="*/ 5236 1 2"/>
                  <a:gd name="G3" fmla="+- 21600 0 G2"/>
                  <a:gd name="G4" fmla="+/ 5236 21600 2"/>
                  <a:gd name="G5" fmla="+/ G1 0 2"/>
                  <a:gd name="G6" fmla="*/ 21600 21600 5236"/>
                  <a:gd name="G7" fmla="*/ G6 1 2"/>
                  <a:gd name="G8" fmla="+- 21600 0 G7"/>
                  <a:gd name="G9" fmla="*/ 21600 1 2"/>
                  <a:gd name="G10" fmla="+- 5236 0 G9"/>
                  <a:gd name="G11" fmla="?: G10 G8 0"/>
                  <a:gd name="G12" fmla="?: G10 G7 21600"/>
                  <a:gd name="T0" fmla="*/ 18982 w 21600"/>
                  <a:gd name="T1" fmla="*/ 10800 h 21600"/>
                  <a:gd name="T2" fmla="*/ 10800 w 21600"/>
                  <a:gd name="T3" fmla="*/ 21600 h 21600"/>
                  <a:gd name="T4" fmla="*/ 2618 w 21600"/>
                  <a:gd name="T5" fmla="*/ 10800 h 21600"/>
                  <a:gd name="T6" fmla="*/ 10800 w 21600"/>
                  <a:gd name="T7" fmla="*/ 0 h 21600"/>
                  <a:gd name="T8" fmla="*/ 4418 w 21600"/>
                  <a:gd name="T9" fmla="*/ 4418 h 21600"/>
                  <a:gd name="T10" fmla="*/ 17182 w 21600"/>
                  <a:gd name="T11" fmla="*/ 171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36" y="21600"/>
                    </a:lnTo>
                    <a:lnTo>
                      <a:pt x="1636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204" y="151"/>
              <a:ext cx="168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Raw materials and module inputs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>
              <a:off x="4441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>
              <a:off x="4150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rot="5400000">
              <a:off x="3867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rot="5400000">
              <a:off x="3569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>
              <a:off x="3278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>
              <a:off x="2995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rot="5400000">
              <a:off x="4723" y="1074"/>
              <a:ext cx="368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2675" y="3618"/>
              <a:ext cx="2681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Modules combined for many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 b="1"/>
                <a:t>Output options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 b="1"/>
                <a:t>(many combinations of motorcycles)</a:t>
              </a:r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rot="5400000">
              <a:off x="4694" y="346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rot="5400000">
              <a:off x="4412" y="346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>
              <a:off x="4154" y="346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>
              <a:off x="3622" y="346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rot="5400000">
              <a:off x="3340" y="346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rot="5400000">
              <a:off x="3058" y="346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>
              <a:off x="3880" y="3469"/>
              <a:ext cx="312" cy="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3754" y="1839"/>
              <a:ext cx="73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Few modules</a:t>
              </a:r>
            </a:p>
          </p:txBody>
        </p:sp>
        <p:sp>
          <p:nvSpPr>
            <p:cNvPr id="47133" name="Freeform 29"/>
            <p:cNvSpPr>
              <a:spLocks/>
            </p:cNvSpPr>
            <p:nvPr/>
          </p:nvSpPr>
          <p:spPr bwMode="auto">
            <a:xfrm>
              <a:off x="4224" y="2199"/>
              <a:ext cx="89" cy="2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84"/>
                </a:cxn>
                <a:cxn ang="0">
                  <a:pos x="84" y="228"/>
                </a:cxn>
              </a:cxnLst>
              <a:rect l="0" t="0" r="r" b="b"/>
              <a:pathLst>
                <a:path w="89" h="228">
                  <a:moveTo>
                    <a:pt x="0" y="0"/>
                  </a:moveTo>
                  <a:cubicBezTo>
                    <a:pt x="12" y="14"/>
                    <a:pt x="61" y="46"/>
                    <a:pt x="75" y="84"/>
                  </a:cubicBezTo>
                  <a:cubicBezTo>
                    <a:pt x="89" y="122"/>
                    <a:pt x="82" y="198"/>
                    <a:pt x="84" y="228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Text Box 35"/>
            <p:cNvSpPr txBox="1">
              <a:spLocks noChangeArrowheads="1"/>
            </p:cNvSpPr>
            <p:nvPr/>
          </p:nvSpPr>
          <p:spPr bwMode="auto">
            <a:xfrm>
              <a:off x="3038" y="519"/>
              <a:ext cx="197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(multiple engine models, wheel modules)</a:t>
              </a:r>
            </a:p>
          </p:txBody>
        </p:sp>
      </p:grp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987425" y="568642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Figure 7.2(b)</a:t>
            </a:r>
          </a:p>
        </p:txBody>
      </p:sp>
      <p:grpSp>
        <p:nvGrpSpPr>
          <p:cNvPr id="47145" name="Group 41"/>
          <p:cNvGrpSpPr>
            <a:grpSpLocks/>
          </p:cNvGrpSpPr>
          <p:nvPr/>
        </p:nvGrpSpPr>
        <p:grpSpPr bwMode="auto">
          <a:xfrm>
            <a:off x="830263" y="3886200"/>
            <a:ext cx="3414712" cy="998538"/>
            <a:chOff x="523" y="2304"/>
            <a:chExt cx="2151" cy="629"/>
          </a:xfrm>
        </p:grpSpPr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523" y="2375"/>
              <a:ext cx="2151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b="1"/>
                <a:t>(modular)</a:t>
              </a:r>
            </a:p>
            <a:p>
              <a:pPr algn="ctr">
                <a:lnSpc>
                  <a:spcPct val="90000"/>
                </a:lnSpc>
                <a:spcAft>
                  <a:spcPct val="40000"/>
                </a:spcAft>
              </a:pPr>
              <a:r>
                <a:rPr lang="en-US" sz="2000" b="1"/>
                <a:t>Harley Davidson</a:t>
              </a:r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>
              <a:off x="559" y="2304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575" y="2928"/>
              <a:ext cx="2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7148" name="Picture 44" descr="F7-2 cyc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175" y="1931988"/>
            <a:ext cx="2038350" cy="13208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0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A2C76"/>
      </a:dk2>
      <a:lt2>
        <a:srgbClr val="E1E2E3"/>
      </a:lt2>
      <a:accent1>
        <a:srgbClr val="93B3DD"/>
      </a:accent1>
      <a:accent2>
        <a:srgbClr val="F9AD78"/>
      </a:accent2>
      <a:accent3>
        <a:srgbClr val="FFFFFF"/>
      </a:accent3>
      <a:accent4>
        <a:srgbClr val="000000"/>
      </a:accent4>
      <a:accent5>
        <a:srgbClr val="C8D6EB"/>
      </a:accent5>
      <a:accent6>
        <a:srgbClr val="E29C6C"/>
      </a:accent6>
      <a:hlink>
        <a:srgbClr val="86B87D"/>
      </a:hlink>
      <a:folHlink>
        <a:srgbClr val="C9BBDB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992</Words>
  <Application>Microsoft Office PowerPoint</Application>
  <PresentationFormat>On-screen Show (4:3)</PresentationFormat>
  <Paragraphs>250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ＭＳ Ｐゴシック</vt:lpstr>
      <vt:lpstr>Times New Roman</vt:lpstr>
      <vt:lpstr>Arial Narrow</vt:lpstr>
      <vt:lpstr>Times</vt:lpstr>
      <vt:lpstr>Wingdings</vt:lpstr>
      <vt:lpstr>Blank Presentation</vt:lpstr>
      <vt:lpstr>7</vt:lpstr>
      <vt:lpstr>Process Strategies</vt:lpstr>
      <vt:lpstr>Process, Volume, and Variety</vt:lpstr>
      <vt:lpstr>Process Strategies</vt:lpstr>
      <vt:lpstr>Process Strategies</vt:lpstr>
      <vt:lpstr>Process Focus</vt:lpstr>
      <vt:lpstr>Process Focus</vt:lpstr>
      <vt:lpstr>Repetitive Focus</vt:lpstr>
      <vt:lpstr>Repetitive Focus</vt:lpstr>
      <vt:lpstr>Product Focus</vt:lpstr>
      <vt:lpstr>Product Focus</vt:lpstr>
      <vt:lpstr>Product Focus</vt:lpstr>
      <vt:lpstr>Mass Customization</vt:lpstr>
      <vt:lpstr>Mass Customization</vt:lpstr>
      <vt:lpstr>Mass Customization</vt:lpstr>
      <vt:lpstr>Mass Customization</vt:lpstr>
      <vt:lpstr>Mass Customization</vt:lpstr>
      <vt:lpstr>Crossover Charts</vt:lpstr>
      <vt:lpstr>Focused Processes</vt:lpstr>
      <vt:lpstr>Changing Processes</vt:lpstr>
    </vt:vector>
  </TitlesOfParts>
  <Company>Lincoln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Strategy</dc:title>
  <dc:subject>Heizer Render 10e</dc:subject>
  <dc:creator>Jeff Heyl</dc:creator>
  <cp:lastModifiedBy>Kern Kwong</cp:lastModifiedBy>
  <cp:revision>93</cp:revision>
  <dcterms:created xsi:type="dcterms:W3CDTF">2009-07-31T00:55:09Z</dcterms:created>
  <dcterms:modified xsi:type="dcterms:W3CDTF">2010-12-03T01:42:45Z</dcterms:modified>
</cp:coreProperties>
</file>