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258" r:id="rId3"/>
    <p:sldId id="318" r:id="rId4"/>
    <p:sldId id="317" r:id="rId5"/>
    <p:sldId id="319" r:id="rId6"/>
    <p:sldId id="321" r:id="rId7"/>
    <p:sldId id="322" r:id="rId8"/>
    <p:sldId id="323" r:id="rId9"/>
    <p:sldId id="324" r:id="rId10"/>
    <p:sldId id="325" r:id="rId11"/>
    <p:sldId id="326" r:id="rId12"/>
    <p:sldId id="327" r:id="rId13"/>
    <p:sldId id="328" r:id="rId14"/>
    <p:sldId id="329" r:id="rId15"/>
    <p:sldId id="259" r:id="rId16"/>
    <p:sldId id="331" r:id="rId17"/>
    <p:sldId id="332" r:id="rId18"/>
    <p:sldId id="339" r:id="rId19"/>
    <p:sldId id="340" r:id="rId20"/>
    <p:sldId id="333" r:id="rId21"/>
    <p:sldId id="334" r:id="rId22"/>
    <p:sldId id="341" r:id="rId23"/>
    <p:sldId id="335" r:id="rId24"/>
    <p:sldId id="336" r:id="rId25"/>
    <p:sldId id="337" r:id="rId26"/>
    <p:sldId id="353" r:id="rId27"/>
    <p:sldId id="354" r:id="rId28"/>
    <p:sldId id="355" r:id="rId29"/>
    <p:sldId id="356" r:id="rId30"/>
    <p:sldId id="357" r:id="rId31"/>
    <p:sldId id="338" r:id="rId32"/>
    <p:sldId id="347" r:id="rId33"/>
    <p:sldId id="348" r:id="rId34"/>
    <p:sldId id="349" r:id="rId35"/>
    <p:sldId id="350" r:id="rId36"/>
    <p:sldId id="351" r:id="rId37"/>
    <p:sldId id="352" r:id="rId38"/>
    <p:sldId id="330" r:id="rId39"/>
    <p:sldId id="26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32"/>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08168-CFD3-4C7C-9B30-650D719A0D76}" type="datetimeFigureOut">
              <a:rPr lang="en-ZA" smtClean="0"/>
              <a:t>2016/02/27</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57DF3-3A4A-4E37-8493-6257CA0113FC}" type="slidenum">
              <a:rPr lang="en-ZA" smtClean="0"/>
              <a:t>‹#›</a:t>
            </a:fld>
            <a:endParaRPr lang="en-ZA"/>
          </a:p>
        </p:txBody>
      </p:sp>
    </p:spTree>
    <p:extLst>
      <p:ext uri="{BB962C8B-B14F-4D97-AF65-F5344CB8AC3E}">
        <p14:creationId xmlns:p14="http://schemas.microsoft.com/office/powerpoint/2010/main" val="3879663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EEA8D74-F8F9-46C8-BB6F-9D26132C352B}" type="slidenum">
              <a:rPr lang="en-US" altLang="en-US"/>
              <a:pPr/>
              <a:t>26</a:t>
            </a:fld>
            <a:endParaRPr lang="en-US" altLang="en-US"/>
          </a:p>
        </p:txBody>
      </p:sp>
      <p:sp>
        <p:nvSpPr>
          <p:cNvPr id="38914" name="Rectangle 2"/>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7312" tIns="42862" rIns="87312" bIns="42862"/>
          <a:lstStyle/>
          <a:p>
            <a:endParaRPr lang="en-AU" altLang="en-US"/>
          </a:p>
        </p:txBody>
      </p:sp>
      <p:sp>
        <p:nvSpPr>
          <p:cNvPr id="38915" name="Rectangle 3"/>
          <p:cNvSpPr>
            <a:spLocks noGrp="1" noRot="1" noChangeAspect="1" noChangeArrowheads="1"/>
          </p:cNvSpPr>
          <p:nvPr>
            <p:ph type="sldImg"/>
          </p:nvPr>
        </p:nvSpPr>
        <p:spPr bwMode="auto">
          <a:xfrm>
            <a:off x="381000" y="685800"/>
            <a:ext cx="6096000" cy="34290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663804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2BB7F2DE-7BFE-4D99-806B-461141F5CEF2}" type="datetimeFigureOut">
              <a:rPr lang="en-ZA" smtClean="0"/>
              <a:t>2016/02/27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678D43E-6996-4DAB-8406-8D1944FB1FFA}" type="slidenum">
              <a:rPr lang="en-ZA" smtClean="0"/>
              <a:t>‹#›</a:t>
            </a:fld>
            <a:endParaRPr lang="en-ZA"/>
          </a:p>
        </p:txBody>
      </p:sp>
    </p:spTree>
    <p:extLst>
      <p:ext uri="{BB962C8B-B14F-4D97-AF65-F5344CB8AC3E}">
        <p14:creationId xmlns:p14="http://schemas.microsoft.com/office/powerpoint/2010/main" val="3726439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2BB7F2DE-7BFE-4D99-806B-461141F5CEF2}" type="datetimeFigureOut">
              <a:rPr lang="en-ZA" smtClean="0"/>
              <a:t>2016/02/27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678D43E-6996-4DAB-8406-8D1944FB1FFA}" type="slidenum">
              <a:rPr lang="en-ZA" smtClean="0"/>
              <a:t>‹#›</a:t>
            </a:fld>
            <a:endParaRPr lang="en-ZA"/>
          </a:p>
        </p:txBody>
      </p:sp>
    </p:spTree>
    <p:extLst>
      <p:ext uri="{BB962C8B-B14F-4D97-AF65-F5344CB8AC3E}">
        <p14:creationId xmlns:p14="http://schemas.microsoft.com/office/powerpoint/2010/main" val="391959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2BB7F2DE-7BFE-4D99-806B-461141F5CEF2}" type="datetimeFigureOut">
              <a:rPr lang="en-ZA" smtClean="0"/>
              <a:t>2016/02/27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678D43E-6996-4DAB-8406-8D1944FB1FFA}" type="slidenum">
              <a:rPr lang="en-ZA" smtClean="0"/>
              <a:t>‹#›</a:t>
            </a:fld>
            <a:endParaRPr lang="en-ZA"/>
          </a:p>
        </p:txBody>
      </p:sp>
    </p:spTree>
    <p:extLst>
      <p:ext uri="{BB962C8B-B14F-4D97-AF65-F5344CB8AC3E}">
        <p14:creationId xmlns:p14="http://schemas.microsoft.com/office/powerpoint/2010/main" val="2266851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540000" y="228600"/>
            <a:ext cx="9448800" cy="1447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83356" y="1905000"/>
            <a:ext cx="10363200" cy="4114800"/>
          </a:xfrm>
        </p:spPr>
        <p:txBody>
          <a:bodyPr/>
          <a:lstStyle/>
          <a:p>
            <a:pPr lvl="0"/>
            <a:endParaRPr lang="en-US" noProof="0" smtClean="0"/>
          </a:p>
        </p:txBody>
      </p:sp>
      <p:sp>
        <p:nvSpPr>
          <p:cNvPr id="4" name="Rectangle 1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6"/>
          <p:cNvSpPr>
            <a:spLocks noGrp="1" noChangeArrowheads="1"/>
          </p:cNvSpPr>
          <p:nvPr>
            <p:ph type="sldNum" sz="quarter" idx="12"/>
          </p:nvPr>
        </p:nvSpPr>
        <p:spPr>
          <a:ln/>
        </p:spPr>
        <p:txBody>
          <a:bodyPr/>
          <a:lstStyle>
            <a:lvl1pPr>
              <a:defRPr/>
            </a:lvl1pPr>
          </a:lstStyle>
          <a:p>
            <a:fld id="{D2B85A3D-DF80-40B9-946D-CE0170F516FD}" type="slidenum">
              <a:rPr lang="ar-SA" altLang="en-US"/>
              <a:pPr/>
              <a:t>‹#›</a:t>
            </a:fld>
            <a:endParaRPr lang="en-US" altLang="en-US"/>
          </a:p>
        </p:txBody>
      </p:sp>
    </p:spTree>
    <p:extLst>
      <p:ext uri="{BB962C8B-B14F-4D97-AF65-F5344CB8AC3E}">
        <p14:creationId xmlns:p14="http://schemas.microsoft.com/office/powerpoint/2010/main" val="870250816"/>
      </p:ext>
    </p:extLst>
  </p:cSld>
  <p:clrMapOvr>
    <a:masterClrMapping/>
  </p:clrMapOvr>
  <p:transition>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2BB7F2DE-7BFE-4D99-806B-461141F5CEF2}" type="datetimeFigureOut">
              <a:rPr lang="en-ZA" smtClean="0"/>
              <a:t>2016/02/27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678D43E-6996-4DAB-8406-8D1944FB1FFA}" type="slidenum">
              <a:rPr lang="en-ZA" smtClean="0"/>
              <a:t>‹#›</a:t>
            </a:fld>
            <a:endParaRPr lang="en-ZA"/>
          </a:p>
        </p:txBody>
      </p:sp>
    </p:spTree>
    <p:extLst>
      <p:ext uri="{BB962C8B-B14F-4D97-AF65-F5344CB8AC3E}">
        <p14:creationId xmlns:p14="http://schemas.microsoft.com/office/powerpoint/2010/main" val="1441644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B7F2DE-7BFE-4D99-806B-461141F5CEF2}" type="datetimeFigureOut">
              <a:rPr lang="en-ZA" smtClean="0"/>
              <a:t>2016/02/27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678D43E-6996-4DAB-8406-8D1944FB1FFA}" type="slidenum">
              <a:rPr lang="en-ZA" smtClean="0"/>
              <a:t>‹#›</a:t>
            </a:fld>
            <a:endParaRPr lang="en-ZA"/>
          </a:p>
        </p:txBody>
      </p:sp>
    </p:spTree>
    <p:extLst>
      <p:ext uri="{BB962C8B-B14F-4D97-AF65-F5344CB8AC3E}">
        <p14:creationId xmlns:p14="http://schemas.microsoft.com/office/powerpoint/2010/main" val="3108255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2BB7F2DE-7BFE-4D99-806B-461141F5CEF2}" type="datetimeFigureOut">
              <a:rPr lang="en-ZA" smtClean="0"/>
              <a:t>2016/02/27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678D43E-6996-4DAB-8406-8D1944FB1FFA}" type="slidenum">
              <a:rPr lang="en-ZA" smtClean="0"/>
              <a:t>‹#›</a:t>
            </a:fld>
            <a:endParaRPr lang="en-ZA"/>
          </a:p>
        </p:txBody>
      </p:sp>
    </p:spTree>
    <p:extLst>
      <p:ext uri="{BB962C8B-B14F-4D97-AF65-F5344CB8AC3E}">
        <p14:creationId xmlns:p14="http://schemas.microsoft.com/office/powerpoint/2010/main" val="2746798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2BB7F2DE-7BFE-4D99-806B-461141F5CEF2}" type="datetimeFigureOut">
              <a:rPr lang="en-ZA" smtClean="0"/>
              <a:t>2016/02/27</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D678D43E-6996-4DAB-8406-8D1944FB1FFA}" type="slidenum">
              <a:rPr lang="en-ZA" smtClean="0"/>
              <a:t>‹#›</a:t>
            </a:fld>
            <a:endParaRPr lang="en-ZA"/>
          </a:p>
        </p:txBody>
      </p:sp>
    </p:spTree>
    <p:extLst>
      <p:ext uri="{BB962C8B-B14F-4D97-AF65-F5344CB8AC3E}">
        <p14:creationId xmlns:p14="http://schemas.microsoft.com/office/powerpoint/2010/main" val="619977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2BB7F2DE-7BFE-4D99-806B-461141F5CEF2}" type="datetimeFigureOut">
              <a:rPr lang="en-ZA" smtClean="0"/>
              <a:t>2016/02/27</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D678D43E-6996-4DAB-8406-8D1944FB1FFA}" type="slidenum">
              <a:rPr lang="en-ZA" smtClean="0"/>
              <a:t>‹#›</a:t>
            </a:fld>
            <a:endParaRPr lang="en-ZA"/>
          </a:p>
        </p:txBody>
      </p:sp>
    </p:spTree>
    <p:extLst>
      <p:ext uri="{BB962C8B-B14F-4D97-AF65-F5344CB8AC3E}">
        <p14:creationId xmlns:p14="http://schemas.microsoft.com/office/powerpoint/2010/main" val="4071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B7F2DE-7BFE-4D99-806B-461141F5CEF2}" type="datetimeFigureOut">
              <a:rPr lang="en-ZA" smtClean="0"/>
              <a:t>2016/02/27</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D678D43E-6996-4DAB-8406-8D1944FB1FFA}" type="slidenum">
              <a:rPr lang="en-ZA" smtClean="0"/>
              <a:t>‹#›</a:t>
            </a:fld>
            <a:endParaRPr lang="en-ZA"/>
          </a:p>
        </p:txBody>
      </p:sp>
    </p:spTree>
    <p:extLst>
      <p:ext uri="{BB962C8B-B14F-4D97-AF65-F5344CB8AC3E}">
        <p14:creationId xmlns:p14="http://schemas.microsoft.com/office/powerpoint/2010/main" val="208518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B7F2DE-7BFE-4D99-806B-461141F5CEF2}" type="datetimeFigureOut">
              <a:rPr lang="en-ZA" smtClean="0"/>
              <a:t>2016/02/27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678D43E-6996-4DAB-8406-8D1944FB1FFA}" type="slidenum">
              <a:rPr lang="en-ZA" smtClean="0"/>
              <a:t>‹#›</a:t>
            </a:fld>
            <a:endParaRPr lang="en-ZA"/>
          </a:p>
        </p:txBody>
      </p:sp>
    </p:spTree>
    <p:extLst>
      <p:ext uri="{BB962C8B-B14F-4D97-AF65-F5344CB8AC3E}">
        <p14:creationId xmlns:p14="http://schemas.microsoft.com/office/powerpoint/2010/main" val="3308586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B7F2DE-7BFE-4D99-806B-461141F5CEF2}" type="datetimeFigureOut">
              <a:rPr lang="en-ZA" smtClean="0"/>
              <a:t>2016/02/27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678D43E-6996-4DAB-8406-8D1944FB1FFA}" type="slidenum">
              <a:rPr lang="en-ZA" smtClean="0"/>
              <a:t>‹#›</a:t>
            </a:fld>
            <a:endParaRPr lang="en-ZA"/>
          </a:p>
        </p:txBody>
      </p:sp>
    </p:spTree>
    <p:extLst>
      <p:ext uri="{BB962C8B-B14F-4D97-AF65-F5344CB8AC3E}">
        <p14:creationId xmlns:p14="http://schemas.microsoft.com/office/powerpoint/2010/main" val="3121436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B7F2DE-7BFE-4D99-806B-461141F5CEF2}" type="datetimeFigureOut">
              <a:rPr lang="en-ZA" smtClean="0"/>
              <a:t>2016/02/27</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8D43E-6996-4DAB-8406-8D1944FB1FFA}" type="slidenum">
              <a:rPr lang="en-ZA" smtClean="0"/>
              <a:t>‹#›</a:t>
            </a:fld>
            <a:endParaRPr lang="en-ZA"/>
          </a:p>
        </p:txBody>
      </p:sp>
    </p:spTree>
    <p:extLst>
      <p:ext uri="{BB962C8B-B14F-4D97-AF65-F5344CB8AC3E}">
        <p14:creationId xmlns:p14="http://schemas.microsoft.com/office/powerpoint/2010/main" val="1235219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hyperlink" Target="http://www.google.ca/url?sa=i&amp;rct=j&amp;q=&amp;esrc=s&amp;source=images&amp;cd=&amp;cad=rja&amp;uact=8&amp;ved=0CAcQjRw&amp;url=http://www.nsacct.org/nsa-blog/nsa-blog/2013/08/28/succession-planning-both-sides-now&amp;ei=b2G5VM-XL9DfoAT3rYL4Aw&amp;bvm=bv.83829542,d.cWc&amp;psig=AFQjCNFNRfMTeIjiqwhexwkmhlEaLKJTmQ&amp;ust=142152164105514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wmf"/><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 Type="http://schemas.openxmlformats.org/officeDocument/2006/relationships/image" Target="../media/image26.png"/><Relationship Id="rId16"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9.png"/><Relationship Id="rId10" Type="http://schemas.openxmlformats.org/officeDocument/2006/relationships/image" Target="../media/image34.png"/><Relationship Id="rId19" Type="http://schemas.openxmlformats.org/officeDocument/2006/relationships/image" Target="../media/image43.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0569" y="618206"/>
            <a:ext cx="9144000" cy="2983832"/>
          </a:xfrm>
          <a:solidFill>
            <a:srgbClr val="00B0F0"/>
          </a:solidFill>
        </p:spPr>
        <p:txBody>
          <a:bodyPr>
            <a:normAutofit fontScale="90000"/>
          </a:bodyPr>
          <a:lstStyle/>
          <a:p>
            <a:r>
              <a:rPr lang="en-ZA" dirty="0" smtClean="0"/>
              <a:t/>
            </a:r>
            <a:br>
              <a:rPr lang="en-ZA" dirty="0" smtClean="0"/>
            </a:br>
            <a:r>
              <a:rPr lang="en-ZA" dirty="0" smtClean="0"/>
              <a:t/>
            </a:r>
            <a:br>
              <a:rPr lang="en-ZA" dirty="0" smtClean="0"/>
            </a:br>
            <a:r>
              <a:rPr lang="en-ZA" dirty="0"/>
              <a:t/>
            </a:r>
            <a:br>
              <a:rPr lang="en-ZA" dirty="0"/>
            </a:br>
            <a:r>
              <a:rPr lang="en-ZA" dirty="0" smtClean="0"/>
              <a:t>Strategic and Change Management</a:t>
            </a:r>
            <a:br>
              <a:rPr lang="en-ZA" dirty="0" smtClean="0"/>
            </a:br>
            <a:endParaRPr lang="en-ZA" dirty="0"/>
          </a:p>
        </p:txBody>
      </p:sp>
      <p:sp>
        <p:nvSpPr>
          <p:cNvPr id="3" name="Subtitle 2"/>
          <p:cNvSpPr>
            <a:spLocks noGrp="1"/>
          </p:cNvSpPr>
          <p:nvPr>
            <p:ph type="subTitle" idx="1"/>
          </p:nvPr>
        </p:nvSpPr>
        <p:spPr>
          <a:xfrm>
            <a:off x="1740569" y="3602037"/>
            <a:ext cx="9143999" cy="2283607"/>
          </a:xfrm>
          <a:solidFill>
            <a:srgbClr val="00B0F0"/>
          </a:solidFill>
        </p:spPr>
        <p:txBody>
          <a:bodyPr>
            <a:normAutofit/>
          </a:bodyPr>
          <a:lstStyle/>
          <a:p>
            <a:r>
              <a:rPr lang="en-ZA" dirty="0" smtClean="0"/>
              <a:t>Presented </a:t>
            </a:r>
          </a:p>
          <a:p>
            <a:r>
              <a:rPr lang="en-ZA" dirty="0" smtClean="0"/>
              <a:t>by </a:t>
            </a:r>
          </a:p>
          <a:p>
            <a:r>
              <a:rPr lang="en-ZA" dirty="0" smtClean="0"/>
              <a:t>Dennis Smith - CM(SA)</a:t>
            </a:r>
          </a:p>
          <a:p>
            <a:r>
              <a:rPr lang="en-ZA" smtClean="0"/>
              <a:t>27/02/16</a:t>
            </a:r>
            <a:endParaRPr lang="en-ZA" dirty="0"/>
          </a:p>
        </p:txBody>
      </p:sp>
    </p:spTree>
    <p:extLst>
      <p:ext uri="{BB962C8B-B14F-4D97-AF65-F5344CB8AC3E}">
        <p14:creationId xmlns:p14="http://schemas.microsoft.com/office/powerpoint/2010/main" val="145308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8200" y="365126"/>
            <a:ext cx="10515600" cy="691510"/>
          </a:xfrm>
        </p:spPr>
        <p:txBody>
          <a:bodyPr/>
          <a:lstStyle/>
          <a:p>
            <a:pPr algn="ctr" eaLnBrk="1" hangingPunct="1"/>
            <a:r>
              <a:rPr lang="en-US" altLang="en-US" sz="3000" dirty="0">
                <a:latin typeface="Times New Roman" panose="02020603050405020304" pitchFamily="18" charset="0"/>
                <a:cs typeface="Times New Roman" panose="02020603050405020304" pitchFamily="18" charset="0"/>
              </a:rPr>
              <a:t>Issues to be considered before the merger:</a:t>
            </a:r>
          </a:p>
        </p:txBody>
      </p:sp>
      <p:grpSp>
        <p:nvGrpSpPr>
          <p:cNvPr id="9219" name="Group 410"/>
          <p:cNvGrpSpPr>
            <a:grpSpLocks/>
          </p:cNvGrpSpPr>
          <p:nvPr/>
        </p:nvGrpSpPr>
        <p:grpSpPr bwMode="auto">
          <a:xfrm>
            <a:off x="583842" y="1420232"/>
            <a:ext cx="11024315" cy="4388516"/>
            <a:chOff x="2528" y="2564"/>
            <a:chExt cx="6786" cy="5281"/>
          </a:xfrm>
        </p:grpSpPr>
        <p:sp>
          <p:nvSpPr>
            <p:cNvPr id="9220" name="Text Box 411"/>
            <p:cNvSpPr txBox="1">
              <a:spLocks noChangeArrowheads="1"/>
            </p:cNvSpPr>
            <p:nvPr/>
          </p:nvSpPr>
          <p:spPr bwMode="auto">
            <a:xfrm>
              <a:off x="2528" y="2564"/>
              <a:ext cx="2234" cy="5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742950" indent="-285750"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600" b="1" dirty="0"/>
                <a:t>OWNERS</a:t>
              </a:r>
              <a:endParaRPr lang="en-US" altLang="en-US" sz="1600" dirty="0"/>
            </a:p>
          </p:txBody>
        </p:sp>
        <p:sp>
          <p:nvSpPr>
            <p:cNvPr id="9221" name="Text Box 412"/>
            <p:cNvSpPr txBox="1">
              <a:spLocks noChangeArrowheads="1"/>
            </p:cNvSpPr>
            <p:nvPr/>
          </p:nvSpPr>
          <p:spPr bwMode="auto">
            <a:xfrm>
              <a:off x="2528" y="3326"/>
              <a:ext cx="2233" cy="63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742950" indent="-285750"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600" b="1" dirty="0"/>
                <a:t>OUTSIDE</a:t>
              </a:r>
            </a:p>
            <a:p>
              <a:pPr algn="ctr" eaLnBrk="1" hangingPunct="1"/>
              <a:r>
                <a:rPr lang="en-US" altLang="en-US" sz="1600" b="1" dirty="0" smtClean="0"/>
                <a:t>SPECIALISTS</a:t>
              </a:r>
              <a:endParaRPr lang="en-US" altLang="en-US" sz="1600" dirty="0"/>
            </a:p>
          </p:txBody>
        </p:sp>
        <p:sp>
          <p:nvSpPr>
            <p:cNvPr id="9222" name="Text Box 413"/>
            <p:cNvSpPr txBox="1">
              <a:spLocks noChangeArrowheads="1"/>
            </p:cNvSpPr>
            <p:nvPr/>
          </p:nvSpPr>
          <p:spPr bwMode="auto">
            <a:xfrm>
              <a:off x="2528" y="4089"/>
              <a:ext cx="2233" cy="63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742950" indent="-285750"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600" b="1" dirty="0"/>
                <a:t>SELL NOT TELL</a:t>
              </a:r>
            </a:p>
            <a:p>
              <a:pPr algn="ctr" eaLnBrk="1" hangingPunct="1"/>
              <a:r>
                <a:rPr lang="en-US" altLang="en-US" sz="1600" b="1" dirty="0"/>
                <a:t>APPROACH</a:t>
              </a:r>
              <a:endParaRPr lang="en-US" altLang="en-US" sz="1600" dirty="0"/>
            </a:p>
          </p:txBody>
        </p:sp>
        <p:sp>
          <p:nvSpPr>
            <p:cNvPr id="9223" name="Text Box 414"/>
            <p:cNvSpPr txBox="1">
              <a:spLocks noChangeArrowheads="1"/>
            </p:cNvSpPr>
            <p:nvPr/>
          </p:nvSpPr>
          <p:spPr bwMode="auto">
            <a:xfrm>
              <a:off x="2528" y="4851"/>
              <a:ext cx="2233" cy="7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742950" indent="-285750"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600" b="1" dirty="0"/>
                <a:t>FUTURE MANAGEMENT</a:t>
              </a:r>
            </a:p>
            <a:p>
              <a:pPr algn="ctr" eaLnBrk="1" hangingPunct="1"/>
              <a:r>
                <a:rPr lang="en-US" altLang="en-US" sz="1600" b="1" dirty="0"/>
                <a:t>OF THE NEWLY FORMED CO.</a:t>
              </a:r>
              <a:endParaRPr lang="en-US" altLang="en-US" sz="1600" dirty="0"/>
            </a:p>
          </p:txBody>
        </p:sp>
        <p:sp>
          <p:nvSpPr>
            <p:cNvPr id="9224" name="Text Box 415"/>
            <p:cNvSpPr txBox="1">
              <a:spLocks noChangeArrowheads="1"/>
            </p:cNvSpPr>
            <p:nvPr/>
          </p:nvSpPr>
          <p:spPr bwMode="auto">
            <a:xfrm>
              <a:off x="2528" y="5867"/>
              <a:ext cx="2233" cy="63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742950" indent="-285750"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600" b="1" dirty="0"/>
                <a:t>WIN-WIN APROACH</a:t>
              </a:r>
            </a:p>
            <a:p>
              <a:pPr algn="ctr" eaLnBrk="1" hangingPunct="1"/>
              <a:r>
                <a:rPr lang="en-US" altLang="en-US" sz="1600" b="1" dirty="0"/>
                <a:t>BEST OF EACH</a:t>
              </a:r>
              <a:endParaRPr lang="en-US" altLang="en-US" sz="1600" dirty="0"/>
            </a:p>
          </p:txBody>
        </p:sp>
        <p:sp>
          <p:nvSpPr>
            <p:cNvPr id="9225" name="Text Box 416"/>
            <p:cNvSpPr txBox="1">
              <a:spLocks noChangeArrowheads="1"/>
            </p:cNvSpPr>
            <p:nvPr/>
          </p:nvSpPr>
          <p:spPr bwMode="auto">
            <a:xfrm>
              <a:off x="2528" y="6630"/>
              <a:ext cx="2151" cy="121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742950" indent="-285750"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600" b="1" dirty="0"/>
                <a:t>TEAM BUILDING CHANGE</a:t>
              </a:r>
            </a:p>
            <a:p>
              <a:pPr algn="ctr" eaLnBrk="1" hangingPunct="1"/>
              <a:r>
                <a:rPr lang="en-US" altLang="en-US" sz="1600" b="1" dirty="0"/>
                <a:t>TECHNIQUES CREATIVE IDEAS</a:t>
              </a:r>
              <a:endParaRPr lang="en-US" altLang="en-US" sz="1600" dirty="0"/>
            </a:p>
          </p:txBody>
        </p:sp>
        <p:sp>
          <p:nvSpPr>
            <p:cNvPr id="9226" name="Text Box 417"/>
            <p:cNvSpPr txBox="1">
              <a:spLocks noChangeArrowheads="1"/>
            </p:cNvSpPr>
            <p:nvPr/>
          </p:nvSpPr>
          <p:spPr bwMode="auto">
            <a:xfrm>
              <a:off x="5259" y="2564"/>
              <a:ext cx="4055" cy="63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742950" indent="-285750"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400" b="1" dirty="0" smtClean="0"/>
                <a:t>DETERMINE MERGER OBJECTIVES: IN ORDER TO FACILITATE TYPE OF MERGER NEEDED AND IMPLEMENTING STRATEGY ACCORDINGLY.</a:t>
              </a:r>
              <a:endParaRPr lang="en-US" altLang="en-US" sz="1400" b="1" dirty="0"/>
            </a:p>
          </p:txBody>
        </p:sp>
        <p:sp>
          <p:nvSpPr>
            <p:cNvPr id="9227" name="Text Box 418"/>
            <p:cNvSpPr txBox="1">
              <a:spLocks noChangeArrowheads="1"/>
            </p:cNvSpPr>
            <p:nvPr/>
          </p:nvSpPr>
          <p:spPr bwMode="auto">
            <a:xfrm>
              <a:off x="5259" y="3326"/>
              <a:ext cx="4055" cy="5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742950" indent="-285750"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400" b="1" dirty="0" smtClean="0"/>
                <a:t>FIRM VALUATION PROCESS</a:t>
              </a:r>
              <a:r>
                <a:rPr lang="en-US" altLang="en-US" sz="1600" b="1" dirty="0" smtClean="0"/>
                <a:t>.</a:t>
              </a:r>
              <a:endParaRPr lang="en-US" altLang="en-US" sz="1600" b="1" dirty="0"/>
            </a:p>
          </p:txBody>
        </p:sp>
        <p:sp>
          <p:nvSpPr>
            <p:cNvPr id="9228" name="Text Box 419"/>
            <p:cNvSpPr txBox="1">
              <a:spLocks noChangeArrowheads="1"/>
            </p:cNvSpPr>
            <p:nvPr/>
          </p:nvSpPr>
          <p:spPr bwMode="auto">
            <a:xfrm>
              <a:off x="5259" y="4089"/>
              <a:ext cx="4054" cy="63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742950" indent="-285750"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600" b="1" dirty="0" smtClean="0"/>
                <a:t>COMMUNICATION PROGRAMS/PRACTICES AT PRE-THROUGH-AFTER MERGER ANNOUNCEMENT.</a:t>
              </a:r>
              <a:endParaRPr lang="en-US" altLang="en-US" sz="1600" b="1" dirty="0"/>
            </a:p>
          </p:txBody>
        </p:sp>
        <p:sp>
          <p:nvSpPr>
            <p:cNvPr id="9229" name="Text Box 420"/>
            <p:cNvSpPr txBox="1">
              <a:spLocks noChangeArrowheads="1"/>
            </p:cNvSpPr>
            <p:nvPr/>
          </p:nvSpPr>
          <p:spPr bwMode="auto">
            <a:xfrm>
              <a:off x="5259" y="4851"/>
              <a:ext cx="4054" cy="7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742950" indent="-285750"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sz="1600" dirty="0"/>
            </a:p>
            <a:p>
              <a:pPr eaLnBrk="1" hangingPunct="1"/>
              <a:r>
                <a:rPr lang="en-US" altLang="en-US" sz="1600" b="1" dirty="0" smtClean="0"/>
                <a:t>ESTABLISHMENT OF MERGER INTEGRATION TEAM.</a:t>
              </a:r>
              <a:endParaRPr lang="en-US" altLang="en-US" sz="1600" b="1" dirty="0"/>
            </a:p>
          </p:txBody>
        </p:sp>
        <p:sp>
          <p:nvSpPr>
            <p:cNvPr id="9230" name="Text Box 421"/>
            <p:cNvSpPr txBox="1">
              <a:spLocks noChangeArrowheads="1"/>
            </p:cNvSpPr>
            <p:nvPr/>
          </p:nvSpPr>
          <p:spPr bwMode="auto">
            <a:xfrm>
              <a:off x="5259" y="5867"/>
              <a:ext cx="4055" cy="51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742950" indent="-285750"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600" b="1" dirty="0" smtClean="0"/>
                <a:t>CULTURAL COMPATIBILITY.</a:t>
              </a:r>
              <a:endParaRPr lang="en-US" altLang="en-US" sz="1600" b="1" dirty="0"/>
            </a:p>
          </p:txBody>
        </p:sp>
        <p:sp>
          <p:nvSpPr>
            <p:cNvPr id="9231" name="Text Box 422"/>
            <p:cNvSpPr txBox="1">
              <a:spLocks noChangeArrowheads="1"/>
            </p:cNvSpPr>
            <p:nvPr/>
          </p:nvSpPr>
          <p:spPr bwMode="auto">
            <a:xfrm>
              <a:off x="5259" y="6630"/>
              <a:ext cx="4054" cy="101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742950" indent="-285750"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600" b="1" dirty="0" smtClean="0"/>
                <a:t>THE PRESENCE OF A CONSULTANT.</a:t>
              </a:r>
            </a:p>
            <a:p>
              <a:pPr eaLnBrk="1" hangingPunct="1"/>
              <a:r>
                <a:rPr lang="en-US" altLang="en-US" sz="1600" b="1" dirty="0" smtClean="0"/>
                <a:t>MAKE TOUGH DECISIONS QUICKLY AND BE TRUTHFUL WITH PEOPLE.</a:t>
              </a:r>
              <a:endParaRPr lang="en-US" altLang="en-US" sz="1600" b="1" dirty="0"/>
            </a:p>
          </p:txBody>
        </p:sp>
        <p:sp>
          <p:nvSpPr>
            <p:cNvPr id="9232" name="Line 423"/>
            <p:cNvSpPr>
              <a:spLocks noChangeShapeType="1"/>
            </p:cNvSpPr>
            <p:nvPr/>
          </p:nvSpPr>
          <p:spPr bwMode="auto">
            <a:xfrm>
              <a:off x="4762" y="2818"/>
              <a:ext cx="49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ZA" sz="1350"/>
            </a:p>
          </p:txBody>
        </p:sp>
        <p:sp>
          <p:nvSpPr>
            <p:cNvPr id="9233" name="Line 424"/>
            <p:cNvSpPr>
              <a:spLocks noChangeShapeType="1"/>
            </p:cNvSpPr>
            <p:nvPr/>
          </p:nvSpPr>
          <p:spPr bwMode="auto">
            <a:xfrm>
              <a:off x="4762" y="3580"/>
              <a:ext cx="49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ZA" sz="1350"/>
            </a:p>
          </p:txBody>
        </p:sp>
        <p:sp>
          <p:nvSpPr>
            <p:cNvPr id="9234" name="Line 425"/>
            <p:cNvSpPr>
              <a:spLocks noChangeShapeType="1"/>
            </p:cNvSpPr>
            <p:nvPr/>
          </p:nvSpPr>
          <p:spPr bwMode="auto">
            <a:xfrm>
              <a:off x="4762" y="4343"/>
              <a:ext cx="49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ZA" sz="1350"/>
            </a:p>
          </p:txBody>
        </p:sp>
        <p:sp>
          <p:nvSpPr>
            <p:cNvPr id="9235" name="Line 426"/>
            <p:cNvSpPr>
              <a:spLocks noChangeShapeType="1"/>
            </p:cNvSpPr>
            <p:nvPr/>
          </p:nvSpPr>
          <p:spPr bwMode="auto">
            <a:xfrm>
              <a:off x="4762" y="5232"/>
              <a:ext cx="49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ZA" sz="1350"/>
            </a:p>
          </p:txBody>
        </p:sp>
        <p:sp>
          <p:nvSpPr>
            <p:cNvPr id="9236" name="Line 427"/>
            <p:cNvSpPr>
              <a:spLocks noChangeShapeType="1"/>
            </p:cNvSpPr>
            <p:nvPr/>
          </p:nvSpPr>
          <p:spPr bwMode="auto">
            <a:xfrm>
              <a:off x="4762" y="6121"/>
              <a:ext cx="49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ZA" sz="1350"/>
            </a:p>
          </p:txBody>
        </p:sp>
        <p:sp>
          <p:nvSpPr>
            <p:cNvPr id="9237" name="Line 428"/>
            <p:cNvSpPr>
              <a:spLocks noChangeShapeType="1"/>
            </p:cNvSpPr>
            <p:nvPr/>
          </p:nvSpPr>
          <p:spPr bwMode="auto">
            <a:xfrm>
              <a:off x="4679" y="7011"/>
              <a:ext cx="5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ZA" sz="1350"/>
            </a:p>
          </p:txBody>
        </p:sp>
      </p:grpSp>
    </p:spTree>
    <p:extLst>
      <p:ext uri="{BB962C8B-B14F-4D97-AF65-F5344CB8AC3E}">
        <p14:creationId xmlns:p14="http://schemas.microsoft.com/office/powerpoint/2010/main" val="80761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38200" y="365125"/>
            <a:ext cx="10515600" cy="433365"/>
          </a:xfrm>
        </p:spPr>
        <p:txBody>
          <a:bodyPr>
            <a:normAutofit fontScale="90000"/>
          </a:bodyPr>
          <a:lstStyle/>
          <a:p>
            <a:pPr eaLnBrk="1" hangingPunct="1"/>
            <a:r>
              <a:rPr lang="en-US" altLang="en-US" dirty="0" smtClean="0"/>
              <a:t>Important definitions for firm valuation</a:t>
            </a:r>
          </a:p>
        </p:txBody>
      </p:sp>
      <p:sp>
        <p:nvSpPr>
          <p:cNvPr id="10243" name="Rectangle 3"/>
          <p:cNvSpPr>
            <a:spLocks noGrp="1" noChangeArrowheads="1"/>
          </p:cNvSpPr>
          <p:nvPr>
            <p:ph type="body" idx="1"/>
          </p:nvPr>
        </p:nvSpPr>
        <p:spPr>
          <a:xfrm>
            <a:off x="734097" y="1090188"/>
            <a:ext cx="8969302" cy="5626146"/>
          </a:xfrm>
        </p:spPr>
        <p:txBody>
          <a:bodyPr>
            <a:normAutofit fontScale="47500" lnSpcReduction="20000"/>
          </a:bodyPr>
          <a:lstStyle/>
          <a:p>
            <a:pPr indent="-216694">
              <a:lnSpc>
                <a:spcPct val="80000"/>
              </a:lnSpc>
            </a:pPr>
            <a:r>
              <a:rPr lang="en-US" altLang="en-US" sz="4200" dirty="0"/>
              <a:t> The Strategic Issues</a:t>
            </a:r>
          </a:p>
          <a:p>
            <a:pPr indent="-216694">
              <a:lnSpc>
                <a:spcPct val="80000"/>
              </a:lnSpc>
              <a:buNone/>
            </a:pPr>
            <a:r>
              <a:rPr lang="en-US" altLang="en-US" sz="4200" dirty="0"/>
              <a:t>	- What is your distinct competency?</a:t>
            </a:r>
          </a:p>
          <a:p>
            <a:pPr indent="-216694">
              <a:lnSpc>
                <a:spcPct val="80000"/>
              </a:lnSpc>
              <a:buNone/>
            </a:pPr>
            <a:r>
              <a:rPr lang="en-US" altLang="en-US" sz="4200" dirty="0"/>
              <a:t>	-  Estimated cash flow after merger.</a:t>
            </a:r>
          </a:p>
          <a:p>
            <a:pPr indent="-216694">
              <a:lnSpc>
                <a:spcPct val="80000"/>
              </a:lnSpc>
              <a:buNone/>
            </a:pPr>
            <a:r>
              <a:rPr lang="en-US" altLang="en-US" sz="4200" dirty="0"/>
              <a:t>	-  Expected earnings after merger.</a:t>
            </a:r>
          </a:p>
          <a:p>
            <a:pPr indent="-216694">
              <a:lnSpc>
                <a:spcPct val="80000"/>
              </a:lnSpc>
              <a:buNone/>
            </a:pPr>
            <a:r>
              <a:rPr lang="en-US" altLang="en-US" sz="4200" dirty="0"/>
              <a:t>	-  Financial stand for the mother company of each.</a:t>
            </a:r>
          </a:p>
          <a:p>
            <a:pPr indent="-216694">
              <a:lnSpc>
                <a:spcPct val="80000"/>
              </a:lnSpc>
              <a:buNone/>
            </a:pPr>
            <a:endParaRPr lang="en-US" altLang="en-US" sz="4200" dirty="0"/>
          </a:p>
          <a:p>
            <a:pPr indent="-216694">
              <a:lnSpc>
                <a:spcPct val="80000"/>
              </a:lnSpc>
            </a:pPr>
            <a:r>
              <a:rPr lang="en-US" altLang="en-US" sz="4200" dirty="0"/>
              <a:t> The Managerial Issues</a:t>
            </a:r>
          </a:p>
          <a:p>
            <a:pPr indent="-216694">
              <a:lnSpc>
                <a:spcPct val="80000"/>
              </a:lnSpc>
              <a:buNone/>
            </a:pPr>
            <a:r>
              <a:rPr lang="en-US" altLang="en-US" sz="4200" dirty="0"/>
              <a:t>	- Level of experience accumulated for each side.</a:t>
            </a:r>
          </a:p>
          <a:p>
            <a:pPr indent="-216694">
              <a:lnSpc>
                <a:spcPct val="80000"/>
              </a:lnSpc>
              <a:buNone/>
            </a:pPr>
            <a:r>
              <a:rPr lang="en-US" altLang="en-US" sz="4200" dirty="0"/>
              <a:t>	-  Existing human resources in each side’s business line up for merger.</a:t>
            </a:r>
          </a:p>
          <a:p>
            <a:pPr indent="-216694">
              <a:lnSpc>
                <a:spcPct val="80000"/>
              </a:lnSpc>
              <a:buNone/>
            </a:pPr>
            <a:endParaRPr lang="en-US" altLang="en-US" sz="4200" dirty="0"/>
          </a:p>
          <a:p>
            <a:pPr indent="-216694">
              <a:lnSpc>
                <a:spcPct val="80000"/>
              </a:lnSpc>
            </a:pPr>
            <a:r>
              <a:rPr lang="en-US" altLang="en-US" sz="4200" dirty="0"/>
              <a:t>The Operational Issues</a:t>
            </a:r>
          </a:p>
          <a:p>
            <a:pPr indent="-216694">
              <a:lnSpc>
                <a:spcPct val="80000"/>
              </a:lnSpc>
              <a:buNone/>
            </a:pPr>
            <a:r>
              <a:rPr lang="en-US" altLang="en-US" sz="4200" dirty="0"/>
              <a:t>	- Marketing capabilities</a:t>
            </a:r>
          </a:p>
          <a:p>
            <a:pPr indent="-216694">
              <a:lnSpc>
                <a:spcPct val="80000"/>
              </a:lnSpc>
              <a:buNone/>
            </a:pPr>
            <a:r>
              <a:rPr lang="en-US" altLang="en-US" sz="4200" dirty="0"/>
              <a:t>	-  Sales point (locations and number)</a:t>
            </a:r>
          </a:p>
          <a:p>
            <a:pPr indent="-216694">
              <a:lnSpc>
                <a:spcPct val="80000"/>
              </a:lnSpc>
              <a:buNone/>
            </a:pPr>
            <a:r>
              <a:rPr lang="en-US" altLang="en-US" sz="4200" dirty="0"/>
              <a:t>	-  Manufacturing capabilities (if it is a manufacturing co.)</a:t>
            </a:r>
          </a:p>
          <a:p>
            <a:pPr indent="-216694">
              <a:lnSpc>
                <a:spcPct val="80000"/>
              </a:lnSpc>
              <a:buNone/>
            </a:pPr>
            <a:endParaRPr lang="en-US" altLang="en-US" sz="4200" dirty="0"/>
          </a:p>
          <a:p>
            <a:pPr indent="-216694">
              <a:lnSpc>
                <a:spcPct val="80000"/>
              </a:lnSpc>
            </a:pPr>
            <a:r>
              <a:rPr lang="en-US" altLang="en-US" sz="4200" dirty="0"/>
              <a:t>The Financial Issues</a:t>
            </a:r>
          </a:p>
          <a:p>
            <a:pPr indent="-216694">
              <a:lnSpc>
                <a:spcPct val="80000"/>
              </a:lnSpc>
              <a:buNone/>
            </a:pPr>
            <a:r>
              <a:rPr lang="en-US" altLang="en-US" sz="4200" dirty="0"/>
              <a:t>	- Assets of the intended merging business line</a:t>
            </a:r>
          </a:p>
          <a:p>
            <a:pPr indent="-216694">
              <a:lnSpc>
                <a:spcPct val="80000"/>
              </a:lnSpc>
              <a:buNone/>
            </a:pPr>
            <a:r>
              <a:rPr lang="en-US" altLang="en-US" sz="4200" dirty="0"/>
              <a:t>	- Financial strength of the intended business line</a:t>
            </a:r>
          </a:p>
          <a:p>
            <a:pPr indent="-216694">
              <a:lnSpc>
                <a:spcPct val="80000"/>
              </a:lnSpc>
              <a:buNone/>
            </a:pPr>
            <a:endParaRPr lang="en-US" altLang="en-US" sz="1050" dirty="0"/>
          </a:p>
          <a:p>
            <a:pPr indent="-216694">
              <a:lnSpc>
                <a:spcPct val="80000"/>
              </a:lnSpc>
              <a:buNone/>
            </a:pPr>
            <a:endParaRPr lang="en-US" altLang="en-US" sz="600" dirty="0"/>
          </a:p>
          <a:p>
            <a:pPr indent="-216694">
              <a:lnSpc>
                <a:spcPct val="80000"/>
              </a:lnSpc>
              <a:buNone/>
            </a:pPr>
            <a:endParaRPr lang="en-US" altLang="en-US" sz="600" dirty="0"/>
          </a:p>
          <a:p>
            <a:pPr indent="-216694">
              <a:lnSpc>
                <a:spcPct val="80000"/>
              </a:lnSpc>
              <a:buNone/>
            </a:pPr>
            <a:endParaRPr lang="en-US" altLang="en-US" sz="600" dirty="0"/>
          </a:p>
        </p:txBody>
      </p:sp>
      <p:sp>
        <p:nvSpPr>
          <p:cNvPr id="10244" name="Rectangle 4"/>
          <p:cNvSpPr>
            <a:spLocks noChangeArrowheads="1"/>
          </p:cNvSpPr>
          <p:nvPr/>
        </p:nvSpPr>
        <p:spPr bwMode="auto">
          <a:xfrm>
            <a:off x="734097" y="798490"/>
            <a:ext cx="9821732" cy="231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9056" tIns="34529" rIns="69056" bIns="34529" anchor="ct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742950" indent="-285750"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en-US" sz="1800" dirty="0">
                <a:solidFill>
                  <a:schemeClr val="tx2"/>
                </a:solidFill>
              </a:rPr>
              <a:t>What would each side contribute along the following dimensions:</a:t>
            </a:r>
          </a:p>
        </p:txBody>
      </p:sp>
    </p:spTree>
    <p:extLst>
      <p:ext uri="{BB962C8B-B14F-4D97-AF65-F5344CB8AC3E}">
        <p14:creationId xmlns:p14="http://schemas.microsoft.com/office/powerpoint/2010/main" val="2779745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96" name="Group 88"/>
          <p:cNvGraphicFramePr>
            <a:graphicFrameLocks noGrp="1"/>
          </p:cNvGraphicFramePr>
          <p:nvPr>
            <p:ph idx="1"/>
            <p:extLst>
              <p:ext uri="{D42A27DB-BD31-4B8C-83A1-F6EECF244321}">
                <p14:modId xmlns:p14="http://schemas.microsoft.com/office/powerpoint/2010/main" val="754112950"/>
              </p:ext>
            </p:extLst>
          </p:nvPr>
        </p:nvGraphicFramePr>
        <p:xfrm>
          <a:off x="236668" y="193639"/>
          <a:ext cx="11489167" cy="6576046"/>
        </p:xfrm>
        <a:graphic>
          <a:graphicData uri="http://schemas.openxmlformats.org/drawingml/2006/table">
            <a:tbl>
              <a:tblPr/>
              <a:tblGrid>
                <a:gridCol w="1979407">
                  <a:extLst>
                    <a:ext uri="{9D8B030D-6E8A-4147-A177-3AD203B41FA5}">
                      <a16:colId xmlns:a16="http://schemas.microsoft.com/office/drawing/2014/main" val="20000"/>
                    </a:ext>
                  </a:extLst>
                </a:gridCol>
                <a:gridCol w="893647">
                  <a:extLst>
                    <a:ext uri="{9D8B030D-6E8A-4147-A177-3AD203B41FA5}">
                      <a16:colId xmlns:a16="http://schemas.microsoft.com/office/drawing/2014/main" val="1488325636"/>
                    </a:ext>
                  </a:extLst>
                </a:gridCol>
                <a:gridCol w="1838796">
                  <a:extLst>
                    <a:ext uri="{9D8B030D-6E8A-4147-A177-3AD203B41FA5}">
                      <a16:colId xmlns:a16="http://schemas.microsoft.com/office/drawing/2014/main" val="20001"/>
                    </a:ext>
                  </a:extLst>
                </a:gridCol>
                <a:gridCol w="1034258">
                  <a:extLst>
                    <a:ext uri="{9D8B030D-6E8A-4147-A177-3AD203B41FA5}">
                      <a16:colId xmlns:a16="http://schemas.microsoft.com/office/drawing/2014/main" val="508057107"/>
                    </a:ext>
                  </a:extLst>
                </a:gridCol>
                <a:gridCol w="2870005">
                  <a:extLst>
                    <a:ext uri="{9D8B030D-6E8A-4147-A177-3AD203B41FA5}">
                      <a16:colId xmlns:a16="http://schemas.microsoft.com/office/drawing/2014/main" val="20002"/>
                    </a:ext>
                  </a:extLst>
                </a:gridCol>
                <a:gridCol w="2873054">
                  <a:extLst>
                    <a:ext uri="{9D8B030D-6E8A-4147-A177-3AD203B41FA5}">
                      <a16:colId xmlns:a16="http://schemas.microsoft.com/office/drawing/2014/main" val="20003"/>
                    </a:ext>
                  </a:extLst>
                </a:gridCol>
              </a:tblGrid>
              <a:tr h="267477">
                <a:tc gridSpan="6">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lang="en-US" altLang="en-US" sz="1600" dirty="0" smtClean="0"/>
                        <a:t>Purpose, timing, and types of facilitation at appropriate points during merger</a:t>
                      </a:r>
                      <a:endParaRPr kumimoji="0" lang="en-US" altLang="en-US" sz="1600" b="0" i="0" u="none" strike="noStrike" cap="none" normalizeH="0" baseline="0" dirty="0" smtClean="0">
                        <a:ln>
                          <a:noFill/>
                        </a:ln>
                        <a:solidFill>
                          <a:schemeClr val="tx1"/>
                        </a:solidFill>
                        <a:effectLst/>
                        <a:latin typeface="Times New Roman" pitchFamily="18" charset="0"/>
                        <a:cs typeface="Arial" charset="0"/>
                      </a:endParaRPr>
                    </a:p>
                  </a:txBody>
                  <a:tcPr marL="68580" marR="68580" marT="34289" marB="34289"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ZA"/>
                    </a:p>
                  </a:txBody>
                  <a:tcPr/>
                </a:tc>
                <a:tc hMerge="1">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endParaRPr kumimoji="0" lang="en-US" altLang="en-US" sz="1200" b="0" i="0" u="none" strike="noStrike" cap="none" normalizeH="0" baseline="0" dirty="0" smtClean="0">
                        <a:ln>
                          <a:noFill/>
                        </a:ln>
                        <a:solidFill>
                          <a:schemeClr val="tx1"/>
                        </a:solidFill>
                        <a:effectLst/>
                        <a:latin typeface="Times New Roman" pitchFamily="18" charset="0"/>
                        <a:cs typeface="Arial" charset="0"/>
                      </a:endParaRPr>
                    </a:p>
                  </a:txBody>
                  <a:tcPr marL="68580" marR="68580" marT="34289" marB="3428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ZA"/>
                    </a:p>
                  </a:txBody>
                  <a:tcPr/>
                </a:tc>
                <a:tc hMerge="1">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endParaRPr kumimoji="0" lang="en-US" altLang="en-US" sz="1200" b="0" i="0" u="none" strike="noStrike" cap="none" normalizeH="0" baseline="0" smtClean="0">
                        <a:ln>
                          <a:noFill/>
                        </a:ln>
                        <a:solidFill>
                          <a:schemeClr val="tx1"/>
                        </a:solidFill>
                        <a:effectLst/>
                        <a:latin typeface="Times New Roman" pitchFamily="18" charset="0"/>
                        <a:cs typeface="Arial" charset="0"/>
                      </a:endParaRPr>
                    </a:p>
                  </a:txBody>
                  <a:tcPr marL="68580" marR="68580" marT="34289" marB="3428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endParaRPr kumimoji="0" lang="en-US" altLang="en-US" sz="1200" b="0" i="0" u="none" strike="noStrike" cap="none" normalizeH="0" baseline="0" dirty="0" smtClean="0">
                        <a:ln>
                          <a:noFill/>
                        </a:ln>
                        <a:solidFill>
                          <a:schemeClr val="tx1"/>
                        </a:solidFill>
                        <a:effectLst/>
                        <a:latin typeface="Times New Roman" pitchFamily="18" charset="0"/>
                        <a:cs typeface="Arial" charset="0"/>
                      </a:endParaRPr>
                    </a:p>
                  </a:txBody>
                  <a:tcPr marL="68580" marR="68580" marT="34289" marB="3428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487998908"/>
                  </a:ext>
                </a:extLst>
              </a:tr>
              <a:tr h="267477">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Type</a:t>
                      </a:r>
                    </a:p>
                  </a:txBody>
                  <a:tcPr marL="68580" marR="68580" marT="34289" marB="3428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Preliminary</a:t>
                      </a:r>
                    </a:p>
                  </a:txBody>
                  <a:tcPr marL="68580" marR="68580" marT="34289" marB="3428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hMerge="1">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endParaRPr kumimoji="0" lang="en-US" altLang="en-US" sz="1600" b="0" i="0" u="none" strike="noStrike" cap="none" normalizeH="0" baseline="0" dirty="0" smtClean="0">
                        <a:ln>
                          <a:noFill/>
                        </a:ln>
                        <a:solidFill>
                          <a:schemeClr val="tx1"/>
                        </a:solidFill>
                        <a:effectLst/>
                        <a:latin typeface="Times New Roman" pitchFamily="18" charset="0"/>
                        <a:cs typeface="Arial" charset="0"/>
                      </a:endParaRPr>
                    </a:p>
                  </a:txBody>
                  <a:tcPr marL="68580" marR="68580" marT="34289" marB="3428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Primary</a:t>
                      </a:r>
                    </a:p>
                  </a:txBody>
                  <a:tcPr marL="68580" marR="68580" marT="34289" marB="3428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hMerge="1">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endParaRPr kumimoji="0" lang="en-US" altLang="en-US" sz="1600" b="0" i="0" u="none" strike="noStrike" cap="none" normalizeH="0" baseline="0" dirty="0" smtClean="0">
                        <a:ln>
                          <a:noFill/>
                        </a:ln>
                        <a:solidFill>
                          <a:schemeClr val="tx1"/>
                        </a:solidFill>
                        <a:effectLst/>
                        <a:latin typeface="Times New Roman" pitchFamily="18" charset="0"/>
                        <a:cs typeface="Arial" charset="0"/>
                      </a:endParaRPr>
                    </a:p>
                  </a:txBody>
                  <a:tcPr marL="68580" marR="68580" marT="34289" marB="3428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1600" b="0" i="0" u="none" strike="noStrike" cap="none" normalizeH="0" baseline="0" smtClean="0">
                          <a:ln>
                            <a:noFill/>
                          </a:ln>
                          <a:solidFill>
                            <a:schemeClr val="tx1"/>
                          </a:solidFill>
                          <a:effectLst/>
                          <a:latin typeface="Times New Roman" pitchFamily="18" charset="0"/>
                          <a:cs typeface="Arial" charset="0"/>
                        </a:rPr>
                        <a:t>Secondary</a:t>
                      </a:r>
                    </a:p>
                  </a:txBody>
                  <a:tcPr marL="68580" marR="68580" marT="34289" marB="3428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1434660">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Individuals</a:t>
                      </a:r>
                    </a:p>
                  </a:txBody>
                  <a:tcPr marL="68580" marR="68580" marT="34289" marB="3428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Active listening</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One-on-one support</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Stress reduction</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Role validation</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Social support</a:t>
                      </a:r>
                    </a:p>
                  </a:txBody>
                  <a:tcPr marL="68580" marR="68580" marT="34289" marB="3428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hMerge="1">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endParaRPr kumimoji="0" lang="en-US" altLang="en-US" sz="1600" b="0" i="0" u="none" strike="noStrike" cap="none" normalizeH="0" baseline="0" dirty="0" smtClean="0">
                        <a:ln>
                          <a:noFill/>
                        </a:ln>
                        <a:solidFill>
                          <a:schemeClr val="tx1"/>
                        </a:solidFill>
                        <a:effectLst/>
                        <a:latin typeface="Times New Roman" pitchFamily="18" charset="0"/>
                        <a:cs typeface="Arial" charset="0"/>
                      </a:endParaRPr>
                    </a:p>
                  </a:txBody>
                  <a:tcPr marL="68580" marR="68580" marT="34289" marB="3428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Career counseling</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Reality testing</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Examining assumptions</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Personal strategizing</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Role recognition</a:t>
                      </a:r>
                    </a:p>
                  </a:txBody>
                  <a:tcPr marL="68580" marR="68580" marT="34289" marB="3428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hMerge="1">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endParaRPr kumimoji="0" lang="en-US" altLang="en-US" sz="1600" b="0" i="0" u="none" strike="noStrike" cap="none" normalizeH="0" baseline="0" dirty="0" smtClean="0">
                        <a:ln>
                          <a:noFill/>
                        </a:ln>
                        <a:solidFill>
                          <a:schemeClr val="tx1"/>
                        </a:solidFill>
                        <a:effectLst/>
                        <a:latin typeface="Times New Roman" pitchFamily="18" charset="0"/>
                        <a:cs typeface="Arial" charset="0"/>
                      </a:endParaRPr>
                    </a:p>
                  </a:txBody>
                  <a:tcPr marL="68580" marR="68580" marT="34289" marB="3428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Confrontation</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Feedback</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Adaption</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Counseling</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Coaching /Outplacement</a:t>
                      </a:r>
                    </a:p>
                  </a:txBody>
                  <a:tcPr marL="68580" marR="68580" marT="34289" marB="3428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707001">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1600" b="0" i="0" u="none" strike="noStrike" cap="none" normalizeH="0" baseline="0" smtClean="0">
                          <a:ln>
                            <a:noFill/>
                          </a:ln>
                          <a:solidFill>
                            <a:schemeClr val="tx1"/>
                          </a:solidFill>
                          <a:effectLst/>
                          <a:latin typeface="Times New Roman" pitchFamily="18" charset="0"/>
                          <a:cs typeface="Arial" charset="0"/>
                        </a:rPr>
                        <a:t>Groups</a:t>
                      </a:r>
                    </a:p>
                  </a:txBody>
                  <a:tcPr marL="68580" marR="68580" marT="34289" marB="3428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Listening</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Mourning the loss</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Reassurance of value</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Sharing common concerns</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Small group discussions</a:t>
                      </a:r>
                    </a:p>
                  </a:txBody>
                  <a:tcPr marL="68580" marR="68580" marT="34289" marB="3428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hMerge="1">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endParaRPr kumimoji="0" lang="en-US" altLang="en-US" sz="1600" b="0" i="0" u="none" strike="noStrike" cap="none" normalizeH="0" baseline="0" dirty="0" smtClean="0">
                        <a:ln>
                          <a:noFill/>
                        </a:ln>
                        <a:solidFill>
                          <a:schemeClr val="tx1"/>
                        </a:solidFill>
                        <a:effectLst/>
                        <a:latin typeface="Times New Roman" pitchFamily="18" charset="0"/>
                        <a:cs typeface="Arial" charset="0"/>
                      </a:endParaRPr>
                    </a:p>
                  </a:txBody>
                  <a:tcPr marL="68580" marR="68580" marT="34289" marB="3428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Information exchange</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Intergroup mirroring</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Joint action planning</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Norms and values</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Clarification</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Mission and </a:t>
                      </a:r>
                      <a:r>
                        <a:rPr kumimoji="0" lang="en-US" altLang="en-US" sz="1600" b="0" i="0" u="none" strike="noStrike" cap="none" normalizeH="0" baseline="0" smtClean="0">
                          <a:ln>
                            <a:noFill/>
                          </a:ln>
                          <a:solidFill>
                            <a:schemeClr val="tx1"/>
                          </a:solidFill>
                          <a:effectLst/>
                          <a:latin typeface="Times New Roman" pitchFamily="18" charset="0"/>
                          <a:cs typeface="Arial" charset="0"/>
                        </a:rPr>
                        <a:t>goals  / Intergroup </a:t>
                      </a:r>
                      <a:r>
                        <a:rPr kumimoji="0" lang="en-US" altLang="en-US" sz="1600" b="0" i="0" u="none" strike="noStrike" cap="none" normalizeH="0" baseline="0" dirty="0" smtClean="0">
                          <a:ln>
                            <a:noFill/>
                          </a:ln>
                          <a:solidFill>
                            <a:schemeClr val="tx1"/>
                          </a:solidFill>
                          <a:effectLst/>
                          <a:latin typeface="Times New Roman" pitchFamily="18" charset="0"/>
                          <a:cs typeface="Arial" charset="0"/>
                        </a:rPr>
                        <a:t>contracts</a:t>
                      </a:r>
                    </a:p>
                  </a:txBody>
                  <a:tcPr marL="68580" marR="68580" marT="34289" marB="3428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hMerge="1">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endParaRPr kumimoji="0" lang="en-US" altLang="en-US" sz="1600" b="0" i="0" u="none" strike="noStrike" cap="none" normalizeH="0" baseline="0" dirty="0" smtClean="0">
                        <a:ln>
                          <a:noFill/>
                        </a:ln>
                        <a:solidFill>
                          <a:schemeClr val="tx1"/>
                        </a:solidFill>
                        <a:effectLst/>
                        <a:latin typeface="Times New Roman" pitchFamily="18" charset="0"/>
                        <a:cs typeface="Arial" charset="0"/>
                      </a:endParaRPr>
                    </a:p>
                  </a:txBody>
                  <a:tcPr marL="68580" marR="68580" marT="34289" marB="3428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smtClean="0">
                          <a:ln>
                            <a:noFill/>
                          </a:ln>
                          <a:solidFill>
                            <a:schemeClr val="tx1"/>
                          </a:solidFill>
                          <a:effectLst/>
                          <a:latin typeface="Times New Roman" pitchFamily="18" charset="0"/>
                          <a:cs typeface="Arial" charset="0"/>
                        </a:rPr>
                        <a:t>Action research</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smtClean="0">
                          <a:ln>
                            <a:noFill/>
                          </a:ln>
                          <a:solidFill>
                            <a:schemeClr val="tx1"/>
                          </a:solidFill>
                          <a:effectLst/>
                          <a:latin typeface="Times New Roman" pitchFamily="18" charset="0"/>
                          <a:cs typeface="Arial" charset="0"/>
                        </a:rPr>
                        <a:t>Intergroup</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smtClean="0">
                          <a:ln>
                            <a:noFill/>
                          </a:ln>
                          <a:solidFill>
                            <a:schemeClr val="tx1"/>
                          </a:solidFill>
                          <a:effectLst/>
                          <a:latin typeface="Times New Roman" pitchFamily="18" charset="0"/>
                          <a:cs typeface="Arial" charset="0"/>
                        </a:rPr>
                        <a:t>Interpersonal problem solving</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smtClean="0">
                          <a:ln>
                            <a:noFill/>
                          </a:ln>
                          <a:solidFill>
                            <a:schemeClr val="tx1"/>
                          </a:solidFill>
                          <a:effectLst/>
                          <a:latin typeface="Times New Roman" pitchFamily="18" charset="0"/>
                          <a:cs typeface="Arial" charset="0"/>
                        </a:rPr>
                        <a:t>Joint evaluations</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smtClean="0">
                          <a:ln>
                            <a:noFill/>
                          </a:ln>
                          <a:solidFill>
                            <a:schemeClr val="tx1"/>
                          </a:solidFill>
                          <a:effectLst/>
                          <a:latin typeface="Times New Roman" pitchFamily="18" charset="0"/>
                          <a:cs typeface="Arial" charset="0"/>
                        </a:rPr>
                        <a:t>Adjustment planning</a:t>
                      </a:r>
                    </a:p>
                  </a:txBody>
                  <a:tcPr marL="68580" marR="68580" marT="34289" marB="3428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1531924">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1600" b="0" i="0" u="none" strike="noStrike" cap="none" normalizeH="0" baseline="0" smtClean="0">
                          <a:ln>
                            <a:noFill/>
                          </a:ln>
                          <a:solidFill>
                            <a:schemeClr val="tx1"/>
                          </a:solidFill>
                          <a:effectLst/>
                          <a:latin typeface="Times New Roman" pitchFamily="18" charset="0"/>
                          <a:cs typeface="Arial" charset="0"/>
                        </a:rPr>
                        <a:t>Organization</a:t>
                      </a:r>
                    </a:p>
                  </a:txBody>
                  <a:tcPr marL="68580" marR="68580" marT="34289" marB="3428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Symbolic exercises</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Employee meetings</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Union/management </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Conferencing</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Integration management workshops / Q &amp; A meetings</a:t>
                      </a:r>
                    </a:p>
                  </a:txBody>
                  <a:tcPr marL="68580" marR="68580" marT="34289" marB="3428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hMerge="1">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endParaRPr kumimoji="0" lang="en-US" altLang="en-US" sz="1600" b="0" i="0" u="none" strike="noStrike" cap="none" normalizeH="0" baseline="0" smtClean="0">
                        <a:ln>
                          <a:noFill/>
                        </a:ln>
                        <a:solidFill>
                          <a:schemeClr val="tx1"/>
                        </a:solidFill>
                        <a:effectLst/>
                        <a:latin typeface="Times New Roman" pitchFamily="18" charset="0"/>
                        <a:cs typeface="Arial" charset="0"/>
                      </a:endParaRPr>
                    </a:p>
                  </a:txBody>
                  <a:tcPr marL="68580" marR="68580" marT="34289" marB="3428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Translation teams</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Communication planning</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Exchanging literature</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Newsletter bulletins</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Corporate culture presentations</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Integration planning</a:t>
                      </a:r>
                    </a:p>
                  </a:txBody>
                  <a:tcPr marL="68580" marR="68580" marT="34289" marB="3428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hMerge="1">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endParaRPr kumimoji="0" lang="en-US" altLang="en-US" sz="1600" b="0" i="0" u="none" strike="noStrike" cap="none" normalizeH="0" baseline="0" dirty="0" smtClean="0">
                        <a:ln>
                          <a:noFill/>
                        </a:ln>
                        <a:solidFill>
                          <a:schemeClr val="tx1"/>
                        </a:solidFill>
                        <a:effectLst/>
                        <a:latin typeface="Times New Roman" pitchFamily="18" charset="0"/>
                        <a:cs typeface="Arial" charset="0"/>
                      </a:endParaRPr>
                    </a:p>
                  </a:txBody>
                  <a:tcPr marL="68580" marR="68580" marT="34289" marB="3428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Employee surveys and feedback</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Sensing sessions</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Integration reviews</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Formulating new corporate philosophy, values, principles</a:t>
                      </a:r>
                    </a:p>
                  </a:txBody>
                  <a:tcPr marL="68580" marR="68580" marT="34289" marB="3428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67477">
                <a:tc gridSpan="6">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Rumors     Announcement     Preparation      Merger     Integration     Evaluation</a:t>
                      </a:r>
                    </a:p>
                  </a:txBody>
                  <a:tcPr marL="68580" marR="68580" marT="34289" marB="34289"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ZA"/>
                    </a:p>
                  </a:txBody>
                  <a:tcPr/>
                </a:tc>
                <a:tc hMerge="1">
                  <a:txBody>
                    <a:bodyPr/>
                    <a:lstStyle/>
                    <a:p>
                      <a:endParaRPr lang="en-US"/>
                    </a:p>
                  </a:txBody>
                  <a:tcPr/>
                </a:tc>
                <a:tc hMerge="1">
                  <a:txBody>
                    <a:bodyPr/>
                    <a:lstStyle/>
                    <a:p>
                      <a:endParaRPr lang="en-ZA"/>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507833">
                <a:tc gridSpan="2">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1600" b="0" i="0" u="none" strike="noStrike" cap="none" normalizeH="0" baseline="0" smtClean="0">
                          <a:ln>
                            <a:noFill/>
                          </a:ln>
                          <a:solidFill>
                            <a:schemeClr val="tx1"/>
                          </a:solidFill>
                          <a:effectLst/>
                          <a:latin typeface="Times New Roman" pitchFamily="18" charset="0"/>
                          <a:cs typeface="Arial" charset="0"/>
                        </a:rPr>
                        <a:t>Timing</a:t>
                      </a:r>
                    </a:p>
                  </a:txBody>
                  <a:tcPr marL="68580" marR="68580" marT="34289" marB="3428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ZA"/>
                    </a:p>
                  </a:txBody>
                  <a:tcPr/>
                </a:tc>
                <a:tc gridSpan="2">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smtClean="0">
                          <a:ln>
                            <a:noFill/>
                          </a:ln>
                          <a:solidFill>
                            <a:schemeClr val="tx1"/>
                          </a:solidFill>
                          <a:effectLst/>
                          <a:latin typeface="Times New Roman" pitchFamily="18" charset="0"/>
                          <a:cs typeface="Arial" charset="0"/>
                        </a:rPr>
                        <a:t>Pre-merger phase</a:t>
                      </a:r>
                    </a:p>
                    <a:p>
                      <a:pPr marL="0" marR="0" lvl="0" indent="0" algn="l" defTabSz="914400" rtl="0" eaLnBrk="1" fontAlgn="base" latinLnBrk="0" hangingPunct="1">
                        <a:lnSpc>
                          <a:spcPct val="100000"/>
                        </a:lnSpc>
                        <a:spcBef>
                          <a:spcPct val="20000"/>
                        </a:spcBef>
                        <a:spcAft>
                          <a:spcPct val="0"/>
                        </a:spcAft>
                        <a:buClr>
                          <a:schemeClr val="tx2"/>
                        </a:buClr>
                        <a:buSzPct val="90000"/>
                        <a:buFontTx/>
                        <a:buNone/>
                        <a:tabLst/>
                      </a:pPr>
                      <a:r>
                        <a:rPr kumimoji="0" lang="en-US" altLang="en-US" sz="1600" b="0" i="0" u="none" strike="noStrike" cap="none" normalizeH="0" baseline="0" smtClean="0">
                          <a:ln>
                            <a:noFill/>
                          </a:ln>
                          <a:solidFill>
                            <a:schemeClr val="tx1"/>
                          </a:solidFill>
                          <a:effectLst/>
                          <a:latin typeface="Times New Roman" pitchFamily="18" charset="0"/>
                          <a:cs typeface="Arial" charset="0"/>
                        </a:rPr>
                        <a:t>(3-6 months)</a:t>
                      </a:r>
                    </a:p>
                  </a:txBody>
                  <a:tcPr marL="68580" marR="68580" marT="34289" marB="3428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ZA"/>
                    </a:p>
                  </a:txBody>
                  <a:tcPr/>
                </a:tc>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Merger phase</a:t>
                      </a:r>
                    </a:p>
                    <a:p>
                      <a:pPr marL="0" marR="0" lvl="0" indent="0" algn="l" defTabSz="914400" rtl="0" eaLnBrk="1" fontAlgn="base" latinLnBrk="0" hangingPunct="1">
                        <a:lnSpc>
                          <a:spcPct val="100000"/>
                        </a:lnSpc>
                        <a:spcBef>
                          <a:spcPct val="20000"/>
                        </a:spcBef>
                        <a:spcAft>
                          <a:spcPct val="0"/>
                        </a:spcAft>
                        <a:buClr>
                          <a:schemeClr val="tx2"/>
                        </a:buClr>
                        <a:buSzPct val="90000"/>
                        <a:buFontTx/>
                        <a:buNone/>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(3-4 months)</a:t>
                      </a:r>
                    </a:p>
                  </a:txBody>
                  <a:tcPr marL="68580" marR="68580" marT="34289" marB="3428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Post-merger phase</a:t>
                      </a:r>
                    </a:p>
                    <a:p>
                      <a:pPr marL="0" marR="0" lvl="0" indent="0" algn="l" defTabSz="914400" rtl="0" eaLnBrk="1" fontAlgn="base" latinLnBrk="0" hangingPunct="1">
                        <a:lnSpc>
                          <a:spcPct val="100000"/>
                        </a:lnSpc>
                        <a:spcBef>
                          <a:spcPct val="20000"/>
                        </a:spcBef>
                        <a:spcAft>
                          <a:spcPct val="0"/>
                        </a:spcAft>
                        <a:buClr>
                          <a:schemeClr val="tx2"/>
                        </a:buClr>
                        <a:buSzPct val="90000"/>
                        <a:buFontTx/>
                        <a:buNone/>
                        <a:tabLst/>
                      </a:pPr>
                      <a:r>
                        <a:rPr kumimoji="0" lang="en-US" altLang="en-US" sz="1600" b="0" i="0" u="none" strike="noStrike" cap="none" normalizeH="0" baseline="0" dirty="0" smtClean="0">
                          <a:ln>
                            <a:noFill/>
                          </a:ln>
                          <a:solidFill>
                            <a:schemeClr val="tx1"/>
                          </a:solidFill>
                          <a:effectLst/>
                          <a:latin typeface="Times New Roman" pitchFamily="18" charset="0"/>
                          <a:cs typeface="Arial" charset="0"/>
                        </a:rPr>
                        <a:t>(6-18 months)</a:t>
                      </a:r>
                    </a:p>
                  </a:txBody>
                  <a:tcPr marL="68580" marR="68580" marT="34289" marB="3428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24907749"/>
      </p:ext>
    </p:extLst>
  </p:cSld>
  <p:clrMapOvr>
    <a:masterClrMapping/>
  </p:clrMapOvr>
  <p:transition>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38200" y="365125"/>
            <a:ext cx="10515600" cy="560033"/>
          </a:xfrm>
        </p:spPr>
        <p:txBody>
          <a:bodyPr>
            <a:normAutofit fontScale="90000"/>
          </a:bodyPr>
          <a:lstStyle/>
          <a:p>
            <a:pPr eaLnBrk="1" hangingPunct="1"/>
            <a:r>
              <a:rPr lang="en-US" altLang="en-US" dirty="0" smtClean="0"/>
              <a:t>Effectiveness of the assimilation process</a:t>
            </a:r>
          </a:p>
        </p:txBody>
      </p:sp>
      <p:sp>
        <p:nvSpPr>
          <p:cNvPr id="12291" name="Rectangle 3"/>
          <p:cNvSpPr>
            <a:spLocks noGrp="1" noChangeArrowheads="1"/>
          </p:cNvSpPr>
          <p:nvPr>
            <p:ph type="body" idx="1"/>
          </p:nvPr>
        </p:nvSpPr>
        <p:spPr>
          <a:xfrm>
            <a:off x="709108" y="1330773"/>
            <a:ext cx="10919907" cy="4973208"/>
          </a:xfrm>
        </p:spPr>
        <p:txBody>
          <a:bodyPr>
            <a:normAutofit lnSpcReduction="10000"/>
          </a:bodyPr>
          <a:lstStyle/>
          <a:p>
            <a:pPr eaLnBrk="1" hangingPunct="1">
              <a:lnSpc>
                <a:spcPct val="90000"/>
              </a:lnSpc>
            </a:pPr>
            <a:r>
              <a:rPr lang="en-US" altLang="en-US" sz="1800" dirty="0"/>
              <a:t> </a:t>
            </a:r>
            <a:r>
              <a:rPr lang="en-US" altLang="en-US" sz="2400" dirty="0"/>
              <a:t>Organizational Compatibility</a:t>
            </a:r>
          </a:p>
          <a:p>
            <a:pPr eaLnBrk="1" hangingPunct="1">
              <a:lnSpc>
                <a:spcPct val="90000"/>
              </a:lnSpc>
              <a:buFont typeface="Wingdings" panose="05000000000000000000" pitchFamily="2" charset="2"/>
              <a:buNone/>
            </a:pPr>
            <a:endParaRPr lang="en-US" altLang="en-US" sz="2400" dirty="0"/>
          </a:p>
          <a:p>
            <a:pPr eaLnBrk="1" hangingPunct="1">
              <a:lnSpc>
                <a:spcPct val="90000"/>
              </a:lnSpc>
              <a:buFont typeface="Wingdings" panose="05000000000000000000" pitchFamily="2" charset="2"/>
              <a:buNone/>
            </a:pPr>
            <a:r>
              <a:rPr lang="en-US" altLang="en-US" sz="2400" dirty="0"/>
              <a:t>	-  Similarity in management style.</a:t>
            </a:r>
          </a:p>
          <a:p>
            <a:pPr eaLnBrk="1" hangingPunct="1">
              <a:lnSpc>
                <a:spcPct val="90000"/>
              </a:lnSpc>
              <a:buFont typeface="Wingdings" panose="05000000000000000000" pitchFamily="2" charset="2"/>
              <a:buNone/>
            </a:pPr>
            <a:r>
              <a:rPr lang="en-US" altLang="en-US" sz="2400" dirty="0"/>
              <a:t>	-  Organizational reward and control </a:t>
            </a:r>
            <a:r>
              <a:rPr lang="en-US" altLang="en-US" sz="2400" dirty="0" smtClean="0"/>
              <a:t>system</a:t>
            </a:r>
            <a:r>
              <a:rPr lang="en-US" altLang="en-US" sz="2400" dirty="0"/>
              <a:t>.</a:t>
            </a:r>
          </a:p>
          <a:p>
            <a:pPr eaLnBrk="1" hangingPunct="1">
              <a:lnSpc>
                <a:spcPct val="90000"/>
              </a:lnSpc>
              <a:buFont typeface="Wingdings" panose="05000000000000000000" pitchFamily="2" charset="2"/>
              <a:buNone/>
            </a:pPr>
            <a:r>
              <a:rPr lang="en-US" altLang="en-US" sz="2400" dirty="0"/>
              <a:t>	-  Organization cultures, etc.</a:t>
            </a:r>
          </a:p>
          <a:p>
            <a:pPr eaLnBrk="1" hangingPunct="1">
              <a:lnSpc>
                <a:spcPct val="90000"/>
              </a:lnSpc>
              <a:buFont typeface="Wingdings" panose="05000000000000000000" pitchFamily="2" charset="2"/>
              <a:buNone/>
            </a:pPr>
            <a:endParaRPr lang="en-US" altLang="en-US" sz="2400" dirty="0"/>
          </a:p>
          <a:p>
            <a:pPr eaLnBrk="1" hangingPunct="1">
              <a:lnSpc>
                <a:spcPct val="90000"/>
              </a:lnSpc>
            </a:pPr>
            <a:r>
              <a:rPr lang="en-US" altLang="en-US" sz="2400" dirty="0"/>
              <a:t> Personal and Motivational Issues</a:t>
            </a:r>
          </a:p>
          <a:p>
            <a:pPr eaLnBrk="1" hangingPunct="1">
              <a:lnSpc>
                <a:spcPct val="90000"/>
              </a:lnSpc>
              <a:buFont typeface="Wingdings" panose="05000000000000000000" pitchFamily="2" charset="2"/>
              <a:buNone/>
            </a:pPr>
            <a:endParaRPr lang="en-US" altLang="en-US" sz="2400" dirty="0"/>
          </a:p>
          <a:p>
            <a:pPr eaLnBrk="1" hangingPunct="1">
              <a:lnSpc>
                <a:spcPct val="90000"/>
              </a:lnSpc>
              <a:buFont typeface="Wingdings" panose="05000000000000000000" pitchFamily="2" charset="2"/>
              <a:buNone/>
            </a:pPr>
            <a:r>
              <a:rPr lang="en-US" altLang="en-US" sz="2400" dirty="0"/>
              <a:t>	-  Autonomy granted to the acquired firm.</a:t>
            </a:r>
          </a:p>
          <a:p>
            <a:pPr eaLnBrk="1" hangingPunct="1">
              <a:lnSpc>
                <a:spcPct val="90000"/>
              </a:lnSpc>
              <a:buFont typeface="Wingdings" panose="05000000000000000000" pitchFamily="2" charset="2"/>
              <a:buNone/>
            </a:pPr>
            <a:r>
              <a:rPr lang="en-US" altLang="en-US" sz="2400" dirty="0"/>
              <a:t>	-  Adequacy of communication.</a:t>
            </a:r>
          </a:p>
          <a:p>
            <a:pPr eaLnBrk="1" hangingPunct="1">
              <a:lnSpc>
                <a:spcPct val="90000"/>
              </a:lnSpc>
              <a:buFont typeface="Wingdings" panose="05000000000000000000" pitchFamily="2" charset="2"/>
              <a:buNone/>
            </a:pPr>
            <a:r>
              <a:rPr lang="en-US" altLang="en-US" sz="2400" dirty="0"/>
              <a:t>	-  Extent of top management involvement 	in the assimilation process.</a:t>
            </a:r>
          </a:p>
          <a:p>
            <a:pPr eaLnBrk="1" hangingPunct="1">
              <a:lnSpc>
                <a:spcPct val="90000"/>
              </a:lnSpc>
              <a:buFont typeface="Wingdings" panose="05000000000000000000" pitchFamily="2" charset="2"/>
              <a:buNone/>
            </a:pPr>
            <a:endParaRPr lang="en-US" altLang="en-US" sz="1800" dirty="0"/>
          </a:p>
        </p:txBody>
      </p:sp>
    </p:spTree>
    <p:extLst>
      <p:ext uri="{BB962C8B-B14F-4D97-AF65-F5344CB8AC3E}">
        <p14:creationId xmlns:p14="http://schemas.microsoft.com/office/powerpoint/2010/main" val="3137269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518" name="Group 62"/>
          <p:cNvGraphicFramePr>
            <a:graphicFrameLocks noGrp="1"/>
          </p:cNvGraphicFramePr>
          <p:nvPr>
            <p:ph idx="1"/>
            <p:extLst>
              <p:ext uri="{D42A27DB-BD31-4B8C-83A1-F6EECF244321}">
                <p14:modId xmlns:p14="http://schemas.microsoft.com/office/powerpoint/2010/main" val="2247350707"/>
              </p:ext>
            </p:extLst>
          </p:nvPr>
        </p:nvGraphicFramePr>
        <p:xfrm>
          <a:off x="425003" y="244700"/>
          <a:ext cx="11462196" cy="5891272"/>
        </p:xfrm>
        <a:graphic>
          <a:graphicData uri="http://schemas.openxmlformats.org/drawingml/2006/table">
            <a:tbl>
              <a:tblPr/>
              <a:tblGrid>
                <a:gridCol w="2489459">
                  <a:extLst>
                    <a:ext uri="{9D8B030D-6E8A-4147-A177-3AD203B41FA5}">
                      <a16:colId xmlns:a16="http://schemas.microsoft.com/office/drawing/2014/main" val="20000"/>
                    </a:ext>
                  </a:extLst>
                </a:gridCol>
                <a:gridCol w="3100699">
                  <a:extLst>
                    <a:ext uri="{9D8B030D-6E8A-4147-A177-3AD203B41FA5}">
                      <a16:colId xmlns:a16="http://schemas.microsoft.com/office/drawing/2014/main" val="20001"/>
                    </a:ext>
                  </a:extLst>
                </a:gridCol>
                <a:gridCol w="3023550">
                  <a:extLst>
                    <a:ext uri="{9D8B030D-6E8A-4147-A177-3AD203B41FA5}">
                      <a16:colId xmlns:a16="http://schemas.microsoft.com/office/drawing/2014/main" val="20002"/>
                    </a:ext>
                  </a:extLst>
                </a:gridCol>
                <a:gridCol w="2848488">
                  <a:extLst>
                    <a:ext uri="{9D8B030D-6E8A-4147-A177-3AD203B41FA5}">
                      <a16:colId xmlns:a16="http://schemas.microsoft.com/office/drawing/2014/main" val="20003"/>
                    </a:ext>
                  </a:extLst>
                </a:gridCol>
              </a:tblGrid>
              <a:tr h="528032">
                <a:tc gridSpan="4">
                  <a:txBody>
                    <a:body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lang="en-US" altLang="en-US" sz="2800" dirty="0" smtClean="0"/>
                        <a:t>Post Merger Integration Tasks</a:t>
                      </a:r>
                      <a:endParaRPr kumimoji="0" lang="en-US" altLang="en-US" sz="2800" b="0" i="0" u="none" strike="noStrike" cap="none" normalizeH="0" baseline="0" dirty="0" smtClean="0">
                        <a:ln>
                          <a:noFill/>
                        </a:ln>
                        <a:solidFill>
                          <a:schemeClr val="tx1"/>
                        </a:solidFill>
                        <a:effectLst/>
                        <a:latin typeface="Times New Roman" pitchFamily="18" charset="0"/>
                        <a:cs typeface="Arial" charset="0"/>
                      </a:endParaRPr>
                    </a:p>
                  </a:txBody>
                  <a:tcPr marL="68580" marR="68580" marT="34287" marB="34287"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imes New Roman" pitchFamily="18" charset="0"/>
                        <a:cs typeface="Arial" charset="0"/>
                      </a:endParaRPr>
                    </a:p>
                  </a:txBody>
                  <a:tcPr marL="68580" marR="68580" marT="34287" marB="3428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imes New Roman" pitchFamily="18" charset="0"/>
                        <a:cs typeface="Arial" charset="0"/>
                      </a:endParaRPr>
                    </a:p>
                  </a:txBody>
                  <a:tcPr marL="68580" marR="68580" marT="34287" marB="3428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imes New Roman" pitchFamily="18" charset="0"/>
                        <a:cs typeface="Arial" charset="0"/>
                      </a:endParaRPr>
                    </a:p>
                  </a:txBody>
                  <a:tcPr marL="68580" marR="68580" marT="34287" marB="3428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253102248"/>
                  </a:ext>
                </a:extLst>
              </a:tr>
              <a:tr h="846962">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endParaRPr kumimoji="0" lang="en-US" altLang="en-US" sz="2400" b="0" i="0" u="none" strike="noStrike" cap="none" normalizeH="0" baseline="0" dirty="0" smtClean="0">
                        <a:ln>
                          <a:noFill/>
                        </a:ln>
                        <a:solidFill>
                          <a:schemeClr val="tx1"/>
                        </a:solidFill>
                        <a:effectLst/>
                        <a:latin typeface="Times New Roman" pitchFamily="18" charset="0"/>
                        <a:cs typeface="Arial" charset="0"/>
                      </a:endParaRPr>
                    </a:p>
                  </a:txBody>
                  <a:tcPr marL="68580" marR="68580" marT="34287" marB="3428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2400" b="1" i="0" u="none" strike="noStrike" cap="none" normalizeH="0" baseline="0" dirty="0" smtClean="0">
                          <a:ln>
                            <a:noFill/>
                          </a:ln>
                          <a:solidFill>
                            <a:schemeClr val="tx1"/>
                          </a:solidFill>
                          <a:effectLst/>
                          <a:latin typeface="Times New Roman" pitchFamily="18" charset="0"/>
                          <a:cs typeface="Arial" charset="0"/>
                        </a:rPr>
                        <a:t>Coordination</a:t>
                      </a:r>
                    </a:p>
                  </a:txBody>
                  <a:tcPr marL="68580" marR="68580" marT="34287" marB="3428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2400" b="1" i="0" u="none" strike="noStrike" cap="none" normalizeH="0" baseline="0" dirty="0" smtClean="0">
                          <a:ln>
                            <a:noFill/>
                          </a:ln>
                          <a:solidFill>
                            <a:schemeClr val="tx1"/>
                          </a:solidFill>
                          <a:effectLst/>
                          <a:latin typeface="Times New Roman" pitchFamily="18" charset="0"/>
                          <a:cs typeface="Arial" charset="0"/>
                        </a:rPr>
                        <a:t>Control</a:t>
                      </a:r>
                    </a:p>
                  </a:txBody>
                  <a:tcPr marL="68580" marR="68580" marT="34287" marB="3428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2400" b="1" i="0" u="none" strike="noStrike" cap="none" normalizeH="0" baseline="0" smtClean="0">
                          <a:ln>
                            <a:noFill/>
                          </a:ln>
                          <a:solidFill>
                            <a:schemeClr val="tx1"/>
                          </a:solidFill>
                          <a:effectLst/>
                          <a:latin typeface="Times New Roman" pitchFamily="18" charset="0"/>
                          <a:cs typeface="Arial" charset="0"/>
                        </a:rPr>
                        <a:t>Conflict Resolution</a:t>
                      </a:r>
                    </a:p>
                  </a:txBody>
                  <a:tcPr marL="68580" marR="68580" marT="34287" marB="3428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1589072">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2400" b="0" i="0" u="none" strike="noStrike" cap="none" normalizeH="0" baseline="0" smtClean="0">
                          <a:ln>
                            <a:noFill/>
                          </a:ln>
                          <a:solidFill>
                            <a:schemeClr val="tx1"/>
                          </a:solidFill>
                          <a:effectLst/>
                          <a:latin typeface="Times New Roman" pitchFamily="18" charset="0"/>
                          <a:cs typeface="Arial" charset="0"/>
                        </a:rPr>
                        <a:t>Procedure</a:t>
                      </a:r>
                    </a:p>
                  </a:txBody>
                  <a:tcPr marL="68580" marR="68580" marT="34287" marB="3428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2400" b="0" i="0" u="none" strike="noStrike" cap="none" normalizeH="0" baseline="0" dirty="0" smtClean="0">
                          <a:ln>
                            <a:noFill/>
                          </a:ln>
                          <a:solidFill>
                            <a:schemeClr val="tx1"/>
                          </a:solidFill>
                          <a:effectLst/>
                          <a:latin typeface="Times New Roman" pitchFamily="18" charset="0"/>
                          <a:cs typeface="Arial" charset="0"/>
                        </a:rPr>
                        <a:t>-  Design accounting system and procedures</a:t>
                      </a:r>
                    </a:p>
                  </a:txBody>
                  <a:tcPr marL="68580" marR="68580" marT="34287" marB="3428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2400" b="0" i="0" u="none" strike="noStrike" cap="none" normalizeH="0" baseline="0" dirty="0" smtClean="0">
                          <a:ln>
                            <a:noFill/>
                          </a:ln>
                          <a:solidFill>
                            <a:schemeClr val="tx1"/>
                          </a:solidFill>
                          <a:effectLst/>
                          <a:latin typeface="Times New Roman" pitchFamily="18" charset="0"/>
                          <a:cs typeface="Arial" charset="0"/>
                        </a:rPr>
                        <a:t>-  Design management controlling system</a:t>
                      </a:r>
                    </a:p>
                  </a:txBody>
                  <a:tcPr marL="68580" marR="68580" marT="34287" marB="3428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2400" b="0" i="0" u="none" strike="noStrike" cap="none" normalizeH="0" baseline="0" smtClean="0">
                          <a:ln>
                            <a:noFill/>
                          </a:ln>
                          <a:solidFill>
                            <a:schemeClr val="tx1"/>
                          </a:solidFill>
                          <a:effectLst/>
                          <a:latin typeface="Times New Roman" pitchFamily="18" charset="0"/>
                          <a:cs typeface="Arial" charset="0"/>
                        </a:rPr>
                        <a:t>Eliminate contradictory rules and procedures</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2400" b="0" i="0" u="none" strike="noStrike" cap="none" normalizeH="0" baseline="0" smtClean="0">
                          <a:ln>
                            <a:noFill/>
                          </a:ln>
                          <a:solidFill>
                            <a:schemeClr val="tx1"/>
                          </a:solidFill>
                          <a:effectLst/>
                          <a:latin typeface="Times New Roman" pitchFamily="18" charset="0"/>
                          <a:cs typeface="Arial" charset="0"/>
                        </a:rPr>
                        <a:t>Randomize systems</a:t>
                      </a:r>
                    </a:p>
                  </a:txBody>
                  <a:tcPr marL="68580" marR="68580" marT="34287" marB="3428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306746">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2400" b="0" i="0" u="none" strike="noStrike" cap="none" normalizeH="0" baseline="0" smtClean="0">
                          <a:ln>
                            <a:noFill/>
                          </a:ln>
                          <a:solidFill>
                            <a:schemeClr val="tx1"/>
                          </a:solidFill>
                          <a:effectLst/>
                          <a:latin typeface="Times New Roman" pitchFamily="18" charset="0"/>
                          <a:cs typeface="Arial" charset="0"/>
                        </a:rPr>
                        <a:t>Physical</a:t>
                      </a:r>
                    </a:p>
                  </a:txBody>
                  <a:tcPr marL="68580" marR="68580" marT="34287" marB="3428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2400" b="0" i="0" u="none" strike="noStrike" cap="none" normalizeH="0" baseline="0" smtClean="0">
                          <a:ln>
                            <a:noFill/>
                          </a:ln>
                          <a:solidFill>
                            <a:schemeClr val="tx1"/>
                          </a:solidFill>
                          <a:effectLst/>
                          <a:latin typeface="Times New Roman" pitchFamily="18" charset="0"/>
                          <a:cs typeface="Arial" charset="0"/>
                        </a:rPr>
                        <a:t>-  Encourage sharing of resources</a:t>
                      </a:r>
                    </a:p>
                  </a:txBody>
                  <a:tcPr marL="68580" marR="68580" marT="34287" marB="3428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2400" b="0" i="0" u="none" strike="noStrike" cap="none" normalizeH="0" baseline="0" dirty="0" smtClean="0">
                          <a:ln>
                            <a:noFill/>
                          </a:ln>
                          <a:solidFill>
                            <a:schemeClr val="tx1"/>
                          </a:solidFill>
                          <a:effectLst/>
                          <a:latin typeface="Times New Roman" pitchFamily="18" charset="0"/>
                          <a:cs typeface="Arial" charset="0"/>
                        </a:rPr>
                        <a:t>-  Measure and manage the productivity of resources</a:t>
                      </a:r>
                    </a:p>
                  </a:txBody>
                  <a:tcPr marL="68580" marR="68580" marT="34287" marB="3428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2400" b="0" i="0" u="none" strike="noStrike" cap="none" normalizeH="0" baseline="0" smtClean="0">
                          <a:ln>
                            <a:noFill/>
                          </a:ln>
                          <a:solidFill>
                            <a:schemeClr val="tx1"/>
                          </a:solidFill>
                          <a:effectLst/>
                          <a:latin typeface="Times New Roman" pitchFamily="18" charset="0"/>
                          <a:cs typeface="Arial" charset="0"/>
                        </a:rPr>
                        <a:t>Resource allocations</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2400" b="0" i="0" u="none" strike="noStrike" cap="none" normalizeH="0" baseline="0" smtClean="0">
                          <a:ln>
                            <a:noFill/>
                          </a:ln>
                          <a:solidFill>
                            <a:schemeClr val="tx1"/>
                          </a:solidFill>
                          <a:effectLst/>
                          <a:latin typeface="Times New Roman" pitchFamily="18" charset="0"/>
                          <a:cs typeface="Arial" charset="0"/>
                        </a:rPr>
                        <a:t>Asset redeployment</a:t>
                      </a:r>
                    </a:p>
                  </a:txBody>
                  <a:tcPr marL="68580" marR="68580" marT="34287" marB="3428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1589072">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2400" b="0" i="0" u="none" strike="noStrike" cap="none" normalizeH="0" baseline="0" smtClean="0">
                          <a:ln>
                            <a:noFill/>
                          </a:ln>
                          <a:solidFill>
                            <a:schemeClr val="tx1"/>
                          </a:solidFill>
                          <a:effectLst/>
                          <a:latin typeface="Times New Roman" pitchFamily="18" charset="0"/>
                          <a:cs typeface="Arial" charset="0"/>
                        </a:rPr>
                        <a:t>Managerial and Socio cultural</a:t>
                      </a:r>
                    </a:p>
                  </a:txBody>
                  <a:tcPr marL="68580" marR="68580" marT="34287" marB="3428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2400" b="0" i="0" u="none" strike="noStrike" cap="none" normalizeH="0" baseline="0" smtClean="0">
                          <a:ln>
                            <a:noFill/>
                          </a:ln>
                          <a:solidFill>
                            <a:schemeClr val="tx1"/>
                          </a:solidFill>
                          <a:effectLst/>
                          <a:latin typeface="Times New Roman" pitchFamily="18" charset="0"/>
                          <a:cs typeface="Arial" charset="0"/>
                        </a:rPr>
                        <a:t>Establish integrator roles</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2400" b="0" i="0" u="none" strike="noStrike" cap="none" normalizeH="0" baseline="0" smtClean="0">
                          <a:ln>
                            <a:noFill/>
                          </a:ln>
                          <a:solidFill>
                            <a:schemeClr val="tx1"/>
                          </a:solidFill>
                          <a:effectLst/>
                          <a:latin typeface="Times New Roman" pitchFamily="18" charset="0"/>
                          <a:cs typeface="Arial" charset="0"/>
                        </a:rPr>
                        <a:t>Change organization structure</a:t>
                      </a:r>
                    </a:p>
                  </a:txBody>
                  <a:tcPr marL="68580" marR="68580" marT="34287" marB="3428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2400" b="0" i="0" u="none" strike="noStrike" cap="none" normalizeH="0" baseline="0" dirty="0" smtClean="0">
                          <a:ln>
                            <a:noFill/>
                          </a:ln>
                          <a:solidFill>
                            <a:schemeClr val="tx1"/>
                          </a:solidFill>
                          <a:effectLst/>
                          <a:latin typeface="Times New Roman" pitchFamily="18" charset="0"/>
                          <a:cs typeface="Arial" charset="0"/>
                        </a:rPr>
                        <a:t>Design compensation and reward systems</a:t>
                      </a:r>
                    </a:p>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2400" b="0" i="0" u="none" strike="noStrike" cap="none" normalizeH="0" baseline="0" dirty="0" smtClean="0">
                          <a:ln>
                            <a:noFill/>
                          </a:ln>
                          <a:solidFill>
                            <a:schemeClr val="tx1"/>
                          </a:solidFill>
                          <a:effectLst/>
                          <a:latin typeface="Times New Roman" pitchFamily="18" charset="0"/>
                          <a:cs typeface="Arial" charset="0"/>
                        </a:rPr>
                        <a:t>Allocate authority and responsibility </a:t>
                      </a:r>
                    </a:p>
                  </a:txBody>
                  <a:tcPr marL="68580" marR="68580" marT="34287" marB="3428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Tx/>
                        <a:buChar char="-"/>
                        <a:tabLst/>
                      </a:pPr>
                      <a:r>
                        <a:rPr kumimoji="0" lang="en-US" altLang="en-US" sz="2400" b="0" i="0" u="none" strike="noStrike" cap="none" normalizeH="0" baseline="0" dirty="0" smtClean="0">
                          <a:ln>
                            <a:noFill/>
                          </a:ln>
                          <a:solidFill>
                            <a:schemeClr val="tx1"/>
                          </a:solidFill>
                          <a:effectLst/>
                          <a:latin typeface="Times New Roman" pitchFamily="18" charset="0"/>
                          <a:cs typeface="Arial" charset="0"/>
                        </a:rPr>
                        <a:t>Stabilize power sharing</a:t>
                      </a:r>
                    </a:p>
                  </a:txBody>
                  <a:tcPr marL="68580" marR="68580" marT="34287" marB="3428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8893676"/>
      </p:ext>
    </p:extLst>
  </p:cSld>
  <p:clrMapOvr>
    <a:masterClrMapping/>
  </p:clrMapOvr>
  <p:transition>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0306" y="0"/>
            <a:ext cx="10897496" cy="6740307"/>
          </a:xfrm>
          <a:prstGeom prst="rect">
            <a:avLst/>
          </a:prstGeom>
        </p:spPr>
        <p:txBody>
          <a:bodyPr wrap="square">
            <a:spAutoFit/>
          </a:bodyPr>
          <a:lstStyle/>
          <a:p>
            <a:pPr>
              <a:lnSpc>
                <a:spcPct val="150000"/>
              </a:lnSpc>
            </a:pPr>
            <a:r>
              <a:rPr lang="en-ZA" sz="2400" b="1" dirty="0">
                <a:solidFill>
                  <a:srgbClr val="000000"/>
                </a:solidFill>
                <a:latin typeface="Arial" panose="020B0604020202020204" pitchFamily="34" charset="0"/>
              </a:rPr>
              <a:t>Reasons for Building a Strategic Alliance </a:t>
            </a:r>
            <a:r>
              <a:rPr lang="en-ZA" sz="2400" dirty="0" smtClean="0">
                <a:solidFill>
                  <a:srgbClr val="000000"/>
                </a:solidFill>
                <a:latin typeface="Arial" panose="020B0604020202020204" pitchFamily="34" charset="0"/>
              </a:rPr>
              <a:t>- rather </a:t>
            </a:r>
            <a:r>
              <a:rPr lang="en-ZA" sz="2400" dirty="0">
                <a:solidFill>
                  <a:srgbClr val="000000"/>
                </a:solidFill>
                <a:latin typeface="Arial" panose="020B0604020202020204" pitchFamily="34" charset="0"/>
              </a:rPr>
              <a:t>than rely on internal growth: </a:t>
            </a:r>
          </a:p>
          <a:p>
            <a:pPr>
              <a:lnSpc>
                <a:spcPct val="150000"/>
              </a:lnSpc>
            </a:pPr>
            <a:r>
              <a:rPr lang="en-ZA" sz="2400" dirty="0">
                <a:solidFill>
                  <a:srgbClr val="000000"/>
                </a:solidFill>
                <a:latin typeface="Arial" panose="020B0604020202020204" pitchFamily="34" charset="0"/>
              </a:rPr>
              <a:t>1. Build global market capabilities </a:t>
            </a:r>
          </a:p>
          <a:p>
            <a:pPr>
              <a:lnSpc>
                <a:spcPct val="150000"/>
              </a:lnSpc>
            </a:pPr>
            <a:r>
              <a:rPr lang="en-ZA" sz="2400" dirty="0">
                <a:solidFill>
                  <a:srgbClr val="000000"/>
                </a:solidFill>
                <a:latin typeface="Arial" panose="020B0604020202020204" pitchFamily="34" charset="0"/>
              </a:rPr>
              <a:t>2. Cope with escalating research and development costs </a:t>
            </a:r>
          </a:p>
          <a:p>
            <a:pPr>
              <a:lnSpc>
                <a:spcPct val="150000"/>
              </a:lnSpc>
            </a:pPr>
            <a:r>
              <a:rPr lang="en-ZA" sz="2400" dirty="0">
                <a:solidFill>
                  <a:srgbClr val="000000"/>
                </a:solidFill>
                <a:latin typeface="Arial" panose="020B0604020202020204" pitchFamily="34" charset="0"/>
              </a:rPr>
              <a:t>3. Pre-empt competitive threats </a:t>
            </a:r>
          </a:p>
          <a:p>
            <a:pPr>
              <a:lnSpc>
                <a:spcPct val="150000"/>
              </a:lnSpc>
            </a:pPr>
            <a:r>
              <a:rPr lang="en-ZA" sz="2400" dirty="0">
                <a:solidFill>
                  <a:srgbClr val="000000"/>
                </a:solidFill>
                <a:latin typeface="Arial" panose="020B0604020202020204" pitchFamily="34" charset="0"/>
              </a:rPr>
              <a:t>4. Speed up product innovation </a:t>
            </a:r>
          </a:p>
          <a:p>
            <a:pPr>
              <a:lnSpc>
                <a:spcPct val="150000"/>
              </a:lnSpc>
            </a:pPr>
            <a:r>
              <a:rPr lang="en-ZA" sz="2400" dirty="0">
                <a:solidFill>
                  <a:srgbClr val="000000"/>
                </a:solidFill>
                <a:latin typeface="Arial" panose="020B0604020202020204" pitchFamily="34" charset="0"/>
              </a:rPr>
              <a:t>5. Cope with the integration of technologies and markets </a:t>
            </a:r>
          </a:p>
          <a:p>
            <a:pPr>
              <a:lnSpc>
                <a:spcPct val="150000"/>
              </a:lnSpc>
            </a:pPr>
            <a:r>
              <a:rPr lang="en-ZA" sz="2400" dirty="0">
                <a:solidFill>
                  <a:srgbClr val="000000"/>
                </a:solidFill>
                <a:latin typeface="Arial" panose="020B0604020202020204" pitchFamily="34" charset="0"/>
              </a:rPr>
              <a:t>6. Build world class capabilities </a:t>
            </a:r>
          </a:p>
          <a:p>
            <a:pPr>
              <a:lnSpc>
                <a:spcPct val="150000"/>
              </a:lnSpc>
            </a:pPr>
            <a:r>
              <a:rPr lang="en-ZA" sz="2400" dirty="0">
                <a:solidFill>
                  <a:srgbClr val="000000"/>
                </a:solidFill>
                <a:latin typeface="Arial" panose="020B0604020202020204" pitchFamily="34" charset="0"/>
              </a:rPr>
              <a:t>7. Establish global standards </a:t>
            </a:r>
          </a:p>
          <a:p>
            <a:pPr>
              <a:lnSpc>
                <a:spcPct val="150000"/>
              </a:lnSpc>
            </a:pPr>
            <a:r>
              <a:rPr lang="en-ZA" sz="2400" dirty="0">
                <a:solidFill>
                  <a:srgbClr val="000000"/>
                </a:solidFill>
                <a:latin typeface="Arial" panose="020B0604020202020204" pitchFamily="34" charset="0"/>
              </a:rPr>
              <a:t>8. Jump market barriers in emerging markets and regional trading areas </a:t>
            </a:r>
          </a:p>
          <a:p>
            <a:pPr>
              <a:lnSpc>
                <a:spcPct val="150000"/>
              </a:lnSpc>
            </a:pPr>
            <a:r>
              <a:rPr lang="en-ZA" sz="2400" dirty="0">
                <a:solidFill>
                  <a:srgbClr val="000000"/>
                </a:solidFill>
                <a:latin typeface="Arial" panose="020B0604020202020204" pitchFamily="34" charset="0"/>
              </a:rPr>
              <a:t>9. Cut exit costs </a:t>
            </a:r>
          </a:p>
          <a:p>
            <a:pPr>
              <a:lnSpc>
                <a:spcPct val="150000"/>
              </a:lnSpc>
            </a:pPr>
            <a:r>
              <a:rPr lang="en-ZA" sz="2400" dirty="0">
                <a:solidFill>
                  <a:srgbClr val="000000"/>
                </a:solidFill>
                <a:latin typeface="Arial" panose="020B0604020202020204" pitchFamily="34" charset="0"/>
              </a:rPr>
              <a:t>10. Take opportunities from the greening of global business </a:t>
            </a:r>
          </a:p>
        </p:txBody>
      </p:sp>
    </p:spTree>
    <p:extLst>
      <p:ext uri="{BB962C8B-B14F-4D97-AF65-F5344CB8AC3E}">
        <p14:creationId xmlns:p14="http://schemas.microsoft.com/office/powerpoint/2010/main" val="370388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6013" y="491726"/>
            <a:ext cx="10635727" cy="523220"/>
          </a:xfrm>
          <a:prstGeom prst="rect">
            <a:avLst/>
          </a:prstGeom>
        </p:spPr>
        <p:txBody>
          <a:bodyPr wrap="square">
            <a:spAutoFit/>
          </a:bodyPr>
          <a:lstStyle/>
          <a:p>
            <a:r>
              <a:rPr lang="en-ZA" sz="2800" dirty="0">
                <a:solidFill>
                  <a:srgbClr val="000000"/>
                </a:solidFill>
                <a:latin typeface="Arial" panose="020B0604020202020204" pitchFamily="34" charset="0"/>
              </a:rPr>
              <a:t>Managing Strategic Alliances brings difficulties and raises issues </a:t>
            </a:r>
            <a:endParaRPr lang="en-ZA" sz="2800" dirty="0"/>
          </a:p>
        </p:txBody>
      </p:sp>
      <p:sp>
        <p:nvSpPr>
          <p:cNvPr id="3" name="Rectangle 2"/>
          <p:cNvSpPr/>
          <p:nvPr/>
        </p:nvSpPr>
        <p:spPr>
          <a:xfrm>
            <a:off x="1785769" y="1495314"/>
            <a:ext cx="7358231" cy="3416320"/>
          </a:xfrm>
          <a:prstGeom prst="rect">
            <a:avLst/>
          </a:prstGeom>
        </p:spPr>
        <p:txBody>
          <a:bodyPr wrap="square">
            <a:spAutoFit/>
          </a:bodyPr>
          <a:lstStyle/>
          <a:p>
            <a:endParaRPr lang="en-ZA" sz="2000" dirty="0">
              <a:solidFill>
                <a:srgbClr val="000000"/>
              </a:solidFill>
              <a:latin typeface="Arial" panose="020B0604020202020204" pitchFamily="34" charset="0"/>
            </a:endParaRPr>
          </a:p>
          <a:p>
            <a:r>
              <a:rPr lang="en-ZA" sz="2800" dirty="0">
                <a:solidFill>
                  <a:srgbClr val="000000"/>
                </a:solidFill>
                <a:latin typeface="Arial" panose="020B0604020202020204" pitchFamily="34" charset="0"/>
              </a:rPr>
              <a:t>Planning and control </a:t>
            </a:r>
            <a:r>
              <a:rPr lang="en-ZA" sz="2800" dirty="0" smtClean="0">
                <a:solidFill>
                  <a:srgbClr val="000000"/>
                </a:solidFill>
                <a:latin typeface="Arial" panose="020B0604020202020204" pitchFamily="34" charset="0"/>
              </a:rPr>
              <a:t>considerations</a:t>
            </a:r>
          </a:p>
          <a:p>
            <a:r>
              <a:rPr lang="en-ZA" sz="2800" dirty="0" smtClean="0">
                <a:solidFill>
                  <a:srgbClr val="000000"/>
                </a:solidFill>
                <a:latin typeface="Arial" panose="020B0604020202020204" pitchFamily="34" charset="0"/>
              </a:rPr>
              <a:t> </a:t>
            </a:r>
            <a:endParaRPr lang="en-ZA" sz="2800" dirty="0">
              <a:solidFill>
                <a:srgbClr val="000000"/>
              </a:solidFill>
              <a:latin typeface="Arial" panose="020B0604020202020204" pitchFamily="34" charset="0"/>
            </a:endParaRPr>
          </a:p>
          <a:p>
            <a:r>
              <a:rPr lang="en-ZA" sz="2800" dirty="0">
                <a:solidFill>
                  <a:srgbClr val="000000"/>
                </a:solidFill>
                <a:latin typeface="Arial" panose="020B0604020202020204" pitchFamily="34" charset="0"/>
              </a:rPr>
              <a:t>Human resource management </a:t>
            </a:r>
            <a:endParaRPr lang="en-ZA" sz="2800" dirty="0" smtClean="0">
              <a:solidFill>
                <a:srgbClr val="000000"/>
              </a:solidFill>
              <a:latin typeface="Arial" panose="020B0604020202020204" pitchFamily="34" charset="0"/>
            </a:endParaRPr>
          </a:p>
          <a:p>
            <a:endParaRPr lang="en-ZA" sz="2800" dirty="0">
              <a:solidFill>
                <a:srgbClr val="000000"/>
              </a:solidFill>
              <a:latin typeface="Arial" panose="020B0604020202020204" pitchFamily="34" charset="0"/>
            </a:endParaRPr>
          </a:p>
          <a:p>
            <a:r>
              <a:rPr lang="en-ZA" sz="2800" dirty="0">
                <a:solidFill>
                  <a:srgbClr val="000000"/>
                </a:solidFill>
                <a:latin typeface="Arial" panose="020B0604020202020204" pitchFamily="34" charset="0"/>
              </a:rPr>
              <a:t>Cultural differences </a:t>
            </a:r>
            <a:endParaRPr lang="en-ZA" sz="2800" dirty="0" smtClean="0">
              <a:solidFill>
                <a:srgbClr val="000000"/>
              </a:solidFill>
              <a:latin typeface="Arial" panose="020B0604020202020204" pitchFamily="34" charset="0"/>
            </a:endParaRPr>
          </a:p>
          <a:p>
            <a:endParaRPr lang="en-ZA" sz="2800" dirty="0">
              <a:solidFill>
                <a:srgbClr val="000000"/>
              </a:solidFill>
              <a:latin typeface="Arial" panose="020B0604020202020204" pitchFamily="34" charset="0"/>
            </a:endParaRPr>
          </a:p>
          <a:p>
            <a:r>
              <a:rPr lang="en-ZA" sz="2800" dirty="0">
                <a:solidFill>
                  <a:srgbClr val="000000"/>
                </a:solidFill>
                <a:latin typeface="Arial" panose="020B0604020202020204" pitchFamily="34" charset="0"/>
              </a:rPr>
              <a:t>Challenges and obstacles </a:t>
            </a:r>
          </a:p>
        </p:txBody>
      </p:sp>
    </p:spTree>
    <p:extLst>
      <p:ext uri="{BB962C8B-B14F-4D97-AF65-F5344CB8AC3E}">
        <p14:creationId xmlns:p14="http://schemas.microsoft.com/office/powerpoint/2010/main" val="36885200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8184" y="117693"/>
            <a:ext cx="11521440" cy="6001643"/>
          </a:xfrm>
          <a:prstGeom prst="rect">
            <a:avLst/>
          </a:prstGeom>
        </p:spPr>
        <p:txBody>
          <a:bodyPr wrap="square">
            <a:spAutoFit/>
          </a:bodyPr>
          <a:lstStyle/>
          <a:p>
            <a:r>
              <a:rPr lang="en-ZA" sz="2400" dirty="0" err="1">
                <a:solidFill>
                  <a:srgbClr val="000000"/>
                </a:solidFill>
                <a:latin typeface="Arial" panose="020B0604020202020204" pitchFamily="34" charset="0"/>
              </a:rPr>
              <a:t>Lorange</a:t>
            </a:r>
            <a:r>
              <a:rPr lang="en-ZA" sz="2400" dirty="0">
                <a:solidFill>
                  <a:srgbClr val="000000"/>
                </a:solidFill>
                <a:latin typeface="Arial" panose="020B0604020202020204" pitchFamily="34" charset="0"/>
              </a:rPr>
              <a:t> and </a:t>
            </a:r>
            <a:r>
              <a:rPr lang="en-ZA" sz="2400" dirty="0" err="1">
                <a:solidFill>
                  <a:srgbClr val="000000"/>
                </a:solidFill>
                <a:latin typeface="Arial" panose="020B0604020202020204" pitchFamily="34" charset="0"/>
              </a:rPr>
              <a:t>Roos</a:t>
            </a:r>
            <a:r>
              <a:rPr lang="en-ZA" sz="2400" dirty="0">
                <a:solidFill>
                  <a:srgbClr val="000000"/>
                </a:solidFill>
                <a:latin typeface="Arial" panose="020B0604020202020204" pitchFamily="34" charset="0"/>
              </a:rPr>
              <a:t> (1992) identify seven challenges which managers have to meet: </a:t>
            </a:r>
            <a:endParaRPr lang="en-ZA" sz="2400" dirty="0" smtClean="0">
              <a:solidFill>
                <a:srgbClr val="000000"/>
              </a:solidFill>
              <a:latin typeface="Arial" panose="020B0604020202020204" pitchFamily="34" charset="0"/>
            </a:endParaRPr>
          </a:p>
          <a:p>
            <a:endParaRPr lang="en-ZA" sz="2400" dirty="0">
              <a:solidFill>
                <a:srgbClr val="000000"/>
              </a:solidFill>
              <a:latin typeface="Arial" panose="020B0604020202020204" pitchFamily="34" charset="0"/>
            </a:endParaRPr>
          </a:p>
          <a:p>
            <a:r>
              <a:rPr lang="en-ZA" sz="2400" dirty="0">
                <a:solidFill>
                  <a:srgbClr val="000000"/>
                </a:solidFill>
                <a:latin typeface="Arial" panose="020B0604020202020204" pitchFamily="34" charset="0"/>
              </a:rPr>
              <a:t>how to overcome reluctance to give up autonomy over partner’s own resources </a:t>
            </a:r>
            <a:endParaRPr lang="en-ZA" sz="2400" dirty="0" smtClean="0">
              <a:solidFill>
                <a:srgbClr val="000000"/>
              </a:solidFill>
              <a:latin typeface="Arial" panose="020B0604020202020204" pitchFamily="34" charset="0"/>
            </a:endParaRPr>
          </a:p>
          <a:p>
            <a:endParaRPr lang="en-ZA" sz="2400" dirty="0">
              <a:solidFill>
                <a:srgbClr val="000000"/>
              </a:solidFill>
              <a:latin typeface="Arial" panose="020B0604020202020204" pitchFamily="34" charset="0"/>
            </a:endParaRPr>
          </a:p>
          <a:p>
            <a:r>
              <a:rPr lang="en-ZA" sz="2400" dirty="0">
                <a:solidFill>
                  <a:srgbClr val="000000"/>
                </a:solidFill>
                <a:latin typeface="Arial" panose="020B0604020202020204" pitchFamily="34" charset="0"/>
              </a:rPr>
              <a:t>how to achieve operating momentum </a:t>
            </a:r>
            <a:endParaRPr lang="en-ZA" sz="2400" dirty="0" smtClean="0">
              <a:solidFill>
                <a:srgbClr val="000000"/>
              </a:solidFill>
              <a:latin typeface="Arial" panose="020B0604020202020204" pitchFamily="34" charset="0"/>
            </a:endParaRPr>
          </a:p>
          <a:p>
            <a:endParaRPr lang="en-ZA" sz="2400" dirty="0">
              <a:solidFill>
                <a:srgbClr val="000000"/>
              </a:solidFill>
              <a:latin typeface="Arial" panose="020B0604020202020204" pitchFamily="34" charset="0"/>
            </a:endParaRPr>
          </a:p>
          <a:p>
            <a:r>
              <a:rPr lang="en-ZA" sz="2400" dirty="0">
                <a:solidFill>
                  <a:srgbClr val="000000"/>
                </a:solidFill>
                <a:latin typeface="Arial" panose="020B0604020202020204" pitchFamily="34" charset="0"/>
              </a:rPr>
              <a:t>how to focus on external environment (customers, competition) rather than internal friction </a:t>
            </a:r>
            <a:endParaRPr lang="en-ZA" sz="2400" dirty="0" smtClean="0">
              <a:solidFill>
                <a:srgbClr val="000000"/>
              </a:solidFill>
              <a:latin typeface="Arial" panose="020B0604020202020204" pitchFamily="34" charset="0"/>
            </a:endParaRPr>
          </a:p>
          <a:p>
            <a:endParaRPr lang="en-ZA" sz="2400" dirty="0">
              <a:solidFill>
                <a:srgbClr val="000000"/>
              </a:solidFill>
              <a:latin typeface="Arial" panose="020B0604020202020204" pitchFamily="34" charset="0"/>
            </a:endParaRPr>
          </a:p>
          <a:p>
            <a:r>
              <a:rPr lang="en-ZA" sz="2400" dirty="0">
                <a:solidFill>
                  <a:srgbClr val="000000"/>
                </a:solidFill>
                <a:latin typeface="Arial" panose="020B0604020202020204" pitchFamily="34" charset="0"/>
              </a:rPr>
              <a:t>how to avoid unnecessary politicking </a:t>
            </a:r>
            <a:endParaRPr lang="en-ZA" sz="2400" dirty="0" smtClean="0">
              <a:solidFill>
                <a:srgbClr val="000000"/>
              </a:solidFill>
              <a:latin typeface="Arial" panose="020B0604020202020204" pitchFamily="34" charset="0"/>
            </a:endParaRPr>
          </a:p>
          <a:p>
            <a:endParaRPr lang="en-ZA" sz="2400" dirty="0">
              <a:solidFill>
                <a:srgbClr val="000000"/>
              </a:solidFill>
              <a:latin typeface="Arial" panose="020B0604020202020204" pitchFamily="34" charset="0"/>
            </a:endParaRPr>
          </a:p>
          <a:p>
            <a:r>
              <a:rPr lang="en-ZA" sz="2400" dirty="0">
                <a:solidFill>
                  <a:srgbClr val="000000"/>
                </a:solidFill>
                <a:latin typeface="Arial" panose="020B0604020202020204" pitchFamily="34" charset="0"/>
              </a:rPr>
              <a:t>how to maintain energy and commitment over time </a:t>
            </a:r>
            <a:endParaRPr lang="en-ZA" sz="2400" dirty="0" smtClean="0">
              <a:solidFill>
                <a:srgbClr val="000000"/>
              </a:solidFill>
              <a:latin typeface="Arial" panose="020B0604020202020204" pitchFamily="34" charset="0"/>
            </a:endParaRPr>
          </a:p>
          <a:p>
            <a:endParaRPr lang="en-ZA" sz="2400" dirty="0">
              <a:solidFill>
                <a:srgbClr val="000000"/>
              </a:solidFill>
              <a:latin typeface="Arial" panose="020B0604020202020204" pitchFamily="34" charset="0"/>
            </a:endParaRPr>
          </a:p>
          <a:p>
            <a:r>
              <a:rPr lang="en-ZA" sz="2400" dirty="0">
                <a:solidFill>
                  <a:srgbClr val="000000"/>
                </a:solidFill>
                <a:latin typeface="Arial" panose="020B0604020202020204" pitchFamily="34" charset="0"/>
              </a:rPr>
              <a:t>how to increase the willingness to learn </a:t>
            </a:r>
            <a:endParaRPr lang="en-ZA" sz="2400" dirty="0" smtClean="0">
              <a:solidFill>
                <a:srgbClr val="000000"/>
              </a:solidFill>
              <a:latin typeface="Arial" panose="020B0604020202020204" pitchFamily="34" charset="0"/>
            </a:endParaRPr>
          </a:p>
          <a:p>
            <a:endParaRPr lang="en-ZA" sz="2400" dirty="0">
              <a:solidFill>
                <a:srgbClr val="000000"/>
              </a:solidFill>
              <a:latin typeface="Arial" panose="020B0604020202020204" pitchFamily="34" charset="0"/>
            </a:endParaRPr>
          </a:p>
          <a:p>
            <a:r>
              <a:rPr lang="en-ZA" sz="2400" dirty="0">
                <a:solidFill>
                  <a:srgbClr val="000000"/>
                </a:solidFill>
                <a:latin typeface="Arial" panose="020B0604020202020204" pitchFamily="34" charset="0"/>
              </a:rPr>
              <a:t>how to prevent particular individuals from becoming bottlenecks </a:t>
            </a:r>
          </a:p>
        </p:txBody>
      </p:sp>
    </p:spTree>
    <p:extLst>
      <p:ext uri="{BB962C8B-B14F-4D97-AF65-F5344CB8AC3E}">
        <p14:creationId xmlns:p14="http://schemas.microsoft.com/office/powerpoint/2010/main" val="3404366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295400"/>
            <a:ext cx="9144000" cy="4389120"/>
          </a:xfrm>
        </p:spPr>
        <p:txBody>
          <a:bodyPr/>
          <a:lstStyle/>
          <a:p>
            <a:pPr marL="0" indent="0" algn="ctr">
              <a:buNone/>
            </a:pPr>
            <a:r>
              <a:rPr lang="en-US" dirty="0" smtClean="0"/>
              <a:t>My favourite saying…</a:t>
            </a:r>
          </a:p>
          <a:p>
            <a:pPr marL="0" indent="0">
              <a:buNone/>
            </a:pPr>
            <a:endParaRPr lang="en-US" dirty="0"/>
          </a:p>
          <a:p>
            <a:pPr marL="0" indent="0" algn="ctr">
              <a:buNone/>
            </a:pPr>
            <a:r>
              <a:rPr lang="en-US" sz="6600" b="1" i="1" dirty="0"/>
              <a:t>Fail to plan, Plan to Fail.</a:t>
            </a:r>
          </a:p>
        </p:txBody>
      </p:sp>
      <p:sp>
        <p:nvSpPr>
          <p:cNvPr id="4" name="Slide Number Placeholder 3"/>
          <p:cNvSpPr>
            <a:spLocks noGrp="1"/>
          </p:cNvSpPr>
          <p:nvPr>
            <p:ph type="sldNum" sz="quarter" idx="12"/>
          </p:nvPr>
        </p:nvSpPr>
        <p:spPr/>
        <p:txBody>
          <a:bodyPr/>
          <a:lstStyle/>
          <a:p>
            <a:fld id="{0A1137B3-FFCF-4C3F-9ACD-E45BA53A8DA6}" type="slidenum">
              <a:rPr lang="en-CA" smtClean="0"/>
              <a:pPr/>
              <a:t>18</a:t>
            </a:fld>
            <a:endParaRPr lang="en-CA" dirty="0"/>
          </a:p>
        </p:txBody>
      </p:sp>
      <p:sp>
        <p:nvSpPr>
          <p:cNvPr id="2" name="AutoShape 2" descr="data:image/jpeg;base64,/9j/4AAQSkZJRgABAQAAAQABAAD/2wCEAAkGBxIQEBMUExQUFRQVFRAVEBQVEBQQFBQUFhQWGxQVFRcYHCggGBolGxQVITEhJikrLi4uFx8zODMsNyouLisBCgoKDg0OGxAQGy8kICQsLSwtLCwsLCwsLCwsLCwvLCwsLCwsLCwsLCwsLCwsNCwsLCwsLCwsLCwvLCwsLCwsLP/AABEIAMMBAwMBEQACEQEDEQH/xAAcAAEAAQUBAQAAAAAAAAAAAAAABQIDBAYHAQj/xABJEAABAwEEBQkDBgwFBQAAAAABAAIRAwQSITEFBgdBURMiMmFxgZGxwSNyoTNCc4Ky0RQVJDRSU2KDksLh8WN0o7PSJUSEk6L/xAAaAQEAAwEBAQAAAAAAAAAAAAAAAgMEAQUG/8QAMhEAAgECAwQIBgIDAAAAAAAAAAECAxEEITESQVHwBSIyYXGBocETFDORsdFC4SNS8f/aAAwDAQACEQMRAD8A7igCAIAgCAIAgCAIAgCAIAgCApq1A1pc4gACSTgAFyUlFXZ2MXJ2RG6J05TtD3sbIcyCAfnNO/qOWHWOKy4fFwrNpbvVcTTiMJOik3v9HwJRazKEAQBAEAQBAEAQBAEAQBAEAQBAEAQBAEAQBAEAQBAEAQBAEAQFL3hoJJAABJJMAAZkrjaSuzqTbsjQtZNOOrOLWTcF3kwYDXuxlzsZgROO6N+Xz+LxXxpWT6q5v+j38Jhfgq7XWfNv2Z+qurzqdRld7nAw66yILi4GXv8AE4dnBa8DhpJqpLLgu628y47ExadOGfFm4L1jyQgCAIAgCAIAgCAIAgCAIAgCAIAgCAIAgCAIAgCAIAgCAIAgPCYxOW9G7BK5A6dH4TScznQ6WtaCGuc6RdJxkZyN28zkMVZ/Ei16c87zbRj8OSfrw5/ohtXdWi2o1r8adINndefndI3YySOzMFY8PgpOs5T0X54eRtxGNiqKjDV/jj5m32i0BtSm0zLy+7AwwbJngvUnUUZxjbW/43nlQg5QlLhYyVaVBAEAQBAEAQBAEAQBAEAQBAEAQBAEAQBAEAQBAEAQBAEAQHhMIDAtFe9DgeaMQ0Yl5kXf6Ds7s8p3z3fnncaIwtlv/HO8waVLlLtS5LsGsDzhG9pGJ4nLdPUqYx2rTt4X559C6T2bwv3u3POneTVCiGNgdpwiScytkY7KsY5S2ncVM+wT8f6fFGEXFIiEAQBAEAQBAEAQBAEAQBAEAQBAEAQBAEAQBAEAQBAEAQBAR9otAcS04NiWyQA/iRxA4d+UTnlPadn/AN553GiMHFXWv4553litJfJIawDnAkc0YmYIzIOPAHrKhK7eeS558CcbJZZvnnxM2y0cS8kknAT+jxjIT5AK+Ec9opnLLZMpWFRH1tMWenUNOpWpMecQx1RrXRkMCeoqcKU5LaSbRGVSEWotq5l2aq1zeaQ4DCQQR1YjqhVpNZMm3fNF1dOBAEAQBAEAQBAEAQBAEAQBAEAQBAEAQBAEAQBAEAQBAYlpr84MhxBm8RG6Obid8+CqnPPZ+/6LoQy2vt+yLq2enVbda0NIPs8G3S4GWvnEQMMsz4rM4xkrRy4fvnVmlSlF3lnx/XOiMyw07zQ1wygududOIEfNdxH3q6nG6s+f74/2U1JWd1z/AFw/okyVoMxzXXbaU2neo2Ih1TEPr4OYw8Ke57uvIde70cPgr2lU04fsxVsVbqw+5zGwVnVHVHPcXOcQXOcS5ziZkknMr2rJJJHmXbd2Z9Go5hlji08WuLT4hRaT1Cy0Ok7LNJVqxtDatV9QMbRuX3l8SakwTjuHgvJ6RpwjsuKte/sejgpyk5Ju+nudAXmG8IAgCAIAgCAIAgCAIAgCAIAgCAIAgCAIAgCAIAgLFotAaQ2QHOm7J4ZnrUJzSy3snCDee5ETUe4suteXOpulwF28TjgIGJc0kzuBKyty2bJ3t9+Wa0o7V2rX+3KMmmyXDmNJe3F8NLQB0TEyAASABn1KxLPTXeVydlrpuJChRaxoa0AAZACO1XxioqyM8pOTuyzpX5Ct9HU+yVZDtIhLQ+X6ZyX00nkeFHUztE/O+r6qbIIkFw6dC2Q9O1e7Z/OqvL6T0j5+xuwGsvL3OlLyT0ggCAIAgCAIAgCAIAgCAIAgCAIAgCAIAgCAIAgKH1ABOe4AbzwXJOyOxVyKtFV0Om7fa4nolwDRIBdjN26TuzneskpOzb1v6fqxrjFXSWlvX93PKYF9p53PBDQOdBiQb0YEiZOEYQkVnfjzr+Tsn1bcOdPwSdloXGgSSd5OfZ2DcFphHZVjLOe07l5TIGLpX5Ct9HU+yVKHaRyWh8utOXcvpG8jxEiQ0T8/tHqpp5EHqSC6cOhbIenavds/nVXl9J6R8/Y3YDWXl7nSl5J6QQBAEAQBAEAQBAEAQBAEAQBAEAQBAEAQBAEBq+0PWQ2CySz5WqSyiYwaY5zz2DIcY61swWH+NUs9FmzPia3woXWrOM0HGAZMkAkziTvJO8r3ZJPJnjxbWaMyhpKuwy2rVacMqrhllvVTw9J6wX2Raq9Vfyf3ZIUNa7cyLtofgIEhj4H1mlV/J0P9US+arf7P0M+jtAt7c3sd71Jv8sKDwFF7vUksXVW/0JGy7Ta4+Uo0n+651I/G8qpdGwfZk16/osWOnvS5+5sNDXiy2qjUYSaVQ06gDakAE3Tg14wPYYJ4LJPBVKbT1XcaYYqE8tH3nz+52XYF6rZgsSmhz0/q+RVlN3iV1F1iRVhA6Fsh6dq92z+dVeX0npHz9jdgNZeXudKXknpBAEAQBAEAQBAEAQBAEAQBAEAQBAEAQBAEAQHL9ttWadmEYB9THcTdEgdi9PomV6kl3e5i6RjanF95oFDot7B5L13qeWtCtDph2rSdOk664kGAcpEH+yrlVjF2ZONOUldHjNLUT88d4I9EVWD3h05cDMY8OEggjiDKmmnoQaseroIXTdnuw8ZHB0cdyzVls5ovpO+Rd0C+Q/6nqpUNCNbUlVeVHQtkPTtXu2fzqry+k9I+fsbsBrLy9zpS8k9IICO0xpyzWMA2iq2mHTdmSXRE3WgEmJGXFW06M6jtBXITqRh2nY1W37VrCz5MVqp3XaYY3xeQfgtcOjaz1sue4zSx1JaZkGdrVWo+KdmY0Yk36jqhI7g2PitK6Lil1pehQ8e3pEzKW1B/zrM0+7WLfNpUH0Yt0vT+ySxz3x9f6Nu1e1mpWugaxikGvLHB9RuBABzMYQ4LDXw8qU9nU10ayqR2tCm2a66OpTetdExmGP5Y+FOSuRw1WWkWddamtWW7Pr1o94BFcCcr1Oo3zapvBV1/H8EFiqT3k7ZLSyqxr6bg5jhLXAyCOpZ5RcXZ6l8ZKSuivlGzEieEiVyzO3K1wBAEAQBAEAQBAEAQGPaqxbAG/MzF0ce3CFXUlbJFlON82ct2u/I2a7dLL9S6QbxwaPnb2xx3yvS6D7c7aW9zH0t2I31uaVQ6LeweS9x6njLQrQ6brqpqFYdI2Tla7H8rfewPZVewhoiObN3CTuXkY2tKFWy4Hp4SClTz4mmbQ9n/AOKblWm51Wg911pcAH03xIa+MDIBggDIiMphTq/E7mSnT2fA1bRtuc143AkBwmcCtFGpaRRVp3ibOvSMJh6YZeoVOpt7+HH0VVZdRk6T66I/VYy2p2s9VXhndMsrqzJxaSg6Fsh6dq92z+dVeX0npHz9jdgNZeXudKXknpBAcY21W29bKVLdToyfeqOMjwY3xXudFwtTcuL/AAeVj5Xmkc8XpmAz9Ft6R7AoSJRM9RJEVpxvQPaPu9VGTsSiRgcopho2OyfJs91vkpkTC0zbqzLrRVqimQYYKrwwGZMNmBnPeqpxjtXsWwlLZsmUaDM3z7uPirIshJHcdlpmwn6ap5NXi9IfV8j08H9PzNwWE1hAEAQBAEAQBAW69W6N0nBoJiT2qMpbKJRjtMiH1ZJggOhrnyDj2O4QAZGQWNyve2vPOWhsUba6c856mhbXwBRoYAHlal6BhiwHA5H7ole50JbbnxsjyOlm9iPA0ih0W9g8l7j1PHWhWuHTruy38w/e1PJq8TpD63kj1cH9PzMfbK0HRFYnc+zlvbyzB5ErPh+39y+r2T53oCSAOI81up9oyT7Jua9Y84x9JH2NT3H/AGSq6vYfgTp9peJE6qdGp2s9VRheyy3EaonlrM50LZD07V7tn86q8vpPSPn7G7Aay8vc6UvJPSCA+dNoNt5bSdqduFTkx+7AYfi0r6XCR2aMV5/c8PFS2qrNelaLlBLaNbDJ4k/d6KMtSSKTX/KQz/CLu+9/Qqna/wAlu4s2epfvKNNsmlPBwPp6qU9DkNSBaVWmTaNosfybPdb5K5aFbMLT9OaV79EjwOB9FXV0uTp62LGrp6f1fVKTuKiO6bLPzE/TVPJq8jpD6vkejgvp+ZuKwmsIAgCAIAgCApqPDQScAMSuNpK7OpNuyIi1WieccWy265udNpESd+ZzHUOtZJzvm9Pxz3GuELZL/vPeKFEm6087pBrohzRmHOOROWLc53BcjFvJ58O7nuOykld6e/PeaVtqpxZ7KMflKmJxJNwYnrX0HRXVlLwPF6Qe1FeJz2h0W9g8l6z1PMRWuHTpuzzTlms9iLatamx3KVDdc4B0ECDC8nG0ak6t4xbyPRwtWEadpNI1Lazrf+HsZZrIx7qQeH1apaaYe5oIa1odBuiSSTGIELlDCzjm0Sq4iDVkzRNE6Jc1wfUjDENGOPWVupUNl3ZjqVrqyJtaSgj9PVrtBw3uho78/gCqa7tBriWUVeRiasNhr+1vqo4fJMlX1JtaCk3HZxpyz2N1oNd9wPFEM5j3zdL56IMdIZrDjqM6qjsK9r+xqwtWFNvaetvc3ka86P8A1/8ApVv+C8/5Kv8A6+q/Zt+apcfRh2vFggkVwcDA5OoJ6uinydb/AF/A+apcT59tbKjnPqPGLi5zjIzcZPxK99WSsjyHm7mKHLtyNieszYY0dQXGzpCmv+X9wZ/8T5lZNr/Oadn/ABEvpBl6k8fsk+GPotMtGUR1NWaVnTLmja7EfZs91vkFpWhQ9THonlqLm7/aM7wSB6FVxe1CxNrZkYOrR+U+p/Mo0HkyVVHd9lf5ifpqnk1eX0h9XyN+D+n5m4rCawgCAICit0T2HyXJaM7HVGBfeWsbPPaW4zF8XHET1GIPWDwWdOWyo3zXrl7/AJNFoqTlbJ+mft+DPo1A5oI3+IO8HrBwWiMlJXRnlFxdmYOka7SHjHmAO6JcCRiJ4jmkePBU1JJ3XAupxas+JF0jedeYHNc8NbcuGDDSQ48IvZ4bzwWeKu7rJvcaZZKzzS3+3PgT9ms4YDgJcZeRvK2xiomKc3I51tu+Rsv0lT7AXqdG9qXgefjeyvE5zRPNb2DyXrM84rlcAlAJQCUBkWGw1a5IpMc+6CXwMGgCSXHId6jOpGCvJ2JQhKbtFGm6SthrPByaOiPMnrWaq3Jl9NKJKaAbAf2t9VbReRXVWZLSrioSgEpcCUuDG0ifZP7PVcbyOrUgaGLgOJA8VFSOtGzqdyJpn4T+Ul3+LPcHfcF5yn/kb7za49S3cbkcV6JiNPIgkcCR4LImaGbXYj7Nnut8gtSeRQ9SM0FW59Zn7bnD+Ig+iooyzaLaqyTL2jadyvXG6WOHY68fvUqeUpIjPOKZ2/ZV+YH6ap5MXl4/6vkehg/p+ZuSxGoIAgCAgtaNO/gjJuB0teTLrsRHV1rFi8U6TjFK97m3CYVVVKTdrGqu1zrkscLO0XJgmrMi6RBHCYPUsbxzunll4m1YFWazz8CXs2uFJoBebr6gJexrXODH3gJBjEFpk+6eK0U8bC1/v4mapgp3t9vAttrutJa2mXPAvBrg9pvZE8pGQHNJOOMYSIPU3Vts587w0qV75c7ja7DYxSBxlxJLiYGJ4AYAYD1xW2EFEwzm5GSpkDmW3E+xsv0lT7AXo9HdqXgYsb2V4nOKJ5o7B5L1bnn2K5QWN82easWa20Kr67XOc2qWNio9nNuMOTSN7ivPxmIqUpJRe414ahCpFuXH2NtGz/R36lx/8it6PWT56tx9F+jT8pS4er/Zk2fUuwMys7D75fV+2SoPF1n/ACJLDUluJllkptYabWNawgi41oa2CIIgKhybd2XJJKyNVtWzHRVT/trp/YrVqfwD4+CuWJqLeQ+FDgWKWy2wMJumuAYw5UEfFpPxU4YypHSxXLDQlqX27N7CP1p7av3BS+eq932I/KUy4Nndg/Qqf+5/3rnz1bj6HflKXD1ZW3Z9o79U4/v63o5Pna3H0Q+UpcPV/s0fazomy6PoUPwencq1KjseUqVPZsbzhD3EdJzFqwlepUk9p5LwKMRRpwitlZ+Zy2pbKjgQXYHMQPuW1tmVJFejGTUb1SfAIgyflTuRsYg0bQ/Vs/hCr+FDgT+JPiZcqy5Cxqukm3azx1z44+qyyyky9dlGx2I+zZ7rfILQnkUtZmv2KvctJ4F72nvJ9YWWErTNEleJsQZDy7i1oPcSR9orVvuZ91jseyg/kB+mqeTF5GO+r5HpYT6fmbmsZpCAIAgIDXLRlGvZ3urOe0MY8ywtvRgSAHYE4LLiaMJLblfq8DVhq04PYjbrcTn1o5EU3PDq4aAI9jTqSO6qIheRGFCTspNPvX6Z68p14xu4pruf7Rqdu0jUqEXadRkHFzXNBjeIOB3HMZZq6nRS338iqpWb3W8zZtmmtLLPUq033nueGknlA4i7eyk545Yd6tjV+Xbk45PgUyo/MWipZridhstobVY17TLXCQvThNTipR0Z5lSDhJxlqi6pkDmW3CORss/rKn2At+Bk1KVuBlxSukczov5reweS9Q84rvrtzh1jY6fySv8A5g/7VNeV0h214e7PQwXZfj7I35YDYEAQBAEAQBAEBxDbpbr9to0t1KjePvVHGfgxvivVwEbQb4swYt9ZI5otpkJDRTcSeAjx/sus4jPtdcsYXcIieswq5z2Y3Jxjd2IappiruDP4T96zfHmX/BiS9gtBfTa45mZ7QVphK6uUSjZkNp9sVQeLR4gn+ipqPrFsOyTNid7Nnut8grk8iprM1yufaO953mVjb6zNSWRstGteaDxAK2KV1cyuNmdm2SH/AKefpqvkxeXjH/k8j0MN2DdVkNAQBAeEICK0xomnWpua6cQRkSoytazJRydzQrVqPaTeY20AUCCHM5IlxB6QvXuHUsEcNTU9reb5Yqo4bN8rFmjs4swwMu7bzvMrdtMw7KJCy7MLLmyWzmWufSP9VXOCnuuThNw0bRvOg9EsslBlJkwwESXOccSTm4zvVsVZWK5S2nckFIic023AcjZZE+0qfYC3YHtPwMmL0XicxYMB2Bencw2KKr4jt+C42dSOvbHPzSv/AJg/7VJebju2vD3ZtwfZfj7I35YTWEAQBAEB5eCA8NQcUBaqWtrUB827Q9JC0aUtTwZbygY3sptazDvaT3r2sOtmkkeZXd5s10FX3KbEro7mtPWVByJKNijS9Q8nABMkTAnBUVp2iW0o5kDyizpl7RNaIrezI4E/GFppyyKJxzMfT2IYeBIPf/ZRqvQ7TWpnWOt7Ng/Zb5KalkRcczFq6u2pxLmsDg4lwh0GCZGawup1malDJEnozRNqDLppOwJjFuWfFXwrKxVOk7nYtmFU0LGadRpDuVqO4iCG8OxZMRJSndGmjHZjY3enXa7IqgtLqAIAgPHCVxq4KSwKOwS2mUOoAriid2iqm0NyUlkReZcUjh4SgOY7b6g5Gy/SVfsBbcE7SZlxSukcyY7AdgXo3MVi3WpgkT5qLsSV0dW2SW1tOy1gd9cn/Spj0Xn419deHua8Kuq/H2RvP4zHUsZqPfxigPPxggPDbigLTrU5AW3VnFAWyXoC26k8oDR9O6p0alV96m2SZkC6cccxjvWqnUklkyicE3ma5adnzc6dQt6nC+PQq9YiW8pdGO4s0tSq4EX2b8gUdfuCo95I6O1Re2bxvTG6FRVqORbThsmTV1Tpkc6mD2hVFgsmplATFMDsJjwlWRnJbyDijPp6sU2dFgB6guSk3qdikiSs+g2gDmjIbggMoaFb+iqyZl2fQwAyU0RZsOibCGU46z6KqepOOhedaqba7KPz3se9vC60tB7+d8CqnUSmob9S5UpODqbk7fczAFMrPUAQBAEAQFLlw6WalUhARtsrv3Lpw5vtFslSvTbJJLS4s4TGI7wr6E9mVyqtHaRzunVwHGBgvR2jDYutY92THHsaSououJLYZvWoVircm+Wlov78PmtWLEyUpK3A1UItJ3N6s9kdvWYvM6nZigMhlmQF5tmQF1tlQFwWYICoWcID3kAgIvSlhBcCN48lZB5EJIj3WFWXIFDbH1LoMijZAFCWh2OofZAVG5KxjWioylUoUyMazntBmIhsz1yYHeq511CUYv8AkW08O6kJzX8UiSNhCtbKUX6diEBduLFw2NQuSL7LNCbRyxfaICi2SRplv040aWps5doDSyk6nyUkue0xFTte3+FY5Vl8ZLb8re5vjQfwG9jvvf2N1WswhAEAQBAEAQFBphcBQ6zgroITWOxAtbgMzu6lZTITNWdohn6I8ArSsN0U3ggNm1ZsAFN3vfyhVVNSyGhONsoVZMrFEICsMCAqhAWrVaG0mOe83WtBc48AM8lyUlFXZKMXJqMdWV06gcA4GQQCDxByKJpq6ONNOzKl04EBRVZK6nY4zEq0FYmQsWWUcVK5yxc5JceYQFNoXLHbmqa0aTNO1UwyvSY2mKZqMfAPSvEieLYWGvUkqiSmlbVM34elF025U5Sb0a54m7taCPJarmOxWGpcWPVw6EBTUYHAhwBBBBBEgg5gjeEaudTtmjVbZqZY31geTDZIN1pe3LOIOGRWKWEpOenkbo42soat9+v5NnstnbSYGNm6MpcXHxcSVsSSVkYZScndl1dOBAEAQBAEAQBAR+l2S0dpVlMhMheQVxWVCggJjQzIY73vQKmpqWQ0JBVkwgCAoNUcV2zOXILXK1UvwRzKjyxtRzWXgMZm9G/c0rPi1D4dqjsnkasH8T4u1TjdrP29zI1atbH2SlybrzWt5MOOZuc3HwU8PsOmth3Wn2K8Ttqq9tWbz++ZJ8orrFFxfSwue8olhcqwK5odLZpKW0RaKgxcuLFu0WQPaWmcQRIJaRPAjEFcburMksnc5/pvZ/eqksqPIMGXjlHd5keS8mrgLyum/wAnsUukepaSXllz5G6aA0ZUs1O4+u+tgIvgc2Bk3fHaTkvQo0vhxtdvxPOr1viyvspeBKK0pCAIAgKS0yDOGOC5Z3O3VipdOBAEAQBAEAQBAEBi29sgKymQmRvJq0rPQxAZtifdae30CrmrsnF2Rf5fqUNklcrZVBRxO3KyonSPtDruKsIHP9aNbKNQsZyfKsEuN4XccLpbI4XvFeRW6QozslHaXf8A2ezQ6NrU83LZfdn97f2ZupWs1Eg0bopc72Y3Gc8dxnzVuFxtJv4dtnhw/wClWKwFZL4l9rjx/wCG7sdK9Ox5Vy6AuAqDFy4K2tUWzqK1wmEAQGNaKYLmzM9RwwxxVckrosg3ssyVYVhAEAQBAEAQBAEAQBAEAQBAEBZtIwU4akJmDcVxAquLgKgIUZakkVSonT0FdOF+nV3HuUGiSZbtFOV1MGp6Y1PpVnXmy0km8G3YJ4wQYPYsGJwNOpLbSz37rnoYXH1KUdhvLddXse6J1MoU+c5t5wOEuJGHFohp8FPD4KlHrOKv9/yQxGPrS6qk7fb8G1UqcLc2YC+1qg2CsBcJJHq4SCAIAgCAIAgCAIAgCAIAgCAIAgCAIAgCAoqjBSjqRkYkK25We3VwHt1cOlQagPQ1cuD26lwVxIUSaZj2ik0tN6YEHDNQqpOOZZSbU8i7ZqQDRGWeOeKQsoqxGo25O5eAUiKRUuEggCAIAgCAIAgCAIAgCAIAgCAIAgCAIAgCAICl+S6iMjGVhWVBAerh09C4D0IdKguAqC4dR5EyjzR1OzKgFw6eodCAIAgCAIAgCAIAgCAIAgCAIAgP/9k=">
            <a:hlinkClick r:id="rId2"/>
          </p:cNvPr>
          <p:cNvSpPr>
            <a:spLocks noChangeAspect="1" noChangeArrowheads="1"/>
          </p:cNvSpPr>
          <p:nvPr/>
        </p:nvSpPr>
        <p:spPr bwMode="auto">
          <a:xfrm>
            <a:off x="1562100" y="-1722438"/>
            <a:ext cx="4762500" cy="35909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xIQEBMUExQUFRQVFRAVEBQVEBQQFBQUFhQWGxQVFRcYHCggGBolGxQVITEhJikrLi4uFx8zODMsNyouLisBCgoKDg0OGxAQGy8kICQsLSwtLCwsLCwsLCwsLCwvLCwsLCwsLCwsLCwsLCwsNCwsLCwsLCwsLCwvLCwsLCwsLP/AABEIAMMBAwMBEQACEQEDEQH/xAAcAAEAAQUBAQAAAAAAAAAAAAAABQIDBAYHAQj/xABJEAABAwEEBQkDBgwFBQAAAAABAAIRAwQSITEFBgdBURMiMmFxgZGxwSNyoTNCc4Ky0RQVJDRSU2KDksLh8WN0o7PSJUSEk6L/xAAaAQEAAwEBAQAAAAAAAAAAAAAAAgMEAQUG/8QAMhEAAgECAwQIBgIDAAAAAAAAAAECAxEEITESQVHwBSIyYXGBocETFDORsdFC4SNS8f/aAAwDAQACEQMRAD8A7igCAIAgCAIAgCAIAgCAIAgCApq1A1pc4gACSTgAFyUlFXZ2MXJ2RG6J05TtD3sbIcyCAfnNO/qOWHWOKy4fFwrNpbvVcTTiMJOik3v9HwJRazKEAQBAEAQBAEAQBAEAQBAEAQBAEAQBAEAQBAEAQBAEAQBAEAQFL3hoJJAABJJMAAZkrjaSuzqTbsjQtZNOOrOLWTcF3kwYDXuxlzsZgROO6N+Xz+LxXxpWT6q5v+j38Jhfgq7XWfNv2Z+qurzqdRld7nAw66yILi4GXv8AE4dnBa8DhpJqpLLgu628y47ExadOGfFm4L1jyQgCAIAgCAIAgCAIAgCAIAgCAIAgCAIAgCAIAgCAIAgCAIAgPCYxOW9G7BK5A6dH4TScznQ6WtaCGuc6RdJxkZyN28zkMVZ/Ei16c87zbRj8OSfrw5/ohtXdWi2o1r8adINndefndI3YySOzMFY8PgpOs5T0X54eRtxGNiqKjDV/jj5m32i0BtSm0zLy+7AwwbJngvUnUUZxjbW/43nlQg5QlLhYyVaVBAEAQBAEAQBAEAQBAEAQBAEAQBAEAQBAEAQBAEAQBAEAQHhMIDAtFe9DgeaMQ0Yl5kXf6Ds7s8p3z3fnncaIwtlv/HO8waVLlLtS5LsGsDzhG9pGJ4nLdPUqYx2rTt4X559C6T2bwv3u3POneTVCiGNgdpwiScytkY7KsY5S2ncVM+wT8f6fFGEXFIiEAQBAEAQBAEAQBAEAQBAEAQBAEAQBAEAQBAEAQBAEAQBAR9otAcS04NiWyQA/iRxA4d+UTnlPadn/AN553GiMHFXWv4553litJfJIawDnAkc0YmYIzIOPAHrKhK7eeS558CcbJZZvnnxM2y0cS8kknAT+jxjIT5AK+Ec9opnLLZMpWFRH1tMWenUNOpWpMecQx1RrXRkMCeoqcKU5LaSbRGVSEWotq5l2aq1zeaQ4DCQQR1YjqhVpNZMm3fNF1dOBAEAQBAEAQBAEAQBAEAQBAEAQBAEAQBAEAQBAEAQBAYlpr84MhxBm8RG6Obid8+CqnPPZ+/6LoQy2vt+yLq2enVbda0NIPs8G3S4GWvnEQMMsz4rM4xkrRy4fvnVmlSlF3lnx/XOiMyw07zQ1wygududOIEfNdxH3q6nG6s+f74/2U1JWd1z/AFw/okyVoMxzXXbaU2neo2Ih1TEPr4OYw8Ke57uvIde70cPgr2lU04fsxVsVbqw+5zGwVnVHVHPcXOcQXOcS5ziZkknMr2rJJJHmXbd2Z9Go5hlji08WuLT4hRaT1Cy0Ok7LNJVqxtDatV9QMbRuX3l8SakwTjuHgvJ6RpwjsuKte/sejgpyk5Ju+nudAXmG8IAgCAIAgCAIAgCAIAgCAIAgCAIAgCAIAgCAIAgLFotAaQ2QHOm7J4ZnrUJzSy3snCDee5ETUe4suteXOpulwF28TjgIGJc0kzuBKyty2bJ3t9+Wa0o7V2rX+3KMmmyXDmNJe3F8NLQB0TEyAASABn1KxLPTXeVydlrpuJChRaxoa0AAZACO1XxioqyM8pOTuyzpX5Ct9HU+yVZDtIhLQ+X6ZyX00nkeFHUztE/O+r6qbIIkFw6dC2Q9O1e7Z/OqvL6T0j5+xuwGsvL3OlLyT0ggCAIAgCAIAgCAIAgCAIAgCAIAgCAIAgCAIAgKH1ABOe4AbzwXJOyOxVyKtFV0Om7fa4nolwDRIBdjN26TuzneskpOzb1v6fqxrjFXSWlvX93PKYF9p53PBDQOdBiQb0YEiZOEYQkVnfjzr+Tsn1bcOdPwSdloXGgSSd5OfZ2DcFphHZVjLOe07l5TIGLpX5Ct9HU+yVKHaRyWh8utOXcvpG8jxEiQ0T8/tHqpp5EHqSC6cOhbIenavds/nVXl9J6R8/Y3YDWXl7nSl5J6QQBAEAQBAEAQBAEAQBAEAQBAEAQBAEAQBAEBq+0PWQ2CySz5WqSyiYwaY5zz2DIcY61swWH+NUs9FmzPia3woXWrOM0HGAZMkAkziTvJO8r3ZJPJnjxbWaMyhpKuwy2rVacMqrhllvVTw9J6wX2Raq9Vfyf3ZIUNa7cyLtofgIEhj4H1mlV/J0P9US+arf7P0M+jtAt7c3sd71Jv8sKDwFF7vUksXVW/0JGy7Ta4+Uo0n+651I/G8qpdGwfZk16/osWOnvS5+5sNDXiy2qjUYSaVQ06gDakAE3Tg14wPYYJ4LJPBVKbT1XcaYYqE8tH3nz+52XYF6rZgsSmhz0/q+RVlN3iV1F1iRVhA6Fsh6dq92z+dVeX0npHz9jdgNZeXudKXknpBAEAQBAEAQBAEAQBAEAQBAEAQBAEAQBAEAQHL9ttWadmEYB9THcTdEgdi9PomV6kl3e5i6RjanF95oFDot7B5L13qeWtCtDph2rSdOk664kGAcpEH+yrlVjF2ZONOUldHjNLUT88d4I9EVWD3h05cDMY8OEggjiDKmmnoQaseroIXTdnuw8ZHB0cdyzVls5ovpO+Rd0C+Q/6nqpUNCNbUlVeVHQtkPTtXu2fzqry+k9I+fsbsBrLy9zpS8k9IICO0xpyzWMA2iq2mHTdmSXRE3WgEmJGXFW06M6jtBXITqRh2nY1W37VrCz5MVqp3XaYY3xeQfgtcOjaz1sue4zSx1JaZkGdrVWo+KdmY0Yk36jqhI7g2PitK6Lil1pehQ8e3pEzKW1B/zrM0+7WLfNpUH0Yt0vT+ySxz3x9f6Nu1e1mpWugaxikGvLHB9RuBABzMYQ4LDXw8qU9nU10ayqR2tCm2a66OpTetdExmGP5Y+FOSuRw1WWkWddamtWW7Pr1o94BFcCcr1Oo3zapvBV1/H8EFiqT3k7ZLSyqxr6bg5jhLXAyCOpZ5RcXZ6l8ZKSuivlGzEieEiVyzO3K1wBAEAQBAEAQBAEAQGPaqxbAG/MzF0ce3CFXUlbJFlON82ct2u/I2a7dLL9S6QbxwaPnb2xx3yvS6D7c7aW9zH0t2I31uaVQ6LeweS9x6njLQrQ6brqpqFYdI2Tla7H8rfewPZVewhoiObN3CTuXkY2tKFWy4Hp4SClTz4mmbQ9n/AOKblWm51Wg911pcAH03xIa+MDIBggDIiMphTq/E7mSnT2fA1bRtuc143AkBwmcCtFGpaRRVp3ibOvSMJh6YZeoVOpt7+HH0VVZdRk6T66I/VYy2p2s9VXhndMsrqzJxaSg6Fsh6dq92z+dVeX0npHz9jdgNZeXudKXknpBAcY21W29bKVLdToyfeqOMjwY3xXudFwtTcuL/AAeVj5Xmkc8XpmAz9Ft6R7AoSJRM9RJEVpxvQPaPu9VGTsSiRgcopho2OyfJs91vkpkTC0zbqzLrRVqimQYYKrwwGZMNmBnPeqpxjtXsWwlLZsmUaDM3z7uPirIshJHcdlpmwn6ap5NXi9IfV8j08H9PzNwWE1hAEAQBAEAQBAW69W6N0nBoJiT2qMpbKJRjtMiH1ZJggOhrnyDj2O4QAZGQWNyve2vPOWhsUba6c856mhbXwBRoYAHlal6BhiwHA5H7ole50JbbnxsjyOlm9iPA0ih0W9g8l7j1PHWhWuHTruy38w/e1PJq8TpD63kj1cH9PzMfbK0HRFYnc+zlvbyzB5ErPh+39y+r2T53oCSAOI81up9oyT7Jua9Y84x9JH2NT3H/AGSq6vYfgTp9peJE6qdGp2s9VRheyy3EaonlrM50LZD07V7tn86q8vpPSPn7G7Aay8vc6UvJPSCA+dNoNt5bSdqduFTkx+7AYfi0r6XCR2aMV5/c8PFS2qrNelaLlBLaNbDJ4k/d6KMtSSKTX/KQz/CLu+9/Qqna/wAlu4s2epfvKNNsmlPBwPp6qU9DkNSBaVWmTaNosfybPdb5K5aFbMLT9OaV79EjwOB9FXV0uTp62LGrp6f1fVKTuKiO6bLPzE/TVPJq8jpD6vkejgvp+ZuKwmsIAgCAIAgCApqPDQScAMSuNpK7OpNuyIi1WieccWy265udNpESd+ZzHUOtZJzvm9Pxz3GuELZL/vPeKFEm6087pBrohzRmHOOROWLc53BcjFvJ58O7nuOykld6e/PeaVtqpxZ7KMflKmJxJNwYnrX0HRXVlLwPF6Qe1FeJz2h0W9g8l6z1PMRWuHTpuzzTlms9iLatamx3KVDdc4B0ECDC8nG0ak6t4xbyPRwtWEadpNI1Lazrf+HsZZrIx7qQeH1apaaYe5oIa1odBuiSSTGIELlDCzjm0Sq4iDVkzRNE6Jc1wfUjDENGOPWVupUNl3ZjqVrqyJtaSgj9PVrtBw3uho78/gCqa7tBriWUVeRiasNhr+1vqo4fJMlX1JtaCk3HZxpyz2N1oNd9wPFEM5j3zdL56IMdIZrDjqM6qjsK9r+xqwtWFNvaetvc3ka86P8A1/8ApVv+C8/5Kv8A6+q/Zt+apcfRh2vFggkVwcDA5OoJ6uinydb/AF/A+apcT59tbKjnPqPGLi5zjIzcZPxK99WSsjyHm7mKHLtyNieszYY0dQXGzpCmv+X9wZ/8T5lZNr/Oadn/ABEvpBl6k8fsk+GPotMtGUR1NWaVnTLmja7EfZs91vkFpWhQ9THonlqLm7/aM7wSB6FVxe1CxNrZkYOrR+U+p/Mo0HkyVVHd9lf5ifpqnk1eX0h9XyN+D+n5m4rCawgCAICit0T2HyXJaM7HVGBfeWsbPPaW4zF8XHET1GIPWDwWdOWyo3zXrl7/AJNFoqTlbJ+mft+DPo1A5oI3+IO8HrBwWiMlJXRnlFxdmYOka7SHjHmAO6JcCRiJ4jmkePBU1JJ3XAupxas+JF0jedeYHNc8NbcuGDDSQ48IvZ4bzwWeKu7rJvcaZZKzzS3+3PgT9ms4YDgJcZeRvK2xiomKc3I51tu+Rsv0lT7AXqdG9qXgefjeyvE5zRPNb2DyXrM84rlcAlAJQCUBkWGw1a5IpMc+6CXwMGgCSXHId6jOpGCvJ2JQhKbtFGm6SthrPByaOiPMnrWaq3Jl9NKJKaAbAf2t9VbReRXVWZLSrioSgEpcCUuDG0ifZP7PVcbyOrUgaGLgOJA8VFSOtGzqdyJpn4T+Ul3+LPcHfcF5yn/kb7za49S3cbkcV6JiNPIgkcCR4LImaGbXYj7Nnut8gtSeRQ9SM0FW59Zn7bnD+Ig+iooyzaLaqyTL2jadyvXG6WOHY68fvUqeUpIjPOKZ2/ZV+YH6ap5MXl4/6vkehg/p+ZuSxGoIAgCAgtaNO/gjJuB0teTLrsRHV1rFi8U6TjFK97m3CYVVVKTdrGqu1zrkscLO0XJgmrMi6RBHCYPUsbxzunll4m1YFWazz8CXs2uFJoBebr6gJexrXODH3gJBjEFpk+6eK0U8bC1/v4mapgp3t9vAttrutJa2mXPAvBrg9pvZE8pGQHNJOOMYSIPU3Vts587w0qV75c7ja7DYxSBxlxJLiYGJ4AYAYD1xW2EFEwzm5GSpkDmW3E+xsv0lT7AXo9HdqXgYsb2V4nOKJ5o7B5L1bnn2K5QWN82easWa20Kr67XOc2qWNio9nNuMOTSN7ivPxmIqUpJRe414ahCpFuXH2NtGz/R36lx/8it6PWT56tx9F+jT8pS4er/Zk2fUuwMys7D75fV+2SoPF1n/ACJLDUluJllkptYabWNawgi41oa2CIIgKhybd2XJJKyNVtWzHRVT/trp/YrVqfwD4+CuWJqLeQ+FDgWKWy2wMJumuAYw5UEfFpPxU4YypHSxXLDQlqX27N7CP1p7av3BS+eq932I/KUy4Nndg/Qqf+5/3rnz1bj6HflKXD1ZW3Z9o79U4/v63o5Pna3H0Q+UpcPV/s0fazomy6PoUPwencq1KjseUqVPZsbzhD3EdJzFqwlepUk9p5LwKMRRpwitlZ+Zy2pbKjgQXYHMQPuW1tmVJFejGTUb1SfAIgyflTuRsYg0bQ/Vs/hCr+FDgT+JPiZcqy5Cxqukm3azx1z44+qyyyky9dlGx2I+zZ7rfILQnkUtZmv2KvctJ4F72nvJ9YWWErTNEleJsQZDy7i1oPcSR9orVvuZ91jseyg/kB+mqeTF5GO+r5HpYT6fmbmsZpCAIAgIDXLRlGvZ3urOe0MY8ywtvRgSAHYE4LLiaMJLblfq8DVhq04PYjbrcTn1o5EU3PDq4aAI9jTqSO6qIheRGFCTspNPvX6Z68p14xu4pruf7Rqdu0jUqEXadRkHFzXNBjeIOB3HMZZq6nRS338iqpWb3W8zZtmmtLLPUq033nueGknlA4i7eyk545Yd6tjV+Xbk45PgUyo/MWipZridhstobVY17TLXCQvThNTipR0Z5lSDhJxlqi6pkDmW3CORss/rKn2At+Bk1KVuBlxSukczov5reweS9Q84rvrtzh1jY6fySv8A5g/7VNeV0h214e7PQwXZfj7I35YDYEAQBAEAQBAEBxDbpbr9to0t1KjePvVHGfgxvivVwEbQb4swYt9ZI5otpkJDRTcSeAjx/sus4jPtdcsYXcIieswq5z2Y3Jxjd2IappiruDP4T96zfHmX/BiS9gtBfTa45mZ7QVphK6uUSjZkNp9sVQeLR4gn+ipqPrFsOyTNid7Nnut8grk8iprM1yufaO953mVjb6zNSWRstGteaDxAK2KV1cyuNmdm2SH/AKefpqvkxeXjH/k8j0MN2DdVkNAQBAeEICK0xomnWpua6cQRkSoytazJRydzQrVqPaTeY20AUCCHM5IlxB6QvXuHUsEcNTU9reb5Yqo4bN8rFmjs4swwMu7bzvMrdtMw7KJCy7MLLmyWzmWufSP9VXOCnuuThNw0bRvOg9EsslBlJkwwESXOccSTm4zvVsVZWK5S2nckFIic023AcjZZE+0qfYC3YHtPwMmL0XicxYMB2Bencw2KKr4jt+C42dSOvbHPzSv/AJg/7VJebju2vD3ZtwfZfj7I35YTWEAQBAEB5eCA8NQcUBaqWtrUB827Q9JC0aUtTwZbygY3sptazDvaT3r2sOtmkkeZXd5s10FX3KbEro7mtPWVByJKNijS9Q8nABMkTAnBUVp2iW0o5kDyizpl7RNaIrezI4E/GFppyyKJxzMfT2IYeBIPf/ZRqvQ7TWpnWOt7Ng/Zb5KalkRcczFq6u2pxLmsDg4lwh0GCZGawup1malDJEnozRNqDLppOwJjFuWfFXwrKxVOk7nYtmFU0LGadRpDuVqO4iCG8OxZMRJSndGmjHZjY3enXa7IqgtLqAIAgPHCVxq4KSwKOwS2mUOoAriid2iqm0NyUlkReZcUjh4SgOY7b6g5Gy/SVfsBbcE7SZlxSukcyY7AdgXo3MVi3WpgkT5qLsSV0dW2SW1tOy1gd9cn/Spj0Xn419deHua8Kuq/H2RvP4zHUsZqPfxigPPxggPDbigLTrU5AW3VnFAWyXoC26k8oDR9O6p0alV96m2SZkC6cccxjvWqnUklkyicE3ma5adnzc6dQt6nC+PQq9YiW8pdGO4s0tSq4EX2b8gUdfuCo95I6O1Re2bxvTG6FRVqORbThsmTV1Tpkc6mD2hVFgsmplATFMDsJjwlWRnJbyDijPp6sU2dFgB6guSk3qdikiSs+g2gDmjIbggMoaFb+iqyZl2fQwAyU0RZsOibCGU46z6KqepOOhedaqba7KPz3se9vC60tB7+d8CqnUSmob9S5UpODqbk7fczAFMrPUAQBAEAQFLlw6WalUhARtsrv3Lpw5vtFslSvTbJJLS4s4TGI7wr6E9mVyqtHaRzunVwHGBgvR2jDYutY92THHsaSououJLYZvWoVircm+Wlov78PmtWLEyUpK3A1UItJ3N6s9kdvWYvM6nZigMhlmQF5tmQF1tlQFwWYICoWcID3kAgIvSlhBcCN48lZB5EJIj3WFWXIFDbH1LoMijZAFCWh2OofZAVG5KxjWioylUoUyMazntBmIhsz1yYHeq511CUYv8AkW08O6kJzX8UiSNhCtbKUX6diEBduLFw2NQuSL7LNCbRyxfaICi2SRplv040aWps5doDSyk6nyUkue0xFTte3+FY5Vl8ZLb8re5vjQfwG9jvvf2N1WswhAEAQBAEAQFBphcBQ6zgroITWOxAtbgMzu6lZTITNWdohn6I8ArSsN0U3ggNm1ZsAFN3vfyhVVNSyGhONsoVZMrFEICsMCAqhAWrVaG0mOe83WtBc48AM8lyUlFXZKMXJqMdWV06gcA4GQQCDxByKJpq6ONNOzKl04EBRVZK6nY4zEq0FYmQsWWUcVK5yxc5JceYQFNoXLHbmqa0aTNO1UwyvSY2mKZqMfAPSvEieLYWGvUkqiSmlbVM34elF025U5Sb0a54m7taCPJarmOxWGpcWPVw6EBTUYHAhwBBBBBEgg5gjeEaudTtmjVbZqZY31geTDZIN1pe3LOIOGRWKWEpOenkbo42soat9+v5NnstnbSYGNm6MpcXHxcSVsSSVkYZScndl1dOBAEAQBAEAQBAR+l2S0dpVlMhMheQVxWVCggJjQzIY73vQKmpqWQ0JBVkwgCAoNUcV2zOXILXK1UvwRzKjyxtRzWXgMZm9G/c0rPi1D4dqjsnkasH8T4u1TjdrP29zI1atbH2SlybrzWt5MOOZuc3HwU8PsOmth3Wn2K8Ttqq9tWbz++ZJ8orrFFxfSwue8olhcqwK5odLZpKW0RaKgxcuLFu0WQPaWmcQRIJaRPAjEFcburMksnc5/pvZ/eqksqPIMGXjlHd5keS8mrgLyum/wAnsUukepaSXllz5G6aA0ZUs1O4+u+tgIvgc2Bk3fHaTkvQo0vhxtdvxPOr1viyvspeBKK0pCAIAgKS0yDOGOC5Z3O3VipdOBAEAQBAEAQBAEBi29sgKymQmRvJq0rPQxAZtifdae30CrmrsnF2Rf5fqUNklcrZVBRxO3KyonSPtDruKsIHP9aNbKNQsZyfKsEuN4XccLpbI4XvFeRW6QozslHaXf8A2ezQ6NrU83LZfdn97f2ZupWs1Eg0bopc72Y3Gc8dxnzVuFxtJv4dtnhw/wClWKwFZL4l9rjx/wCG7sdK9Ox5Vy6AuAqDFy4K2tUWzqK1wmEAQGNaKYLmzM9RwwxxVckrosg3ssyVYVhAEAQBAEAQBAEAQBAEAQBAEBZtIwU4akJmDcVxAquLgKgIUZakkVSonT0FdOF+nV3HuUGiSZbtFOV1MGp6Y1PpVnXmy0km8G3YJ4wQYPYsGJwNOpLbSz37rnoYXH1KUdhvLddXse6J1MoU+c5t5wOEuJGHFohp8FPD4KlHrOKv9/yQxGPrS6qk7fb8G1UqcLc2YC+1qg2CsBcJJHq4SCAIAgCAIAgCAIAgCAIAgCAIAgCAIAgCAoqjBSjqRkYkK25We3VwHt1cOlQagPQ1cuD26lwVxIUSaZj2ik0tN6YEHDNQqpOOZZSbU8i7ZqQDRGWeOeKQsoqxGo25O5eAUiKRUuEggCAIAgCAIAgCAIAgCAIAgCAIAgCAIAgCAICl+S6iMjGVhWVBAerh09C4D0IdKguAqC4dR5EyjzR1OzKgFw6eodCAIAgCAIAgCAIAgCAIAgCAIAgP/9k=">
            <a:hlinkClick r:id="rId2"/>
          </p:cNvPr>
          <p:cNvSpPr>
            <a:spLocks noChangeAspect="1" noChangeArrowheads="1"/>
          </p:cNvSpPr>
          <p:nvPr/>
        </p:nvSpPr>
        <p:spPr bwMode="auto">
          <a:xfrm>
            <a:off x="1714500" y="-1570038"/>
            <a:ext cx="4762500" cy="35909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http://www.nsacct.org/images/nsa-blog/planning-graphic.jpg?sfvrsn=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4305300"/>
            <a:ext cx="2590800"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434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dirty="0" smtClean="0"/>
              <a:t>What is Change Management?</a:t>
            </a:r>
            <a:endParaRPr lang="en-US" dirty="0"/>
          </a:p>
        </p:txBody>
      </p:sp>
      <p:sp>
        <p:nvSpPr>
          <p:cNvPr id="3" name="Content Placeholder 2"/>
          <p:cNvSpPr>
            <a:spLocks noGrp="1"/>
          </p:cNvSpPr>
          <p:nvPr>
            <p:ph idx="1"/>
          </p:nvPr>
        </p:nvSpPr>
        <p:spPr>
          <a:xfrm>
            <a:off x="606380" y="1264705"/>
            <a:ext cx="10515600" cy="4389120"/>
          </a:xfrm>
        </p:spPr>
        <p:txBody>
          <a:bodyPr>
            <a:normAutofit/>
          </a:bodyPr>
          <a:lstStyle/>
          <a:p>
            <a:pPr algn="just"/>
            <a:r>
              <a:rPr lang="en-US" dirty="0" err="1"/>
              <a:t>Prosci’s</a:t>
            </a:r>
            <a:r>
              <a:rPr lang="en-US" dirty="0"/>
              <a:t> definition of change management: Change management is the application of a structured process and set of tools for leading the </a:t>
            </a:r>
            <a:r>
              <a:rPr lang="en-US" dirty="0" smtClean="0"/>
              <a:t>“people side” </a:t>
            </a:r>
            <a:r>
              <a:rPr lang="en-US" dirty="0"/>
              <a:t>of change to achieve a desired outcome.</a:t>
            </a:r>
          </a:p>
          <a:p>
            <a:pPr algn="just"/>
            <a:r>
              <a:rPr lang="en-US" dirty="0" smtClean="0"/>
              <a:t>When </a:t>
            </a:r>
            <a:r>
              <a:rPr lang="en-US" dirty="0"/>
              <a:t>change management is done well, people feel engaged in the change process and work collectively towards a common objective, realizing benefits and delivering results.</a:t>
            </a:r>
          </a:p>
          <a:p>
            <a:endParaRPr lang="en-US" dirty="0"/>
          </a:p>
        </p:txBody>
      </p:sp>
      <p:sp>
        <p:nvSpPr>
          <p:cNvPr id="4" name="Slide Number Placeholder 3"/>
          <p:cNvSpPr>
            <a:spLocks noGrp="1"/>
          </p:cNvSpPr>
          <p:nvPr>
            <p:ph type="sldNum" sz="quarter" idx="12"/>
          </p:nvPr>
        </p:nvSpPr>
        <p:spPr/>
        <p:txBody>
          <a:bodyPr/>
          <a:lstStyle/>
          <a:p>
            <a:fld id="{0A1137B3-FFCF-4C3F-9ACD-E45BA53A8DA6}" type="slidenum">
              <a:rPr lang="en-CA" smtClean="0"/>
              <a:pPr/>
              <a:t>19</a:t>
            </a:fld>
            <a:endParaRPr lang="en-CA" dirty="0"/>
          </a:p>
        </p:txBody>
      </p:sp>
    </p:spTree>
    <p:extLst>
      <p:ext uri="{BB962C8B-B14F-4D97-AF65-F5344CB8AC3E}">
        <p14:creationId xmlns:p14="http://schemas.microsoft.com/office/powerpoint/2010/main" val="68834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2433" y="1075765"/>
            <a:ext cx="9778701" cy="4936480"/>
          </a:xfrm>
          <a:prstGeom prst="rect">
            <a:avLst/>
          </a:prstGeom>
          <a:solidFill>
            <a:srgbClr val="00B0F0"/>
          </a:solidFill>
        </p:spPr>
        <p:txBody>
          <a:bodyPr wrap="square">
            <a:spAutoFit/>
          </a:bodyPr>
          <a:lstStyle/>
          <a:p>
            <a:pPr algn="ctr">
              <a:lnSpc>
                <a:spcPct val="107000"/>
              </a:lnSpc>
              <a:spcAft>
                <a:spcPts val="800"/>
              </a:spcAft>
            </a:pPr>
            <a:r>
              <a:rPr lang="en-ZA" sz="2800" b="1" dirty="0">
                <a:latin typeface="Arial" panose="020B0604020202020204" pitchFamily="34" charset="0"/>
                <a:ea typeface="Calibri" panose="020F0502020204030204" pitchFamily="34" charset="0"/>
                <a:cs typeface="Times New Roman" panose="02020603050405020304" pitchFamily="18" charset="0"/>
              </a:rPr>
              <a:t>Mergers and Acquisitions</a:t>
            </a:r>
            <a:endParaRPr lang="en-ZA"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ZA" sz="2800" b="1" dirty="0">
                <a:latin typeface="Arial" panose="020B0604020202020204" pitchFamily="34" charset="0"/>
                <a:ea typeface="Calibri" panose="020F0502020204030204" pitchFamily="34" charset="0"/>
                <a:cs typeface="Times New Roman" panose="02020603050405020304" pitchFamily="18" charset="0"/>
              </a:rPr>
              <a:t>Resource allocation / Focus on Money / </a:t>
            </a:r>
            <a:r>
              <a:rPr lang="en-ZA" sz="2800" b="1" dirty="0" smtClean="0">
                <a:latin typeface="Arial" panose="020B0604020202020204" pitchFamily="34" charset="0"/>
                <a:ea typeface="Calibri" panose="020F0502020204030204" pitchFamily="34" charset="0"/>
                <a:cs typeface="Times New Roman" panose="02020603050405020304" pitchFamily="18" charset="0"/>
              </a:rPr>
              <a:t>Adaptability </a:t>
            </a:r>
            <a:r>
              <a:rPr lang="en-ZA" sz="2800" b="1" dirty="0">
                <a:latin typeface="Arial" panose="020B0604020202020204" pitchFamily="34" charset="0"/>
                <a:ea typeface="Calibri" panose="020F0502020204030204" pitchFamily="34" charset="0"/>
                <a:cs typeface="Times New Roman" panose="02020603050405020304" pitchFamily="18" charset="0"/>
              </a:rPr>
              <a:t>/ “New Brooms</a:t>
            </a:r>
            <a:endParaRPr lang="en-ZA"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ZA" sz="2800" b="1" dirty="0">
                <a:latin typeface="Arial" panose="020B0604020202020204" pitchFamily="34" charset="0"/>
                <a:ea typeface="Calibri" panose="020F0502020204030204" pitchFamily="34" charset="0"/>
                <a:cs typeface="Times New Roman" panose="02020603050405020304" pitchFamily="18" charset="0"/>
              </a:rPr>
              <a:t> / Integration and Interdependence</a:t>
            </a:r>
            <a:endParaRPr lang="en-ZA" sz="28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ZA" sz="2800" b="1" dirty="0">
                <a:latin typeface="Arial" panose="020B0604020202020204" pitchFamily="34" charset="0"/>
                <a:ea typeface="Calibri" panose="020F0502020204030204" pitchFamily="34" charset="0"/>
                <a:cs typeface="Times New Roman" panose="02020603050405020304" pitchFamily="18" charset="0"/>
              </a:rPr>
              <a:t>M&amp;A Process</a:t>
            </a:r>
            <a:endParaRPr lang="en-ZA" sz="28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ZA" sz="2800" b="1" dirty="0">
                <a:latin typeface="Arial" panose="020B0604020202020204" pitchFamily="34" charset="0"/>
                <a:ea typeface="Calibri" panose="020F0502020204030204" pitchFamily="34" charset="0"/>
                <a:cs typeface="Times New Roman" panose="02020603050405020304" pitchFamily="18" charset="0"/>
              </a:rPr>
              <a:t>Strategic Alliances</a:t>
            </a:r>
            <a:endParaRPr lang="en-ZA" sz="28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ZA" sz="2800" b="1" dirty="0">
                <a:latin typeface="Arial" panose="020B0604020202020204" pitchFamily="34" charset="0"/>
                <a:ea typeface="Calibri" panose="020F0502020204030204" pitchFamily="34" charset="0"/>
                <a:cs typeface="Times New Roman" panose="02020603050405020304" pitchFamily="18" charset="0"/>
              </a:rPr>
              <a:t>Managing HR</a:t>
            </a:r>
            <a:endParaRPr lang="en-ZA" sz="28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ZA" sz="2800" b="1" dirty="0">
                <a:latin typeface="Arial" panose="020B0604020202020204" pitchFamily="34" charset="0"/>
                <a:ea typeface="Calibri" panose="020F0502020204030204" pitchFamily="34" charset="0"/>
                <a:cs typeface="Times New Roman" panose="02020603050405020304" pitchFamily="18" charset="0"/>
              </a:rPr>
              <a:t>Planned Change</a:t>
            </a:r>
            <a:endParaRPr lang="en-ZA" sz="28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ZA" sz="2800" b="1" dirty="0">
                <a:latin typeface="Arial" panose="020B0604020202020204" pitchFamily="34" charset="0"/>
                <a:ea typeface="Calibri" panose="020F0502020204030204" pitchFamily="34" charset="0"/>
                <a:cs typeface="Times New Roman" panose="02020603050405020304" pitchFamily="18" charset="0"/>
              </a:rPr>
              <a:t>Consequences of Change</a:t>
            </a:r>
            <a:endParaRPr lang="en-ZA"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55461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1675" y="1472022"/>
            <a:ext cx="10101431" cy="1569660"/>
          </a:xfrm>
          <a:prstGeom prst="rect">
            <a:avLst/>
          </a:prstGeom>
        </p:spPr>
        <p:txBody>
          <a:bodyPr wrap="square">
            <a:spAutoFit/>
          </a:bodyPr>
          <a:lstStyle/>
          <a:p>
            <a:pPr algn="ctr"/>
            <a:r>
              <a:rPr lang="en-ZA" sz="3600" b="1" dirty="0" smtClean="0">
                <a:solidFill>
                  <a:srgbClr val="000000"/>
                </a:solidFill>
                <a:latin typeface="Arial" panose="020B0604020202020204" pitchFamily="34" charset="0"/>
              </a:rPr>
              <a:t>“</a:t>
            </a:r>
            <a:r>
              <a:rPr lang="en-ZA" sz="3600" b="1" dirty="0">
                <a:solidFill>
                  <a:srgbClr val="000000"/>
                </a:solidFill>
                <a:latin typeface="Arial" panose="020B0604020202020204" pitchFamily="34" charset="0"/>
              </a:rPr>
              <a:t>Change is the name of the game in management today.” </a:t>
            </a:r>
            <a:endParaRPr lang="en-ZA" sz="3600" b="1" dirty="0" smtClean="0">
              <a:solidFill>
                <a:srgbClr val="000000"/>
              </a:solidFill>
              <a:latin typeface="Arial" panose="020B0604020202020204" pitchFamily="34" charset="0"/>
            </a:endParaRPr>
          </a:p>
          <a:p>
            <a:pPr algn="ctr"/>
            <a:r>
              <a:rPr lang="en-ZA" sz="2400" b="1" dirty="0" smtClean="0">
                <a:solidFill>
                  <a:srgbClr val="000000"/>
                </a:solidFill>
                <a:latin typeface="Arial" panose="020B0604020202020204" pitchFamily="34" charset="0"/>
              </a:rPr>
              <a:t>Harvey </a:t>
            </a:r>
            <a:r>
              <a:rPr lang="en-ZA" sz="2400" b="1" dirty="0">
                <a:solidFill>
                  <a:srgbClr val="000000"/>
                </a:solidFill>
                <a:latin typeface="Arial" panose="020B0604020202020204" pitchFamily="34" charset="0"/>
              </a:rPr>
              <a:t>and Brown (1996: 30) </a:t>
            </a:r>
            <a:endParaRPr lang="en-ZA" sz="2400" b="1" dirty="0"/>
          </a:p>
        </p:txBody>
      </p:sp>
      <p:sp>
        <p:nvSpPr>
          <p:cNvPr id="3" name="Rectangle 2"/>
          <p:cNvSpPr/>
          <p:nvPr/>
        </p:nvSpPr>
        <p:spPr>
          <a:xfrm>
            <a:off x="1301675" y="3848112"/>
            <a:ext cx="9251577" cy="830997"/>
          </a:xfrm>
          <a:prstGeom prst="rect">
            <a:avLst/>
          </a:prstGeom>
        </p:spPr>
        <p:txBody>
          <a:bodyPr wrap="square">
            <a:spAutoFit/>
          </a:bodyPr>
          <a:lstStyle/>
          <a:p>
            <a:pPr algn="ctr"/>
            <a:r>
              <a:rPr lang="en-ZA" sz="2400" dirty="0">
                <a:solidFill>
                  <a:srgbClr val="000000"/>
                </a:solidFill>
                <a:latin typeface="Arial" panose="020B0604020202020204" pitchFamily="34" charset="0"/>
              </a:rPr>
              <a:t>Planned change is often initiated and implemented by managers, often with the assistance of a change agent. </a:t>
            </a:r>
            <a:endParaRPr lang="en-ZA" sz="2400" dirty="0"/>
          </a:p>
        </p:txBody>
      </p:sp>
    </p:spTree>
    <p:extLst>
      <p:ext uri="{BB962C8B-B14F-4D97-AF65-F5344CB8AC3E}">
        <p14:creationId xmlns:p14="http://schemas.microsoft.com/office/powerpoint/2010/main" val="31657963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48230" y="393558"/>
            <a:ext cx="5593006" cy="461665"/>
          </a:xfrm>
          <a:prstGeom prst="rect">
            <a:avLst/>
          </a:prstGeom>
        </p:spPr>
        <p:txBody>
          <a:bodyPr wrap="none">
            <a:spAutoFit/>
          </a:bodyPr>
          <a:lstStyle/>
          <a:p>
            <a:r>
              <a:rPr lang="en-ZA" sz="2400" b="1" dirty="0">
                <a:solidFill>
                  <a:srgbClr val="000000"/>
                </a:solidFill>
                <a:latin typeface="Arial" panose="020B0604020202020204" pitchFamily="34" charset="0"/>
              </a:rPr>
              <a:t>Management Approaches to Change </a:t>
            </a:r>
            <a:endParaRPr lang="en-ZA" sz="2400" dirty="0"/>
          </a:p>
        </p:txBody>
      </p:sp>
      <p:pic>
        <p:nvPicPr>
          <p:cNvPr id="3" name="Picture 2"/>
          <p:cNvPicPr>
            <a:picLocks noChangeAspect="1"/>
          </p:cNvPicPr>
          <p:nvPr/>
        </p:nvPicPr>
        <p:blipFill>
          <a:blip r:embed="rId2"/>
          <a:stretch>
            <a:fillRect/>
          </a:stretch>
        </p:blipFill>
        <p:spPr>
          <a:xfrm>
            <a:off x="1713626" y="1041416"/>
            <a:ext cx="8689441" cy="4627864"/>
          </a:xfrm>
          <a:prstGeom prst="rect">
            <a:avLst/>
          </a:prstGeom>
        </p:spPr>
      </p:pic>
      <p:sp>
        <p:nvSpPr>
          <p:cNvPr id="4" name="Rectangle 3"/>
          <p:cNvSpPr/>
          <p:nvPr/>
        </p:nvSpPr>
        <p:spPr>
          <a:xfrm>
            <a:off x="1359048" y="5669280"/>
            <a:ext cx="9785873" cy="646331"/>
          </a:xfrm>
          <a:prstGeom prst="rect">
            <a:avLst/>
          </a:prstGeom>
        </p:spPr>
        <p:txBody>
          <a:bodyPr wrap="square">
            <a:spAutoFit/>
          </a:bodyPr>
          <a:lstStyle/>
          <a:p>
            <a:pPr algn="ctr"/>
            <a:r>
              <a:rPr lang="en-ZA" b="1" dirty="0">
                <a:solidFill>
                  <a:srgbClr val="000000"/>
                </a:solidFill>
                <a:latin typeface="Arial" panose="020B0604020202020204" pitchFamily="34" charset="0"/>
              </a:rPr>
              <a:t>Figure 8.1</a:t>
            </a:r>
            <a:r>
              <a:rPr lang="en-ZA" dirty="0">
                <a:solidFill>
                  <a:srgbClr val="000000"/>
                </a:solidFill>
                <a:latin typeface="Arial" panose="020B0604020202020204" pitchFamily="34" charset="0"/>
              </a:rPr>
              <a:t>: Model of Adaptive Orientation in Organisations </a:t>
            </a:r>
          </a:p>
          <a:p>
            <a:pPr algn="ctr"/>
            <a:r>
              <a:rPr lang="en-ZA" b="1" dirty="0">
                <a:solidFill>
                  <a:srgbClr val="000000"/>
                </a:solidFill>
                <a:latin typeface="Arial" panose="020B0604020202020204" pitchFamily="34" charset="0"/>
              </a:rPr>
              <a:t>Source</a:t>
            </a:r>
            <a:r>
              <a:rPr lang="en-ZA" dirty="0">
                <a:solidFill>
                  <a:srgbClr val="000000"/>
                </a:solidFill>
                <a:latin typeface="Arial" panose="020B0604020202020204" pitchFamily="34" charset="0"/>
              </a:rPr>
              <a:t>: (Harvey and Brown 2006:38) </a:t>
            </a:r>
            <a:endParaRPr lang="en-ZA" dirty="0"/>
          </a:p>
        </p:txBody>
      </p:sp>
      <p:sp>
        <p:nvSpPr>
          <p:cNvPr id="5" name="TextBox 4"/>
          <p:cNvSpPr txBox="1"/>
          <p:nvPr/>
        </p:nvSpPr>
        <p:spPr>
          <a:xfrm>
            <a:off x="380102" y="2986016"/>
            <a:ext cx="1602042" cy="646331"/>
          </a:xfrm>
          <a:prstGeom prst="rect">
            <a:avLst/>
          </a:prstGeom>
          <a:noFill/>
        </p:spPr>
        <p:txBody>
          <a:bodyPr wrap="none" rtlCol="0">
            <a:spAutoFit/>
          </a:bodyPr>
          <a:lstStyle/>
          <a:p>
            <a:r>
              <a:rPr lang="en-ZA" dirty="0" smtClean="0"/>
              <a:t>Environmental </a:t>
            </a:r>
          </a:p>
          <a:p>
            <a:r>
              <a:rPr lang="en-ZA" dirty="0" smtClean="0"/>
              <a:t>Stability</a:t>
            </a:r>
            <a:endParaRPr lang="en-ZA" dirty="0"/>
          </a:p>
        </p:txBody>
      </p:sp>
      <p:sp>
        <p:nvSpPr>
          <p:cNvPr id="6" name="Rectangle 5"/>
          <p:cNvSpPr/>
          <p:nvPr/>
        </p:nvSpPr>
        <p:spPr>
          <a:xfrm>
            <a:off x="380102" y="1413552"/>
            <a:ext cx="1826141" cy="369332"/>
          </a:xfrm>
          <a:prstGeom prst="rect">
            <a:avLst/>
          </a:prstGeom>
        </p:spPr>
        <p:txBody>
          <a:bodyPr wrap="none">
            <a:spAutoFit/>
          </a:bodyPr>
          <a:lstStyle/>
          <a:p>
            <a:r>
              <a:rPr lang="en-ZA" dirty="0">
                <a:solidFill>
                  <a:srgbClr val="000000"/>
                </a:solidFill>
                <a:latin typeface="Arial" panose="020B0604020202020204" pitchFamily="34" charset="0"/>
              </a:rPr>
              <a:t>Hyper turbulent </a:t>
            </a:r>
            <a:endParaRPr lang="en-ZA" dirty="0"/>
          </a:p>
        </p:txBody>
      </p:sp>
      <p:sp>
        <p:nvSpPr>
          <p:cNvPr id="7" name="Rectangle 6"/>
          <p:cNvSpPr/>
          <p:nvPr/>
        </p:nvSpPr>
        <p:spPr>
          <a:xfrm>
            <a:off x="6591320" y="4363176"/>
            <a:ext cx="3539554" cy="738664"/>
          </a:xfrm>
          <a:prstGeom prst="rect">
            <a:avLst/>
          </a:prstGeom>
        </p:spPr>
        <p:txBody>
          <a:bodyPr wrap="square">
            <a:spAutoFit/>
          </a:bodyPr>
          <a:lstStyle/>
          <a:p>
            <a:r>
              <a:rPr lang="en-ZA" sz="1400" dirty="0">
                <a:solidFill>
                  <a:srgbClr val="000000"/>
                </a:solidFill>
                <a:latin typeface="Arial" panose="020B0604020202020204" pitchFamily="34" charset="0"/>
              </a:rPr>
              <a:t>management style </a:t>
            </a:r>
            <a:r>
              <a:rPr lang="en-ZA" sz="1400" dirty="0" smtClean="0">
                <a:solidFill>
                  <a:srgbClr val="000000"/>
                </a:solidFill>
                <a:latin typeface="Arial" panose="020B0604020202020204" pitchFamily="34" charset="0"/>
              </a:rPr>
              <a:t>favouring low </a:t>
            </a:r>
            <a:r>
              <a:rPr lang="en-ZA" sz="1400" dirty="0">
                <a:solidFill>
                  <a:srgbClr val="000000"/>
                </a:solidFill>
                <a:latin typeface="Arial" panose="020B0604020202020204" pitchFamily="34" charset="0"/>
              </a:rPr>
              <a:t>risk, formal procedures with  </a:t>
            </a:r>
            <a:r>
              <a:rPr lang="en-ZA" sz="1400" dirty="0" smtClean="0">
                <a:solidFill>
                  <a:srgbClr val="000000"/>
                </a:solidFill>
                <a:latin typeface="Arial" panose="020B0604020202020204" pitchFamily="34" charset="0"/>
              </a:rPr>
              <a:t>a </a:t>
            </a:r>
            <a:r>
              <a:rPr lang="en-ZA" sz="1400" dirty="0">
                <a:solidFill>
                  <a:srgbClr val="000000"/>
                </a:solidFill>
                <a:latin typeface="Arial" panose="020B0604020202020204" pitchFamily="34" charset="0"/>
              </a:rPr>
              <a:t>high degree of structure  </a:t>
            </a:r>
            <a:r>
              <a:rPr lang="en-ZA" sz="1400" dirty="0" smtClean="0">
                <a:solidFill>
                  <a:srgbClr val="000000"/>
                </a:solidFill>
                <a:latin typeface="Arial" panose="020B0604020202020204" pitchFamily="34" charset="0"/>
              </a:rPr>
              <a:t>and </a:t>
            </a:r>
            <a:r>
              <a:rPr lang="en-ZA" sz="1400" dirty="0">
                <a:solidFill>
                  <a:srgbClr val="000000"/>
                </a:solidFill>
                <a:latin typeface="Arial" panose="020B0604020202020204" pitchFamily="34" charset="0"/>
              </a:rPr>
              <a:t>control. </a:t>
            </a:r>
            <a:endParaRPr lang="en-ZA" sz="1400" dirty="0"/>
          </a:p>
        </p:txBody>
      </p:sp>
      <p:sp>
        <p:nvSpPr>
          <p:cNvPr id="8" name="Rectangle 7"/>
          <p:cNvSpPr/>
          <p:nvPr/>
        </p:nvSpPr>
        <p:spPr>
          <a:xfrm>
            <a:off x="2826076" y="4324451"/>
            <a:ext cx="3679116" cy="738664"/>
          </a:xfrm>
          <a:prstGeom prst="rect">
            <a:avLst/>
          </a:prstGeom>
        </p:spPr>
        <p:txBody>
          <a:bodyPr wrap="square">
            <a:spAutoFit/>
          </a:bodyPr>
          <a:lstStyle/>
          <a:p>
            <a:r>
              <a:rPr lang="en-ZA" sz="1400" dirty="0" smtClean="0">
                <a:solidFill>
                  <a:srgbClr val="000000"/>
                </a:solidFill>
                <a:latin typeface="Arial" panose="020B0604020202020204" pitchFamily="34" charset="0"/>
              </a:rPr>
              <a:t>management characterised </a:t>
            </a:r>
            <a:r>
              <a:rPr lang="en-ZA" sz="1400" dirty="0">
                <a:solidFill>
                  <a:srgbClr val="000000"/>
                </a:solidFill>
                <a:latin typeface="Arial" panose="020B0604020202020204" pitchFamily="34" charset="0"/>
              </a:rPr>
              <a:t>by a centralised decision-making structure with problems being referred to senior management </a:t>
            </a:r>
            <a:endParaRPr lang="en-ZA" sz="1400" dirty="0"/>
          </a:p>
        </p:txBody>
      </p:sp>
      <p:sp>
        <p:nvSpPr>
          <p:cNvPr id="9" name="Rectangle 8"/>
          <p:cNvSpPr/>
          <p:nvPr/>
        </p:nvSpPr>
        <p:spPr>
          <a:xfrm>
            <a:off x="6696068" y="2181498"/>
            <a:ext cx="3330059" cy="954107"/>
          </a:xfrm>
          <a:prstGeom prst="rect">
            <a:avLst/>
          </a:prstGeom>
        </p:spPr>
        <p:txBody>
          <a:bodyPr wrap="square">
            <a:spAutoFit/>
          </a:bodyPr>
          <a:lstStyle/>
          <a:p>
            <a:r>
              <a:rPr lang="en-ZA" sz="1400" dirty="0" smtClean="0">
                <a:solidFill>
                  <a:srgbClr val="000000"/>
                </a:solidFill>
                <a:latin typeface="Arial" panose="020B0604020202020204" pitchFamily="34" charset="0"/>
              </a:rPr>
              <a:t>Reactive </a:t>
            </a:r>
            <a:r>
              <a:rPr lang="en-ZA" sz="1400" dirty="0">
                <a:solidFill>
                  <a:srgbClr val="000000"/>
                </a:solidFill>
                <a:latin typeface="Arial" panose="020B0604020202020204" pitchFamily="34" charset="0"/>
              </a:rPr>
              <a:t>management is a style of reacting to a stimulus after conditions in the business environment have changed. </a:t>
            </a:r>
            <a:endParaRPr lang="en-ZA" sz="1400" dirty="0"/>
          </a:p>
        </p:txBody>
      </p:sp>
      <p:sp>
        <p:nvSpPr>
          <p:cNvPr id="10" name="Rectangle 9"/>
          <p:cNvSpPr/>
          <p:nvPr/>
        </p:nvSpPr>
        <p:spPr>
          <a:xfrm>
            <a:off x="2635201" y="2472131"/>
            <a:ext cx="4060867" cy="738664"/>
          </a:xfrm>
          <a:prstGeom prst="rect">
            <a:avLst/>
          </a:prstGeom>
        </p:spPr>
        <p:txBody>
          <a:bodyPr wrap="square">
            <a:spAutoFit/>
          </a:bodyPr>
          <a:lstStyle/>
          <a:p>
            <a:r>
              <a:rPr lang="en-ZA" sz="1400" dirty="0" smtClean="0">
                <a:solidFill>
                  <a:srgbClr val="000000"/>
                </a:solidFill>
                <a:latin typeface="Arial" panose="020B0604020202020204" pitchFamily="34" charset="0"/>
              </a:rPr>
              <a:t>. </a:t>
            </a:r>
            <a:r>
              <a:rPr lang="en-ZA" sz="1400" dirty="0">
                <a:solidFill>
                  <a:srgbClr val="000000"/>
                </a:solidFill>
                <a:latin typeface="Arial" panose="020B0604020202020204" pitchFamily="34" charset="0"/>
              </a:rPr>
              <a:t>Organisations that exist in a hyper turbulent environment must go beyond reacting to a situation but must innovate as a result. </a:t>
            </a:r>
            <a:endParaRPr lang="en-ZA" sz="1400" dirty="0"/>
          </a:p>
        </p:txBody>
      </p:sp>
    </p:spTree>
    <p:extLst>
      <p:ext uri="{BB962C8B-B14F-4D97-AF65-F5344CB8AC3E}">
        <p14:creationId xmlns:p14="http://schemas.microsoft.com/office/powerpoint/2010/main" val="32452354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209800" y="176214"/>
            <a:ext cx="7772400" cy="585787"/>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fontScale="90000"/>
          </a:bodyPr>
          <a:lstStyle/>
          <a:p>
            <a:r>
              <a:rPr lang="en-US" altLang="en-US" sz="2400" dirty="0"/>
              <a:t/>
            </a:r>
            <a:br>
              <a:rPr lang="en-US" altLang="en-US" sz="2400" dirty="0"/>
            </a:br>
            <a:r>
              <a:rPr lang="en-US" altLang="en-US" sz="2400" dirty="0"/>
              <a:t>Model of Adaptive Orientation</a:t>
            </a:r>
          </a:p>
        </p:txBody>
      </p:sp>
      <p:pic>
        <p:nvPicPr>
          <p:cNvPr id="37897" name="Picture 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643925" y="1219200"/>
            <a:ext cx="8296602" cy="5105400"/>
          </a:xfrm>
          <a:noFill/>
          <a:ln/>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1831" y="4724400"/>
            <a:ext cx="1981199"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0341" y="2438400"/>
            <a:ext cx="1734344"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1" y="2572871"/>
            <a:ext cx="1931429"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318474" y="1775509"/>
            <a:ext cx="1325451" cy="2585323"/>
          </a:xfrm>
          <a:prstGeom prst="rect">
            <a:avLst/>
          </a:prstGeom>
        </p:spPr>
        <p:txBody>
          <a:bodyPr wrap="square">
            <a:spAutoFit/>
          </a:bodyPr>
          <a:lstStyle/>
          <a:p>
            <a:r>
              <a:rPr lang="fr-FR" sz="1200" dirty="0"/>
              <a:t>A hyper-turbulent </a:t>
            </a:r>
            <a:r>
              <a:rPr lang="fr-FR" sz="1200" dirty="0" err="1"/>
              <a:t>environment</a:t>
            </a:r>
            <a:r>
              <a:rPr lang="fr-FR" sz="1200" dirty="0"/>
              <a:t>  </a:t>
            </a:r>
            <a:r>
              <a:rPr lang="fr-FR" sz="1200" dirty="0" err="1"/>
              <a:t>is</a:t>
            </a:r>
            <a:r>
              <a:rPr lang="fr-FR" sz="1200" dirty="0"/>
              <a:t> </a:t>
            </a:r>
            <a:r>
              <a:rPr lang="en-US" sz="1200" dirty="0"/>
              <a:t>characterized by rapid changing product lines, and increasing and changing set of competitors, rapid and continual technological innovation, and rapid market growth</a:t>
            </a:r>
            <a:r>
              <a:rPr lang="en-US" dirty="0"/>
              <a:t>.</a:t>
            </a:r>
          </a:p>
        </p:txBody>
      </p:sp>
      <p:sp>
        <p:nvSpPr>
          <p:cNvPr id="3" name="TextBox 2"/>
          <p:cNvSpPr txBox="1"/>
          <p:nvPr/>
        </p:nvSpPr>
        <p:spPr>
          <a:xfrm>
            <a:off x="7626724" y="4771222"/>
            <a:ext cx="2057400" cy="1015663"/>
          </a:xfrm>
          <a:prstGeom prst="rect">
            <a:avLst/>
          </a:prstGeom>
          <a:noFill/>
        </p:spPr>
        <p:txBody>
          <a:bodyPr wrap="square" rtlCol="0">
            <a:spAutoFit/>
          </a:bodyPr>
          <a:lstStyle/>
          <a:p>
            <a:r>
              <a:rPr lang="en-US" sz="1200" dirty="0"/>
              <a:t>Low risk / Highly structured / controlled / more </a:t>
            </a:r>
            <a:r>
              <a:rPr lang="en-US" sz="1200" dirty="0" err="1"/>
              <a:t>mgmnt</a:t>
            </a:r>
            <a:r>
              <a:rPr lang="en-US" sz="1200" dirty="0"/>
              <a:t> levels / tradition / unwilling to accept new ideas / future problems</a:t>
            </a:r>
          </a:p>
        </p:txBody>
      </p:sp>
    </p:spTree>
    <p:extLst>
      <p:ext uri="{BB962C8B-B14F-4D97-AF65-F5344CB8AC3E}">
        <p14:creationId xmlns:p14="http://schemas.microsoft.com/office/powerpoint/2010/main" val="21957087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8339" y="193638"/>
            <a:ext cx="11230982" cy="6546144"/>
          </a:xfrm>
          <a:prstGeom prst="rect">
            <a:avLst/>
          </a:prstGeom>
        </p:spPr>
      </p:pic>
    </p:spTree>
    <p:extLst>
      <p:ext uri="{BB962C8B-B14F-4D97-AF65-F5344CB8AC3E}">
        <p14:creationId xmlns:p14="http://schemas.microsoft.com/office/powerpoint/2010/main" val="16307265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4472" y="346594"/>
            <a:ext cx="9934899" cy="584775"/>
          </a:xfrm>
          <a:prstGeom prst="rect">
            <a:avLst/>
          </a:prstGeom>
        </p:spPr>
        <p:txBody>
          <a:bodyPr wrap="none">
            <a:spAutoFit/>
          </a:bodyPr>
          <a:lstStyle/>
          <a:p>
            <a:r>
              <a:rPr lang="en-ZA" sz="3200" b="1" dirty="0">
                <a:solidFill>
                  <a:srgbClr val="000000"/>
                </a:solidFill>
                <a:latin typeface="Arial" panose="020B0604020202020204" pitchFamily="34" charset="0"/>
              </a:rPr>
              <a:t>The Systems Approach to Organisational Change </a:t>
            </a:r>
            <a:endParaRPr lang="en-ZA" sz="3200" dirty="0"/>
          </a:p>
        </p:txBody>
      </p:sp>
      <p:sp>
        <p:nvSpPr>
          <p:cNvPr id="3" name="Rectangle 2"/>
          <p:cNvSpPr/>
          <p:nvPr/>
        </p:nvSpPr>
        <p:spPr>
          <a:xfrm>
            <a:off x="1312433" y="1180216"/>
            <a:ext cx="9864762" cy="2677656"/>
          </a:xfrm>
          <a:prstGeom prst="rect">
            <a:avLst/>
          </a:prstGeom>
        </p:spPr>
        <p:txBody>
          <a:bodyPr wrap="square">
            <a:spAutoFit/>
          </a:bodyPr>
          <a:lstStyle/>
          <a:p>
            <a:r>
              <a:rPr lang="en-ZA" sz="2400" b="1" dirty="0" smtClean="0">
                <a:solidFill>
                  <a:srgbClr val="000000"/>
                </a:solidFill>
                <a:latin typeface="Arial" panose="020B0604020202020204" pitchFamily="34" charset="0"/>
              </a:rPr>
              <a:t>Changes </a:t>
            </a:r>
            <a:r>
              <a:rPr lang="en-ZA" sz="2400" b="1" dirty="0">
                <a:solidFill>
                  <a:srgbClr val="000000"/>
                </a:solidFill>
                <a:latin typeface="Arial" panose="020B0604020202020204" pitchFamily="34" charset="0"/>
              </a:rPr>
              <a:t>in any part of the system have a reverberating effect on all other parts of the system</a:t>
            </a:r>
            <a:r>
              <a:rPr lang="en-ZA" sz="2400" b="1" dirty="0" smtClean="0">
                <a:solidFill>
                  <a:srgbClr val="000000"/>
                </a:solidFill>
                <a:latin typeface="Arial" panose="020B0604020202020204" pitchFamily="34" charset="0"/>
              </a:rPr>
              <a:t>.</a:t>
            </a:r>
          </a:p>
          <a:p>
            <a:endParaRPr lang="en-ZA" sz="2400" b="1" dirty="0">
              <a:solidFill>
                <a:srgbClr val="000000"/>
              </a:solidFill>
              <a:latin typeface="Arial" panose="020B0604020202020204" pitchFamily="34" charset="0"/>
            </a:endParaRPr>
          </a:p>
          <a:p>
            <a:endParaRPr lang="en-ZA" sz="2400" b="1" dirty="0" smtClean="0">
              <a:solidFill>
                <a:srgbClr val="000000"/>
              </a:solidFill>
              <a:latin typeface="Arial" panose="020B0604020202020204" pitchFamily="34" charset="0"/>
            </a:endParaRPr>
          </a:p>
          <a:p>
            <a:r>
              <a:rPr lang="en-ZA" sz="2400" b="1" dirty="0" smtClean="0"/>
              <a:t>The </a:t>
            </a:r>
            <a:r>
              <a:rPr lang="en-ZA" sz="2400" b="1" dirty="0"/>
              <a:t>Systems Approach provides a conceptual framework for integrating the various components within the system and for linking its subsystems with larger organisational needs</a:t>
            </a:r>
          </a:p>
        </p:txBody>
      </p:sp>
      <p:pic>
        <p:nvPicPr>
          <p:cNvPr id="4" name="Picture 3"/>
          <p:cNvPicPr>
            <a:picLocks noChangeAspect="1"/>
          </p:cNvPicPr>
          <p:nvPr/>
        </p:nvPicPr>
        <p:blipFill>
          <a:blip r:embed="rId2"/>
          <a:stretch>
            <a:fillRect/>
          </a:stretch>
        </p:blipFill>
        <p:spPr>
          <a:xfrm>
            <a:off x="1040177" y="3991086"/>
            <a:ext cx="9706712" cy="2043953"/>
          </a:xfrm>
          <a:prstGeom prst="rect">
            <a:avLst/>
          </a:prstGeom>
        </p:spPr>
      </p:pic>
    </p:spTree>
    <p:extLst>
      <p:ext uri="{BB962C8B-B14F-4D97-AF65-F5344CB8AC3E}">
        <p14:creationId xmlns:p14="http://schemas.microsoft.com/office/powerpoint/2010/main" val="26016933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39558" y="774551"/>
            <a:ext cx="8595359" cy="4744789"/>
          </a:xfrm>
          <a:prstGeom prst="rect">
            <a:avLst/>
          </a:prstGeom>
        </p:spPr>
      </p:pic>
    </p:spTree>
    <p:extLst>
      <p:ext uri="{BB962C8B-B14F-4D97-AF65-F5344CB8AC3E}">
        <p14:creationId xmlns:p14="http://schemas.microsoft.com/office/powerpoint/2010/main" val="27272258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7890" name="Group 2"/>
          <p:cNvGrpSpPr>
            <a:grpSpLocks/>
          </p:cNvGrpSpPr>
          <p:nvPr/>
        </p:nvGrpSpPr>
        <p:grpSpPr bwMode="auto">
          <a:xfrm>
            <a:off x="3200400" y="1371600"/>
            <a:ext cx="2057400" cy="4921250"/>
            <a:chOff x="1056" y="864"/>
            <a:chExt cx="1296" cy="3100"/>
          </a:xfrm>
        </p:grpSpPr>
        <p:grpSp>
          <p:nvGrpSpPr>
            <p:cNvPr id="37891" name="Group 3"/>
            <p:cNvGrpSpPr>
              <a:grpSpLocks/>
            </p:cNvGrpSpPr>
            <p:nvPr/>
          </p:nvGrpSpPr>
          <p:grpSpPr bwMode="auto">
            <a:xfrm>
              <a:off x="1056" y="864"/>
              <a:ext cx="1277" cy="3100"/>
              <a:chOff x="1056" y="864"/>
              <a:chExt cx="1277" cy="3100"/>
            </a:xfrm>
          </p:grpSpPr>
          <p:grpSp>
            <p:nvGrpSpPr>
              <p:cNvPr id="37892" name="Group 4"/>
              <p:cNvGrpSpPr>
                <a:grpSpLocks/>
              </p:cNvGrpSpPr>
              <p:nvPr/>
            </p:nvGrpSpPr>
            <p:grpSpPr bwMode="auto">
              <a:xfrm>
                <a:off x="1056" y="864"/>
                <a:ext cx="1277" cy="892"/>
                <a:chOff x="1336" y="862"/>
                <a:chExt cx="1277" cy="892"/>
              </a:xfrm>
            </p:grpSpPr>
            <p:sp>
              <p:nvSpPr>
                <p:cNvPr id="37893" name="Arc 5"/>
                <p:cNvSpPr>
                  <a:spLocks/>
                </p:cNvSpPr>
                <p:nvPr/>
              </p:nvSpPr>
              <p:spPr bwMode="auto">
                <a:xfrm rot="5400000">
                  <a:off x="2131" y="839"/>
                  <a:ext cx="459" cy="505"/>
                </a:xfrm>
                <a:custGeom>
                  <a:avLst/>
                  <a:gdLst>
                    <a:gd name="G0" fmla="+- 21599 0 0"/>
                    <a:gd name="G1" fmla="+- 21599 0 0"/>
                    <a:gd name="G2" fmla="+- 21600 0 0"/>
                    <a:gd name="T0" fmla="*/ 0 w 21599"/>
                    <a:gd name="T1" fmla="*/ 21557 h 21599"/>
                    <a:gd name="T2" fmla="*/ 21553 w 21599"/>
                    <a:gd name="T3" fmla="*/ 0 h 21599"/>
                    <a:gd name="T4" fmla="*/ 21599 w 21599"/>
                    <a:gd name="T5" fmla="*/ 21599 h 21599"/>
                  </a:gdLst>
                  <a:ahLst/>
                  <a:cxnLst>
                    <a:cxn ang="0">
                      <a:pos x="T0" y="T1"/>
                    </a:cxn>
                    <a:cxn ang="0">
                      <a:pos x="T2" y="T3"/>
                    </a:cxn>
                    <a:cxn ang="0">
                      <a:pos x="T4" y="T5"/>
                    </a:cxn>
                  </a:cxnLst>
                  <a:rect l="0" t="0" r="r" b="b"/>
                  <a:pathLst>
                    <a:path w="21599" h="21599" fill="none" extrusionOk="0">
                      <a:moveTo>
                        <a:pt x="-1" y="21556"/>
                      </a:moveTo>
                      <a:cubicBezTo>
                        <a:pt x="22" y="9662"/>
                        <a:pt x="9658" y="24"/>
                        <a:pt x="21552" y="-1"/>
                      </a:cubicBezTo>
                    </a:path>
                    <a:path w="21599" h="21599" stroke="0" extrusionOk="0">
                      <a:moveTo>
                        <a:pt x="-1" y="21556"/>
                      </a:moveTo>
                      <a:cubicBezTo>
                        <a:pt x="22" y="9662"/>
                        <a:pt x="9658" y="24"/>
                        <a:pt x="21552" y="-1"/>
                      </a:cubicBezTo>
                      <a:lnTo>
                        <a:pt x="21599" y="21599"/>
                      </a:lnTo>
                      <a:close/>
                    </a:path>
                  </a:pathLst>
                </a:custGeom>
                <a:noFill/>
                <a:ln w="508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4" name="Arc 6"/>
                <p:cNvSpPr>
                  <a:spLocks/>
                </p:cNvSpPr>
                <p:nvPr/>
              </p:nvSpPr>
              <p:spPr bwMode="auto">
                <a:xfrm rot="16200000">
                  <a:off x="1262" y="937"/>
                  <a:ext cx="891" cy="744"/>
                </a:xfrm>
                <a:custGeom>
                  <a:avLst/>
                  <a:gdLst>
                    <a:gd name="G0" fmla="+- 24 0 0"/>
                    <a:gd name="G1" fmla="+- 21600 0 0"/>
                    <a:gd name="G2" fmla="+- 21600 0 0"/>
                    <a:gd name="T0" fmla="*/ 0 w 21623"/>
                    <a:gd name="T1" fmla="*/ 1 h 21600"/>
                    <a:gd name="T2" fmla="*/ 21623 w 21623"/>
                    <a:gd name="T3" fmla="*/ 21571 h 21600"/>
                    <a:gd name="T4" fmla="*/ 24 w 21623"/>
                    <a:gd name="T5" fmla="*/ 21600 h 21600"/>
                  </a:gdLst>
                  <a:ahLst/>
                  <a:cxnLst>
                    <a:cxn ang="0">
                      <a:pos x="T0" y="T1"/>
                    </a:cxn>
                    <a:cxn ang="0">
                      <a:pos x="T2" y="T3"/>
                    </a:cxn>
                    <a:cxn ang="0">
                      <a:pos x="T4" y="T5"/>
                    </a:cxn>
                  </a:cxnLst>
                  <a:rect l="0" t="0" r="r" b="b"/>
                  <a:pathLst>
                    <a:path w="21623" h="21600" fill="none" extrusionOk="0">
                      <a:moveTo>
                        <a:pt x="-1" y="0"/>
                      </a:moveTo>
                      <a:cubicBezTo>
                        <a:pt x="7" y="0"/>
                        <a:pt x="15" y="-1"/>
                        <a:pt x="24" y="0"/>
                      </a:cubicBezTo>
                      <a:cubicBezTo>
                        <a:pt x="11942" y="0"/>
                        <a:pt x="21607" y="9652"/>
                        <a:pt x="21623" y="21570"/>
                      </a:cubicBezTo>
                    </a:path>
                    <a:path w="21623" h="21600" stroke="0" extrusionOk="0">
                      <a:moveTo>
                        <a:pt x="-1" y="0"/>
                      </a:moveTo>
                      <a:cubicBezTo>
                        <a:pt x="7" y="0"/>
                        <a:pt x="15" y="-1"/>
                        <a:pt x="24" y="0"/>
                      </a:cubicBezTo>
                      <a:cubicBezTo>
                        <a:pt x="11942" y="0"/>
                        <a:pt x="21607" y="9652"/>
                        <a:pt x="21623" y="21570"/>
                      </a:cubicBezTo>
                      <a:lnTo>
                        <a:pt x="24" y="21600"/>
                      </a:lnTo>
                      <a:close/>
                    </a:path>
                  </a:pathLst>
                </a:custGeom>
                <a:noFill/>
                <a:ln w="508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7895" name="Group 7"/>
              <p:cNvGrpSpPr>
                <a:grpSpLocks/>
              </p:cNvGrpSpPr>
              <p:nvPr/>
            </p:nvGrpSpPr>
            <p:grpSpPr bwMode="auto">
              <a:xfrm>
                <a:off x="1088" y="3072"/>
                <a:ext cx="1245" cy="892"/>
                <a:chOff x="1328" y="3215"/>
                <a:chExt cx="1245" cy="892"/>
              </a:xfrm>
            </p:grpSpPr>
            <p:sp>
              <p:nvSpPr>
                <p:cNvPr id="37896" name="Arc 8"/>
                <p:cNvSpPr>
                  <a:spLocks/>
                </p:cNvSpPr>
                <p:nvPr/>
              </p:nvSpPr>
              <p:spPr bwMode="auto">
                <a:xfrm rot="5400000">
                  <a:off x="2090" y="3624"/>
                  <a:ext cx="460" cy="506"/>
                </a:xfrm>
                <a:custGeom>
                  <a:avLst/>
                  <a:gdLst>
                    <a:gd name="G0" fmla="+- 46 0 0"/>
                    <a:gd name="G1" fmla="+- 21600 0 0"/>
                    <a:gd name="G2" fmla="+- 21600 0 0"/>
                    <a:gd name="T0" fmla="*/ 0 w 21645"/>
                    <a:gd name="T1" fmla="*/ 1 h 21600"/>
                    <a:gd name="T2" fmla="*/ 21645 w 21645"/>
                    <a:gd name="T3" fmla="*/ 21558 h 21600"/>
                    <a:gd name="T4" fmla="*/ 46 w 21645"/>
                    <a:gd name="T5" fmla="*/ 21600 h 21600"/>
                  </a:gdLst>
                  <a:ahLst/>
                  <a:cxnLst>
                    <a:cxn ang="0">
                      <a:pos x="T0" y="T1"/>
                    </a:cxn>
                    <a:cxn ang="0">
                      <a:pos x="T2" y="T3"/>
                    </a:cxn>
                    <a:cxn ang="0">
                      <a:pos x="T4" y="T5"/>
                    </a:cxn>
                  </a:cxnLst>
                  <a:rect l="0" t="0" r="r" b="b"/>
                  <a:pathLst>
                    <a:path w="21645" h="21600" fill="none" extrusionOk="0">
                      <a:moveTo>
                        <a:pt x="-1" y="0"/>
                      </a:moveTo>
                      <a:cubicBezTo>
                        <a:pt x="15" y="0"/>
                        <a:pt x="30" y="-1"/>
                        <a:pt x="46" y="0"/>
                      </a:cubicBezTo>
                      <a:cubicBezTo>
                        <a:pt x="11958" y="0"/>
                        <a:pt x="21622" y="9645"/>
                        <a:pt x="21645" y="21557"/>
                      </a:cubicBezTo>
                    </a:path>
                    <a:path w="21645" h="21600" stroke="0" extrusionOk="0">
                      <a:moveTo>
                        <a:pt x="-1" y="0"/>
                      </a:moveTo>
                      <a:cubicBezTo>
                        <a:pt x="15" y="0"/>
                        <a:pt x="30" y="-1"/>
                        <a:pt x="46" y="0"/>
                      </a:cubicBezTo>
                      <a:cubicBezTo>
                        <a:pt x="11958" y="0"/>
                        <a:pt x="21622" y="9645"/>
                        <a:pt x="21645" y="21557"/>
                      </a:cubicBezTo>
                      <a:lnTo>
                        <a:pt x="46" y="21600"/>
                      </a:lnTo>
                      <a:close/>
                    </a:path>
                  </a:pathLst>
                </a:custGeom>
                <a:noFill/>
                <a:ln w="508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7" name="Arc 9"/>
                <p:cNvSpPr>
                  <a:spLocks/>
                </p:cNvSpPr>
                <p:nvPr/>
              </p:nvSpPr>
              <p:spPr bwMode="auto">
                <a:xfrm rot="16200000">
                  <a:off x="1255" y="3288"/>
                  <a:ext cx="890" cy="743"/>
                </a:xfrm>
                <a:custGeom>
                  <a:avLst/>
                  <a:gdLst>
                    <a:gd name="G0" fmla="+- 21599 0 0"/>
                    <a:gd name="G1" fmla="+- 21599 0 0"/>
                    <a:gd name="G2" fmla="+- 21600 0 0"/>
                    <a:gd name="T0" fmla="*/ 0 w 21599"/>
                    <a:gd name="T1" fmla="*/ 21570 h 21599"/>
                    <a:gd name="T2" fmla="*/ 21575 w 21599"/>
                    <a:gd name="T3" fmla="*/ 0 h 21599"/>
                    <a:gd name="T4" fmla="*/ 21599 w 21599"/>
                    <a:gd name="T5" fmla="*/ 21599 h 21599"/>
                  </a:gdLst>
                  <a:ahLst/>
                  <a:cxnLst>
                    <a:cxn ang="0">
                      <a:pos x="T0" y="T1"/>
                    </a:cxn>
                    <a:cxn ang="0">
                      <a:pos x="T2" y="T3"/>
                    </a:cxn>
                    <a:cxn ang="0">
                      <a:pos x="T4" y="T5"/>
                    </a:cxn>
                  </a:cxnLst>
                  <a:rect l="0" t="0" r="r" b="b"/>
                  <a:pathLst>
                    <a:path w="21599" h="21599" fill="none" extrusionOk="0">
                      <a:moveTo>
                        <a:pt x="-1" y="21569"/>
                      </a:moveTo>
                      <a:cubicBezTo>
                        <a:pt x="15" y="9661"/>
                        <a:pt x="9666" y="12"/>
                        <a:pt x="21574" y="-1"/>
                      </a:cubicBezTo>
                    </a:path>
                    <a:path w="21599" h="21599" stroke="0" extrusionOk="0">
                      <a:moveTo>
                        <a:pt x="-1" y="21569"/>
                      </a:moveTo>
                      <a:cubicBezTo>
                        <a:pt x="15" y="9661"/>
                        <a:pt x="9666" y="12"/>
                        <a:pt x="21574" y="-1"/>
                      </a:cubicBezTo>
                      <a:lnTo>
                        <a:pt x="21599" y="21599"/>
                      </a:lnTo>
                      <a:close/>
                    </a:path>
                  </a:pathLst>
                </a:custGeom>
                <a:noFill/>
                <a:ln w="508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37898" name="Rectangle 10"/>
            <p:cNvSpPr>
              <a:spLocks noChangeArrowheads="1"/>
            </p:cNvSpPr>
            <p:nvPr/>
          </p:nvSpPr>
          <p:spPr bwMode="auto">
            <a:xfrm>
              <a:off x="1200" y="1104"/>
              <a:ext cx="1152"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1437" tIns="28575" rIns="71437" bIns="28575">
              <a:spAutoFit/>
            </a:bodyPr>
            <a:lstStyle>
              <a:lvl1pPr defTabSz="1033463">
                <a:defRPr sz="2400">
                  <a:solidFill>
                    <a:schemeClr val="tx1"/>
                  </a:solidFill>
                  <a:latin typeface="Times New Roman" charset="0"/>
                </a:defRPr>
              </a:lvl1pPr>
              <a:lvl2pPr marL="515938" defTabSz="1033463">
                <a:defRPr sz="2400">
                  <a:solidFill>
                    <a:schemeClr val="tx1"/>
                  </a:solidFill>
                  <a:latin typeface="Times New Roman" charset="0"/>
                </a:defRPr>
              </a:lvl2pPr>
              <a:lvl3pPr marL="1033463" defTabSz="1033463">
                <a:defRPr sz="2400">
                  <a:solidFill>
                    <a:schemeClr val="tx1"/>
                  </a:solidFill>
                  <a:latin typeface="Times New Roman" charset="0"/>
                </a:defRPr>
              </a:lvl3pPr>
              <a:lvl4pPr marL="1549400" defTabSz="1033463">
                <a:defRPr sz="2400">
                  <a:solidFill>
                    <a:schemeClr val="tx1"/>
                  </a:solidFill>
                  <a:latin typeface="Times New Roman" charset="0"/>
                </a:defRPr>
              </a:lvl4pPr>
              <a:lvl5pPr marL="2066925" defTabSz="1033463">
                <a:defRPr sz="2400">
                  <a:solidFill>
                    <a:schemeClr val="tx1"/>
                  </a:solidFill>
                  <a:latin typeface="Times New Roman" charset="0"/>
                </a:defRPr>
              </a:lvl5pPr>
              <a:lvl6pPr marL="2524125" defTabSz="1033463" fontAlgn="base">
                <a:spcBef>
                  <a:spcPct val="0"/>
                </a:spcBef>
                <a:spcAft>
                  <a:spcPct val="0"/>
                </a:spcAft>
                <a:defRPr sz="2400">
                  <a:solidFill>
                    <a:schemeClr val="tx1"/>
                  </a:solidFill>
                  <a:latin typeface="Times New Roman" charset="0"/>
                </a:defRPr>
              </a:lvl6pPr>
              <a:lvl7pPr marL="2981325" defTabSz="1033463" fontAlgn="base">
                <a:spcBef>
                  <a:spcPct val="0"/>
                </a:spcBef>
                <a:spcAft>
                  <a:spcPct val="0"/>
                </a:spcAft>
                <a:defRPr sz="2400">
                  <a:solidFill>
                    <a:schemeClr val="tx1"/>
                  </a:solidFill>
                  <a:latin typeface="Times New Roman" charset="0"/>
                </a:defRPr>
              </a:lvl7pPr>
              <a:lvl8pPr marL="3438525" defTabSz="1033463" fontAlgn="base">
                <a:spcBef>
                  <a:spcPct val="0"/>
                </a:spcBef>
                <a:spcAft>
                  <a:spcPct val="0"/>
                </a:spcAft>
                <a:defRPr sz="2400">
                  <a:solidFill>
                    <a:schemeClr val="tx1"/>
                  </a:solidFill>
                  <a:latin typeface="Times New Roman" charset="0"/>
                </a:defRPr>
              </a:lvl8pPr>
              <a:lvl9pPr marL="3895725" defTabSz="1033463" fontAlgn="base">
                <a:spcBef>
                  <a:spcPct val="0"/>
                </a:spcBef>
                <a:spcAft>
                  <a:spcPct val="0"/>
                </a:spcAft>
                <a:defRPr sz="2400">
                  <a:solidFill>
                    <a:schemeClr val="tx1"/>
                  </a:solidFill>
                  <a:latin typeface="Times New Roman" charset="0"/>
                </a:defRPr>
              </a:lvl9pPr>
            </a:lstStyle>
            <a:p>
              <a:pPr algn="ctr" eaLnBrk="0" hangingPunct="0">
                <a:lnSpc>
                  <a:spcPct val="85000"/>
                </a:lnSpc>
              </a:pPr>
              <a:r>
                <a:rPr lang="en-AU" altLang="en-US" sz="2000" b="1">
                  <a:solidFill>
                    <a:schemeClr val="tx2"/>
                  </a:solidFill>
                  <a:effectLst>
                    <a:outerShdw blurRad="38100" dist="38100" dir="2700000" algn="tl">
                      <a:srgbClr val="C0C0C0"/>
                    </a:outerShdw>
                  </a:effectLst>
                  <a:latin typeface="Arial" charset="0"/>
                </a:rPr>
                <a:t>Feedback</a:t>
              </a:r>
            </a:p>
          </p:txBody>
        </p:sp>
      </p:grpSp>
      <p:grpSp>
        <p:nvGrpSpPr>
          <p:cNvPr id="37899" name="Group 11"/>
          <p:cNvGrpSpPr>
            <a:grpSpLocks/>
          </p:cNvGrpSpPr>
          <p:nvPr/>
        </p:nvGrpSpPr>
        <p:grpSpPr bwMode="auto">
          <a:xfrm>
            <a:off x="7162800" y="1371600"/>
            <a:ext cx="1828800" cy="4884738"/>
            <a:chOff x="3552" y="864"/>
            <a:chExt cx="1152" cy="3077"/>
          </a:xfrm>
        </p:grpSpPr>
        <p:grpSp>
          <p:nvGrpSpPr>
            <p:cNvPr id="37900" name="Group 12"/>
            <p:cNvGrpSpPr>
              <a:grpSpLocks/>
            </p:cNvGrpSpPr>
            <p:nvPr/>
          </p:nvGrpSpPr>
          <p:grpSpPr bwMode="auto">
            <a:xfrm>
              <a:off x="3600" y="864"/>
              <a:ext cx="1077" cy="3077"/>
              <a:chOff x="3600" y="864"/>
              <a:chExt cx="1077" cy="3077"/>
            </a:xfrm>
          </p:grpSpPr>
          <p:grpSp>
            <p:nvGrpSpPr>
              <p:cNvPr id="37901" name="Group 13"/>
              <p:cNvGrpSpPr>
                <a:grpSpLocks/>
              </p:cNvGrpSpPr>
              <p:nvPr/>
            </p:nvGrpSpPr>
            <p:grpSpPr bwMode="auto">
              <a:xfrm>
                <a:off x="3696" y="3216"/>
                <a:ext cx="981" cy="725"/>
                <a:chOff x="3722" y="3294"/>
                <a:chExt cx="981" cy="725"/>
              </a:xfrm>
            </p:grpSpPr>
            <p:sp>
              <p:nvSpPr>
                <p:cNvPr id="37902" name="Arc 14"/>
                <p:cNvSpPr>
                  <a:spLocks/>
                </p:cNvSpPr>
                <p:nvPr/>
              </p:nvSpPr>
              <p:spPr bwMode="auto">
                <a:xfrm rot="16200000">
                  <a:off x="3752" y="3612"/>
                  <a:ext cx="368" cy="427"/>
                </a:xfrm>
                <a:custGeom>
                  <a:avLst/>
                  <a:gdLst>
                    <a:gd name="G0" fmla="+- 21600 0 0"/>
                    <a:gd name="G1" fmla="+- 21599 0 0"/>
                    <a:gd name="G2" fmla="+- 21600 0 0"/>
                    <a:gd name="T0" fmla="*/ 0 w 21600"/>
                    <a:gd name="T1" fmla="*/ 21599 h 21599"/>
                    <a:gd name="T2" fmla="*/ 21542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692"/>
                        <a:pt x="9635" y="31"/>
                        <a:pt x="21541" y="-1"/>
                      </a:cubicBezTo>
                    </a:path>
                    <a:path w="21600" h="21599" stroke="0" extrusionOk="0">
                      <a:moveTo>
                        <a:pt x="0" y="21599"/>
                      </a:moveTo>
                      <a:cubicBezTo>
                        <a:pt x="0" y="9692"/>
                        <a:pt x="9635" y="31"/>
                        <a:pt x="21541" y="-1"/>
                      </a:cubicBezTo>
                      <a:lnTo>
                        <a:pt x="21600" y="21599"/>
                      </a:lnTo>
                      <a:close/>
                    </a:path>
                  </a:pathLst>
                </a:custGeom>
                <a:noFill/>
                <a:ln w="50800" cap="rnd">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3" name="Arc 15"/>
                <p:cNvSpPr>
                  <a:spLocks/>
                </p:cNvSpPr>
                <p:nvPr/>
              </p:nvSpPr>
              <p:spPr bwMode="auto">
                <a:xfrm rot="5400000">
                  <a:off x="4065" y="3381"/>
                  <a:ext cx="725" cy="551"/>
                </a:xfrm>
                <a:custGeom>
                  <a:avLst/>
                  <a:gdLst>
                    <a:gd name="G0" fmla="+- 29 0 0"/>
                    <a:gd name="G1" fmla="+- 21600 0 0"/>
                    <a:gd name="G2" fmla="+- 21600 0 0"/>
                    <a:gd name="T0" fmla="*/ 0 w 21629"/>
                    <a:gd name="T1" fmla="*/ 1 h 21600"/>
                    <a:gd name="T2" fmla="*/ 21629 w 21629"/>
                    <a:gd name="T3" fmla="*/ 21600 h 21600"/>
                    <a:gd name="T4" fmla="*/ 29 w 21629"/>
                    <a:gd name="T5" fmla="*/ 21600 h 21600"/>
                  </a:gdLst>
                  <a:ahLst/>
                  <a:cxnLst>
                    <a:cxn ang="0">
                      <a:pos x="T0" y="T1"/>
                    </a:cxn>
                    <a:cxn ang="0">
                      <a:pos x="T2" y="T3"/>
                    </a:cxn>
                    <a:cxn ang="0">
                      <a:pos x="T4" y="T5"/>
                    </a:cxn>
                  </a:cxnLst>
                  <a:rect l="0" t="0" r="r" b="b"/>
                  <a:pathLst>
                    <a:path w="21629" h="21600" fill="none" extrusionOk="0">
                      <a:moveTo>
                        <a:pt x="-1" y="0"/>
                      </a:moveTo>
                      <a:cubicBezTo>
                        <a:pt x="9" y="0"/>
                        <a:pt x="19" y="-1"/>
                        <a:pt x="29" y="0"/>
                      </a:cubicBezTo>
                      <a:cubicBezTo>
                        <a:pt x="11958" y="0"/>
                        <a:pt x="21629" y="9670"/>
                        <a:pt x="21629" y="21600"/>
                      </a:cubicBezTo>
                    </a:path>
                    <a:path w="21629" h="21600" stroke="0" extrusionOk="0">
                      <a:moveTo>
                        <a:pt x="-1" y="0"/>
                      </a:moveTo>
                      <a:cubicBezTo>
                        <a:pt x="9" y="0"/>
                        <a:pt x="19" y="-1"/>
                        <a:pt x="29" y="0"/>
                      </a:cubicBezTo>
                      <a:cubicBezTo>
                        <a:pt x="11958" y="0"/>
                        <a:pt x="21629" y="9670"/>
                        <a:pt x="21629" y="21600"/>
                      </a:cubicBezTo>
                      <a:lnTo>
                        <a:pt x="29" y="21600"/>
                      </a:lnTo>
                      <a:close/>
                    </a:path>
                  </a:pathLst>
                </a:custGeom>
                <a:noFill/>
                <a:ln w="508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7904" name="Group 16"/>
              <p:cNvGrpSpPr>
                <a:grpSpLocks/>
              </p:cNvGrpSpPr>
              <p:nvPr/>
            </p:nvGrpSpPr>
            <p:grpSpPr bwMode="auto">
              <a:xfrm>
                <a:off x="3600" y="864"/>
                <a:ext cx="1077" cy="742"/>
                <a:chOff x="3668" y="874"/>
                <a:chExt cx="1077" cy="742"/>
              </a:xfrm>
            </p:grpSpPr>
            <p:sp>
              <p:nvSpPr>
                <p:cNvPr id="37905" name="Arc 17"/>
                <p:cNvSpPr>
                  <a:spLocks/>
                </p:cNvSpPr>
                <p:nvPr/>
              </p:nvSpPr>
              <p:spPr bwMode="auto">
                <a:xfrm rot="16200000">
                  <a:off x="3720" y="822"/>
                  <a:ext cx="374" cy="477"/>
                </a:xfrm>
                <a:custGeom>
                  <a:avLst/>
                  <a:gdLst>
                    <a:gd name="G0" fmla="+- 57 0 0"/>
                    <a:gd name="G1" fmla="+- 21600 0 0"/>
                    <a:gd name="G2" fmla="+- 21600 0 0"/>
                    <a:gd name="T0" fmla="*/ 0 w 21657"/>
                    <a:gd name="T1" fmla="*/ 1 h 21600"/>
                    <a:gd name="T2" fmla="*/ 21657 w 21657"/>
                    <a:gd name="T3" fmla="*/ 21600 h 21600"/>
                    <a:gd name="T4" fmla="*/ 57 w 21657"/>
                    <a:gd name="T5" fmla="*/ 21600 h 21600"/>
                  </a:gdLst>
                  <a:ahLst/>
                  <a:cxnLst>
                    <a:cxn ang="0">
                      <a:pos x="T0" y="T1"/>
                    </a:cxn>
                    <a:cxn ang="0">
                      <a:pos x="T2" y="T3"/>
                    </a:cxn>
                    <a:cxn ang="0">
                      <a:pos x="T4" y="T5"/>
                    </a:cxn>
                  </a:cxnLst>
                  <a:rect l="0" t="0" r="r" b="b"/>
                  <a:pathLst>
                    <a:path w="21657" h="21600" fill="none" extrusionOk="0">
                      <a:moveTo>
                        <a:pt x="-1" y="0"/>
                      </a:moveTo>
                      <a:cubicBezTo>
                        <a:pt x="18" y="0"/>
                        <a:pt x="37" y="-1"/>
                        <a:pt x="57" y="0"/>
                      </a:cubicBezTo>
                      <a:cubicBezTo>
                        <a:pt x="11986" y="0"/>
                        <a:pt x="21657" y="9670"/>
                        <a:pt x="21657" y="21600"/>
                      </a:cubicBezTo>
                    </a:path>
                    <a:path w="21657" h="21600" stroke="0" extrusionOk="0">
                      <a:moveTo>
                        <a:pt x="-1" y="0"/>
                      </a:moveTo>
                      <a:cubicBezTo>
                        <a:pt x="18" y="0"/>
                        <a:pt x="37" y="-1"/>
                        <a:pt x="57" y="0"/>
                      </a:cubicBezTo>
                      <a:cubicBezTo>
                        <a:pt x="11986" y="0"/>
                        <a:pt x="21657" y="9670"/>
                        <a:pt x="21657" y="21600"/>
                      </a:cubicBezTo>
                      <a:lnTo>
                        <a:pt x="57" y="21600"/>
                      </a:lnTo>
                      <a:close/>
                    </a:path>
                  </a:pathLst>
                </a:custGeom>
                <a:noFill/>
                <a:ln w="50800" cap="rnd">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6" name="Arc 18"/>
                <p:cNvSpPr>
                  <a:spLocks/>
                </p:cNvSpPr>
                <p:nvPr/>
              </p:nvSpPr>
              <p:spPr bwMode="auto">
                <a:xfrm rot="5400000">
                  <a:off x="4070" y="941"/>
                  <a:ext cx="735" cy="615"/>
                </a:xfrm>
                <a:custGeom>
                  <a:avLst/>
                  <a:gdLst>
                    <a:gd name="G0" fmla="+- 21600 0 0"/>
                    <a:gd name="G1" fmla="+- 21599 0 0"/>
                    <a:gd name="G2" fmla="+- 21600 0 0"/>
                    <a:gd name="T0" fmla="*/ 0 w 21600"/>
                    <a:gd name="T1" fmla="*/ 21599 h 21599"/>
                    <a:gd name="T2" fmla="*/ 21571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680"/>
                        <a:pt x="9652" y="15"/>
                        <a:pt x="21570" y="-1"/>
                      </a:cubicBezTo>
                    </a:path>
                    <a:path w="21600" h="21599" stroke="0" extrusionOk="0">
                      <a:moveTo>
                        <a:pt x="0" y="21599"/>
                      </a:moveTo>
                      <a:cubicBezTo>
                        <a:pt x="0" y="9680"/>
                        <a:pt x="9652" y="15"/>
                        <a:pt x="21570" y="-1"/>
                      </a:cubicBezTo>
                      <a:lnTo>
                        <a:pt x="21600" y="21599"/>
                      </a:lnTo>
                      <a:close/>
                    </a:path>
                  </a:pathLst>
                </a:custGeom>
                <a:noFill/>
                <a:ln w="508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37907" name="Rectangle 19"/>
            <p:cNvSpPr>
              <a:spLocks noChangeArrowheads="1"/>
            </p:cNvSpPr>
            <p:nvPr/>
          </p:nvSpPr>
          <p:spPr bwMode="auto">
            <a:xfrm>
              <a:off x="3552" y="1104"/>
              <a:ext cx="1152"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1437" tIns="28575" rIns="71437" bIns="28575">
              <a:spAutoFit/>
            </a:bodyPr>
            <a:lstStyle>
              <a:lvl1pPr defTabSz="1033463">
                <a:defRPr sz="2400">
                  <a:solidFill>
                    <a:schemeClr val="tx1"/>
                  </a:solidFill>
                  <a:latin typeface="Times New Roman" charset="0"/>
                </a:defRPr>
              </a:lvl1pPr>
              <a:lvl2pPr marL="515938" defTabSz="1033463">
                <a:defRPr sz="2400">
                  <a:solidFill>
                    <a:schemeClr val="tx1"/>
                  </a:solidFill>
                  <a:latin typeface="Times New Roman" charset="0"/>
                </a:defRPr>
              </a:lvl2pPr>
              <a:lvl3pPr marL="1033463" defTabSz="1033463">
                <a:defRPr sz="2400">
                  <a:solidFill>
                    <a:schemeClr val="tx1"/>
                  </a:solidFill>
                  <a:latin typeface="Times New Roman" charset="0"/>
                </a:defRPr>
              </a:lvl3pPr>
              <a:lvl4pPr marL="1549400" defTabSz="1033463">
                <a:defRPr sz="2400">
                  <a:solidFill>
                    <a:schemeClr val="tx1"/>
                  </a:solidFill>
                  <a:latin typeface="Times New Roman" charset="0"/>
                </a:defRPr>
              </a:lvl4pPr>
              <a:lvl5pPr marL="2066925" defTabSz="1033463">
                <a:defRPr sz="2400">
                  <a:solidFill>
                    <a:schemeClr val="tx1"/>
                  </a:solidFill>
                  <a:latin typeface="Times New Roman" charset="0"/>
                </a:defRPr>
              </a:lvl5pPr>
              <a:lvl6pPr marL="2524125" defTabSz="1033463" fontAlgn="base">
                <a:spcBef>
                  <a:spcPct val="0"/>
                </a:spcBef>
                <a:spcAft>
                  <a:spcPct val="0"/>
                </a:spcAft>
                <a:defRPr sz="2400">
                  <a:solidFill>
                    <a:schemeClr val="tx1"/>
                  </a:solidFill>
                  <a:latin typeface="Times New Roman" charset="0"/>
                </a:defRPr>
              </a:lvl6pPr>
              <a:lvl7pPr marL="2981325" defTabSz="1033463" fontAlgn="base">
                <a:spcBef>
                  <a:spcPct val="0"/>
                </a:spcBef>
                <a:spcAft>
                  <a:spcPct val="0"/>
                </a:spcAft>
                <a:defRPr sz="2400">
                  <a:solidFill>
                    <a:schemeClr val="tx1"/>
                  </a:solidFill>
                  <a:latin typeface="Times New Roman" charset="0"/>
                </a:defRPr>
              </a:lvl7pPr>
              <a:lvl8pPr marL="3438525" defTabSz="1033463" fontAlgn="base">
                <a:spcBef>
                  <a:spcPct val="0"/>
                </a:spcBef>
                <a:spcAft>
                  <a:spcPct val="0"/>
                </a:spcAft>
                <a:defRPr sz="2400">
                  <a:solidFill>
                    <a:schemeClr val="tx1"/>
                  </a:solidFill>
                  <a:latin typeface="Times New Roman" charset="0"/>
                </a:defRPr>
              </a:lvl8pPr>
              <a:lvl9pPr marL="3895725" defTabSz="1033463" fontAlgn="base">
                <a:spcBef>
                  <a:spcPct val="0"/>
                </a:spcBef>
                <a:spcAft>
                  <a:spcPct val="0"/>
                </a:spcAft>
                <a:defRPr sz="2400">
                  <a:solidFill>
                    <a:schemeClr val="tx1"/>
                  </a:solidFill>
                  <a:latin typeface="Times New Roman" charset="0"/>
                </a:defRPr>
              </a:lvl9pPr>
            </a:lstStyle>
            <a:p>
              <a:pPr algn="ctr" eaLnBrk="0" hangingPunct="0">
                <a:lnSpc>
                  <a:spcPct val="85000"/>
                </a:lnSpc>
              </a:pPr>
              <a:r>
                <a:rPr lang="en-AU" altLang="en-US" sz="2000" b="1">
                  <a:solidFill>
                    <a:schemeClr val="tx2"/>
                  </a:solidFill>
                  <a:effectLst>
                    <a:outerShdw blurRad="38100" dist="38100" dir="2700000" algn="tl">
                      <a:srgbClr val="C0C0C0"/>
                    </a:outerShdw>
                  </a:effectLst>
                  <a:latin typeface="Arial" charset="0"/>
                </a:rPr>
                <a:t>Feedback</a:t>
              </a:r>
            </a:p>
          </p:txBody>
        </p:sp>
      </p:grpSp>
      <p:sp>
        <p:nvSpPr>
          <p:cNvPr id="37908" name="AutoShape 20"/>
          <p:cNvSpPr>
            <a:spLocks noChangeArrowheads="1"/>
          </p:cNvSpPr>
          <p:nvPr/>
        </p:nvSpPr>
        <p:spPr bwMode="auto">
          <a:xfrm>
            <a:off x="7931150" y="2171700"/>
            <a:ext cx="2400300" cy="3390900"/>
          </a:xfrm>
          <a:prstGeom prst="rightArrow">
            <a:avLst>
              <a:gd name="adj1" fmla="val 75000"/>
              <a:gd name="adj2" fmla="val 51593"/>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AU" altLang="en-US" sz="2800" b="1">
                <a:solidFill>
                  <a:srgbClr val="FCFEB9"/>
                </a:solidFill>
                <a:effectLst>
                  <a:outerShdw blurRad="38100" dist="38100" dir="2700000" algn="tl">
                    <a:srgbClr val="000000"/>
                  </a:outerShdw>
                </a:effectLst>
                <a:latin typeface="Arial" charset="0"/>
              </a:rPr>
              <a:t>          Outputs</a:t>
            </a:r>
          </a:p>
        </p:txBody>
      </p:sp>
      <p:sp>
        <p:nvSpPr>
          <p:cNvPr id="37909" name="Oval 21"/>
          <p:cNvSpPr>
            <a:spLocks noChangeArrowheads="1"/>
          </p:cNvSpPr>
          <p:nvPr/>
        </p:nvSpPr>
        <p:spPr bwMode="auto">
          <a:xfrm>
            <a:off x="4311650" y="1866900"/>
            <a:ext cx="4076700" cy="40767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0" name="AutoShape 22"/>
          <p:cNvSpPr>
            <a:spLocks noChangeArrowheads="1"/>
          </p:cNvSpPr>
          <p:nvPr/>
        </p:nvSpPr>
        <p:spPr bwMode="auto">
          <a:xfrm>
            <a:off x="2209800" y="2171700"/>
            <a:ext cx="2089150" cy="3390900"/>
          </a:xfrm>
          <a:prstGeom prst="rightArrow">
            <a:avLst>
              <a:gd name="adj1" fmla="val 75000"/>
              <a:gd name="adj2" fmla="val 51593"/>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AU" altLang="en-US" sz="2800" b="1">
                <a:solidFill>
                  <a:srgbClr val="FCFEB9"/>
                </a:solidFill>
                <a:effectLst>
                  <a:outerShdw blurRad="38100" dist="38100" dir="2700000" algn="tl">
                    <a:srgbClr val="000000"/>
                  </a:outerShdw>
                </a:effectLst>
                <a:latin typeface="Arial" charset="0"/>
              </a:rPr>
              <a:t>Inputs</a:t>
            </a:r>
            <a:endParaRPr lang="en-AU" altLang="en-US" sz="2000">
              <a:solidFill>
                <a:schemeClr val="bg1"/>
              </a:solidFill>
              <a:effectLst>
                <a:outerShdw blurRad="38100" dist="38100" dir="2700000" algn="tl">
                  <a:srgbClr val="000000"/>
                </a:outerShdw>
              </a:effectLst>
              <a:latin typeface="Arial" charset="0"/>
            </a:endParaRPr>
          </a:p>
        </p:txBody>
      </p:sp>
      <p:grpSp>
        <p:nvGrpSpPr>
          <p:cNvPr id="37911" name="Group 23"/>
          <p:cNvGrpSpPr>
            <a:grpSpLocks/>
          </p:cNvGrpSpPr>
          <p:nvPr/>
        </p:nvGrpSpPr>
        <p:grpSpPr bwMode="auto">
          <a:xfrm>
            <a:off x="4343400" y="2089150"/>
            <a:ext cx="4019550" cy="3556000"/>
            <a:chOff x="1776" y="1316"/>
            <a:chExt cx="2532" cy="2240"/>
          </a:xfrm>
        </p:grpSpPr>
        <p:sp>
          <p:nvSpPr>
            <p:cNvPr id="37912" name="Oval 24"/>
            <p:cNvSpPr>
              <a:spLocks noChangeArrowheads="1"/>
            </p:cNvSpPr>
            <p:nvPr/>
          </p:nvSpPr>
          <p:spPr bwMode="auto">
            <a:xfrm>
              <a:off x="2832" y="2160"/>
              <a:ext cx="432" cy="528"/>
            </a:xfrm>
            <a:prstGeom prst="ellipse">
              <a:avLst/>
            </a:prstGeom>
            <a:solidFill>
              <a:srgbClr val="003366"/>
            </a:solidFill>
            <a:ln>
              <a:noFill/>
            </a:ln>
            <a:effectLst/>
            <a:extLst>
              <a:ext uri="{91240B29-F687-4F45-9708-019B960494DF}">
                <a14:hiddenLine xmlns:a14="http://schemas.microsoft.com/office/drawing/2010/main" w="381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7913" name="Group 25"/>
            <p:cNvGrpSpPr>
              <a:grpSpLocks/>
            </p:cNvGrpSpPr>
            <p:nvPr/>
          </p:nvGrpSpPr>
          <p:grpSpPr bwMode="auto">
            <a:xfrm>
              <a:off x="1776" y="1316"/>
              <a:ext cx="2532" cy="2240"/>
              <a:chOff x="1776" y="1316"/>
              <a:chExt cx="2532" cy="2240"/>
            </a:xfrm>
          </p:grpSpPr>
          <p:sp>
            <p:nvSpPr>
              <p:cNvPr id="37914" name="Oval 26"/>
              <p:cNvSpPr>
                <a:spLocks noChangeArrowheads="1"/>
              </p:cNvSpPr>
              <p:nvPr/>
            </p:nvSpPr>
            <p:spPr bwMode="auto">
              <a:xfrm>
                <a:off x="2832" y="1316"/>
                <a:ext cx="1200" cy="1228"/>
              </a:xfrm>
              <a:prstGeom prst="ellipse">
                <a:avLst/>
              </a:prstGeom>
              <a:solidFill>
                <a:srgbClr val="003366"/>
              </a:solidFill>
              <a:ln>
                <a:noFill/>
              </a:ln>
              <a:effectLst/>
              <a:extLst>
                <a:ext uri="{91240B29-F687-4F45-9708-019B960494DF}">
                  <a14:hiddenLine xmlns:a14="http://schemas.microsoft.com/office/drawing/2010/main" w="381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5" name="Oval 27"/>
              <p:cNvSpPr>
                <a:spLocks noChangeArrowheads="1"/>
              </p:cNvSpPr>
              <p:nvPr/>
            </p:nvSpPr>
            <p:spPr bwMode="auto">
              <a:xfrm>
                <a:off x="2880" y="2352"/>
                <a:ext cx="1224" cy="1188"/>
              </a:xfrm>
              <a:prstGeom prst="ellipse">
                <a:avLst/>
              </a:prstGeom>
              <a:solidFill>
                <a:srgbClr val="003366"/>
              </a:solidFill>
              <a:ln>
                <a:noFill/>
              </a:ln>
              <a:effectLst/>
              <a:extLst>
                <a:ext uri="{91240B29-F687-4F45-9708-019B960494DF}">
                  <a14:hiddenLine xmlns:a14="http://schemas.microsoft.com/office/drawing/2010/main" w="381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6" name="Oval 28"/>
              <p:cNvSpPr>
                <a:spLocks noChangeArrowheads="1"/>
              </p:cNvSpPr>
              <p:nvPr/>
            </p:nvSpPr>
            <p:spPr bwMode="auto">
              <a:xfrm>
                <a:off x="1968" y="2400"/>
                <a:ext cx="1216" cy="1156"/>
              </a:xfrm>
              <a:prstGeom prst="ellipse">
                <a:avLst/>
              </a:prstGeom>
              <a:solidFill>
                <a:srgbClr val="003366"/>
              </a:solidFill>
              <a:ln>
                <a:noFill/>
              </a:ln>
              <a:effectLst/>
              <a:extLst>
                <a:ext uri="{91240B29-F687-4F45-9708-019B960494DF}">
                  <a14:hiddenLine xmlns:a14="http://schemas.microsoft.com/office/drawing/2010/main" w="381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7" name="Oval 29"/>
              <p:cNvSpPr>
                <a:spLocks noChangeArrowheads="1"/>
              </p:cNvSpPr>
              <p:nvPr/>
            </p:nvSpPr>
            <p:spPr bwMode="auto">
              <a:xfrm>
                <a:off x="1932" y="1392"/>
                <a:ext cx="1188" cy="1200"/>
              </a:xfrm>
              <a:prstGeom prst="ellipse">
                <a:avLst/>
              </a:prstGeom>
              <a:solidFill>
                <a:srgbClr val="003366"/>
              </a:solidFill>
              <a:ln>
                <a:noFill/>
              </a:ln>
              <a:effectLst/>
              <a:extLst>
                <a:ext uri="{91240B29-F687-4F45-9708-019B960494DF}">
                  <a14:hiddenLine xmlns:a14="http://schemas.microsoft.com/office/drawing/2010/main" w="381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8" name="Oval 30"/>
              <p:cNvSpPr>
                <a:spLocks noChangeArrowheads="1"/>
              </p:cNvSpPr>
              <p:nvPr/>
            </p:nvSpPr>
            <p:spPr bwMode="auto">
              <a:xfrm>
                <a:off x="1776" y="1824"/>
                <a:ext cx="1188" cy="1200"/>
              </a:xfrm>
              <a:prstGeom prst="ellipse">
                <a:avLst/>
              </a:prstGeom>
              <a:solidFill>
                <a:srgbClr val="003366"/>
              </a:solidFill>
              <a:ln>
                <a:noFill/>
              </a:ln>
              <a:effectLst/>
              <a:extLst>
                <a:ext uri="{91240B29-F687-4F45-9708-019B960494DF}">
                  <a14:hiddenLine xmlns:a14="http://schemas.microsoft.com/office/drawing/2010/main" w="381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9" name="Oval 31"/>
              <p:cNvSpPr>
                <a:spLocks noChangeArrowheads="1"/>
              </p:cNvSpPr>
              <p:nvPr/>
            </p:nvSpPr>
            <p:spPr bwMode="auto">
              <a:xfrm>
                <a:off x="3120" y="1776"/>
                <a:ext cx="1188" cy="1200"/>
              </a:xfrm>
              <a:prstGeom prst="ellipse">
                <a:avLst/>
              </a:prstGeom>
              <a:solidFill>
                <a:srgbClr val="003366"/>
              </a:solidFill>
              <a:ln>
                <a:noFill/>
              </a:ln>
              <a:effectLst/>
              <a:extLst>
                <a:ext uri="{91240B29-F687-4F45-9708-019B960494DF}">
                  <a14:hiddenLine xmlns:a14="http://schemas.microsoft.com/office/drawing/2010/main" w="381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0" name="Rectangle 32"/>
              <p:cNvSpPr>
                <a:spLocks noChangeArrowheads="1"/>
              </p:cNvSpPr>
              <p:nvPr/>
            </p:nvSpPr>
            <p:spPr bwMode="auto">
              <a:xfrm>
                <a:off x="3120" y="1728"/>
                <a:ext cx="826" cy="229"/>
              </a:xfrm>
              <a:prstGeom prst="rect">
                <a:avLst/>
              </a:prstGeom>
              <a:solidFill>
                <a:srgbClr val="003366"/>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AU" altLang="en-US" sz="2200">
                    <a:solidFill>
                      <a:srgbClr val="FCFEB9"/>
                    </a:solidFill>
                    <a:effectLst>
                      <a:outerShdw blurRad="38100" dist="38100" dir="2700000" algn="tl">
                        <a:srgbClr val="000000"/>
                      </a:outerShdw>
                    </a:effectLst>
                    <a:latin typeface="Arial" charset="0"/>
                  </a:rPr>
                  <a:t>Subsystem</a:t>
                </a:r>
              </a:p>
            </p:txBody>
          </p:sp>
          <p:sp>
            <p:nvSpPr>
              <p:cNvPr id="37921" name="Rectangle 33"/>
              <p:cNvSpPr>
                <a:spLocks noChangeArrowheads="1"/>
              </p:cNvSpPr>
              <p:nvPr/>
            </p:nvSpPr>
            <p:spPr bwMode="auto">
              <a:xfrm>
                <a:off x="2019" y="1722"/>
                <a:ext cx="826" cy="229"/>
              </a:xfrm>
              <a:prstGeom prst="rect">
                <a:avLst/>
              </a:prstGeom>
              <a:solidFill>
                <a:srgbClr val="003366"/>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AU" altLang="en-US" sz="2200">
                    <a:solidFill>
                      <a:srgbClr val="FCFEB9"/>
                    </a:solidFill>
                    <a:effectLst>
                      <a:outerShdw blurRad="38100" dist="38100" dir="2700000" algn="tl">
                        <a:srgbClr val="000000"/>
                      </a:outerShdw>
                    </a:effectLst>
                    <a:latin typeface="Arial" charset="0"/>
                  </a:rPr>
                  <a:t>Subsystem</a:t>
                </a:r>
              </a:p>
            </p:txBody>
          </p:sp>
          <p:sp>
            <p:nvSpPr>
              <p:cNvPr id="37922" name="Rectangle 34"/>
              <p:cNvSpPr>
                <a:spLocks noChangeArrowheads="1"/>
              </p:cNvSpPr>
              <p:nvPr/>
            </p:nvSpPr>
            <p:spPr bwMode="auto">
              <a:xfrm>
                <a:off x="2011" y="2890"/>
                <a:ext cx="826" cy="229"/>
              </a:xfrm>
              <a:prstGeom prst="rect">
                <a:avLst/>
              </a:prstGeom>
              <a:solidFill>
                <a:srgbClr val="003366"/>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AU" altLang="en-US" sz="2200">
                    <a:solidFill>
                      <a:srgbClr val="FCFEB9"/>
                    </a:solidFill>
                    <a:effectLst>
                      <a:outerShdw blurRad="38100" dist="38100" dir="2700000" algn="tl">
                        <a:srgbClr val="000000"/>
                      </a:outerShdw>
                    </a:effectLst>
                    <a:latin typeface="Arial" charset="0"/>
                  </a:rPr>
                  <a:t>Subsystem</a:t>
                </a:r>
              </a:p>
            </p:txBody>
          </p:sp>
          <p:sp>
            <p:nvSpPr>
              <p:cNvPr id="37923" name="Rectangle 35"/>
              <p:cNvSpPr>
                <a:spLocks noChangeArrowheads="1"/>
              </p:cNvSpPr>
              <p:nvPr/>
            </p:nvSpPr>
            <p:spPr bwMode="auto">
              <a:xfrm>
                <a:off x="3216" y="2880"/>
                <a:ext cx="826" cy="229"/>
              </a:xfrm>
              <a:prstGeom prst="rect">
                <a:avLst/>
              </a:prstGeom>
              <a:solidFill>
                <a:srgbClr val="003366"/>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AU" altLang="en-US" sz="2200">
                    <a:solidFill>
                      <a:srgbClr val="FCFEB9"/>
                    </a:solidFill>
                    <a:effectLst>
                      <a:outerShdw blurRad="38100" dist="38100" dir="2700000" algn="tl">
                        <a:srgbClr val="000000"/>
                      </a:outerShdw>
                    </a:effectLst>
                    <a:latin typeface="Arial" charset="0"/>
                  </a:rPr>
                  <a:t>Subsystem</a:t>
                </a:r>
              </a:p>
            </p:txBody>
          </p:sp>
        </p:grpSp>
      </p:grpSp>
      <p:sp>
        <p:nvSpPr>
          <p:cNvPr id="37924" name="Rectangle 36"/>
          <p:cNvSpPr>
            <a:spLocks noChangeArrowheads="1"/>
          </p:cNvSpPr>
          <p:nvPr/>
        </p:nvSpPr>
        <p:spPr bwMode="auto">
          <a:xfrm>
            <a:off x="5029200" y="3657600"/>
            <a:ext cx="2679700" cy="42068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1437" tIns="28575" rIns="71437" bIns="28575">
            <a:spAutoFit/>
          </a:bodyPr>
          <a:lstStyle>
            <a:lvl1pPr defTabSz="1033463">
              <a:defRPr sz="2400">
                <a:solidFill>
                  <a:schemeClr val="tx1"/>
                </a:solidFill>
                <a:latin typeface="Times New Roman" charset="0"/>
              </a:defRPr>
            </a:lvl1pPr>
            <a:lvl2pPr marL="515938" defTabSz="1033463">
              <a:defRPr sz="2400">
                <a:solidFill>
                  <a:schemeClr val="tx1"/>
                </a:solidFill>
                <a:latin typeface="Times New Roman" charset="0"/>
              </a:defRPr>
            </a:lvl2pPr>
            <a:lvl3pPr marL="1033463" defTabSz="1033463">
              <a:defRPr sz="2400">
                <a:solidFill>
                  <a:schemeClr val="tx1"/>
                </a:solidFill>
                <a:latin typeface="Times New Roman" charset="0"/>
              </a:defRPr>
            </a:lvl3pPr>
            <a:lvl4pPr marL="1549400" defTabSz="1033463">
              <a:defRPr sz="2400">
                <a:solidFill>
                  <a:schemeClr val="tx1"/>
                </a:solidFill>
                <a:latin typeface="Times New Roman" charset="0"/>
              </a:defRPr>
            </a:lvl4pPr>
            <a:lvl5pPr marL="2066925" defTabSz="1033463">
              <a:defRPr sz="2400">
                <a:solidFill>
                  <a:schemeClr val="tx1"/>
                </a:solidFill>
                <a:latin typeface="Times New Roman" charset="0"/>
              </a:defRPr>
            </a:lvl5pPr>
            <a:lvl6pPr marL="2524125" defTabSz="1033463" fontAlgn="base">
              <a:spcBef>
                <a:spcPct val="0"/>
              </a:spcBef>
              <a:spcAft>
                <a:spcPct val="0"/>
              </a:spcAft>
              <a:defRPr sz="2400">
                <a:solidFill>
                  <a:schemeClr val="tx1"/>
                </a:solidFill>
                <a:latin typeface="Times New Roman" charset="0"/>
              </a:defRPr>
            </a:lvl6pPr>
            <a:lvl7pPr marL="2981325" defTabSz="1033463" fontAlgn="base">
              <a:spcBef>
                <a:spcPct val="0"/>
              </a:spcBef>
              <a:spcAft>
                <a:spcPct val="0"/>
              </a:spcAft>
              <a:defRPr sz="2400">
                <a:solidFill>
                  <a:schemeClr val="tx1"/>
                </a:solidFill>
                <a:latin typeface="Times New Roman" charset="0"/>
              </a:defRPr>
            </a:lvl7pPr>
            <a:lvl8pPr marL="3438525" defTabSz="1033463" fontAlgn="base">
              <a:spcBef>
                <a:spcPct val="0"/>
              </a:spcBef>
              <a:spcAft>
                <a:spcPct val="0"/>
              </a:spcAft>
              <a:defRPr sz="2400">
                <a:solidFill>
                  <a:schemeClr val="tx1"/>
                </a:solidFill>
                <a:latin typeface="Times New Roman" charset="0"/>
              </a:defRPr>
            </a:lvl8pPr>
            <a:lvl9pPr marL="3895725" defTabSz="1033463" fontAlgn="base">
              <a:spcBef>
                <a:spcPct val="0"/>
              </a:spcBef>
              <a:spcAft>
                <a:spcPct val="0"/>
              </a:spcAft>
              <a:defRPr sz="2400">
                <a:solidFill>
                  <a:schemeClr val="tx1"/>
                </a:solidFill>
                <a:latin typeface="Times New Roman" charset="0"/>
              </a:defRPr>
            </a:lvl9pPr>
          </a:lstStyle>
          <a:p>
            <a:pPr algn="ctr" eaLnBrk="0" hangingPunct="0">
              <a:lnSpc>
                <a:spcPct val="85000"/>
              </a:lnSpc>
            </a:pPr>
            <a:r>
              <a:rPr lang="en-AU" altLang="en-US" sz="2800">
                <a:solidFill>
                  <a:schemeClr val="bg1"/>
                </a:solidFill>
                <a:effectLst>
                  <a:outerShdw blurRad="38100" dist="38100" dir="2700000" algn="tl">
                    <a:srgbClr val="C0C0C0"/>
                  </a:outerShdw>
                </a:effectLst>
                <a:latin typeface="Arial" charset="0"/>
              </a:rPr>
              <a:t>Organization</a:t>
            </a:r>
          </a:p>
        </p:txBody>
      </p:sp>
      <p:sp>
        <p:nvSpPr>
          <p:cNvPr id="37925" name="Rectangle 37"/>
          <p:cNvSpPr>
            <a:spLocks noGrp="1" noChangeArrowheads="1"/>
          </p:cNvSpPr>
          <p:nvPr>
            <p:ph type="title"/>
          </p:nvPr>
        </p:nvSpPr>
        <p:spPr/>
        <p:txBody>
          <a:bodyPr/>
          <a:lstStyle/>
          <a:p>
            <a:r>
              <a:rPr lang="en-US" altLang="en-US">
                <a:solidFill>
                  <a:srgbClr val="39472B"/>
                </a:solidFill>
              </a:rPr>
              <a:t>Open Systems Anchor of OB</a:t>
            </a:r>
          </a:p>
        </p:txBody>
      </p:sp>
    </p:spTree>
    <p:extLst>
      <p:ext uri="{BB962C8B-B14F-4D97-AF65-F5344CB8AC3E}">
        <p14:creationId xmlns:p14="http://schemas.microsoft.com/office/powerpoint/2010/main" val="345960423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7910"/>
                                        </p:tgtEl>
                                        <p:attrNameLst>
                                          <p:attrName>style.visibility</p:attrName>
                                        </p:attrNameLst>
                                      </p:cBhvr>
                                      <p:to>
                                        <p:strVal val="visible"/>
                                      </p:to>
                                    </p:set>
                                    <p:anim calcmode="lin" valueType="num">
                                      <p:cBhvr>
                                        <p:cTn id="7" dur="500" fill="hold"/>
                                        <p:tgtEl>
                                          <p:spTgt spid="37910"/>
                                        </p:tgtEl>
                                        <p:attrNameLst>
                                          <p:attrName>ppt_x</p:attrName>
                                        </p:attrNameLst>
                                      </p:cBhvr>
                                      <p:tavLst>
                                        <p:tav tm="0">
                                          <p:val>
                                            <p:strVal val="#ppt_x-#ppt_w/2"/>
                                          </p:val>
                                        </p:tav>
                                        <p:tav tm="100000">
                                          <p:val>
                                            <p:strVal val="#ppt_x"/>
                                          </p:val>
                                        </p:tav>
                                      </p:tavLst>
                                    </p:anim>
                                    <p:anim calcmode="lin" valueType="num">
                                      <p:cBhvr>
                                        <p:cTn id="8" dur="500" fill="hold"/>
                                        <p:tgtEl>
                                          <p:spTgt spid="37910"/>
                                        </p:tgtEl>
                                        <p:attrNameLst>
                                          <p:attrName>ppt_y</p:attrName>
                                        </p:attrNameLst>
                                      </p:cBhvr>
                                      <p:tavLst>
                                        <p:tav tm="0">
                                          <p:val>
                                            <p:strVal val="#ppt_y"/>
                                          </p:val>
                                        </p:tav>
                                        <p:tav tm="100000">
                                          <p:val>
                                            <p:strVal val="#ppt_y"/>
                                          </p:val>
                                        </p:tav>
                                      </p:tavLst>
                                    </p:anim>
                                    <p:anim calcmode="lin" valueType="num">
                                      <p:cBhvr>
                                        <p:cTn id="9" dur="500" fill="hold"/>
                                        <p:tgtEl>
                                          <p:spTgt spid="37910"/>
                                        </p:tgtEl>
                                        <p:attrNameLst>
                                          <p:attrName>ppt_w</p:attrName>
                                        </p:attrNameLst>
                                      </p:cBhvr>
                                      <p:tavLst>
                                        <p:tav tm="0">
                                          <p:val>
                                            <p:fltVal val="0"/>
                                          </p:val>
                                        </p:tav>
                                        <p:tav tm="100000">
                                          <p:val>
                                            <p:strVal val="#ppt_w"/>
                                          </p:val>
                                        </p:tav>
                                      </p:tavLst>
                                    </p:anim>
                                    <p:anim calcmode="lin" valueType="num">
                                      <p:cBhvr>
                                        <p:cTn id="10" dur="500" fill="hold"/>
                                        <p:tgtEl>
                                          <p:spTgt spid="37910"/>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32" fill="hold" nodeType="clickEffect">
                                  <p:stCondLst>
                                    <p:cond delay="0"/>
                                  </p:stCondLst>
                                  <p:childTnLst>
                                    <p:set>
                                      <p:cBhvr>
                                        <p:cTn id="14" dur="1" fill="hold">
                                          <p:stCondLst>
                                            <p:cond delay="0"/>
                                          </p:stCondLst>
                                        </p:cTn>
                                        <p:tgtEl>
                                          <p:spTgt spid="37911"/>
                                        </p:tgtEl>
                                        <p:attrNameLst>
                                          <p:attrName>style.visibility</p:attrName>
                                        </p:attrNameLst>
                                      </p:cBhvr>
                                      <p:to>
                                        <p:strVal val="visible"/>
                                      </p:to>
                                    </p:set>
                                    <p:animEffect transition="in" filter="box(out)">
                                      <p:cBhvr>
                                        <p:cTn id="15" dur="500"/>
                                        <p:tgtEl>
                                          <p:spTgt spid="379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37908"/>
                                        </p:tgtEl>
                                        <p:attrNameLst>
                                          <p:attrName>style.visibility</p:attrName>
                                        </p:attrNameLst>
                                      </p:cBhvr>
                                      <p:to>
                                        <p:strVal val="visible"/>
                                      </p:to>
                                    </p:set>
                                    <p:anim calcmode="lin" valueType="num">
                                      <p:cBhvr>
                                        <p:cTn id="20" dur="500" fill="hold"/>
                                        <p:tgtEl>
                                          <p:spTgt spid="37908"/>
                                        </p:tgtEl>
                                        <p:attrNameLst>
                                          <p:attrName>ppt_x</p:attrName>
                                        </p:attrNameLst>
                                      </p:cBhvr>
                                      <p:tavLst>
                                        <p:tav tm="0">
                                          <p:val>
                                            <p:strVal val="#ppt_x-#ppt_w/2"/>
                                          </p:val>
                                        </p:tav>
                                        <p:tav tm="100000">
                                          <p:val>
                                            <p:strVal val="#ppt_x"/>
                                          </p:val>
                                        </p:tav>
                                      </p:tavLst>
                                    </p:anim>
                                    <p:anim calcmode="lin" valueType="num">
                                      <p:cBhvr>
                                        <p:cTn id="21" dur="500" fill="hold"/>
                                        <p:tgtEl>
                                          <p:spTgt spid="37908"/>
                                        </p:tgtEl>
                                        <p:attrNameLst>
                                          <p:attrName>ppt_y</p:attrName>
                                        </p:attrNameLst>
                                      </p:cBhvr>
                                      <p:tavLst>
                                        <p:tav tm="0">
                                          <p:val>
                                            <p:strVal val="#ppt_y"/>
                                          </p:val>
                                        </p:tav>
                                        <p:tav tm="100000">
                                          <p:val>
                                            <p:strVal val="#ppt_y"/>
                                          </p:val>
                                        </p:tav>
                                      </p:tavLst>
                                    </p:anim>
                                    <p:anim calcmode="lin" valueType="num">
                                      <p:cBhvr>
                                        <p:cTn id="22" dur="500" fill="hold"/>
                                        <p:tgtEl>
                                          <p:spTgt spid="37908"/>
                                        </p:tgtEl>
                                        <p:attrNameLst>
                                          <p:attrName>ppt_w</p:attrName>
                                        </p:attrNameLst>
                                      </p:cBhvr>
                                      <p:tavLst>
                                        <p:tav tm="0">
                                          <p:val>
                                            <p:fltVal val="0"/>
                                          </p:val>
                                        </p:tav>
                                        <p:tav tm="100000">
                                          <p:val>
                                            <p:strVal val="#ppt_w"/>
                                          </p:val>
                                        </p:tav>
                                      </p:tavLst>
                                    </p:anim>
                                    <p:anim calcmode="lin" valueType="num">
                                      <p:cBhvr>
                                        <p:cTn id="23" dur="500" fill="hold"/>
                                        <p:tgtEl>
                                          <p:spTgt spid="37908"/>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37890"/>
                                        </p:tgtEl>
                                        <p:attrNameLst>
                                          <p:attrName>style.visibility</p:attrName>
                                        </p:attrNameLst>
                                      </p:cBhvr>
                                      <p:to>
                                        <p:strVal val="visible"/>
                                      </p:to>
                                    </p:set>
                                    <p:animEffect transition="in" filter="wipe(left)">
                                      <p:cBhvr>
                                        <p:cTn id="28" dur="500"/>
                                        <p:tgtEl>
                                          <p:spTgt spid="37890"/>
                                        </p:tgtEl>
                                      </p:cBhvr>
                                    </p:animEffect>
                                  </p:childTnLst>
                                </p:cTn>
                              </p:par>
                            </p:childTnLst>
                          </p:cTn>
                        </p:par>
                        <p:par>
                          <p:cTn id="29" fill="hold" nodeType="afterGroup">
                            <p:stCondLst>
                              <p:cond delay="500"/>
                            </p:stCondLst>
                            <p:childTnLst>
                              <p:par>
                                <p:cTn id="30" presetID="22" presetClass="entr" presetSubtype="2" fill="hold" nodeType="afterEffect">
                                  <p:stCondLst>
                                    <p:cond delay="0"/>
                                  </p:stCondLst>
                                  <p:childTnLst>
                                    <p:set>
                                      <p:cBhvr>
                                        <p:cTn id="31" dur="1" fill="hold">
                                          <p:stCondLst>
                                            <p:cond delay="0"/>
                                          </p:stCondLst>
                                        </p:cTn>
                                        <p:tgtEl>
                                          <p:spTgt spid="37899"/>
                                        </p:tgtEl>
                                        <p:attrNameLst>
                                          <p:attrName>style.visibility</p:attrName>
                                        </p:attrNameLst>
                                      </p:cBhvr>
                                      <p:to>
                                        <p:strVal val="visible"/>
                                      </p:to>
                                    </p:set>
                                    <p:animEffect transition="in" filter="wipe(right)">
                                      <p:cBhvr>
                                        <p:cTn id="32" dur="500"/>
                                        <p:tgtEl>
                                          <p:spTgt spid="37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8" grpId="0" animBg="1" autoUpdateAnimBg="0"/>
      <p:bldP spid="37910"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ChangeArrowheads="1"/>
          </p:cNvSpPr>
          <p:nvPr>
            <p:ph type="title"/>
          </p:nvPr>
        </p:nvSpPr>
        <p:spPr/>
        <p:txBody>
          <a:bodyPr/>
          <a:lstStyle/>
          <a:p>
            <a:r>
              <a:rPr lang="en-US" altLang="en-US"/>
              <a:t>Basic Qualities of Systems</a:t>
            </a:r>
          </a:p>
        </p:txBody>
      </p:sp>
      <p:sp>
        <p:nvSpPr>
          <p:cNvPr id="57347" name="Rectangle 1027"/>
          <p:cNvSpPr>
            <a:spLocks noGrp="1" noChangeArrowheads="1"/>
          </p:cNvSpPr>
          <p:nvPr>
            <p:ph type="body" idx="1"/>
          </p:nvPr>
        </p:nvSpPr>
        <p:spPr/>
        <p:txBody>
          <a:bodyPr/>
          <a:lstStyle/>
          <a:p>
            <a:pPr>
              <a:lnSpc>
                <a:spcPct val="120000"/>
              </a:lnSpc>
              <a:buFont typeface="Wingdings" pitchFamily="2" charset="2"/>
              <a:buNone/>
            </a:pPr>
            <a:r>
              <a:rPr lang="en-US" altLang="en-US" dirty="0"/>
              <a:t>Designed to accomplish objectives.</a:t>
            </a:r>
          </a:p>
          <a:p>
            <a:pPr>
              <a:lnSpc>
                <a:spcPct val="120000"/>
              </a:lnSpc>
              <a:buFont typeface="Wingdings" pitchFamily="2" charset="2"/>
              <a:buNone/>
            </a:pPr>
            <a:r>
              <a:rPr lang="en-US" altLang="en-US" dirty="0"/>
              <a:t>Established arrangement.</a:t>
            </a:r>
          </a:p>
          <a:p>
            <a:pPr>
              <a:lnSpc>
                <a:spcPct val="120000"/>
              </a:lnSpc>
              <a:buFont typeface="Wingdings" pitchFamily="2" charset="2"/>
              <a:buNone/>
            </a:pPr>
            <a:r>
              <a:rPr lang="en-US" altLang="en-US" dirty="0"/>
              <a:t>Interrelationships exist among elements.</a:t>
            </a:r>
          </a:p>
          <a:p>
            <a:pPr>
              <a:lnSpc>
                <a:spcPct val="120000"/>
              </a:lnSpc>
              <a:buFont typeface="Wingdings" pitchFamily="2" charset="2"/>
              <a:buNone/>
            </a:pPr>
            <a:r>
              <a:rPr lang="en-US" altLang="en-US" dirty="0"/>
              <a:t>Process more vital than basic elements.</a:t>
            </a:r>
          </a:p>
          <a:p>
            <a:pPr>
              <a:lnSpc>
                <a:spcPct val="120000"/>
              </a:lnSpc>
              <a:buFont typeface="Wingdings" pitchFamily="2" charset="2"/>
              <a:buNone/>
            </a:pPr>
            <a:r>
              <a:rPr lang="en-US" altLang="en-US" dirty="0"/>
              <a:t>Organization more important than elements.</a:t>
            </a:r>
          </a:p>
          <a:p>
            <a:pPr>
              <a:lnSpc>
                <a:spcPct val="120000"/>
              </a:lnSpc>
              <a:buFont typeface="Wingdings" pitchFamily="2" charset="2"/>
              <a:buNone/>
            </a:pPr>
            <a:r>
              <a:rPr lang="en-US" altLang="en-US" dirty="0"/>
              <a:t>System consists of inputs, processes, outputs. </a:t>
            </a:r>
          </a:p>
        </p:txBody>
      </p:sp>
    </p:spTree>
    <p:extLst>
      <p:ext uri="{BB962C8B-B14F-4D97-AF65-F5344CB8AC3E}">
        <p14:creationId xmlns:p14="http://schemas.microsoft.com/office/powerpoint/2010/main" val="35544040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209800" y="176214"/>
            <a:ext cx="7772400" cy="890587"/>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r>
              <a:rPr lang="en-US" altLang="en-US" sz="2400"/>
              <a:t>Figure 2.2</a:t>
            </a:r>
            <a:br>
              <a:rPr lang="en-US" altLang="en-US" sz="2400"/>
            </a:br>
            <a:r>
              <a:rPr lang="en-US" altLang="en-US" sz="2400"/>
              <a:t>Organization as Open System</a:t>
            </a:r>
          </a:p>
        </p:txBody>
      </p:sp>
      <p:pic>
        <p:nvPicPr>
          <p:cNvPr id="59396"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209800" y="1066800"/>
            <a:ext cx="8077200" cy="5334000"/>
          </a:xfrm>
          <a:noFill/>
          <a:ln/>
        </p:spPr>
      </p:pic>
    </p:spTree>
    <p:extLst>
      <p:ext uri="{BB962C8B-B14F-4D97-AF65-F5344CB8AC3E}">
        <p14:creationId xmlns:p14="http://schemas.microsoft.com/office/powerpoint/2010/main" val="7930501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09800" y="176214"/>
            <a:ext cx="7772400" cy="738187"/>
          </a:xfrm>
        </p:spPr>
        <p:txBody>
          <a:bodyPr>
            <a:normAutofit/>
          </a:bodyPr>
          <a:lstStyle/>
          <a:p>
            <a:r>
              <a:rPr lang="en-US" altLang="en-US" sz="2400" dirty="0"/>
              <a:t>The Sociotechnical System</a:t>
            </a:r>
            <a:endParaRPr lang="en-US" altLang="en-US" dirty="0">
              <a:solidFill>
                <a:srgbClr val="000000"/>
              </a:solidFill>
              <a:latin typeface="ItcSymbol-Medium" charset="0"/>
            </a:endParaRPr>
          </a:p>
        </p:txBody>
      </p:sp>
      <p:pic>
        <p:nvPicPr>
          <p:cNvPr id="1024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90801" y="914400"/>
            <a:ext cx="7086599" cy="4191000"/>
          </a:xfrm>
          <a:noFill/>
          <a:ln/>
        </p:spPr>
      </p:pic>
      <p:sp>
        <p:nvSpPr>
          <p:cNvPr id="2" name="Rectangle 1"/>
          <p:cNvSpPr/>
          <p:nvPr/>
        </p:nvSpPr>
        <p:spPr>
          <a:xfrm>
            <a:off x="2057400" y="5410201"/>
            <a:ext cx="8001000" cy="1089529"/>
          </a:xfrm>
          <a:prstGeom prst="rect">
            <a:avLst/>
          </a:prstGeom>
        </p:spPr>
        <p:txBody>
          <a:bodyPr wrap="square">
            <a:spAutoFit/>
          </a:bodyPr>
          <a:lstStyle/>
          <a:p>
            <a:pPr algn="ctr">
              <a:lnSpc>
                <a:spcPct val="120000"/>
              </a:lnSpc>
              <a:buFont typeface="Wingdings" pitchFamily="2" charset="2"/>
              <a:buNone/>
            </a:pPr>
            <a:r>
              <a:rPr lang="en-US" altLang="en-US" dirty="0"/>
              <a:t>Coordinated human and technical activities.</a:t>
            </a:r>
          </a:p>
          <a:p>
            <a:pPr algn="ctr">
              <a:lnSpc>
                <a:spcPct val="120000"/>
              </a:lnSpc>
              <a:buFont typeface="Wingdings" pitchFamily="2" charset="2"/>
              <a:buNone/>
            </a:pPr>
            <a:r>
              <a:rPr lang="en-US" altLang="en-US" dirty="0"/>
              <a:t>Consists of: Goals and values./ Technical subsystem.  / Structural subsystem.</a:t>
            </a:r>
          </a:p>
          <a:p>
            <a:pPr algn="ctr">
              <a:lnSpc>
                <a:spcPct val="120000"/>
              </a:lnSpc>
            </a:pPr>
            <a:r>
              <a:rPr lang="en-US" altLang="en-US" dirty="0"/>
              <a:t>Psychosocial subsystem (culture). / Managerial subsystem.</a:t>
            </a:r>
          </a:p>
        </p:txBody>
      </p:sp>
    </p:spTree>
    <p:extLst>
      <p:ext uri="{BB962C8B-B14F-4D97-AF65-F5344CB8AC3E}">
        <p14:creationId xmlns:p14="http://schemas.microsoft.com/office/powerpoint/2010/main" val="39447699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417218" y="60682"/>
            <a:ext cx="933450" cy="238125"/>
          </a:xfrm>
          <a:prstGeom prst="rect">
            <a:avLst/>
          </a:prstGeom>
        </p:spPr>
      </p:pic>
      <p:sp>
        <p:nvSpPr>
          <p:cNvPr id="4" name="TextBox 3"/>
          <p:cNvSpPr txBox="1"/>
          <p:nvPr/>
        </p:nvSpPr>
        <p:spPr>
          <a:xfrm>
            <a:off x="4152692" y="288533"/>
            <a:ext cx="3632405" cy="461665"/>
          </a:xfrm>
          <a:prstGeom prst="rect">
            <a:avLst/>
          </a:prstGeom>
          <a:noFill/>
        </p:spPr>
        <p:txBody>
          <a:bodyPr wrap="none" rtlCol="0">
            <a:spAutoFit/>
          </a:bodyPr>
          <a:lstStyle/>
          <a:p>
            <a:r>
              <a:rPr lang="en-ZA" sz="2400" b="1" dirty="0" smtClean="0"/>
              <a:t>Flight of Skills / Brain Drain</a:t>
            </a:r>
            <a:endParaRPr lang="en-ZA" sz="2400" b="1" dirty="0"/>
          </a:p>
        </p:txBody>
      </p:sp>
      <p:pic>
        <p:nvPicPr>
          <p:cNvPr id="6" name="Picture 5"/>
          <p:cNvPicPr>
            <a:picLocks noChangeAspect="1"/>
          </p:cNvPicPr>
          <p:nvPr/>
        </p:nvPicPr>
        <p:blipFill>
          <a:blip r:embed="rId3"/>
          <a:stretch>
            <a:fillRect/>
          </a:stretch>
        </p:blipFill>
        <p:spPr>
          <a:xfrm>
            <a:off x="4663733" y="668719"/>
            <a:ext cx="2562225" cy="266700"/>
          </a:xfrm>
          <a:prstGeom prst="rect">
            <a:avLst/>
          </a:prstGeom>
        </p:spPr>
      </p:pic>
      <p:pic>
        <p:nvPicPr>
          <p:cNvPr id="7" name="Picture 6"/>
          <p:cNvPicPr>
            <a:picLocks noChangeAspect="1"/>
          </p:cNvPicPr>
          <p:nvPr/>
        </p:nvPicPr>
        <p:blipFill>
          <a:blip r:embed="rId4"/>
          <a:stretch>
            <a:fillRect/>
          </a:stretch>
        </p:blipFill>
        <p:spPr>
          <a:xfrm>
            <a:off x="5367771" y="1025580"/>
            <a:ext cx="838200" cy="266700"/>
          </a:xfrm>
          <a:prstGeom prst="rect">
            <a:avLst/>
          </a:prstGeom>
        </p:spPr>
      </p:pic>
      <p:pic>
        <p:nvPicPr>
          <p:cNvPr id="8" name="Picture 7"/>
          <p:cNvPicPr>
            <a:picLocks noChangeAspect="1"/>
          </p:cNvPicPr>
          <p:nvPr/>
        </p:nvPicPr>
        <p:blipFill>
          <a:blip r:embed="rId5"/>
          <a:stretch>
            <a:fillRect/>
          </a:stretch>
        </p:blipFill>
        <p:spPr>
          <a:xfrm>
            <a:off x="1595185" y="1292280"/>
            <a:ext cx="971550" cy="257175"/>
          </a:xfrm>
          <a:prstGeom prst="rect">
            <a:avLst/>
          </a:prstGeom>
        </p:spPr>
      </p:pic>
      <p:pic>
        <p:nvPicPr>
          <p:cNvPr id="9" name="Picture 8"/>
          <p:cNvPicPr>
            <a:picLocks noChangeAspect="1"/>
          </p:cNvPicPr>
          <p:nvPr/>
        </p:nvPicPr>
        <p:blipFill>
          <a:blip r:embed="rId6"/>
          <a:stretch>
            <a:fillRect/>
          </a:stretch>
        </p:blipFill>
        <p:spPr>
          <a:xfrm>
            <a:off x="3291321" y="1289975"/>
            <a:ext cx="8343216" cy="1028700"/>
          </a:xfrm>
          <a:prstGeom prst="rect">
            <a:avLst/>
          </a:prstGeom>
        </p:spPr>
      </p:pic>
      <p:pic>
        <p:nvPicPr>
          <p:cNvPr id="10" name="Picture 9"/>
          <p:cNvPicPr>
            <a:picLocks noChangeAspect="1"/>
          </p:cNvPicPr>
          <p:nvPr/>
        </p:nvPicPr>
        <p:blipFill>
          <a:blip r:embed="rId7"/>
          <a:stretch>
            <a:fillRect/>
          </a:stretch>
        </p:blipFill>
        <p:spPr>
          <a:xfrm>
            <a:off x="3306101" y="2305055"/>
            <a:ext cx="7572375" cy="990600"/>
          </a:xfrm>
          <a:prstGeom prst="rect">
            <a:avLst/>
          </a:prstGeom>
        </p:spPr>
      </p:pic>
      <p:pic>
        <p:nvPicPr>
          <p:cNvPr id="11" name="Picture 10"/>
          <p:cNvPicPr>
            <a:picLocks noChangeAspect="1"/>
          </p:cNvPicPr>
          <p:nvPr/>
        </p:nvPicPr>
        <p:blipFill>
          <a:blip r:embed="rId8"/>
          <a:stretch>
            <a:fillRect/>
          </a:stretch>
        </p:blipFill>
        <p:spPr>
          <a:xfrm>
            <a:off x="1597693" y="3343834"/>
            <a:ext cx="7229475" cy="257175"/>
          </a:xfrm>
          <a:prstGeom prst="rect">
            <a:avLst/>
          </a:prstGeom>
        </p:spPr>
      </p:pic>
      <p:pic>
        <p:nvPicPr>
          <p:cNvPr id="12" name="Picture 11"/>
          <p:cNvPicPr>
            <a:picLocks noChangeAspect="1"/>
          </p:cNvPicPr>
          <p:nvPr/>
        </p:nvPicPr>
        <p:blipFill>
          <a:blip r:embed="rId9"/>
          <a:stretch>
            <a:fillRect/>
          </a:stretch>
        </p:blipFill>
        <p:spPr>
          <a:xfrm>
            <a:off x="3298833" y="3685956"/>
            <a:ext cx="5448300" cy="228600"/>
          </a:xfrm>
          <a:prstGeom prst="rect">
            <a:avLst/>
          </a:prstGeom>
        </p:spPr>
      </p:pic>
      <p:pic>
        <p:nvPicPr>
          <p:cNvPr id="13" name="Picture 12"/>
          <p:cNvPicPr>
            <a:picLocks noChangeAspect="1"/>
          </p:cNvPicPr>
          <p:nvPr/>
        </p:nvPicPr>
        <p:blipFill>
          <a:blip r:embed="rId10"/>
          <a:stretch>
            <a:fillRect/>
          </a:stretch>
        </p:blipFill>
        <p:spPr>
          <a:xfrm>
            <a:off x="1662546" y="3953270"/>
            <a:ext cx="5410200" cy="238125"/>
          </a:xfrm>
          <a:prstGeom prst="rect">
            <a:avLst/>
          </a:prstGeom>
        </p:spPr>
      </p:pic>
      <p:pic>
        <p:nvPicPr>
          <p:cNvPr id="14" name="Picture 13"/>
          <p:cNvPicPr>
            <a:picLocks noChangeAspect="1"/>
          </p:cNvPicPr>
          <p:nvPr/>
        </p:nvPicPr>
        <p:blipFill>
          <a:blip r:embed="rId11"/>
          <a:stretch>
            <a:fillRect/>
          </a:stretch>
        </p:blipFill>
        <p:spPr>
          <a:xfrm>
            <a:off x="7225958" y="3985610"/>
            <a:ext cx="2476500" cy="200025"/>
          </a:xfrm>
          <a:prstGeom prst="rect">
            <a:avLst/>
          </a:prstGeom>
        </p:spPr>
      </p:pic>
      <p:pic>
        <p:nvPicPr>
          <p:cNvPr id="15" name="Picture 14"/>
          <p:cNvPicPr>
            <a:picLocks noChangeAspect="1"/>
          </p:cNvPicPr>
          <p:nvPr/>
        </p:nvPicPr>
        <p:blipFill>
          <a:blip r:embed="rId12"/>
          <a:stretch>
            <a:fillRect/>
          </a:stretch>
        </p:blipFill>
        <p:spPr>
          <a:xfrm>
            <a:off x="3441641" y="4255844"/>
            <a:ext cx="3133725" cy="161925"/>
          </a:xfrm>
          <a:prstGeom prst="rect">
            <a:avLst/>
          </a:prstGeom>
        </p:spPr>
      </p:pic>
      <p:pic>
        <p:nvPicPr>
          <p:cNvPr id="16" name="Picture 15"/>
          <p:cNvPicPr>
            <a:picLocks noChangeAspect="1"/>
          </p:cNvPicPr>
          <p:nvPr/>
        </p:nvPicPr>
        <p:blipFill>
          <a:blip r:embed="rId13"/>
          <a:stretch>
            <a:fillRect/>
          </a:stretch>
        </p:blipFill>
        <p:spPr>
          <a:xfrm>
            <a:off x="6779849" y="4239187"/>
            <a:ext cx="3028950" cy="247650"/>
          </a:xfrm>
          <a:prstGeom prst="rect">
            <a:avLst/>
          </a:prstGeom>
        </p:spPr>
      </p:pic>
      <p:pic>
        <p:nvPicPr>
          <p:cNvPr id="17" name="Picture 16"/>
          <p:cNvPicPr>
            <a:picLocks noChangeAspect="1"/>
          </p:cNvPicPr>
          <p:nvPr/>
        </p:nvPicPr>
        <p:blipFill>
          <a:blip r:embed="rId14"/>
          <a:stretch>
            <a:fillRect/>
          </a:stretch>
        </p:blipFill>
        <p:spPr>
          <a:xfrm>
            <a:off x="3423060" y="4458095"/>
            <a:ext cx="1285875" cy="171450"/>
          </a:xfrm>
          <a:prstGeom prst="rect">
            <a:avLst/>
          </a:prstGeom>
        </p:spPr>
      </p:pic>
      <p:pic>
        <p:nvPicPr>
          <p:cNvPr id="18" name="Picture 17"/>
          <p:cNvPicPr>
            <a:picLocks noChangeAspect="1"/>
          </p:cNvPicPr>
          <p:nvPr/>
        </p:nvPicPr>
        <p:blipFill>
          <a:blip r:embed="rId15"/>
          <a:stretch>
            <a:fillRect/>
          </a:stretch>
        </p:blipFill>
        <p:spPr>
          <a:xfrm>
            <a:off x="4787795" y="4470883"/>
            <a:ext cx="1181100" cy="247650"/>
          </a:xfrm>
          <a:prstGeom prst="rect">
            <a:avLst/>
          </a:prstGeom>
        </p:spPr>
      </p:pic>
      <p:pic>
        <p:nvPicPr>
          <p:cNvPr id="19" name="Picture 18"/>
          <p:cNvPicPr>
            <a:picLocks noChangeAspect="1"/>
          </p:cNvPicPr>
          <p:nvPr/>
        </p:nvPicPr>
        <p:blipFill>
          <a:blip r:embed="rId16"/>
          <a:stretch>
            <a:fillRect/>
          </a:stretch>
        </p:blipFill>
        <p:spPr>
          <a:xfrm>
            <a:off x="6001676" y="4479184"/>
            <a:ext cx="4876800" cy="247650"/>
          </a:xfrm>
          <a:prstGeom prst="rect">
            <a:avLst/>
          </a:prstGeom>
        </p:spPr>
      </p:pic>
      <p:pic>
        <p:nvPicPr>
          <p:cNvPr id="20" name="Picture 19"/>
          <p:cNvPicPr>
            <a:picLocks noChangeAspect="1"/>
          </p:cNvPicPr>
          <p:nvPr/>
        </p:nvPicPr>
        <p:blipFill>
          <a:blip r:embed="rId17"/>
          <a:stretch>
            <a:fillRect/>
          </a:stretch>
        </p:blipFill>
        <p:spPr>
          <a:xfrm>
            <a:off x="3218111" y="4717654"/>
            <a:ext cx="2228850" cy="190500"/>
          </a:xfrm>
          <a:prstGeom prst="rect">
            <a:avLst/>
          </a:prstGeom>
        </p:spPr>
      </p:pic>
      <p:pic>
        <p:nvPicPr>
          <p:cNvPr id="21" name="Picture 20"/>
          <p:cNvPicPr>
            <a:picLocks noChangeAspect="1"/>
          </p:cNvPicPr>
          <p:nvPr/>
        </p:nvPicPr>
        <p:blipFill>
          <a:blip r:embed="rId18"/>
          <a:stretch>
            <a:fillRect/>
          </a:stretch>
        </p:blipFill>
        <p:spPr>
          <a:xfrm>
            <a:off x="5628600" y="4705558"/>
            <a:ext cx="447675" cy="266700"/>
          </a:xfrm>
          <a:prstGeom prst="rect">
            <a:avLst/>
          </a:prstGeom>
        </p:spPr>
      </p:pic>
      <p:pic>
        <p:nvPicPr>
          <p:cNvPr id="22" name="Picture 21"/>
          <p:cNvPicPr>
            <a:picLocks noChangeAspect="1"/>
          </p:cNvPicPr>
          <p:nvPr/>
        </p:nvPicPr>
        <p:blipFill>
          <a:blip r:embed="rId19"/>
          <a:stretch>
            <a:fillRect/>
          </a:stretch>
        </p:blipFill>
        <p:spPr>
          <a:xfrm>
            <a:off x="6148929" y="4755084"/>
            <a:ext cx="866775" cy="219075"/>
          </a:xfrm>
          <a:prstGeom prst="rect">
            <a:avLst/>
          </a:prstGeom>
        </p:spPr>
      </p:pic>
      <p:pic>
        <p:nvPicPr>
          <p:cNvPr id="23" name="Picture 22"/>
          <p:cNvPicPr>
            <a:picLocks noChangeAspect="1"/>
          </p:cNvPicPr>
          <p:nvPr/>
        </p:nvPicPr>
        <p:blipFill>
          <a:blip r:embed="rId20"/>
          <a:stretch>
            <a:fillRect/>
          </a:stretch>
        </p:blipFill>
        <p:spPr>
          <a:xfrm>
            <a:off x="6962557" y="4771644"/>
            <a:ext cx="1323975" cy="247650"/>
          </a:xfrm>
          <a:prstGeom prst="rect">
            <a:avLst/>
          </a:prstGeom>
        </p:spPr>
      </p:pic>
      <p:pic>
        <p:nvPicPr>
          <p:cNvPr id="24" name="Picture 23"/>
          <p:cNvPicPr>
            <a:picLocks noChangeAspect="1"/>
          </p:cNvPicPr>
          <p:nvPr/>
        </p:nvPicPr>
        <p:blipFill>
          <a:blip r:embed="rId21"/>
          <a:stretch>
            <a:fillRect/>
          </a:stretch>
        </p:blipFill>
        <p:spPr>
          <a:xfrm>
            <a:off x="8268945" y="4798262"/>
            <a:ext cx="2867025" cy="228600"/>
          </a:xfrm>
          <a:prstGeom prst="rect">
            <a:avLst/>
          </a:prstGeom>
        </p:spPr>
      </p:pic>
      <p:pic>
        <p:nvPicPr>
          <p:cNvPr id="25" name="Picture 24"/>
          <p:cNvPicPr>
            <a:picLocks noChangeAspect="1"/>
          </p:cNvPicPr>
          <p:nvPr/>
        </p:nvPicPr>
        <p:blipFill>
          <a:blip r:embed="rId22"/>
          <a:stretch>
            <a:fillRect/>
          </a:stretch>
        </p:blipFill>
        <p:spPr>
          <a:xfrm>
            <a:off x="6231202" y="5074446"/>
            <a:ext cx="904875" cy="228600"/>
          </a:xfrm>
          <a:prstGeom prst="rect">
            <a:avLst/>
          </a:prstGeom>
        </p:spPr>
      </p:pic>
      <p:pic>
        <p:nvPicPr>
          <p:cNvPr id="26" name="Picture 25"/>
          <p:cNvPicPr>
            <a:picLocks noChangeAspect="1"/>
          </p:cNvPicPr>
          <p:nvPr/>
        </p:nvPicPr>
        <p:blipFill>
          <a:blip r:embed="rId23"/>
          <a:stretch>
            <a:fillRect/>
          </a:stretch>
        </p:blipFill>
        <p:spPr>
          <a:xfrm>
            <a:off x="7216683" y="5026862"/>
            <a:ext cx="733425" cy="266700"/>
          </a:xfrm>
          <a:prstGeom prst="rect">
            <a:avLst/>
          </a:prstGeom>
        </p:spPr>
      </p:pic>
      <p:pic>
        <p:nvPicPr>
          <p:cNvPr id="27" name="Picture 26"/>
          <p:cNvPicPr>
            <a:picLocks noChangeAspect="1"/>
          </p:cNvPicPr>
          <p:nvPr/>
        </p:nvPicPr>
        <p:blipFill>
          <a:blip r:embed="rId24"/>
          <a:stretch>
            <a:fillRect/>
          </a:stretch>
        </p:blipFill>
        <p:spPr>
          <a:xfrm>
            <a:off x="1482247" y="5292403"/>
            <a:ext cx="4895850" cy="295275"/>
          </a:xfrm>
          <a:prstGeom prst="rect">
            <a:avLst/>
          </a:prstGeom>
        </p:spPr>
      </p:pic>
      <p:pic>
        <p:nvPicPr>
          <p:cNvPr id="28" name="Picture 27"/>
          <p:cNvPicPr>
            <a:picLocks noChangeAspect="1"/>
          </p:cNvPicPr>
          <p:nvPr/>
        </p:nvPicPr>
        <p:blipFill>
          <a:blip r:embed="rId25"/>
          <a:stretch>
            <a:fillRect/>
          </a:stretch>
        </p:blipFill>
        <p:spPr>
          <a:xfrm>
            <a:off x="6440395" y="5361358"/>
            <a:ext cx="3019425" cy="285750"/>
          </a:xfrm>
          <a:prstGeom prst="rect">
            <a:avLst/>
          </a:prstGeom>
        </p:spPr>
      </p:pic>
      <p:pic>
        <p:nvPicPr>
          <p:cNvPr id="29" name="Picture 28"/>
          <p:cNvPicPr>
            <a:picLocks noChangeAspect="1"/>
          </p:cNvPicPr>
          <p:nvPr/>
        </p:nvPicPr>
        <p:blipFill>
          <a:blip r:embed="rId26"/>
          <a:stretch>
            <a:fillRect/>
          </a:stretch>
        </p:blipFill>
        <p:spPr>
          <a:xfrm>
            <a:off x="4162263" y="5645949"/>
            <a:ext cx="5514975" cy="276225"/>
          </a:xfrm>
          <a:prstGeom prst="rect">
            <a:avLst/>
          </a:prstGeom>
        </p:spPr>
      </p:pic>
      <p:sp>
        <p:nvSpPr>
          <p:cNvPr id="3" name="TextBox 2"/>
          <p:cNvSpPr txBox="1"/>
          <p:nvPr/>
        </p:nvSpPr>
        <p:spPr>
          <a:xfrm>
            <a:off x="5890820" y="6109163"/>
            <a:ext cx="630301" cy="369332"/>
          </a:xfrm>
          <a:prstGeom prst="rect">
            <a:avLst/>
          </a:prstGeom>
          <a:noFill/>
        </p:spPr>
        <p:txBody>
          <a:bodyPr wrap="none" rtlCol="0">
            <a:spAutoFit/>
          </a:bodyPr>
          <a:lstStyle/>
          <a:p>
            <a:r>
              <a:rPr lang="en-ZA" b="1" dirty="0" smtClean="0"/>
              <a:t>HRIS</a:t>
            </a:r>
            <a:endParaRPr lang="en-ZA" b="1" dirty="0"/>
          </a:p>
        </p:txBody>
      </p:sp>
    </p:spTree>
    <p:extLst>
      <p:ext uri="{BB962C8B-B14F-4D97-AF65-F5344CB8AC3E}">
        <p14:creationId xmlns:p14="http://schemas.microsoft.com/office/powerpoint/2010/main" val="14389188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981200" y="274638"/>
            <a:ext cx="8229600" cy="868362"/>
          </a:xfrm>
        </p:spPr>
        <p:txBody>
          <a:bodyPr/>
          <a:lstStyle/>
          <a:p>
            <a:r>
              <a:rPr lang="en-US" altLang="en-US" dirty="0"/>
              <a:t>High Performance Systems</a:t>
            </a:r>
          </a:p>
        </p:txBody>
      </p:sp>
      <p:sp>
        <p:nvSpPr>
          <p:cNvPr id="63491" name="Rectangle 3"/>
          <p:cNvSpPr>
            <a:spLocks noGrp="1" noChangeArrowheads="1"/>
          </p:cNvSpPr>
          <p:nvPr>
            <p:ph type="body" idx="1"/>
          </p:nvPr>
        </p:nvSpPr>
        <p:spPr>
          <a:xfrm>
            <a:off x="2286000" y="1371600"/>
            <a:ext cx="7772400" cy="3733800"/>
          </a:xfrm>
        </p:spPr>
        <p:txBody>
          <a:bodyPr>
            <a:normAutofit/>
          </a:bodyPr>
          <a:lstStyle/>
          <a:p>
            <a:pPr>
              <a:buFont typeface="Wingdings" pitchFamily="2" charset="2"/>
              <a:buNone/>
            </a:pPr>
            <a:r>
              <a:rPr lang="en-US" altLang="en-US" dirty="0"/>
              <a:t>Occur by design—not by chance.</a:t>
            </a:r>
          </a:p>
          <a:p>
            <a:pPr>
              <a:buFont typeface="Wingdings" pitchFamily="2" charset="2"/>
              <a:buNone/>
            </a:pPr>
            <a:r>
              <a:rPr lang="en-US" altLang="en-US" dirty="0"/>
              <a:t>Key variables are</a:t>
            </a:r>
            <a:r>
              <a:rPr lang="en-US" altLang="en-US" dirty="0" smtClean="0"/>
              <a:t>:</a:t>
            </a:r>
          </a:p>
          <a:p>
            <a:pPr lvl="1">
              <a:lnSpc>
                <a:spcPct val="130000"/>
              </a:lnSpc>
              <a:buSzPct val="75000"/>
              <a:buFontTx/>
              <a:buChar char="•"/>
            </a:pPr>
            <a:r>
              <a:rPr lang="en-US" altLang="en-US" dirty="0">
                <a:latin typeface="Arial" pitchFamily="34" charset="0"/>
              </a:rPr>
              <a:t>Business situation</a:t>
            </a:r>
          </a:p>
          <a:p>
            <a:pPr lvl="1">
              <a:lnSpc>
                <a:spcPct val="130000"/>
              </a:lnSpc>
              <a:buSzPct val="75000"/>
              <a:buFontTx/>
              <a:buChar char="•"/>
            </a:pPr>
            <a:r>
              <a:rPr lang="en-US" altLang="en-US" dirty="0">
                <a:latin typeface="Arial" pitchFamily="34" charset="0"/>
              </a:rPr>
              <a:t>Strategy</a:t>
            </a:r>
          </a:p>
          <a:p>
            <a:pPr lvl="1">
              <a:lnSpc>
                <a:spcPct val="130000"/>
              </a:lnSpc>
              <a:buSzPct val="75000"/>
              <a:buFontTx/>
              <a:buChar char="•"/>
            </a:pPr>
            <a:r>
              <a:rPr lang="en-US" altLang="en-US" dirty="0">
                <a:latin typeface="Arial" pitchFamily="34" charset="0"/>
              </a:rPr>
              <a:t>Design elements</a:t>
            </a:r>
          </a:p>
          <a:p>
            <a:pPr lvl="1">
              <a:lnSpc>
                <a:spcPct val="130000"/>
              </a:lnSpc>
              <a:buSzPct val="75000"/>
              <a:buFontTx/>
              <a:buChar char="•"/>
            </a:pPr>
            <a:r>
              <a:rPr lang="en-US" altLang="en-US" dirty="0">
                <a:latin typeface="Arial" pitchFamily="34" charset="0"/>
              </a:rPr>
              <a:t>Culture</a:t>
            </a:r>
          </a:p>
          <a:p>
            <a:pPr lvl="1">
              <a:lnSpc>
                <a:spcPct val="130000"/>
              </a:lnSpc>
              <a:buSzPct val="75000"/>
              <a:buFontTx/>
              <a:buChar char="•"/>
            </a:pPr>
            <a:r>
              <a:rPr lang="en-US" altLang="en-US" dirty="0">
                <a:latin typeface="Arial" pitchFamily="34" charset="0"/>
              </a:rPr>
              <a:t>Results</a:t>
            </a:r>
          </a:p>
          <a:p>
            <a:pPr>
              <a:buFont typeface="Wingdings" pitchFamily="2" charset="2"/>
              <a:buNone/>
            </a:pPr>
            <a:endParaRPr lang="en-US" altLang="en-US" dirty="0"/>
          </a:p>
        </p:txBody>
      </p:sp>
      <p:sp>
        <p:nvSpPr>
          <p:cNvPr id="63492" name="Text Box 4"/>
          <p:cNvSpPr txBox="1">
            <a:spLocks noChangeArrowheads="1"/>
          </p:cNvSpPr>
          <p:nvPr/>
        </p:nvSpPr>
        <p:spPr bwMode="auto">
          <a:xfrm>
            <a:off x="2286000" y="3048001"/>
            <a:ext cx="6553200" cy="106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lnSpc>
                <a:spcPct val="130000"/>
              </a:lnSpc>
              <a:spcBef>
                <a:spcPct val="20000"/>
              </a:spcBef>
              <a:buSzPct val="75000"/>
              <a:buFontTx/>
              <a:buChar char="•"/>
            </a:pPr>
            <a:endParaRPr lang="en-US" altLang="en-US" sz="2800" dirty="0">
              <a:solidFill>
                <a:srgbClr val="FFFF00"/>
              </a:solidFill>
              <a:latin typeface="Arial" pitchFamily="34" charset="0"/>
            </a:endParaRPr>
          </a:p>
          <a:p>
            <a:pPr>
              <a:spcBef>
                <a:spcPct val="50000"/>
              </a:spcBef>
            </a:pPr>
            <a:endParaRPr lang="en-US" altLang="en-US" dirty="0"/>
          </a:p>
        </p:txBody>
      </p:sp>
    </p:spTree>
    <p:extLst>
      <p:ext uri="{BB962C8B-B14F-4D97-AF65-F5344CB8AC3E}">
        <p14:creationId xmlns:p14="http://schemas.microsoft.com/office/powerpoint/2010/main" val="26989627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8592" y="534320"/>
            <a:ext cx="10269968" cy="1015663"/>
          </a:xfrm>
          <a:prstGeom prst="rect">
            <a:avLst/>
          </a:prstGeom>
        </p:spPr>
        <p:txBody>
          <a:bodyPr wrap="square">
            <a:spAutoFit/>
          </a:bodyPr>
          <a:lstStyle/>
          <a:p>
            <a:r>
              <a:rPr lang="en-ZA" sz="2400" b="1" dirty="0">
                <a:solidFill>
                  <a:srgbClr val="000000"/>
                </a:solidFill>
                <a:latin typeface="Arial" panose="020B0604020202020204" pitchFamily="34" charset="0"/>
              </a:rPr>
              <a:t>Contingency Theory and Future Shock. </a:t>
            </a:r>
            <a:endParaRPr lang="en-ZA" sz="2400" dirty="0">
              <a:solidFill>
                <a:srgbClr val="000000"/>
              </a:solidFill>
              <a:latin typeface="Arial" panose="020B0604020202020204" pitchFamily="34" charset="0"/>
            </a:endParaRPr>
          </a:p>
          <a:p>
            <a:r>
              <a:rPr lang="en-ZA" dirty="0">
                <a:solidFill>
                  <a:srgbClr val="000000"/>
                </a:solidFill>
                <a:latin typeface="Arial" panose="020B0604020202020204" pitchFamily="34" charset="0"/>
              </a:rPr>
              <a:t>The </a:t>
            </a:r>
            <a:r>
              <a:rPr lang="en-ZA" i="1" dirty="0">
                <a:solidFill>
                  <a:srgbClr val="000000"/>
                </a:solidFill>
                <a:latin typeface="Arial" panose="020B0604020202020204" pitchFamily="34" charset="0"/>
              </a:rPr>
              <a:t>Contingency Approach </a:t>
            </a:r>
            <a:r>
              <a:rPr lang="en-ZA" dirty="0">
                <a:solidFill>
                  <a:srgbClr val="000000"/>
                </a:solidFill>
                <a:latin typeface="Arial" panose="020B0604020202020204" pitchFamily="34" charset="0"/>
              </a:rPr>
              <a:t>is based on Systems Theory and its basic premise is that there is no single best way to manage. </a:t>
            </a:r>
            <a:endParaRPr lang="en-ZA" dirty="0"/>
          </a:p>
        </p:txBody>
      </p:sp>
      <p:sp>
        <p:nvSpPr>
          <p:cNvPr id="3" name="Rectangle 2"/>
          <p:cNvSpPr/>
          <p:nvPr/>
        </p:nvSpPr>
        <p:spPr>
          <a:xfrm>
            <a:off x="939501" y="1906379"/>
            <a:ext cx="9914966" cy="2677656"/>
          </a:xfrm>
          <a:prstGeom prst="rect">
            <a:avLst/>
          </a:prstGeom>
        </p:spPr>
        <p:txBody>
          <a:bodyPr wrap="square">
            <a:spAutoFit/>
          </a:bodyPr>
          <a:lstStyle/>
          <a:p>
            <a:r>
              <a:rPr lang="en-ZA" sz="2400" dirty="0">
                <a:solidFill>
                  <a:srgbClr val="000000"/>
                </a:solidFill>
                <a:latin typeface="Arial" panose="020B0604020202020204" pitchFamily="34" charset="0"/>
              </a:rPr>
              <a:t>Managers must, therefore, be flexible and adapt to the contingencies that are present or reflected in: </a:t>
            </a:r>
            <a:endParaRPr lang="en-ZA" sz="2400" dirty="0" smtClean="0">
              <a:solidFill>
                <a:srgbClr val="000000"/>
              </a:solidFill>
              <a:latin typeface="Arial" panose="020B0604020202020204" pitchFamily="34" charset="0"/>
            </a:endParaRPr>
          </a:p>
          <a:p>
            <a:endParaRPr lang="en-ZA" sz="2400" dirty="0">
              <a:solidFill>
                <a:srgbClr val="000000"/>
              </a:solidFill>
              <a:latin typeface="Arial" panose="020B0604020202020204" pitchFamily="34" charset="0"/>
            </a:endParaRPr>
          </a:p>
          <a:p>
            <a:r>
              <a:rPr lang="en-ZA" sz="2400" dirty="0">
                <a:solidFill>
                  <a:srgbClr val="000000"/>
                </a:solidFill>
                <a:latin typeface="Arial" panose="020B0604020202020204" pitchFamily="34" charset="0"/>
              </a:rPr>
              <a:t>1. their external environments, </a:t>
            </a:r>
          </a:p>
          <a:p>
            <a:r>
              <a:rPr lang="en-ZA" sz="2400" dirty="0">
                <a:solidFill>
                  <a:srgbClr val="000000"/>
                </a:solidFill>
                <a:latin typeface="Arial" panose="020B0604020202020204" pitchFamily="34" charset="0"/>
              </a:rPr>
              <a:t>2. the organisation’s own capabilities, </a:t>
            </a:r>
          </a:p>
          <a:p>
            <a:r>
              <a:rPr lang="en-ZA" sz="2400" dirty="0">
                <a:solidFill>
                  <a:srgbClr val="000000"/>
                </a:solidFill>
                <a:latin typeface="Arial" panose="020B0604020202020204" pitchFamily="34" charset="0"/>
              </a:rPr>
              <a:t>3. employees’ values, goals, skills and attitudes, and </a:t>
            </a:r>
          </a:p>
          <a:p>
            <a:r>
              <a:rPr lang="en-ZA" sz="2400" dirty="0">
                <a:solidFill>
                  <a:srgbClr val="000000"/>
                </a:solidFill>
                <a:latin typeface="Arial" panose="020B0604020202020204" pitchFamily="34" charset="0"/>
              </a:rPr>
              <a:t>4. the technology used by the organisation. </a:t>
            </a:r>
          </a:p>
        </p:txBody>
      </p:sp>
      <p:sp>
        <p:nvSpPr>
          <p:cNvPr id="4" name="Rectangle 3"/>
          <p:cNvSpPr/>
          <p:nvPr/>
        </p:nvSpPr>
        <p:spPr>
          <a:xfrm>
            <a:off x="778067" y="5223742"/>
            <a:ext cx="2422458" cy="523220"/>
          </a:xfrm>
          <a:prstGeom prst="rect">
            <a:avLst/>
          </a:prstGeom>
        </p:spPr>
        <p:txBody>
          <a:bodyPr wrap="none">
            <a:spAutoFit/>
          </a:bodyPr>
          <a:lstStyle/>
          <a:p>
            <a:r>
              <a:rPr lang="en-ZA" sz="2800" i="1" dirty="0">
                <a:solidFill>
                  <a:srgbClr val="000000"/>
                </a:solidFill>
                <a:latin typeface="Arial" panose="020B0604020202020204" pitchFamily="34" charset="0"/>
              </a:rPr>
              <a:t>Future Shock </a:t>
            </a:r>
            <a:endParaRPr lang="en-ZA" sz="2800" dirty="0"/>
          </a:p>
        </p:txBody>
      </p:sp>
    </p:spTree>
    <p:extLst>
      <p:ext uri="{BB962C8B-B14F-4D97-AF65-F5344CB8AC3E}">
        <p14:creationId xmlns:p14="http://schemas.microsoft.com/office/powerpoint/2010/main" val="8598433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a:t>Contingency Approach</a:t>
            </a:r>
          </a:p>
        </p:txBody>
      </p:sp>
      <p:sp>
        <p:nvSpPr>
          <p:cNvPr id="64515" name="Rectangle 3"/>
          <p:cNvSpPr>
            <a:spLocks noGrp="1" noChangeArrowheads="1"/>
          </p:cNvSpPr>
          <p:nvPr>
            <p:ph type="body" idx="1"/>
          </p:nvPr>
        </p:nvSpPr>
        <p:spPr/>
        <p:txBody>
          <a:bodyPr/>
          <a:lstStyle/>
          <a:p>
            <a:pPr>
              <a:buFont typeface="Wingdings" pitchFamily="2" charset="2"/>
              <a:buNone/>
            </a:pPr>
            <a:r>
              <a:rPr lang="en-US" altLang="en-US" dirty="0"/>
              <a:t>Considers organization and environment.</a:t>
            </a:r>
          </a:p>
          <a:p>
            <a:pPr algn="ctr">
              <a:buFont typeface="Wingdings" pitchFamily="2" charset="2"/>
              <a:buNone/>
            </a:pPr>
            <a:r>
              <a:rPr lang="en-US" altLang="en-US" dirty="0"/>
              <a:t>Identifies “if-then” relationships.</a:t>
            </a:r>
          </a:p>
          <a:p>
            <a:pPr algn="ctr">
              <a:buFont typeface="Wingdings" pitchFamily="2" charset="2"/>
              <a:buNone/>
            </a:pPr>
            <a:r>
              <a:rPr lang="en-US" altLang="en-US" dirty="0"/>
              <a:t>Suggests change directions.</a:t>
            </a:r>
          </a:p>
        </p:txBody>
      </p:sp>
    </p:spTree>
    <p:extLst>
      <p:ext uri="{BB962C8B-B14F-4D97-AF65-F5344CB8AC3E}">
        <p14:creationId xmlns:p14="http://schemas.microsoft.com/office/powerpoint/2010/main" val="4373864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a:t>Future Shock and Change</a:t>
            </a:r>
          </a:p>
        </p:txBody>
      </p:sp>
      <p:sp>
        <p:nvSpPr>
          <p:cNvPr id="69635" name="Rectangle 3"/>
          <p:cNvSpPr>
            <a:spLocks noGrp="1" noChangeArrowheads="1"/>
          </p:cNvSpPr>
          <p:nvPr>
            <p:ph type="body" idx="1"/>
          </p:nvPr>
        </p:nvSpPr>
        <p:spPr/>
        <p:txBody>
          <a:bodyPr/>
          <a:lstStyle/>
          <a:p>
            <a:pPr>
              <a:buFont typeface="Wingdings" pitchFamily="2" charset="2"/>
              <a:buNone/>
            </a:pPr>
            <a:r>
              <a:rPr lang="en-US" altLang="en-US"/>
              <a:t>Too much change in too short a time.</a:t>
            </a:r>
          </a:p>
          <a:p>
            <a:pPr>
              <a:buFont typeface="Wingdings" pitchFamily="2" charset="2"/>
              <a:buNone/>
            </a:pPr>
            <a:r>
              <a:rPr lang="en-US" altLang="en-US"/>
              <a:t>Inability to adapt to accelerating rates of change.</a:t>
            </a:r>
          </a:p>
          <a:p>
            <a:pPr>
              <a:buFont typeface="Wingdings" pitchFamily="2" charset="2"/>
              <a:buNone/>
            </a:pPr>
            <a:r>
              <a:rPr lang="en-US" altLang="en-US"/>
              <a:t>Management reaction to change strained.</a:t>
            </a:r>
          </a:p>
          <a:p>
            <a:pPr>
              <a:buFont typeface="Wingdings" pitchFamily="2" charset="2"/>
              <a:buNone/>
            </a:pPr>
            <a:r>
              <a:rPr lang="en-US" altLang="en-US"/>
              <a:t>Managers must be adaptable and flexible.</a:t>
            </a:r>
          </a:p>
        </p:txBody>
      </p:sp>
    </p:spTree>
    <p:extLst>
      <p:ext uri="{BB962C8B-B14F-4D97-AF65-F5344CB8AC3E}">
        <p14:creationId xmlns:p14="http://schemas.microsoft.com/office/powerpoint/2010/main" val="22117970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2209800" y="176213"/>
            <a:ext cx="7772400" cy="1143000"/>
          </a:xfrm>
        </p:spPr>
        <p:txBody>
          <a:bodyPr/>
          <a:lstStyle/>
          <a:p>
            <a:r>
              <a:rPr lang="en-US" altLang="en-US" sz="2400"/>
              <a:t>Table 2.2</a:t>
            </a:r>
            <a:br>
              <a:rPr lang="en-US" altLang="en-US" sz="2400"/>
            </a:br>
            <a:r>
              <a:rPr lang="en-US" altLang="en-US" sz="2400"/>
              <a:t>Millennial Megatrends: Gateways to Twenty-first Century</a:t>
            </a:r>
            <a:endParaRPr lang="en-US" altLang="en-US" sz="2400">
              <a:solidFill>
                <a:srgbClr val="000000"/>
              </a:solidFill>
              <a:latin typeface="ItcSymbol-Medium" charset="0"/>
            </a:endParaRPr>
          </a:p>
        </p:txBody>
      </p:sp>
      <p:pic>
        <p:nvPicPr>
          <p:cNvPr id="70661"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0" y="1676400"/>
            <a:ext cx="7162800" cy="3886200"/>
          </a:xfrm>
          <a:noFill/>
          <a:ln/>
        </p:spPr>
      </p:pic>
    </p:spTree>
    <p:extLst>
      <p:ext uri="{BB962C8B-B14F-4D97-AF65-F5344CB8AC3E}">
        <p14:creationId xmlns:p14="http://schemas.microsoft.com/office/powerpoint/2010/main" val="42114282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91146" y="228600"/>
            <a:ext cx="8458200" cy="5909310"/>
          </a:xfrm>
          <a:prstGeom prst="rect">
            <a:avLst/>
          </a:prstGeom>
        </p:spPr>
        <p:txBody>
          <a:bodyPr wrap="square">
            <a:spAutoFit/>
          </a:bodyPr>
          <a:lstStyle/>
          <a:p>
            <a:pPr algn="ctr"/>
            <a:r>
              <a:rPr lang="en-US" b="1" dirty="0"/>
              <a:t>Strategies For Change Management</a:t>
            </a:r>
            <a:endParaRPr lang="en-US" dirty="0"/>
          </a:p>
          <a:p>
            <a:r>
              <a:rPr lang="en-US" dirty="0"/>
              <a:t> </a:t>
            </a:r>
          </a:p>
          <a:p>
            <a:r>
              <a:rPr lang="en-US" b="1" dirty="0"/>
              <a:t>Empirical­ Rational</a:t>
            </a:r>
            <a:endParaRPr lang="en-US" dirty="0"/>
          </a:p>
          <a:p>
            <a:r>
              <a:rPr lang="en-US" dirty="0"/>
              <a:t>People are rational and will follow their self­ -interest once a change is revealed to them. Change is </a:t>
            </a:r>
          </a:p>
          <a:p>
            <a:r>
              <a:rPr lang="en-US" dirty="0"/>
              <a:t>based on the communication of information and the proffering of incentives.</a:t>
            </a:r>
          </a:p>
          <a:p>
            <a:r>
              <a:rPr lang="en-US" dirty="0"/>
              <a:t> </a:t>
            </a:r>
          </a:p>
          <a:p>
            <a:r>
              <a:rPr lang="en-US" b="1" dirty="0"/>
              <a:t>Normative­ -Reductive </a:t>
            </a:r>
          </a:p>
          <a:p>
            <a:r>
              <a:rPr lang="en-US" dirty="0"/>
              <a:t> People are social beings and adhere to cultural norms and values. Change is based on redefining and reinterpreting existing norms and values, and developing people’s commitments to new ones</a:t>
            </a:r>
          </a:p>
          <a:p>
            <a:r>
              <a:rPr lang="en-US" dirty="0"/>
              <a:t> </a:t>
            </a:r>
          </a:p>
          <a:p>
            <a:r>
              <a:rPr lang="en-US" b="1" dirty="0"/>
              <a:t>Power­ - Coercive </a:t>
            </a:r>
          </a:p>
          <a:p>
            <a:r>
              <a:rPr lang="en-US" dirty="0"/>
              <a:t> People are basically compliant and will generally do what they are told or can be made to do. Change is based on the exercise of authority and the imposition of sanctions.</a:t>
            </a:r>
          </a:p>
          <a:p>
            <a:r>
              <a:rPr lang="en-US" dirty="0"/>
              <a:t> </a:t>
            </a:r>
          </a:p>
          <a:p>
            <a:r>
              <a:rPr lang="en-US" b="1" dirty="0"/>
              <a:t>Environmental­ Adaptive </a:t>
            </a:r>
          </a:p>
          <a:p>
            <a:r>
              <a:rPr lang="en-US" dirty="0"/>
              <a:t> People oppose loss and disruption, but they adapt readily to new circumstances. Change is based on building a new organization and gradually transferring people from the old one to the new one</a:t>
            </a:r>
          </a:p>
          <a:p>
            <a:r>
              <a:rPr lang="en-US" dirty="0"/>
              <a:t> </a:t>
            </a:r>
          </a:p>
        </p:txBody>
      </p:sp>
    </p:spTree>
    <p:extLst>
      <p:ext uri="{BB962C8B-B14F-4D97-AF65-F5344CB8AC3E}">
        <p14:creationId xmlns:p14="http://schemas.microsoft.com/office/powerpoint/2010/main" val="5706490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133600" y="176214"/>
            <a:ext cx="7848600" cy="966787"/>
          </a:xfrm>
        </p:spPr>
        <p:txBody>
          <a:bodyPr>
            <a:normAutofit/>
          </a:bodyPr>
          <a:lstStyle/>
          <a:p>
            <a:pPr>
              <a:buFont typeface="Wingdings" pitchFamily="2" charset="2"/>
              <a:buNone/>
            </a:pPr>
            <a:r>
              <a:rPr lang="en-US" altLang="en-US" sz="3200" dirty="0"/>
              <a:t>Change Factors</a:t>
            </a:r>
          </a:p>
        </p:txBody>
      </p:sp>
      <p:pic>
        <p:nvPicPr>
          <p:cNvPr id="61448" name="Picture 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43201" y="1295400"/>
            <a:ext cx="6607175" cy="4859338"/>
          </a:xfrm>
          <a:noFill/>
          <a:ln w="15875">
            <a:solidFill>
              <a:schemeClr val="tx1"/>
            </a:solidFill>
            <a:miter lim="800000"/>
            <a:headEnd/>
            <a:tailEnd/>
          </a:ln>
        </p:spPr>
      </p:pic>
    </p:spTree>
    <p:extLst>
      <p:ext uri="{BB962C8B-B14F-4D97-AF65-F5344CB8AC3E}">
        <p14:creationId xmlns:p14="http://schemas.microsoft.com/office/powerpoint/2010/main" val="188023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685800"/>
            <a:ext cx="89916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727826" y="224136"/>
            <a:ext cx="4964949" cy="461665"/>
          </a:xfrm>
          <a:prstGeom prst="rect">
            <a:avLst/>
          </a:prstGeom>
          <a:noFill/>
        </p:spPr>
        <p:txBody>
          <a:bodyPr wrap="none" rtlCol="0">
            <a:spAutoFit/>
          </a:bodyPr>
          <a:lstStyle/>
          <a:p>
            <a:r>
              <a:rPr lang="en-US" sz="2400" b="1" dirty="0"/>
              <a:t>Factors in selecting a Change Strategy</a:t>
            </a:r>
          </a:p>
        </p:txBody>
      </p:sp>
    </p:spTree>
    <p:extLst>
      <p:ext uri="{BB962C8B-B14F-4D97-AF65-F5344CB8AC3E}">
        <p14:creationId xmlns:p14="http://schemas.microsoft.com/office/powerpoint/2010/main" val="5974889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0" name="Picture 2" descr="http://image.slidesharecdn.com/week10-100527110157-phpapp02/95/week-10-4-728.jpg?cb=12749581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917" y="0"/>
            <a:ext cx="10087420" cy="6257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3020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50485" y="2700169"/>
            <a:ext cx="3148939" cy="923330"/>
          </a:xfrm>
          <a:prstGeom prst="rect">
            <a:avLst/>
          </a:prstGeom>
          <a:noFill/>
        </p:spPr>
        <p:txBody>
          <a:bodyPr wrap="none" rtlCol="0">
            <a:spAutoFit/>
          </a:bodyPr>
          <a:lstStyle/>
          <a:p>
            <a:r>
              <a:rPr lang="en-ZA" sz="5400" b="1" dirty="0" smtClean="0"/>
              <a:t>Thank You</a:t>
            </a:r>
            <a:endParaRPr lang="en-ZA" sz="5400" b="1" dirty="0"/>
          </a:p>
        </p:txBody>
      </p:sp>
    </p:spTree>
    <p:extLst>
      <p:ext uri="{BB962C8B-B14F-4D97-AF65-F5344CB8AC3E}">
        <p14:creationId xmlns:p14="http://schemas.microsoft.com/office/powerpoint/2010/main" val="3304747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79345" y="289440"/>
            <a:ext cx="5905500" cy="352425"/>
          </a:xfrm>
          <a:prstGeom prst="rect">
            <a:avLst/>
          </a:prstGeom>
        </p:spPr>
      </p:pic>
      <p:pic>
        <p:nvPicPr>
          <p:cNvPr id="5" name="Picture 4"/>
          <p:cNvPicPr>
            <a:picLocks noChangeAspect="1"/>
          </p:cNvPicPr>
          <p:nvPr/>
        </p:nvPicPr>
        <p:blipFill>
          <a:blip r:embed="rId3"/>
          <a:stretch>
            <a:fillRect/>
          </a:stretch>
        </p:blipFill>
        <p:spPr>
          <a:xfrm>
            <a:off x="3650829" y="794475"/>
            <a:ext cx="4962525" cy="295275"/>
          </a:xfrm>
          <a:prstGeom prst="rect">
            <a:avLst/>
          </a:prstGeom>
        </p:spPr>
      </p:pic>
      <p:pic>
        <p:nvPicPr>
          <p:cNvPr id="7" name="Picture 6"/>
          <p:cNvPicPr>
            <a:picLocks noChangeAspect="1"/>
          </p:cNvPicPr>
          <p:nvPr/>
        </p:nvPicPr>
        <p:blipFill>
          <a:blip r:embed="rId4"/>
          <a:stretch>
            <a:fillRect/>
          </a:stretch>
        </p:blipFill>
        <p:spPr>
          <a:xfrm>
            <a:off x="4583274" y="1126075"/>
            <a:ext cx="3086100" cy="314325"/>
          </a:xfrm>
          <a:prstGeom prst="rect">
            <a:avLst/>
          </a:prstGeom>
        </p:spPr>
      </p:pic>
      <p:pic>
        <p:nvPicPr>
          <p:cNvPr id="8" name="Picture 7"/>
          <p:cNvPicPr>
            <a:picLocks noChangeAspect="1"/>
          </p:cNvPicPr>
          <p:nvPr/>
        </p:nvPicPr>
        <p:blipFill>
          <a:blip r:embed="rId5"/>
          <a:stretch>
            <a:fillRect/>
          </a:stretch>
        </p:blipFill>
        <p:spPr>
          <a:xfrm>
            <a:off x="5179588" y="1420463"/>
            <a:ext cx="1628775" cy="247650"/>
          </a:xfrm>
          <a:prstGeom prst="rect">
            <a:avLst/>
          </a:prstGeom>
        </p:spPr>
      </p:pic>
      <p:pic>
        <p:nvPicPr>
          <p:cNvPr id="9" name="Picture 8"/>
          <p:cNvPicPr>
            <a:picLocks noChangeAspect="1"/>
          </p:cNvPicPr>
          <p:nvPr/>
        </p:nvPicPr>
        <p:blipFill>
          <a:blip r:embed="rId6"/>
          <a:stretch>
            <a:fillRect/>
          </a:stretch>
        </p:blipFill>
        <p:spPr>
          <a:xfrm>
            <a:off x="5270075" y="1674517"/>
            <a:ext cx="1447800" cy="295275"/>
          </a:xfrm>
          <a:prstGeom prst="rect">
            <a:avLst/>
          </a:prstGeom>
        </p:spPr>
      </p:pic>
      <p:pic>
        <p:nvPicPr>
          <p:cNvPr id="10" name="Picture 9"/>
          <p:cNvPicPr>
            <a:picLocks noChangeAspect="1"/>
          </p:cNvPicPr>
          <p:nvPr/>
        </p:nvPicPr>
        <p:blipFill>
          <a:blip r:embed="rId7"/>
          <a:stretch>
            <a:fillRect/>
          </a:stretch>
        </p:blipFill>
        <p:spPr>
          <a:xfrm>
            <a:off x="4517603" y="1969792"/>
            <a:ext cx="3343275" cy="257175"/>
          </a:xfrm>
          <a:prstGeom prst="rect">
            <a:avLst/>
          </a:prstGeom>
        </p:spPr>
      </p:pic>
      <p:pic>
        <p:nvPicPr>
          <p:cNvPr id="11" name="Picture 10"/>
          <p:cNvPicPr>
            <a:picLocks noChangeAspect="1"/>
          </p:cNvPicPr>
          <p:nvPr/>
        </p:nvPicPr>
        <p:blipFill>
          <a:blip r:embed="rId8"/>
          <a:stretch>
            <a:fillRect/>
          </a:stretch>
        </p:blipFill>
        <p:spPr>
          <a:xfrm>
            <a:off x="4721386" y="2220585"/>
            <a:ext cx="2809875" cy="276225"/>
          </a:xfrm>
          <a:prstGeom prst="rect">
            <a:avLst/>
          </a:prstGeom>
        </p:spPr>
      </p:pic>
      <p:pic>
        <p:nvPicPr>
          <p:cNvPr id="12" name="Picture 11"/>
          <p:cNvPicPr>
            <a:picLocks noChangeAspect="1"/>
          </p:cNvPicPr>
          <p:nvPr/>
        </p:nvPicPr>
        <p:blipFill>
          <a:blip r:embed="rId9"/>
          <a:stretch>
            <a:fillRect/>
          </a:stretch>
        </p:blipFill>
        <p:spPr>
          <a:xfrm>
            <a:off x="4698578" y="2439274"/>
            <a:ext cx="3162300" cy="390525"/>
          </a:xfrm>
          <a:prstGeom prst="rect">
            <a:avLst/>
          </a:prstGeom>
        </p:spPr>
      </p:pic>
      <p:pic>
        <p:nvPicPr>
          <p:cNvPr id="13" name="Picture 12"/>
          <p:cNvPicPr>
            <a:picLocks noChangeAspect="1"/>
          </p:cNvPicPr>
          <p:nvPr/>
        </p:nvPicPr>
        <p:blipFill>
          <a:blip r:embed="rId10"/>
          <a:stretch>
            <a:fillRect/>
          </a:stretch>
        </p:blipFill>
        <p:spPr>
          <a:xfrm>
            <a:off x="7860878" y="2613241"/>
            <a:ext cx="476250" cy="190500"/>
          </a:xfrm>
          <a:prstGeom prst="rect">
            <a:avLst/>
          </a:prstGeom>
        </p:spPr>
      </p:pic>
      <p:pic>
        <p:nvPicPr>
          <p:cNvPr id="14" name="Picture 13"/>
          <p:cNvPicPr>
            <a:picLocks noChangeAspect="1"/>
          </p:cNvPicPr>
          <p:nvPr/>
        </p:nvPicPr>
        <p:blipFill>
          <a:blip r:embed="rId11"/>
          <a:stretch>
            <a:fillRect/>
          </a:stretch>
        </p:blipFill>
        <p:spPr>
          <a:xfrm>
            <a:off x="3468854" y="2811516"/>
            <a:ext cx="5200650" cy="257175"/>
          </a:xfrm>
          <a:prstGeom prst="rect">
            <a:avLst/>
          </a:prstGeom>
        </p:spPr>
      </p:pic>
      <p:pic>
        <p:nvPicPr>
          <p:cNvPr id="15" name="Picture 14"/>
          <p:cNvPicPr>
            <a:picLocks noChangeAspect="1"/>
          </p:cNvPicPr>
          <p:nvPr/>
        </p:nvPicPr>
        <p:blipFill>
          <a:blip r:embed="rId12"/>
          <a:stretch>
            <a:fillRect/>
          </a:stretch>
        </p:blipFill>
        <p:spPr>
          <a:xfrm>
            <a:off x="8686295" y="2839701"/>
            <a:ext cx="561975" cy="190500"/>
          </a:xfrm>
          <a:prstGeom prst="rect">
            <a:avLst/>
          </a:prstGeom>
        </p:spPr>
      </p:pic>
      <p:pic>
        <p:nvPicPr>
          <p:cNvPr id="16" name="Picture 15"/>
          <p:cNvPicPr>
            <a:picLocks noChangeAspect="1"/>
          </p:cNvPicPr>
          <p:nvPr/>
        </p:nvPicPr>
        <p:blipFill>
          <a:blip r:embed="rId13"/>
          <a:stretch>
            <a:fillRect/>
          </a:stretch>
        </p:blipFill>
        <p:spPr>
          <a:xfrm>
            <a:off x="2241128" y="3097476"/>
            <a:ext cx="8077200" cy="323850"/>
          </a:xfrm>
          <a:prstGeom prst="rect">
            <a:avLst/>
          </a:prstGeom>
        </p:spPr>
      </p:pic>
      <p:pic>
        <p:nvPicPr>
          <p:cNvPr id="17" name="Picture 16"/>
          <p:cNvPicPr>
            <a:picLocks noChangeAspect="1"/>
          </p:cNvPicPr>
          <p:nvPr/>
        </p:nvPicPr>
        <p:blipFill>
          <a:blip r:embed="rId14"/>
          <a:stretch>
            <a:fillRect/>
          </a:stretch>
        </p:blipFill>
        <p:spPr>
          <a:xfrm>
            <a:off x="3550820" y="3371273"/>
            <a:ext cx="5534025" cy="219075"/>
          </a:xfrm>
          <a:prstGeom prst="rect">
            <a:avLst/>
          </a:prstGeom>
        </p:spPr>
      </p:pic>
      <p:pic>
        <p:nvPicPr>
          <p:cNvPr id="18" name="Picture 17"/>
          <p:cNvPicPr>
            <a:picLocks noChangeAspect="1"/>
          </p:cNvPicPr>
          <p:nvPr/>
        </p:nvPicPr>
        <p:blipFill>
          <a:blip r:embed="rId15"/>
          <a:stretch>
            <a:fillRect/>
          </a:stretch>
        </p:blipFill>
        <p:spPr>
          <a:xfrm>
            <a:off x="4060403" y="3634897"/>
            <a:ext cx="4438650" cy="238125"/>
          </a:xfrm>
          <a:prstGeom prst="rect">
            <a:avLst/>
          </a:prstGeom>
        </p:spPr>
      </p:pic>
      <p:pic>
        <p:nvPicPr>
          <p:cNvPr id="19" name="Picture 18"/>
          <p:cNvPicPr>
            <a:picLocks noChangeAspect="1"/>
          </p:cNvPicPr>
          <p:nvPr/>
        </p:nvPicPr>
        <p:blipFill>
          <a:blip r:embed="rId16"/>
          <a:stretch>
            <a:fillRect/>
          </a:stretch>
        </p:blipFill>
        <p:spPr>
          <a:xfrm>
            <a:off x="5270075" y="3881803"/>
            <a:ext cx="1695450" cy="219075"/>
          </a:xfrm>
          <a:prstGeom prst="rect">
            <a:avLst/>
          </a:prstGeom>
        </p:spPr>
      </p:pic>
      <p:pic>
        <p:nvPicPr>
          <p:cNvPr id="20" name="Picture 19"/>
          <p:cNvPicPr>
            <a:picLocks noChangeAspect="1"/>
          </p:cNvPicPr>
          <p:nvPr/>
        </p:nvPicPr>
        <p:blipFill>
          <a:blip r:embed="rId17"/>
          <a:stretch>
            <a:fillRect/>
          </a:stretch>
        </p:blipFill>
        <p:spPr>
          <a:xfrm>
            <a:off x="4060403" y="4106895"/>
            <a:ext cx="1981200" cy="238125"/>
          </a:xfrm>
          <a:prstGeom prst="rect">
            <a:avLst/>
          </a:prstGeom>
        </p:spPr>
      </p:pic>
      <p:pic>
        <p:nvPicPr>
          <p:cNvPr id="21" name="Picture 20"/>
          <p:cNvPicPr>
            <a:picLocks noChangeAspect="1"/>
          </p:cNvPicPr>
          <p:nvPr/>
        </p:nvPicPr>
        <p:blipFill>
          <a:blip r:embed="rId18"/>
          <a:stretch>
            <a:fillRect/>
          </a:stretch>
        </p:blipFill>
        <p:spPr>
          <a:xfrm>
            <a:off x="6620248" y="4069639"/>
            <a:ext cx="1362075" cy="276225"/>
          </a:xfrm>
          <a:prstGeom prst="rect">
            <a:avLst/>
          </a:prstGeom>
        </p:spPr>
      </p:pic>
      <p:sp>
        <p:nvSpPr>
          <p:cNvPr id="22" name="TextBox 21"/>
          <p:cNvSpPr txBox="1"/>
          <p:nvPr/>
        </p:nvSpPr>
        <p:spPr>
          <a:xfrm>
            <a:off x="6203326" y="4050977"/>
            <a:ext cx="255198" cy="369332"/>
          </a:xfrm>
          <a:prstGeom prst="rect">
            <a:avLst/>
          </a:prstGeom>
          <a:noFill/>
        </p:spPr>
        <p:txBody>
          <a:bodyPr wrap="none" rtlCol="0">
            <a:spAutoFit/>
          </a:bodyPr>
          <a:lstStyle/>
          <a:p>
            <a:r>
              <a:rPr lang="en-ZA" dirty="0" smtClean="0"/>
              <a:t>-</a:t>
            </a:r>
            <a:endParaRPr lang="en-ZA" dirty="0"/>
          </a:p>
        </p:txBody>
      </p:sp>
      <p:pic>
        <p:nvPicPr>
          <p:cNvPr id="23" name="Picture 22"/>
          <p:cNvPicPr>
            <a:picLocks noChangeAspect="1"/>
          </p:cNvPicPr>
          <p:nvPr/>
        </p:nvPicPr>
        <p:blipFill>
          <a:blip r:embed="rId19"/>
          <a:stretch>
            <a:fillRect/>
          </a:stretch>
        </p:blipFill>
        <p:spPr>
          <a:xfrm>
            <a:off x="484094" y="4694646"/>
            <a:ext cx="10725374" cy="1266825"/>
          </a:xfrm>
          <a:prstGeom prst="rect">
            <a:avLst/>
          </a:prstGeom>
        </p:spPr>
      </p:pic>
    </p:spTree>
    <p:extLst>
      <p:ext uri="{BB962C8B-B14F-4D97-AF65-F5344CB8AC3E}">
        <p14:creationId xmlns:p14="http://schemas.microsoft.com/office/powerpoint/2010/main" val="748705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23999" y="731519"/>
            <a:ext cx="9144000" cy="949643"/>
          </a:xfrm>
        </p:spPr>
        <p:txBody>
          <a:bodyPr/>
          <a:lstStyle/>
          <a:p>
            <a:pPr eaLnBrk="1" hangingPunct="1"/>
            <a:r>
              <a:rPr lang="en-US" altLang="en-US" dirty="0" smtClean="0"/>
              <a:t>CORPORATE MERGERS</a:t>
            </a:r>
          </a:p>
        </p:txBody>
      </p:sp>
      <p:sp>
        <p:nvSpPr>
          <p:cNvPr id="2" name="Rectangle 1"/>
          <p:cNvSpPr/>
          <p:nvPr/>
        </p:nvSpPr>
        <p:spPr>
          <a:xfrm>
            <a:off x="4026815" y="2459026"/>
            <a:ext cx="3709349" cy="400110"/>
          </a:xfrm>
          <a:prstGeom prst="rect">
            <a:avLst/>
          </a:prstGeom>
        </p:spPr>
        <p:txBody>
          <a:bodyPr wrap="none">
            <a:spAutoFit/>
          </a:bodyPr>
          <a:lstStyle/>
          <a:p>
            <a:r>
              <a:rPr lang="en-US" altLang="en-US" sz="2000" b="1" dirty="0"/>
              <a:t>PRIMARY PURPOSE OF MERGING</a:t>
            </a:r>
            <a:endParaRPr lang="en-ZA" sz="2000" b="1" dirty="0"/>
          </a:p>
        </p:txBody>
      </p:sp>
      <p:sp>
        <p:nvSpPr>
          <p:cNvPr id="3" name="Rectangle 2"/>
          <p:cNvSpPr/>
          <p:nvPr/>
        </p:nvSpPr>
        <p:spPr>
          <a:xfrm>
            <a:off x="3410172" y="3556306"/>
            <a:ext cx="4942635" cy="523220"/>
          </a:xfrm>
          <a:prstGeom prst="rect">
            <a:avLst/>
          </a:prstGeom>
        </p:spPr>
        <p:txBody>
          <a:bodyPr wrap="none">
            <a:spAutoFit/>
          </a:bodyPr>
          <a:lstStyle/>
          <a:p>
            <a:pPr algn="ctr"/>
            <a:r>
              <a:rPr lang="en-US" altLang="en-US" sz="2800" b="1" dirty="0"/>
              <a:t>To improve overall performance</a:t>
            </a:r>
          </a:p>
        </p:txBody>
      </p:sp>
    </p:spTree>
    <p:extLst>
      <p:ext uri="{BB962C8B-B14F-4D97-AF65-F5344CB8AC3E}">
        <p14:creationId xmlns:p14="http://schemas.microsoft.com/office/powerpoint/2010/main" val="528580361"/>
      </p:ext>
    </p:extLst>
  </p:cSld>
  <p:clrMapOvr>
    <a:masterClrMapping/>
  </p:clrMapOvr>
  <p:transition spd="med">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84101" y="412124"/>
            <a:ext cx="10018333" cy="592428"/>
          </a:xfrm>
        </p:spPr>
        <p:txBody>
          <a:bodyPr>
            <a:normAutofit fontScale="90000"/>
          </a:bodyPr>
          <a:lstStyle/>
          <a:p>
            <a:pPr algn="ctr" eaLnBrk="1" hangingPunct="1"/>
            <a:r>
              <a:rPr lang="en-US" altLang="en-US" dirty="0" smtClean="0"/>
              <a:t>MAJOR MERGER OBJECTIVES</a:t>
            </a:r>
          </a:p>
        </p:txBody>
      </p:sp>
      <p:graphicFrame>
        <p:nvGraphicFramePr>
          <p:cNvPr id="11410" name="Group 146"/>
          <p:cNvGraphicFramePr>
            <a:graphicFrameLocks noGrp="1"/>
          </p:cNvGraphicFramePr>
          <p:nvPr>
            <p:ph idx="1"/>
            <p:extLst>
              <p:ext uri="{D42A27DB-BD31-4B8C-83A1-F6EECF244321}">
                <p14:modId xmlns:p14="http://schemas.microsoft.com/office/powerpoint/2010/main" val="1937600848"/>
              </p:ext>
            </p:extLst>
          </p:nvPr>
        </p:nvGraphicFramePr>
        <p:xfrm>
          <a:off x="1068947" y="1183339"/>
          <a:ext cx="9312182" cy="5116399"/>
        </p:xfrm>
        <a:graphic>
          <a:graphicData uri="http://schemas.openxmlformats.org/drawingml/2006/table">
            <a:tbl>
              <a:tblPr/>
              <a:tblGrid>
                <a:gridCol w="1640789">
                  <a:extLst>
                    <a:ext uri="{9D8B030D-6E8A-4147-A177-3AD203B41FA5}">
                      <a16:colId xmlns:a16="http://schemas.microsoft.com/office/drawing/2014/main" val="20000"/>
                    </a:ext>
                  </a:extLst>
                </a:gridCol>
                <a:gridCol w="7671393">
                  <a:extLst>
                    <a:ext uri="{9D8B030D-6E8A-4147-A177-3AD203B41FA5}">
                      <a16:colId xmlns:a16="http://schemas.microsoft.com/office/drawing/2014/main" val="20001"/>
                    </a:ext>
                  </a:extLst>
                </a:gridCol>
              </a:tblGrid>
              <a:tr h="452433">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2400" b="0" i="0" u="none" strike="noStrike" cap="none" normalizeH="0" baseline="0" dirty="0" smtClean="0">
                          <a:ln>
                            <a:noFill/>
                          </a:ln>
                          <a:solidFill>
                            <a:schemeClr val="tx1"/>
                          </a:solidFill>
                          <a:effectLst/>
                          <a:latin typeface="Times New Roman" pitchFamily="18" charset="0"/>
                          <a:cs typeface="Arial" charset="0"/>
                        </a:rPr>
                        <a:t>Rank</a:t>
                      </a:r>
                    </a:p>
                  </a:txBody>
                  <a:tcPr marL="68580" marR="68580" marT="34289" marB="3428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2400" b="0" i="0" u="none" strike="noStrike" cap="none" normalizeH="0" baseline="0" dirty="0" smtClean="0">
                          <a:ln>
                            <a:noFill/>
                          </a:ln>
                          <a:solidFill>
                            <a:schemeClr val="tx1"/>
                          </a:solidFill>
                          <a:effectLst/>
                          <a:latin typeface="Times New Roman" pitchFamily="18" charset="0"/>
                          <a:cs typeface="Arial" charset="0"/>
                        </a:rPr>
                        <a:t>OBJECTIVES</a:t>
                      </a:r>
                    </a:p>
                  </a:txBody>
                  <a:tcPr marL="68580" marR="68580" marT="34289" marB="3428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12115">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2400" b="0" i="0" u="none" strike="noStrike" cap="none" normalizeH="0" baseline="0" smtClean="0">
                          <a:ln>
                            <a:noFill/>
                          </a:ln>
                          <a:solidFill>
                            <a:schemeClr val="tx1"/>
                          </a:solidFill>
                          <a:effectLst/>
                          <a:latin typeface="Times New Roman" pitchFamily="18" charset="0"/>
                          <a:cs typeface="Arial" charset="0"/>
                        </a:rPr>
                        <a:t>1</a:t>
                      </a:r>
                    </a:p>
                  </a:txBody>
                  <a:tcPr marL="68580" marR="68580" marT="34289" marB="3428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2400" b="0" i="0" u="none" strike="noStrike" cap="none" normalizeH="0" baseline="0" dirty="0" smtClean="0">
                          <a:ln>
                            <a:noFill/>
                          </a:ln>
                          <a:solidFill>
                            <a:schemeClr val="tx1"/>
                          </a:solidFill>
                          <a:effectLst/>
                          <a:latin typeface="Times New Roman" pitchFamily="18" charset="0"/>
                          <a:cs typeface="Arial" charset="0"/>
                        </a:rPr>
                        <a:t>Achieve growth more rapidly than by internal effort.</a:t>
                      </a:r>
                    </a:p>
                  </a:txBody>
                  <a:tcPr marL="68580" marR="68580" marT="34289" marB="3428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12115">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2400" b="0" i="0" u="none" strike="noStrike" cap="none" normalizeH="0" baseline="0" smtClean="0">
                          <a:ln>
                            <a:noFill/>
                          </a:ln>
                          <a:solidFill>
                            <a:schemeClr val="tx1"/>
                          </a:solidFill>
                          <a:effectLst/>
                          <a:latin typeface="Times New Roman" pitchFamily="18" charset="0"/>
                          <a:cs typeface="Arial" charset="0"/>
                        </a:rPr>
                        <a:t>2</a:t>
                      </a:r>
                    </a:p>
                  </a:txBody>
                  <a:tcPr marL="68580" marR="68580" marT="34289" marB="3428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2400" b="0" i="0" u="none" strike="noStrike" cap="none" normalizeH="0" baseline="0" dirty="0" smtClean="0">
                          <a:ln>
                            <a:noFill/>
                          </a:ln>
                          <a:solidFill>
                            <a:schemeClr val="tx1"/>
                          </a:solidFill>
                          <a:effectLst/>
                          <a:latin typeface="Times New Roman" pitchFamily="18" charset="0"/>
                          <a:cs typeface="Arial" charset="0"/>
                        </a:rPr>
                        <a:t>Satisfy market demand for additional products, services.</a:t>
                      </a:r>
                    </a:p>
                  </a:txBody>
                  <a:tcPr marL="68580" marR="68580" marT="34289" marB="3428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87691">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2400" b="0" i="0" u="none" strike="noStrike" cap="none" normalizeH="0" baseline="0" smtClean="0">
                          <a:ln>
                            <a:noFill/>
                          </a:ln>
                          <a:solidFill>
                            <a:schemeClr val="tx1"/>
                          </a:solidFill>
                          <a:effectLst/>
                          <a:latin typeface="Times New Roman" pitchFamily="18" charset="0"/>
                          <a:cs typeface="Arial" charset="0"/>
                        </a:rPr>
                        <a:t>3</a:t>
                      </a:r>
                    </a:p>
                  </a:txBody>
                  <a:tcPr marL="68580" marR="68580" marT="34289" marB="3428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2400" b="0" i="0" u="none" strike="noStrike" cap="none" normalizeH="0" baseline="0" dirty="0" smtClean="0">
                          <a:ln>
                            <a:noFill/>
                          </a:ln>
                          <a:solidFill>
                            <a:schemeClr val="tx1"/>
                          </a:solidFill>
                          <a:effectLst/>
                          <a:latin typeface="Times New Roman" pitchFamily="18" charset="0"/>
                          <a:cs typeface="Arial" charset="0"/>
                        </a:rPr>
                        <a:t>Avoid risks of internal start ups or expansion.</a:t>
                      </a:r>
                    </a:p>
                  </a:txBody>
                  <a:tcPr marL="68580" marR="68580" marT="34289" marB="3428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2433">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2400" b="0" i="0" u="none" strike="noStrike" cap="none" normalizeH="0" baseline="0" smtClean="0">
                          <a:ln>
                            <a:noFill/>
                          </a:ln>
                          <a:solidFill>
                            <a:schemeClr val="tx1"/>
                          </a:solidFill>
                          <a:effectLst/>
                          <a:latin typeface="Times New Roman" pitchFamily="18" charset="0"/>
                          <a:cs typeface="Arial" charset="0"/>
                        </a:rPr>
                        <a:t>4</a:t>
                      </a:r>
                    </a:p>
                  </a:txBody>
                  <a:tcPr marL="68580" marR="68580" marT="34289" marB="3428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2400" b="0" i="0" u="none" strike="noStrike" cap="none" normalizeH="0" baseline="0" dirty="0" smtClean="0">
                          <a:ln>
                            <a:noFill/>
                          </a:ln>
                          <a:solidFill>
                            <a:schemeClr val="tx1"/>
                          </a:solidFill>
                          <a:effectLst/>
                          <a:latin typeface="Times New Roman" pitchFamily="18" charset="0"/>
                          <a:cs typeface="Arial" charset="0"/>
                        </a:rPr>
                        <a:t>Increase earnings per share.</a:t>
                      </a:r>
                    </a:p>
                  </a:txBody>
                  <a:tcPr marL="68580" marR="68580" marT="34289" marB="3428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587691">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2400" b="0" i="0" u="none" strike="noStrike" cap="none" normalizeH="0" baseline="0" smtClean="0">
                          <a:ln>
                            <a:noFill/>
                          </a:ln>
                          <a:solidFill>
                            <a:schemeClr val="tx1"/>
                          </a:solidFill>
                          <a:effectLst/>
                          <a:latin typeface="Times New Roman" pitchFamily="18" charset="0"/>
                          <a:cs typeface="Arial" charset="0"/>
                        </a:rPr>
                        <a:t>5</a:t>
                      </a:r>
                    </a:p>
                  </a:txBody>
                  <a:tcPr marL="68580" marR="68580" marT="34289" marB="3428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2400" b="0" i="0" u="none" strike="noStrike" cap="none" normalizeH="0" baseline="0" dirty="0" smtClean="0">
                          <a:ln>
                            <a:noFill/>
                          </a:ln>
                          <a:solidFill>
                            <a:schemeClr val="tx1"/>
                          </a:solidFill>
                          <a:effectLst/>
                          <a:latin typeface="Times New Roman" pitchFamily="18" charset="0"/>
                          <a:cs typeface="Arial" charset="0"/>
                        </a:rPr>
                        <a:t>Acquire market share or position.</a:t>
                      </a:r>
                    </a:p>
                  </a:txBody>
                  <a:tcPr marL="68580" marR="68580" marT="34289" marB="3428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612115">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2400" b="0" i="0" u="none" strike="noStrike" cap="none" normalizeH="0" baseline="0" smtClean="0">
                          <a:ln>
                            <a:noFill/>
                          </a:ln>
                          <a:solidFill>
                            <a:schemeClr val="tx1"/>
                          </a:solidFill>
                          <a:effectLst/>
                          <a:latin typeface="Times New Roman" pitchFamily="18" charset="0"/>
                          <a:cs typeface="Arial" charset="0"/>
                        </a:rPr>
                        <a:t>6</a:t>
                      </a:r>
                    </a:p>
                  </a:txBody>
                  <a:tcPr marL="68580" marR="68580" marT="34289" marB="3428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2400" b="0" i="0" u="none" strike="noStrike" cap="none" normalizeH="0" baseline="0" dirty="0" smtClean="0">
                          <a:ln>
                            <a:noFill/>
                          </a:ln>
                          <a:solidFill>
                            <a:schemeClr val="tx1"/>
                          </a:solidFill>
                          <a:effectLst/>
                          <a:latin typeface="Times New Roman" pitchFamily="18" charset="0"/>
                          <a:cs typeface="Arial" charset="0"/>
                        </a:rPr>
                        <a:t>Enhance the power and prestige of owner or management.</a:t>
                      </a:r>
                    </a:p>
                  </a:txBody>
                  <a:tcPr marL="68580" marR="68580" marT="34289" marB="3428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587691">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2400" b="0" i="0" u="none" strike="noStrike" cap="none" normalizeH="0" baseline="0" smtClean="0">
                          <a:ln>
                            <a:noFill/>
                          </a:ln>
                          <a:solidFill>
                            <a:schemeClr val="tx1"/>
                          </a:solidFill>
                          <a:effectLst/>
                          <a:latin typeface="Times New Roman" pitchFamily="18" charset="0"/>
                          <a:cs typeface="Arial" charset="0"/>
                        </a:rPr>
                        <a:t>7</a:t>
                      </a:r>
                    </a:p>
                  </a:txBody>
                  <a:tcPr marL="68580" marR="68580" marT="34289" marB="3428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2400" b="0" i="0" u="none" strike="noStrike" cap="none" normalizeH="0" baseline="0" dirty="0" smtClean="0">
                          <a:ln>
                            <a:noFill/>
                          </a:ln>
                          <a:solidFill>
                            <a:schemeClr val="tx1"/>
                          </a:solidFill>
                          <a:effectLst/>
                          <a:latin typeface="Times New Roman" pitchFamily="18" charset="0"/>
                          <a:cs typeface="Arial" charset="0"/>
                        </a:rPr>
                        <a:t>Increase utilization of present resources.</a:t>
                      </a:r>
                    </a:p>
                  </a:txBody>
                  <a:tcPr marL="68580" marR="68580" marT="34289" marB="3428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612115">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2400" b="0" i="0" u="none" strike="noStrike" cap="none" normalizeH="0" baseline="0" smtClean="0">
                          <a:ln>
                            <a:noFill/>
                          </a:ln>
                          <a:solidFill>
                            <a:schemeClr val="tx1"/>
                          </a:solidFill>
                          <a:effectLst/>
                          <a:latin typeface="Times New Roman" pitchFamily="18" charset="0"/>
                          <a:cs typeface="Arial" charset="0"/>
                        </a:rPr>
                        <a:t>8</a:t>
                      </a:r>
                    </a:p>
                  </a:txBody>
                  <a:tcPr marL="68580" marR="68580" marT="34289" marB="3428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SzPct val="90000"/>
                        <a:buFont typeface="Wingdings" pitchFamily="2" charset="2"/>
                        <a:defRPr sz="2800">
                          <a:solidFill>
                            <a:schemeClr val="tx1"/>
                          </a:solidFill>
                          <a:latin typeface="Times New Roman" pitchFamily="18" charset="0"/>
                          <a:cs typeface="Arial" charset="0"/>
                        </a:defRPr>
                      </a:lvl1pPr>
                      <a:lvl2pPr>
                        <a:spcBef>
                          <a:spcPct val="20000"/>
                        </a:spcBef>
                        <a:defRPr sz="2400">
                          <a:solidFill>
                            <a:schemeClr val="tx1"/>
                          </a:solidFill>
                          <a:latin typeface="Times New Roman" pitchFamily="18" charset="0"/>
                          <a:cs typeface="Arial" charset="0"/>
                        </a:defRPr>
                      </a:lvl2pPr>
                      <a:lvl3pPr>
                        <a:spcBef>
                          <a:spcPct val="20000"/>
                        </a:spcBef>
                        <a:defRPr sz="2000">
                          <a:solidFill>
                            <a:schemeClr val="tx1"/>
                          </a:solidFill>
                          <a:latin typeface="Times New Roman" pitchFamily="18" charset="0"/>
                          <a:cs typeface="Arial" charset="0"/>
                        </a:defRPr>
                      </a:lvl3pPr>
                      <a:lvl4pPr>
                        <a:spcBef>
                          <a:spcPct val="20000"/>
                        </a:spcBef>
                        <a:defRPr>
                          <a:solidFill>
                            <a:schemeClr val="tx1"/>
                          </a:solidFill>
                          <a:latin typeface="Times New Roman" pitchFamily="18" charset="0"/>
                          <a:cs typeface="Arial" charset="0"/>
                        </a:defRPr>
                      </a:lvl4pPr>
                      <a:lvl5pPr>
                        <a:spcBef>
                          <a:spcPct val="20000"/>
                        </a:spcBef>
                        <a:defRPr>
                          <a:solidFill>
                            <a:schemeClr val="tx1"/>
                          </a:solidFill>
                          <a:latin typeface="Times New Roman" pitchFamily="18" charset="0"/>
                          <a:cs typeface="Arial" charset="0"/>
                        </a:defRPr>
                      </a:lvl5pPr>
                      <a:lvl6pPr fontAlgn="base">
                        <a:spcBef>
                          <a:spcPct val="20000"/>
                        </a:spcBef>
                        <a:spcAft>
                          <a:spcPct val="0"/>
                        </a:spcAft>
                        <a:defRPr>
                          <a:solidFill>
                            <a:schemeClr val="tx1"/>
                          </a:solidFill>
                          <a:latin typeface="Times New Roman" pitchFamily="18" charset="0"/>
                          <a:cs typeface="Arial" charset="0"/>
                        </a:defRPr>
                      </a:lvl6pPr>
                      <a:lvl7pPr fontAlgn="base">
                        <a:spcBef>
                          <a:spcPct val="20000"/>
                        </a:spcBef>
                        <a:spcAft>
                          <a:spcPct val="0"/>
                        </a:spcAft>
                        <a:defRPr>
                          <a:solidFill>
                            <a:schemeClr val="tx1"/>
                          </a:solidFill>
                          <a:latin typeface="Times New Roman" pitchFamily="18" charset="0"/>
                          <a:cs typeface="Arial" charset="0"/>
                        </a:defRPr>
                      </a:lvl7pPr>
                      <a:lvl8pPr fontAlgn="base">
                        <a:spcBef>
                          <a:spcPct val="20000"/>
                        </a:spcBef>
                        <a:spcAft>
                          <a:spcPct val="0"/>
                        </a:spcAft>
                        <a:defRPr>
                          <a:solidFill>
                            <a:schemeClr val="tx1"/>
                          </a:solidFill>
                          <a:latin typeface="Times New Roman" pitchFamily="18" charset="0"/>
                          <a:cs typeface="Arial" charset="0"/>
                        </a:defRPr>
                      </a:lvl8pPr>
                      <a:lvl9pPr fontAlgn="base">
                        <a:spcBef>
                          <a:spcPct val="20000"/>
                        </a:spcBef>
                        <a:spcAft>
                          <a:spcPct val="0"/>
                        </a:spcAft>
                        <a:defRPr>
                          <a:solidFill>
                            <a:schemeClr val="tx1"/>
                          </a:solidFill>
                          <a:latin typeface="Times New Roman" pitchFamily="18"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90000"/>
                        <a:buFont typeface="Wingdings" pitchFamily="2" charset="2"/>
                        <a:buNone/>
                        <a:tabLst/>
                      </a:pPr>
                      <a:r>
                        <a:rPr kumimoji="0" lang="en-US" altLang="en-US" sz="2400" b="0" i="0" u="none" strike="noStrike" cap="none" normalizeH="0" baseline="0" dirty="0" smtClean="0">
                          <a:ln>
                            <a:noFill/>
                          </a:ln>
                          <a:solidFill>
                            <a:schemeClr val="tx1"/>
                          </a:solidFill>
                          <a:effectLst/>
                          <a:latin typeface="Times New Roman" pitchFamily="18" charset="0"/>
                          <a:cs typeface="Arial" charset="0"/>
                        </a:rPr>
                        <a:t>Acquire outstanding management or technical personnel.</a:t>
                      </a:r>
                    </a:p>
                  </a:txBody>
                  <a:tcPr marL="68580" marR="68580" marT="34289" marB="3428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29488754"/>
      </p:ext>
    </p:extLst>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4"/>
          <p:cNvGrpSpPr>
            <a:grpSpLocks noChangeAspect="1"/>
          </p:cNvGrpSpPr>
          <p:nvPr/>
        </p:nvGrpSpPr>
        <p:grpSpPr bwMode="auto">
          <a:xfrm>
            <a:off x="218938" y="190077"/>
            <a:ext cx="11384925" cy="6452770"/>
            <a:chOff x="2190" y="1762"/>
            <a:chExt cx="7872" cy="10944"/>
          </a:xfrm>
        </p:grpSpPr>
        <p:sp>
          <p:nvSpPr>
            <p:cNvPr id="6147" name="AutoShape 5"/>
            <p:cNvSpPr>
              <a:spLocks noChangeAspect="1" noChangeArrowheads="1"/>
            </p:cNvSpPr>
            <p:nvPr/>
          </p:nvSpPr>
          <p:spPr bwMode="auto">
            <a:xfrm>
              <a:off x="2190" y="1762"/>
              <a:ext cx="7872" cy="10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742950" indent="-285750"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sz="1800"/>
            </a:p>
          </p:txBody>
        </p:sp>
        <p:sp>
          <p:nvSpPr>
            <p:cNvPr id="6148" name="Text Box 6"/>
            <p:cNvSpPr txBox="1">
              <a:spLocks noChangeArrowheads="1"/>
            </p:cNvSpPr>
            <p:nvPr/>
          </p:nvSpPr>
          <p:spPr bwMode="auto">
            <a:xfrm>
              <a:off x="3246" y="6977"/>
              <a:ext cx="1920"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742950" indent="-285750"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800" dirty="0"/>
                <a:t>Why Do Mergers Continue?</a:t>
              </a:r>
            </a:p>
          </p:txBody>
        </p:sp>
        <p:sp>
          <p:nvSpPr>
            <p:cNvPr id="6149" name="Text Box 7"/>
            <p:cNvSpPr txBox="1">
              <a:spLocks noChangeArrowheads="1"/>
            </p:cNvSpPr>
            <p:nvPr/>
          </p:nvSpPr>
          <p:spPr bwMode="auto">
            <a:xfrm>
              <a:off x="7566" y="6802"/>
              <a:ext cx="192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742950" indent="-285750"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800" dirty="0"/>
                <a:t>Why Benefits have not been Detected</a:t>
              </a:r>
              <a:r>
                <a:rPr lang="en-US" altLang="en-US" sz="1600" dirty="0"/>
                <a:t>?</a:t>
              </a:r>
            </a:p>
          </p:txBody>
        </p:sp>
        <p:sp>
          <p:nvSpPr>
            <p:cNvPr id="6150" name="Line 8"/>
            <p:cNvSpPr>
              <a:spLocks noChangeShapeType="1"/>
            </p:cNvSpPr>
            <p:nvPr/>
          </p:nvSpPr>
          <p:spPr bwMode="auto">
            <a:xfrm>
              <a:off x="5550" y="7090"/>
              <a:ext cx="0" cy="115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ZA" sz="1350"/>
            </a:p>
          </p:txBody>
        </p:sp>
        <p:sp>
          <p:nvSpPr>
            <p:cNvPr id="6151" name="Line 9"/>
            <p:cNvSpPr>
              <a:spLocks noChangeShapeType="1"/>
            </p:cNvSpPr>
            <p:nvPr/>
          </p:nvSpPr>
          <p:spPr bwMode="auto">
            <a:xfrm>
              <a:off x="2862" y="7090"/>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ZA" sz="1350"/>
            </a:p>
          </p:txBody>
        </p:sp>
        <p:sp>
          <p:nvSpPr>
            <p:cNvPr id="6152" name="Line 10"/>
            <p:cNvSpPr>
              <a:spLocks noChangeShapeType="1"/>
            </p:cNvSpPr>
            <p:nvPr/>
          </p:nvSpPr>
          <p:spPr bwMode="auto">
            <a:xfrm flipV="1">
              <a:off x="5550" y="7560"/>
              <a:ext cx="0" cy="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ZA" sz="1350"/>
            </a:p>
          </p:txBody>
        </p:sp>
        <p:sp>
          <p:nvSpPr>
            <p:cNvPr id="6153" name="Text Box 11"/>
            <p:cNvSpPr txBox="1">
              <a:spLocks noChangeArrowheads="1"/>
            </p:cNvSpPr>
            <p:nvPr/>
          </p:nvSpPr>
          <p:spPr bwMode="auto">
            <a:xfrm>
              <a:off x="2670" y="6514"/>
              <a:ext cx="38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742950" indent="-285750"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900"/>
                <a:t>II</a:t>
              </a:r>
              <a:endParaRPr lang="en-US" altLang="en-US" sz="1800"/>
            </a:p>
          </p:txBody>
        </p:sp>
        <p:sp>
          <p:nvSpPr>
            <p:cNvPr id="6154" name="Text Box 12"/>
            <p:cNvSpPr txBox="1">
              <a:spLocks noChangeArrowheads="1"/>
            </p:cNvSpPr>
            <p:nvPr/>
          </p:nvSpPr>
          <p:spPr bwMode="auto">
            <a:xfrm>
              <a:off x="5550" y="6514"/>
              <a:ext cx="38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742950" indent="-285750"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900"/>
                <a:t>I</a:t>
              </a:r>
              <a:endParaRPr lang="en-US" altLang="en-US" sz="1800"/>
            </a:p>
          </p:txBody>
        </p:sp>
        <p:grpSp>
          <p:nvGrpSpPr>
            <p:cNvPr id="6155" name="Group 13"/>
            <p:cNvGrpSpPr>
              <a:grpSpLocks/>
            </p:cNvGrpSpPr>
            <p:nvPr/>
          </p:nvGrpSpPr>
          <p:grpSpPr bwMode="auto">
            <a:xfrm>
              <a:off x="2286" y="1762"/>
              <a:ext cx="7584" cy="9936"/>
              <a:chOff x="2286" y="1762"/>
              <a:chExt cx="7584" cy="9936"/>
            </a:xfrm>
          </p:grpSpPr>
          <p:sp>
            <p:nvSpPr>
              <p:cNvPr id="6156" name="Text Box 14"/>
              <p:cNvSpPr txBox="1">
                <a:spLocks noChangeArrowheads="1"/>
              </p:cNvSpPr>
              <p:nvPr/>
            </p:nvSpPr>
            <p:spPr bwMode="auto">
              <a:xfrm>
                <a:off x="4330" y="9538"/>
                <a:ext cx="2344" cy="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114300" indent="1588"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lvl="1" algn="just" eaLnBrk="1" hangingPunct="1">
                  <a:buFont typeface="Wingdings" panose="05000000000000000000" pitchFamily="2" charset="2"/>
                  <a:buChar char="v"/>
                </a:pPr>
                <a:r>
                  <a:rPr lang="en-US" altLang="en-US" sz="1800" dirty="0"/>
                  <a:t>Prestige and power</a:t>
                </a:r>
              </a:p>
              <a:p>
                <a:pPr eaLnBrk="1" hangingPunct="1"/>
                <a:endParaRPr lang="en-US" altLang="en-US" sz="1800" dirty="0"/>
              </a:p>
              <a:p>
                <a:pPr lvl="1" eaLnBrk="1" hangingPunct="1">
                  <a:buFont typeface="Wingdings" panose="05000000000000000000" pitchFamily="2" charset="2"/>
                  <a:buChar char="v"/>
                </a:pPr>
                <a:r>
                  <a:rPr lang="en-US" altLang="en-US" sz="1800" dirty="0"/>
                  <a:t>Salaries, bonuses, stock options</a:t>
                </a:r>
              </a:p>
              <a:p>
                <a:pPr algn="just" eaLnBrk="1" hangingPunct="1"/>
                <a:endParaRPr lang="en-US" altLang="en-US" sz="1800" dirty="0"/>
              </a:p>
              <a:p>
                <a:pPr lvl="1" algn="just" eaLnBrk="1" hangingPunct="1">
                  <a:buFont typeface="Wingdings" panose="05000000000000000000" pitchFamily="2" charset="2"/>
                  <a:buChar char="v"/>
                </a:pPr>
                <a:r>
                  <a:rPr lang="en-US" altLang="en-US" sz="1800" dirty="0"/>
                  <a:t>Promotions</a:t>
                </a:r>
              </a:p>
            </p:txBody>
          </p:sp>
          <p:grpSp>
            <p:nvGrpSpPr>
              <p:cNvPr id="6157" name="Group 15"/>
              <p:cNvGrpSpPr>
                <a:grpSpLocks/>
              </p:cNvGrpSpPr>
              <p:nvPr/>
            </p:nvGrpSpPr>
            <p:grpSpPr bwMode="auto">
              <a:xfrm>
                <a:off x="2286" y="1762"/>
                <a:ext cx="7584" cy="9360"/>
                <a:chOff x="2286" y="1762"/>
                <a:chExt cx="7584" cy="9360"/>
              </a:xfrm>
            </p:grpSpPr>
            <p:sp>
              <p:nvSpPr>
                <p:cNvPr id="6158" name="Line 16"/>
                <p:cNvSpPr>
                  <a:spLocks noChangeShapeType="1"/>
                </p:cNvSpPr>
                <p:nvPr/>
              </p:nvSpPr>
              <p:spPr bwMode="auto">
                <a:xfrm flipV="1">
                  <a:off x="8430" y="5074"/>
                  <a:ext cx="1"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ZA" sz="1350"/>
                </a:p>
              </p:txBody>
            </p:sp>
            <p:grpSp>
              <p:nvGrpSpPr>
                <p:cNvPr id="6159" name="Group 17"/>
                <p:cNvGrpSpPr>
                  <a:grpSpLocks/>
                </p:cNvGrpSpPr>
                <p:nvPr/>
              </p:nvGrpSpPr>
              <p:grpSpPr bwMode="auto">
                <a:xfrm>
                  <a:off x="2286" y="1762"/>
                  <a:ext cx="7488" cy="9360"/>
                  <a:chOff x="2286" y="1762"/>
                  <a:chExt cx="7488" cy="9360"/>
                </a:xfrm>
              </p:grpSpPr>
              <p:grpSp>
                <p:nvGrpSpPr>
                  <p:cNvPr id="6161" name="Group 18"/>
                  <p:cNvGrpSpPr>
                    <a:grpSpLocks/>
                  </p:cNvGrpSpPr>
                  <p:nvPr/>
                </p:nvGrpSpPr>
                <p:grpSpPr bwMode="auto">
                  <a:xfrm>
                    <a:off x="2286" y="1762"/>
                    <a:ext cx="7488" cy="9360"/>
                    <a:chOff x="2286" y="1762"/>
                    <a:chExt cx="7488" cy="9360"/>
                  </a:xfrm>
                </p:grpSpPr>
                <p:sp>
                  <p:nvSpPr>
                    <p:cNvPr id="6163" name="Text Box 19"/>
                    <p:cNvSpPr txBox="1">
                      <a:spLocks noChangeArrowheads="1"/>
                    </p:cNvSpPr>
                    <p:nvPr/>
                  </p:nvSpPr>
                  <p:spPr bwMode="auto">
                    <a:xfrm>
                      <a:off x="2286" y="8242"/>
                      <a:ext cx="1920" cy="5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742950" indent="-285750"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600" dirty="0"/>
                        <a:t>Managers Make Mistakes</a:t>
                      </a:r>
                    </a:p>
                  </p:txBody>
                </p:sp>
                <p:sp>
                  <p:nvSpPr>
                    <p:cNvPr id="6164" name="Text Box 20"/>
                    <p:cNvSpPr txBox="1">
                      <a:spLocks noChangeArrowheads="1"/>
                    </p:cNvSpPr>
                    <p:nvPr/>
                  </p:nvSpPr>
                  <p:spPr bwMode="auto">
                    <a:xfrm>
                      <a:off x="4494" y="8242"/>
                      <a:ext cx="1920" cy="115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742950" indent="-285750"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800" dirty="0"/>
                        <a:t>Managers Interest</a:t>
                      </a:r>
                    </a:p>
                  </p:txBody>
                </p:sp>
                <p:sp>
                  <p:nvSpPr>
                    <p:cNvPr id="6165" name="Text Box 21"/>
                    <p:cNvSpPr txBox="1">
                      <a:spLocks noChangeArrowheads="1"/>
                    </p:cNvSpPr>
                    <p:nvPr/>
                  </p:nvSpPr>
                  <p:spPr bwMode="auto">
                    <a:xfrm>
                      <a:off x="4494" y="8818"/>
                      <a:ext cx="1920" cy="5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742950" indent="-285750"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600" dirty="0"/>
                        <a:t>Change in the Size of the Firm</a:t>
                      </a:r>
                    </a:p>
                  </p:txBody>
                </p:sp>
                <p:sp>
                  <p:nvSpPr>
                    <p:cNvPr id="6166" name="Text Box 22"/>
                    <p:cNvSpPr txBox="1">
                      <a:spLocks noChangeArrowheads="1"/>
                    </p:cNvSpPr>
                    <p:nvPr/>
                  </p:nvSpPr>
                  <p:spPr bwMode="auto">
                    <a:xfrm>
                      <a:off x="7293" y="8314"/>
                      <a:ext cx="2481" cy="2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114300" indent="1588"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lvl="1" eaLnBrk="1" hangingPunct="1">
                        <a:buFont typeface="Wingdings" panose="05000000000000000000" pitchFamily="2" charset="2"/>
                        <a:buChar char="v"/>
                      </a:pPr>
                      <a:r>
                        <a:rPr lang="en-US" altLang="en-US" sz="1800" dirty="0"/>
                        <a:t>Administrative problems may cancel out Benefits</a:t>
                      </a:r>
                    </a:p>
                    <a:p>
                      <a:pPr eaLnBrk="1" hangingPunct="1"/>
                      <a:endParaRPr lang="en-US" altLang="en-US" sz="1800" dirty="0"/>
                    </a:p>
                    <a:p>
                      <a:pPr lvl="1" eaLnBrk="1" hangingPunct="1">
                        <a:buFont typeface="Wingdings" panose="05000000000000000000" pitchFamily="2" charset="2"/>
                        <a:buChar char="v"/>
                      </a:pPr>
                      <a:r>
                        <a:rPr lang="en-US" altLang="en-US" sz="1800" dirty="0"/>
                        <a:t>Methodological problem to detect Benefits</a:t>
                      </a:r>
                    </a:p>
                    <a:p>
                      <a:pPr eaLnBrk="1" hangingPunct="1"/>
                      <a:endParaRPr lang="en-US" altLang="en-US" sz="1800" dirty="0"/>
                    </a:p>
                    <a:p>
                      <a:pPr lvl="1" eaLnBrk="1" hangingPunct="1">
                        <a:buFont typeface="Wingdings" panose="05000000000000000000" pitchFamily="2" charset="2"/>
                        <a:buChar char="v"/>
                      </a:pPr>
                      <a:r>
                        <a:rPr lang="en-US" altLang="en-US" sz="1800" dirty="0"/>
                        <a:t>Only certain types of Merger strategies benefit</a:t>
                      </a:r>
                    </a:p>
                  </p:txBody>
                </p:sp>
                <p:sp>
                  <p:nvSpPr>
                    <p:cNvPr id="6167" name="Text Box 23"/>
                    <p:cNvSpPr txBox="1">
                      <a:spLocks noChangeArrowheads="1"/>
                    </p:cNvSpPr>
                    <p:nvPr/>
                  </p:nvSpPr>
                  <p:spPr bwMode="auto">
                    <a:xfrm>
                      <a:off x="2286" y="8962"/>
                      <a:ext cx="1920" cy="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114300" indent="1588"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lvl="1" eaLnBrk="1" hangingPunct="1">
                        <a:buFont typeface="Wingdings" panose="05000000000000000000" pitchFamily="2" charset="2"/>
                        <a:buChar char="v"/>
                      </a:pPr>
                      <a:r>
                        <a:rPr lang="en-US" altLang="en-US" sz="1800" dirty="0"/>
                        <a:t>Selection of merger candidates</a:t>
                      </a:r>
                    </a:p>
                    <a:p>
                      <a:pPr algn="just" eaLnBrk="1" hangingPunct="1"/>
                      <a:endParaRPr lang="en-US" altLang="en-US" sz="1800" dirty="0"/>
                    </a:p>
                    <a:p>
                      <a:pPr lvl="1" algn="just" eaLnBrk="1" hangingPunct="1">
                        <a:buFont typeface="Wingdings" panose="05000000000000000000" pitchFamily="2" charset="2"/>
                        <a:buChar char="v"/>
                      </a:pPr>
                      <a:r>
                        <a:rPr lang="en-US" altLang="en-US" sz="1800" dirty="0"/>
                        <a:t>Proper price</a:t>
                      </a:r>
                    </a:p>
                    <a:p>
                      <a:pPr eaLnBrk="1" hangingPunct="1"/>
                      <a:endParaRPr lang="en-US" altLang="en-US" sz="1800" dirty="0"/>
                    </a:p>
                  </p:txBody>
                </p:sp>
                <p:grpSp>
                  <p:nvGrpSpPr>
                    <p:cNvPr id="6168" name="Group 24"/>
                    <p:cNvGrpSpPr>
                      <a:grpSpLocks/>
                    </p:cNvGrpSpPr>
                    <p:nvPr/>
                  </p:nvGrpSpPr>
                  <p:grpSpPr bwMode="auto">
                    <a:xfrm>
                      <a:off x="2910" y="1762"/>
                      <a:ext cx="6864" cy="6399"/>
                      <a:chOff x="2910" y="1762"/>
                      <a:chExt cx="6864" cy="6399"/>
                    </a:xfrm>
                  </p:grpSpPr>
                  <p:sp>
                    <p:nvSpPr>
                      <p:cNvPr id="6170" name="AutoShape 25"/>
                      <p:cNvSpPr>
                        <a:spLocks noChangeArrowheads="1"/>
                      </p:cNvSpPr>
                      <p:nvPr/>
                    </p:nvSpPr>
                    <p:spPr bwMode="auto">
                      <a:xfrm>
                        <a:off x="2910" y="6857"/>
                        <a:ext cx="2592" cy="1304"/>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742950" indent="-285750"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sz="1800"/>
                      </a:p>
                    </p:txBody>
                  </p:sp>
                  <p:sp>
                    <p:nvSpPr>
                      <p:cNvPr id="6171" name="AutoShape 26"/>
                      <p:cNvSpPr>
                        <a:spLocks noChangeArrowheads="1"/>
                      </p:cNvSpPr>
                      <p:nvPr/>
                    </p:nvSpPr>
                    <p:spPr bwMode="auto">
                      <a:xfrm>
                        <a:off x="7182" y="6514"/>
                        <a:ext cx="2592" cy="1457"/>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742950" indent="-285750"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sz="1800"/>
                      </a:p>
                    </p:txBody>
                  </p:sp>
                  <p:sp>
                    <p:nvSpPr>
                      <p:cNvPr id="6172" name="Line 27"/>
                      <p:cNvSpPr>
                        <a:spLocks noChangeShapeType="1"/>
                      </p:cNvSpPr>
                      <p:nvPr/>
                    </p:nvSpPr>
                    <p:spPr bwMode="auto">
                      <a:xfrm>
                        <a:off x="4206" y="6082"/>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ZA" sz="1350"/>
                      </a:p>
                    </p:txBody>
                  </p:sp>
                  <p:sp>
                    <p:nvSpPr>
                      <p:cNvPr id="6173" name="Line 28"/>
                      <p:cNvSpPr>
                        <a:spLocks noChangeShapeType="1"/>
                      </p:cNvSpPr>
                      <p:nvPr/>
                    </p:nvSpPr>
                    <p:spPr bwMode="auto">
                      <a:xfrm>
                        <a:off x="8430" y="6082"/>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ZA" sz="1350"/>
                      </a:p>
                    </p:txBody>
                  </p:sp>
                  <p:grpSp>
                    <p:nvGrpSpPr>
                      <p:cNvPr id="6174" name="Group 29"/>
                      <p:cNvGrpSpPr>
                        <a:grpSpLocks/>
                      </p:cNvGrpSpPr>
                      <p:nvPr/>
                    </p:nvGrpSpPr>
                    <p:grpSpPr bwMode="auto">
                      <a:xfrm>
                        <a:off x="3054" y="1762"/>
                        <a:ext cx="6720" cy="4735"/>
                        <a:chOff x="3054" y="1762"/>
                        <a:chExt cx="6720" cy="4735"/>
                      </a:xfrm>
                    </p:grpSpPr>
                    <p:sp>
                      <p:nvSpPr>
                        <p:cNvPr id="6175" name="Text Box 30"/>
                        <p:cNvSpPr txBox="1">
                          <a:spLocks noChangeArrowheads="1"/>
                        </p:cNvSpPr>
                        <p:nvPr/>
                      </p:nvSpPr>
                      <p:spPr bwMode="auto">
                        <a:xfrm>
                          <a:off x="5070" y="3672"/>
                          <a:ext cx="2592"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742950" indent="-285750"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2000" dirty="0"/>
                            <a:t>Reconciling the Difference of Opinion</a:t>
                          </a:r>
                        </a:p>
                      </p:txBody>
                    </p:sp>
                    <p:grpSp>
                      <p:nvGrpSpPr>
                        <p:cNvPr id="6176" name="Group 31"/>
                        <p:cNvGrpSpPr>
                          <a:grpSpLocks/>
                        </p:cNvGrpSpPr>
                        <p:nvPr/>
                      </p:nvGrpSpPr>
                      <p:grpSpPr bwMode="auto">
                        <a:xfrm>
                          <a:off x="3054" y="1762"/>
                          <a:ext cx="6720" cy="4735"/>
                          <a:chOff x="3054" y="1762"/>
                          <a:chExt cx="6720" cy="4735"/>
                        </a:xfrm>
                      </p:grpSpPr>
                      <p:sp>
                        <p:nvSpPr>
                          <p:cNvPr id="6177" name="Text Box 32"/>
                          <p:cNvSpPr txBox="1">
                            <a:spLocks noChangeArrowheads="1"/>
                          </p:cNvSpPr>
                          <p:nvPr/>
                        </p:nvSpPr>
                        <p:spPr bwMode="auto">
                          <a:xfrm>
                            <a:off x="4686" y="1762"/>
                            <a:ext cx="3456" cy="5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742950" indent="-285750"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2000" dirty="0"/>
                              <a:t>Do Mergers Benefit the Involved Parties</a:t>
                            </a:r>
                          </a:p>
                        </p:txBody>
                      </p:sp>
                      <p:sp>
                        <p:nvSpPr>
                          <p:cNvPr id="6178" name="Text Box 33"/>
                          <p:cNvSpPr txBox="1">
                            <a:spLocks noChangeArrowheads="1"/>
                          </p:cNvSpPr>
                          <p:nvPr/>
                        </p:nvSpPr>
                        <p:spPr bwMode="auto">
                          <a:xfrm>
                            <a:off x="3597" y="2770"/>
                            <a:ext cx="5411" cy="55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742950" indent="-285750"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2000" dirty="0"/>
                              <a:t>The Empirical and Conceptual Literature support opposite point of views</a:t>
                            </a:r>
                          </a:p>
                        </p:txBody>
                      </p:sp>
                      <p:sp>
                        <p:nvSpPr>
                          <p:cNvPr id="6179" name="Text Box 34"/>
                          <p:cNvSpPr txBox="1">
                            <a:spLocks noChangeArrowheads="1"/>
                          </p:cNvSpPr>
                          <p:nvPr/>
                        </p:nvSpPr>
                        <p:spPr bwMode="auto">
                          <a:xfrm>
                            <a:off x="3054" y="5506"/>
                            <a:ext cx="2688" cy="99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742950" indent="-285750"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2000" dirty="0"/>
                              <a:t>Mergers Do Not Provide Real Benefits</a:t>
                            </a:r>
                          </a:p>
                        </p:txBody>
                      </p:sp>
                      <p:sp>
                        <p:nvSpPr>
                          <p:cNvPr id="6180" name="Text Box 35"/>
                          <p:cNvSpPr txBox="1">
                            <a:spLocks noChangeArrowheads="1"/>
                          </p:cNvSpPr>
                          <p:nvPr/>
                        </p:nvSpPr>
                        <p:spPr bwMode="auto">
                          <a:xfrm>
                            <a:off x="7086" y="5506"/>
                            <a:ext cx="2688" cy="5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742950" indent="-285750"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sz="1600" dirty="0"/>
                              <a:t>Mergers Do Provide Real Benefits</a:t>
                            </a:r>
                          </a:p>
                        </p:txBody>
                      </p:sp>
                      <p:sp>
                        <p:nvSpPr>
                          <p:cNvPr id="6181" name="Oval 36"/>
                          <p:cNvSpPr>
                            <a:spLocks noChangeArrowheads="1"/>
                          </p:cNvSpPr>
                          <p:nvPr/>
                        </p:nvSpPr>
                        <p:spPr bwMode="auto">
                          <a:xfrm>
                            <a:off x="4686" y="3724"/>
                            <a:ext cx="3360" cy="104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742950" indent="-285750"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sz="1800"/>
                          </a:p>
                        </p:txBody>
                      </p:sp>
                      <p:sp>
                        <p:nvSpPr>
                          <p:cNvPr id="6182" name="Line 37"/>
                          <p:cNvSpPr>
                            <a:spLocks noChangeShapeType="1"/>
                          </p:cNvSpPr>
                          <p:nvPr/>
                        </p:nvSpPr>
                        <p:spPr bwMode="auto">
                          <a:xfrm>
                            <a:off x="6318" y="2194"/>
                            <a:ext cx="0" cy="5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ZA" sz="1350"/>
                          </a:p>
                        </p:txBody>
                      </p:sp>
                      <p:sp>
                        <p:nvSpPr>
                          <p:cNvPr id="6183" name="Line 38"/>
                          <p:cNvSpPr>
                            <a:spLocks noChangeShapeType="1"/>
                          </p:cNvSpPr>
                          <p:nvPr/>
                        </p:nvSpPr>
                        <p:spPr bwMode="auto">
                          <a:xfrm>
                            <a:off x="6318" y="3346"/>
                            <a:ext cx="0" cy="4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ZA" sz="1350"/>
                          </a:p>
                        </p:txBody>
                      </p:sp>
                      <p:sp>
                        <p:nvSpPr>
                          <p:cNvPr id="6184" name="Line 39"/>
                          <p:cNvSpPr>
                            <a:spLocks noChangeShapeType="1"/>
                          </p:cNvSpPr>
                          <p:nvPr/>
                        </p:nvSpPr>
                        <p:spPr bwMode="auto">
                          <a:xfrm flipV="1">
                            <a:off x="4206" y="5074"/>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ZA" sz="1350"/>
                          </a:p>
                        </p:txBody>
                      </p:sp>
                      <p:sp>
                        <p:nvSpPr>
                          <p:cNvPr id="6185" name="Line 40"/>
                          <p:cNvSpPr>
                            <a:spLocks noChangeShapeType="1"/>
                          </p:cNvSpPr>
                          <p:nvPr/>
                        </p:nvSpPr>
                        <p:spPr bwMode="auto">
                          <a:xfrm>
                            <a:off x="4206" y="5074"/>
                            <a:ext cx="42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ZA" sz="1350"/>
                          </a:p>
                        </p:txBody>
                      </p:sp>
                      <p:sp>
                        <p:nvSpPr>
                          <p:cNvPr id="6186" name="Line 41"/>
                          <p:cNvSpPr>
                            <a:spLocks noChangeShapeType="1"/>
                          </p:cNvSpPr>
                          <p:nvPr/>
                        </p:nvSpPr>
                        <p:spPr bwMode="auto">
                          <a:xfrm>
                            <a:off x="6318" y="4668"/>
                            <a:ext cx="0" cy="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ZA" sz="1350"/>
                          </a:p>
                        </p:txBody>
                      </p:sp>
                    </p:grpSp>
                  </p:grpSp>
                </p:grpSp>
                <p:sp>
                  <p:nvSpPr>
                    <p:cNvPr id="6169" name="Line 42"/>
                    <p:cNvSpPr>
                      <a:spLocks noChangeShapeType="1"/>
                    </p:cNvSpPr>
                    <p:nvPr/>
                  </p:nvSpPr>
                  <p:spPr bwMode="auto">
                    <a:xfrm flipH="1">
                      <a:off x="2910" y="7666"/>
                      <a:ext cx="0" cy="4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ZA" sz="1350"/>
                    </a:p>
                  </p:txBody>
                </p:sp>
              </p:grpSp>
              <p:sp>
                <p:nvSpPr>
                  <p:cNvPr id="6162" name="Text Box 43"/>
                  <p:cNvSpPr txBox="1">
                    <a:spLocks noChangeArrowheads="1"/>
                  </p:cNvSpPr>
                  <p:nvPr/>
                </p:nvSpPr>
                <p:spPr bwMode="auto">
                  <a:xfrm>
                    <a:off x="2382" y="4498"/>
                    <a:ext cx="11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742950" indent="-285750"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000" dirty="0"/>
                      <a:t>Position: I</a:t>
                    </a:r>
                  </a:p>
                </p:txBody>
              </p:sp>
            </p:grpSp>
            <p:sp>
              <p:nvSpPr>
                <p:cNvPr id="6160" name="Text Box 44"/>
                <p:cNvSpPr txBox="1">
                  <a:spLocks noChangeArrowheads="1"/>
                </p:cNvSpPr>
                <p:nvPr/>
              </p:nvSpPr>
              <p:spPr bwMode="auto">
                <a:xfrm>
                  <a:off x="8718" y="4498"/>
                  <a:ext cx="11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cs typeface="Arial" panose="020B0604020202020204" pitchFamily="34" charset="0"/>
                    </a:defRPr>
                  </a:lvl1pPr>
                  <a:lvl2pPr marL="742950" indent="-285750" eaLnBrk="0" hangingPunct="0">
                    <a:defRPr kumimoji="1" sz="2400">
                      <a:solidFill>
                        <a:schemeClr val="tx1"/>
                      </a:solidFill>
                      <a:latin typeface="Times New Roman" panose="02020603050405020304" pitchFamily="18" charset="0"/>
                      <a:cs typeface="Arial" panose="020B0604020202020204" pitchFamily="34" charset="0"/>
                    </a:defRPr>
                  </a:lvl2pPr>
                  <a:lvl3pPr marL="1143000" indent="-228600" eaLnBrk="0" hangingPunct="0">
                    <a:defRPr kumimoji="1" sz="2400">
                      <a:solidFill>
                        <a:schemeClr val="tx1"/>
                      </a:solidFill>
                      <a:latin typeface="Times New Roman" panose="02020603050405020304" pitchFamily="18" charset="0"/>
                      <a:cs typeface="Arial" panose="020B0604020202020204" pitchFamily="34" charset="0"/>
                    </a:defRPr>
                  </a:lvl3pPr>
                  <a:lvl4pPr marL="1600200" indent="-228600" eaLnBrk="0" hangingPunct="0">
                    <a:defRPr kumimoji="1" sz="2400">
                      <a:solidFill>
                        <a:schemeClr val="tx1"/>
                      </a:solidFill>
                      <a:latin typeface="Times New Roman" panose="02020603050405020304" pitchFamily="18" charset="0"/>
                      <a:cs typeface="Arial" panose="020B0604020202020204" pitchFamily="34" charset="0"/>
                    </a:defRPr>
                  </a:lvl4pPr>
                  <a:lvl5pPr marL="2057400" indent="-228600" eaLnBrk="0" hangingPunct="0">
                    <a:defRPr kumimoji="1"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000" dirty="0"/>
                    <a:t>Position: II</a:t>
                  </a:r>
                </a:p>
              </p:txBody>
            </p:sp>
          </p:grpSp>
        </p:grpSp>
      </p:grpSp>
      <p:cxnSp>
        <p:nvCxnSpPr>
          <p:cNvPr id="3" name="Straight Connector 2"/>
          <p:cNvCxnSpPr/>
          <p:nvPr/>
        </p:nvCxnSpPr>
        <p:spPr>
          <a:xfrm>
            <a:off x="3159798" y="3200646"/>
            <a:ext cx="13507" cy="3069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9673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8200" y="365126"/>
            <a:ext cx="10515600" cy="497760"/>
          </a:xfrm>
        </p:spPr>
        <p:txBody>
          <a:bodyPr>
            <a:normAutofit fontScale="90000"/>
          </a:bodyPr>
          <a:lstStyle/>
          <a:p>
            <a:pPr algn="ctr" eaLnBrk="1" hangingPunct="1"/>
            <a:r>
              <a:rPr lang="en-US" altLang="en-US" sz="3000" dirty="0"/>
              <a:t>POTENTIAL ECONOMIC BENEFITS IN MERGERS</a:t>
            </a:r>
          </a:p>
        </p:txBody>
      </p:sp>
      <p:sp>
        <p:nvSpPr>
          <p:cNvPr id="7171" name="Rectangle 3"/>
          <p:cNvSpPr>
            <a:spLocks noGrp="1" noChangeArrowheads="1"/>
          </p:cNvSpPr>
          <p:nvPr>
            <p:ph type="body" idx="1"/>
          </p:nvPr>
        </p:nvSpPr>
        <p:spPr>
          <a:xfrm>
            <a:off x="1322887" y="1072501"/>
            <a:ext cx="10030913" cy="5547239"/>
          </a:xfrm>
        </p:spPr>
        <p:txBody>
          <a:bodyPr>
            <a:noAutofit/>
          </a:bodyPr>
          <a:lstStyle/>
          <a:p>
            <a:pPr marL="731044" indent="-731044">
              <a:tabLst>
                <a:tab pos="685800" algn="l"/>
              </a:tabLst>
            </a:pPr>
            <a:r>
              <a:rPr lang="en-US" altLang="en-US" b="1" dirty="0" smtClean="0"/>
              <a:t>Scale Economics</a:t>
            </a:r>
          </a:p>
          <a:p>
            <a:pPr marL="731044" indent="-731044">
              <a:buNone/>
              <a:tabLst>
                <a:tab pos="685800" algn="l"/>
              </a:tabLst>
            </a:pPr>
            <a:r>
              <a:rPr lang="en-US" altLang="en-US" dirty="0" smtClean="0"/>
              <a:t>		</a:t>
            </a:r>
            <a:r>
              <a:rPr lang="en-US" altLang="en-US" dirty="0"/>
              <a:t>To avoid duplication of equipment and activities and also to introduce activities which would not be justified otherwise</a:t>
            </a:r>
            <a:r>
              <a:rPr lang="en-US" altLang="en-US" dirty="0" smtClean="0"/>
              <a:t>.</a:t>
            </a:r>
          </a:p>
          <a:p>
            <a:pPr marL="731044" indent="-731044">
              <a:buNone/>
              <a:tabLst>
                <a:tab pos="685800" algn="l"/>
              </a:tabLst>
            </a:pPr>
            <a:endParaRPr lang="en-US" altLang="en-US" dirty="0"/>
          </a:p>
          <a:p>
            <a:pPr marL="731044" indent="-731044">
              <a:tabLst>
                <a:tab pos="685800" algn="l"/>
              </a:tabLst>
            </a:pPr>
            <a:r>
              <a:rPr lang="en-US" altLang="en-US" b="1" dirty="0" smtClean="0"/>
              <a:t>Economies of Scope</a:t>
            </a:r>
          </a:p>
          <a:p>
            <a:pPr marL="731044" indent="-731044">
              <a:buNone/>
              <a:tabLst>
                <a:tab pos="685800" algn="l"/>
              </a:tabLst>
            </a:pPr>
            <a:r>
              <a:rPr lang="en-US" altLang="en-US" dirty="0" smtClean="0"/>
              <a:t>		</a:t>
            </a:r>
            <a:r>
              <a:rPr lang="en-US" altLang="en-US" dirty="0"/>
              <a:t>A single firm can produce a given level of output of each product line at a lesser cost than </a:t>
            </a:r>
            <a:r>
              <a:rPr lang="en-US" altLang="en-US" dirty="0" smtClean="0"/>
              <a:t>that </a:t>
            </a:r>
            <a:r>
              <a:rPr lang="en-US" altLang="en-US" dirty="0"/>
              <a:t>of separate </a:t>
            </a:r>
            <a:r>
              <a:rPr lang="en-US" altLang="en-US" dirty="0" smtClean="0"/>
              <a:t>firms</a:t>
            </a:r>
          </a:p>
          <a:p>
            <a:pPr marL="731044" indent="-731044">
              <a:buNone/>
              <a:tabLst>
                <a:tab pos="685800" algn="l"/>
              </a:tabLst>
            </a:pPr>
            <a:endParaRPr lang="en-US" altLang="en-US" dirty="0"/>
          </a:p>
          <a:p>
            <a:pPr marL="731044" indent="-731044">
              <a:tabLst>
                <a:tab pos="685800" algn="l"/>
              </a:tabLst>
            </a:pPr>
            <a:r>
              <a:rPr lang="en-US" altLang="en-US" b="1" dirty="0" smtClean="0"/>
              <a:t>Pecuniary</a:t>
            </a:r>
          </a:p>
          <a:p>
            <a:pPr marL="731044" indent="-731044">
              <a:buNone/>
              <a:tabLst>
                <a:tab pos="685800" algn="l"/>
              </a:tabLst>
            </a:pPr>
            <a:r>
              <a:rPr lang="en-US" altLang="en-US" dirty="0" smtClean="0"/>
              <a:t>		</a:t>
            </a:r>
            <a:r>
              <a:rPr lang="en-US" altLang="en-US" dirty="0"/>
              <a:t>Market power related economies</a:t>
            </a:r>
          </a:p>
        </p:txBody>
      </p:sp>
    </p:spTree>
    <p:extLst>
      <p:ext uri="{BB962C8B-B14F-4D97-AF65-F5344CB8AC3E}">
        <p14:creationId xmlns:p14="http://schemas.microsoft.com/office/powerpoint/2010/main" val="622981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8200" y="171942"/>
            <a:ext cx="10515600" cy="407607"/>
          </a:xfrm>
        </p:spPr>
        <p:txBody>
          <a:bodyPr>
            <a:normAutofit fontScale="90000"/>
          </a:bodyPr>
          <a:lstStyle/>
          <a:p>
            <a:pPr eaLnBrk="1" hangingPunct="1"/>
            <a:r>
              <a:rPr lang="en-US" altLang="en-US" sz="3000" dirty="0"/>
              <a:t>When Companies merge, employees face many losses including:</a:t>
            </a:r>
          </a:p>
        </p:txBody>
      </p:sp>
      <p:sp>
        <p:nvSpPr>
          <p:cNvPr id="8195" name="Rectangle 3"/>
          <p:cNvSpPr>
            <a:spLocks noGrp="1" noChangeArrowheads="1"/>
          </p:cNvSpPr>
          <p:nvPr>
            <p:ph type="body" idx="1"/>
          </p:nvPr>
        </p:nvSpPr>
        <p:spPr>
          <a:xfrm>
            <a:off x="696532" y="695763"/>
            <a:ext cx="10515600" cy="5898221"/>
          </a:xfrm>
        </p:spPr>
        <p:txBody>
          <a:bodyPr>
            <a:noAutofit/>
          </a:bodyPr>
          <a:lstStyle/>
          <a:p>
            <a:pPr algn="ctr" eaLnBrk="1" hangingPunct="1">
              <a:lnSpc>
                <a:spcPct val="80000"/>
              </a:lnSpc>
            </a:pPr>
            <a:r>
              <a:rPr lang="en-US" altLang="en-US" sz="1800" b="1" dirty="0"/>
              <a:t>Hierarchical status – often the acquirer becomes “boss”.</a:t>
            </a:r>
          </a:p>
          <a:p>
            <a:pPr algn="ctr" eaLnBrk="1" hangingPunct="1">
              <a:lnSpc>
                <a:spcPct val="80000"/>
              </a:lnSpc>
              <a:buFont typeface="Wingdings" panose="05000000000000000000" pitchFamily="2" charset="2"/>
              <a:buNone/>
            </a:pPr>
            <a:endParaRPr lang="en-US" altLang="en-US" sz="1800" b="1" dirty="0"/>
          </a:p>
          <a:p>
            <a:pPr algn="ctr" eaLnBrk="1" hangingPunct="1">
              <a:lnSpc>
                <a:spcPct val="80000"/>
              </a:lnSpc>
            </a:pPr>
            <a:r>
              <a:rPr lang="en-US" altLang="en-US" sz="1800" b="1" dirty="0"/>
              <a:t>Knowledge of firm – procedures and people change.</a:t>
            </a:r>
          </a:p>
          <a:p>
            <a:pPr algn="ctr" eaLnBrk="1" hangingPunct="1">
              <a:lnSpc>
                <a:spcPct val="80000"/>
              </a:lnSpc>
              <a:buFont typeface="Wingdings" panose="05000000000000000000" pitchFamily="2" charset="2"/>
              <a:buNone/>
            </a:pPr>
            <a:endParaRPr lang="en-US" altLang="en-US" sz="1800" b="1" dirty="0"/>
          </a:p>
          <a:p>
            <a:pPr algn="ctr" eaLnBrk="1" hangingPunct="1">
              <a:lnSpc>
                <a:spcPct val="80000"/>
              </a:lnSpc>
            </a:pPr>
            <a:r>
              <a:rPr lang="en-US" altLang="en-US" sz="1800" b="1" dirty="0"/>
              <a:t>Trusted subordinates – people tend to be shifted around.</a:t>
            </a:r>
          </a:p>
          <a:p>
            <a:pPr algn="ctr" eaLnBrk="1" hangingPunct="1">
              <a:lnSpc>
                <a:spcPct val="80000"/>
              </a:lnSpc>
              <a:buFont typeface="Wingdings" panose="05000000000000000000" pitchFamily="2" charset="2"/>
              <a:buNone/>
            </a:pPr>
            <a:endParaRPr lang="en-US" altLang="en-US" sz="1800" b="1" dirty="0"/>
          </a:p>
          <a:p>
            <a:pPr algn="ctr" eaLnBrk="1" hangingPunct="1">
              <a:lnSpc>
                <a:spcPct val="80000"/>
              </a:lnSpc>
            </a:pPr>
            <a:r>
              <a:rPr lang="en-US" altLang="en-US" sz="1800" b="1" dirty="0"/>
              <a:t>Network – new connections are formed.</a:t>
            </a:r>
          </a:p>
          <a:p>
            <a:pPr algn="ctr" eaLnBrk="1" hangingPunct="1">
              <a:lnSpc>
                <a:spcPct val="80000"/>
              </a:lnSpc>
            </a:pPr>
            <a:endParaRPr lang="en-US" altLang="en-US" sz="1800" b="1" dirty="0"/>
          </a:p>
          <a:p>
            <a:pPr algn="ctr" eaLnBrk="1" hangingPunct="1">
              <a:lnSpc>
                <a:spcPct val="80000"/>
              </a:lnSpc>
            </a:pPr>
            <a:r>
              <a:rPr lang="en-US" altLang="en-US" sz="1800" b="1" dirty="0"/>
              <a:t>Control – acquires usually make the decisions.</a:t>
            </a:r>
          </a:p>
          <a:p>
            <a:pPr algn="ctr" eaLnBrk="1" hangingPunct="1">
              <a:lnSpc>
                <a:spcPct val="80000"/>
              </a:lnSpc>
            </a:pPr>
            <a:endParaRPr lang="en-US" altLang="en-US" sz="1800" b="1" dirty="0"/>
          </a:p>
          <a:p>
            <a:pPr algn="ctr" eaLnBrk="1" hangingPunct="1">
              <a:lnSpc>
                <a:spcPct val="80000"/>
              </a:lnSpc>
            </a:pPr>
            <a:r>
              <a:rPr lang="en-US" altLang="en-US" sz="1800" b="1" dirty="0"/>
              <a:t>Future – no one knows what will happen.</a:t>
            </a:r>
          </a:p>
          <a:p>
            <a:pPr algn="ctr" eaLnBrk="1" hangingPunct="1">
              <a:lnSpc>
                <a:spcPct val="80000"/>
              </a:lnSpc>
            </a:pPr>
            <a:endParaRPr lang="en-US" altLang="en-US" sz="1800" b="1" dirty="0"/>
          </a:p>
          <a:p>
            <a:pPr algn="ctr" eaLnBrk="1" hangingPunct="1">
              <a:lnSpc>
                <a:spcPct val="80000"/>
              </a:lnSpc>
            </a:pPr>
            <a:r>
              <a:rPr lang="en-US" altLang="en-US" sz="1800" b="1" dirty="0"/>
              <a:t>Job definition – most things are in flux for a while</a:t>
            </a:r>
          </a:p>
          <a:p>
            <a:pPr algn="ctr" eaLnBrk="1" hangingPunct="1">
              <a:lnSpc>
                <a:spcPct val="80000"/>
              </a:lnSpc>
            </a:pPr>
            <a:endParaRPr lang="en-US" altLang="en-US" sz="1800" b="1" dirty="0"/>
          </a:p>
          <a:p>
            <a:pPr algn="ctr" eaLnBrk="1" hangingPunct="1">
              <a:lnSpc>
                <a:spcPct val="80000"/>
              </a:lnSpc>
            </a:pPr>
            <a:r>
              <a:rPr lang="en-US" altLang="en-US" sz="1800" b="1" dirty="0"/>
              <a:t>Physical location – moving is typical in mergers.</a:t>
            </a:r>
          </a:p>
          <a:p>
            <a:pPr algn="ctr" eaLnBrk="1" hangingPunct="1">
              <a:lnSpc>
                <a:spcPct val="80000"/>
              </a:lnSpc>
            </a:pPr>
            <a:endParaRPr lang="en-US" altLang="en-US" sz="1600" b="1" dirty="0"/>
          </a:p>
          <a:p>
            <a:pPr algn="ctr" eaLnBrk="1" hangingPunct="1">
              <a:lnSpc>
                <a:spcPct val="80000"/>
              </a:lnSpc>
            </a:pPr>
            <a:r>
              <a:rPr lang="en-US" altLang="en-US" sz="1600" b="1" dirty="0"/>
              <a:t>Friends or peers – often people leave, are fired, or transferred.</a:t>
            </a:r>
          </a:p>
        </p:txBody>
      </p:sp>
    </p:spTree>
    <p:extLst>
      <p:ext uri="{BB962C8B-B14F-4D97-AF65-F5344CB8AC3E}">
        <p14:creationId xmlns:p14="http://schemas.microsoft.com/office/powerpoint/2010/main" val="3509205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715</TotalTime>
  <Words>1431</Words>
  <Application>Microsoft Office PowerPoint</Application>
  <PresentationFormat>Widescreen</PresentationFormat>
  <Paragraphs>360</Paragraphs>
  <Slides>39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ItcSymbol-Medium</vt:lpstr>
      <vt:lpstr>Times New Roman</vt:lpstr>
      <vt:lpstr>Wingdings</vt:lpstr>
      <vt:lpstr>Office Theme</vt:lpstr>
      <vt:lpstr>   Strategic and Change Management </vt:lpstr>
      <vt:lpstr>PowerPoint Presentation</vt:lpstr>
      <vt:lpstr>PowerPoint Presentation</vt:lpstr>
      <vt:lpstr>PowerPoint Presentation</vt:lpstr>
      <vt:lpstr>CORPORATE MERGERS</vt:lpstr>
      <vt:lpstr>MAJOR MERGER OBJECTIVES</vt:lpstr>
      <vt:lpstr>PowerPoint Presentation</vt:lpstr>
      <vt:lpstr>POTENTIAL ECONOMIC BENEFITS IN MERGERS</vt:lpstr>
      <vt:lpstr>When Companies merge, employees face many losses including:</vt:lpstr>
      <vt:lpstr>Issues to be considered before the merger:</vt:lpstr>
      <vt:lpstr>Important definitions for firm valuation</vt:lpstr>
      <vt:lpstr>PowerPoint Presentation</vt:lpstr>
      <vt:lpstr>Effectiveness of the assimilation process</vt:lpstr>
      <vt:lpstr>PowerPoint Presentation</vt:lpstr>
      <vt:lpstr>PowerPoint Presentation</vt:lpstr>
      <vt:lpstr>PowerPoint Presentation</vt:lpstr>
      <vt:lpstr>PowerPoint Presentation</vt:lpstr>
      <vt:lpstr>PowerPoint Presentation</vt:lpstr>
      <vt:lpstr>What is Change Management?</vt:lpstr>
      <vt:lpstr>PowerPoint Presentation</vt:lpstr>
      <vt:lpstr>PowerPoint Presentation</vt:lpstr>
      <vt:lpstr> Model of Adaptive Orientation</vt:lpstr>
      <vt:lpstr>PowerPoint Presentation</vt:lpstr>
      <vt:lpstr>PowerPoint Presentation</vt:lpstr>
      <vt:lpstr>PowerPoint Presentation</vt:lpstr>
      <vt:lpstr>Open Systems Anchor of OB</vt:lpstr>
      <vt:lpstr>Basic Qualities of Systems</vt:lpstr>
      <vt:lpstr>Figure 2.2 Organization as Open System</vt:lpstr>
      <vt:lpstr>The Sociotechnical System</vt:lpstr>
      <vt:lpstr>High Performance Systems</vt:lpstr>
      <vt:lpstr>PowerPoint Presentation</vt:lpstr>
      <vt:lpstr>Contingency Approach</vt:lpstr>
      <vt:lpstr>Future Shock and Change</vt:lpstr>
      <vt:lpstr>Table 2.2 Millennial Megatrends: Gateways to Twenty-first Century</vt:lpstr>
      <vt:lpstr>PowerPoint Presentation</vt:lpstr>
      <vt:lpstr>Change Factors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Dale Smith</dc:creator>
  <cp:lastModifiedBy>Dale Smith</cp:lastModifiedBy>
  <cp:revision>17</cp:revision>
  <dcterms:created xsi:type="dcterms:W3CDTF">2016-02-25T16:24:05Z</dcterms:created>
  <dcterms:modified xsi:type="dcterms:W3CDTF">2016-02-27T06:21:13Z</dcterms:modified>
</cp:coreProperties>
</file>