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6" r:id="rId2"/>
    <p:sldId id="282" r:id="rId3"/>
    <p:sldId id="275" r:id="rId4"/>
    <p:sldId id="278" r:id="rId5"/>
    <p:sldId id="281" r:id="rId6"/>
    <p:sldId id="279" r:id="rId7"/>
    <p:sldId id="280" r:id="rId8"/>
    <p:sldId id="257" r:id="rId9"/>
    <p:sldId id="283" r:id="rId10"/>
    <p:sldId id="284" r:id="rId11"/>
    <p:sldId id="285" r:id="rId12"/>
    <p:sldId id="288" r:id="rId13"/>
    <p:sldId id="290" r:id="rId14"/>
    <p:sldId id="289" r:id="rId15"/>
    <p:sldId id="302" r:id="rId16"/>
    <p:sldId id="287" r:id="rId17"/>
    <p:sldId id="286" r:id="rId18"/>
    <p:sldId id="291" r:id="rId19"/>
    <p:sldId id="292" r:id="rId20"/>
    <p:sldId id="294" r:id="rId21"/>
    <p:sldId id="293" r:id="rId22"/>
    <p:sldId id="295" r:id="rId23"/>
    <p:sldId id="296" r:id="rId24"/>
    <p:sldId id="297" r:id="rId25"/>
    <p:sldId id="299" r:id="rId26"/>
    <p:sldId id="300" r:id="rId27"/>
    <p:sldId id="301" r:id="rId28"/>
    <p:sldId id="298" r:id="rId29"/>
    <p:sldId id="304" r:id="rId30"/>
    <p:sldId id="305" r:id="rId31"/>
    <p:sldId id="306"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Rishen A." initials="SRA" lastIdx="0" clrIdx="0">
    <p:extLst>
      <p:ext uri="{19B8F6BF-5375-455C-9EA6-DF929625EA0E}">
        <p15:presenceInfo xmlns:p15="http://schemas.microsoft.com/office/powerpoint/2012/main" userId="S-1-5-21-329068152-1454471165-1417001333-1986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7135" autoAdjust="0"/>
  </p:normalViewPr>
  <p:slideViewPr>
    <p:cSldViewPr snapToGrid="0">
      <p:cViewPr varScale="1">
        <p:scale>
          <a:sx n="59" d="100"/>
          <a:sy n="59" d="100"/>
        </p:scale>
        <p:origin x="10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68070A-225B-4BB6-9CED-E652AF3059F0}" type="doc">
      <dgm:prSet loTypeId="urn:microsoft.com/office/officeart/2005/8/layout/hProcess9" loCatId="process" qsTypeId="urn:microsoft.com/office/officeart/2005/8/quickstyle/simple1" qsCatId="simple" csTypeId="urn:microsoft.com/office/officeart/2005/8/colors/accent0_1" csCatId="mainScheme" phldr="1"/>
      <dgm:spPr/>
    </dgm:pt>
    <dgm:pt modelId="{DC64667D-6632-44AB-B6C9-E1F70CA24150}">
      <dgm:prSet phldrT="[Text]" custT="1"/>
      <dgm:spPr/>
      <dgm:t>
        <a:bodyPr/>
        <a:lstStyle/>
        <a:p>
          <a:r>
            <a:rPr lang="en-US" sz="1200" dirty="0"/>
            <a:t>RESOURCES (Capital, Material, Equipment)</a:t>
          </a:r>
        </a:p>
      </dgm:t>
    </dgm:pt>
    <dgm:pt modelId="{D66F1A91-8C28-4DAF-AF06-8F0AB2482327}" type="parTrans" cxnId="{8AF9A296-A230-4039-8DEA-AB980DD32430}">
      <dgm:prSet/>
      <dgm:spPr/>
      <dgm:t>
        <a:bodyPr/>
        <a:lstStyle/>
        <a:p>
          <a:endParaRPr lang="en-US"/>
        </a:p>
      </dgm:t>
    </dgm:pt>
    <dgm:pt modelId="{247C65B8-8E94-447C-8400-E05E2F483F04}" type="sibTrans" cxnId="{8AF9A296-A230-4039-8DEA-AB980DD32430}">
      <dgm:prSet/>
      <dgm:spPr/>
      <dgm:t>
        <a:bodyPr/>
        <a:lstStyle/>
        <a:p>
          <a:endParaRPr lang="en-US"/>
        </a:p>
      </dgm:t>
    </dgm:pt>
    <dgm:pt modelId="{293B7161-6C6B-4F4C-A1CD-734FE1FE0FF5}">
      <dgm:prSet phldrT="[Text]" custT="1"/>
      <dgm:spPr/>
      <dgm:t>
        <a:bodyPr/>
        <a:lstStyle/>
        <a:p>
          <a:r>
            <a:rPr lang="en-US" sz="1200" dirty="0"/>
            <a:t>INTEGRATION PROCESSES</a:t>
          </a:r>
        </a:p>
      </dgm:t>
    </dgm:pt>
    <dgm:pt modelId="{6218E7C2-FC0A-4897-8415-739DC0504E2E}" type="parTrans" cxnId="{EF4D44DA-EEB0-4A2E-8F71-BB191FB49FDD}">
      <dgm:prSet/>
      <dgm:spPr/>
      <dgm:t>
        <a:bodyPr/>
        <a:lstStyle/>
        <a:p>
          <a:endParaRPr lang="en-US"/>
        </a:p>
      </dgm:t>
    </dgm:pt>
    <dgm:pt modelId="{4EA054C8-FBCD-40CD-B3E0-AF0BD6277B21}" type="sibTrans" cxnId="{EF4D44DA-EEB0-4A2E-8F71-BB191FB49FDD}">
      <dgm:prSet/>
      <dgm:spPr/>
      <dgm:t>
        <a:bodyPr/>
        <a:lstStyle/>
        <a:p>
          <a:endParaRPr lang="en-US"/>
        </a:p>
      </dgm:t>
    </dgm:pt>
    <dgm:pt modelId="{E85E2450-180A-4770-A650-83A9B6D9A7C5}">
      <dgm:prSet phldrT="[Text]" custT="1"/>
      <dgm:spPr/>
      <dgm:t>
        <a:bodyPr/>
        <a:lstStyle/>
        <a:p>
          <a:r>
            <a:rPr lang="en-US" sz="1200" dirty="0"/>
            <a:t>OUTPUT (Products, Services, Profit)</a:t>
          </a:r>
        </a:p>
      </dgm:t>
    </dgm:pt>
    <dgm:pt modelId="{0276CF6A-774D-419B-ABFF-E0ABA6FC49BC}" type="parTrans" cxnId="{1BE004CD-D2DA-4D68-828B-95CF36E5659A}">
      <dgm:prSet/>
      <dgm:spPr/>
      <dgm:t>
        <a:bodyPr/>
        <a:lstStyle/>
        <a:p>
          <a:endParaRPr lang="en-US"/>
        </a:p>
      </dgm:t>
    </dgm:pt>
    <dgm:pt modelId="{A0EEEE31-3BE1-4F5D-9E36-1E3F1D31E9BD}" type="sibTrans" cxnId="{1BE004CD-D2DA-4D68-828B-95CF36E5659A}">
      <dgm:prSet/>
      <dgm:spPr/>
      <dgm:t>
        <a:bodyPr/>
        <a:lstStyle/>
        <a:p>
          <a:endParaRPr lang="en-US"/>
        </a:p>
      </dgm:t>
    </dgm:pt>
    <dgm:pt modelId="{4BA31E22-7EC0-4005-A838-1714A718534C}" type="pres">
      <dgm:prSet presAssocID="{E468070A-225B-4BB6-9CED-E652AF3059F0}" presName="CompostProcess" presStyleCnt="0">
        <dgm:presLayoutVars>
          <dgm:dir/>
          <dgm:resizeHandles val="exact"/>
        </dgm:presLayoutVars>
      </dgm:prSet>
      <dgm:spPr/>
    </dgm:pt>
    <dgm:pt modelId="{546F8A3D-3412-4057-A1AB-BB5F748272C9}" type="pres">
      <dgm:prSet presAssocID="{E468070A-225B-4BB6-9CED-E652AF3059F0}" presName="arrow" presStyleLbl="bgShp" presStyleIdx="0" presStyleCnt="1" custLinFactNeighborX="-2803" custLinFactNeighborY="-15342"/>
      <dgm:spPr/>
    </dgm:pt>
    <dgm:pt modelId="{3A003F93-119C-47B5-9EE1-AC2607B5267D}" type="pres">
      <dgm:prSet presAssocID="{E468070A-225B-4BB6-9CED-E652AF3059F0}" presName="linearProcess" presStyleCnt="0"/>
      <dgm:spPr/>
    </dgm:pt>
    <dgm:pt modelId="{82F2C17F-FFC4-4131-B988-71C83420A203}" type="pres">
      <dgm:prSet presAssocID="{DC64667D-6632-44AB-B6C9-E1F70CA24150}" presName="textNode" presStyleLbl="node1" presStyleIdx="0" presStyleCnt="3">
        <dgm:presLayoutVars>
          <dgm:bulletEnabled val="1"/>
        </dgm:presLayoutVars>
      </dgm:prSet>
      <dgm:spPr/>
    </dgm:pt>
    <dgm:pt modelId="{91F31250-B4DB-4D4A-97D4-C07764DE350E}" type="pres">
      <dgm:prSet presAssocID="{247C65B8-8E94-447C-8400-E05E2F483F04}" presName="sibTrans" presStyleCnt="0"/>
      <dgm:spPr/>
    </dgm:pt>
    <dgm:pt modelId="{3804FC5D-9C88-4B45-A572-8D25A5FC45AB}" type="pres">
      <dgm:prSet presAssocID="{293B7161-6C6B-4F4C-A1CD-734FE1FE0FF5}" presName="textNode" presStyleLbl="node1" presStyleIdx="1" presStyleCnt="3">
        <dgm:presLayoutVars>
          <dgm:bulletEnabled val="1"/>
        </dgm:presLayoutVars>
      </dgm:prSet>
      <dgm:spPr/>
    </dgm:pt>
    <dgm:pt modelId="{83FCEB99-924C-437D-B9DA-1D831C4E7F79}" type="pres">
      <dgm:prSet presAssocID="{4EA054C8-FBCD-40CD-B3E0-AF0BD6277B21}" presName="sibTrans" presStyleCnt="0"/>
      <dgm:spPr/>
    </dgm:pt>
    <dgm:pt modelId="{BFDE4B6C-40A4-456C-B105-89CB4D885E4D}" type="pres">
      <dgm:prSet presAssocID="{E85E2450-180A-4770-A650-83A9B6D9A7C5}" presName="textNode" presStyleLbl="node1" presStyleIdx="2" presStyleCnt="3">
        <dgm:presLayoutVars>
          <dgm:bulletEnabled val="1"/>
        </dgm:presLayoutVars>
      </dgm:prSet>
      <dgm:spPr/>
    </dgm:pt>
  </dgm:ptLst>
  <dgm:cxnLst>
    <dgm:cxn modelId="{EF4D44DA-EEB0-4A2E-8F71-BB191FB49FDD}" srcId="{E468070A-225B-4BB6-9CED-E652AF3059F0}" destId="{293B7161-6C6B-4F4C-A1CD-734FE1FE0FF5}" srcOrd="1" destOrd="0" parTransId="{6218E7C2-FC0A-4897-8415-739DC0504E2E}" sibTransId="{4EA054C8-FBCD-40CD-B3E0-AF0BD6277B21}"/>
    <dgm:cxn modelId="{8AF9A296-A230-4039-8DEA-AB980DD32430}" srcId="{E468070A-225B-4BB6-9CED-E652AF3059F0}" destId="{DC64667D-6632-44AB-B6C9-E1F70CA24150}" srcOrd="0" destOrd="0" parTransId="{D66F1A91-8C28-4DAF-AF06-8F0AB2482327}" sibTransId="{247C65B8-8E94-447C-8400-E05E2F483F04}"/>
    <dgm:cxn modelId="{1BE004CD-D2DA-4D68-828B-95CF36E5659A}" srcId="{E468070A-225B-4BB6-9CED-E652AF3059F0}" destId="{E85E2450-180A-4770-A650-83A9B6D9A7C5}" srcOrd="2" destOrd="0" parTransId="{0276CF6A-774D-419B-ABFF-E0ABA6FC49BC}" sibTransId="{A0EEEE31-3BE1-4F5D-9E36-1E3F1D31E9BD}"/>
    <dgm:cxn modelId="{2ABD29D4-E532-4B6A-A7D6-71B8B1D7020B}" type="presOf" srcId="{DC64667D-6632-44AB-B6C9-E1F70CA24150}" destId="{82F2C17F-FFC4-4131-B988-71C83420A203}" srcOrd="0" destOrd="0" presId="urn:microsoft.com/office/officeart/2005/8/layout/hProcess9"/>
    <dgm:cxn modelId="{556E32A4-FD6F-4158-926B-52A8AB89AE3A}" type="presOf" srcId="{E85E2450-180A-4770-A650-83A9B6D9A7C5}" destId="{BFDE4B6C-40A4-456C-B105-89CB4D885E4D}" srcOrd="0" destOrd="0" presId="urn:microsoft.com/office/officeart/2005/8/layout/hProcess9"/>
    <dgm:cxn modelId="{7A1EB720-D6A3-477D-BACC-DDAD345475D9}" type="presOf" srcId="{293B7161-6C6B-4F4C-A1CD-734FE1FE0FF5}" destId="{3804FC5D-9C88-4B45-A572-8D25A5FC45AB}" srcOrd="0" destOrd="0" presId="urn:microsoft.com/office/officeart/2005/8/layout/hProcess9"/>
    <dgm:cxn modelId="{385F9677-B026-4FA9-ABFE-91C65A75EB58}" type="presOf" srcId="{E468070A-225B-4BB6-9CED-E652AF3059F0}" destId="{4BA31E22-7EC0-4005-A838-1714A718534C}" srcOrd="0" destOrd="0" presId="urn:microsoft.com/office/officeart/2005/8/layout/hProcess9"/>
    <dgm:cxn modelId="{F45CAA5D-408D-4A5B-8681-E3398D0EC09A}" type="presParOf" srcId="{4BA31E22-7EC0-4005-A838-1714A718534C}" destId="{546F8A3D-3412-4057-A1AB-BB5F748272C9}" srcOrd="0" destOrd="0" presId="urn:microsoft.com/office/officeart/2005/8/layout/hProcess9"/>
    <dgm:cxn modelId="{388A3B46-3157-4969-BEC5-127382F598F9}" type="presParOf" srcId="{4BA31E22-7EC0-4005-A838-1714A718534C}" destId="{3A003F93-119C-47B5-9EE1-AC2607B5267D}" srcOrd="1" destOrd="0" presId="urn:microsoft.com/office/officeart/2005/8/layout/hProcess9"/>
    <dgm:cxn modelId="{948390E8-D861-4D49-83D8-8F240A5492D0}" type="presParOf" srcId="{3A003F93-119C-47B5-9EE1-AC2607B5267D}" destId="{82F2C17F-FFC4-4131-B988-71C83420A203}" srcOrd="0" destOrd="0" presId="urn:microsoft.com/office/officeart/2005/8/layout/hProcess9"/>
    <dgm:cxn modelId="{8DD8FCC0-2F5A-4C9D-81C9-200D7018E4D0}" type="presParOf" srcId="{3A003F93-119C-47B5-9EE1-AC2607B5267D}" destId="{91F31250-B4DB-4D4A-97D4-C07764DE350E}" srcOrd="1" destOrd="0" presId="urn:microsoft.com/office/officeart/2005/8/layout/hProcess9"/>
    <dgm:cxn modelId="{836E118E-FD2F-4E90-AC01-B71DCF84AC19}" type="presParOf" srcId="{3A003F93-119C-47B5-9EE1-AC2607B5267D}" destId="{3804FC5D-9C88-4B45-A572-8D25A5FC45AB}" srcOrd="2" destOrd="0" presId="urn:microsoft.com/office/officeart/2005/8/layout/hProcess9"/>
    <dgm:cxn modelId="{A001BC2C-712F-4EF2-A898-AA5BF2CC34FA}" type="presParOf" srcId="{3A003F93-119C-47B5-9EE1-AC2607B5267D}" destId="{83FCEB99-924C-437D-B9DA-1D831C4E7F79}" srcOrd="3" destOrd="0" presId="urn:microsoft.com/office/officeart/2005/8/layout/hProcess9"/>
    <dgm:cxn modelId="{DD3F0E56-968F-4B80-B541-9C5603263EB0}" type="presParOf" srcId="{3A003F93-119C-47B5-9EE1-AC2607B5267D}" destId="{BFDE4B6C-40A4-456C-B105-89CB4D885E4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To eliminate or reduce uncertainty</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To improve efficiency of the operation</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ZA" dirty="0"/>
            <a:t>To obtain a better understanding of the objectives</a:t>
          </a:r>
          <a:endParaRPr lang="en-US" dirty="0"/>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ZA" dirty="0"/>
            <a:t>To provide a basis for monitoring and controlling work</a:t>
          </a:r>
          <a:endParaRPr lang="en-US" dirty="0"/>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4"/>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4"/>
      <dgm:spPr/>
    </dgm:pt>
    <dgm:pt modelId="{47A17BDF-2E6A-48CF-A858-9A76DAA1C037}" type="pres">
      <dgm:prSet presAssocID="{04DCD734-21EF-4D13-9AEB-8B9F0B6712A0}" presName="dstNode" presStyleLbl="node1" presStyleIdx="0" presStyleCnt="4"/>
      <dgm:spPr/>
    </dgm:pt>
    <dgm:pt modelId="{F936C660-734C-4190-B171-B0383A4CE954}" type="pres">
      <dgm:prSet presAssocID="{5F9B1BF1-AC0E-4DB9-8174-0DA3662EC3B1}" presName="text_1" presStyleLbl="node1" presStyleIdx="0" presStyleCnt="4">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4"/>
      <dgm:spPr/>
    </dgm:pt>
    <dgm:pt modelId="{936B1E4A-7C65-4E3B-9490-C76A8FE14605}" type="pres">
      <dgm:prSet presAssocID="{BA2AED2F-9D6E-40C3-9DDA-CCBEE49C62ED}" presName="text_2" presStyleLbl="node1" presStyleIdx="1" presStyleCnt="4">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4"/>
      <dgm:spPr/>
    </dgm:pt>
    <dgm:pt modelId="{2B5E3824-527D-49F7-BE54-02887217B070}" type="pres">
      <dgm:prSet presAssocID="{2F973D4E-63DD-44EF-AE9D-D6BEBBD6C039}" presName="text_3" presStyleLbl="node1" presStyleIdx="2" presStyleCnt="4">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4"/>
      <dgm:spPr/>
    </dgm:pt>
    <dgm:pt modelId="{5486AEFF-F336-4CDA-A978-ED87EA000FBE}" type="pres">
      <dgm:prSet presAssocID="{E773CA89-BB45-49D1-83A6-7443A0DEB4C3}" presName="text_4" presStyleLbl="node1" presStyleIdx="3" presStyleCnt="4">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4"/>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007B8-AB2C-49E3-83B1-90AA25CDCD8D}" type="doc">
      <dgm:prSet loTypeId="urn:microsoft.com/office/officeart/2005/8/layout/pyramid2" loCatId="list" qsTypeId="urn:microsoft.com/office/officeart/2005/8/quickstyle/simple1" qsCatId="simple" csTypeId="urn:microsoft.com/office/officeart/2005/8/colors/accent1_2" csCatId="accent1" phldr="1"/>
      <dgm:spPr/>
    </dgm:pt>
    <dgm:pt modelId="{0855DAE1-B741-49A6-ABCB-08BE741223FA}">
      <dgm:prSet phldrT="[Text]"/>
      <dgm:spPr/>
      <dgm:t>
        <a:bodyPr/>
        <a:lstStyle/>
        <a:p>
          <a:r>
            <a:rPr lang="en-US"/>
            <a:t>Objective</a:t>
          </a:r>
        </a:p>
      </dgm:t>
    </dgm:pt>
    <dgm:pt modelId="{A5DB84F8-DF40-45FF-BB4F-C9AA79611FB5}" type="parTrans" cxnId="{F532D718-6423-4F51-A14E-668FC4154010}">
      <dgm:prSet/>
      <dgm:spPr/>
      <dgm:t>
        <a:bodyPr/>
        <a:lstStyle/>
        <a:p>
          <a:endParaRPr lang="en-US"/>
        </a:p>
      </dgm:t>
    </dgm:pt>
    <dgm:pt modelId="{51315314-DE4A-4B1A-8242-B16EA01C6427}" type="sibTrans" cxnId="{F532D718-6423-4F51-A14E-668FC4154010}">
      <dgm:prSet/>
      <dgm:spPr/>
      <dgm:t>
        <a:bodyPr/>
        <a:lstStyle/>
        <a:p>
          <a:endParaRPr lang="en-US"/>
        </a:p>
      </dgm:t>
    </dgm:pt>
    <dgm:pt modelId="{3353F919-4B7B-4459-A7E4-ABB2771EB44F}">
      <dgm:prSet phldrT="[Text]"/>
      <dgm:spPr/>
      <dgm:t>
        <a:bodyPr/>
        <a:lstStyle/>
        <a:p>
          <a:r>
            <a:rPr lang="en-US" dirty="0"/>
            <a:t>Program</a:t>
          </a:r>
        </a:p>
      </dgm:t>
    </dgm:pt>
    <dgm:pt modelId="{A7DF05AF-9809-4B26-B343-A0DDF8E32607}" type="parTrans" cxnId="{3A854456-5B42-46D4-BD5E-FEA64BE5D5BE}">
      <dgm:prSet/>
      <dgm:spPr/>
      <dgm:t>
        <a:bodyPr/>
        <a:lstStyle/>
        <a:p>
          <a:endParaRPr lang="en-US"/>
        </a:p>
      </dgm:t>
    </dgm:pt>
    <dgm:pt modelId="{DFC4DA08-5F52-43B7-A3C5-3FED647B99A2}" type="sibTrans" cxnId="{3A854456-5B42-46D4-BD5E-FEA64BE5D5BE}">
      <dgm:prSet/>
      <dgm:spPr/>
      <dgm:t>
        <a:bodyPr/>
        <a:lstStyle/>
        <a:p>
          <a:endParaRPr lang="en-US"/>
        </a:p>
      </dgm:t>
    </dgm:pt>
    <dgm:pt modelId="{0256E943-DAB3-42E3-996F-79DC5F4F2C96}">
      <dgm:prSet phldrT="[Text]"/>
      <dgm:spPr/>
      <dgm:t>
        <a:bodyPr/>
        <a:lstStyle/>
        <a:p>
          <a:r>
            <a:rPr lang="en-US" dirty="0"/>
            <a:t>Schedule</a:t>
          </a:r>
        </a:p>
      </dgm:t>
    </dgm:pt>
    <dgm:pt modelId="{2E15FAF1-0D7B-4351-96F6-67583CA3E23C}" type="parTrans" cxnId="{5AEE8153-D4DC-4C93-A6C0-0B31AFD15F0F}">
      <dgm:prSet/>
      <dgm:spPr/>
      <dgm:t>
        <a:bodyPr/>
        <a:lstStyle/>
        <a:p>
          <a:endParaRPr lang="en-US"/>
        </a:p>
      </dgm:t>
    </dgm:pt>
    <dgm:pt modelId="{BAD2E8FE-24F3-4F1F-A5DB-3938767F61CB}" type="sibTrans" cxnId="{5AEE8153-D4DC-4C93-A6C0-0B31AFD15F0F}">
      <dgm:prSet/>
      <dgm:spPr/>
      <dgm:t>
        <a:bodyPr/>
        <a:lstStyle/>
        <a:p>
          <a:endParaRPr lang="en-US"/>
        </a:p>
      </dgm:t>
    </dgm:pt>
    <dgm:pt modelId="{40FDA927-8047-4AC0-B47F-FB3620C1D279}">
      <dgm:prSet phldrT="[Text]"/>
      <dgm:spPr/>
      <dgm:t>
        <a:bodyPr/>
        <a:lstStyle/>
        <a:p>
          <a:r>
            <a:rPr lang="en-US"/>
            <a:t>Budget</a:t>
          </a:r>
          <a:endParaRPr lang="en-US" dirty="0"/>
        </a:p>
      </dgm:t>
    </dgm:pt>
    <dgm:pt modelId="{AFFC3A63-3653-484C-B880-C28FDC5197B1}" type="parTrans" cxnId="{584870B4-8107-469B-8287-C5213929D72E}">
      <dgm:prSet/>
      <dgm:spPr/>
      <dgm:t>
        <a:bodyPr/>
        <a:lstStyle/>
        <a:p>
          <a:endParaRPr lang="en-US"/>
        </a:p>
      </dgm:t>
    </dgm:pt>
    <dgm:pt modelId="{290A68F7-0DA2-4E79-AAE0-423B7506E180}" type="sibTrans" cxnId="{584870B4-8107-469B-8287-C5213929D72E}">
      <dgm:prSet/>
      <dgm:spPr/>
      <dgm:t>
        <a:bodyPr/>
        <a:lstStyle/>
        <a:p>
          <a:endParaRPr lang="en-US"/>
        </a:p>
      </dgm:t>
    </dgm:pt>
    <dgm:pt modelId="{63894420-B0BF-4D2A-9350-3478C477B106}">
      <dgm:prSet phldrT="[Text]"/>
      <dgm:spPr/>
      <dgm:t>
        <a:bodyPr/>
        <a:lstStyle/>
        <a:p>
          <a:r>
            <a:rPr lang="en-US"/>
            <a:t>Forecast</a:t>
          </a:r>
          <a:endParaRPr lang="en-US" dirty="0"/>
        </a:p>
      </dgm:t>
    </dgm:pt>
    <dgm:pt modelId="{C4F5B3AC-F835-4F33-853F-D4F5305BA1B2}" type="parTrans" cxnId="{937A563B-9BBB-4C20-A2CA-6EFFDE36DB70}">
      <dgm:prSet/>
      <dgm:spPr/>
      <dgm:t>
        <a:bodyPr/>
        <a:lstStyle/>
        <a:p>
          <a:endParaRPr lang="en-US"/>
        </a:p>
      </dgm:t>
    </dgm:pt>
    <dgm:pt modelId="{02E8EE7A-7B1E-47C3-B2D4-F6CFB5F65548}" type="sibTrans" cxnId="{937A563B-9BBB-4C20-A2CA-6EFFDE36DB70}">
      <dgm:prSet/>
      <dgm:spPr/>
      <dgm:t>
        <a:bodyPr/>
        <a:lstStyle/>
        <a:p>
          <a:endParaRPr lang="en-US"/>
        </a:p>
      </dgm:t>
    </dgm:pt>
    <dgm:pt modelId="{C170A83C-271C-4080-8F93-40861F3B801C}">
      <dgm:prSet phldrT="[Text]"/>
      <dgm:spPr/>
      <dgm:t>
        <a:bodyPr/>
        <a:lstStyle/>
        <a:p>
          <a:r>
            <a:rPr lang="en-US"/>
            <a:t>Organization</a:t>
          </a:r>
          <a:endParaRPr lang="en-US" dirty="0"/>
        </a:p>
      </dgm:t>
    </dgm:pt>
    <dgm:pt modelId="{A8B3C57B-35AF-4AA7-A3E0-D60524AAE23F}" type="parTrans" cxnId="{5AB4CB27-A6A4-441A-BBA3-33BE40BFC801}">
      <dgm:prSet/>
      <dgm:spPr/>
      <dgm:t>
        <a:bodyPr/>
        <a:lstStyle/>
        <a:p>
          <a:endParaRPr lang="en-US"/>
        </a:p>
      </dgm:t>
    </dgm:pt>
    <dgm:pt modelId="{5DB0879C-4C03-4E73-8D80-946407A7C191}" type="sibTrans" cxnId="{5AB4CB27-A6A4-441A-BBA3-33BE40BFC801}">
      <dgm:prSet/>
      <dgm:spPr/>
      <dgm:t>
        <a:bodyPr/>
        <a:lstStyle/>
        <a:p>
          <a:endParaRPr lang="en-US"/>
        </a:p>
      </dgm:t>
    </dgm:pt>
    <dgm:pt modelId="{497EFD66-402B-4B60-8F96-86D6E4FAF4FB}">
      <dgm:prSet phldrT="[Text]"/>
      <dgm:spPr/>
      <dgm:t>
        <a:bodyPr/>
        <a:lstStyle/>
        <a:p>
          <a:r>
            <a:rPr lang="en-US"/>
            <a:t>Policy</a:t>
          </a:r>
          <a:endParaRPr lang="en-US" dirty="0"/>
        </a:p>
      </dgm:t>
    </dgm:pt>
    <dgm:pt modelId="{6B209575-71E2-4C07-AB5E-002151521874}" type="parTrans" cxnId="{39E2652D-F0D0-4B62-88D1-972955C487D8}">
      <dgm:prSet/>
      <dgm:spPr/>
      <dgm:t>
        <a:bodyPr/>
        <a:lstStyle/>
        <a:p>
          <a:endParaRPr lang="en-US"/>
        </a:p>
      </dgm:t>
    </dgm:pt>
    <dgm:pt modelId="{ADAC682C-5A5D-492A-9A4F-FCB97D8BFD80}" type="sibTrans" cxnId="{39E2652D-F0D0-4B62-88D1-972955C487D8}">
      <dgm:prSet/>
      <dgm:spPr/>
      <dgm:t>
        <a:bodyPr/>
        <a:lstStyle/>
        <a:p>
          <a:endParaRPr lang="en-US"/>
        </a:p>
      </dgm:t>
    </dgm:pt>
    <dgm:pt modelId="{1913C965-B842-4B57-975D-3A1E58A6D4CF}">
      <dgm:prSet phldrT="[Text]"/>
      <dgm:spPr/>
      <dgm:t>
        <a:bodyPr/>
        <a:lstStyle/>
        <a:p>
          <a:r>
            <a:rPr lang="en-US"/>
            <a:t>Procedure</a:t>
          </a:r>
          <a:endParaRPr lang="en-US" dirty="0"/>
        </a:p>
      </dgm:t>
    </dgm:pt>
    <dgm:pt modelId="{8191FD5A-9F92-4CDE-B68F-E05B25D9DB62}" type="parTrans" cxnId="{961768AC-9210-46A8-8003-58779E5C95A9}">
      <dgm:prSet/>
      <dgm:spPr/>
      <dgm:t>
        <a:bodyPr/>
        <a:lstStyle/>
        <a:p>
          <a:endParaRPr lang="en-US"/>
        </a:p>
      </dgm:t>
    </dgm:pt>
    <dgm:pt modelId="{ECE78374-6043-447A-85DB-8F74F77758F4}" type="sibTrans" cxnId="{961768AC-9210-46A8-8003-58779E5C95A9}">
      <dgm:prSet/>
      <dgm:spPr/>
      <dgm:t>
        <a:bodyPr/>
        <a:lstStyle/>
        <a:p>
          <a:endParaRPr lang="en-US"/>
        </a:p>
      </dgm:t>
    </dgm:pt>
    <dgm:pt modelId="{03D23687-F610-4584-BA23-31C447BB1F2C}">
      <dgm:prSet phldrT="[Text]"/>
      <dgm:spPr/>
      <dgm:t>
        <a:bodyPr/>
        <a:lstStyle/>
        <a:p>
          <a:r>
            <a:rPr lang="en-US"/>
            <a:t>Standard</a:t>
          </a:r>
          <a:endParaRPr lang="en-US" dirty="0"/>
        </a:p>
      </dgm:t>
    </dgm:pt>
    <dgm:pt modelId="{3533DB13-2E7D-4FA6-893D-B3291750D64F}" type="parTrans" cxnId="{147F5ADE-2887-4FC3-80F9-37765B120C00}">
      <dgm:prSet/>
      <dgm:spPr/>
      <dgm:t>
        <a:bodyPr/>
        <a:lstStyle/>
        <a:p>
          <a:endParaRPr lang="en-US"/>
        </a:p>
      </dgm:t>
    </dgm:pt>
    <dgm:pt modelId="{446324DB-BB2E-4D36-B185-3814E238D29A}" type="sibTrans" cxnId="{147F5ADE-2887-4FC3-80F9-37765B120C00}">
      <dgm:prSet/>
      <dgm:spPr/>
      <dgm:t>
        <a:bodyPr/>
        <a:lstStyle/>
        <a:p>
          <a:endParaRPr lang="en-US"/>
        </a:p>
      </dgm:t>
    </dgm:pt>
    <dgm:pt modelId="{746C2EDC-203B-4E31-A518-25A4533552A6}" type="pres">
      <dgm:prSet presAssocID="{61F007B8-AB2C-49E3-83B1-90AA25CDCD8D}" presName="compositeShape" presStyleCnt="0">
        <dgm:presLayoutVars>
          <dgm:dir/>
          <dgm:resizeHandles/>
        </dgm:presLayoutVars>
      </dgm:prSet>
      <dgm:spPr/>
    </dgm:pt>
    <dgm:pt modelId="{7FA19B99-AE9D-4291-B071-82D765576CCD}" type="pres">
      <dgm:prSet presAssocID="{61F007B8-AB2C-49E3-83B1-90AA25CDCD8D}" presName="pyramid" presStyleLbl="node1" presStyleIdx="0" presStyleCnt="1" custLinFactNeighborY="196"/>
      <dgm:spPr/>
    </dgm:pt>
    <dgm:pt modelId="{1EB4F418-928C-47A9-A10D-FF8C1F97950A}" type="pres">
      <dgm:prSet presAssocID="{61F007B8-AB2C-49E3-83B1-90AA25CDCD8D}" presName="theList" presStyleCnt="0"/>
      <dgm:spPr/>
    </dgm:pt>
    <dgm:pt modelId="{3C070E36-7998-4C0C-A854-1810EB7E65DC}" type="pres">
      <dgm:prSet presAssocID="{0855DAE1-B741-49A6-ABCB-08BE741223FA}" presName="aNode" presStyleLbl="fgAcc1" presStyleIdx="0" presStyleCnt="9">
        <dgm:presLayoutVars>
          <dgm:bulletEnabled val="1"/>
        </dgm:presLayoutVars>
      </dgm:prSet>
      <dgm:spPr/>
    </dgm:pt>
    <dgm:pt modelId="{3C9B3947-360A-47A5-86FF-1F6E0D1CDAA5}" type="pres">
      <dgm:prSet presAssocID="{0855DAE1-B741-49A6-ABCB-08BE741223FA}" presName="aSpace" presStyleCnt="0"/>
      <dgm:spPr/>
    </dgm:pt>
    <dgm:pt modelId="{9111F89D-8E49-42C2-941E-B3A3A3F58A63}" type="pres">
      <dgm:prSet presAssocID="{3353F919-4B7B-4459-A7E4-ABB2771EB44F}" presName="aNode" presStyleLbl="fgAcc1" presStyleIdx="1" presStyleCnt="9">
        <dgm:presLayoutVars>
          <dgm:bulletEnabled val="1"/>
        </dgm:presLayoutVars>
      </dgm:prSet>
      <dgm:spPr/>
    </dgm:pt>
    <dgm:pt modelId="{C77AA93F-DE64-4C85-A92B-6BF292185C13}" type="pres">
      <dgm:prSet presAssocID="{3353F919-4B7B-4459-A7E4-ABB2771EB44F}" presName="aSpace" presStyleCnt="0"/>
      <dgm:spPr/>
    </dgm:pt>
    <dgm:pt modelId="{5E724FE9-813F-4E01-875E-5010C4900C0E}" type="pres">
      <dgm:prSet presAssocID="{0256E943-DAB3-42E3-996F-79DC5F4F2C96}" presName="aNode" presStyleLbl="fgAcc1" presStyleIdx="2" presStyleCnt="9">
        <dgm:presLayoutVars>
          <dgm:bulletEnabled val="1"/>
        </dgm:presLayoutVars>
      </dgm:prSet>
      <dgm:spPr/>
    </dgm:pt>
    <dgm:pt modelId="{BFB6A40E-EA32-49F6-A85F-83823FF67540}" type="pres">
      <dgm:prSet presAssocID="{0256E943-DAB3-42E3-996F-79DC5F4F2C96}" presName="aSpace" presStyleCnt="0"/>
      <dgm:spPr/>
    </dgm:pt>
    <dgm:pt modelId="{08C6A056-4E9C-4B65-98AE-85AC3A124B12}" type="pres">
      <dgm:prSet presAssocID="{40FDA927-8047-4AC0-B47F-FB3620C1D279}" presName="aNode" presStyleLbl="fgAcc1" presStyleIdx="3" presStyleCnt="9">
        <dgm:presLayoutVars>
          <dgm:bulletEnabled val="1"/>
        </dgm:presLayoutVars>
      </dgm:prSet>
      <dgm:spPr/>
    </dgm:pt>
    <dgm:pt modelId="{DFB8EDA2-F359-4FAA-BDA7-A8A37476C90E}" type="pres">
      <dgm:prSet presAssocID="{40FDA927-8047-4AC0-B47F-FB3620C1D279}" presName="aSpace" presStyleCnt="0"/>
      <dgm:spPr/>
    </dgm:pt>
    <dgm:pt modelId="{483F5F17-F2BB-45A8-9A66-07D07502C3DF}" type="pres">
      <dgm:prSet presAssocID="{63894420-B0BF-4D2A-9350-3478C477B106}" presName="aNode" presStyleLbl="fgAcc1" presStyleIdx="4" presStyleCnt="9">
        <dgm:presLayoutVars>
          <dgm:bulletEnabled val="1"/>
        </dgm:presLayoutVars>
      </dgm:prSet>
      <dgm:spPr/>
    </dgm:pt>
    <dgm:pt modelId="{A3DADFD7-A9E5-477A-A0CA-D67EAF7A6C8B}" type="pres">
      <dgm:prSet presAssocID="{63894420-B0BF-4D2A-9350-3478C477B106}" presName="aSpace" presStyleCnt="0"/>
      <dgm:spPr/>
    </dgm:pt>
    <dgm:pt modelId="{E9CE813C-DF8F-4F81-855C-D12C6A79E0A4}" type="pres">
      <dgm:prSet presAssocID="{C170A83C-271C-4080-8F93-40861F3B801C}" presName="aNode" presStyleLbl="fgAcc1" presStyleIdx="5" presStyleCnt="9">
        <dgm:presLayoutVars>
          <dgm:bulletEnabled val="1"/>
        </dgm:presLayoutVars>
      </dgm:prSet>
      <dgm:spPr/>
    </dgm:pt>
    <dgm:pt modelId="{680D3F63-76DC-4E69-B771-F94825CF7DBA}" type="pres">
      <dgm:prSet presAssocID="{C170A83C-271C-4080-8F93-40861F3B801C}" presName="aSpace" presStyleCnt="0"/>
      <dgm:spPr/>
    </dgm:pt>
    <dgm:pt modelId="{73B01AF2-8C79-45E3-9E52-ED7979617901}" type="pres">
      <dgm:prSet presAssocID="{497EFD66-402B-4B60-8F96-86D6E4FAF4FB}" presName="aNode" presStyleLbl="fgAcc1" presStyleIdx="6" presStyleCnt="9">
        <dgm:presLayoutVars>
          <dgm:bulletEnabled val="1"/>
        </dgm:presLayoutVars>
      </dgm:prSet>
      <dgm:spPr/>
    </dgm:pt>
    <dgm:pt modelId="{35775FCF-C791-417D-9F90-6BB3354B480E}" type="pres">
      <dgm:prSet presAssocID="{497EFD66-402B-4B60-8F96-86D6E4FAF4FB}" presName="aSpace" presStyleCnt="0"/>
      <dgm:spPr/>
    </dgm:pt>
    <dgm:pt modelId="{BC177BBE-9CA2-4607-85FA-654698D17C7F}" type="pres">
      <dgm:prSet presAssocID="{1913C965-B842-4B57-975D-3A1E58A6D4CF}" presName="aNode" presStyleLbl="fgAcc1" presStyleIdx="7" presStyleCnt="9">
        <dgm:presLayoutVars>
          <dgm:bulletEnabled val="1"/>
        </dgm:presLayoutVars>
      </dgm:prSet>
      <dgm:spPr/>
    </dgm:pt>
    <dgm:pt modelId="{565F9BB2-A833-40EE-8590-7CD82FE8382F}" type="pres">
      <dgm:prSet presAssocID="{1913C965-B842-4B57-975D-3A1E58A6D4CF}" presName="aSpace" presStyleCnt="0"/>
      <dgm:spPr/>
    </dgm:pt>
    <dgm:pt modelId="{D97C6E79-D649-4535-B635-B524065C1F04}" type="pres">
      <dgm:prSet presAssocID="{03D23687-F610-4584-BA23-31C447BB1F2C}" presName="aNode" presStyleLbl="fgAcc1" presStyleIdx="8" presStyleCnt="9">
        <dgm:presLayoutVars>
          <dgm:bulletEnabled val="1"/>
        </dgm:presLayoutVars>
      </dgm:prSet>
      <dgm:spPr/>
    </dgm:pt>
    <dgm:pt modelId="{1267A76A-4C67-4C06-B40A-43C5CE91F500}" type="pres">
      <dgm:prSet presAssocID="{03D23687-F610-4584-BA23-31C447BB1F2C}" presName="aSpace" presStyleCnt="0"/>
      <dgm:spPr/>
    </dgm:pt>
  </dgm:ptLst>
  <dgm:cxnLst>
    <dgm:cxn modelId="{147F5ADE-2887-4FC3-80F9-37765B120C00}" srcId="{61F007B8-AB2C-49E3-83B1-90AA25CDCD8D}" destId="{03D23687-F610-4584-BA23-31C447BB1F2C}" srcOrd="8" destOrd="0" parTransId="{3533DB13-2E7D-4FA6-893D-B3291750D64F}" sibTransId="{446324DB-BB2E-4D36-B185-3814E238D29A}"/>
    <dgm:cxn modelId="{3BA48785-D3AF-430B-996A-F46616679E64}" type="presOf" srcId="{0855DAE1-B741-49A6-ABCB-08BE741223FA}" destId="{3C070E36-7998-4C0C-A854-1810EB7E65DC}" srcOrd="0" destOrd="0" presId="urn:microsoft.com/office/officeart/2005/8/layout/pyramid2"/>
    <dgm:cxn modelId="{02DD2951-D2FD-4626-9219-345A6AAE6B4E}" type="presOf" srcId="{63894420-B0BF-4D2A-9350-3478C477B106}" destId="{483F5F17-F2BB-45A8-9A66-07D07502C3DF}" srcOrd="0" destOrd="0" presId="urn:microsoft.com/office/officeart/2005/8/layout/pyramid2"/>
    <dgm:cxn modelId="{85A31248-A3F2-4E83-BF48-E6F2304F5B6B}" type="presOf" srcId="{0256E943-DAB3-42E3-996F-79DC5F4F2C96}" destId="{5E724FE9-813F-4E01-875E-5010C4900C0E}" srcOrd="0" destOrd="0" presId="urn:microsoft.com/office/officeart/2005/8/layout/pyramid2"/>
    <dgm:cxn modelId="{584870B4-8107-469B-8287-C5213929D72E}" srcId="{61F007B8-AB2C-49E3-83B1-90AA25CDCD8D}" destId="{40FDA927-8047-4AC0-B47F-FB3620C1D279}" srcOrd="3" destOrd="0" parTransId="{AFFC3A63-3653-484C-B880-C28FDC5197B1}" sibTransId="{290A68F7-0DA2-4E79-AAE0-423B7506E180}"/>
    <dgm:cxn modelId="{E5AFEDC8-47F0-4613-A24B-0EEA91BEDB8F}" type="presOf" srcId="{3353F919-4B7B-4459-A7E4-ABB2771EB44F}" destId="{9111F89D-8E49-42C2-941E-B3A3A3F58A63}" srcOrd="0" destOrd="0" presId="urn:microsoft.com/office/officeart/2005/8/layout/pyramid2"/>
    <dgm:cxn modelId="{5AEE8153-D4DC-4C93-A6C0-0B31AFD15F0F}" srcId="{61F007B8-AB2C-49E3-83B1-90AA25CDCD8D}" destId="{0256E943-DAB3-42E3-996F-79DC5F4F2C96}" srcOrd="2" destOrd="0" parTransId="{2E15FAF1-0D7B-4351-96F6-67583CA3E23C}" sibTransId="{BAD2E8FE-24F3-4F1F-A5DB-3938767F61CB}"/>
    <dgm:cxn modelId="{937A563B-9BBB-4C20-A2CA-6EFFDE36DB70}" srcId="{61F007B8-AB2C-49E3-83B1-90AA25CDCD8D}" destId="{63894420-B0BF-4D2A-9350-3478C477B106}" srcOrd="4" destOrd="0" parTransId="{C4F5B3AC-F835-4F33-853F-D4F5305BA1B2}" sibTransId="{02E8EE7A-7B1E-47C3-B2D4-F6CFB5F65548}"/>
    <dgm:cxn modelId="{1485F051-F1C7-407A-A5E8-861E42ECF49D}" type="presOf" srcId="{1913C965-B842-4B57-975D-3A1E58A6D4CF}" destId="{BC177BBE-9CA2-4607-85FA-654698D17C7F}" srcOrd="0" destOrd="0" presId="urn:microsoft.com/office/officeart/2005/8/layout/pyramid2"/>
    <dgm:cxn modelId="{961768AC-9210-46A8-8003-58779E5C95A9}" srcId="{61F007B8-AB2C-49E3-83B1-90AA25CDCD8D}" destId="{1913C965-B842-4B57-975D-3A1E58A6D4CF}" srcOrd="7" destOrd="0" parTransId="{8191FD5A-9F92-4CDE-B68F-E05B25D9DB62}" sibTransId="{ECE78374-6043-447A-85DB-8F74F77758F4}"/>
    <dgm:cxn modelId="{3A854456-5B42-46D4-BD5E-FEA64BE5D5BE}" srcId="{61F007B8-AB2C-49E3-83B1-90AA25CDCD8D}" destId="{3353F919-4B7B-4459-A7E4-ABB2771EB44F}" srcOrd="1" destOrd="0" parTransId="{A7DF05AF-9809-4B26-B343-A0DDF8E32607}" sibTransId="{DFC4DA08-5F52-43B7-A3C5-3FED647B99A2}"/>
    <dgm:cxn modelId="{5AB4CB27-A6A4-441A-BBA3-33BE40BFC801}" srcId="{61F007B8-AB2C-49E3-83B1-90AA25CDCD8D}" destId="{C170A83C-271C-4080-8F93-40861F3B801C}" srcOrd="5" destOrd="0" parTransId="{A8B3C57B-35AF-4AA7-A3E0-D60524AAE23F}" sibTransId="{5DB0879C-4C03-4E73-8D80-946407A7C191}"/>
    <dgm:cxn modelId="{F532D718-6423-4F51-A14E-668FC4154010}" srcId="{61F007B8-AB2C-49E3-83B1-90AA25CDCD8D}" destId="{0855DAE1-B741-49A6-ABCB-08BE741223FA}" srcOrd="0" destOrd="0" parTransId="{A5DB84F8-DF40-45FF-BB4F-C9AA79611FB5}" sibTransId="{51315314-DE4A-4B1A-8242-B16EA01C6427}"/>
    <dgm:cxn modelId="{39E2652D-F0D0-4B62-88D1-972955C487D8}" srcId="{61F007B8-AB2C-49E3-83B1-90AA25CDCD8D}" destId="{497EFD66-402B-4B60-8F96-86D6E4FAF4FB}" srcOrd="6" destOrd="0" parTransId="{6B209575-71E2-4C07-AB5E-002151521874}" sibTransId="{ADAC682C-5A5D-492A-9A4F-FCB97D8BFD80}"/>
    <dgm:cxn modelId="{3F2A57F2-410A-46AB-BF87-7EDE2FD99A7B}" type="presOf" srcId="{03D23687-F610-4584-BA23-31C447BB1F2C}" destId="{D97C6E79-D649-4535-B635-B524065C1F04}" srcOrd="0" destOrd="0" presId="urn:microsoft.com/office/officeart/2005/8/layout/pyramid2"/>
    <dgm:cxn modelId="{EB0A4B03-6C6F-4669-A591-34939C4CA0EC}" type="presOf" srcId="{61F007B8-AB2C-49E3-83B1-90AA25CDCD8D}" destId="{746C2EDC-203B-4E31-A518-25A4533552A6}" srcOrd="0" destOrd="0" presId="urn:microsoft.com/office/officeart/2005/8/layout/pyramid2"/>
    <dgm:cxn modelId="{F58A5BD0-D4B9-4213-B6AA-86965ADC4A5C}" type="presOf" srcId="{40FDA927-8047-4AC0-B47F-FB3620C1D279}" destId="{08C6A056-4E9C-4B65-98AE-85AC3A124B12}" srcOrd="0" destOrd="0" presId="urn:microsoft.com/office/officeart/2005/8/layout/pyramid2"/>
    <dgm:cxn modelId="{7FB98C4F-2BC7-42B4-A727-9CC44FF8C625}" type="presOf" srcId="{497EFD66-402B-4B60-8F96-86D6E4FAF4FB}" destId="{73B01AF2-8C79-45E3-9E52-ED7979617901}" srcOrd="0" destOrd="0" presId="urn:microsoft.com/office/officeart/2005/8/layout/pyramid2"/>
    <dgm:cxn modelId="{50B7CA60-0252-448C-9A10-88CF70694105}" type="presOf" srcId="{C170A83C-271C-4080-8F93-40861F3B801C}" destId="{E9CE813C-DF8F-4F81-855C-D12C6A79E0A4}" srcOrd="0" destOrd="0" presId="urn:microsoft.com/office/officeart/2005/8/layout/pyramid2"/>
    <dgm:cxn modelId="{9ADA407D-F161-433D-9747-647D2C07F634}" type="presParOf" srcId="{746C2EDC-203B-4E31-A518-25A4533552A6}" destId="{7FA19B99-AE9D-4291-B071-82D765576CCD}" srcOrd="0" destOrd="0" presId="urn:microsoft.com/office/officeart/2005/8/layout/pyramid2"/>
    <dgm:cxn modelId="{A21DD833-45F7-46BE-B998-9E270A09B310}" type="presParOf" srcId="{746C2EDC-203B-4E31-A518-25A4533552A6}" destId="{1EB4F418-928C-47A9-A10D-FF8C1F97950A}" srcOrd="1" destOrd="0" presId="urn:microsoft.com/office/officeart/2005/8/layout/pyramid2"/>
    <dgm:cxn modelId="{991D7E93-A82A-4522-8A42-877711F086BD}" type="presParOf" srcId="{1EB4F418-928C-47A9-A10D-FF8C1F97950A}" destId="{3C070E36-7998-4C0C-A854-1810EB7E65DC}" srcOrd="0" destOrd="0" presId="urn:microsoft.com/office/officeart/2005/8/layout/pyramid2"/>
    <dgm:cxn modelId="{10665E10-9548-4635-B445-F59AACE49F35}" type="presParOf" srcId="{1EB4F418-928C-47A9-A10D-FF8C1F97950A}" destId="{3C9B3947-360A-47A5-86FF-1F6E0D1CDAA5}" srcOrd="1" destOrd="0" presId="urn:microsoft.com/office/officeart/2005/8/layout/pyramid2"/>
    <dgm:cxn modelId="{6A955C14-9FCB-4D9F-A02B-4625AA570F5E}" type="presParOf" srcId="{1EB4F418-928C-47A9-A10D-FF8C1F97950A}" destId="{9111F89D-8E49-42C2-941E-B3A3A3F58A63}" srcOrd="2" destOrd="0" presId="urn:microsoft.com/office/officeart/2005/8/layout/pyramid2"/>
    <dgm:cxn modelId="{16D15C7E-35E9-4905-A6BA-0C5BE85EB759}" type="presParOf" srcId="{1EB4F418-928C-47A9-A10D-FF8C1F97950A}" destId="{C77AA93F-DE64-4C85-A92B-6BF292185C13}" srcOrd="3" destOrd="0" presId="urn:microsoft.com/office/officeart/2005/8/layout/pyramid2"/>
    <dgm:cxn modelId="{994CAC59-EF4C-44C4-BB7D-40456D7C2309}" type="presParOf" srcId="{1EB4F418-928C-47A9-A10D-FF8C1F97950A}" destId="{5E724FE9-813F-4E01-875E-5010C4900C0E}" srcOrd="4" destOrd="0" presId="urn:microsoft.com/office/officeart/2005/8/layout/pyramid2"/>
    <dgm:cxn modelId="{30BD99D8-0B89-4CDD-9359-C66A6675145B}" type="presParOf" srcId="{1EB4F418-928C-47A9-A10D-FF8C1F97950A}" destId="{BFB6A40E-EA32-49F6-A85F-83823FF67540}" srcOrd="5" destOrd="0" presId="urn:microsoft.com/office/officeart/2005/8/layout/pyramid2"/>
    <dgm:cxn modelId="{D038EE24-7930-4E5D-BABF-2F55352CDCDD}" type="presParOf" srcId="{1EB4F418-928C-47A9-A10D-FF8C1F97950A}" destId="{08C6A056-4E9C-4B65-98AE-85AC3A124B12}" srcOrd="6" destOrd="0" presId="urn:microsoft.com/office/officeart/2005/8/layout/pyramid2"/>
    <dgm:cxn modelId="{EA199262-E242-43F7-8B27-8F183EF89697}" type="presParOf" srcId="{1EB4F418-928C-47A9-A10D-FF8C1F97950A}" destId="{DFB8EDA2-F359-4FAA-BDA7-A8A37476C90E}" srcOrd="7" destOrd="0" presId="urn:microsoft.com/office/officeart/2005/8/layout/pyramid2"/>
    <dgm:cxn modelId="{5177597C-7572-4379-AB0E-0F296D9FC639}" type="presParOf" srcId="{1EB4F418-928C-47A9-A10D-FF8C1F97950A}" destId="{483F5F17-F2BB-45A8-9A66-07D07502C3DF}" srcOrd="8" destOrd="0" presId="urn:microsoft.com/office/officeart/2005/8/layout/pyramid2"/>
    <dgm:cxn modelId="{ABE47AAB-B97A-4D25-8DC8-FE80951D63C3}" type="presParOf" srcId="{1EB4F418-928C-47A9-A10D-FF8C1F97950A}" destId="{A3DADFD7-A9E5-477A-A0CA-D67EAF7A6C8B}" srcOrd="9" destOrd="0" presId="urn:microsoft.com/office/officeart/2005/8/layout/pyramid2"/>
    <dgm:cxn modelId="{726F8C25-B5B0-4FE9-98D2-373B0880DCDF}" type="presParOf" srcId="{1EB4F418-928C-47A9-A10D-FF8C1F97950A}" destId="{E9CE813C-DF8F-4F81-855C-D12C6A79E0A4}" srcOrd="10" destOrd="0" presId="urn:microsoft.com/office/officeart/2005/8/layout/pyramid2"/>
    <dgm:cxn modelId="{8B1A83E5-9246-4FA1-AFCD-DA8095FD1D07}" type="presParOf" srcId="{1EB4F418-928C-47A9-A10D-FF8C1F97950A}" destId="{680D3F63-76DC-4E69-B771-F94825CF7DBA}" srcOrd="11" destOrd="0" presId="urn:microsoft.com/office/officeart/2005/8/layout/pyramid2"/>
    <dgm:cxn modelId="{5D8ECEAF-5BA8-4D53-857D-A26B6AA0227F}" type="presParOf" srcId="{1EB4F418-928C-47A9-A10D-FF8C1F97950A}" destId="{73B01AF2-8C79-45E3-9E52-ED7979617901}" srcOrd="12" destOrd="0" presId="urn:microsoft.com/office/officeart/2005/8/layout/pyramid2"/>
    <dgm:cxn modelId="{CD32F39B-34E8-433F-AFCE-E8CBE9B88B83}" type="presParOf" srcId="{1EB4F418-928C-47A9-A10D-FF8C1F97950A}" destId="{35775FCF-C791-417D-9F90-6BB3354B480E}" srcOrd="13" destOrd="0" presId="urn:microsoft.com/office/officeart/2005/8/layout/pyramid2"/>
    <dgm:cxn modelId="{137754DF-9A8E-4DAA-8170-78CA10648DD3}" type="presParOf" srcId="{1EB4F418-928C-47A9-A10D-FF8C1F97950A}" destId="{BC177BBE-9CA2-4607-85FA-654698D17C7F}" srcOrd="14" destOrd="0" presId="urn:microsoft.com/office/officeart/2005/8/layout/pyramid2"/>
    <dgm:cxn modelId="{CB4F0869-D980-4877-9AA8-FBCBF6B16BBF}" type="presParOf" srcId="{1EB4F418-928C-47A9-A10D-FF8C1F97950A}" destId="{565F9BB2-A833-40EE-8590-7CD82FE8382F}" srcOrd="15" destOrd="0" presId="urn:microsoft.com/office/officeart/2005/8/layout/pyramid2"/>
    <dgm:cxn modelId="{DB56A337-8F33-4066-AE5F-B4911A690CFE}" type="presParOf" srcId="{1EB4F418-928C-47A9-A10D-FF8C1F97950A}" destId="{D97C6E79-D649-4535-B635-B524065C1F04}" srcOrd="16" destOrd="0" presId="urn:microsoft.com/office/officeart/2005/8/layout/pyramid2"/>
    <dgm:cxn modelId="{AE507E27-690B-46FF-BEAB-6FB9BBFA22C6}" type="presParOf" srcId="{1EB4F418-928C-47A9-A10D-FF8C1F97950A}" destId="{1267A76A-4C67-4C06-B40A-43C5CE91F500}" srcOrd="1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F8A3D-3412-4057-A1AB-BB5F748272C9}">
      <dsp:nvSpPr>
        <dsp:cNvPr id="0" name=""/>
        <dsp:cNvSpPr/>
      </dsp:nvSpPr>
      <dsp:spPr>
        <a:xfrm>
          <a:off x="479366" y="0"/>
          <a:ext cx="7962190" cy="148998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2C17F-FFC4-4131-B988-71C83420A203}">
      <dsp:nvSpPr>
        <dsp:cNvPr id="0" name=""/>
        <dsp:cNvSpPr/>
      </dsp:nvSpPr>
      <dsp:spPr>
        <a:xfrm>
          <a:off x="0"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RESOURCES (Capital, Material, Equipment)</a:t>
          </a:r>
        </a:p>
      </dsp:txBody>
      <dsp:txXfrm>
        <a:off x="29094" y="476088"/>
        <a:ext cx="2751996" cy="537804"/>
      </dsp:txXfrm>
    </dsp:sp>
    <dsp:sp modelId="{3804FC5D-9C88-4B45-A572-8D25A5FC45AB}">
      <dsp:nvSpPr>
        <dsp:cNvPr id="0" name=""/>
        <dsp:cNvSpPr/>
      </dsp:nvSpPr>
      <dsp:spPr>
        <a:xfrm>
          <a:off x="3278549"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INTEGRATION PROCESSES</a:t>
          </a:r>
        </a:p>
      </dsp:txBody>
      <dsp:txXfrm>
        <a:off x="3307643" y="476088"/>
        <a:ext cx="2751996" cy="537804"/>
      </dsp:txXfrm>
    </dsp:sp>
    <dsp:sp modelId="{BFDE4B6C-40A4-456C-B105-89CB4D885E4D}">
      <dsp:nvSpPr>
        <dsp:cNvPr id="0" name=""/>
        <dsp:cNvSpPr/>
      </dsp:nvSpPr>
      <dsp:spPr>
        <a:xfrm>
          <a:off x="6557098"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OUTPUT (Products, Services, Profit)</a:t>
          </a:r>
        </a:p>
      </dsp:txBody>
      <dsp:txXfrm>
        <a:off x="6586192" y="476088"/>
        <a:ext cx="2751996" cy="53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4663839" y="-714974"/>
          <a:ext cx="5555381" cy="5555381"/>
        </a:xfrm>
        <a:prstGeom prst="blockArc">
          <a:avLst>
            <a:gd name="adj1" fmla="val 18900000"/>
            <a:gd name="adj2" fmla="val 2700000"/>
            <a:gd name="adj3" fmla="val 3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466948" y="317163"/>
          <a:ext cx="10433307"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eliminate or reduce uncertainty</a:t>
          </a:r>
          <a:endParaRPr lang="en-US" sz="3300" kern="1200" dirty="0"/>
        </a:p>
      </dsp:txBody>
      <dsp:txXfrm>
        <a:off x="466948" y="317163"/>
        <a:ext cx="10433307" cy="634656"/>
      </dsp:txXfrm>
    </dsp:sp>
    <dsp:sp modelId="{B4642D4C-A5C8-47C2-AD6D-22449A522DDC}">
      <dsp:nvSpPr>
        <dsp:cNvPr id="0" name=""/>
        <dsp:cNvSpPr/>
      </dsp:nvSpPr>
      <dsp:spPr>
        <a:xfrm>
          <a:off x="70287" y="23783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830811" y="1269313"/>
          <a:ext cx="10069443"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improve efficiency of the operation</a:t>
          </a:r>
          <a:endParaRPr lang="en-US" sz="3300" kern="1200" dirty="0"/>
        </a:p>
      </dsp:txBody>
      <dsp:txXfrm>
        <a:off x="830811" y="1269313"/>
        <a:ext cx="10069443" cy="634656"/>
      </dsp:txXfrm>
    </dsp:sp>
    <dsp:sp modelId="{3E2DAD1B-911F-4344-9394-E9BFDCF9505F}">
      <dsp:nvSpPr>
        <dsp:cNvPr id="0" name=""/>
        <dsp:cNvSpPr/>
      </dsp:nvSpPr>
      <dsp:spPr>
        <a:xfrm>
          <a:off x="434150" y="118998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830811" y="2221463"/>
          <a:ext cx="10069443"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obtain a better understanding of the objectives</a:t>
          </a:r>
          <a:endParaRPr lang="en-US" sz="3300" kern="1200" dirty="0"/>
        </a:p>
      </dsp:txBody>
      <dsp:txXfrm>
        <a:off x="830811" y="2221463"/>
        <a:ext cx="10069443" cy="634656"/>
      </dsp:txXfrm>
    </dsp:sp>
    <dsp:sp modelId="{A95B71E1-8DA4-42A4-A672-01E1481B537E}">
      <dsp:nvSpPr>
        <dsp:cNvPr id="0" name=""/>
        <dsp:cNvSpPr/>
      </dsp:nvSpPr>
      <dsp:spPr>
        <a:xfrm>
          <a:off x="434150" y="214213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466948" y="3173613"/>
          <a:ext cx="10433307"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provide a basis for monitoring and controlling work</a:t>
          </a:r>
          <a:endParaRPr lang="en-US" sz="3300" kern="1200" dirty="0"/>
        </a:p>
      </dsp:txBody>
      <dsp:txXfrm>
        <a:off x="466948" y="3173613"/>
        <a:ext cx="10433307" cy="634656"/>
      </dsp:txXfrm>
    </dsp:sp>
    <dsp:sp modelId="{B4BF3614-2F49-408A-8386-A3698E4118EF}">
      <dsp:nvSpPr>
        <dsp:cNvPr id="0" name=""/>
        <dsp:cNvSpPr/>
      </dsp:nvSpPr>
      <dsp:spPr>
        <a:xfrm>
          <a:off x="70287" y="309428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19B99-AE9D-4291-B071-82D765576CCD}">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070E36-7998-4C0C-A854-1810EB7E65DC}">
      <dsp:nvSpPr>
        <dsp:cNvPr id="0" name=""/>
        <dsp:cNvSpPr/>
      </dsp:nvSpPr>
      <dsp:spPr>
        <a:xfrm>
          <a:off x="3657599" y="542098"/>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Objective</a:t>
          </a:r>
        </a:p>
      </dsp:txBody>
      <dsp:txXfrm>
        <a:off x="3678497" y="562996"/>
        <a:ext cx="3480337" cy="386299"/>
      </dsp:txXfrm>
    </dsp:sp>
    <dsp:sp modelId="{9111F89D-8E49-42C2-941E-B3A3A3F58A63}">
      <dsp:nvSpPr>
        <dsp:cNvPr id="0" name=""/>
        <dsp:cNvSpPr/>
      </dsp:nvSpPr>
      <dsp:spPr>
        <a:xfrm>
          <a:off x="3657599" y="1023706"/>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Program</a:t>
          </a:r>
        </a:p>
      </dsp:txBody>
      <dsp:txXfrm>
        <a:off x="3678497" y="1044604"/>
        <a:ext cx="3480337" cy="386299"/>
      </dsp:txXfrm>
    </dsp:sp>
    <dsp:sp modelId="{5E724FE9-813F-4E01-875E-5010C4900C0E}">
      <dsp:nvSpPr>
        <dsp:cNvPr id="0" name=""/>
        <dsp:cNvSpPr/>
      </dsp:nvSpPr>
      <dsp:spPr>
        <a:xfrm>
          <a:off x="3657599" y="150531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Schedule</a:t>
          </a:r>
        </a:p>
      </dsp:txBody>
      <dsp:txXfrm>
        <a:off x="3678497" y="1526211"/>
        <a:ext cx="3480337" cy="386299"/>
      </dsp:txXfrm>
    </dsp:sp>
    <dsp:sp modelId="{08C6A056-4E9C-4B65-98AE-85AC3A124B12}">
      <dsp:nvSpPr>
        <dsp:cNvPr id="0" name=""/>
        <dsp:cNvSpPr/>
      </dsp:nvSpPr>
      <dsp:spPr>
        <a:xfrm>
          <a:off x="3657599" y="1986921"/>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Budget</a:t>
          </a:r>
          <a:endParaRPr lang="en-US" sz="1700" kern="1200" dirty="0"/>
        </a:p>
      </dsp:txBody>
      <dsp:txXfrm>
        <a:off x="3678497" y="2007819"/>
        <a:ext cx="3480337" cy="386299"/>
      </dsp:txXfrm>
    </dsp:sp>
    <dsp:sp modelId="{483F5F17-F2BB-45A8-9A66-07D07502C3DF}">
      <dsp:nvSpPr>
        <dsp:cNvPr id="0" name=""/>
        <dsp:cNvSpPr/>
      </dsp:nvSpPr>
      <dsp:spPr>
        <a:xfrm>
          <a:off x="3657599" y="2468529"/>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Forecast</a:t>
          </a:r>
          <a:endParaRPr lang="en-US" sz="1700" kern="1200" dirty="0"/>
        </a:p>
      </dsp:txBody>
      <dsp:txXfrm>
        <a:off x="3678497" y="2489427"/>
        <a:ext cx="3480337" cy="386299"/>
      </dsp:txXfrm>
    </dsp:sp>
    <dsp:sp modelId="{E9CE813C-DF8F-4F81-855C-D12C6A79E0A4}">
      <dsp:nvSpPr>
        <dsp:cNvPr id="0" name=""/>
        <dsp:cNvSpPr/>
      </dsp:nvSpPr>
      <dsp:spPr>
        <a:xfrm>
          <a:off x="3657599" y="2950137"/>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Organization</a:t>
          </a:r>
          <a:endParaRPr lang="en-US" sz="1700" kern="1200" dirty="0"/>
        </a:p>
      </dsp:txBody>
      <dsp:txXfrm>
        <a:off x="3678497" y="2971035"/>
        <a:ext cx="3480337" cy="386299"/>
      </dsp:txXfrm>
    </dsp:sp>
    <dsp:sp modelId="{73B01AF2-8C79-45E3-9E52-ED7979617901}">
      <dsp:nvSpPr>
        <dsp:cNvPr id="0" name=""/>
        <dsp:cNvSpPr/>
      </dsp:nvSpPr>
      <dsp:spPr>
        <a:xfrm>
          <a:off x="3657599" y="3431745"/>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Policy</a:t>
          </a:r>
          <a:endParaRPr lang="en-US" sz="1700" kern="1200" dirty="0"/>
        </a:p>
      </dsp:txBody>
      <dsp:txXfrm>
        <a:off x="3678497" y="3452643"/>
        <a:ext cx="3480337" cy="386299"/>
      </dsp:txXfrm>
    </dsp:sp>
    <dsp:sp modelId="{BC177BBE-9CA2-4607-85FA-654698D17C7F}">
      <dsp:nvSpPr>
        <dsp:cNvPr id="0" name=""/>
        <dsp:cNvSpPr/>
      </dsp:nvSpPr>
      <dsp:spPr>
        <a:xfrm>
          <a:off x="3657599" y="391335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Procedure</a:t>
          </a:r>
          <a:endParaRPr lang="en-US" sz="1700" kern="1200" dirty="0"/>
        </a:p>
      </dsp:txBody>
      <dsp:txXfrm>
        <a:off x="3678497" y="3934251"/>
        <a:ext cx="3480337" cy="386299"/>
      </dsp:txXfrm>
    </dsp:sp>
    <dsp:sp modelId="{D97C6E79-D649-4535-B635-B524065C1F04}">
      <dsp:nvSpPr>
        <dsp:cNvPr id="0" name=""/>
        <dsp:cNvSpPr/>
      </dsp:nvSpPr>
      <dsp:spPr>
        <a:xfrm>
          <a:off x="3657599" y="4394960"/>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Standard</a:t>
          </a:r>
          <a:endParaRPr lang="en-US" sz="1700" kern="1200" dirty="0"/>
        </a:p>
      </dsp:txBody>
      <dsp:txXfrm>
        <a:off x="3678497" y="4415858"/>
        <a:ext cx="3480337" cy="386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F2545-5A7B-4487-8E47-4D99B9E2C6D9}" type="datetimeFigureOut">
              <a:rPr lang="en-ZA" smtClean="0"/>
              <a:t>2017/03/18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6B9EF-17F9-4918-87E9-DB9CC8888B9C}" type="slidenum">
              <a:rPr lang="en-ZA" smtClean="0"/>
              <a:t>‹#›</a:t>
            </a:fld>
            <a:endParaRPr lang="en-ZA"/>
          </a:p>
        </p:txBody>
      </p:sp>
    </p:spTree>
    <p:extLst>
      <p:ext uri="{BB962C8B-B14F-4D97-AF65-F5344CB8AC3E}">
        <p14:creationId xmlns:p14="http://schemas.microsoft.com/office/powerpoint/2010/main" val="24070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a:t>
            </a:fld>
            <a:endParaRPr lang="en-ZA"/>
          </a:p>
        </p:txBody>
      </p:sp>
    </p:spTree>
    <p:extLst>
      <p:ext uri="{BB962C8B-B14F-4D97-AF65-F5344CB8AC3E}">
        <p14:creationId xmlns:p14="http://schemas.microsoft.com/office/powerpoint/2010/main" val="68155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13</a:t>
            </a:fld>
            <a:endParaRPr lang="en-ZA"/>
          </a:p>
        </p:txBody>
      </p:sp>
    </p:spTree>
    <p:extLst>
      <p:ext uri="{BB962C8B-B14F-4D97-AF65-F5344CB8AC3E}">
        <p14:creationId xmlns:p14="http://schemas.microsoft.com/office/powerpoint/2010/main" val="242464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14</a:t>
            </a:fld>
            <a:endParaRPr lang="en-ZA"/>
          </a:p>
        </p:txBody>
      </p:sp>
    </p:spTree>
    <p:extLst>
      <p:ext uri="{BB962C8B-B14F-4D97-AF65-F5344CB8AC3E}">
        <p14:creationId xmlns:p14="http://schemas.microsoft.com/office/powerpoint/2010/main" val="418565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15</a:t>
            </a:fld>
            <a:endParaRPr lang="en-ZA"/>
          </a:p>
        </p:txBody>
      </p:sp>
    </p:spTree>
    <p:extLst>
      <p:ext uri="{BB962C8B-B14F-4D97-AF65-F5344CB8AC3E}">
        <p14:creationId xmlns:p14="http://schemas.microsoft.com/office/powerpoint/2010/main" val="228050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16</a:t>
            </a:fld>
            <a:endParaRPr lang="en-ZA"/>
          </a:p>
        </p:txBody>
      </p:sp>
    </p:spTree>
    <p:extLst>
      <p:ext uri="{BB962C8B-B14F-4D97-AF65-F5344CB8AC3E}">
        <p14:creationId xmlns:p14="http://schemas.microsoft.com/office/powerpoint/2010/main" val="283543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 Mixing Tasks, specifications, approvals and special instructions, </a:t>
            </a:r>
          </a:p>
          <a:p>
            <a:r>
              <a:rPr lang="en-ZA" sz="1200" b="0" i="0" u="none" strike="noStrike" kern="1200" baseline="0" dirty="0">
                <a:solidFill>
                  <a:schemeClr val="tx1"/>
                </a:solidFill>
                <a:latin typeface="+mn-lt"/>
                <a:ea typeface="+mn-ea"/>
                <a:cs typeface="+mn-cs"/>
              </a:rPr>
              <a:t> Using imprecise language (nearly, optimum, approximately etc.) </a:t>
            </a:r>
          </a:p>
          <a:p>
            <a:r>
              <a:rPr lang="en-ZA" sz="1200" b="0" i="0" u="none" strike="noStrike" kern="1200" baseline="0" dirty="0">
                <a:solidFill>
                  <a:schemeClr val="tx1"/>
                </a:solidFill>
                <a:latin typeface="+mn-lt"/>
                <a:ea typeface="+mn-ea"/>
                <a:cs typeface="+mn-cs"/>
              </a:rPr>
              <a:t> Lack of a pattern, structure or chronological order, </a:t>
            </a:r>
          </a:p>
          <a:p>
            <a:r>
              <a:rPr lang="en-ZA" sz="1200" b="0" i="0" u="none" strike="noStrike" kern="1200" baseline="0" dirty="0">
                <a:solidFill>
                  <a:schemeClr val="tx1"/>
                </a:solidFill>
                <a:latin typeface="+mn-lt"/>
                <a:ea typeface="+mn-ea"/>
                <a:cs typeface="+mn-cs"/>
              </a:rPr>
              <a:t> Wide variation in size of tasks, </a:t>
            </a:r>
          </a:p>
          <a:p>
            <a:r>
              <a:rPr lang="en-ZA" sz="1200" b="0" i="0" u="none" strike="noStrike" kern="1200" baseline="0" dirty="0">
                <a:solidFill>
                  <a:schemeClr val="tx1"/>
                </a:solidFill>
                <a:latin typeface="+mn-lt"/>
                <a:ea typeface="+mn-ea"/>
                <a:cs typeface="+mn-cs"/>
              </a:rPr>
              <a:t> Wide variation in how to describe details of the work, </a:t>
            </a:r>
          </a:p>
          <a:p>
            <a:r>
              <a:rPr lang="en-ZA" sz="1200" b="0" i="0" u="none" strike="noStrike" kern="1200" baseline="0" dirty="0">
                <a:solidFill>
                  <a:schemeClr val="tx1"/>
                </a:solidFill>
                <a:latin typeface="+mn-lt"/>
                <a:ea typeface="+mn-ea"/>
                <a:cs typeface="+mn-cs"/>
              </a:rPr>
              <a:t> Failing to get third party review. </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17</a:t>
            </a:fld>
            <a:endParaRPr lang="en-ZA"/>
          </a:p>
        </p:txBody>
      </p:sp>
    </p:spTree>
    <p:extLst>
      <p:ext uri="{BB962C8B-B14F-4D97-AF65-F5344CB8AC3E}">
        <p14:creationId xmlns:p14="http://schemas.microsoft.com/office/powerpoint/2010/main" val="79001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19</a:t>
            </a:fld>
            <a:endParaRPr lang="en-ZA"/>
          </a:p>
        </p:txBody>
      </p:sp>
    </p:spTree>
    <p:extLst>
      <p:ext uri="{BB962C8B-B14F-4D97-AF65-F5344CB8AC3E}">
        <p14:creationId xmlns:p14="http://schemas.microsoft.com/office/powerpoint/2010/main" val="3176740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Critical Path: This is the longest path through the network and determines the duration of the project. It is also the shortest amount of time necessary to accomplish the project. </a:t>
            </a:r>
          </a:p>
          <a:p>
            <a:r>
              <a:rPr lang="en-ZA" sz="1200" b="0" i="1" kern="1200" dirty="0">
                <a:solidFill>
                  <a:schemeClr val="tx1"/>
                </a:solidFill>
                <a:effectLst/>
                <a:latin typeface="+mn-lt"/>
                <a:ea typeface="+mn-ea"/>
                <a:cs typeface="+mn-cs"/>
              </a:rPr>
              <a:t>slack</a:t>
            </a:r>
            <a:r>
              <a:rPr lang="en-ZA" sz="1200" b="0" kern="1200" dirty="0">
                <a:solidFill>
                  <a:schemeClr val="tx1"/>
                </a:solidFill>
                <a:effectLst/>
                <a:latin typeface="+mn-lt"/>
                <a:ea typeface="+mn-ea"/>
                <a:cs typeface="+mn-cs"/>
              </a:rPr>
              <a:t> is the amount of </a:t>
            </a:r>
            <a:r>
              <a:rPr lang="en-ZA" sz="1200" b="0" i="1" kern="1200" dirty="0">
                <a:solidFill>
                  <a:schemeClr val="tx1"/>
                </a:solidFill>
                <a:effectLst/>
                <a:latin typeface="+mn-lt"/>
                <a:ea typeface="+mn-ea"/>
                <a:cs typeface="+mn-cs"/>
              </a:rPr>
              <a:t>time</a:t>
            </a:r>
            <a:r>
              <a:rPr lang="en-ZA" sz="1200" b="0" kern="1200" dirty="0">
                <a:solidFill>
                  <a:schemeClr val="tx1"/>
                </a:solidFill>
                <a:effectLst/>
                <a:latin typeface="+mn-lt"/>
                <a:ea typeface="+mn-ea"/>
                <a:cs typeface="+mn-cs"/>
              </a:rPr>
              <a:t> that a task in a project network can be delayed without causing a delay to: subsequent tasks ("free float") project completion date </a:t>
            </a:r>
          </a:p>
          <a:p>
            <a:r>
              <a:rPr lang="en-ZA" sz="1200" b="0" kern="1200" dirty="0">
                <a:solidFill>
                  <a:schemeClr val="tx1"/>
                </a:solidFill>
                <a:effectLst/>
                <a:latin typeface="+mn-lt"/>
                <a:ea typeface="+mn-ea"/>
                <a:cs typeface="+mn-cs"/>
              </a:rPr>
              <a:t>It refers to the difference between the late and early start </a:t>
            </a:r>
            <a:r>
              <a:rPr lang="en-ZA" sz="1200" b="0" i="1" kern="1200" dirty="0">
                <a:solidFill>
                  <a:schemeClr val="tx1"/>
                </a:solidFill>
                <a:effectLst/>
                <a:latin typeface="+mn-lt"/>
                <a:ea typeface="+mn-ea"/>
                <a:cs typeface="+mn-cs"/>
              </a:rPr>
              <a:t>times</a:t>
            </a:r>
            <a:r>
              <a:rPr lang="en-ZA" sz="1200" b="0" kern="1200" dirty="0">
                <a:solidFill>
                  <a:schemeClr val="tx1"/>
                </a:solidFill>
                <a:effectLst/>
                <a:latin typeface="+mn-lt"/>
                <a:ea typeface="+mn-ea"/>
                <a:cs typeface="+mn-cs"/>
              </a:rPr>
              <a:t> of an activity.</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20</a:t>
            </a:fld>
            <a:endParaRPr lang="en-ZA"/>
          </a:p>
        </p:txBody>
      </p:sp>
    </p:spTree>
    <p:extLst>
      <p:ext uri="{BB962C8B-B14F-4D97-AF65-F5344CB8AC3E}">
        <p14:creationId xmlns:p14="http://schemas.microsoft.com/office/powerpoint/2010/main" val="312211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21</a:t>
            </a:fld>
            <a:endParaRPr lang="en-ZA"/>
          </a:p>
        </p:txBody>
      </p:sp>
    </p:spTree>
    <p:extLst>
      <p:ext uri="{BB962C8B-B14F-4D97-AF65-F5344CB8AC3E}">
        <p14:creationId xmlns:p14="http://schemas.microsoft.com/office/powerpoint/2010/main" val="181169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22</a:t>
            </a:fld>
            <a:endParaRPr lang="en-ZA"/>
          </a:p>
        </p:txBody>
      </p:sp>
    </p:spTree>
    <p:extLst>
      <p:ext uri="{BB962C8B-B14F-4D97-AF65-F5344CB8AC3E}">
        <p14:creationId xmlns:p14="http://schemas.microsoft.com/office/powerpoint/2010/main" val="184525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23</a:t>
            </a:fld>
            <a:endParaRPr lang="en-ZA"/>
          </a:p>
        </p:txBody>
      </p:sp>
    </p:spTree>
    <p:extLst>
      <p:ext uri="{BB962C8B-B14F-4D97-AF65-F5344CB8AC3E}">
        <p14:creationId xmlns:p14="http://schemas.microsoft.com/office/powerpoint/2010/main" val="300054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a:t>
            </a:fld>
            <a:endParaRPr lang="en-ZA"/>
          </a:p>
        </p:txBody>
      </p:sp>
    </p:spTree>
    <p:extLst>
      <p:ext uri="{BB962C8B-B14F-4D97-AF65-F5344CB8AC3E}">
        <p14:creationId xmlns:p14="http://schemas.microsoft.com/office/powerpoint/2010/main" val="3343965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Since there exists only one path through the network that is the longest, the </a:t>
            </a:r>
          </a:p>
          <a:p>
            <a:r>
              <a:rPr lang="en-ZA" sz="1200" b="0" i="0" u="none" strike="noStrike" kern="1200" baseline="0" dirty="0">
                <a:solidFill>
                  <a:schemeClr val="tx1"/>
                </a:solidFill>
                <a:latin typeface="+mn-lt"/>
                <a:ea typeface="+mn-ea"/>
                <a:cs typeface="+mn-cs"/>
              </a:rPr>
              <a:t>other paths must be either equal in length to or shorter than that path. Therefore, there must exist events and activities that can be completed before the time when they are actually needed. The time differential between the scheduled completion date and the required date to meet critical path is referred to as the slack time. In Figure 3.4, event 4 is not on the crucial path. To go from event 2 to event 5 on the critical path requires seven weeks taking the route 2–3–5. If route 2–4–5 is taken, only four weeks are required. Therefore, event 4, which requires two weeks for completion, should begin anywhere from zero to three weeks after event 2 is complete.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Event 1 serves as the reference point for the network and could just as easily have been defined as a calendar date. As before, the critical path is represented as a bold line. The events on the critical path have no slack (i.e., TL =TE) and provide the boundaries for the noncritical path events.5 Since event 2 is critical, TL = TE 3 + 7= 10 for event 5. Event 6 terminates the critical path with a completion time of fifteen weeks. </a:t>
            </a:r>
          </a:p>
          <a:p>
            <a:r>
              <a:rPr lang="en-ZA" sz="1200" b="0" i="0" u="none" strike="noStrike" kern="1200" baseline="0" dirty="0">
                <a:solidFill>
                  <a:schemeClr val="tx1"/>
                </a:solidFill>
                <a:latin typeface="+mn-lt"/>
                <a:ea typeface="+mn-ea"/>
                <a:cs typeface="+mn-cs"/>
              </a:rPr>
              <a:t>The earliest time for event 3, which is not on the critical path, would be two weeks (TE 0 + 2= 2), assuming that it started as early as possible. The latest allowable date is obtained by subtracting the time required to complete the activity from events 3 to 5 from the latest starting date of event 5. Therefore, TL (for event 3) =10 - 5 = 5 weeks. Event 3 can now occur anywhere between weeks 2 and 5 without interfering with the scheduled completion date of the project. This same procedure can be applied to event 4, in which case TE 6 and TL 9.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24</a:t>
            </a:fld>
            <a:endParaRPr lang="en-ZA"/>
          </a:p>
        </p:txBody>
      </p:sp>
    </p:spTree>
    <p:extLst>
      <p:ext uri="{BB962C8B-B14F-4D97-AF65-F5344CB8AC3E}">
        <p14:creationId xmlns:p14="http://schemas.microsoft.com/office/powerpoint/2010/main" val="2145366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To make full use of the capabilities of PERT/CPM, we could identify four values: </a:t>
            </a:r>
          </a:p>
          <a:p>
            <a:r>
              <a:rPr lang="en-ZA" sz="1200" b="0" i="0" u="none" strike="noStrike" kern="1200" baseline="0" dirty="0">
                <a:solidFill>
                  <a:schemeClr val="tx1"/>
                </a:solidFill>
                <a:latin typeface="+mn-lt"/>
                <a:ea typeface="+mn-ea"/>
                <a:cs typeface="+mn-cs"/>
              </a:rPr>
              <a:t>● The earliest time when an activity can start (ES) </a:t>
            </a:r>
          </a:p>
          <a:p>
            <a:r>
              <a:rPr lang="en-ZA" sz="1200" b="0" i="0" u="none" strike="noStrike" kern="1200" baseline="0" dirty="0">
                <a:solidFill>
                  <a:schemeClr val="tx1"/>
                </a:solidFill>
                <a:latin typeface="+mn-lt"/>
                <a:ea typeface="+mn-ea"/>
                <a:cs typeface="+mn-cs"/>
              </a:rPr>
              <a:t>● The earliest time when an activity can finish (EF) </a:t>
            </a:r>
          </a:p>
          <a:p>
            <a:r>
              <a:rPr lang="en-ZA" sz="1200" b="0" i="0" u="none" strike="noStrike" kern="1200" baseline="0" dirty="0">
                <a:solidFill>
                  <a:schemeClr val="tx1"/>
                </a:solidFill>
                <a:latin typeface="+mn-lt"/>
                <a:ea typeface="+mn-ea"/>
                <a:cs typeface="+mn-cs"/>
              </a:rPr>
              <a:t>● The latest time when an activity can start (LS) </a:t>
            </a:r>
          </a:p>
          <a:p>
            <a:r>
              <a:rPr lang="en-ZA" sz="1200" b="0" i="0" u="none" strike="noStrike" kern="1200" baseline="0" dirty="0">
                <a:solidFill>
                  <a:schemeClr val="tx1"/>
                </a:solidFill>
                <a:latin typeface="+mn-lt"/>
                <a:ea typeface="+mn-ea"/>
                <a:cs typeface="+mn-cs"/>
              </a:rPr>
              <a:t>● The latest time when an activity can finish (LF). </a:t>
            </a:r>
          </a:p>
          <a:p>
            <a:r>
              <a:rPr lang="en-ZA" sz="1200" b="0" i="0" u="none" strike="noStrike" kern="1200" baseline="0" dirty="0">
                <a:solidFill>
                  <a:schemeClr val="tx1"/>
                </a:solidFill>
                <a:latin typeface="+mn-lt"/>
                <a:ea typeface="+mn-ea"/>
                <a:cs typeface="+mn-cs"/>
              </a:rPr>
              <a:t>To calculate the earliest starting times, we must make a forward pass through the network (i.e., left to right). The earliest starting time of a successor activity is the latest of the earliest finish dates of the predecessors. The earliest finishing time is the total of the earliest starting time and the activity duration.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25</a:t>
            </a:fld>
            <a:endParaRPr lang="en-ZA"/>
          </a:p>
        </p:txBody>
      </p:sp>
    </p:spTree>
    <p:extLst>
      <p:ext uri="{BB962C8B-B14F-4D97-AF65-F5344CB8AC3E}">
        <p14:creationId xmlns:p14="http://schemas.microsoft.com/office/powerpoint/2010/main" val="3520146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26</a:t>
            </a:fld>
            <a:endParaRPr lang="en-ZA"/>
          </a:p>
        </p:txBody>
      </p:sp>
    </p:spTree>
    <p:extLst>
      <p:ext uri="{BB962C8B-B14F-4D97-AF65-F5344CB8AC3E}">
        <p14:creationId xmlns:p14="http://schemas.microsoft.com/office/powerpoint/2010/main" val="69348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29</a:t>
            </a:fld>
            <a:endParaRPr lang="en-ZA"/>
          </a:p>
        </p:txBody>
      </p:sp>
    </p:spTree>
    <p:extLst>
      <p:ext uri="{BB962C8B-B14F-4D97-AF65-F5344CB8AC3E}">
        <p14:creationId xmlns:p14="http://schemas.microsoft.com/office/powerpoint/2010/main" val="2091825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30</a:t>
            </a:fld>
            <a:endParaRPr lang="en-ZA"/>
          </a:p>
        </p:txBody>
      </p:sp>
    </p:spTree>
    <p:extLst>
      <p:ext uri="{BB962C8B-B14F-4D97-AF65-F5344CB8AC3E}">
        <p14:creationId xmlns:p14="http://schemas.microsoft.com/office/powerpoint/2010/main" val="2163278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31</a:t>
            </a:fld>
            <a:endParaRPr lang="en-ZA"/>
          </a:p>
        </p:txBody>
      </p:sp>
    </p:spTree>
    <p:extLst>
      <p:ext uri="{BB962C8B-B14F-4D97-AF65-F5344CB8AC3E}">
        <p14:creationId xmlns:p14="http://schemas.microsoft.com/office/powerpoint/2010/main" val="1733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Planning is a continuous process of making entrepreneurial decisions with an eye to the future, and methodically organizing the effort needed to carry out these decisions. Furthermore, systematic planning allows an organization of set goals.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6</a:t>
            </a:fld>
            <a:endParaRPr lang="en-ZA"/>
          </a:p>
        </p:txBody>
      </p:sp>
    </p:spTree>
    <p:extLst>
      <p:ext uri="{BB962C8B-B14F-4D97-AF65-F5344CB8AC3E}">
        <p14:creationId xmlns:p14="http://schemas.microsoft.com/office/powerpoint/2010/main" val="175553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1. Objective: a goal, target, or quota to be achieved by a certain time </a:t>
            </a:r>
          </a:p>
          <a:p>
            <a:r>
              <a:rPr lang="en-ZA" sz="1200" b="0" i="0" u="none" strike="noStrike" kern="1200" baseline="0" dirty="0">
                <a:solidFill>
                  <a:schemeClr val="tx1"/>
                </a:solidFill>
                <a:latin typeface="+mn-lt"/>
                <a:ea typeface="+mn-ea"/>
                <a:cs typeface="+mn-cs"/>
              </a:rPr>
              <a:t>2. Program: the strategy to be followed and major actions to be taken in order to </a:t>
            </a:r>
          </a:p>
          <a:p>
            <a:r>
              <a:rPr lang="en-ZA" sz="1200" b="0" i="0" u="none" strike="noStrike" kern="1200" baseline="0" dirty="0">
                <a:solidFill>
                  <a:schemeClr val="tx1"/>
                </a:solidFill>
                <a:latin typeface="+mn-lt"/>
                <a:ea typeface="+mn-ea"/>
                <a:cs typeface="+mn-cs"/>
              </a:rPr>
              <a:t>3. achieve or exceed objectives </a:t>
            </a:r>
          </a:p>
          <a:p>
            <a:r>
              <a:rPr lang="en-ZA" sz="1200" b="0" i="0" u="none" strike="noStrike" kern="1200" baseline="0" dirty="0">
                <a:solidFill>
                  <a:schemeClr val="tx1"/>
                </a:solidFill>
                <a:latin typeface="+mn-lt"/>
                <a:ea typeface="+mn-ea"/>
                <a:cs typeface="+mn-cs"/>
              </a:rPr>
              <a:t>4. Schedule: a plan showing when individual or group activities or accomplishments will be started and/or completed </a:t>
            </a:r>
          </a:p>
          <a:p>
            <a:r>
              <a:rPr lang="en-ZA" sz="1200" b="0" i="0" u="none" strike="noStrike" kern="1200" baseline="0" dirty="0">
                <a:solidFill>
                  <a:schemeClr val="tx1"/>
                </a:solidFill>
                <a:latin typeface="+mn-lt"/>
                <a:ea typeface="+mn-ea"/>
                <a:cs typeface="+mn-cs"/>
              </a:rPr>
              <a:t>5. Budget: planned expenditures required to achieve or exceed objectives </a:t>
            </a:r>
          </a:p>
          <a:p>
            <a:r>
              <a:rPr lang="en-ZA" sz="1200" b="0" i="0" u="none" strike="noStrike" kern="1200" baseline="0" dirty="0">
                <a:solidFill>
                  <a:schemeClr val="tx1"/>
                </a:solidFill>
                <a:latin typeface="+mn-lt"/>
                <a:ea typeface="+mn-ea"/>
                <a:cs typeface="+mn-cs"/>
              </a:rPr>
              <a:t>6. Forecast: a projection of what will happen by a certain time </a:t>
            </a:r>
          </a:p>
          <a:p>
            <a:r>
              <a:rPr lang="en-ZA" sz="1200" b="0" i="0" u="none" strike="noStrike" kern="1200" baseline="0" dirty="0">
                <a:solidFill>
                  <a:schemeClr val="tx1"/>
                </a:solidFill>
                <a:latin typeface="+mn-lt"/>
                <a:ea typeface="+mn-ea"/>
                <a:cs typeface="+mn-cs"/>
              </a:rPr>
              <a:t>7. Organization: design of the number and kinds of positions, along with corresponding duties and responsibilities, required to achieve or exceed objectives </a:t>
            </a:r>
          </a:p>
          <a:p>
            <a:r>
              <a:rPr lang="en-ZA" sz="1200" b="0" i="0" u="none" strike="noStrike" kern="1200" baseline="0" dirty="0">
                <a:solidFill>
                  <a:schemeClr val="tx1"/>
                </a:solidFill>
                <a:latin typeface="+mn-lt"/>
                <a:ea typeface="+mn-ea"/>
                <a:cs typeface="+mn-cs"/>
              </a:rPr>
              <a:t>8. Policy: a general guide for decision-making and individual actions </a:t>
            </a:r>
          </a:p>
          <a:p>
            <a:r>
              <a:rPr lang="en-ZA" sz="1200" b="0" i="0" u="none" strike="noStrike" kern="1200" baseline="0" dirty="0">
                <a:solidFill>
                  <a:schemeClr val="tx1"/>
                </a:solidFill>
                <a:latin typeface="+mn-lt"/>
                <a:ea typeface="+mn-ea"/>
                <a:cs typeface="+mn-cs"/>
              </a:rPr>
              <a:t>9. Procedure: a detailed method for carrying out a policy </a:t>
            </a:r>
          </a:p>
          <a:p>
            <a:r>
              <a:rPr lang="en-ZA" sz="1200" b="0" i="0" u="none" strike="noStrike" kern="1200" baseline="0" dirty="0">
                <a:solidFill>
                  <a:schemeClr val="tx1"/>
                </a:solidFill>
                <a:latin typeface="+mn-lt"/>
                <a:ea typeface="+mn-ea"/>
                <a:cs typeface="+mn-cs"/>
              </a:rPr>
              <a:t>10. Standard: a level of individual or group performance defined as adequate or acceptable. </a:t>
            </a:r>
          </a:p>
        </p:txBody>
      </p:sp>
      <p:sp>
        <p:nvSpPr>
          <p:cNvPr id="4" name="Slide Number Placeholder 3"/>
          <p:cNvSpPr>
            <a:spLocks noGrp="1"/>
          </p:cNvSpPr>
          <p:nvPr>
            <p:ph type="sldNum" sz="quarter" idx="10"/>
          </p:nvPr>
        </p:nvSpPr>
        <p:spPr/>
        <p:txBody>
          <a:bodyPr/>
          <a:lstStyle/>
          <a:p>
            <a:fld id="{99F6B9EF-17F9-4918-87E9-DB9CC8888B9C}" type="slidenum">
              <a:rPr lang="en-ZA" smtClean="0"/>
              <a:t>7</a:t>
            </a:fld>
            <a:endParaRPr lang="en-ZA"/>
          </a:p>
        </p:txBody>
      </p:sp>
    </p:spTree>
    <p:extLst>
      <p:ext uri="{BB962C8B-B14F-4D97-AF65-F5344CB8AC3E}">
        <p14:creationId xmlns:p14="http://schemas.microsoft.com/office/powerpoint/2010/main" val="394242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8</a:t>
            </a:fld>
            <a:endParaRPr lang="en-ZA"/>
          </a:p>
        </p:txBody>
      </p:sp>
    </p:spTree>
    <p:extLst>
      <p:ext uri="{BB962C8B-B14F-4D97-AF65-F5344CB8AC3E}">
        <p14:creationId xmlns:p14="http://schemas.microsoft.com/office/powerpoint/2010/main" val="425214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9</a:t>
            </a:fld>
            <a:endParaRPr lang="en-ZA"/>
          </a:p>
        </p:txBody>
      </p:sp>
    </p:spTree>
    <p:extLst>
      <p:ext uri="{BB962C8B-B14F-4D97-AF65-F5344CB8AC3E}">
        <p14:creationId xmlns:p14="http://schemas.microsoft.com/office/powerpoint/2010/main" val="143511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10</a:t>
            </a:fld>
            <a:endParaRPr lang="en-ZA"/>
          </a:p>
        </p:txBody>
      </p:sp>
    </p:spTree>
    <p:extLst>
      <p:ext uri="{BB962C8B-B14F-4D97-AF65-F5344CB8AC3E}">
        <p14:creationId xmlns:p14="http://schemas.microsoft.com/office/powerpoint/2010/main" val="176539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a:p>
            <a:r>
              <a:rPr lang="en-ZA" sz="1200" b="1" i="0" u="none" strike="noStrike" kern="1200" baseline="0" dirty="0">
                <a:solidFill>
                  <a:schemeClr val="tx1"/>
                </a:solidFill>
                <a:latin typeface="+mn-lt"/>
                <a:ea typeface="+mn-ea"/>
                <a:cs typeface="+mn-cs"/>
              </a:rPr>
              <a:t>Scope: </a:t>
            </a:r>
            <a:r>
              <a:rPr lang="en-ZA" sz="1200" b="0" i="0" u="none" strike="noStrike" kern="1200" baseline="0" dirty="0">
                <a:solidFill>
                  <a:schemeClr val="tx1"/>
                </a:solidFill>
                <a:latin typeface="+mn-lt"/>
                <a:ea typeface="+mn-ea"/>
                <a:cs typeface="+mn-cs"/>
              </a:rPr>
              <a:t>This is the summary of all the deliverables required for the project, such as products, services and results.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Project Scope: </a:t>
            </a:r>
            <a:r>
              <a:rPr lang="en-ZA" sz="1200" b="0" i="0" u="none" strike="noStrike" kern="1200" baseline="0" dirty="0">
                <a:solidFill>
                  <a:schemeClr val="tx1"/>
                </a:solidFill>
                <a:latin typeface="+mn-lt"/>
                <a:ea typeface="+mn-ea"/>
                <a:cs typeface="+mn-cs"/>
              </a:rPr>
              <a:t>This entails work that must be completed in order to achieve the final scope of the project such as products, services and end results.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Scope Statement: </a:t>
            </a:r>
            <a:r>
              <a:rPr lang="en-ZA" sz="1200" b="0" i="0" u="none" strike="noStrike" kern="1200" baseline="0" dirty="0">
                <a:solidFill>
                  <a:schemeClr val="tx1"/>
                </a:solidFill>
                <a:latin typeface="+mn-lt"/>
                <a:ea typeface="+mn-ea"/>
                <a:cs typeface="+mn-cs"/>
              </a:rPr>
              <a:t>This is document that provides the foundation of making future decisions such as scope changes. The purpose of the document is to ensure that all stakeholders have common knowledge of the project scope. The scope statement contains the objectives, description of deliverables, end results and justification of the project. The scope statement seeks to address seven questions: who, what, when, why, where, how and how many. The document validates the project scope against the statement of work provided by the customer.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Statement of work: </a:t>
            </a:r>
            <a:r>
              <a:rPr lang="en-ZA" sz="1200" b="0" i="0" u="none" strike="noStrike" kern="1200" baseline="0" dirty="0">
                <a:solidFill>
                  <a:schemeClr val="tx1"/>
                </a:solidFill>
                <a:latin typeface="+mn-lt"/>
                <a:ea typeface="+mn-ea"/>
                <a:cs typeface="+mn-cs"/>
              </a:rPr>
              <a:t>This is a description that narrate the end results to be provided under the contract. The statement of work (SOW) is a narrative description of the work required for the project. The complexity of the SOW is determined by the desires of top management, the customer, and/or the user groups.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11</a:t>
            </a:fld>
            <a:endParaRPr lang="en-ZA"/>
          </a:p>
        </p:txBody>
      </p:sp>
    </p:spTree>
    <p:extLst>
      <p:ext uri="{BB962C8B-B14F-4D97-AF65-F5344CB8AC3E}">
        <p14:creationId xmlns:p14="http://schemas.microsoft.com/office/powerpoint/2010/main" val="148666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12</a:t>
            </a:fld>
            <a:endParaRPr lang="en-ZA"/>
          </a:p>
        </p:txBody>
      </p:sp>
    </p:spTree>
    <p:extLst>
      <p:ext uri="{BB962C8B-B14F-4D97-AF65-F5344CB8AC3E}">
        <p14:creationId xmlns:p14="http://schemas.microsoft.com/office/powerpoint/2010/main" val="128975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370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841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7715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490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6F8541-1C58-4B7F-9588-044E1133615E}" type="datetimeFigureOut">
              <a:rPr lang="en-ZA" smtClean="0"/>
              <a:t>2017/03/18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131179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A56F8541-1C58-4B7F-9588-044E1133615E}" type="datetimeFigureOut">
              <a:rPr lang="en-ZA" smtClean="0"/>
              <a:t>2017/03/18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81707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A56F8541-1C58-4B7F-9588-044E1133615E}" type="datetimeFigureOut">
              <a:rPr lang="en-ZA" smtClean="0"/>
              <a:t>2017/03/18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9685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A56F8541-1C58-4B7F-9588-044E1133615E}" type="datetimeFigureOut">
              <a:rPr lang="en-ZA" smtClean="0"/>
              <a:t>2017/03/18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5132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F8541-1C58-4B7F-9588-044E1133615E}" type="datetimeFigureOut">
              <a:rPr lang="en-ZA" smtClean="0"/>
              <a:t>2017/03/18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40878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8836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31233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F8541-1C58-4B7F-9588-044E1133615E}" type="datetimeFigureOut">
              <a:rPr lang="en-ZA" smtClean="0"/>
              <a:t>2017/03/18</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30149-6F14-43CF-9043-1C3E69E517B3}" type="slidenum">
              <a:rPr lang="en-ZA" smtClean="0"/>
              <a:t>‹#›</a:t>
            </a:fld>
            <a:endParaRPr lang="en-ZA"/>
          </a:p>
        </p:txBody>
      </p:sp>
    </p:spTree>
    <p:extLst>
      <p:ext uri="{BB962C8B-B14F-4D97-AF65-F5344CB8AC3E}">
        <p14:creationId xmlns:p14="http://schemas.microsoft.com/office/powerpoint/2010/main" val="304880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181" y="895899"/>
            <a:ext cx="8013659" cy="427001"/>
          </a:xfrm>
        </p:spPr>
        <p:txBody>
          <a:bodyPr>
            <a:normAutofit fontScale="90000"/>
          </a:bodyPr>
          <a:lstStyle/>
          <a:p>
            <a:r>
              <a:rPr lang="en-ZA" b="1" dirty="0"/>
              <a:t>Agenda</a:t>
            </a:r>
          </a:p>
        </p:txBody>
      </p:sp>
      <p:pic>
        <p:nvPicPr>
          <p:cNvPr id="5" name="Picture 5" descr="circles"/>
          <p:cNvPicPr>
            <a:picLocks noChangeAspect="1" noChangeArrowheads="1"/>
          </p:cNvPicPr>
          <p:nvPr/>
        </p:nvPicPr>
        <p:blipFill>
          <a:blip r:embed="rId2" cstate="print">
            <a:duotone>
              <a:srgbClr val="557799">
                <a:shade val="45000"/>
                <a:satMod val="135000"/>
              </a:srgbClr>
              <a:prstClr val="white"/>
            </a:duotone>
          </a:blip>
          <a:srcRect/>
          <a:stretch>
            <a:fillRect/>
          </a:stretch>
        </p:blipFill>
        <p:spPr bwMode="auto">
          <a:xfrm>
            <a:off x="2479907" y="1700809"/>
            <a:ext cx="2898775" cy="4339771"/>
          </a:xfrm>
          <a:prstGeom prst="rect">
            <a:avLst/>
          </a:prstGeom>
          <a:solidFill>
            <a:srgbClr val="C0504D"/>
          </a:solidFill>
          <a:ln w="9525">
            <a:noFill/>
            <a:miter lim="800000"/>
            <a:headEnd/>
            <a:tailEnd/>
          </a:ln>
        </p:spPr>
      </p:pic>
      <p:sp>
        <p:nvSpPr>
          <p:cNvPr id="6" name="Text Box 11"/>
          <p:cNvSpPr txBox="1">
            <a:spLocks noChangeArrowheads="1"/>
          </p:cNvSpPr>
          <p:nvPr/>
        </p:nvSpPr>
        <p:spPr bwMode="auto">
          <a:xfrm>
            <a:off x="2832461" y="3964023"/>
            <a:ext cx="2159000" cy="400110"/>
          </a:xfrm>
          <a:prstGeom prst="rect">
            <a:avLst/>
          </a:prstGeom>
          <a:noFill/>
          <a:ln w="12700" algn="ctr">
            <a:noFill/>
            <a:miter lim="800000"/>
            <a:headEnd/>
            <a:tailEnd/>
          </a:ln>
        </p:spPr>
        <p:txBody>
          <a:bodyPr>
            <a:spAutoFit/>
          </a:bodyPr>
          <a:lstStyle/>
          <a:p>
            <a:pPr marL="342900" indent="-342900">
              <a:spcBef>
                <a:spcPct val="20000"/>
              </a:spcBef>
              <a:buSzPct val="120000"/>
              <a:tabLst>
                <a:tab pos="87313" algn="l"/>
              </a:tabLst>
            </a:pPr>
            <a:r>
              <a:rPr lang="en-US" sz="2000" b="1" dirty="0">
                <a:solidFill>
                  <a:srgbClr val="0079C1"/>
                </a:solidFill>
                <a:latin typeface="Arial" pitchFamily="34" charset="0"/>
                <a:cs typeface="Arial" pitchFamily="34" charset="0"/>
              </a:rPr>
              <a:t>Agenda</a:t>
            </a:r>
          </a:p>
        </p:txBody>
      </p:sp>
      <p:sp>
        <p:nvSpPr>
          <p:cNvPr id="7" name="Oval 6"/>
          <p:cNvSpPr>
            <a:spLocks noChangeArrowheads="1"/>
          </p:cNvSpPr>
          <p:nvPr/>
        </p:nvSpPr>
        <p:spPr bwMode="auto">
          <a:xfrm>
            <a:off x="3008022" y="1964213"/>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0" name="Oval 6"/>
          <p:cNvSpPr>
            <a:spLocks noChangeArrowheads="1"/>
          </p:cNvSpPr>
          <p:nvPr/>
        </p:nvSpPr>
        <p:spPr bwMode="auto">
          <a:xfrm>
            <a:off x="3662156" y="2632307"/>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1" name="TextBox 10"/>
          <p:cNvSpPr txBox="1"/>
          <p:nvPr/>
        </p:nvSpPr>
        <p:spPr>
          <a:xfrm>
            <a:off x="3423741" y="1960088"/>
            <a:ext cx="1705916" cy="369332"/>
          </a:xfrm>
          <a:prstGeom prst="rect">
            <a:avLst/>
          </a:prstGeom>
          <a:noFill/>
        </p:spPr>
        <p:txBody>
          <a:bodyPr wrap="none" rtlCol="0">
            <a:spAutoFit/>
          </a:bodyPr>
          <a:lstStyle>
            <a:defPPr>
              <a:defRPr lang="en-US"/>
            </a:defPPr>
            <a:lvl1pPr lvl="0">
              <a:defRPr b="1" kern="0">
                <a:solidFill>
                  <a:schemeClr val="tx1">
                    <a:lumMod val="75000"/>
                    <a:lumOff val="25000"/>
                  </a:schemeClr>
                </a:solidFill>
              </a:defRPr>
            </a:lvl1pPr>
          </a:lstStyle>
          <a:p>
            <a:r>
              <a:rPr lang="en-US" dirty="0"/>
              <a:t>Recap </a:t>
            </a:r>
            <a:r>
              <a:rPr lang="en-US" dirty="0">
                <a:solidFill>
                  <a:srgbClr val="FF0000"/>
                </a:solidFill>
              </a:rPr>
              <a:t>(15 mins)</a:t>
            </a:r>
            <a:endParaRPr lang="en-ZA" dirty="0">
              <a:solidFill>
                <a:srgbClr val="FF0000"/>
              </a:solidFill>
            </a:endParaRPr>
          </a:p>
        </p:txBody>
      </p:sp>
      <p:sp>
        <p:nvSpPr>
          <p:cNvPr id="15" name="TextBox 14"/>
          <p:cNvSpPr txBox="1"/>
          <p:nvPr/>
        </p:nvSpPr>
        <p:spPr>
          <a:xfrm>
            <a:off x="4254421" y="2632382"/>
            <a:ext cx="3823483" cy="369332"/>
          </a:xfrm>
          <a:prstGeom prst="rect">
            <a:avLst/>
          </a:prstGeom>
          <a:noFill/>
        </p:spPr>
        <p:txBody>
          <a:bodyPr wrap="none" rtlCol="0">
            <a:spAutoFit/>
          </a:bodyPr>
          <a:lstStyle/>
          <a:p>
            <a:pPr lvl="0">
              <a:defRPr/>
            </a:pPr>
            <a:r>
              <a:rPr lang="en-ZA" b="1" kern="0" dirty="0">
                <a:solidFill>
                  <a:schemeClr val="tx1">
                    <a:lumMod val="75000"/>
                    <a:lumOff val="25000"/>
                  </a:schemeClr>
                </a:solidFill>
              </a:rPr>
              <a:t>Project Planning Techniques </a:t>
            </a:r>
            <a:r>
              <a:rPr lang="en-ZA" b="1" kern="0" dirty="0">
                <a:solidFill>
                  <a:srgbClr val="FF0000"/>
                </a:solidFill>
              </a:rPr>
              <a:t>(30 mins)</a:t>
            </a:r>
            <a:endParaRPr lang="en-ZA" b="1" kern="0" dirty="0">
              <a:solidFill>
                <a:schemeClr val="tx1">
                  <a:lumMod val="75000"/>
                  <a:lumOff val="25000"/>
                </a:schemeClr>
              </a:solidFill>
            </a:endParaRPr>
          </a:p>
        </p:txBody>
      </p:sp>
      <p:sp>
        <p:nvSpPr>
          <p:cNvPr id="19" name="Slide Number Placeholder 1"/>
          <p:cNvSpPr>
            <a:spLocks noGrp="1"/>
          </p:cNvSpPr>
          <p:nvPr>
            <p:ph type="sldNum" sz="quarter" idx="12"/>
          </p:nvPr>
        </p:nvSpPr>
        <p:spPr>
          <a:xfrm>
            <a:off x="8077200" y="6356351"/>
            <a:ext cx="2133600" cy="365125"/>
          </a:xfrm>
        </p:spPr>
        <p:txBody>
          <a:bodyPr/>
          <a:lstStyle/>
          <a:p>
            <a:pPr algn="r"/>
            <a:fld id="{A4569304-FB71-4E69-9582-6F368BEC465A}" type="slidenum">
              <a:rPr lang="en-ZA" sz="1000"/>
              <a:pPr algn="r"/>
              <a:t>1</a:t>
            </a:fld>
            <a:endParaRPr lang="en-ZA" sz="1000" dirty="0"/>
          </a:p>
        </p:txBody>
      </p:sp>
      <p:sp>
        <p:nvSpPr>
          <p:cNvPr id="16" name="Oval 10"/>
          <p:cNvSpPr>
            <a:spLocks noChangeArrowheads="1"/>
          </p:cNvSpPr>
          <p:nvPr/>
        </p:nvSpPr>
        <p:spPr bwMode="auto">
          <a:xfrm>
            <a:off x="4222232" y="3366054"/>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7" name="TextBox 16"/>
          <p:cNvSpPr txBox="1"/>
          <p:nvPr/>
        </p:nvSpPr>
        <p:spPr>
          <a:xfrm>
            <a:off x="4964453" y="3336581"/>
            <a:ext cx="4224233" cy="369332"/>
          </a:xfrm>
          <a:prstGeom prst="rect">
            <a:avLst/>
          </a:prstGeom>
          <a:noFill/>
        </p:spPr>
        <p:txBody>
          <a:bodyPr wrap="none" rtlCol="0">
            <a:spAutoFit/>
          </a:bodyPr>
          <a:lstStyle/>
          <a:p>
            <a:pPr lvl="0">
              <a:defRPr/>
            </a:pPr>
            <a:r>
              <a:rPr lang="en-US" b="1" kern="0" dirty="0">
                <a:solidFill>
                  <a:schemeClr val="tx1">
                    <a:lumMod val="75000"/>
                    <a:lumOff val="25000"/>
                  </a:schemeClr>
                </a:solidFill>
              </a:rPr>
              <a:t>Developing the Project Schedule </a:t>
            </a:r>
            <a:r>
              <a:rPr lang="en-US" b="1" kern="0" dirty="0">
                <a:solidFill>
                  <a:srgbClr val="FF0000"/>
                </a:solidFill>
              </a:rPr>
              <a:t>(45 mins)</a:t>
            </a:r>
            <a:endParaRPr lang="en-ZA" b="1" kern="0" dirty="0">
              <a:solidFill>
                <a:schemeClr val="tx1">
                  <a:lumMod val="75000"/>
                  <a:lumOff val="25000"/>
                </a:schemeClr>
              </a:solidFill>
            </a:endParaRPr>
          </a:p>
        </p:txBody>
      </p:sp>
      <p:sp>
        <p:nvSpPr>
          <p:cNvPr id="14" name="Oval 10"/>
          <p:cNvSpPr>
            <a:spLocks noChangeArrowheads="1"/>
          </p:cNvSpPr>
          <p:nvPr/>
        </p:nvSpPr>
        <p:spPr bwMode="auto">
          <a:xfrm>
            <a:off x="4766355" y="4304651"/>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8" name="TextBox 17"/>
          <p:cNvSpPr txBox="1"/>
          <p:nvPr/>
        </p:nvSpPr>
        <p:spPr>
          <a:xfrm>
            <a:off x="5474705" y="4322031"/>
            <a:ext cx="3296095" cy="369332"/>
          </a:xfrm>
          <a:prstGeom prst="rect">
            <a:avLst/>
          </a:prstGeom>
          <a:noFill/>
        </p:spPr>
        <p:txBody>
          <a:bodyPr wrap="none" rtlCol="0">
            <a:spAutoFit/>
          </a:bodyPr>
          <a:lstStyle/>
          <a:p>
            <a:pPr lvl="0">
              <a:defRPr/>
            </a:pPr>
            <a:r>
              <a:rPr lang="en-ZA" b="1" kern="0" dirty="0">
                <a:solidFill>
                  <a:schemeClr val="tx1">
                    <a:lumMod val="75000"/>
                    <a:lumOff val="25000"/>
                  </a:schemeClr>
                </a:solidFill>
              </a:rPr>
              <a:t>Assignment Discussion </a:t>
            </a:r>
            <a:r>
              <a:rPr lang="en-ZA" b="1" kern="0" dirty="0">
                <a:solidFill>
                  <a:srgbClr val="FF0000"/>
                </a:solidFill>
              </a:rPr>
              <a:t>(30 mins)</a:t>
            </a:r>
            <a:endParaRPr lang="en-ZA" b="1" kern="0" dirty="0">
              <a:solidFill>
                <a:schemeClr val="tx1">
                  <a:lumMod val="75000"/>
                  <a:lumOff val="25000"/>
                </a:schemeClr>
              </a:solidFill>
            </a:endParaRPr>
          </a:p>
        </p:txBody>
      </p:sp>
    </p:spTree>
    <p:extLst>
      <p:ext uri="{BB962C8B-B14F-4D97-AF65-F5344CB8AC3E}">
        <p14:creationId xmlns:p14="http://schemas.microsoft.com/office/powerpoint/2010/main" val="220023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Pre-Planning/Defining the requirements</a:t>
            </a:r>
          </a:p>
        </p:txBody>
      </p:sp>
      <p:sp>
        <p:nvSpPr>
          <p:cNvPr id="5" name="TextBox 4"/>
          <p:cNvSpPr txBox="1"/>
          <p:nvPr/>
        </p:nvSpPr>
        <p:spPr>
          <a:xfrm>
            <a:off x="1371162" y="1701882"/>
            <a:ext cx="9484242" cy="4154984"/>
          </a:xfrm>
          <a:prstGeom prst="rect">
            <a:avLst/>
          </a:prstGeom>
          <a:noFill/>
        </p:spPr>
        <p:txBody>
          <a:bodyPr wrap="square" rtlCol="0">
            <a:spAutoFit/>
          </a:bodyPr>
          <a:lstStyle/>
          <a:p>
            <a:r>
              <a:rPr lang="en-ZA" sz="2400" dirty="0"/>
              <a:t>● General scope of the work </a:t>
            </a:r>
          </a:p>
          <a:p>
            <a:r>
              <a:rPr lang="en-ZA" sz="2400" dirty="0"/>
              <a:t>● Objectives and related background </a:t>
            </a:r>
          </a:p>
          <a:p>
            <a:r>
              <a:rPr lang="en-ZA" sz="2400" dirty="0"/>
              <a:t>● Contractor’s tasks </a:t>
            </a:r>
          </a:p>
          <a:p>
            <a:r>
              <a:rPr lang="en-ZA" sz="2400" dirty="0"/>
              <a:t>● Contractor end-item performance requirements </a:t>
            </a:r>
          </a:p>
          <a:p>
            <a:r>
              <a:rPr lang="en-ZA" sz="2400" dirty="0"/>
              <a:t>● Reference to related studies, documentation, and specifications </a:t>
            </a:r>
          </a:p>
          <a:p>
            <a:r>
              <a:rPr lang="en-ZA" sz="2400" dirty="0"/>
              <a:t>● Data items (documentation) </a:t>
            </a:r>
          </a:p>
          <a:p>
            <a:r>
              <a:rPr lang="en-ZA" sz="2400" dirty="0"/>
              <a:t>● Support equipment for contract end-item </a:t>
            </a:r>
          </a:p>
          <a:p>
            <a:r>
              <a:rPr lang="en-ZA" sz="2400" dirty="0"/>
              <a:t>● Customer-furnished property, facilities, equipment, and services </a:t>
            </a:r>
          </a:p>
          <a:p>
            <a:r>
              <a:rPr lang="en-ZA" sz="2400" dirty="0"/>
              <a:t>● Customer-furnished documentation </a:t>
            </a:r>
          </a:p>
          <a:p>
            <a:r>
              <a:rPr lang="en-ZA" sz="2400" dirty="0"/>
              <a:t>● Schedule of performance </a:t>
            </a:r>
          </a:p>
          <a:p>
            <a:r>
              <a:rPr lang="en-ZA" sz="2400" dirty="0"/>
              <a:t>● Exhibits, attachments, and appendices</a:t>
            </a:r>
          </a:p>
        </p:txBody>
      </p:sp>
    </p:spTree>
    <p:extLst>
      <p:ext uri="{BB962C8B-B14F-4D97-AF65-F5344CB8AC3E}">
        <p14:creationId xmlns:p14="http://schemas.microsoft.com/office/powerpoint/2010/main" val="37364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Detailed Planning</a:t>
            </a:r>
          </a:p>
        </p:txBody>
      </p:sp>
      <p:sp>
        <p:nvSpPr>
          <p:cNvPr id="22" name="Rectangle 21"/>
          <p:cNvSpPr/>
          <p:nvPr/>
        </p:nvSpPr>
        <p:spPr>
          <a:xfrm>
            <a:off x="627318" y="1393203"/>
            <a:ext cx="2241353" cy="59619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Scope </a:t>
            </a:r>
          </a:p>
        </p:txBody>
      </p:sp>
      <p:sp>
        <p:nvSpPr>
          <p:cNvPr id="5" name="TextBox 4"/>
          <p:cNvSpPr txBox="1"/>
          <p:nvPr/>
        </p:nvSpPr>
        <p:spPr>
          <a:xfrm>
            <a:off x="340235" y="2120533"/>
            <a:ext cx="3019647" cy="1569660"/>
          </a:xfrm>
          <a:prstGeom prst="rect">
            <a:avLst/>
          </a:prstGeom>
          <a:noFill/>
        </p:spPr>
        <p:txBody>
          <a:bodyPr wrap="square" rtlCol="0">
            <a:spAutoFit/>
          </a:bodyPr>
          <a:lstStyle/>
          <a:p>
            <a:r>
              <a:rPr lang="en-ZA" sz="2400" dirty="0"/>
              <a:t>● Scope</a:t>
            </a:r>
          </a:p>
          <a:p>
            <a:r>
              <a:rPr lang="en-ZA" sz="2400" dirty="0"/>
              <a:t>● Project Scope</a:t>
            </a:r>
          </a:p>
          <a:p>
            <a:r>
              <a:rPr lang="en-ZA" sz="2400" dirty="0"/>
              <a:t>● Scope Statement</a:t>
            </a:r>
          </a:p>
          <a:p>
            <a:r>
              <a:rPr lang="en-ZA" sz="2400" dirty="0"/>
              <a:t>● Statement of Work</a:t>
            </a:r>
          </a:p>
        </p:txBody>
      </p:sp>
      <p:sp>
        <p:nvSpPr>
          <p:cNvPr id="6" name="Rectangle 5"/>
          <p:cNvSpPr/>
          <p:nvPr/>
        </p:nvSpPr>
        <p:spPr>
          <a:xfrm>
            <a:off x="3408469"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Specifications </a:t>
            </a:r>
          </a:p>
        </p:txBody>
      </p:sp>
      <p:cxnSp>
        <p:nvCxnSpPr>
          <p:cNvPr id="7" name="Straight Connector 6"/>
          <p:cNvCxnSpPr/>
          <p:nvPr/>
        </p:nvCxnSpPr>
        <p:spPr>
          <a:xfrm>
            <a:off x="3080981"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6048431"/>
              </p:ext>
            </p:extLst>
          </p:nvPr>
        </p:nvGraphicFramePr>
        <p:xfrm>
          <a:off x="3306722" y="2141799"/>
          <a:ext cx="2381695" cy="2143123"/>
        </p:xfrm>
        <a:graphic>
          <a:graphicData uri="http://schemas.openxmlformats.org/drawingml/2006/table">
            <a:tbl>
              <a:tblPr firstRow="1" bandRow="1">
                <a:tableStyleId>{D7AC3CCA-C797-4891-BE02-D94E43425B78}</a:tableStyleId>
              </a:tblPr>
              <a:tblGrid>
                <a:gridCol w="1360969">
                  <a:extLst>
                    <a:ext uri="{9D8B030D-6E8A-4147-A177-3AD203B41FA5}">
                      <a16:colId xmlns:a16="http://schemas.microsoft.com/office/drawing/2014/main" val="764038193"/>
                    </a:ext>
                  </a:extLst>
                </a:gridCol>
                <a:gridCol w="1020726">
                  <a:extLst>
                    <a:ext uri="{9D8B030D-6E8A-4147-A177-3AD203B41FA5}">
                      <a16:colId xmlns:a16="http://schemas.microsoft.com/office/drawing/2014/main" val="93600680"/>
                    </a:ext>
                  </a:extLst>
                </a:gridCol>
              </a:tblGrid>
              <a:tr h="584013">
                <a:tc>
                  <a:txBody>
                    <a:bodyPr/>
                    <a:lstStyle/>
                    <a:p>
                      <a:r>
                        <a:rPr lang="en-ZA" dirty="0"/>
                        <a:t>Description</a:t>
                      </a:r>
                    </a:p>
                  </a:txBody>
                  <a:tcPr/>
                </a:tc>
                <a:tc>
                  <a:txBody>
                    <a:bodyPr/>
                    <a:lstStyle/>
                    <a:p>
                      <a:r>
                        <a:rPr lang="en-ZA" dirty="0"/>
                        <a:t>Spec. No</a:t>
                      </a:r>
                    </a:p>
                  </a:txBody>
                  <a:tcPr/>
                </a:tc>
                <a:extLst>
                  <a:ext uri="{0D108BD9-81ED-4DB2-BD59-A6C34878D82A}">
                    <a16:rowId xmlns:a16="http://schemas.microsoft.com/office/drawing/2014/main" val="629802490"/>
                  </a:ext>
                </a:extLst>
              </a:tr>
              <a:tr h="367797">
                <a:tc>
                  <a:txBody>
                    <a:bodyPr/>
                    <a:lstStyle/>
                    <a:p>
                      <a:r>
                        <a:rPr lang="en-ZA" dirty="0"/>
                        <a:t>Civil</a:t>
                      </a:r>
                    </a:p>
                  </a:txBody>
                  <a:tcPr/>
                </a:tc>
                <a:tc>
                  <a:txBody>
                    <a:bodyPr/>
                    <a:lstStyle/>
                    <a:p>
                      <a:r>
                        <a:rPr lang="en-ZA" dirty="0"/>
                        <a:t>100</a:t>
                      </a:r>
                    </a:p>
                  </a:txBody>
                  <a:tcPr/>
                </a:tc>
                <a:extLst>
                  <a:ext uri="{0D108BD9-81ED-4DB2-BD59-A6C34878D82A}">
                    <a16:rowId xmlns:a16="http://schemas.microsoft.com/office/drawing/2014/main" val="3635727827"/>
                  </a:ext>
                </a:extLst>
              </a:tr>
              <a:tr h="397313">
                <a:tc>
                  <a:txBody>
                    <a:bodyPr/>
                    <a:lstStyle/>
                    <a:p>
                      <a:r>
                        <a:rPr lang="en-ZA" dirty="0"/>
                        <a:t>Concrete</a:t>
                      </a:r>
                    </a:p>
                  </a:txBody>
                  <a:tcPr/>
                </a:tc>
                <a:tc>
                  <a:txBody>
                    <a:bodyPr/>
                    <a:lstStyle/>
                    <a:p>
                      <a:r>
                        <a:rPr lang="en-ZA" dirty="0"/>
                        <a:t>101</a:t>
                      </a:r>
                    </a:p>
                  </a:txBody>
                  <a:tcPr/>
                </a:tc>
                <a:extLst>
                  <a:ext uri="{0D108BD9-81ED-4DB2-BD59-A6C34878D82A}">
                    <a16:rowId xmlns:a16="http://schemas.microsoft.com/office/drawing/2014/main" val="3460082887"/>
                  </a:ext>
                </a:extLst>
              </a:tr>
              <a:tr h="390740">
                <a:tc>
                  <a:txBody>
                    <a:bodyPr/>
                    <a:lstStyle/>
                    <a:p>
                      <a:r>
                        <a:rPr lang="en-ZA" dirty="0"/>
                        <a:t>Roofing</a:t>
                      </a:r>
                    </a:p>
                  </a:txBody>
                  <a:tcPr/>
                </a:tc>
                <a:tc>
                  <a:txBody>
                    <a:bodyPr/>
                    <a:lstStyle/>
                    <a:p>
                      <a:r>
                        <a:rPr lang="en-ZA" dirty="0"/>
                        <a:t>102</a:t>
                      </a:r>
                    </a:p>
                  </a:txBody>
                  <a:tcPr/>
                </a:tc>
                <a:extLst>
                  <a:ext uri="{0D108BD9-81ED-4DB2-BD59-A6C34878D82A}">
                    <a16:rowId xmlns:a16="http://schemas.microsoft.com/office/drawing/2014/main" val="1740000937"/>
                  </a:ext>
                </a:extLst>
              </a:tr>
              <a:tr h="403260">
                <a:tc>
                  <a:txBody>
                    <a:bodyPr/>
                    <a:lstStyle/>
                    <a:p>
                      <a:r>
                        <a:rPr lang="en-ZA" dirty="0"/>
                        <a:t>Plumbing</a:t>
                      </a:r>
                    </a:p>
                  </a:txBody>
                  <a:tcPr/>
                </a:tc>
                <a:tc>
                  <a:txBody>
                    <a:bodyPr/>
                    <a:lstStyle/>
                    <a:p>
                      <a:r>
                        <a:rPr lang="en-ZA" dirty="0"/>
                        <a:t>103</a:t>
                      </a:r>
                    </a:p>
                  </a:txBody>
                  <a:tcPr/>
                </a:tc>
                <a:extLst>
                  <a:ext uri="{0D108BD9-81ED-4DB2-BD59-A6C34878D82A}">
                    <a16:rowId xmlns:a16="http://schemas.microsoft.com/office/drawing/2014/main" val="1133844035"/>
                  </a:ext>
                </a:extLst>
              </a:tr>
            </a:tbl>
          </a:graphicData>
        </a:graphic>
      </p:graphicFrame>
      <p:cxnSp>
        <p:nvCxnSpPr>
          <p:cNvPr id="10" name="Straight Connector 9"/>
          <p:cNvCxnSpPr/>
          <p:nvPr/>
        </p:nvCxnSpPr>
        <p:spPr>
          <a:xfrm>
            <a:off x="5987213"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15668"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Milestone </a:t>
            </a:r>
          </a:p>
        </p:txBody>
      </p:sp>
      <p:sp>
        <p:nvSpPr>
          <p:cNvPr id="13" name="TextBox 12"/>
          <p:cNvSpPr txBox="1"/>
          <p:nvPr/>
        </p:nvSpPr>
        <p:spPr>
          <a:xfrm>
            <a:off x="6191734" y="2168957"/>
            <a:ext cx="2701711" cy="1569660"/>
          </a:xfrm>
          <a:prstGeom prst="rect">
            <a:avLst/>
          </a:prstGeom>
          <a:noFill/>
        </p:spPr>
        <p:txBody>
          <a:bodyPr wrap="square" rtlCol="0">
            <a:spAutoFit/>
          </a:bodyPr>
          <a:lstStyle/>
          <a:p>
            <a:r>
              <a:rPr lang="en-ZA" sz="2400" dirty="0"/>
              <a:t>● Start dates</a:t>
            </a:r>
          </a:p>
          <a:p>
            <a:r>
              <a:rPr lang="en-ZA" sz="2400" dirty="0"/>
              <a:t>● End dates</a:t>
            </a:r>
          </a:p>
          <a:p>
            <a:r>
              <a:rPr lang="en-ZA" sz="2400" dirty="0"/>
              <a:t>● Major milestones</a:t>
            </a:r>
          </a:p>
          <a:p>
            <a:r>
              <a:rPr lang="en-ZA" sz="2400" dirty="0"/>
              <a:t>● Minor milestones</a:t>
            </a:r>
          </a:p>
        </p:txBody>
      </p:sp>
      <p:cxnSp>
        <p:nvCxnSpPr>
          <p:cNvPr id="14" name="Straight Connector 13"/>
          <p:cNvCxnSpPr/>
          <p:nvPr/>
        </p:nvCxnSpPr>
        <p:spPr>
          <a:xfrm>
            <a:off x="8920030"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411295"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WBS</a:t>
            </a:r>
          </a:p>
        </p:txBody>
      </p:sp>
      <p:sp>
        <p:nvSpPr>
          <p:cNvPr id="16" name="TextBox 15"/>
          <p:cNvSpPr txBox="1"/>
          <p:nvPr/>
        </p:nvSpPr>
        <p:spPr>
          <a:xfrm>
            <a:off x="9245059" y="2179090"/>
            <a:ext cx="2701711" cy="1938992"/>
          </a:xfrm>
          <a:prstGeom prst="rect">
            <a:avLst/>
          </a:prstGeom>
          <a:noFill/>
        </p:spPr>
        <p:txBody>
          <a:bodyPr wrap="square" rtlCol="0">
            <a:spAutoFit/>
          </a:bodyPr>
          <a:lstStyle/>
          <a:p>
            <a:r>
              <a:rPr lang="en-ZA" sz="2400" dirty="0"/>
              <a:t>● Tasks</a:t>
            </a:r>
          </a:p>
          <a:p>
            <a:r>
              <a:rPr lang="en-ZA" sz="2400" dirty="0"/>
              <a:t>● Sub-tasks</a:t>
            </a:r>
          </a:p>
          <a:p>
            <a:r>
              <a:rPr lang="en-ZA" sz="2400" dirty="0"/>
              <a:t>● Time</a:t>
            </a:r>
          </a:p>
          <a:p>
            <a:r>
              <a:rPr lang="en-ZA" sz="2400" dirty="0"/>
              <a:t>● Costs</a:t>
            </a:r>
          </a:p>
          <a:p>
            <a:r>
              <a:rPr lang="en-ZA" sz="2400" dirty="0"/>
              <a:t>● Responsibilities</a:t>
            </a:r>
          </a:p>
        </p:txBody>
      </p:sp>
    </p:spTree>
    <p:extLst>
      <p:ext uri="{BB962C8B-B14F-4D97-AF65-F5344CB8AC3E}">
        <p14:creationId xmlns:p14="http://schemas.microsoft.com/office/powerpoint/2010/main" val="48634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SOW</a:t>
            </a:r>
          </a:p>
        </p:txBody>
      </p:sp>
      <p:pic>
        <p:nvPicPr>
          <p:cNvPr id="4" name="Picture 3"/>
          <p:cNvPicPr>
            <a:picLocks noChangeAspect="1"/>
          </p:cNvPicPr>
          <p:nvPr/>
        </p:nvPicPr>
        <p:blipFill>
          <a:blip r:embed="rId3"/>
          <a:stretch>
            <a:fillRect/>
          </a:stretch>
        </p:blipFill>
        <p:spPr>
          <a:xfrm>
            <a:off x="1924493" y="1234911"/>
            <a:ext cx="6964326" cy="5524500"/>
          </a:xfrm>
          <a:prstGeom prst="rect">
            <a:avLst/>
          </a:prstGeom>
        </p:spPr>
      </p:pic>
    </p:spTree>
    <p:extLst>
      <p:ext uri="{BB962C8B-B14F-4D97-AF65-F5344CB8AC3E}">
        <p14:creationId xmlns:p14="http://schemas.microsoft.com/office/powerpoint/2010/main" val="194337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Milestone Schedule</a:t>
            </a:r>
          </a:p>
        </p:txBody>
      </p:sp>
      <p:pic>
        <p:nvPicPr>
          <p:cNvPr id="3" name="Picture 2"/>
          <p:cNvPicPr>
            <a:picLocks noChangeAspect="1"/>
          </p:cNvPicPr>
          <p:nvPr/>
        </p:nvPicPr>
        <p:blipFill>
          <a:blip r:embed="rId3"/>
          <a:stretch>
            <a:fillRect/>
          </a:stretch>
        </p:blipFill>
        <p:spPr>
          <a:xfrm>
            <a:off x="1722258" y="1476707"/>
            <a:ext cx="8782050" cy="4733925"/>
          </a:xfrm>
          <a:prstGeom prst="rect">
            <a:avLst/>
          </a:prstGeom>
        </p:spPr>
      </p:pic>
    </p:spTree>
    <p:extLst>
      <p:ext uri="{BB962C8B-B14F-4D97-AF65-F5344CB8AC3E}">
        <p14:creationId xmlns:p14="http://schemas.microsoft.com/office/powerpoint/2010/main" val="27951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Specification document</a:t>
            </a:r>
          </a:p>
        </p:txBody>
      </p:sp>
      <p:pic>
        <p:nvPicPr>
          <p:cNvPr id="3" name="Picture 2"/>
          <p:cNvPicPr>
            <a:picLocks noChangeAspect="1"/>
          </p:cNvPicPr>
          <p:nvPr/>
        </p:nvPicPr>
        <p:blipFill>
          <a:blip r:embed="rId3"/>
          <a:stretch>
            <a:fillRect/>
          </a:stretch>
        </p:blipFill>
        <p:spPr>
          <a:xfrm>
            <a:off x="2360428" y="1234911"/>
            <a:ext cx="6581553" cy="5808302"/>
          </a:xfrm>
          <a:prstGeom prst="rect">
            <a:avLst/>
          </a:prstGeom>
        </p:spPr>
      </p:pic>
    </p:spTree>
    <p:extLst>
      <p:ext uri="{BB962C8B-B14F-4D97-AF65-F5344CB8AC3E}">
        <p14:creationId xmlns:p14="http://schemas.microsoft.com/office/powerpoint/2010/main" val="325734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WBS</a:t>
            </a:r>
          </a:p>
        </p:txBody>
      </p:sp>
      <p:grpSp>
        <p:nvGrpSpPr>
          <p:cNvPr id="32" name="Group 31"/>
          <p:cNvGrpSpPr/>
          <p:nvPr/>
        </p:nvGrpSpPr>
        <p:grpSpPr>
          <a:xfrm>
            <a:off x="476250" y="1550534"/>
            <a:ext cx="11040835" cy="2581275"/>
            <a:chOff x="476250" y="1550534"/>
            <a:chExt cx="11040835" cy="2581275"/>
          </a:xfrm>
        </p:grpSpPr>
        <p:pic>
          <p:nvPicPr>
            <p:cNvPr id="3" name="Picture 2"/>
            <p:cNvPicPr>
              <a:picLocks noChangeAspect="1"/>
            </p:cNvPicPr>
            <p:nvPr/>
          </p:nvPicPr>
          <p:blipFill>
            <a:blip r:embed="rId3"/>
            <a:stretch>
              <a:fillRect/>
            </a:stretch>
          </p:blipFill>
          <p:spPr>
            <a:xfrm>
              <a:off x="476250" y="1550534"/>
              <a:ext cx="6362700" cy="2581275"/>
            </a:xfrm>
            <a:prstGeom prst="rect">
              <a:avLst/>
            </a:prstGeom>
          </p:spPr>
        </p:pic>
        <p:cxnSp>
          <p:nvCxnSpPr>
            <p:cNvPr id="6" name="Straight Arrow Connector 5"/>
            <p:cNvCxnSpPr/>
            <p:nvPr/>
          </p:nvCxnSpPr>
          <p:spPr>
            <a:xfrm>
              <a:off x="5660571" y="2188029"/>
              <a:ext cx="1796143"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57" y="2024743"/>
              <a:ext cx="1349829" cy="369332"/>
            </a:xfrm>
            <a:prstGeom prst="rect">
              <a:avLst/>
            </a:prstGeom>
            <a:noFill/>
          </p:spPr>
          <p:txBody>
            <a:bodyPr wrap="square" rtlCol="0">
              <a:spAutoFit/>
            </a:bodyPr>
            <a:lstStyle/>
            <a:p>
              <a:r>
                <a:rPr lang="en-ZA" dirty="0"/>
                <a:t>Build house</a:t>
              </a:r>
            </a:p>
          </p:txBody>
        </p:sp>
        <p:cxnSp>
          <p:nvCxnSpPr>
            <p:cNvPr id="10" name="Straight Arrow Connector 9"/>
            <p:cNvCxnSpPr/>
            <p:nvPr/>
          </p:nvCxnSpPr>
          <p:spPr>
            <a:xfrm>
              <a:off x="5127171" y="2481943"/>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7" y="2308163"/>
              <a:ext cx="2013857" cy="369332"/>
            </a:xfrm>
            <a:prstGeom prst="rect">
              <a:avLst/>
            </a:prstGeom>
            <a:noFill/>
          </p:spPr>
          <p:txBody>
            <a:bodyPr wrap="square" rtlCol="0">
              <a:spAutoFit/>
            </a:bodyPr>
            <a:lstStyle/>
            <a:p>
              <a:r>
                <a:rPr lang="en-ZA" dirty="0"/>
                <a:t>Design; Construct </a:t>
              </a:r>
            </a:p>
          </p:txBody>
        </p:sp>
        <p:cxnSp>
          <p:nvCxnSpPr>
            <p:cNvPr id="13" name="Straight Arrow Connector 12"/>
            <p:cNvCxnSpPr/>
            <p:nvPr/>
          </p:nvCxnSpPr>
          <p:spPr>
            <a:xfrm>
              <a:off x="5127171" y="2764971"/>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76456" y="2624241"/>
              <a:ext cx="2013857" cy="369332"/>
            </a:xfrm>
            <a:prstGeom prst="rect">
              <a:avLst/>
            </a:prstGeom>
            <a:noFill/>
          </p:spPr>
          <p:txBody>
            <a:bodyPr wrap="square" rtlCol="0">
              <a:spAutoFit/>
            </a:bodyPr>
            <a:lstStyle/>
            <a:p>
              <a:r>
                <a:rPr lang="en-ZA" dirty="0"/>
                <a:t> </a:t>
              </a:r>
            </a:p>
          </p:txBody>
        </p:sp>
        <p:sp>
          <p:nvSpPr>
            <p:cNvPr id="15" name="TextBox 14"/>
            <p:cNvSpPr txBox="1"/>
            <p:nvPr/>
          </p:nvSpPr>
          <p:spPr>
            <a:xfrm>
              <a:off x="7576455" y="2580305"/>
              <a:ext cx="2993574" cy="369332"/>
            </a:xfrm>
            <a:prstGeom prst="rect">
              <a:avLst/>
            </a:prstGeom>
            <a:noFill/>
          </p:spPr>
          <p:txBody>
            <a:bodyPr wrap="square" rtlCol="0">
              <a:spAutoFit/>
            </a:bodyPr>
            <a:lstStyle/>
            <a:p>
              <a:r>
                <a:rPr lang="en-ZA" dirty="0"/>
                <a:t>Foundation, Walls, Roof</a:t>
              </a:r>
            </a:p>
          </p:txBody>
        </p:sp>
        <p:cxnSp>
          <p:nvCxnSpPr>
            <p:cNvPr id="17" name="Straight Arrow Connector 16"/>
            <p:cNvCxnSpPr/>
            <p:nvPr/>
          </p:nvCxnSpPr>
          <p:spPr>
            <a:xfrm>
              <a:off x="5660570" y="3320143"/>
              <a:ext cx="1796144" cy="2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76455" y="3173416"/>
              <a:ext cx="2993574" cy="369332"/>
            </a:xfrm>
            <a:prstGeom prst="rect">
              <a:avLst/>
            </a:prstGeom>
            <a:noFill/>
          </p:spPr>
          <p:txBody>
            <a:bodyPr wrap="square" rtlCol="0">
              <a:spAutoFit/>
            </a:bodyPr>
            <a:lstStyle/>
            <a:p>
              <a:r>
                <a:rPr lang="en-ZA" dirty="0"/>
                <a:t>Mark up, Trenching, Concrete</a:t>
              </a:r>
            </a:p>
          </p:txBody>
        </p:sp>
        <p:sp>
          <p:nvSpPr>
            <p:cNvPr id="20" name="TextBox 19"/>
            <p:cNvSpPr txBox="1"/>
            <p:nvPr/>
          </p:nvSpPr>
          <p:spPr>
            <a:xfrm>
              <a:off x="7576454" y="3457223"/>
              <a:ext cx="3940631" cy="369332"/>
            </a:xfrm>
            <a:prstGeom prst="rect">
              <a:avLst/>
            </a:prstGeom>
            <a:noFill/>
          </p:spPr>
          <p:txBody>
            <a:bodyPr wrap="square" rtlCol="0">
              <a:spAutoFit/>
            </a:bodyPr>
            <a:lstStyle/>
            <a:p>
              <a:r>
                <a:rPr lang="en-ZA" dirty="0"/>
                <a:t>Plot layout, Dig Foundation</a:t>
              </a:r>
            </a:p>
          </p:txBody>
        </p:sp>
        <p:cxnSp>
          <p:nvCxnSpPr>
            <p:cNvPr id="22" name="Straight Arrow Connector 21"/>
            <p:cNvCxnSpPr/>
            <p:nvPr/>
          </p:nvCxnSpPr>
          <p:spPr>
            <a:xfrm flipV="1">
              <a:off x="6558642" y="3641889"/>
              <a:ext cx="898072" cy="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727371" y="3907971"/>
              <a:ext cx="7293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6454" y="3750747"/>
              <a:ext cx="3940631" cy="369332"/>
            </a:xfrm>
            <a:prstGeom prst="rect">
              <a:avLst/>
            </a:prstGeom>
            <a:noFill/>
          </p:spPr>
          <p:txBody>
            <a:bodyPr wrap="square" rtlCol="0">
              <a:spAutoFit/>
            </a:bodyPr>
            <a:lstStyle/>
            <a:p>
              <a:r>
                <a:rPr lang="en-ZA" dirty="0"/>
                <a:t>Day 1, Dig west side, Day 2 dig east side</a:t>
              </a:r>
            </a:p>
          </p:txBody>
        </p:sp>
      </p:grpSp>
      <p:sp>
        <p:nvSpPr>
          <p:cNvPr id="33" name="TextBox 32"/>
          <p:cNvSpPr txBox="1"/>
          <p:nvPr/>
        </p:nvSpPr>
        <p:spPr>
          <a:xfrm>
            <a:off x="476250" y="4561115"/>
            <a:ext cx="4063093" cy="1754326"/>
          </a:xfrm>
          <a:prstGeom prst="rect">
            <a:avLst/>
          </a:prstGeom>
          <a:noFill/>
          <a:ln>
            <a:solidFill>
              <a:srgbClr val="0070C0"/>
            </a:solidFill>
          </a:ln>
        </p:spPr>
        <p:txBody>
          <a:bodyPr wrap="square" rtlCol="0">
            <a:spAutoFit/>
          </a:bodyPr>
          <a:lstStyle/>
          <a:p>
            <a:r>
              <a:rPr lang="en-ZA" dirty="0"/>
              <a:t>The top three levels of the WBS reflect integrated efforts and should not be related to one specific department. Effort required by departments or sections should be defined in subtasks and work packages. </a:t>
            </a:r>
          </a:p>
        </p:txBody>
      </p:sp>
      <p:sp>
        <p:nvSpPr>
          <p:cNvPr id="34" name="TextBox 33"/>
          <p:cNvSpPr txBox="1"/>
          <p:nvPr/>
        </p:nvSpPr>
        <p:spPr>
          <a:xfrm>
            <a:off x="7453992" y="4561115"/>
            <a:ext cx="4063093" cy="1754326"/>
          </a:xfrm>
          <a:prstGeom prst="rect">
            <a:avLst/>
          </a:prstGeom>
          <a:noFill/>
          <a:ln>
            <a:solidFill>
              <a:srgbClr val="0070C0"/>
            </a:solidFill>
          </a:ln>
        </p:spPr>
        <p:txBody>
          <a:bodyPr wrap="square" rtlCol="0">
            <a:spAutoFit/>
          </a:bodyPr>
          <a:lstStyle/>
          <a:p>
            <a:r>
              <a:rPr lang="en-ZA" dirty="0"/>
              <a:t>Each element of work should be assigned to one and only one level of effort. </a:t>
            </a:r>
          </a:p>
          <a:p>
            <a:endParaRPr lang="en-ZA" dirty="0"/>
          </a:p>
          <a:p>
            <a:r>
              <a:rPr lang="en-ZA" dirty="0"/>
              <a:t>The summation of all elements in one level must be the sum of all work in the next lower level. </a:t>
            </a:r>
          </a:p>
        </p:txBody>
      </p:sp>
    </p:spTree>
    <p:extLst>
      <p:ext uri="{BB962C8B-B14F-4D97-AF65-F5344CB8AC3E}">
        <p14:creationId xmlns:p14="http://schemas.microsoft.com/office/powerpoint/2010/main" val="3751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a WBS</a:t>
            </a:r>
          </a:p>
        </p:txBody>
      </p:sp>
      <p:pic>
        <p:nvPicPr>
          <p:cNvPr id="3" name="Picture 2"/>
          <p:cNvPicPr>
            <a:picLocks noChangeAspect="1"/>
          </p:cNvPicPr>
          <p:nvPr/>
        </p:nvPicPr>
        <p:blipFill>
          <a:blip r:embed="rId3"/>
          <a:stretch>
            <a:fillRect/>
          </a:stretch>
        </p:blipFill>
        <p:spPr>
          <a:xfrm>
            <a:off x="723014" y="1309686"/>
            <a:ext cx="10823943" cy="5733975"/>
          </a:xfrm>
          <a:prstGeom prst="rect">
            <a:avLst/>
          </a:prstGeom>
        </p:spPr>
      </p:pic>
    </p:spTree>
    <p:extLst>
      <p:ext uri="{BB962C8B-B14F-4D97-AF65-F5344CB8AC3E}">
        <p14:creationId xmlns:p14="http://schemas.microsoft.com/office/powerpoint/2010/main" val="10264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1</a:t>
            </a:r>
          </a:p>
        </p:txBody>
      </p:sp>
      <p:sp>
        <p:nvSpPr>
          <p:cNvPr id="3" name="TextBox 2"/>
          <p:cNvSpPr txBox="1"/>
          <p:nvPr/>
        </p:nvSpPr>
        <p:spPr>
          <a:xfrm>
            <a:off x="329939" y="1725105"/>
            <a:ext cx="11566688" cy="954107"/>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are some of the misinterpretations that can arise from poorly written SOW documents?</a:t>
            </a:r>
          </a:p>
        </p:txBody>
      </p:sp>
    </p:spTree>
    <p:extLst>
      <p:ext uri="{BB962C8B-B14F-4D97-AF65-F5344CB8AC3E}">
        <p14:creationId xmlns:p14="http://schemas.microsoft.com/office/powerpoint/2010/main" val="9864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PROJECT SCHEDULE</a:t>
            </a:r>
          </a:p>
        </p:txBody>
      </p:sp>
    </p:spTree>
    <p:extLst>
      <p:ext uri="{BB962C8B-B14F-4D97-AF65-F5344CB8AC3E}">
        <p14:creationId xmlns:p14="http://schemas.microsoft.com/office/powerpoint/2010/main" val="30002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Scheduling Techniques</a:t>
            </a:r>
          </a:p>
        </p:txBody>
      </p:sp>
      <p:sp>
        <p:nvSpPr>
          <p:cNvPr id="6" name="TextBox 5"/>
          <p:cNvSpPr txBox="1"/>
          <p:nvPr/>
        </p:nvSpPr>
        <p:spPr>
          <a:xfrm>
            <a:off x="329939" y="1446028"/>
            <a:ext cx="11566688" cy="830997"/>
          </a:xfrm>
          <a:prstGeom prst="rect">
            <a:avLst/>
          </a:prstGeom>
          <a:noFill/>
        </p:spPr>
        <p:txBody>
          <a:bodyPr wrap="square" rtlCol="0">
            <a:spAutoFit/>
          </a:bodyPr>
          <a:lstStyle/>
          <a:p>
            <a:r>
              <a:rPr lang="en-ZA" sz="2400" dirty="0"/>
              <a:t>The objective of planning is to completely define all work required usually through a scope of work document so that the plan is readily identifiable to each project participant. </a:t>
            </a:r>
          </a:p>
        </p:txBody>
      </p:sp>
      <p:sp>
        <p:nvSpPr>
          <p:cNvPr id="3" name="Rectangle 2"/>
          <p:cNvSpPr/>
          <p:nvPr/>
        </p:nvSpPr>
        <p:spPr>
          <a:xfrm>
            <a:off x="988828" y="2859629"/>
            <a:ext cx="9611832" cy="2677656"/>
          </a:xfrm>
          <a:prstGeom prst="rect">
            <a:avLst/>
          </a:prstGeom>
        </p:spPr>
        <p:txBody>
          <a:bodyPr wrap="square">
            <a:spAutoFit/>
          </a:bodyPr>
          <a:lstStyle/>
          <a:p>
            <a:r>
              <a:rPr lang="en-ZA" sz="2800" dirty="0">
                <a:solidFill>
                  <a:srgbClr val="000000"/>
                </a:solidFill>
                <a:latin typeface="Arial" panose="020B0604020202020204" pitchFamily="34" charset="0"/>
              </a:rPr>
              <a:t>● Gantt or bar charts </a:t>
            </a:r>
          </a:p>
          <a:p>
            <a:r>
              <a:rPr lang="en-ZA" sz="2800" dirty="0">
                <a:solidFill>
                  <a:srgbClr val="000000"/>
                </a:solidFill>
                <a:latin typeface="Arial" panose="020B0604020202020204" pitchFamily="34" charset="0"/>
              </a:rPr>
              <a:t>● Milestone charts </a:t>
            </a:r>
          </a:p>
          <a:p>
            <a:r>
              <a:rPr lang="en-ZA" sz="2800" dirty="0">
                <a:solidFill>
                  <a:srgbClr val="000000"/>
                </a:solidFill>
                <a:latin typeface="Arial" panose="020B0604020202020204" pitchFamily="34" charset="0"/>
              </a:rPr>
              <a:t>● Networks </a:t>
            </a:r>
          </a:p>
          <a:p>
            <a:r>
              <a:rPr lang="en-ZA" sz="2800" dirty="0">
                <a:solidFill>
                  <a:srgbClr val="000000"/>
                </a:solidFill>
                <a:latin typeface="Arial" panose="020B0604020202020204" pitchFamily="34" charset="0"/>
              </a:rPr>
              <a:t>● Program Evaluation and Review Technique (PERT) </a:t>
            </a:r>
          </a:p>
          <a:p>
            <a:r>
              <a:rPr lang="en-ZA" sz="2800" dirty="0">
                <a:solidFill>
                  <a:srgbClr val="000000"/>
                </a:solidFill>
                <a:latin typeface="Arial" panose="020B0604020202020204" pitchFamily="34" charset="0"/>
              </a:rPr>
              <a:t>● Arrow Diagram Method (ADM) </a:t>
            </a:r>
          </a:p>
          <a:p>
            <a:r>
              <a:rPr lang="en-ZA" sz="2800" dirty="0">
                <a:solidFill>
                  <a:srgbClr val="000000"/>
                </a:solidFill>
                <a:latin typeface="Arial" panose="020B0604020202020204" pitchFamily="34" charset="0"/>
              </a:rPr>
              <a:t>● Precedence Diagram Method (PDM) </a:t>
            </a:r>
            <a:endParaRPr lang="en-ZA" sz="2800" dirty="0"/>
          </a:p>
        </p:txBody>
      </p:sp>
    </p:spTree>
    <p:extLst>
      <p:ext uri="{BB962C8B-B14F-4D97-AF65-F5344CB8AC3E}">
        <p14:creationId xmlns:p14="http://schemas.microsoft.com/office/powerpoint/2010/main" val="36443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RECAP</a:t>
            </a:r>
          </a:p>
        </p:txBody>
      </p:sp>
    </p:spTree>
    <p:extLst>
      <p:ext uri="{BB962C8B-B14F-4D97-AF65-F5344CB8AC3E}">
        <p14:creationId xmlns:p14="http://schemas.microsoft.com/office/powerpoint/2010/main" val="361987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1</a:t>
            </a:r>
          </a:p>
        </p:txBody>
      </p:sp>
      <p:sp>
        <p:nvSpPr>
          <p:cNvPr id="3" name="TextBox 2"/>
          <p:cNvSpPr txBox="1"/>
          <p:nvPr/>
        </p:nvSpPr>
        <p:spPr>
          <a:xfrm>
            <a:off x="329939" y="1725105"/>
            <a:ext cx="11566688" cy="954107"/>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critical path?</a:t>
            </a:r>
          </a:p>
          <a:p>
            <a:pPr marL="514350" indent="-514350">
              <a:buAutoNum type="arabicPeriod"/>
            </a:pPr>
            <a:r>
              <a:rPr lang="en-ZA" sz="2800" dirty="0">
                <a:solidFill>
                  <a:schemeClr val="bg1"/>
                </a:solidFill>
              </a:rPr>
              <a:t>What is slack time?</a:t>
            </a:r>
          </a:p>
        </p:txBody>
      </p:sp>
    </p:spTree>
    <p:extLst>
      <p:ext uri="{BB962C8B-B14F-4D97-AF65-F5344CB8AC3E}">
        <p14:creationId xmlns:p14="http://schemas.microsoft.com/office/powerpoint/2010/main" val="152638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GANTT CHART</a:t>
            </a:r>
          </a:p>
        </p:txBody>
      </p:sp>
      <p:sp>
        <p:nvSpPr>
          <p:cNvPr id="7" name="Content Placeholder 1"/>
          <p:cNvSpPr>
            <a:spLocks noGrp="1"/>
          </p:cNvSpPr>
          <p:nvPr>
            <p:ph idx="1"/>
          </p:nvPr>
        </p:nvSpPr>
        <p:spPr>
          <a:xfrm>
            <a:off x="7848213" y="1346150"/>
            <a:ext cx="4094163" cy="4978400"/>
          </a:xfrm>
        </p:spPr>
        <p:txBody>
          <a:bodyPr>
            <a:noAutofit/>
          </a:bodyPr>
          <a:lstStyle/>
          <a:p>
            <a:pPr marL="0" indent="0">
              <a:buNone/>
            </a:pPr>
            <a:r>
              <a:rPr lang="en-ZA" sz="1400" b="1" dirty="0">
                <a:latin typeface="Arial" panose="020B0604020202020204" pitchFamily="34" charset="0"/>
                <a:cs typeface="Arial" panose="020B0604020202020204" pitchFamily="34" charset="0"/>
              </a:rPr>
              <a:t>What is a Gantt Chart?</a:t>
            </a:r>
          </a:p>
          <a:p>
            <a:r>
              <a:rPr lang="en-ZA" sz="1400" dirty="0">
                <a:latin typeface="Arial" panose="020B0604020202020204" pitchFamily="34" charset="0"/>
                <a:cs typeface="Arial" panose="020B0604020202020204" pitchFamily="34" charset="0"/>
              </a:rPr>
              <a:t>Shows you what has to be done </a:t>
            </a:r>
            <a:r>
              <a:rPr lang="en-ZA" sz="1400" b="1" dirty="0">
                <a:latin typeface="Arial" panose="020B0604020202020204" pitchFamily="34" charset="0"/>
                <a:cs typeface="Arial" panose="020B0604020202020204" pitchFamily="34" charset="0"/>
              </a:rPr>
              <a:t>(the activities/task) </a:t>
            </a:r>
            <a:r>
              <a:rPr lang="en-ZA" sz="1400" dirty="0">
                <a:latin typeface="Arial" panose="020B0604020202020204" pitchFamily="34" charset="0"/>
                <a:cs typeface="Arial" panose="020B0604020202020204" pitchFamily="34" charset="0"/>
              </a:rPr>
              <a:t>and when </a:t>
            </a:r>
            <a:r>
              <a:rPr lang="en-ZA" sz="1400" b="1" dirty="0">
                <a:latin typeface="Arial" panose="020B0604020202020204" pitchFamily="34" charset="0"/>
                <a:cs typeface="Arial" panose="020B0604020202020204" pitchFamily="34" charset="0"/>
              </a:rPr>
              <a:t>(the schedule) </a:t>
            </a:r>
          </a:p>
          <a:p>
            <a:r>
              <a:rPr lang="en-ZA" sz="1400" dirty="0">
                <a:latin typeface="Arial" panose="020B0604020202020204" pitchFamily="34" charset="0"/>
                <a:cs typeface="Arial" panose="020B0604020202020204" pitchFamily="34" charset="0"/>
              </a:rPr>
              <a:t>Use it during status update meetings, reports, etc.</a:t>
            </a:r>
            <a:endParaRPr lang="en-ZA" sz="1400" b="1" dirty="0">
              <a:latin typeface="Arial" panose="020B0604020202020204" pitchFamily="34" charset="0"/>
              <a:cs typeface="Arial" panose="020B0604020202020204" pitchFamily="34" charset="0"/>
            </a:endParaRPr>
          </a:p>
          <a:p>
            <a:pPr marL="0" indent="0">
              <a:buNone/>
            </a:pPr>
            <a:r>
              <a:rPr lang="en-ZA" sz="1400" b="1" dirty="0">
                <a:latin typeface="Arial" panose="020B0604020202020204" pitchFamily="34" charset="0"/>
                <a:cs typeface="Arial" panose="020B0604020202020204" pitchFamily="34" charset="0"/>
              </a:rPr>
              <a:t>How to…</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what tasks </a:t>
            </a:r>
            <a:r>
              <a:rPr lang="en-ZA" sz="1400" dirty="0">
                <a:latin typeface="Arial" panose="020B0604020202020204" pitchFamily="34" charset="0"/>
                <a:cs typeface="Arial" panose="020B0604020202020204" pitchFamily="34" charset="0"/>
              </a:rPr>
              <a:t>must be done</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when </a:t>
            </a:r>
            <a:r>
              <a:rPr lang="en-ZA" sz="1400" dirty="0">
                <a:latin typeface="Arial" panose="020B0604020202020204" pitchFamily="34" charset="0"/>
                <a:cs typeface="Arial" panose="020B0604020202020204" pitchFamily="34" charset="0"/>
              </a:rPr>
              <a:t>each task should begin and ends</a:t>
            </a:r>
          </a:p>
          <a:p>
            <a:pPr marL="228600" indent="-228600">
              <a:buFont typeface="+mj-lt"/>
              <a:buAutoNum type="arabicPeriod"/>
            </a:pPr>
            <a:r>
              <a:rPr lang="en-ZA" sz="1400" b="1" dirty="0">
                <a:latin typeface="Arial" panose="020B0604020202020204" pitchFamily="34" charset="0"/>
                <a:cs typeface="Arial" panose="020B0604020202020204" pitchFamily="34" charset="0"/>
              </a:rPr>
              <a:t>List the activities </a:t>
            </a:r>
            <a:r>
              <a:rPr lang="en-ZA" sz="1400" dirty="0">
                <a:latin typeface="Arial" panose="020B0604020202020204" pitchFamily="34" charset="0"/>
                <a:cs typeface="Arial" panose="020B0604020202020204" pitchFamily="34" charset="0"/>
              </a:rPr>
              <a:t>in chronological order</a:t>
            </a:r>
          </a:p>
          <a:p>
            <a:pPr marL="228600" indent="-228600">
              <a:buFont typeface="+mj-lt"/>
              <a:buAutoNum type="arabicPeriod"/>
            </a:pPr>
            <a:r>
              <a:rPr lang="en-ZA" sz="1400" b="1" dirty="0">
                <a:latin typeface="Arial" panose="020B0604020202020204" pitchFamily="34" charset="0"/>
                <a:cs typeface="Arial" panose="020B0604020202020204" pitchFamily="34" charset="0"/>
              </a:rPr>
              <a:t>Visualise how long </a:t>
            </a:r>
            <a:r>
              <a:rPr lang="en-ZA" sz="1400" dirty="0">
                <a:latin typeface="Arial" panose="020B0604020202020204" pitchFamily="34" charset="0"/>
                <a:cs typeface="Arial" panose="020B0604020202020204" pitchFamily="34" charset="0"/>
              </a:rPr>
              <a:t>each activity is scheduled to last</a:t>
            </a:r>
          </a:p>
          <a:p>
            <a:pPr marL="0" indent="0">
              <a:buNone/>
            </a:pPr>
            <a:r>
              <a:rPr lang="en-ZA" sz="1400" b="1" dirty="0">
                <a:latin typeface="Arial" panose="020B0604020202020204" pitchFamily="34" charset="0"/>
                <a:cs typeface="Arial" panose="020B0604020202020204" pitchFamily="34" charset="0"/>
              </a:rPr>
              <a:t>Why is this useful?</a:t>
            </a:r>
          </a:p>
          <a:p>
            <a:r>
              <a:rPr lang="en-ZA" sz="1400" b="1" dirty="0">
                <a:latin typeface="Arial" panose="020B0604020202020204" pitchFamily="34" charset="0"/>
                <a:cs typeface="Arial" panose="020B0604020202020204" pitchFamily="34" charset="0"/>
              </a:rPr>
              <a:t>Clarity</a:t>
            </a:r>
            <a:r>
              <a:rPr lang="en-ZA" sz="1400" dirty="0">
                <a:latin typeface="Arial" panose="020B0604020202020204" pitchFamily="34" charset="0"/>
                <a:cs typeface="Arial" panose="020B0604020202020204" pitchFamily="34" charset="0"/>
              </a:rPr>
              <a:t>. Ability to boil down multiple tasks and timelines into a single view/document.</a:t>
            </a:r>
          </a:p>
          <a:p>
            <a:r>
              <a:rPr lang="en-ZA" sz="1400" b="1" dirty="0">
                <a:latin typeface="Arial" panose="020B0604020202020204" pitchFamily="34" charset="0"/>
                <a:cs typeface="Arial" panose="020B0604020202020204" pitchFamily="34" charset="0"/>
              </a:rPr>
              <a:t>Communication</a:t>
            </a:r>
            <a:r>
              <a:rPr lang="en-ZA" sz="1400" dirty="0">
                <a:latin typeface="Arial" panose="020B0604020202020204" pitchFamily="34" charset="0"/>
                <a:cs typeface="Arial" panose="020B0604020202020204" pitchFamily="34" charset="0"/>
              </a:rPr>
              <a:t>. Easy, visual method to help team members understand what must be done when. </a:t>
            </a:r>
          </a:p>
          <a:p>
            <a:r>
              <a:rPr lang="en-ZA" sz="1400" b="1" dirty="0">
                <a:latin typeface="Arial" panose="020B0604020202020204" pitchFamily="34" charset="0"/>
                <a:cs typeface="Arial" panose="020B0604020202020204" pitchFamily="34" charset="0"/>
              </a:rPr>
              <a:t>Time management &amp; coordination</a:t>
            </a:r>
            <a:r>
              <a:rPr lang="en-ZA" sz="1400" dirty="0">
                <a:latin typeface="Arial" panose="020B0604020202020204" pitchFamily="34" charset="0"/>
                <a:cs typeface="Arial" panose="020B0604020202020204" pitchFamily="34" charset="0"/>
              </a:rPr>
              <a:t>.</a:t>
            </a:r>
            <a:r>
              <a:rPr lang="en-ZA" sz="1400" b="1" dirty="0">
                <a:latin typeface="Arial" panose="020B0604020202020204" pitchFamily="34" charset="0"/>
                <a:cs typeface="Arial" panose="020B0604020202020204" pitchFamily="34" charset="0"/>
              </a:rPr>
              <a:t> </a:t>
            </a:r>
            <a:r>
              <a:rPr lang="en-ZA" sz="1400" dirty="0">
                <a:latin typeface="Arial" panose="020B0604020202020204" pitchFamily="34" charset="0"/>
                <a:cs typeface="Arial" panose="020B0604020202020204" pitchFamily="34" charset="0"/>
              </a:rPr>
              <a:t>Helps teams understand the overall impact of project delays and can foster stronger collaboration while encouraging better task organization</a:t>
            </a:r>
          </a:p>
          <a:p>
            <a:r>
              <a:rPr lang="en-ZA" sz="1400" b="1" dirty="0">
                <a:latin typeface="Arial" panose="020B0604020202020204" pitchFamily="34" charset="0"/>
                <a:cs typeface="Arial" panose="020B0604020202020204" pitchFamily="34" charset="0"/>
              </a:rPr>
              <a:t>Efficiency</a:t>
            </a:r>
            <a:r>
              <a:rPr lang="en-ZA" sz="1400" dirty="0">
                <a:latin typeface="Arial" panose="020B0604020202020204" pitchFamily="34" charset="0"/>
                <a:cs typeface="Arial" panose="020B0604020202020204" pitchFamily="34" charset="0"/>
              </a:rPr>
              <a:t>. For instance, while one team member waits on the outcome of three other tasks before starting a crucial piece of the assignment, he or she can perform other project tasks.</a:t>
            </a:r>
          </a:p>
          <a:p>
            <a:r>
              <a:rPr lang="en-ZA" sz="1400" b="1" dirty="0">
                <a:latin typeface="Arial" panose="020B0604020202020204" pitchFamily="34" charset="0"/>
                <a:cs typeface="Arial" panose="020B0604020202020204" pitchFamily="34" charset="0"/>
              </a:rPr>
              <a:t>Accountability</a:t>
            </a:r>
            <a:r>
              <a:rPr lang="en-ZA" sz="1400" dirty="0">
                <a:latin typeface="Arial" panose="020B0604020202020204" pitchFamily="34" charset="0"/>
                <a:cs typeface="Arial" panose="020B0604020202020204" pitchFamily="34" charset="0"/>
              </a:rPr>
              <a:t>. Use it during critical projects to track team progress, highlighting both big wins and major failures.</a:t>
            </a:r>
          </a:p>
        </p:txBody>
      </p:sp>
      <p:pic>
        <p:nvPicPr>
          <p:cNvPr id="8" name="Picture 7"/>
          <p:cNvPicPr>
            <a:picLocks noChangeAspect="1"/>
          </p:cNvPicPr>
          <p:nvPr/>
        </p:nvPicPr>
        <p:blipFill rotWithShape="1">
          <a:blip r:embed="rId3"/>
          <a:srcRect l="1" r="5803"/>
          <a:stretch/>
        </p:blipFill>
        <p:spPr>
          <a:xfrm>
            <a:off x="252259" y="1205352"/>
            <a:ext cx="7335084" cy="2600439"/>
          </a:xfrm>
          <a:prstGeom prst="rect">
            <a:avLst/>
          </a:prstGeom>
        </p:spPr>
      </p:pic>
      <p:pic>
        <p:nvPicPr>
          <p:cNvPr id="9" name="Picture 8"/>
          <p:cNvPicPr>
            <a:picLocks noChangeAspect="1"/>
          </p:cNvPicPr>
          <p:nvPr/>
        </p:nvPicPr>
        <p:blipFill>
          <a:blip r:embed="rId4"/>
          <a:stretch>
            <a:fillRect/>
          </a:stretch>
        </p:blipFill>
        <p:spPr>
          <a:xfrm>
            <a:off x="192640" y="3835350"/>
            <a:ext cx="7655573" cy="2918218"/>
          </a:xfrm>
          <a:prstGeom prst="rect">
            <a:avLst/>
          </a:prstGeom>
        </p:spPr>
      </p:pic>
      <p:sp>
        <p:nvSpPr>
          <p:cNvPr id="10" name="Rectangle 9"/>
          <p:cNvSpPr/>
          <p:nvPr/>
        </p:nvSpPr>
        <p:spPr>
          <a:xfrm>
            <a:off x="2652207" y="3644275"/>
            <a:ext cx="2596963" cy="227755"/>
          </a:xfrm>
          <a:prstGeom prst="rect">
            <a:avLst/>
          </a:prstGeom>
        </p:spPr>
        <p:txBody>
          <a:bodyPr wrap="square">
            <a:spAutoFit/>
          </a:bodyPr>
          <a:lstStyle/>
          <a:p>
            <a:pPr algn="ctr"/>
            <a:r>
              <a:rPr lang="en-ZA" sz="1100" dirty="0"/>
              <a:t>Simple Gantt chart</a:t>
            </a:r>
          </a:p>
        </p:txBody>
      </p:sp>
      <p:sp>
        <p:nvSpPr>
          <p:cNvPr id="11" name="Rectangle 10"/>
          <p:cNvSpPr/>
          <p:nvPr/>
        </p:nvSpPr>
        <p:spPr>
          <a:xfrm>
            <a:off x="1667238" y="6632496"/>
            <a:ext cx="3456558" cy="225504"/>
          </a:xfrm>
          <a:prstGeom prst="rect">
            <a:avLst/>
          </a:prstGeom>
        </p:spPr>
        <p:txBody>
          <a:bodyPr wrap="square">
            <a:spAutoFit/>
          </a:bodyPr>
          <a:lstStyle/>
          <a:p>
            <a:pPr algn="ctr"/>
            <a:r>
              <a:rPr lang="en-ZA" sz="1100" dirty="0"/>
              <a:t>Gantt chart showing tasks and sub-tasks</a:t>
            </a:r>
          </a:p>
        </p:txBody>
      </p:sp>
    </p:spTree>
    <p:extLst>
      <p:ext uri="{BB962C8B-B14F-4D97-AF65-F5344CB8AC3E}">
        <p14:creationId xmlns:p14="http://schemas.microsoft.com/office/powerpoint/2010/main" val="1762969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CHART</a:t>
            </a:r>
          </a:p>
        </p:txBody>
      </p:sp>
      <p:pic>
        <p:nvPicPr>
          <p:cNvPr id="5" name="Picture 4"/>
          <p:cNvPicPr>
            <a:picLocks noChangeAspect="1"/>
          </p:cNvPicPr>
          <p:nvPr/>
        </p:nvPicPr>
        <p:blipFill>
          <a:blip r:embed="rId3"/>
          <a:stretch>
            <a:fillRect/>
          </a:stretch>
        </p:blipFill>
        <p:spPr>
          <a:xfrm>
            <a:off x="588487" y="1988288"/>
            <a:ext cx="11474893" cy="3976577"/>
          </a:xfrm>
          <a:prstGeom prst="rect">
            <a:avLst/>
          </a:prstGeom>
        </p:spPr>
      </p:pic>
    </p:spTree>
    <p:extLst>
      <p:ext uri="{BB962C8B-B14F-4D97-AF65-F5344CB8AC3E}">
        <p14:creationId xmlns:p14="http://schemas.microsoft.com/office/powerpoint/2010/main" val="2683982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Conversion from GANTT to PERT</a:t>
            </a:r>
          </a:p>
        </p:txBody>
      </p:sp>
      <p:sp>
        <p:nvSpPr>
          <p:cNvPr id="6" name="Rectangle 5"/>
          <p:cNvSpPr/>
          <p:nvPr/>
        </p:nvSpPr>
        <p:spPr>
          <a:xfrm>
            <a:off x="2345536"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GANTT</a:t>
            </a:r>
          </a:p>
        </p:txBody>
      </p:sp>
      <p:pic>
        <p:nvPicPr>
          <p:cNvPr id="4" name="Picture 3"/>
          <p:cNvPicPr>
            <a:picLocks noChangeAspect="1"/>
          </p:cNvPicPr>
          <p:nvPr/>
        </p:nvPicPr>
        <p:blipFill>
          <a:blip r:embed="rId3"/>
          <a:stretch>
            <a:fillRect/>
          </a:stretch>
        </p:blipFill>
        <p:spPr>
          <a:xfrm>
            <a:off x="-106763" y="2288326"/>
            <a:ext cx="5982630" cy="3750968"/>
          </a:xfrm>
          <a:prstGeom prst="rect">
            <a:avLst/>
          </a:prstGeom>
        </p:spPr>
      </p:pic>
      <p:sp>
        <p:nvSpPr>
          <p:cNvPr id="7" name="Rectangle 6"/>
          <p:cNvSpPr/>
          <p:nvPr/>
        </p:nvSpPr>
        <p:spPr>
          <a:xfrm>
            <a:off x="8420271"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PERT</a:t>
            </a:r>
          </a:p>
        </p:txBody>
      </p:sp>
      <p:pic>
        <p:nvPicPr>
          <p:cNvPr id="8" name="Picture 7"/>
          <p:cNvPicPr>
            <a:picLocks noChangeAspect="1"/>
          </p:cNvPicPr>
          <p:nvPr/>
        </p:nvPicPr>
        <p:blipFill>
          <a:blip r:embed="rId4"/>
          <a:stretch>
            <a:fillRect/>
          </a:stretch>
        </p:blipFill>
        <p:spPr>
          <a:xfrm>
            <a:off x="5636598" y="2150106"/>
            <a:ext cx="6555402" cy="4155004"/>
          </a:xfrm>
          <a:prstGeom prst="rect">
            <a:avLst/>
          </a:prstGeom>
        </p:spPr>
      </p:pic>
    </p:spTree>
    <p:extLst>
      <p:ext uri="{BB962C8B-B14F-4D97-AF65-F5344CB8AC3E}">
        <p14:creationId xmlns:p14="http://schemas.microsoft.com/office/powerpoint/2010/main" val="379039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Diagram</a:t>
            </a:r>
          </a:p>
        </p:txBody>
      </p:sp>
      <p:pic>
        <p:nvPicPr>
          <p:cNvPr id="5" name="Picture 4"/>
          <p:cNvPicPr>
            <a:picLocks noChangeAspect="1"/>
          </p:cNvPicPr>
          <p:nvPr/>
        </p:nvPicPr>
        <p:blipFill>
          <a:blip r:embed="rId3"/>
          <a:stretch>
            <a:fillRect/>
          </a:stretch>
        </p:blipFill>
        <p:spPr>
          <a:xfrm>
            <a:off x="1638702" y="1180207"/>
            <a:ext cx="9057651" cy="5725141"/>
          </a:xfrm>
          <a:prstGeom prst="rect">
            <a:avLst/>
          </a:prstGeom>
        </p:spPr>
      </p:pic>
      <p:sp>
        <p:nvSpPr>
          <p:cNvPr id="6" name="TextBox 5"/>
          <p:cNvSpPr txBox="1"/>
          <p:nvPr/>
        </p:nvSpPr>
        <p:spPr>
          <a:xfrm>
            <a:off x="7675500" y="5752213"/>
            <a:ext cx="4157331" cy="1015663"/>
          </a:xfrm>
          <a:prstGeom prst="rect">
            <a:avLst/>
          </a:prstGeom>
          <a:noFill/>
          <a:ln>
            <a:solidFill>
              <a:srgbClr val="FF0000"/>
            </a:solidFill>
          </a:ln>
        </p:spPr>
        <p:txBody>
          <a:bodyPr wrap="square" rtlCol="0">
            <a:spAutoFit/>
          </a:bodyPr>
          <a:lstStyle/>
          <a:p>
            <a:r>
              <a:rPr lang="en-ZA" sz="1200" dirty="0">
                <a:solidFill>
                  <a:srgbClr val="FF0000"/>
                </a:solidFill>
              </a:rPr>
              <a:t>TE = the earliest time (date) on which an event can be expected to take place </a:t>
            </a:r>
          </a:p>
          <a:p>
            <a:r>
              <a:rPr lang="en-ZA" sz="1200" dirty="0">
                <a:solidFill>
                  <a:srgbClr val="FF0000"/>
                </a:solidFill>
              </a:rPr>
              <a:t>TL= the latest date on which an event can take place without extending the completion date of the project </a:t>
            </a:r>
          </a:p>
          <a:p>
            <a:r>
              <a:rPr lang="en-ZA" sz="1200" dirty="0">
                <a:solidFill>
                  <a:srgbClr val="FF0000"/>
                </a:solidFill>
              </a:rPr>
              <a:t>Slack time = TL -TE </a:t>
            </a:r>
          </a:p>
        </p:txBody>
      </p:sp>
      <p:sp>
        <p:nvSpPr>
          <p:cNvPr id="8" name="TextBox 7"/>
          <p:cNvSpPr txBox="1"/>
          <p:nvPr/>
        </p:nvSpPr>
        <p:spPr>
          <a:xfrm>
            <a:off x="438428" y="2847230"/>
            <a:ext cx="1765004" cy="646331"/>
          </a:xfrm>
          <a:prstGeom prst="rect">
            <a:avLst/>
          </a:prstGeom>
          <a:noFill/>
          <a:ln>
            <a:solidFill>
              <a:srgbClr val="FF0000"/>
            </a:solidFill>
          </a:ln>
        </p:spPr>
        <p:txBody>
          <a:bodyPr wrap="square" rtlCol="0">
            <a:spAutoFit/>
          </a:bodyPr>
          <a:lstStyle/>
          <a:p>
            <a:r>
              <a:rPr lang="en-ZA" sz="1200" dirty="0">
                <a:solidFill>
                  <a:srgbClr val="FF0000"/>
                </a:solidFill>
              </a:rPr>
              <a:t>TE = 3</a:t>
            </a:r>
          </a:p>
          <a:p>
            <a:r>
              <a:rPr lang="en-ZA" sz="1200" dirty="0">
                <a:solidFill>
                  <a:srgbClr val="FF0000"/>
                </a:solidFill>
              </a:rPr>
              <a:t>TL = 6</a:t>
            </a:r>
          </a:p>
          <a:p>
            <a:r>
              <a:rPr lang="en-ZA" sz="1200" dirty="0">
                <a:solidFill>
                  <a:srgbClr val="FF0000"/>
                </a:solidFill>
              </a:rPr>
              <a:t>Slack = 6 -3 = 3  </a:t>
            </a:r>
          </a:p>
        </p:txBody>
      </p:sp>
      <p:cxnSp>
        <p:nvCxnSpPr>
          <p:cNvPr id="12" name="Straight Connector 11"/>
          <p:cNvCxnSpPr/>
          <p:nvPr/>
        </p:nvCxnSpPr>
        <p:spPr>
          <a:xfrm flipH="1">
            <a:off x="2203432" y="2634343"/>
            <a:ext cx="2466539" cy="5360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2</a:t>
            </a:r>
          </a:p>
        </p:txBody>
      </p:sp>
      <p:sp>
        <p:nvSpPr>
          <p:cNvPr id="3" name="TextBox 2"/>
          <p:cNvSpPr txBox="1"/>
          <p:nvPr/>
        </p:nvSpPr>
        <p:spPr>
          <a:xfrm>
            <a:off x="329939" y="1725105"/>
            <a:ext cx="11566688" cy="2246769"/>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the earliest completion time for the project?</a:t>
            </a:r>
          </a:p>
          <a:p>
            <a:pPr marL="514350" indent="-514350">
              <a:buAutoNum type="arabicPeriod"/>
            </a:pPr>
            <a:r>
              <a:rPr lang="en-ZA" sz="2800" dirty="0">
                <a:solidFill>
                  <a:schemeClr val="bg1"/>
                </a:solidFill>
              </a:rPr>
              <a:t>What is earliest start time for activity 4?</a:t>
            </a:r>
          </a:p>
          <a:p>
            <a:pPr marL="514350" indent="-514350">
              <a:buAutoNum type="arabicPeriod"/>
            </a:pPr>
            <a:r>
              <a:rPr lang="en-ZA" sz="2800" dirty="0">
                <a:solidFill>
                  <a:schemeClr val="bg1"/>
                </a:solidFill>
              </a:rPr>
              <a:t>What is the late start time for activity 4?</a:t>
            </a:r>
          </a:p>
          <a:p>
            <a:pPr marL="514350" indent="-514350">
              <a:buAutoNum type="arabicPeriod"/>
            </a:pPr>
            <a:r>
              <a:rPr lang="en-ZA" sz="2800" dirty="0">
                <a:solidFill>
                  <a:schemeClr val="bg1"/>
                </a:solidFill>
              </a:rPr>
              <a:t>What is the early finish time for </a:t>
            </a:r>
            <a:r>
              <a:rPr lang="en-ZA" sz="2800" dirty="0" err="1">
                <a:solidFill>
                  <a:schemeClr val="bg1"/>
                </a:solidFill>
              </a:rPr>
              <a:t>acivity</a:t>
            </a:r>
            <a:r>
              <a:rPr lang="en-ZA" sz="2800" dirty="0">
                <a:solidFill>
                  <a:schemeClr val="bg1"/>
                </a:solidFill>
              </a:rPr>
              <a:t> 4?</a:t>
            </a:r>
          </a:p>
          <a:p>
            <a:pPr marL="514350" indent="-514350">
              <a:buAutoNum type="arabicPeriod"/>
            </a:pPr>
            <a:r>
              <a:rPr lang="en-ZA" sz="2800" dirty="0">
                <a:solidFill>
                  <a:schemeClr val="bg1"/>
                </a:solidFill>
              </a:rPr>
              <a:t>What is the late finish time for activity 4?</a:t>
            </a:r>
          </a:p>
        </p:txBody>
      </p:sp>
    </p:spTree>
    <p:extLst>
      <p:ext uri="{BB962C8B-B14F-4D97-AF65-F5344CB8AC3E}">
        <p14:creationId xmlns:p14="http://schemas.microsoft.com/office/powerpoint/2010/main" val="9744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2</a:t>
            </a:r>
          </a:p>
        </p:txBody>
      </p:sp>
      <p:pic>
        <p:nvPicPr>
          <p:cNvPr id="4" name="Picture 3"/>
          <p:cNvPicPr>
            <a:picLocks noChangeAspect="1"/>
          </p:cNvPicPr>
          <p:nvPr/>
        </p:nvPicPr>
        <p:blipFill>
          <a:blip r:embed="rId3"/>
          <a:stretch>
            <a:fillRect/>
          </a:stretch>
        </p:blipFill>
        <p:spPr>
          <a:xfrm>
            <a:off x="867613" y="1491342"/>
            <a:ext cx="9864341" cy="4920343"/>
          </a:xfrm>
          <a:prstGeom prst="rect">
            <a:avLst/>
          </a:prstGeom>
        </p:spPr>
      </p:pic>
    </p:spTree>
    <p:extLst>
      <p:ext uri="{BB962C8B-B14F-4D97-AF65-F5344CB8AC3E}">
        <p14:creationId xmlns:p14="http://schemas.microsoft.com/office/powerpoint/2010/main" val="246597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ASSIGNMENT</a:t>
            </a:r>
          </a:p>
        </p:txBody>
      </p:sp>
    </p:spTree>
    <p:extLst>
      <p:ext uri="{BB962C8B-B14F-4D97-AF65-F5344CB8AC3E}">
        <p14:creationId xmlns:p14="http://schemas.microsoft.com/office/powerpoint/2010/main" val="2900402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314" y="751114"/>
            <a:ext cx="10994572" cy="5632311"/>
          </a:xfrm>
          <a:prstGeom prst="rect">
            <a:avLst/>
          </a:prstGeom>
          <a:noFill/>
        </p:spPr>
        <p:txBody>
          <a:bodyPr wrap="square" rtlCol="0">
            <a:spAutoFit/>
          </a:bodyPr>
          <a:lstStyle/>
          <a:p>
            <a:r>
              <a:rPr lang="en-ZA" dirty="0"/>
              <a:t>Project – Ticketing software replacement</a:t>
            </a:r>
          </a:p>
          <a:p>
            <a:r>
              <a:rPr lang="en-ZA" dirty="0"/>
              <a:t>Phases – Design, Test, Build, Deploy, Support</a:t>
            </a:r>
          </a:p>
          <a:p>
            <a:r>
              <a:rPr lang="en-ZA" dirty="0"/>
              <a:t>Departments = Computing and Network; Information Services; Instruction and Research; User Support Services</a:t>
            </a:r>
          </a:p>
          <a:p>
            <a:r>
              <a:rPr lang="en-ZA" dirty="0"/>
              <a:t>Timeline = 6 months</a:t>
            </a:r>
          </a:p>
          <a:p>
            <a:endParaRPr lang="en-ZA" dirty="0"/>
          </a:p>
          <a:p>
            <a:r>
              <a:rPr lang="en-ZA" dirty="0"/>
              <a:t>Phase 1 = Team collected </a:t>
            </a:r>
            <a:r>
              <a:rPr lang="en-ZA" dirty="0" err="1"/>
              <a:t>requirments</a:t>
            </a:r>
            <a:r>
              <a:rPr lang="en-ZA" dirty="0"/>
              <a:t> (Prefeasibility or Conceptualisation – options were explored and discussed at meetings. Information gathering took 3 months. Decision – replace remedy with Request Tracker.</a:t>
            </a:r>
          </a:p>
          <a:p>
            <a:endParaRPr lang="en-ZA" dirty="0"/>
          </a:p>
          <a:p>
            <a:r>
              <a:rPr lang="en-ZA" dirty="0"/>
              <a:t>Phase 2 Migration – Moving only some departments from Remedy to RT. (Resources – Ron Himself –team lead plus Harry plus one programmer from Harrys group.</a:t>
            </a:r>
          </a:p>
          <a:p>
            <a:r>
              <a:rPr lang="en-ZA" dirty="0"/>
              <a:t>Ron – team lead plus create user interface</a:t>
            </a:r>
          </a:p>
          <a:p>
            <a:r>
              <a:rPr lang="en-ZA" dirty="0"/>
              <a:t>Harry and team – replace remedy, patch, update etc.</a:t>
            </a:r>
          </a:p>
          <a:p>
            <a:endParaRPr lang="en-ZA" dirty="0"/>
          </a:p>
          <a:p>
            <a:r>
              <a:rPr lang="en-ZA" dirty="0"/>
              <a:t>The transition was done by November of that year, one month sooner than the expected schedule of six months. </a:t>
            </a:r>
          </a:p>
          <a:p>
            <a:endParaRPr lang="en-ZA" dirty="0"/>
          </a:p>
          <a:p>
            <a:r>
              <a:rPr lang="en-ZA" dirty="0"/>
              <a:t>We need to fix the ticketing system </a:t>
            </a:r>
          </a:p>
          <a:p>
            <a:endParaRPr lang="en-ZA" dirty="0"/>
          </a:p>
          <a:p>
            <a:endParaRPr lang="en-ZA" dirty="0"/>
          </a:p>
          <a:p>
            <a:endParaRPr lang="en-ZA" dirty="0"/>
          </a:p>
          <a:p>
            <a:endParaRPr lang="en-ZA" dirty="0"/>
          </a:p>
        </p:txBody>
      </p:sp>
    </p:spTree>
    <p:extLst>
      <p:ext uri="{BB962C8B-B14F-4D97-AF65-F5344CB8AC3E}">
        <p14:creationId xmlns:p14="http://schemas.microsoft.com/office/powerpoint/2010/main" val="182931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1.1</a:t>
            </a:r>
          </a:p>
        </p:txBody>
      </p:sp>
      <p:sp>
        <p:nvSpPr>
          <p:cNvPr id="5" name="Rectangle: Rounded Corners 4"/>
          <p:cNvSpPr/>
          <p:nvPr/>
        </p:nvSpPr>
        <p:spPr>
          <a:xfrm>
            <a:off x="6466116" y="2416631"/>
            <a:ext cx="2100943"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Migration</a:t>
            </a:r>
          </a:p>
        </p:txBody>
      </p:sp>
      <p:sp>
        <p:nvSpPr>
          <p:cNvPr id="6" name="Rectangle: Rounded Corners 5"/>
          <p:cNvSpPr/>
          <p:nvPr/>
        </p:nvSpPr>
        <p:spPr>
          <a:xfrm>
            <a:off x="337458" y="2084618"/>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Conceptualise</a:t>
            </a:r>
          </a:p>
        </p:txBody>
      </p:sp>
      <p:sp>
        <p:nvSpPr>
          <p:cNvPr id="7" name="Rectangle: Rounded Corners 6"/>
          <p:cNvSpPr/>
          <p:nvPr/>
        </p:nvSpPr>
        <p:spPr>
          <a:xfrm>
            <a:off x="4637314" y="1415144"/>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Replace ticket system</a:t>
            </a:r>
          </a:p>
        </p:txBody>
      </p:sp>
      <p:sp>
        <p:nvSpPr>
          <p:cNvPr id="8" name="Rectangle: Rounded Corners 7"/>
          <p:cNvSpPr/>
          <p:nvPr/>
        </p:nvSpPr>
        <p:spPr>
          <a:xfrm>
            <a:off x="8958945" y="2394861"/>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Training</a:t>
            </a:r>
          </a:p>
        </p:txBody>
      </p:sp>
      <p:sp>
        <p:nvSpPr>
          <p:cNvPr id="9" name="Rectangle: Rounded Corners 8"/>
          <p:cNvSpPr/>
          <p:nvPr/>
        </p:nvSpPr>
        <p:spPr>
          <a:xfrm>
            <a:off x="3973287" y="2416631"/>
            <a:ext cx="2100943" cy="6204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Feasibility</a:t>
            </a:r>
          </a:p>
        </p:txBody>
      </p:sp>
      <p:sp>
        <p:nvSpPr>
          <p:cNvPr id="10" name="Rectangle: Rounded Corners 9"/>
          <p:cNvSpPr/>
          <p:nvPr/>
        </p:nvSpPr>
        <p:spPr>
          <a:xfrm>
            <a:off x="329940" y="364189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Investigate Solutions</a:t>
            </a:r>
          </a:p>
        </p:txBody>
      </p:sp>
      <p:sp>
        <p:nvSpPr>
          <p:cNvPr id="12" name="Rectangle: Rounded Corners 11"/>
          <p:cNvSpPr/>
          <p:nvPr/>
        </p:nvSpPr>
        <p:spPr>
          <a:xfrm>
            <a:off x="1349829"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Brainstorming</a:t>
            </a:r>
          </a:p>
        </p:txBody>
      </p:sp>
      <p:sp>
        <p:nvSpPr>
          <p:cNvPr id="13" name="Rectangle: Rounded Corners 12"/>
          <p:cNvSpPr/>
          <p:nvPr/>
        </p:nvSpPr>
        <p:spPr>
          <a:xfrm>
            <a:off x="1349829" y="570053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Research</a:t>
            </a:r>
          </a:p>
        </p:txBody>
      </p:sp>
      <p:sp>
        <p:nvSpPr>
          <p:cNvPr id="14" name="Rectangle: Rounded Corners 13"/>
          <p:cNvSpPr/>
          <p:nvPr/>
        </p:nvSpPr>
        <p:spPr>
          <a:xfrm>
            <a:off x="3614058"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Meetings</a:t>
            </a:r>
          </a:p>
        </p:txBody>
      </p:sp>
      <p:sp>
        <p:nvSpPr>
          <p:cNvPr id="15" name="Rectangle: Rounded Corners 14"/>
          <p:cNvSpPr/>
          <p:nvPr/>
        </p:nvSpPr>
        <p:spPr>
          <a:xfrm>
            <a:off x="3614058" y="5631633"/>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Articles</a:t>
            </a:r>
          </a:p>
        </p:txBody>
      </p:sp>
      <p:sp>
        <p:nvSpPr>
          <p:cNvPr id="16" name="Rectangle: Rounded Corners 15"/>
          <p:cNvSpPr/>
          <p:nvPr/>
        </p:nvSpPr>
        <p:spPr>
          <a:xfrm>
            <a:off x="3614058" y="6237514"/>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White papers</a:t>
            </a:r>
          </a:p>
        </p:txBody>
      </p:sp>
      <p:sp>
        <p:nvSpPr>
          <p:cNvPr id="17" name="Rectangle: Rounded Corners 16"/>
          <p:cNvSpPr/>
          <p:nvPr/>
        </p:nvSpPr>
        <p:spPr>
          <a:xfrm>
            <a:off x="5431972"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Conduct weekly meeting</a:t>
            </a:r>
          </a:p>
        </p:txBody>
      </p:sp>
      <p:sp>
        <p:nvSpPr>
          <p:cNvPr id="18" name="Rectangle: Rounded Corners 17"/>
          <p:cNvSpPr/>
          <p:nvPr/>
        </p:nvSpPr>
        <p:spPr>
          <a:xfrm>
            <a:off x="337458" y="291985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Gather requirements</a:t>
            </a:r>
          </a:p>
        </p:txBody>
      </p:sp>
      <p:sp>
        <p:nvSpPr>
          <p:cNvPr id="19" name="Rectangle: Rounded Corners 18"/>
          <p:cNvSpPr/>
          <p:nvPr/>
        </p:nvSpPr>
        <p:spPr>
          <a:xfrm>
            <a:off x="6520544" y="3266954"/>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Design </a:t>
            </a:r>
          </a:p>
        </p:txBody>
      </p:sp>
      <p:sp>
        <p:nvSpPr>
          <p:cNvPr id="20" name="Rectangle: Rounded Corners 19"/>
          <p:cNvSpPr/>
          <p:nvPr/>
        </p:nvSpPr>
        <p:spPr>
          <a:xfrm>
            <a:off x="6520544" y="3969082"/>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Build</a:t>
            </a:r>
          </a:p>
        </p:txBody>
      </p:sp>
      <p:sp>
        <p:nvSpPr>
          <p:cNvPr id="21" name="Rectangle: Rounded Corners 20"/>
          <p:cNvSpPr/>
          <p:nvPr/>
        </p:nvSpPr>
        <p:spPr>
          <a:xfrm>
            <a:off x="7249886" y="4774625"/>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Test</a:t>
            </a:r>
          </a:p>
        </p:txBody>
      </p:sp>
      <p:sp>
        <p:nvSpPr>
          <p:cNvPr id="22" name="Rectangle: Rounded Corners 21"/>
          <p:cNvSpPr/>
          <p:nvPr/>
        </p:nvSpPr>
        <p:spPr>
          <a:xfrm>
            <a:off x="8567059" y="3615919"/>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Per </a:t>
            </a:r>
            <a:r>
              <a:rPr lang="en-ZA" sz="1600" dirty="0" err="1">
                <a:solidFill>
                  <a:schemeClr val="bg1"/>
                </a:solidFill>
              </a:rPr>
              <a:t>departmetns</a:t>
            </a:r>
            <a:endParaRPr lang="en-ZA" sz="1600" dirty="0">
              <a:solidFill>
                <a:schemeClr val="bg1"/>
              </a:solidFill>
            </a:endParaRPr>
          </a:p>
        </p:txBody>
      </p:sp>
    </p:spTree>
    <p:extLst>
      <p:ext uri="{BB962C8B-B14F-4D97-AF65-F5344CB8AC3E}">
        <p14:creationId xmlns:p14="http://schemas.microsoft.com/office/powerpoint/2010/main" val="14281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Project Life Cycle or Project Process Groups</a:t>
            </a:r>
          </a:p>
        </p:txBody>
      </p:sp>
      <p:sp>
        <p:nvSpPr>
          <p:cNvPr id="17" name="TextBox 20"/>
          <p:cNvSpPr txBox="1">
            <a:spLocks noChangeArrowheads="1"/>
          </p:cNvSpPr>
          <p:nvPr/>
        </p:nvSpPr>
        <p:spPr bwMode="auto">
          <a:xfrm>
            <a:off x="113885" y="3322260"/>
            <a:ext cx="2267808" cy="1122135"/>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Select project. Consider resources.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Articulate the benefits.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Prepare business case.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Assign project manager</a:t>
            </a:r>
          </a:p>
        </p:txBody>
      </p:sp>
      <p:sp>
        <p:nvSpPr>
          <p:cNvPr id="21" name="TextBox 26"/>
          <p:cNvSpPr txBox="1">
            <a:spLocks noChangeArrowheads="1"/>
          </p:cNvSpPr>
          <p:nvPr/>
        </p:nvSpPr>
        <p:spPr bwMode="auto">
          <a:xfrm>
            <a:off x="4730998" y="3299402"/>
            <a:ext cx="2039052" cy="1144993"/>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Direct and manage the work packages.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Execute the activities as per the schedule. </a:t>
            </a:r>
          </a:p>
        </p:txBody>
      </p:sp>
      <p:sp>
        <p:nvSpPr>
          <p:cNvPr id="23" name="TextBox 28"/>
          <p:cNvSpPr txBox="1">
            <a:spLocks noChangeArrowheads="1"/>
          </p:cNvSpPr>
          <p:nvPr/>
        </p:nvSpPr>
        <p:spPr bwMode="auto">
          <a:xfrm>
            <a:off x="6989829" y="3294604"/>
            <a:ext cx="196278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Track Progress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Compare actual against plan</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Adjust plan if necessary</a:t>
            </a:r>
          </a:p>
        </p:txBody>
      </p:sp>
      <p:grpSp>
        <p:nvGrpSpPr>
          <p:cNvPr id="3" name="Group 2"/>
          <p:cNvGrpSpPr/>
          <p:nvPr/>
        </p:nvGrpSpPr>
        <p:grpSpPr>
          <a:xfrm>
            <a:off x="268943" y="1345237"/>
            <a:ext cx="11566687" cy="1977020"/>
            <a:chOff x="1561855" y="2040824"/>
            <a:chExt cx="8835643" cy="873552"/>
          </a:xfrm>
        </p:grpSpPr>
        <p:sp>
          <p:nvSpPr>
            <p:cNvPr id="9" name="Pentagon 9"/>
            <p:cNvSpPr/>
            <p:nvPr/>
          </p:nvSpPr>
          <p:spPr>
            <a:xfrm>
              <a:off x="1707523" y="2040824"/>
              <a:ext cx="8689975" cy="741362"/>
            </a:xfrm>
            <a:prstGeom prst="homePlate">
              <a:avLst/>
            </a:prstGeom>
            <a:solidFill>
              <a:srgbClr val="839B35"/>
            </a:solidFill>
            <a:ln w="12700" cap="flat" cmpd="sng" algn="ctr">
              <a:noFill/>
              <a:prstDash val="solid"/>
            </a:ln>
            <a:effectLst>
              <a:outerShdw blurRad="50800" dist="38100" dir="2700000" algn="tl" rotWithShape="0">
                <a:prstClr val="black">
                  <a:alpha val="40000"/>
                </a:prstClr>
              </a:outerShdw>
            </a:effectLst>
          </p:spPr>
          <p:txBody>
            <a:bodyPr/>
            <a:lstStyle/>
            <a:p>
              <a:pPr algn="ctr" defTabSz="457200">
                <a:defRPr/>
              </a:pPr>
              <a:endParaRPr lang="en-GB" sz="1200" kern="0" dirty="0">
                <a:solidFill>
                  <a:prstClr val="white"/>
                </a:solidFill>
                <a:latin typeface="Arial" panose="020B0604020202020204" pitchFamily="34" charset="0"/>
                <a:cs typeface="Arial" panose="020B0604020202020204" pitchFamily="34" charset="0"/>
              </a:endParaRPr>
            </a:p>
          </p:txBody>
        </p:sp>
        <p:sp>
          <p:nvSpPr>
            <p:cNvPr id="12" name="Chevron 14"/>
            <p:cNvSpPr/>
            <p:nvPr/>
          </p:nvSpPr>
          <p:spPr>
            <a:xfrm>
              <a:off x="4563870"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Execution</a:t>
              </a:r>
            </a:p>
          </p:txBody>
        </p:sp>
        <p:sp>
          <p:nvSpPr>
            <p:cNvPr id="13" name="Chevron 15"/>
            <p:cNvSpPr/>
            <p:nvPr/>
          </p:nvSpPr>
          <p:spPr>
            <a:xfrm>
              <a:off x="6328205"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Monitoring and Control </a:t>
              </a:r>
            </a:p>
          </p:txBody>
        </p:sp>
        <p:sp>
          <p:nvSpPr>
            <p:cNvPr id="14" name="Chevron 16"/>
            <p:cNvSpPr/>
            <p:nvPr/>
          </p:nvSpPr>
          <p:spPr>
            <a:xfrm>
              <a:off x="8092539"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Closeout </a:t>
              </a:r>
            </a:p>
          </p:txBody>
        </p:sp>
        <p:sp>
          <p:nvSpPr>
            <p:cNvPr id="15" name="Chevron 18"/>
            <p:cNvSpPr/>
            <p:nvPr/>
          </p:nvSpPr>
          <p:spPr>
            <a:xfrm>
              <a:off x="2799535" y="2161793"/>
              <a:ext cx="2011316" cy="552841"/>
            </a:xfrm>
            <a:prstGeom prst="chevron">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Planning</a:t>
              </a:r>
            </a:p>
          </p:txBody>
        </p:sp>
        <p:sp>
          <p:nvSpPr>
            <p:cNvPr id="16" name="Pentagon 19"/>
            <p:cNvSpPr/>
            <p:nvPr/>
          </p:nvSpPr>
          <p:spPr>
            <a:xfrm>
              <a:off x="1561855" y="2161793"/>
              <a:ext cx="1484661" cy="552841"/>
            </a:xfrm>
            <a:prstGeom prst="homePlat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Initiation</a:t>
              </a:r>
            </a:p>
          </p:txBody>
        </p:sp>
        <p:cxnSp>
          <p:nvCxnSpPr>
            <p:cNvPr id="19" name="Elbow Connector 22"/>
            <p:cNvCxnSpPr>
              <a:stCxn id="16" idx="2"/>
              <a:endCxn id="17" idx="0"/>
            </p:cNvCxnSpPr>
            <p:nvPr/>
          </p:nvCxnSpPr>
          <p:spPr>
            <a:xfrm rot="16200000" flipH="1">
              <a:off x="2087543" y="2692336"/>
              <a:ext cx="199743" cy="2443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31"/>
            <p:cNvCxnSpPr>
              <a:stCxn id="13" idx="2"/>
              <a:endCxn id="23" idx="0"/>
            </p:cNvCxnSpPr>
            <p:nvPr/>
          </p:nvCxnSpPr>
          <p:spPr>
            <a:xfrm rot="16200000" flipH="1">
              <a:off x="7176462" y="2633093"/>
              <a:ext cx="187523" cy="3506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4" name="TextBox 20"/>
          <p:cNvSpPr txBox="1">
            <a:spLocks noChangeArrowheads="1"/>
          </p:cNvSpPr>
          <p:nvPr/>
        </p:nvSpPr>
        <p:spPr bwMode="auto">
          <a:xfrm>
            <a:off x="2474285" y="3322258"/>
            <a:ext cx="2047899" cy="1122137"/>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requirements.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quality and quantities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resources Schedule activities</a:t>
            </a: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p:txBody>
      </p:sp>
      <p:cxnSp>
        <p:nvCxnSpPr>
          <p:cNvPr id="35" name="Elbow Connector 22"/>
          <p:cNvCxnSpPr>
            <a:stCxn id="15" idx="2"/>
            <a:endCxn id="34" idx="0"/>
          </p:cNvCxnSpPr>
          <p:nvPr/>
        </p:nvCxnSpPr>
        <p:spPr>
          <a:xfrm rot="16200000" flipH="1">
            <a:off x="2969532" y="2793555"/>
            <a:ext cx="452056" cy="605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22"/>
          <p:cNvCxnSpPr>
            <a:stCxn id="12" idx="2"/>
            <a:endCxn id="21" idx="0"/>
          </p:cNvCxnSpPr>
          <p:nvPr/>
        </p:nvCxnSpPr>
        <p:spPr>
          <a:xfrm rot="16200000" flipH="1">
            <a:off x="5261945" y="2810823"/>
            <a:ext cx="429200" cy="54795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28"/>
          <p:cNvSpPr txBox="1">
            <a:spLocks noChangeArrowheads="1"/>
          </p:cNvSpPr>
          <p:nvPr/>
        </p:nvSpPr>
        <p:spPr bwMode="auto">
          <a:xfrm>
            <a:off x="9172393" y="3294604"/>
            <a:ext cx="215171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Verify work complete</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Close contract</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Admin closeout</a:t>
            </a:r>
          </a:p>
        </p:txBody>
      </p:sp>
      <p:cxnSp>
        <p:nvCxnSpPr>
          <p:cNvPr id="61" name="Elbow Connector 31"/>
          <p:cNvCxnSpPr>
            <a:stCxn id="14" idx="2"/>
            <a:endCxn id="59" idx="0"/>
          </p:cNvCxnSpPr>
          <p:nvPr/>
        </p:nvCxnSpPr>
        <p:spPr>
          <a:xfrm rot="16200000" flipH="1">
            <a:off x="9822887" y="2869240"/>
            <a:ext cx="424402" cy="4263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Pentagon 10"/>
          <p:cNvSpPr/>
          <p:nvPr/>
        </p:nvSpPr>
        <p:spPr>
          <a:xfrm>
            <a:off x="1552353" y="5137208"/>
            <a:ext cx="10167862" cy="519196"/>
          </a:xfrm>
          <a:prstGeom prst="homePlate">
            <a:avLst/>
          </a:prstGeom>
          <a:solidFill>
            <a:sysClr val="windowText" lastClr="000000">
              <a:lumMod val="65000"/>
              <a:lumOff val="35000"/>
            </a:sysClr>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prstClr val="white"/>
                </a:solidFill>
                <a:latin typeface="Arial" panose="020B0604020202020204" pitchFamily="34" charset="0"/>
                <a:cs typeface="Arial" panose="020B0604020202020204" pitchFamily="34" charset="0"/>
              </a:rPr>
              <a:t>Integration of activities</a:t>
            </a:r>
          </a:p>
        </p:txBody>
      </p:sp>
      <p:sp>
        <p:nvSpPr>
          <p:cNvPr id="85" name="Pentagon 11"/>
          <p:cNvSpPr/>
          <p:nvPr/>
        </p:nvSpPr>
        <p:spPr>
          <a:xfrm>
            <a:off x="1552353" y="4585344"/>
            <a:ext cx="10167862" cy="475753"/>
          </a:xfrm>
          <a:prstGeom prst="homePlate">
            <a:avLst/>
          </a:prstGeom>
          <a:solidFill>
            <a:srgbClr val="00B0F0"/>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sysClr val="windowText" lastClr="000000"/>
                </a:solidFill>
                <a:latin typeface="Arial" panose="020B0604020202020204" pitchFamily="34" charset="0"/>
                <a:cs typeface="Arial" panose="020B0604020202020204" pitchFamily="34" charset="0"/>
              </a:rPr>
              <a:t>Change Management and Stakeholder Management</a:t>
            </a:r>
          </a:p>
        </p:txBody>
      </p:sp>
      <p:graphicFrame>
        <p:nvGraphicFramePr>
          <p:cNvPr id="91" name="Diagram 90"/>
          <p:cNvGraphicFramePr/>
          <p:nvPr>
            <p:extLst>
              <p:ext uri="{D42A27DB-BD31-4B8C-83A1-F6EECF244321}">
                <p14:modId xmlns:p14="http://schemas.microsoft.com/office/powerpoint/2010/main" val="148003734"/>
              </p:ext>
            </p:extLst>
          </p:nvPr>
        </p:nvGraphicFramePr>
        <p:xfrm>
          <a:off x="1552353" y="5384886"/>
          <a:ext cx="9367283" cy="1489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TextBox 91"/>
          <p:cNvSpPr txBox="1"/>
          <p:nvPr/>
        </p:nvSpPr>
        <p:spPr>
          <a:xfrm>
            <a:off x="580722" y="4585344"/>
            <a:ext cx="615553" cy="1050698"/>
          </a:xfrm>
          <a:prstGeom prst="rect">
            <a:avLst/>
          </a:prstGeom>
          <a:noFill/>
        </p:spPr>
        <p:txBody>
          <a:bodyPr vert="vert270" wrap="square" rtlCol="0">
            <a:spAutoFit/>
          </a:bodyPr>
          <a:lstStyle/>
          <a:p>
            <a:pPr algn="ctr"/>
            <a:r>
              <a:rPr lang="en-ZA" sz="1400" dirty="0"/>
              <a:t>Project Manager</a:t>
            </a:r>
          </a:p>
        </p:txBody>
      </p:sp>
    </p:spTree>
    <p:extLst>
      <p:ext uri="{BB962C8B-B14F-4D97-AF65-F5344CB8AC3E}">
        <p14:creationId xmlns:p14="http://schemas.microsoft.com/office/powerpoint/2010/main" val="17557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3" grpId="0" animBg="1"/>
      <p:bldP spid="34" grpId="0" animBg="1"/>
      <p:bldP spid="59" grpId="0" animBg="1"/>
      <p:bldP spid="84" grpId="0" animBg="1"/>
      <p:bldP spid="85" grpId="0" animBg="1"/>
      <p:bldGraphic spid="91" grpId="0">
        <p:bldAsOne/>
      </p:bldGraphic>
      <p:bldP spid="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1.2</a:t>
            </a:r>
          </a:p>
        </p:txBody>
      </p:sp>
      <p:sp>
        <p:nvSpPr>
          <p:cNvPr id="3" name="TextBox 2"/>
          <p:cNvSpPr txBox="1"/>
          <p:nvPr/>
        </p:nvSpPr>
        <p:spPr>
          <a:xfrm>
            <a:off x="653143" y="1234911"/>
            <a:ext cx="3537857" cy="2862322"/>
          </a:xfrm>
          <a:prstGeom prst="rect">
            <a:avLst/>
          </a:prstGeom>
          <a:noFill/>
        </p:spPr>
        <p:txBody>
          <a:bodyPr wrap="square" rtlCol="0">
            <a:spAutoFit/>
          </a:bodyPr>
          <a:lstStyle/>
          <a:p>
            <a:r>
              <a:rPr lang="en-ZA" dirty="0"/>
              <a:t>Categorise the risks; identify the risks, </a:t>
            </a:r>
          </a:p>
          <a:p>
            <a:endParaRPr lang="en-ZA" dirty="0"/>
          </a:p>
          <a:p>
            <a:r>
              <a:rPr lang="en-ZA" dirty="0"/>
              <a:t> Technical </a:t>
            </a:r>
          </a:p>
          <a:p>
            <a:r>
              <a:rPr lang="en-ZA" dirty="0"/>
              <a:t> Schedule </a:t>
            </a:r>
          </a:p>
          <a:p>
            <a:r>
              <a:rPr lang="en-ZA" dirty="0"/>
              <a:t> Cost </a:t>
            </a:r>
          </a:p>
          <a:p>
            <a:r>
              <a:rPr lang="en-ZA" dirty="0"/>
              <a:t> Human resources </a:t>
            </a:r>
          </a:p>
          <a:p>
            <a:r>
              <a:rPr lang="en-ZA" dirty="0"/>
              <a:t> External </a:t>
            </a:r>
          </a:p>
          <a:p>
            <a:r>
              <a:rPr lang="en-ZA" dirty="0"/>
              <a:t> Sponsor/customer </a:t>
            </a:r>
          </a:p>
          <a:p>
            <a:endParaRPr lang="en-ZA" dirty="0"/>
          </a:p>
        </p:txBody>
      </p:sp>
      <p:sp>
        <p:nvSpPr>
          <p:cNvPr id="23" name="TextBox 22"/>
          <p:cNvSpPr txBox="1"/>
          <p:nvPr/>
        </p:nvSpPr>
        <p:spPr>
          <a:xfrm>
            <a:off x="5900057" y="1234911"/>
            <a:ext cx="5704114" cy="3970318"/>
          </a:xfrm>
          <a:prstGeom prst="rect">
            <a:avLst/>
          </a:prstGeom>
          <a:noFill/>
        </p:spPr>
        <p:txBody>
          <a:bodyPr wrap="square" rtlCol="0">
            <a:spAutoFit/>
          </a:bodyPr>
          <a:lstStyle/>
          <a:p>
            <a:r>
              <a:rPr lang="en-ZA" dirty="0"/>
              <a:t>Analyse and quantify the risk</a:t>
            </a:r>
          </a:p>
          <a:p>
            <a:endParaRPr lang="en-ZA" dirty="0"/>
          </a:p>
          <a:p>
            <a:r>
              <a:rPr lang="en-ZA" b="1" dirty="0"/>
              <a:t>Market or price risk </a:t>
            </a:r>
            <a:endParaRPr lang="en-ZA" dirty="0"/>
          </a:p>
          <a:p>
            <a:r>
              <a:rPr lang="en-ZA" b="1" dirty="0"/>
              <a:t>Interest rates risk </a:t>
            </a:r>
          </a:p>
          <a:p>
            <a:r>
              <a:rPr lang="en-ZA" b="1" dirty="0"/>
              <a:t>Liquidity </a:t>
            </a:r>
          </a:p>
          <a:p>
            <a:r>
              <a:rPr lang="en-ZA" b="1" dirty="0"/>
              <a:t>Legal risk </a:t>
            </a:r>
          </a:p>
          <a:p>
            <a:r>
              <a:rPr lang="en-ZA" b="1" dirty="0"/>
              <a:t>Operational risk</a:t>
            </a:r>
          </a:p>
          <a:p>
            <a:endParaRPr lang="en-ZA" b="1" dirty="0"/>
          </a:p>
          <a:p>
            <a:r>
              <a:rPr lang="en-ZA" b="1" dirty="0"/>
              <a:t>Rate the risk in terms of </a:t>
            </a:r>
          </a:p>
          <a:p>
            <a:pPr marL="342900" indent="-342900">
              <a:buAutoNum type="arabicPeriod"/>
            </a:pPr>
            <a:r>
              <a:rPr lang="en-ZA" b="1" dirty="0"/>
              <a:t>Frequency</a:t>
            </a:r>
          </a:p>
          <a:p>
            <a:pPr marL="342900" indent="-342900">
              <a:buAutoNum type="arabicPeriod"/>
            </a:pPr>
            <a:r>
              <a:rPr lang="en-ZA" b="1" dirty="0"/>
              <a:t>Severity</a:t>
            </a:r>
          </a:p>
          <a:p>
            <a:pPr marL="342900" indent="-342900">
              <a:buAutoNum type="arabicPeriod"/>
            </a:pPr>
            <a:r>
              <a:rPr lang="en-ZA" b="1" dirty="0"/>
              <a:t>Multiply the frequency by the severity</a:t>
            </a:r>
          </a:p>
          <a:p>
            <a:pPr marL="342900" indent="-342900">
              <a:buAutoNum type="arabicPeriod"/>
            </a:pPr>
            <a:r>
              <a:rPr lang="en-ZA" b="1" dirty="0"/>
              <a:t>Prioritise the ratings </a:t>
            </a:r>
          </a:p>
          <a:p>
            <a:endParaRPr lang="en-ZA" dirty="0"/>
          </a:p>
        </p:txBody>
      </p:sp>
      <p:sp>
        <p:nvSpPr>
          <p:cNvPr id="24" name="TextBox 23"/>
          <p:cNvSpPr txBox="1"/>
          <p:nvPr/>
        </p:nvSpPr>
        <p:spPr>
          <a:xfrm>
            <a:off x="799371" y="3995678"/>
            <a:ext cx="3537857" cy="2031325"/>
          </a:xfrm>
          <a:prstGeom prst="rect">
            <a:avLst/>
          </a:prstGeom>
          <a:noFill/>
        </p:spPr>
        <p:txBody>
          <a:bodyPr wrap="square" rtlCol="0">
            <a:spAutoFit/>
          </a:bodyPr>
          <a:lstStyle/>
          <a:p>
            <a:endParaRPr lang="en-ZA" dirty="0"/>
          </a:p>
          <a:p>
            <a:r>
              <a:rPr lang="en-ZA" dirty="0"/>
              <a:t> Eliminate risk. </a:t>
            </a:r>
          </a:p>
          <a:p>
            <a:r>
              <a:rPr lang="en-ZA" dirty="0"/>
              <a:t> Mitigate risk. </a:t>
            </a:r>
          </a:p>
          <a:p>
            <a:r>
              <a:rPr lang="en-ZA" dirty="0"/>
              <a:t> Deflect risk. </a:t>
            </a:r>
          </a:p>
          <a:p>
            <a:r>
              <a:rPr lang="en-ZA" dirty="0"/>
              <a:t> Accept risk (contingency). </a:t>
            </a:r>
          </a:p>
          <a:p>
            <a:r>
              <a:rPr lang="en-ZA" dirty="0"/>
              <a:t> Turn risk into an opportunity. </a:t>
            </a:r>
          </a:p>
          <a:p>
            <a:endParaRPr lang="en-ZA" dirty="0"/>
          </a:p>
        </p:txBody>
      </p:sp>
    </p:spTree>
    <p:extLst>
      <p:ext uri="{BB962C8B-B14F-4D97-AF65-F5344CB8AC3E}">
        <p14:creationId xmlns:p14="http://schemas.microsoft.com/office/powerpoint/2010/main" val="286554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1.2</a:t>
            </a:r>
          </a:p>
        </p:txBody>
      </p:sp>
    </p:spTree>
    <p:extLst>
      <p:ext uri="{BB962C8B-B14F-4D97-AF65-F5344CB8AC3E}">
        <p14:creationId xmlns:p14="http://schemas.microsoft.com/office/powerpoint/2010/main" val="937006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Life Cycle for Project Management</a:t>
            </a:r>
          </a:p>
        </p:txBody>
      </p:sp>
      <p:cxnSp>
        <p:nvCxnSpPr>
          <p:cNvPr id="8" name="Straight Connector 7"/>
          <p:cNvCxnSpPr/>
          <p:nvPr/>
        </p:nvCxnSpPr>
        <p:spPr>
          <a:xfrm flipV="1">
            <a:off x="308673" y="2107555"/>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9731"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4945"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70160"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08673" y="3055966"/>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8673" y="3941963"/>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64753"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57273" y="137193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Embryonic</a:t>
            </a:r>
          </a:p>
        </p:txBody>
      </p:sp>
      <p:sp>
        <p:nvSpPr>
          <p:cNvPr id="31" name="Rectangle 30"/>
          <p:cNvSpPr/>
          <p:nvPr/>
        </p:nvSpPr>
        <p:spPr>
          <a:xfrm>
            <a:off x="2614990" y="138487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Executive Management Acceptance</a:t>
            </a:r>
          </a:p>
        </p:txBody>
      </p:sp>
      <p:sp>
        <p:nvSpPr>
          <p:cNvPr id="32" name="Rectangle 31"/>
          <p:cNvSpPr/>
          <p:nvPr/>
        </p:nvSpPr>
        <p:spPr>
          <a:xfrm>
            <a:off x="5027229" y="1382657"/>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Line Management Acceptance</a:t>
            </a:r>
          </a:p>
        </p:txBody>
      </p:sp>
      <p:sp>
        <p:nvSpPr>
          <p:cNvPr id="33" name="Rectangle 32"/>
          <p:cNvSpPr/>
          <p:nvPr/>
        </p:nvSpPr>
        <p:spPr>
          <a:xfrm>
            <a:off x="7474938" y="1395597"/>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Growth</a:t>
            </a:r>
          </a:p>
        </p:txBody>
      </p:sp>
      <p:sp>
        <p:nvSpPr>
          <p:cNvPr id="34" name="Rectangle 33"/>
          <p:cNvSpPr/>
          <p:nvPr/>
        </p:nvSpPr>
        <p:spPr>
          <a:xfrm>
            <a:off x="10075581" y="138861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Maturity</a:t>
            </a:r>
          </a:p>
        </p:txBody>
      </p:sp>
      <p:sp>
        <p:nvSpPr>
          <p:cNvPr id="35" name="TextBox 34"/>
          <p:cNvSpPr txBox="1"/>
          <p:nvPr/>
        </p:nvSpPr>
        <p:spPr>
          <a:xfrm>
            <a:off x="329939" y="2449108"/>
            <a:ext cx="1624334" cy="553998"/>
          </a:xfrm>
          <a:prstGeom prst="rect">
            <a:avLst/>
          </a:prstGeom>
          <a:noFill/>
        </p:spPr>
        <p:txBody>
          <a:bodyPr wrap="square" rtlCol="0">
            <a:spAutoFit/>
          </a:bodyPr>
          <a:lstStyle/>
          <a:p>
            <a:r>
              <a:rPr lang="en-ZA" sz="1600" dirty="0"/>
              <a:t>Recognise need</a:t>
            </a:r>
          </a:p>
          <a:p>
            <a:endParaRPr lang="en-ZA" sz="1400" dirty="0"/>
          </a:p>
        </p:txBody>
      </p:sp>
      <p:sp>
        <p:nvSpPr>
          <p:cNvPr id="36" name="TextBox 35"/>
          <p:cNvSpPr txBox="1"/>
          <p:nvPr/>
        </p:nvSpPr>
        <p:spPr>
          <a:xfrm>
            <a:off x="329939" y="3377641"/>
            <a:ext cx="1764675" cy="553998"/>
          </a:xfrm>
          <a:prstGeom prst="rect">
            <a:avLst/>
          </a:prstGeom>
          <a:noFill/>
        </p:spPr>
        <p:txBody>
          <a:bodyPr wrap="square" rtlCol="0">
            <a:spAutoFit/>
          </a:bodyPr>
          <a:lstStyle/>
          <a:p>
            <a:r>
              <a:rPr lang="en-ZA" sz="1600" dirty="0"/>
              <a:t>Recognise benefit</a:t>
            </a:r>
          </a:p>
          <a:p>
            <a:endParaRPr lang="en-ZA" sz="1400" dirty="0"/>
          </a:p>
        </p:txBody>
      </p:sp>
      <p:sp>
        <p:nvSpPr>
          <p:cNvPr id="37" name="TextBox 36"/>
          <p:cNvSpPr txBox="1"/>
          <p:nvPr/>
        </p:nvSpPr>
        <p:spPr>
          <a:xfrm>
            <a:off x="256207" y="4273962"/>
            <a:ext cx="2048303" cy="553998"/>
          </a:xfrm>
          <a:prstGeom prst="rect">
            <a:avLst/>
          </a:prstGeom>
          <a:noFill/>
        </p:spPr>
        <p:txBody>
          <a:bodyPr wrap="square" rtlCol="0">
            <a:spAutoFit/>
          </a:bodyPr>
          <a:lstStyle/>
          <a:p>
            <a:r>
              <a:rPr lang="en-ZA" sz="1600" dirty="0"/>
              <a:t>Recognise applications</a:t>
            </a:r>
          </a:p>
          <a:p>
            <a:endParaRPr lang="en-ZA" sz="1400" dirty="0"/>
          </a:p>
        </p:txBody>
      </p:sp>
      <p:cxnSp>
        <p:nvCxnSpPr>
          <p:cNvPr id="38" name="Straight Connector 37"/>
          <p:cNvCxnSpPr/>
          <p:nvPr/>
        </p:nvCxnSpPr>
        <p:spPr>
          <a:xfrm flipV="1">
            <a:off x="308673" y="4951156"/>
            <a:ext cx="11566688" cy="1987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7083" y="5386122"/>
            <a:ext cx="2048303" cy="800219"/>
          </a:xfrm>
          <a:prstGeom prst="rect">
            <a:avLst/>
          </a:prstGeom>
          <a:noFill/>
        </p:spPr>
        <p:txBody>
          <a:bodyPr wrap="square" rtlCol="0">
            <a:spAutoFit/>
          </a:bodyPr>
          <a:lstStyle/>
          <a:p>
            <a:r>
              <a:rPr lang="en-ZA" sz="1600" dirty="0"/>
              <a:t>Recognise what must be done</a:t>
            </a:r>
          </a:p>
          <a:p>
            <a:endParaRPr lang="en-ZA" sz="1400" dirty="0"/>
          </a:p>
        </p:txBody>
      </p:sp>
      <p:sp>
        <p:nvSpPr>
          <p:cNvPr id="40" name="TextBox 39"/>
          <p:cNvSpPr txBox="1"/>
          <p:nvPr/>
        </p:nvSpPr>
        <p:spPr>
          <a:xfrm>
            <a:off x="2315161" y="2414604"/>
            <a:ext cx="2048303" cy="800219"/>
          </a:xfrm>
          <a:prstGeom prst="rect">
            <a:avLst/>
          </a:prstGeom>
          <a:noFill/>
        </p:spPr>
        <p:txBody>
          <a:bodyPr wrap="square" rtlCol="0">
            <a:spAutoFit/>
          </a:bodyPr>
          <a:lstStyle/>
          <a:p>
            <a:r>
              <a:rPr lang="en-ZA" sz="1600" dirty="0"/>
              <a:t>Visible executive support</a:t>
            </a:r>
          </a:p>
          <a:p>
            <a:endParaRPr lang="en-ZA" sz="1400" dirty="0"/>
          </a:p>
        </p:txBody>
      </p:sp>
      <p:sp>
        <p:nvSpPr>
          <p:cNvPr id="41" name="TextBox 40"/>
          <p:cNvSpPr txBox="1"/>
          <p:nvPr/>
        </p:nvSpPr>
        <p:spPr>
          <a:xfrm>
            <a:off x="2363080" y="3110698"/>
            <a:ext cx="2048303" cy="1046440"/>
          </a:xfrm>
          <a:prstGeom prst="rect">
            <a:avLst/>
          </a:prstGeom>
          <a:noFill/>
        </p:spPr>
        <p:txBody>
          <a:bodyPr wrap="square" rtlCol="0">
            <a:spAutoFit/>
          </a:bodyPr>
          <a:lstStyle/>
          <a:p>
            <a:r>
              <a:rPr lang="en-ZA" sz="1600" dirty="0"/>
              <a:t>Executive understanding of project management</a:t>
            </a:r>
          </a:p>
          <a:p>
            <a:endParaRPr lang="en-ZA" sz="1400" dirty="0"/>
          </a:p>
        </p:txBody>
      </p:sp>
      <p:sp>
        <p:nvSpPr>
          <p:cNvPr id="42" name="TextBox 41"/>
          <p:cNvSpPr txBox="1"/>
          <p:nvPr/>
        </p:nvSpPr>
        <p:spPr>
          <a:xfrm>
            <a:off x="2363079" y="4266851"/>
            <a:ext cx="2048303" cy="553998"/>
          </a:xfrm>
          <a:prstGeom prst="rect">
            <a:avLst/>
          </a:prstGeom>
          <a:noFill/>
        </p:spPr>
        <p:txBody>
          <a:bodyPr wrap="square" rtlCol="0">
            <a:spAutoFit/>
          </a:bodyPr>
          <a:lstStyle/>
          <a:p>
            <a:r>
              <a:rPr lang="en-ZA" sz="1600" dirty="0"/>
              <a:t>Project Sponsorship</a:t>
            </a:r>
          </a:p>
          <a:p>
            <a:endParaRPr lang="en-ZA" sz="1400" dirty="0"/>
          </a:p>
        </p:txBody>
      </p:sp>
      <p:sp>
        <p:nvSpPr>
          <p:cNvPr id="43" name="TextBox 42"/>
          <p:cNvSpPr txBox="1"/>
          <p:nvPr/>
        </p:nvSpPr>
        <p:spPr>
          <a:xfrm>
            <a:off x="2363078" y="5364942"/>
            <a:ext cx="2048303" cy="1046440"/>
          </a:xfrm>
          <a:prstGeom prst="rect">
            <a:avLst/>
          </a:prstGeom>
          <a:noFill/>
        </p:spPr>
        <p:txBody>
          <a:bodyPr wrap="square" rtlCol="0">
            <a:spAutoFit/>
          </a:bodyPr>
          <a:lstStyle/>
          <a:p>
            <a:r>
              <a:rPr lang="en-ZA" sz="1600" dirty="0"/>
              <a:t>Willingness to change ways of doing business</a:t>
            </a:r>
          </a:p>
          <a:p>
            <a:endParaRPr lang="en-ZA" sz="1400" dirty="0"/>
          </a:p>
        </p:txBody>
      </p:sp>
      <p:sp>
        <p:nvSpPr>
          <p:cNvPr id="44" name="TextBox 43"/>
          <p:cNvSpPr txBox="1"/>
          <p:nvPr/>
        </p:nvSpPr>
        <p:spPr>
          <a:xfrm>
            <a:off x="4715238" y="2430121"/>
            <a:ext cx="2048303" cy="800219"/>
          </a:xfrm>
          <a:prstGeom prst="rect">
            <a:avLst/>
          </a:prstGeom>
          <a:noFill/>
        </p:spPr>
        <p:txBody>
          <a:bodyPr wrap="square" rtlCol="0">
            <a:spAutoFit/>
          </a:bodyPr>
          <a:lstStyle/>
          <a:p>
            <a:r>
              <a:rPr lang="en-ZA" sz="1600" dirty="0"/>
              <a:t>Line management support</a:t>
            </a:r>
          </a:p>
          <a:p>
            <a:endParaRPr lang="en-ZA" sz="1400" dirty="0"/>
          </a:p>
        </p:txBody>
      </p:sp>
      <p:sp>
        <p:nvSpPr>
          <p:cNvPr id="45" name="TextBox 44"/>
          <p:cNvSpPr txBox="1"/>
          <p:nvPr/>
        </p:nvSpPr>
        <p:spPr>
          <a:xfrm>
            <a:off x="4670978" y="3114010"/>
            <a:ext cx="2048303" cy="800219"/>
          </a:xfrm>
          <a:prstGeom prst="rect">
            <a:avLst/>
          </a:prstGeom>
          <a:noFill/>
        </p:spPr>
        <p:txBody>
          <a:bodyPr wrap="square" rtlCol="0">
            <a:spAutoFit/>
          </a:bodyPr>
          <a:lstStyle/>
          <a:p>
            <a:r>
              <a:rPr lang="en-ZA" sz="1600" dirty="0"/>
              <a:t>Line management commitment</a:t>
            </a:r>
          </a:p>
          <a:p>
            <a:endParaRPr lang="en-ZA" sz="1400" dirty="0"/>
          </a:p>
        </p:txBody>
      </p:sp>
      <p:sp>
        <p:nvSpPr>
          <p:cNvPr id="46" name="TextBox 45"/>
          <p:cNvSpPr txBox="1"/>
          <p:nvPr/>
        </p:nvSpPr>
        <p:spPr>
          <a:xfrm>
            <a:off x="4697757" y="4027741"/>
            <a:ext cx="2048303" cy="800219"/>
          </a:xfrm>
          <a:prstGeom prst="rect">
            <a:avLst/>
          </a:prstGeom>
          <a:noFill/>
        </p:spPr>
        <p:txBody>
          <a:bodyPr wrap="square" rtlCol="0">
            <a:spAutoFit/>
          </a:bodyPr>
          <a:lstStyle/>
          <a:p>
            <a:r>
              <a:rPr lang="en-ZA" sz="1600" dirty="0"/>
              <a:t>Line management education</a:t>
            </a:r>
          </a:p>
          <a:p>
            <a:endParaRPr lang="en-ZA" sz="1400" dirty="0"/>
          </a:p>
        </p:txBody>
      </p:sp>
      <p:sp>
        <p:nvSpPr>
          <p:cNvPr id="47" name="TextBox 46"/>
          <p:cNvSpPr txBox="1"/>
          <p:nvPr/>
        </p:nvSpPr>
        <p:spPr>
          <a:xfrm>
            <a:off x="4675083" y="5364942"/>
            <a:ext cx="2048303" cy="1046440"/>
          </a:xfrm>
          <a:prstGeom prst="rect">
            <a:avLst/>
          </a:prstGeom>
          <a:noFill/>
        </p:spPr>
        <p:txBody>
          <a:bodyPr wrap="square" rtlCol="0">
            <a:spAutoFit/>
          </a:bodyPr>
          <a:lstStyle/>
          <a:p>
            <a:r>
              <a:rPr lang="en-ZA" sz="1600" dirty="0"/>
              <a:t>Willingness to release employees for project management training</a:t>
            </a:r>
          </a:p>
          <a:p>
            <a:endParaRPr lang="en-ZA" sz="1400" dirty="0"/>
          </a:p>
        </p:txBody>
      </p:sp>
      <p:sp>
        <p:nvSpPr>
          <p:cNvPr id="48" name="TextBox 47"/>
          <p:cNvSpPr txBox="1"/>
          <p:nvPr/>
        </p:nvSpPr>
        <p:spPr>
          <a:xfrm>
            <a:off x="7302509" y="2385823"/>
            <a:ext cx="2048303" cy="800219"/>
          </a:xfrm>
          <a:prstGeom prst="rect">
            <a:avLst/>
          </a:prstGeom>
          <a:noFill/>
        </p:spPr>
        <p:txBody>
          <a:bodyPr wrap="square" rtlCol="0">
            <a:spAutoFit/>
          </a:bodyPr>
          <a:lstStyle/>
          <a:p>
            <a:r>
              <a:rPr lang="en-ZA" sz="1600" dirty="0">
                <a:solidFill>
                  <a:srgbClr val="FF0000"/>
                </a:solidFill>
              </a:rPr>
              <a:t>Use of life cycle phases</a:t>
            </a:r>
          </a:p>
          <a:p>
            <a:endParaRPr lang="en-ZA" sz="1400" dirty="0"/>
          </a:p>
        </p:txBody>
      </p:sp>
      <p:sp>
        <p:nvSpPr>
          <p:cNvPr id="49" name="TextBox 48"/>
          <p:cNvSpPr txBox="1"/>
          <p:nvPr/>
        </p:nvSpPr>
        <p:spPr>
          <a:xfrm>
            <a:off x="7302508" y="3107225"/>
            <a:ext cx="2048303" cy="1046440"/>
          </a:xfrm>
          <a:prstGeom prst="rect">
            <a:avLst/>
          </a:prstGeom>
          <a:noFill/>
        </p:spPr>
        <p:txBody>
          <a:bodyPr wrap="square" rtlCol="0">
            <a:spAutoFit/>
          </a:bodyPr>
          <a:lstStyle/>
          <a:p>
            <a:r>
              <a:rPr lang="en-ZA" sz="1600" dirty="0"/>
              <a:t>Development of a project management methodology</a:t>
            </a:r>
          </a:p>
          <a:p>
            <a:endParaRPr lang="en-ZA" sz="1400" dirty="0"/>
          </a:p>
        </p:txBody>
      </p:sp>
      <p:sp>
        <p:nvSpPr>
          <p:cNvPr id="50" name="TextBox 49"/>
          <p:cNvSpPr txBox="1"/>
          <p:nvPr/>
        </p:nvSpPr>
        <p:spPr>
          <a:xfrm>
            <a:off x="7256193" y="3989575"/>
            <a:ext cx="2048303" cy="800219"/>
          </a:xfrm>
          <a:prstGeom prst="rect">
            <a:avLst/>
          </a:prstGeom>
          <a:noFill/>
        </p:spPr>
        <p:txBody>
          <a:bodyPr wrap="square" rtlCol="0">
            <a:spAutoFit/>
          </a:bodyPr>
          <a:lstStyle/>
          <a:p>
            <a:r>
              <a:rPr lang="en-ZA" sz="1600" dirty="0"/>
              <a:t>Commitment to planning</a:t>
            </a:r>
          </a:p>
          <a:p>
            <a:endParaRPr lang="en-ZA" sz="1400" dirty="0"/>
          </a:p>
        </p:txBody>
      </p:sp>
      <p:sp>
        <p:nvSpPr>
          <p:cNvPr id="51" name="TextBox 50"/>
          <p:cNvSpPr txBox="1"/>
          <p:nvPr/>
        </p:nvSpPr>
        <p:spPr>
          <a:xfrm>
            <a:off x="7302508" y="5263011"/>
            <a:ext cx="2048303" cy="800219"/>
          </a:xfrm>
          <a:prstGeom prst="rect">
            <a:avLst/>
          </a:prstGeom>
          <a:noFill/>
        </p:spPr>
        <p:txBody>
          <a:bodyPr wrap="square" rtlCol="0">
            <a:spAutoFit/>
          </a:bodyPr>
          <a:lstStyle/>
          <a:p>
            <a:r>
              <a:rPr lang="en-ZA" sz="1600" dirty="0"/>
              <a:t>Selection of a project tracking system</a:t>
            </a:r>
          </a:p>
          <a:p>
            <a:endParaRPr lang="en-ZA" sz="1400" dirty="0"/>
          </a:p>
        </p:txBody>
      </p:sp>
      <p:sp>
        <p:nvSpPr>
          <p:cNvPr id="52" name="TextBox 51"/>
          <p:cNvSpPr txBox="1"/>
          <p:nvPr/>
        </p:nvSpPr>
        <p:spPr>
          <a:xfrm>
            <a:off x="9827058" y="2277839"/>
            <a:ext cx="2048303" cy="830997"/>
          </a:xfrm>
          <a:prstGeom prst="rect">
            <a:avLst/>
          </a:prstGeom>
          <a:noFill/>
        </p:spPr>
        <p:txBody>
          <a:bodyPr wrap="square" rtlCol="0">
            <a:spAutoFit/>
          </a:bodyPr>
          <a:lstStyle/>
          <a:p>
            <a:r>
              <a:rPr lang="en-ZA" sz="1600" dirty="0"/>
              <a:t>Development of a management cost control system</a:t>
            </a:r>
            <a:endParaRPr lang="en-ZA" sz="1400" dirty="0"/>
          </a:p>
        </p:txBody>
      </p:sp>
      <p:sp>
        <p:nvSpPr>
          <p:cNvPr id="53" name="TextBox 52"/>
          <p:cNvSpPr txBox="1"/>
          <p:nvPr/>
        </p:nvSpPr>
        <p:spPr>
          <a:xfrm>
            <a:off x="9892803" y="3111037"/>
            <a:ext cx="2048303" cy="800219"/>
          </a:xfrm>
          <a:prstGeom prst="rect">
            <a:avLst/>
          </a:prstGeom>
          <a:noFill/>
        </p:spPr>
        <p:txBody>
          <a:bodyPr wrap="square" rtlCol="0">
            <a:spAutoFit/>
          </a:bodyPr>
          <a:lstStyle/>
          <a:p>
            <a:r>
              <a:rPr lang="en-ZA" sz="1600" dirty="0"/>
              <a:t>Integrate cost and schedule control</a:t>
            </a:r>
          </a:p>
          <a:p>
            <a:endParaRPr lang="en-ZA" sz="1400" dirty="0"/>
          </a:p>
        </p:txBody>
      </p:sp>
      <p:sp>
        <p:nvSpPr>
          <p:cNvPr id="54" name="TextBox 53"/>
          <p:cNvSpPr txBox="1"/>
          <p:nvPr/>
        </p:nvSpPr>
        <p:spPr>
          <a:xfrm>
            <a:off x="9915406" y="3981006"/>
            <a:ext cx="2048303" cy="1046440"/>
          </a:xfrm>
          <a:prstGeom prst="rect">
            <a:avLst/>
          </a:prstGeom>
          <a:noFill/>
        </p:spPr>
        <p:txBody>
          <a:bodyPr wrap="square" rtlCol="0">
            <a:spAutoFit/>
          </a:bodyPr>
          <a:lstStyle/>
          <a:p>
            <a:r>
              <a:rPr lang="en-ZA" sz="1600" dirty="0"/>
              <a:t>Ongoing training to enhance project management skills</a:t>
            </a:r>
          </a:p>
          <a:p>
            <a:endParaRPr lang="en-ZA" sz="1400" dirty="0"/>
          </a:p>
        </p:txBody>
      </p:sp>
    </p:spTree>
    <p:extLst>
      <p:ext uri="{BB962C8B-B14F-4D97-AF65-F5344CB8AC3E}">
        <p14:creationId xmlns:p14="http://schemas.microsoft.com/office/powerpoint/2010/main" val="690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PLANNING</a:t>
            </a:r>
          </a:p>
        </p:txBody>
      </p:sp>
    </p:spTree>
    <p:extLst>
      <p:ext uri="{BB962C8B-B14F-4D97-AF65-F5344CB8AC3E}">
        <p14:creationId xmlns:p14="http://schemas.microsoft.com/office/powerpoint/2010/main" val="133575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Reasons for project planning</a:t>
            </a:r>
          </a:p>
        </p:txBody>
      </p:sp>
      <p:graphicFrame>
        <p:nvGraphicFramePr>
          <p:cNvPr id="19" name="Diagram 18"/>
          <p:cNvGraphicFramePr/>
          <p:nvPr>
            <p:extLst>
              <p:ext uri="{D42A27DB-BD31-4B8C-83A1-F6EECF244321}">
                <p14:modId xmlns:p14="http://schemas.microsoft.com/office/powerpoint/2010/main" val="3366339651"/>
              </p:ext>
            </p:extLst>
          </p:nvPr>
        </p:nvGraphicFramePr>
        <p:xfrm>
          <a:off x="733647" y="2530549"/>
          <a:ext cx="10956412" cy="4125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329939" y="1446028"/>
            <a:ext cx="11566688" cy="830997"/>
          </a:xfrm>
          <a:prstGeom prst="rect">
            <a:avLst/>
          </a:prstGeom>
          <a:noFill/>
        </p:spPr>
        <p:txBody>
          <a:bodyPr wrap="square" rtlCol="0">
            <a:spAutoFit/>
          </a:bodyPr>
          <a:lstStyle/>
          <a:p>
            <a:r>
              <a:rPr lang="en-ZA" sz="2400" dirty="0"/>
              <a:t>The objective of planning is to completely define all work required usually through a scope of work document so that the plan is readily identifiable to each project participant. </a:t>
            </a:r>
          </a:p>
        </p:txBody>
      </p:sp>
    </p:spTree>
    <p:extLst>
      <p:ext uri="{BB962C8B-B14F-4D97-AF65-F5344CB8AC3E}">
        <p14:creationId xmlns:p14="http://schemas.microsoft.com/office/powerpoint/2010/main" val="53139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The components of the planning phase</a:t>
            </a:r>
          </a:p>
        </p:txBody>
      </p:sp>
      <p:graphicFrame>
        <p:nvGraphicFramePr>
          <p:cNvPr id="3" name="Diagram 2"/>
          <p:cNvGraphicFramePr/>
          <p:nvPr>
            <p:extLst>
              <p:ext uri="{D42A27DB-BD31-4B8C-83A1-F6EECF244321}">
                <p14:modId xmlns:p14="http://schemas.microsoft.com/office/powerpoint/2010/main" val="727097412"/>
              </p:ext>
            </p:extLst>
          </p:nvPr>
        </p:nvGraphicFramePr>
        <p:xfrm>
          <a:off x="-700568" y="132572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p:cNvCxnSpPr/>
          <p:nvPr/>
        </p:nvCxnSpPr>
        <p:spPr>
          <a:xfrm>
            <a:off x="6655981" y="2073349"/>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1135" y="1887279"/>
            <a:ext cx="1818167" cy="372139"/>
          </a:xfrm>
          <a:prstGeom prst="rect">
            <a:avLst/>
          </a:prstGeom>
          <a:noFill/>
        </p:spPr>
        <p:txBody>
          <a:bodyPr wrap="square" rtlCol="0">
            <a:spAutoFit/>
          </a:bodyPr>
          <a:lstStyle/>
          <a:p>
            <a:r>
              <a:rPr lang="en-ZA" dirty="0"/>
              <a:t>Goal or Target</a:t>
            </a:r>
          </a:p>
        </p:txBody>
      </p:sp>
      <p:cxnSp>
        <p:nvCxnSpPr>
          <p:cNvPr id="9" name="Straight Arrow Connector 8"/>
          <p:cNvCxnSpPr/>
          <p:nvPr/>
        </p:nvCxnSpPr>
        <p:spPr>
          <a:xfrm>
            <a:off x="6670156" y="2523465"/>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5310" y="2337395"/>
            <a:ext cx="2729025" cy="369332"/>
          </a:xfrm>
          <a:prstGeom prst="rect">
            <a:avLst/>
          </a:prstGeom>
          <a:noFill/>
        </p:spPr>
        <p:txBody>
          <a:bodyPr wrap="square" rtlCol="0">
            <a:spAutoFit/>
          </a:bodyPr>
          <a:lstStyle/>
          <a:p>
            <a:r>
              <a:rPr lang="en-ZA" dirty="0"/>
              <a:t>Strategy and Major Actions</a:t>
            </a:r>
          </a:p>
        </p:txBody>
      </p:sp>
      <p:cxnSp>
        <p:nvCxnSpPr>
          <p:cNvPr id="11" name="Straight Arrow Connector 10"/>
          <p:cNvCxnSpPr/>
          <p:nvPr/>
        </p:nvCxnSpPr>
        <p:spPr>
          <a:xfrm>
            <a:off x="6702051" y="305509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97205" y="2869020"/>
            <a:ext cx="3090535" cy="369332"/>
          </a:xfrm>
          <a:prstGeom prst="rect">
            <a:avLst/>
          </a:prstGeom>
          <a:noFill/>
        </p:spPr>
        <p:txBody>
          <a:bodyPr wrap="square" rtlCol="0">
            <a:spAutoFit/>
          </a:bodyPr>
          <a:lstStyle/>
          <a:p>
            <a:r>
              <a:rPr lang="en-ZA" dirty="0"/>
              <a:t>Plan with activities and dates</a:t>
            </a:r>
          </a:p>
        </p:txBody>
      </p:sp>
      <p:cxnSp>
        <p:nvCxnSpPr>
          <p:cNvPr id="13" name="Straight Arrow Connector 12"/>
          <p:cNvCxnSpPr/>
          <p:nvPr/>
        </p:nvCxnSpPr>
        <p:spPr>
          <a:xfrm>
            <a:off x="6712688" y="3576084"/>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07842" y="3390014"/>
            <a:ext cx="2569535" cy="369332"/>
          </a:xfrm>
          <a:prstGeom prst="rect">
            <a:avLst/>
          </a:prstGeom>
          <a:noFill/>
        </p:spPr>
        <p:txBody>
          <a:bodyPr wrap="square" rtlCol="0">
            <a:spAutoFit/>
          </a:bodyPr>
          <a:lstStyle/>
          <a:p>
            <a:r>
              <a:rPr lang="en-ZA" dirty="0"/>
              <a:t>Planned Expenditure</a:t>
            </a:r>
          </a:p>
        </p:txBody>
      </p:sp>
      <p:cxnSp>
        <p:nvCxnSpPr>
          <p:cNvPr id="15" name="Straight Arrow Connector 14"/>
          <p:cNvCxnSpPr/>
          <p:nvPr/>
        </p:nvCxnSpPr>
        <p:spPr>
          <a:xfrm>
            <a:off x="6702051" y="402265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7205" y="3836580"/>
            <a:ext cx="1818167" cy="372139"/>
          </a:xfrm>
          <a:prstGeom prst="rect">
            <a:avLst/>
          </a:prstGeom>
          <a:noFill/>
        </p:spPr>
        <p:txBody>
          <a:bodyPr wrap="square" rtlCol="0">
            <a:spAutoFit/>
          </a:bodyPr>
          <a:lstStyle/>
          <a:p>
            <a:r>
              <a:rPr lang="en-ZA" dirty="0"/>
              <a:t>Projection</a:t>
            </a:r>
          </a:p>
        </p:txBody>
      </p:sp>
      <p:cxnSp>
        <p:nvCxnSpPr>
          <p:cNvPr id="17" name="Straight Arrow Connector 16"/>
          <p:cNvCxnSpPr/>
          <p:nvPr/>
        </p:nvCxnSpPr>
        <p:spPr>
          <a:xfrm>
            <a:off x="6670153" y="451175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65310" y="4340836"/>
            <a:ext cx="1818167" cy="372139"/>
          </a:xfrm>
          <a:prstGeom prst="rect">
            <a:avLst/>
          </a:prstGeom>
          <a:noFill/>
        </p:spPr>
        <p:txBody>
          <a:bodyPr wrap="square" rtlCol="0">
            <a:spAutoFit/>
          </a:bodyPr>
          <a:lstStyle/>
          <a:p>
            <a:r>
              <a:rPr lang="en-ZA" dirty="0"/>
              <a:t>Organogram</a:t>
            </a:r>
          </a:p>
        </p:txBody>
      </p:sp>
      <p:cxnSp>
        <p:nvCxnSpPr>
          <p:cNvPr id="21" name="Straight Arrow Connector 20"/>
          <p:cNvCxnSpPr/>
          <p:nvPr/>
        </p:nvCxnSpPr>
        <p:spPr>
          <a:xfrm>
            <a:off x="6712690" y="5011483"/>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07844" y="4825413"/>
            <a:ext cx="2782184" cy="369332"/>
          </a:xfrm>
          <a:prstGeom prst="rect">
            <a:avLst/>
          </a:prstGeom>
          <a:noFill/>
        </p:spPr>
        <p:txBody>
          <a:bodyPr wrap="square" rtlCol="0">
            <a:spAutoFit/>
          </a:bodyPr>
          <a:lstStyle/>
          <a:p>
            <a:r>
              <a:rPr lang="en-ZA" dirty="0"/>
              <a:t>General Guide for activities</a:t>
            </a:r>
          </a:p>
        </p:txBody>
      </p:sp>
      <p:cxnSp>
        <p:nvCxnSpPr>
          <p:cNvPr id="24" name="Straight Arrow Connector 23"/>
          <p:cNvCxnSpPr/>
          <p:nvPr/>
        </p:nvCxnSpPr>
        <p:spPr>
          <a:xfrm>
            <a:off x="6716233" y="5461597"/>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11387" y="5275527"/>
            <a:ext cx="3076353" cy="369332"/>
          </a:xfrm>
          <a:prstGeom prst="rect">
            <a:avLst/>
          </a:prstGeom>
          <a:noFill/>
        </p:spPr>
        <p:txBody>
          <a:bodyPr wrap="square" rtlCol="0">
            <a:spAutoFit/>
          </a:bodyPr>
          <a:lstStyle/>
          <a:p>
            <a:r>
              <a:rPr lang="en-ZA" dirty="0"/>
              <a:t>Detailed method  of policy</a:t>
            </a:r>
          </a:p>
        </p:txBody>
      </p:sp>
      <p:cxnSp>
        <p:nvCxnSpPr>
          <p:cNvPr id="26" name="Straight Arrow Connector 25"/>
          <p:cNvCxnSpPr/>
          <p:nvPr/>
        </p:nvCxnSpPr>
        <p:spPr>
          <a:xfrm>
            <a:off x="6712690" y="5936514"/>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07843" y="5750444"/>
            <a:ext cx="3250017" cy="369332"/>
          </a:xfrm>
          <a:prstGeom prst="rect">
            <a:avLst/>
          </a:prstGeom>
          <a:noFill/>
        </p:spPr>
        <p:txBody>
          <a:bodyPr wrap="square" rtlCol="0">
            <a:spAutoFit/>
          </a:bodyPr>
          <a:lstStyle/>
          <a:p>
            <a:r>
              <a:rPr lang="en-ZA" dirty="0"/>
              <a:t>Acceptable level of performance</a:t>
            </a:r>
          </a:p>
        </p:txBody>
      </p:sp>
    </p:spTree>
    <p:extLst>
      <p:ext uri="{BB962C8B-B14F-4D97-AF65-F5344CB8AC3E}">
        <p14:creationId xmlns:p14="http://schemas.microsoft.com/office/powerpoint/2010/main" val="399554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p:bldP spid="10" grpId="0"/>
      <p:bldP spid="12" grpId="0"/>
      <p:bldP spid="14" grpId="0"/>
      <p:bldP spid="16" grpId="0"/>
      <p:bldP spid="18" grpId="0"/>
      <p:bldP spid="22" grpId="0"/>
      <p:bldP spid="25"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Life Cycle for Project Management</a:t>
            </a:r>
          </a:p>
        </p:txBody>
      </p:sp>
      <p:sp>
        <p:nvSpPr>
          <p:cNvPr id="55" name="Rectangle 54"/>
          <p:cNvSpPr/>
          <p:nvPr/>
        </p:nvSpPr>
        <p:spPr>
          <a:xfrm>
            <a:off x="3987204" y="2639066"/>
            <a:ext cx="1681515"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Pre planning</a:t>
            </a:r>
          </a:p>
        </p:txBody>
      </p:sp>
      <p:sp>
        <p:nvSpPr>
          <p:cNvPr id="56" name="Rectangle 55"/>
          <p:cNvSpPr/>
          <p:nvPr/>
        </p:nvSpPr>
        <p:spPr>
          <a:xfrm>
            <a:off x="315904" y="2638329"/>
            <a:ext cx="1679606"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Conceptualisation</a:t>
            </a:r>
          </a:p>
        </p:txBody>
      </p:sp>
      <p:sp>
        <p:nvSpPr>
          <p:cNvPr id="57" name="Rectangle 56"/>
          <p:cNvSpPr/>
          <p:nvPr/>
        </p:nvSpPr>
        <p:spPr>
          <a:xfrm>
            <a:off x="5792637" y="2637531"/>
            <a:ext cx="1679606"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Detail Planning</a:t>
            </a:r>
          </a:p>
        </p:txBody>
      </p:sp>
      <p:sp>
        <p:nvSpPr>
          <p:cNvPr id="58" name="Rectangle 57"/>
          <p:cNvSpPr/>
          <p:nvPr/>
        </p:nvSpPr>
        <p:spPr>
          <a:xfrm>
            <a:off x="2138533" y="2638328"/>
            <a:ext cx="1679606"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Feasibility</a:t>
            </a:r>
          </a:p>
        </p:txBody>
      </p:sp>
      <p:sp>
        <p:nvSpPr>
          <p:cNvPr id="59" name="Rectangle 58"/>
          <p:cNvSpPr/>
          <p:nvPr/>
        </p:nvSpPr>
        <p:spPr>
          <a:xfrm>
            <a:off x="9395903" y="2637533"/>
            <a:ext cx="2185618"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Testing/Commissioning</a:t>
            </a:r>
          </a:p>
        </p:txBody>
      </p:sp>
      <p:sp>
        <p:nvSpPr>
          <p:cNvPr id="60" name="Rectangle 59"/>
          <p:cNvSpPr/>
          <p:nvPr/>
        </p:nvSpPr>
        <p:spPr>
          <a:xfrm>
            <a:off x="7577173" y="2637532"/>
            <a:ext cx="1679606"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Execution</a:t>
            </a:r>
          </a:p>
        </p:txBody>
      </p:sp>
      <p:cxnSp>
        <p:nvCxnSpPr>
          <p:cNvPr id="61" name="Straight Connector 60"/>
          <p:cNvCxnSpPr/>
          <p:nvPr/>
        </p:nvCxnSpPr>
        <p:spPr>
          <a:xfrm>
            <a:off x="3907672" y="2636740"/>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718756" y="2616432"/>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322294" y="2616429"/>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72850" y="2616430"/>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524008" y="2616429"/>
            <a:ext cx="0" cy="178640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98944" y="3104700"/>
            <a:ext cx="1948834" cy="954107"/>
          </a:xfrm>
          <a:prstGeom prst="rect">
            <a:avLst/>
          </a:prstGeom>
          <a:noFill/>
        </p:spPr>
        <p:txBody>
          <a:bodyPr wrap="square" rtlCol="0">
            <a:spAutoFit/>
          </a:bodyPr>
          <a:lstStyle/>
          <a:p>
            <a:pPr marL="285750" indent="-285750">
              <a:buFont typeface="Arial" panose="020B0604020202020204" pitchFamily="34" charset="0"/>
              <a:buChar char="•"/>
            </a:pPr>
            <a:r>
              <a:rPr lang="en-ZA" sz="1400" dirty="0"/>
              <a:t>Define the problem</a:t>
            </a:r>
          </a:p>
          <a:p>
            <a:pPr marL="285750" indent="-285750">
              <a:buFont typeface="Arial" panose="020B0604020202020204" pitchFamily="34" charset="0"/>
              <a:buChar char="•"/>
            </a:pPr>
            <a:r>
              <a:rPr lang="en-ZA" sz="1400" dirty="0"/>
              <a:t>Identify potential solutions</a:t>
            </a:r>
          </a:p>
          <a:p>
            <a:endParaRPr lang="en-ZA" sz="1400" dirty="0"/>
          </a:p>
        </p:txBody>
      </p:sp>
      <p:sp>
        <p:nvSpPr>
          <p:cNvPr id="67" name="TextBox 66"/>
          <p:cNvSpPr txBox="1"/>
          <p:nvPr/>
        </p:nvSpPr>
        <p:spPr>
          <a:xfrm>
            <a:off x="2038368"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Plan project and implementation activities</a:t>
            </a:r>
          </a:p>
          <a:p>
            <a:pPr marL="285750" indent="-285750">
              <a:buFont typeface="Arial" panose="020B0604020202020204" pitchFamily="34" charset="0"/>
              <a:buChar char="•"/>
            </a:pPr>
            <a:r>
              <a:rPr lang="en-ZA" sz="1400" dirty="0"/>
              <a:t>Estimate resource requirements</a:t>
            </a:r>
          </a:p>
          <a:p>
            <a:pPr marL="285750" indent="-285750">
              <a:buFont typeface="Arial" panose="020B0604020202020204" pitchFamily="34" charset="0"/>
              <a:buChar char="•"/>
            </a:pPr>
            <a:r>
              <a:rPr lang="en-ZA" sz="1400" dirty="0"/>
              <a:t>Identify cost and consequences and alternatives</a:t>
            </a:r>
          </a:p>
          <a:p>
            <a:endParaRPr lang="en-ZA" sz="1400" dirty="0"/>
          </a:p>
        </p:txBody>
      </p:sp>
      <p:sp>
        <p:nvSpPr>
          <p:cNvPr id="68" name="TextBox 67"/>
          <p:cNvSpPr txBox="1"/>
          <p:nvPr/>
        </p:nvSpPr>
        <p:spPr>
          <a:xfrm>
            <a:off x="3878102"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Define requirements.</a:t>
            </a:r>
          </a:p>
          <a:p>
            <a:pPr marL="285750" indent="-285750">
              <a:buFont typeface="Arial" panose="020B0604020202020204" pitchFamily="34" charset="0"/>
              <a:buChar char="•"/>
            </a:pPr>
            <a:r>
              <a:rPr lang="en-ZA" sz="1400" dirty="0"/>
              <a:t>High Level Scope of Work</a:t>
            </a:r>
          </a:p>
          <a:p>
            <a:pPr marL="285750" indent="-285750">
              <a:buFont typeface="Arial" panose="020B0604020202020204" pitchFamily="34" charset="0"/>
              <a:buChar char="•"/>
            </a:pPr>
            <a:r>
              <a:rPr lang="en-ZA" sz="1400" dirty="0"/>
              <a:t>Contractor tasks</a:t>
            </a:r>
          </a:p>
          <a:p>
            <a:pPr marL="285750" indent="-285750">
              <a:buFont typeface="Arial" panose="020B0604020202020204" pitchFamily="34" charset="0"/>
              <a:buChar char="•"/>
            </a:pPr>
            <a:r>
              <a:rPr lang="en-ZA" sz="1400" dirty="0"/>
              <a:t>Support</a:t>
            </a:r>
          </a:p>
          <a:p>
            <a:pPr marL="285750" indent="-285750">
              <a:buFont typeface="Arial" panose="020B0604020202020204" pitchFamily="34" charset="0"/>
              <a:buChar char="•"/>
            </a:pPr>
            <a:r>
              <a:rPr lang="en-ZA" sz="1400" dirty="0"/>
              <a:t>Schedule of performance</a:t>
            </a:r>
          </a:p>
          <a:p>
            <a:endParaRPr lang="en-ZA" sz="1400" dirty="0"/>
          </a:p>
        </p:txBody>
      </p:sp>
      <p:sp>
        <p:nvSpPr>
          <p:cNvPr id="69" name="Isosceles Triangle 68"/>
          <p:cNvSpPr/>
          <p:nvPr/>
        </p:nvSpPr>
        <p:spPr>
          <a:xfrm>
            <a:off x="3572746" y="2190307"/>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G1</a:t>
            </a:r>
          </a:p>
        </p:txBody>
      </p:sp>
      <p:sp>
        <p:nvSpPr>
          <p:cNvPr id="70" name="TextBox 69"/>
          <p:cNvSpPr txBox="1"/>
          <p:nvPr/>
        </p:nvSpPr>
        <p:spPr>
          <a:xfrm>
            <a:off x="5725722"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Detailed Scope of Work</a:t>
            </a:r>
          </a:p>
          <a:p>
            <a:pPr marL="285750" indent="-285750">
              <a:buFont typeface="Arial" panose="020B0604020202020204" pitchFamily="34" charset="0"/>
              <a:buChar char="•"/>
            </a:pPr>
            <a:r>
              <a:rPr lang="en-ZA" sz="1400" dirty="0"/>
              <a:t>Project specifications.</a:t>
            </a:r>
          </a:p>
          <a:p>
            <a:pPr marL="285750" indent="-285750">
              <a:buFont typeface="Arial" panose="020B0604020202020204" pitchFamily="34" charset="0"/>
              <a:buChar char="•"/>
            </a:pPr>
            <a:r>
              <a:rPr lang="en-ZA" sz="1400" dirty="0"/>
              <a:t>Milestone Schedule</a:t>
            </a:r>
          </a:p>
          <a:p>
            <a:pPr marL="285750" indent="-285750">
              <a:buFont typeface="Arial" panose="020B0604020202020204" pitchFamily="34" charset="0"/>
              <a:buChar char="•"/>
            </a:pPr>
            <a:r>
              <a:rPr lang="en-ZA" sz="1400" dirty="0"/>
              <a:t>Work Breakdown Structure</a:t>
            </a:r>
          </a:p>
          <a:p>
            <a:pPr marL="285750" indent="-285750">
              <a:buFont typeface="Arial" panose="020B0604020202020204" pitchFamily="34" charset="0"/>
              <a:buChar char="•"/>
            </a:pPr>
            <a:endParaRPr lang="en-ZA" sz="1400" dirty="0"/>
          </a:p>
          <a:p>
            <a:endParaRPr lang="en-ZA" sz="1400" dirty="0"/>
          </a:p>
        </p:txBody>
      </p:sp>
      <p:sp>
        <p:nvSpPr>
          <p:cNvPr id="3" name="TextBox 2"/>
          <p:cNvSpPr txBox="1"/>
          <p:nvPr/>
        </p:nvSpPr>
        <p:spPr>
          <a:xfrm>
            <a:off x="1155707" y="1305277"/>
            <a:ext cx="2307472" cy="830997"/>
          </a:xfrm>
          <a:prstGeom prst="rect">
            <a:avLst/>
          </a:prstGeom>
          <a:noFill/>
          <a:ln>
            <a:solidFill>
              <a:srgbClr val="FF0000"/>
            </a:solidFill>
            <a:prstDash val="dash"/>
          </a:ln>
        </p:spPr>
        <p:txBody>
          <a:bodyPr wrap="square" rtlCol="0">
            <a:spAutoFit/>
          </a:bodyPr>
          <a:lstStyle/>
          <a:p>
            <a:r>
              <a:rPr lang="en-ZA" sz="1200" dirty="0"/>
              <a:t>Feasibility Report. Used to decide whether or not to commit resources for the subsequent phases</a:t>
            </a:r>
          </a:p>
        </p:txBody>
      </p:sp>
      <p:cxnSp>
        <p:nvCxnSpPr>
          <p:cNvPr id="73" name="Straight Connector 72"/>
          <p:cNvCxnSpPr>
            <a:stCxn id="69" idx="0"/>
            <a:endCxn id="3" idx="3"/>
          </p:cNvCxnSpPr>
          <p:nvPr/>
        </p:nvCxnSpPr>
        <p:spPr>
          <a:xfrm flipH="1" flipV="1">
            <a:off x="3463179" y="1720776"/>
            <a:ext cx="444493" cy="4695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a:off x="5341885" y="2200648"/>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G2</a:t>
            </a:r>
          </a:p>
        </p:txBody>
      </p:sp>
      <p:sp>
        <p:nvSpPr>
          <p:cNvPr id="77" name="TextBox 76"/>
          <p:cNvSpPr txBox="1"/>
          <p:nvPr/>
        </p:nvSpPr>
        <p:spPr>
          <a:xfrm>
            <a:off x="6101464" y="1305277"/>
            <a:ext cx="2307472" cy="830997"/>
          </a:xfrm>
          <a:prstGeom prst="rect">
            <a:avLst/>
          </a:prstGeom>
          <a:noFill/>
          <a:ln>
            <a:solidFill>
              <a:srgbClr val="FF0000"/>
            </a:solidFill>
            <a:prstDash val="dash"/>
          </a:ln>
        </p:spPr>
        <p:txBody>
          <a:bodyPr wrap="square" rtlCol="0">
            <a:spAutoFit/>
          </a:bodyPr>
          <a:lstStyle/>
          <a:p>
            <a:r>
              <a:rPr lang="en-ZA" sz="1200" dirty="0"/>
              <a:t>Scope of Work. The project cannot proceed to the next phase unless the SOW is comprehensive and management has approved.</a:t>
            </a:r>
          </a:p>
        </p:txBody>
      </p:sp>
      <p:cxnSp>
        <p:nvCxnSpPr>
          <p:cNvPr id="79" name="Straight Connector 78"/>
          <p:cNvCxnSpPr>
            <a:stCxn id="76" idx="0"/>
            <a:endCxn id="77" idx="1"/>
          </p:cNvCxnSpPr>
          <p:nvPr/>
        </p:nvCxnSpPr>
        <p:spPr>
          <a:xfrm flipV="1">
            <a:off x="5676811" y="1720776"/>
            <a:ext cx="424653" cy="47987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7189082" y="3066749"/>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G3</a:t>
            </a:r>
          </a:p>
        </p:txBody>
      </p:sp>
      <p:sp>
        <p:nvSpPr>
          <p:cNvPr id="81" name="TextBox 80"/>
          <p:cNvSpPr txBox="1"/>
          <p:nvPr/>
        </p:nvSpPr>
        <p:spPr>
          <a:xfrm>
            <a:off x="4475235" y="5109489"/>
            <a:ext cx="2307472" cy="646331"/>
          </a:xfrm>
          <a:prstGeom prst="rect">
            <a:avLst/>
          </a:prstGeom>
          <a:noFill/>
          <a:ln>
            <a:solidFill>
              <a:srgbClr val="FF0000"/>
            </a:solidFill>
            <a:prstDash val="dash"/>
          </a:ln>
        </p:spPr>
        <p:txBody>
          <a:bodyPr wrap="square" rtlCol="0">
            <a:spAutoFit/>
          </a:bodyPr>
          <a:lstStyle/>
          <a:p>
            <a:r>
              <a:rPr lang="en-ZA" sz="1200" dirty="0"/>
              <a:t>Project Specification. Must be signed of by a registered professional. </a:t>
            </a:r>
          </a:p>
        </p:txBody>
      </p:sp>
      <p:cxnSp>
        <p:nvCxnSpPr>
          <p:cNvPr id="83" name="Connector: Elbow 82"/>
          <p:cNvCxnSpPr>
            <a:endCxn id="81" idx="3"/>
          </p:cNvCxnSpPr>
          <p:nvPr/>
        </p:nvCxnSpPr>
        <p:spPr>
          <a:xfrm rot="5400000">
            <a:off x="6208705" y="4117349"/>
            <a:ext cx="1889309" cy="741303"/>
          </a:xfrm>
          <a:prstGeom prst="bentConnector2">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05366" y="3111881"/>
            <a:ext cx="1948834" cy="1600438"/>
          </a:xfrm>
          <a:prstGeom prst="rect">
            <a:avLst/>
          </a:prstGeom>
          <a:noFill/>
        </p:spPr>
        <p:txBody>
          <a:bodyPr wrap="square" rtlCol="0">
            <a:spAutoFit/>
          </a:bodyPr>
          <a:lstStyle/>
          <a:p>
            <a:pPr marL="285750" indent="-285750">
              <a:buFont typeface="Arial" panose="020B0604020202020204" pitchFamily="34" charset="0"/>
              <a:buChar char="•"/>
            </a:pPr>
            <a:r>
              <a:rPr lang="en-ZA" sz="1400" dirty="0"/>
              <a:t>Negotiate for team members.</a:t>
            </a:r>
          </a:p>
          <a:p>
            <a:pPr marL="285750" indent="-285750">
              <a:buFont typeface="Arial" panose="020B0604020202020204" pitchFamily="34" charset="0"/>
              <a:buChar char="•"/>
            </a:pPr>
            <a:r>
              <a:rPr lang="en-ZA" sz="1400" dirty="0"/>
              <a:t>Direct and manage the work.</a:t>
            </a:r>
          </a:p>
          <a:p>
            <a:pPr marL="285750" indent="-285750">
              <a:buFont typeface="Arial" panose="020B0604020202020204" pitchFamily="34" charset="0"/>
              <a:buChar char="•"/>
            </a:pPr>
            <a:r>
              <a:rPr lang="en-ZA" sz="1400" dirty="0"/>
              <a:t>Track progress. </a:t>
            </a:r>
          </a:p>
          <a:p>
            <a:pPr marL="285750" indent="-285750">
              <a:buFont typeface="Arial" panose="020B0604020202020204" pitchFamily="34" charset="0"/>
              <a:buChar char="•"/>
            </a:pPr>
            <a:endParaRPr lang="en-ZA" sz="1400" dirty="0"/>
          </a:p>
          <a:p>
            <a:endParaRPr lang="en-ZA" sz="1400" dirty="0"/>
          </a:p>
        </p:txBody>
      </p:sp>
      <p:sp>
        <p:nvSpPr>
          <p:cNvPr id="85" name="TextBox 84"/>
          <p:cNvSpPr txBox="1"/>
          <p:nvPr/>
        </p:nvSpPr>
        <p:spPr>
          <a:xfrm>
            <a:off x="9344258" y="3178082"/>
            <a:ext cx="1948834" cy="1600438"/>
          </a:xfrm>
          <a:prstGeom prst="rect">
            <a:avLst/>
          </a:prstGeom>
          <a:noFill/>
        </p:spPr>
        <p:txBody>
          <a:bodyPr wrap="square" rtlCol="0">
            <a:spAutoFit/>
          </a:bodyPr>
          <a:lstStyle/>
          <a:p>
            <a:pPr marL="285750" indent="-285750">
              <a:buFont typeface="Arial" panose="020B0604020202020204" pitchFamily="34" charset="0"/>
              <a:buChar char="•"/>
            </a:pPr>
            <a:r>
              <a:rPr lang="en-ZA" sz="1400" dirty="0"/>
              <a:t>Test and analyse performance.</a:t>
            </a:r>
          </a:p>
          <a:p>
            <a:pPr marL="285750" indent="-285750">
              <a:buFont typeface="Arial" panose="020B0604020202020204" pitchFamily="34" charset="0"/>
              <a:buChar char="•"/>
            </a:pPr>
            <a:r>
              <a:rPr lang="en-ZA" sz="1400" dirty="0"/>
              <a:t>Closeout reports.</a:t>
            </a:r>
          </a:p>
          <a:p>
            <a:pPr marL="285750" indent="-285750">
              <a:buFont typeface="Arial" panose="020B0604020202020204" pitchFamily="34" charset="0"/>
              <a:buChar char="•"/>
            </a:pPr>
            <a:r>
              <a:rPr lang="en-ZA" sz="1400" dirty="0"/>
              <a:t>Handover</a:t>
            </a:r>
          </a:p>
          <a:p>
            <a:pPr marL="285750" indent="-285750">
              <a:buFont typeface="Arial" panose="020B0604020202020204" pitchFamily="34" charset="0"/>
              <a:buChar char="•"/>
            </a:pPr>
            <a:endParaRPr lang="en-ZA" sz="1400" dirty="0"/>
          </a:p>
          <a:p>
            <a:pPr marL="285750" indent="-285750">
              <a:buFont typeface="Arial" panose="020B0604020202020204" pitchFamily="34" charset="0"/>
              <a:buChar char="•"/>
            </a:pPr>
            <a:endParaRPr lang="en-ZA" sz="1400" dirty="0"/>
          </a:p>
          <a:p>
            <a:endParaRPr lang="en-ZA" sz="1400" dirty="0"/>
          </a:p>
        </p:txBody>
      </p:sp>
    </p:spTree>
    <p:extLst>
      <p:ext uri="{BB962C8B-B14F-4D97-AF65-F5344CB8AC3E}">
        <p14:creationId xmlns:p14="http://schemas.microsoft.com/office/powerpoint/2010/main" val="155312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Feasibility Report Checklist</a:t>
            </a:r>
          </a:p>
        </p:txBody>
      </p:sp>
      <p:sp>
        <p:nvSpPr>
          <p:cNvPr id="4" name="TextBox 3"/>
          <p:cNvSpPr txBox="1"/>
          <p:nvPr/>
        </p:nvSpPr>
        <p:spPr>
          <a:xfrm>
            <a:off x="999460" y="2126425"/>
            <a:ext cx="3721395" cy="1631216"/>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Evaluate alternatives</a:t>
            </a:r>
          </a:p>
          <a:p>
            <a:pPr marL="285750" indent="-285750">
              <a:buFont typeface="Wingdings" panose="05000000000000000000" pitchFamily="2" charset="2"/>
              <a:buChar char="ü"/>
            </a:pPr>
            <a:r>
              <a:rPr lang="en-ZA" sz="2000" dirty="0"/>
              <a:t>Evaluate market potential </a:t>
            </a:r>
          </a:p>
          <a:p>
            <a:pPr marL="285750" indent="-285750">
              <a:buFont typeface="Wingdings" panose="05000000000000000000" pitchFamily="2" charset="2"/>
              <a:buChar char="ü"/>
            </a:pPr>
            <a:r>
              <a:rPr lang="en-ZA" sz="2000" dirty="0"/>
              <a:t>Evaluate cost effectiveness </a:t>
            </a:r>
          </a:p>
          <a:p>
            <a:pPr marL="285750" indent="-285750">
              <a:buFont typeface="Wingdings" panose="05000000000000000000" pitchFamily="2" charset="2"/>
              <a:buChar char="ü"/>
            </a:pPr>
            <a:r>
              <a:rPr lang="en-ZA" sz="2000" dirty="0"/>
              <a:t>Evaluate producibility </a:t>
            </a:r>
          </a:p>
          <a:p>
            <a:pPr marL="285750" indent="-285750">
              <a:buFont typeface="Wingdings" panose="05000000000000000000" pitchFamily="2" charset="2"/>
              <a:buChar char="ü"/>
            </a:pPr>
            <a:r>
              <a:rPr lang="en-ZA" sz="2000" dirty="0"/>
              <a:t>Evaluate technical base </a:t>
            </a:r>
          </a:p>
        </p:txBody>
      </p:sp>
      <p:sp>
        <p:nvSpPr>
          <p:cNvPr id="22" name="Rectangle 21"/>
          <p:cNvSpPr/>
          <p:nvPr/>
        </p:nvSpPr>
        <p:spPr>
          <a:xfrm>
            <a:off x="1229118" y="1393203"/>
            <a:ext cx="2241353"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Summary Level</a:t>
            </a:r>
          </a:p>
        </p:txBody>
      </p:sp>
      <p:sp>
        <p:nvSpPr>
          <p:cNvPr id="23" name="Rectangle 22"/>
          <p:cNvSpPr/>
          <p:nvPr/>
        </p:nvSpPr>
        <p:spPr>
          <a:xfrm>
            <a:off x="7467600" y="1393203"/>
            <a:ext cx="2241353"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Detail Level</a:t>
            </a:r>
          </a:p>
        </p:txBody>
      </p:sp>
      <p:sp>
        <p:nvSpPr>
          <p:cNvPr id="5" name="TextBox 4"/>
          <p:cNvSpPr txBox="1"/>
          <p:nvPr/>
        </p:nvSpPr>
        <p:spPr>
          <a:xfrm>
            <a:off x="6900530" y="2126425"/>
            <a:ext cx="4114800" cy="4708981"/>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A more specific determination of the problem </a:t>
            </a:r>
          </a:p>
          <a:p>
            <a:pPr marL="285750" indent="-285750">
              <a:buFont typeface="Wingdings" panose="05000000000000000000" pitchFamily="2" charset="2"/>
              <a:buChar char="ü"/>
            </a:pPr>
            <a:r>
              <a:rPr lang="en-ZA" sz="2000" dirty="0"/>
              <a:t>Analysis of the state-of-the-art technology </a:t>
            </a:r>
          </a:p>
          <a:p>
            <a:pPr marL="285750" indent="-285750">
              <a:buFont typeface="Wingdings" panose="05000000000000000000" pitchFamily="2" charset="2"/>
              <a:buChar char="ü"/>
            </a:pPr>
            <a:r>
              <a:rPr lang="en-ZA" sz="2000" dirty="0"/>
              <a:t>Assessment of in-house technical capabilities </a:t>
            </a:r>
          </a:p>
          <a:p>
            <a:pPr marL="285750" indent="-285750">
              <a:buFont typeface="Wingdings" panose="05000000000000000000" pitchFamily="2" charset="2"/>
              <a:buChar char="ü"/>
            </a:pPr>
            <a:r>
              <a:rPr lang="en-ZA" sz="2000" dirty="0"/>
              <a:t>Test validity of alternatives </a:t>
            </a:r>
          </a:p>
          <a:p>
            <a:pPr marL="285750" indent="-285750">
              <a:buFont typeface="Wingdings" panose="05000000000000000000" pitchFamily="2" charset="2"/>
              <a:buChar char="ü"/>
            </a:pPr>
            <a:r>
              <a:rPr lang="en-ZA" sz="2000" dirty="0"/>
              <a:t>Quantify weaknesses and unknowns </a:t>
            </a:r>
          </a:p>
          <a:p>
            <a:pPr marL="285750" indent="-285750">
              <a:buFont typeface="Wingdings" panose="05000000000000000000" pitchFamily="2" charset="2"/>
              <a:buChar char="ü"/>
            </a:pPr>
            <a:r>
              <a:rPr lang="en-ZA" sz="2000" dirty="0"/>
              <a:t>Conduct trade-off analysis on time, cost, and performance </a:t>
            </a:r>
          </a:p>
          <a:p>
            <a:pPr marL="285750" indent="-285750">
              <a:buFont typeface="Wingdings" panose="05000000000000000000" pitchFamily="2" charset="2"/>
              <a:buChar char="ü"/>
            </a:pPr>
            <a:r>
              <a:rPr lang="en-ZA" sz="2000" dirty="0"/>
              <a:t>Prepare initial project goals and objectives </a:t>
            </a:r>
          </a:p>
          <a:p>
            <a:pPr marL="285750" indent="-285750">
              <a:buFont typeface="Wingdings" panose="05000000000000000000" pitchFamily="2" charset="2"/>
              <a:buChar char="ü"/>
            </a:pPr>
            <a:r>
              <a:rPr lang="en-ZA" sz="2000" dirty="0"/>
              <a:t>Prepare preliminary cost estimates and development plan</a:t>
            </a:r>
          </a:p>
        </p:txBody>
      </p:sp>
    </p:spTree>
    <p:extLst>
      <p:ext uri="{BB962C8B-B14F-4D97-AF65-F5344CB8AC3E}">
        <p14:creationId xmlns:p14="http://schemas.microsoft.com/office/powerpoint/2010/main" val="3852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P spid="23"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3100</Words>
  <Application>Microsoft Office PowerPoint</Application>
  <PresentationFormat>Widescreen</PresentationFormat>
  <Paragraphs>389</Paragraphs>
  <Slides>32</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Agenda</vt:lpstr>
      <vt:lpstr>RECAP</vt:lpstr>
      <vt:lpstr> Project Life Cycle or Project Process Groups</vt:lpstr>
      <vt:lpstr>Life Cycle for Project Management</vt:lpstr>
      <vt:lpstr>PLANNING</vt:lpstr>
      <vt:lpstr>Reasons for project planning</vt:lpstr>
      <vt:lpstr>The components of the planning phase</vt:lpstr>
      <vt:lpstr>Life Cycle for Project Management</vt:lpstr>
      <vt:lpstr>Feasibility Report Checklist</vt:lpstr>
      <vt:lpstr>Pre-Planning/Defining the requirements</vt:lpstr>
      <vt:lpstr>Detailed Planning</vt:lpstr>
      <vt:lpstr>Example of SOW</vt:lpstr>
      <vt:lpstr>Example of Milestone Schedule</vt:lpstr>
      <vt:lpstr>Example of Specification document</vt:lpstr>
      <vt:lpstr>WBS</vt:lpstr>
      <vt:lpstr>Example of a WBS</vt:lpstr>
      <vt:lpstr>Activity 1</vt:lpstr>
      <vt:lpstr>PROJECT SCHEDULE</vt:lpstr>
      <vt:lpstr>Scheduling Techniques</vt:lpstr>
      <vt:lpstr>Activity 1</vt:lpstr>
      <vt:lpstr>GANTT CHART</vt:lpstr>
      <vt:lpstr>PERT CHART</vt:lpstr>
      <vt:lpstr>Conversion from GANTT to PERT</vt:lpstr>
      <vt:lpstr>PERT Diagram</vt:lpstr>
      <vt:lpstr>Activity 2</vt:lpstr>
      <vt:lpstr>Example 2</vt:lpstr>
      <vt:lpstr>ASSIGNMENT</vt:lpstr>
      <vt:lpstr>PowerPoint Presentation</vt:lpstr>
      <vt:lpstr>1.1</vt:lpstr>
      <vt:lpstr>1.2</vt:lpstr>
      <vt:lpstr>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Rishen A.</dc:creator>
  <cp:lastModifiedBy>Singh, Rishen A.</cp:lastModifiedBy>
  <cp:revision>95</cp:revision>
  <dcterms:created xsi:type="dcterms:W3CDTF">2017-03-15T12:04:44Z</dcterms:created>
  <dcterms:modified xsi:type="dcterms:W3CDTF">2017-03-18T10:07:35Z</dcterms:modified>
</cp:coreProperties>
</file>