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31.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44.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8"/>
  </p:notesMasterIdLst>
  <p:sldIdLst>
    <p:sldId id="276" r:id="rId2"/>
    <p:sldId id="282" r:id="rId3"/>
    <p:sldId id="275" r:id="rId4"/>
    <p:sldId id="278" r:id="rId5"/>
    <p:sldId id="281" r:id="rId6"/>
    <p:sldId id="279" r:id="rId7"/>
    <p:sldId id="280" r:id="rId8"/>
    <p:sldId id="257" r:id="rId9"/>
    <p:sldId id="283" r:id="rId10"/>
    <p:sldId id="284" r:id="rId11"/>
    <p:sldId id="285" r:id="rId12"/>
    <p:sldId id="288" r:id="rId13"/>
    <p:sldId id="290" r:id="rId14"/>
    <p:sldId id="289" r:id="rId15"/>
    <p:sldId id="302" r:id="rId16"/>
    <p:sldId id="287" r:id="rId17"/>
    <p:sldId id="286" r:id="rId18"/>
    <p:sldId id="291" r:id="rId19"/>
    <p:sldId id="292" r:id="rId20"/>
    <p:sldId id="294" r:id="rId21"/>
    <p:sldId id="293" r:id="rId22"/>
    <p:sldId id="295" r:id="rId23"/>
    <p:sldId id="296" r:id="rId24"/>
    <p:sldId id="297" r:id="rId25"/>
    <p:sldId id="299" r:id="rId26"/>
    <p:sldId id="300" r:id="rId27"/>
    <p:sldId id="301" r:id="rId28"/>
    <p:sldId id="298" r:id="rId29"/>
    <p:sldId id="304" r:id="rId30"/>
    <p:sldId id="305" r:id="rId31"/>
    <p:sldId id="307" r:id="rId32"/>
    <p:sldId id="308" r:id="rId33"/>
    <p:sldId id="306" r:id="rId34"/>
    <p:sldId id="309" r:id="rId35"/>
    <p:sldId id="310" r:id="rId36"/>
    <p:sldId id="311" r:id="rId37"/>
    <p:sldId id="312" r:id="rId38"/>
    <p:sldId id="313" r:id="rId39"/>
    <p:sldId id="314" r:id="rId40"/>
    <p:sldId id="315" r:id="rId41"/>
    <p:sldId id="317" r:id="rId42"/>
    <p:sldId id="319" r:id="rId43"/>
    <p:sldId id="320" r:id="rId44"/>
    <p:sldId id="324" r:id="rId45"/>
    <p:sldId id="322" r:id="rId46"/>
    <p:sldId id="323" r:id="rId47"/>
    <p:sldId id="325" r:id="rId48"/>
    <p:sldId id="326" r:id="rId49"/>
    <p:sldId id="327" r:id="rId50"/>
    <p:sldId id="328" r:id="rId51"/>
    <p:sldId id="331" r:id="rId52"/>
    <p:sldId id="332" r:id="rId53"/>
    <p:sldId id="329" r:id="rId54"/>
    <p:sldId id="334" r:id="rId55"/>
    <p:sldId id="330" r:id="rId56"/>
    <p:sldId id="333" r:id="rId5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ingh, Rishen A." initials="SRA" lastIdx="0" clrIdx="0">
    <p:extLst>
      <p:ext uri="{19B8F6BF-5375-455C-9EA6-DF929625EA0E}">
        <p15:presenceInfo xmlns:p15="http://schemas.microsoft.com/office/powerpoint/2012/main" userId="S-1-5-21-329068152-1454471165-1417001333-198622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487" autoAdjust="0"/>
    <p:restoredTop sz="87135" autoAdjust="0"/>
  </p:normalViewPr>
  <p:slideViewPr>
    <p:cSldViewPr snapToGrid="0">
      <p:cViewPr varScale="1">
        <p:scale>
          <a:sx n="59" d="100"/>
          <a:sy n="59" d="100"/>
        </p:scale>
        <p:origin x="416"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commentAuthors" Target="commentAuthors.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468070A-225B-4BB6-9CED-E652AF3059F0}" type="doc">
      <dgm:prSet loTypeId="urn:microsoft.com/office/officeart/2005/8/layout/hProcess9" loCatId="process" qsTypeId="urn:microsoft.com/office/officeart/2005/8/quickstyle/simple1" qsCatId="simple" csTypeId="urn:microsoft.com/office/officeart/2005/8/colors/accent0_1" csCatId="mainScheme" phldr="1"/>
      <dgm:spPr/>
    </dgm:pt>
    <dgm:pt modelId="{DC64667D-6632-44AB-B6C9-E1F70CA24150}">
      <dgm:prSet phldrT="[Text]" custT="1"/>
      <dgm:spPr/>
      <dgm:t>
        <a:bodyPr/>
        <a:lstStyle/>
        <a:p>
          <a:r>
            <a:rPr lang="en-US" sz="1200" dirty="0"/>
            <a:t>RESOURCES (Capital, Material, Equipment)</a:t>
          </a:r>
        </a:p>
      </dgm:t>
    </dgm:pt>
    <dgm:pt modelId="{D66F1A91-8C28-4DAF-AF06-8F0AB2482327}" type="parTrans" cxnId="{8AF9A296-A230-4039-8DEA-AB980DD32430}">
      <dgm:prSet/>
      <dgm:spPr/>
      <dgm:t>
        <a:bodyPr/>
        <a:lstStyle/>
        <a:p>
          <a:endParaRPr lang="en-US"/>
        </a:p>
      </dgm:t>
    </dgm:pt>
    <dgm:pt modelId="{247C65B8-8E94-447C-8400-E05E2F483F04}" type="sibTrans" cxnId="{8AF9A296-A230-4039-8DEA-AB980DD32430}">
      <dgm:prSet/>
      <dgm:spPr/>
      <dgm:t>
        <a:bodyPr/>
        <a:lstStyle/>
        <a:p>
          <a:endParaRPr lang="en-US"/>
        </a:p>
      </dgm:t>
    </dgm:pt>
    <dgm:pt modelId="{293B7161-6C6B-4F4C-A1CD-734FE1FE0FF5}">
      <dgm:prSet phldrT="[Text]" custT="1"/>
      <dgm:spPr/>
      <dgm:t>
        <a:bodyPr/>
        <a:lstStyle/>
        <a:p>
          <a:r>
            <a:rPr lang="en-US" sz="1200" dirty="0"/>
            <a:t>INTEGRATION PROCESSES</a:t>
          </a:r>
        </a:p>
      </dgm:t>
    </dgm:pt>
    <dgm:pt modelId="{6218E7C2-FC0A-4897-8415-739DC0504E2E}" type="parTrans" cxnId="{EF4D44DA-EEB0-4A2E-8F71-BB191FB49FDD}">
      <dgm:prSet/>
      <dgm:spPr/>
      <dgm:t>
        <a:bodyPr/>
        <a:lstStyle/>
        <a:p>
          <a:endParaRPr lang="en-US"/>
        </a:p>
      </dgm:t>
    </dgm:pt>
    <dgm:pt modelId="{4EA054C8-FBCD-40CD-B3E0-AF0BD6277B21}" type="sibTrans" cxnId="{EF4D44DA-EEB0-4A2E-8F71-BB191FB49FDD}">
      <dgm:prSet/>
      <dgm:spPr/>
      <dgm:t>
        <a:bodyPr/>
        <a:lstStyle/>
        <a:p>
          <a:endParaRPr lang="en-US"/>
        </a:p>
      </dgm:t>
    </dgm:pt>
    <dgm:pt modelId="{E85E2450-180A-4770-A650-83A9B6D9A7C5}">
      <dgm:prSet phldrT="[Text]" custT="1"/>
      <dgm:spPr/>
      <dgm:t>
        <a:bodyPr/>
        <a:lstStyle/>
        <a:p>
          <a:r>
            <a:rPr lang="en-US" sz="1200" dirty="0"/>
            <a:t>OUTPUT (Products, Services, Profit)</a:t>
          </a:r>
        </a:p>
      </dgm:t>
    </dgm:pt>
    <dgm:pt modelId="{0276CF6A-774D-419B-ABFF-E0ABA6FC49BC}" type="parTrans" cxnId="{1BE004CD-D2DA-4D68-828B-95CF36E5659A}">
      <dgm:prSet/>
      <dgm:spPr/>
      <dgm:t>
        <a:bodyPr/>
        <a:lstStyle/>
        <a:p>
          <a:endParaRPr lang="en-US"/>
        </a:p>
      </dgm:t>
    </dgm:pt>
    <dgm:pt modelId="{A0EEEE31-3BE1-4F5D-9E36-1E3F1D31E9BD}" type="sibTrans" cxnId="{1BE004CD-D2DA-4D68-828B-95CF36E5659A}">
      <dgm:prSet/>
      <dgm:spPr/>
      <dgm:t>
        <a:bodyPr/>
        <a:lstStyle/>
        <a:p>
          <a:endParaRPr lang="en-US"/>
        </a:p>
      </dgm:t>
    </dgm:pt>
    <dgm:pt modelId="{4BA31E22-7EC0-4005-A838-1714A718534C}" type="pres">
      <dgm:prSet presAssocID="{E468070A-225B-4BB6-9CED-E652AF3059F0}" presName="CompostProcess" presStyleCnt="0">
        <dgm:presLayoutVars>
          <dgm:dir/>
          <dgm:resizeHandles val="exact"/>
        </dgm:presLayoutVars>
      </dgm:prSet>
      <dgm:spPr/>
    </dgm:pt>
    <dgm:pt modelId="{546F8A3D-3412-4057-A1AB-BB5F748272C9}" type="pres">
      <dgm:prSet presAssocID="{E468070A-225B-4BB6-9CED-E652AF3059F0}" presName="arrow" presStyleLbl="bgShp" presStyleIdx="0" presStyleCnt="1" custLinFactNeighborX="-2803" custLinFactNeighborY="-15342"/>
      <dgm:spPr/>
    </dgm:pt>
    <dgm:pt modelId="{3A003F93-119C-47B5-9EE1-AC2607B5267D}" type="pres">
      <dgm:prSet presAssocID="{E468070A-225B-4BB6-9CED-E652AF3059F0}" presName="linearProcess" presStyleCnt="0"/>
      <dgm:spPr/>
    </dgm:pt>
    <dgm:pt modelId="{82F2C17F-FFC4-4131-B988-71C83420A203}" type="pres">
      <dgm:prSet presAssocID="{DC64667D-6632-44AB-B6C9-E1F70CA24150}" presName="textNode" presStyleLbl="node1" presStyleIdx="0" presStyleCnt="3">
        <dgm:presLayoutVars>
          <dgm:bulletEnabled val="1"/>
        </dgm:presLayoutVars>
      </dgm:prSet>
      <dgm:spPr/>
    </dgm:pt>
    <dgm:pt modelId="{91F31250-B4DB-4D4A-97D4-C07764DE350E}" type="pres">
      <dgm:prSet presAssocID="{247C65B8-8E94-447C-8400-E05E2F483F04}" presName="sibTrans" presStyleCnt="0"/>
      <dgm:spPr/>
    </dgm:pt>
    <dgm:pt modelId="{3804FC5D-9C88-4B45-A572-8D25A5FC45AB}" type="pres">
      <dgm:prSet presAssocID="{293B7161-6C6B-4F4C-A1CD-734FE1FE0FF5}" presName="textNode" presStyleLbl="node1" presStyleIdx="1" presStyleCnt="3">
        <dgm:presLayoutVars>
          <dgm:bulletEnabled val="1"/>
        </dgm:presLayoutVars>
      </dgm:prSet>
      <dgm:spPr/>
    </dgm:pt>
    <dgm:pt modelId="{83FCEB99-924C-437D-B9DA-1D831C4E7F79}" type="pres">
      <dgm:prSet presAssocID="{4EA054C8-FBCD-40CD-B3E0-AF0BD6277B21}" presName="sibTrans" presStyleCnt="0"/>
      <dgm:spPr/>
    </dgm:pt>
    <dgm:pt modelId="{BFDE4B6C-40A4-456C-B105-89CB4D885E4D}" type="pres">
      <dgm:prSet presAssocID="{E85E2450-180A-4770-A650-83A9B6D9A7C5}" presName="textNode" presStyleLbl="node1" presStyleIdx="2" presStyleCnt="3">
        <dgm:presLayoutVars>
          <dgm:bulletEnabled val="1"/>
        </dgm:presLayoutVars>
      </dgm:prSet>
      <dgm:spPr/>
    </dgm:pt>
  </dgm:ptLst>
  <dgm:cxnLst>
    <dgm:cxn modelId="{EF4D44DA-EEB0-4A2E-8F71-BB191FB49FDD}" srcId="{E468070A-225B-4BB6-9CED-E652AF3059F0}" destId="{293B7161-6C6B-4F4C-A1CD-734FE1FE0FF5}" srcOrd="1" destOrd="0" parTransId="{6218E7C2-FC0A-4897-8415-739DC0504E2E}" sibTransId="{4EA054C8-FBCD-40CD-B3E0-AF0BD6277B21}"/>
    <dgm:cxn modelId="{8AF9A296-A230-4039-8DEA-AB980DD32430}" srcId="{E468070A-225B-4BB6-9CED-E652AF3059F0}" destId="{DC64667D-6632-44AB-B6C9-E1F70CA24150}" srcOrd="0" destOrd="0" parTransId="{D66F1A91-8C28-4DAF-AF06-8F0AB2482327}" sibTransId="{247C65B8-8E94-447C-8400-E05E2F483F04}"/>
    <dgm:cxn modelId="{1BE004CD-D2DA-4D68-828B-95CF36E5659A}" srcId="{E468070A-225B-4BB6-9CED-E652AF3059F0}" destId="{E85E2450-180A-4770-A650-83A9B6D9A7C5}" srcOrd="2" destOrd="0" parTransId="{0276CF6A-774D-419B-ABFF-E0ABA6FC49BC}" sibTransId="{A0EEEE31-3BE1-4F5D-9E36-1E3F1D31E9BD}"/>
    <dgm:cxn modelId="{2ABD29D4-E532-4B6A-A7D6-71B8B1D7020B}" type="presOf" srcId="{DC64667D-6632-44AB-B6C9-E1F70CA24150}" destId="{82F2C17F-FFC4-4131-B988-71C83420A203}" srcOrd="0" destOrd="0" presId="urn:microsoft.com/office/officeart/2005/8/layout/hProcess9"/>
    <dgm:cxn modelId="{556E32A4-FD6F-4158-926B-52A8AB89AE3A}" type="presOf" srcId="{E85E2450-180A-4770-A650-83A9B6D9A7C5}" destId="{BFDE4B6C-40A4-456C-B105-89CB4D885E4D}" srcOrd="0" destOrd="0" presId="urn:microsoft.com/office/officeart/2005/8/layout/hProcess9"/>
    <dgm:cxn modelId="{7A1EB720-D6A3-477D-BACC-DDAD345475D9}" type="presOf" srcId="{293B7161-6C6B-4F4C-A1CD-734FE1FE0FF5}" destId="{3804FC5D-9C88-4B45-A572-8D25A5FC45AB}" srcOrd="0" destOrd="0" presId="urn:microsoft.com/office/officeart/2005/8/layout/hProcess9"/>
    <dgm:cxn modelId="{385F9677-B026-4FA9-ABFE-91C65A75EB58}" type="presOf" srcId="{E468070A-225B-4BB6-9CED-E652AF3059F0}" destId="{4BA31E22-7EC0-4005-A838-1714A718534C}" srcOrd="0" destOrd="0" presId="urn:microsoft.com/office/officeart/2005/8/layout/hProcess9"/>
    <dgm:cxn modelId="{F45CAA5D-408D-4A5B-8681-E3398D0EC09A}" type="presParOf" srcId="{4BA31E22-7EC0-4005-A838-1714A718534C}" destId="{546F8A3D-3412-4057-A1AB-BB5F748272C9}" srcOrd="0" destOrd="0" presId="urn:microsoft.com/office/officeart/2005/8/layout/hProcess9"/>
    <dgm:cxn modelId="{388A3B46-3157-4969-BEC5-127382F598F9}" type="presParOf" srcId="{4BA31E22-7EC0-4005-A838-1714A718534C}" destId="{3A003F93-119C-47B5-9EE1-AC2607B5267D}" srcOrd="1" destOrd="0" presId="urn:microsoft.com/office/officeart/2005/8/layout/hProcess9"/>
    <dgm:cxn modelId="{948390E8-D861-4D49-83D8-8F240A5492D0}" type="presParOf" srcId="{3A003F93-119C-47B5-9EE1-AC2607B5267D}" destId="{82F2C17F-FFC4-4131-B988-71C83420A203}" srcOrd="0" destOrd="0" presId="urn:microsoft.com/office/officeart/2005/8/layout/hProcess9"/>
    <dgm:cxn modelId="{8DD8FCC0-2F5A-4C9D-81C9-200D7018E4D0}" type="presParOf" srcId="{3A003F93-119C-47B5-9EE1-AC2607B5267D}" destId="{91F31250-B4DB-4D4A-97D4-C07764DE350E}" srcOrd="1" destOrd="0" presId="urn:microsoft.com/office/officeart/2005/8/layout/hProcess9"/>
    <dgm:cxn modelId="{836E118E-FD2F-4E90-AC01-B71DCF84AC19}" type="presParOf" srcId="{3A003F93-119C-47B5-9EE1-AC2607B5267D}" destId="{3804FC5D-9C88-4B45-A572-8D25A5FC45AB}" srcOrd="2" destOrd="0" presId="urn:microsoft.com/office/officeart/2005/8/layout/hProcess9"/>
    <dgm:cxn modelId="{A001BC2C-712F-4EF2-A898-AA5BF2CC34FA}" type="presParOf" srcId="{3A003F93-119C-47B5-9EE1-AC2607B5267D}" destId="{83FCEB99-924C-437D-B9DA-1D831C4E7F79}" srcOrd="3" destOrd="0" presId="urn:microsoft.com/office/officeart/2005/8/layout/hProcess9"/>
    <dgm:cxn modelId="{DD3F0E56-968F-4B80-B541-9C5603263EB0}" type="presParOf" srcId="{3A003F93-119C-47B5-9EE1-AC2607B5267D}" destId="{BFDE4B6C-40A4-456C-B105-89CB4D885E4D}" srcOrd="4"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44417192-F403-4335-8DD3-4E70EDFA8928}" type="doc">
      <dgm:prSet loTypeId="urn:microsoft.com/office/officeart/2005/8/layout/pyramid2" loCatId="list" qsTypeId="urn:microsoft.com/office/officeart/2005/8/quickstyle/simple1" qsCatId="simple" csTypeId="urn:microsoft.com/office/officeart/2005/8/colors/accent1_2" csCatId="accent1" phldr="1"/>
      <dgm:spPr/>
    </dgm:pt>
    <dgm:pt modelId="{05E8E94E-F825-42FD-BA58-E13CC9495EFC}">
      <dgm:prSet phldrT="[Text]"/>
      <dgm:spPr/>
      <dgm:t>
        <a:bodyPr/>
        <a:lstStyle/>
        <a:p>
          <a:r>
            <a:rPr lang="en-US"/>
            <a:t>Payback Period</a:t>
          </a:r>
        </a:p>
      </dgm:t>
    </dgm:pt>
    <dgm:pt modelId="{85E35BC1-A295-46AD-AD2B-00CB71D3D47F}" type="parTrans" cxnId="{89A9479E-03C9-4910-BBF2-EF721FBE1FE2}">
      <dgm:prSet/>
      <dgm:spPr/>
      <dgm:t>
        <a:bodyPr/>
        <a:lstStyle/>
        <a:p>
          <a:endParaRPr lang="en-US"/>
        </a:p>
      </dgm:t>
    </dgm:pt>
    <dgm:pt modelId="{CA609E0F-0D25-44A6-8DCF-AE8B39C8E84C}" type="sibTrans" cxnId="{89A9479E-03C9-4910-BBF2-EF721FBE1FE2}">
      <dgm:prSet/>
      <dgm:spPr/>
      <dgm:t>
        <a:bodyPr/>
        <a:lstStyle/>
        <a:p>
          <a:endParaRPr lang="en-US"/>
        </a:p>
      </dgm:t>
    </dgm:pt>
    <dgm:pt modelId="{112E222A-88C9-4BE9-942D-F3B26D62B14C}">
      <dgm:prSet phldrT="[Text]"/>
      <dgm:spPr/>
      <dgm:t>
        <a:bodyPr/>
        <a:lstStyle/>
        <a:p>
          <a:r>
            <a:rPr lang="en-US" dirty="0"/>
            <a:t>Discounted Cash Flow (DCF)</a:t>
          </a:r>
        </a:p>
      </dgm:t>
    </dgm:pt>
    <dgm:pt modelId="{83A8442E-A180-43DE-8AF3-D9BFBD0356A8}" type="parTrans" cxnId="{9D377C21-7639-4ED2-9FBD-98B9FDFB04C9}">
      <dgm:prSet/>
      <dgm:spPr/>
      <dgm:t>
        <a:bodyPr/>
        <a:lstStyle/>
        <a:p>
          <a:endParaRPr lang="en-US"/>
        </a:p>
      </dgm:t>
    </dgm:pt>
    <dgm:pt modelId="{A825EF6F-0D59-4549-B156-283CC49636FC}" type="sibTrans" cxnId="{9D377C21-7639-4ED2-9FBD-98B9FDFB04C9}">
      <dgm:prSet/>
      <dgm:spPr/>
      <dgm:t>
        <a:bodyPr/>
        <a:lstStyle/>
        <a:p>
          <a:endParaRPr lang="en-US"/>
        </a:p>
      </dgm:t>
    </dgm:pt>
    <dgm:pt modelId="{3135F123-E4A4-4215-B1A6-E481443A01B6}">
      <dgm:prSet phldrT="[Text]"/>
      <dgm:spPr/>
      <dgm:t>
        <a:bodyPr/>
        <a:lstStyle/>
        <a:p>
          <a:r>
            <a:rPr lang="en-US" dirty="0"/>
            <a:t>Net Present Value (NPV)</a:t>
          </a:r>
        </a:p>
      </dgm:t>
    </dgm:pt>
    <dgm:pt modelId="{B14558F3-8865-440E-88D5-A0D1C01BAA99}" type="parTrans" cxnId="{94B22278-9AF5-4CF7-9F32-C302C9C23618}">
      <dgm:prSet/>
      <dgm:spPr/>
      <dgm:t>
        <a:bodyPr/>
        <a:lstStyle/>
        <a:p>
          <a:endParaRPr lang="en-US"/>
        </a:p>
      </dgm:t>
    </dgm:pt>
    <dgm:pt modelId="{83646DF6-A5F4-4E7B-8672-D0C5CE7B49CE}" type="sibTrans" cxnId="{94B22278-9AF5-4CF7-9F32-C302C9C23618}">
      <dgm:prSet/>
      <dgm:spPr/>
      <dgm:t>
        <a:bodyPr/>
        <a:lstStyle/>
        <a:p>
          <a:endParaRPr lang="en-US"/>
        </a:p>
      </dgm:t>
    </dgm:pt>
    <dgm:pt modelId="{BAF8CB4D-F6D6-4895-B458-9F4D3C000F8F}">
      <dgm:prSet phldrT="[Text]"/>
      <dgm:spPr/>
      <dgm:t>
        <a:bodyPr/>
        <a:lstStyle/>
        <a:p>
          <a:r>
            <a:rPr lang="en-ZA" dirty="0"/>
            <a:t>Internal Rate of Return (IRR)</a:t>
          </a:r>
          <a:endParaRPr lang="en-US" dirty="0"/>
        </a:p>
      </dgm:t>
    </dgm:pt>
    <dgm:pt modelId="{97835868-874E-493B-8F7D-53B043661E44}" type="parTrans" cxnId="{D16F38BD-E042-498D-8499-469A595E1886}">
      <dgm:prSet/>
      <dgm:spPr/>
      <dgm:t>
        <a:bodyPr/>
        <a:lstStyle/>
        <a:p>
          <a:endParaRPr lang="en-US"/>
        </a:p>
      </dgm:t>
    </dgm:pt>
    <dgm:pt modelId="{CD22FA43-0B0F-4DE6-8243-8500FD31B719}" type="sibTrans" cxnId="{D16F38BD-E042-498D-8499-469A595E1886}">
      <dgm:prSet/>
      <dgm:spPr/>
      <dgm:t>
        <a:bodyPr/>
        <a:lstStyle/>
        <a:p>
          <a:endParaRPr lang="en-US"/>
        </a:p>
      </dgm:t>
    </dgm:pt>
    <dgm:pt modelId="{6AADDC2D-C1F8-4746-A58C-C41560ADA452}" type="pres">
      <dgm:prSet presAssocID="{44417192-F403-4335-8DD3-4E70EDFA8928}" presName="compositeShape" presStyleCnt="0">
        <dgm:presLayoutVars>
          <dgm:dir/>
          <dgm:resizeHandles/>
        </dgm:presLayoutVars>
      </dgm:prSet>
      <dgm:spPr/>
    </dgm:pt>
    <dgm:pt modelId="{19F8EEF8-66AC-446D-B525-699A9A9F8CE9}" type="pres">
      <dgm:prSet presAssocID="{44417192-F403-4335-8DD3-4E70EDFA8928}" presName="pyramid" presStyleLbl="node1" presStyleIdx="0" presStyleCnt="1"/>
      <dgm:spPr/>
    </dgm:pt>
    <dgm:pt modelId="{3BB3E419-1848-412B-A88A-F7376C6AF207}" type="pres">
      <dgm:prSet presAssocID="{44417192-F403-4335-8DD3-4E70EDFA8928}" presName="theList" presStyleCnt="0"/>
      <dgm:spPr/>
    </dgm:pt>
    <dgm:pt modelId="{491B411A-5DD9-457E-B863-D99EE22C8C78}" type="pres">
      <dgm:prSet presAssocID="{05E8E94E-F825-42FD-BA58-E13CC9495EFC}" presName="aNode" presStyleLbl="fgAcc1" presStyleIdx="0" presStyleCnt="4">
        <dgm:presLayoutVars>
          <dgm:bulletEnabled val="1"/>
        </dgm:presLayoutVars>
      </dgm:prSet>
      <dgm:spPr/>
    </dgm:pt>
    <dgm:pt modelId="{C17C7EC1-2358-4A54-9DD6-FCAB0421A5E2}" type="pres">
      <dgm:prSet presAssocID="{05E8E94E-F825-42FD-BA58-E13CC9495EFC}" presName="aSpace" presStyleCnt="0"/>
      <dgm:spPr/>
    </dgm:pt>
    <dgm:pt modelId="{ACBDB749-05CB-47C2-9626-288482D11F96}" type="pres">
      <dgm:prSet presAssocID="{112E222A-88C9-4BE9-942D-F3B26D62B14C}" presName="aNode" presStyleLbl="fgAcc1" presStyleIdx="1" presStyleCnt="4">
        <dgm:presLayoutVars>
          <dgm:bulletEnabled val="1"/>
        </dgm:presLayoutVars>
      </dgm:prSet>
      <dgm:spPr/>
    </dgm:pt>
    <dgm:pt modelId="{3898C11C-549B-4A65-A9D0-4954455F947C}" type="pres">
      <dgm:prSet presAssocID="{112E222A-88C9-4BE9-942D-F3B26D62B14C}" presName="aSpace" presStyleCnt="0"/>
      <dgm:spPr/>
    </dgm:pt>
    <dgm:pt modelId="{7C987CA0-1BD8-4A80-89F6-CD8EECDE5950}" type="pres">
      <dgm:prSet presAssocID="{3135F123-E4A4-4215-B1A6-E481443A01B6}" presName="aNode" presStyleLbl="fgAcc1" presStyleIdx="2" presStyleCnt="4">
        <dgm:presLayoutVars>
          <dgm:bulletEnabled val="1"/>
        </dgm:presLayoutVars>
      </dgm:prSet>
      <dgm:spPr/>
    </dgm:pt>
    <dgm:pt modelId="{0927672D-F58F-4F28-9E0D-E80FD42FF6B7}" type="pres">
      <dgm:prSet presAssocID="{3135F123-E4A4-4215-B1A6-E481443A01B6}" presName="aSpace" presStyleCnt="0"/>
      <dgm:spPr/>
    </dgm:pt>
    <dgm:pt modelId="{701E4910-43A7-4A08-9A0F-266010DD4407}" type="pres">
      <dgm:prSet presAssocID="{BAF8CB4D-F6D6-4895-B458-9F4D3C000F8F}" presName="aNode" presStyleLbl="fgAcc1" presStyleIdx="3" presStyleCnt="4">
        <dgm:presLayoutVars>
          <dgm:bulletEnabled val="1"/>
        </dgm:presLayoutVars>
      </dgm:prSet>
      <dgm:spPr/>
    </dgm:pt>
    <dgm:pt modelId="{7755C3A5-C3C0-4164-B688-9BDD2A51802E}" type="pres">
      <dgm:prSet presAssocID="{BAF8CB4D-F6D6-4895-B458-9F4D3C000F8F}" presName="aSpace" presStyleCnt="0"/>
      <dgm:spPr/>
    </dgm:pt>
  </dgm:ptLst>
  <dgm:cxnLst>
    <dgm:cxn modelId="{82E11E4D-E6A4-432F-8C16-02385DE56D6A}" type="presOf" srcId="{BAF8CB4D-F6D6-4895-B458-9F4D3C000F8F}" destId="{701E4910-43A7-4A08-9A0F-266010DD4407}" srcOrd="0" destOrd="0" presId="urn:microsoft.com/office/officeart/2005/8/layout/pyramid2"/>
    <dgm:cxn modelId="{8D6CC5A7-7CBE-4681-AC7C-C9420A7BC2E4}" type="presOf" srcId="{3135F123-E4A4-4215-B1A6-E481443A01B6}" destId="{7C987CA0-1BD8-4A80-89F6-CD8EECDE5950}" srcOrd="0" destOrd="0" presId="urn:microsoft.com/office/officeart/2005/8/layout/pyramid2"/>
    <dgm:cxn modelId="{AF7ADF32-611A-4FF2-A493-C7B2604B5AD5}" type="presOf" srcId="{44417192-F403-4335-8DD3-4E70EDFA8928}" destId="{6AADDC2D-C1F8-4746-A58C-C41560ADA452}" srcOrd="0" destOrd="0" presId="urn:microsoft.com/office/officeart/2005/8/layout/pyramid2"/>
    <dgm:cxn modelId="{89A9479E-03C9-4910-BBF2-EF721FBE1FE2}" srcId="{44417192-F403-4335-8DD3-4E70EDFA8928}" destId="{05E8E94E-F825-42FD-BA58-E13CC9495EFC}" srcOrd="0" destOrd="0" parTransId="{85E35BC1-A295-46AD-AD2B-00CB71D3D47F}" sibTransId="{CA609E0F-0D25-44A6-8DCF-AE8B39C8E84C}"/>
    <dgm:cxn modelId="{700C11C5-1D3F-45D6-A7BE-12214D735629}" type="presOf" srcId="{112E222A-88C9-4BE9-942D-F3B26D62B14C}" destId="{ACBDB749-05CB-47C2-9626-288482D11F96}" srcOrd="0" destOrd="0" presId="urn:microsoft.com/office/officeart/2005/8/layout/pyramid2"/>
    <dgm:cxn modelId="{9D377C21-7639-4ED2-9FBD-98B9FDFB04C9}" srcId="{44417192-F403-4335-8DD3-4E70EDFA8928}" destId="{112E222A-88C9-4BE9-942D-F3B26D62B14C}" srcOrd="1" destOrd="0" parTransId="{83A8442E-A180-43DE-8AF3-D9BFBD0356A8}" sibTransId="{A825EF6F-0D59-4549-B156-283CC49636FC}"/>
    <dgm:cxn modelId="{D16F38BD-E042-498D-8499-469A595E1886}" srcId="{44417192-F403-4335-8DD3-4E70EDFA8928}" destId="{BAF8CB4D-F6D6-4895-B458-9F4D3C000F8F}" srcOrd="3" destOrd="0" parTransId="{97835868-874E-493B-8F7D-53B043661E44}" sibTransId="{CD22FA43-0B0F-4DE6-8243-8500FD31B719}"/>
    <dgm:cxn modelId="{94B22278-9AF5-4CF7-9F32-C302C9C23618}" srcId="{44417192-F403-4335-8DD3-4E70EDFA8928}" destId="{3135F123-E4A4-4215-B1A6-E481443A01B6}" srcOrd="2" destOrd="0" parTransId="{B14558F3-8865-440E-88D5-A0D1C01BAA99}" sibTransId="{83646DF6-A5F4-4E7B-8672-D0C5CE7B49CE}"/>
    <dgm:cxn modelId="{6CEC84C2-8A60-4537-ABA9-A2CF37DA76B1}" type="presOf" srcId="{05E8E94E-F825-42FD-BA58-E13CC9495EFC}" destId="{491B411A-5DD9-457E-B863-D99EE22C8C78}" srcOrd="0" destOrd="0" presId="urn:microsoft.com/office/officeart/2005/8/layout/pyramid2"/>
    <dgm:cxn modelId="{6A454F20-9010-44E1-BC02-A2D6422438E1}" type="presParOf" srcId="{6AADDC2D-C1F8-4746-A58C-C41560ADA452}" destId="{19F8EEF8-66AC-446D-B525-699A9A9F8CE9}" srcOrd="0" destOrd="0" presId="urn:microsoft.com/office/officeart/2005/8/layout/pyramid2"/>
    <dgm:cxn modelId="{AAE4F6A3-6772-4015-B72A-79B4A7B04FAE}" type="presParOf" srcId="{6AADDC2D-C1F8-4746-A58C-C41560ADA452}" destId="{3BB3E419-1848-412B-A88A-F7376C6AF207}" srcOrd="1" destOrd="0" presId="urn:microsoft.com/office/officeart/2005/8/layout/pyramid2"/>
    <dgm:cxn modelId="{7EB1BB92-4D79-4CF6-8489-A5B946CA91BF}" type="presParOf" srcId="{3BB3E419-1848-412B-A88A-F7376C6AF207}" destId="{491B411A-5DD9-457E-B863-D99EE22C8C78}" srcOrd="0" destOrd="0" presId="urn:microsoft.com/office/officeart/2005/8/layout/pyramid2"/>
    <dgm:cxn modelId="{77AFC892-849E-4CA0-9153-4BD575833587}" type="presParOf" srcId="{3BB3E419-1848-412B-A88A-F7376C6AF207}" destId="{C17C7EC1-2358-4A54-9DD6-FCAB0421A5E2}" srcOrd="1" destOrd="0" presId="urn:microsoft.com/office/officeart/2005/8/layout/pyramid2"/>
    <dgm:cxn modelId="{047D5C4B-B897-46BC-8D20-F5020D4BF39A}" type="presParOf" srcId="{3BB3E419-1848-412B-A88A-F7376C6AF207}" destId="{ACBDB749-05CB-47C2-9626-288482D11F96}" srcOrd="2" destOrd="0" presId="urn:microsoft.com/office/officeart/2005/8/layout/pyramid2"/>
    <dgm:cxn modelId="{9C485618-5A20-4F25-8EE0-52AC28512792}" type="presParOf" srcId="{3BB3E419-1848-412B-A88A-F7376C6AF207}" destId="{3898C11C-549B-4A65-A9D0-4954455F947C}" srcOrd="3" destOrd="0" presId="urn:microsoft.com/office/officeart/2005/8/layout/pyramid2"/>
    <dgm:cxn modelId="{EF358144-E16A-40D4-8C3C-7FFB7C19B025}" type="presParOf" srcId="{3BB3E419-1848-412B-A88A-F7376C6AF207}" destId="{7C987CA0-1BD8-4A80-89F6-CD8EECDE5950}" srcOrd="4" destOrd="0" presId="urn:microsoft.com/office/officeart/2005/8/layout/pyramid2"/>
    <dgm:cxn modelId="{FB4703CA-4C15-47C9-81E6-25C403025849}" type="presParOf" srcId="{3BB3E419-1848-412B-A88A-F7376C6AF207}" destId="{0927672D-F58F-4F28-9E0D-E80FD42FF6B7}" srcOrd="5" destOrd="0" presId="urn:microsoft.com/office/officeart/2005/8/layout/pyramid2"/>
    <dgm:cxn modelId="{5D63F721-FCA5-427E-A382-34FBC1DDCC1C}" type="presParOf" srcId="{3BB3E419-1848-412B-A88A-F7376C6AF207}" destId="{701E4910-43A7-4A08-9A0F-266010DD4407}" srcOrd="6" destOrd="0" presId="urn:microsoft.com/office/officeart/2005/8/layout/pyramid2"/>
    <dgm:cxn modelId="{27EE8AD8-4B19-4150-8C47-CCACBE9BAF57}" type="presParOf" srcId="{3BB3E419-1848-412B-A88A-F7376C6AF207}" destId="{7755C3A5-C3C0-4164-B688-9BDD2A51802E}" srcOrd="7" destOrd="0" presId="urn:microsoft.com/office/officeart/2005/8/layout/pyramid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F2C61053-0A4F-4F9B-9204-01EFE83F4641}"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US"/>
        </a:p>
      </dgm:t>
    </dgm:pt>
    <dgm:pt modelId="{35E80F6F-BC40-4F13-AB9F-F4A162BEE86F}">
      <dgm:prSet phldrT="[Text]"/>
      <dgm:spPr/>
      <dgm:t>
        <a:bodyPr/>
        <a:lstStyle/>
        <a:p>
          <a:r>
            <a:rPr lang="en-ZA" dirty="0"/>
            <a:t>Assign a category for the frequency</a:t>
          </a:r>
          <a:endParaRPr lang="en-US" dirty="0"/>
        </a:p>
      </dgm:t>
    </dgm:pt>
    <dgm:pt modelId="{9F70D990-180B-4D9D-A5DC-8E89DE8CD0BC}" type="parTrans" cxnId="{AF9C3F43-5FA2-450B-9086-B3C570EAB52A}">
      <dgm:prSet/>
      <dgm:spPr/>
      <dgm:t>
        <a:bodyPr/>
        <a:lstStyle/>
        <a:p>
          <a:endParaRPr lang="en-US"/>
        </a:p>
      </dgm:t>
    </dgm:pt>
    <dgm:pt modelId="{F406507C-E235-43B2-881A-439728AC1EF5}" type="sibTrans" cxnId="{AF9C3F43-5FA2-450B-9086-B3C570EAB52A}">
      <dgm:prSet/>
      <dgm:spPr/>
      <dgm:t>
        <a:bodyPr/>
        <a:lstStyle/>
        <a:p>
          <a:endParaRPr lang="en-US"/>
        </a:p>
      </dgm:t>
    </dgm:pt>
    <dgm:pt modelId="{12E8AB84-3E4E-4453-B5DF-6166107868DA}">
      <dgm:prSet phldrT="[Text]"/>
      <dgm:spPr/>
      <dgm:t>
        <a:bodyPr/>
        <a:lstStyle/>
        <a:p>
          <a:r>
            <a:rPr lang="en-ZA" dirty="0"/>
            <a:t>Assign a category for the severity</a:t>
          </a:r>
          <a:endParaRPr lang="en-US" dirty="0"/>
        </a:p>
      </dgm:t>
    </dgm:pt>
    <dgm:pt modelId="{69D81335-EBDB-4A4A-84E4-ED0104B2205A}" type="parTrans" cxnId="{75757A8B-577B-43FC-A914-88A78ABE5E3B}">
      <dgm:prSet/>
      <dgm:spPr/>
      <dgm:t>
        <a:bodyPr/>
        <a:lstStyle/>
        <a:p>
          <a:endParaRPr lang="en-US"/>
        </a:p>
      </dgm:t>
    </dgm:pt>
    <dgm:pt modelId="{B42E193B-1E86-4B4E-B847-DF2379FCB1A6}" type="sibTrans" cxnId="{75757A8B-577B-43FC-A914-88A78ABE5E3B}">
      <dgm:prSet/>
      <dgm:spPr/>
      <dgm:t>
        <a:bodyPr/>
        <a:lstStyle/>
        <a:p>
          <a:endParaRPr lang="en-US"/>
        </a:p>
      </dgm:t>
    </dgm:pt>
    <dgm:pt modelId="{EB17F78A-7623-418E-B747-E568C0259086}">
      <dgm:prSet phldrT="[Text]"/>
      <dgm:spPr/>
      <dgm:t>
        <a:bodyPr/>
        <a:lstStyle/>
        <a:p>
          <a:r>
            <a:rPr lang="en-ZA" b="1" dirty="0"/>
            <a:t>Multiply the frequency value by the severity value.</a:t>
          </a:r>
          <a:endParaRPr lang="en-US" b="1" dirty="0"/>
        </a:p>
      </dgm:t>
    </dgm:pt>
    <dgm:pt modelId="{544D04C0-C0FE-4055-9375-6D867BD1249E}" type="parTrans" cxnId="{365E2501-281C-4DA7-A598-B355D798018A}">
      <dgm:prSet/>
      <dgm:spPr/>
      <dgm:t>
        <a:bodyPr/>
        <a:lstStyle/>
        <a:p>
          <a:endParaRPr lang="en-US"/>
        </a:p>
      </dgm:t>
    </dgm:pt>
    <dgm:pt modelId="{9948C358-B997-44FC-A9AA-84CC967B6FFB}" type="sibTrans" cxnId="{365E2501-281C-4DA7-A598-B355D798018A}">
      <dgm:prSet/>
      <dgm:spPr/>
      <dgm:t>
        <a:bodyPr/>
        <a:lstStyle/>
        <a:p>
          <a:endParaRPr lang="en-US"/>
        </a:p>
      </dgm:t>
    </dgm:pt>
    <dgm:pt modelId="{B7A050FC-E5B7-4987-9062-B2B2B41E2850}">
      <dgm:prSet phldrT="[Text]"/>
      <dgm:spPr/>
      <dgm:t>
        <a:bodyPr/>
        <a:lstStyle/>
        <a:p>
          <a:r>
            <a:rPr lang="en-US" b="1" dirty="0" err="1"/>
            <a:t>Prioritise</a:t>
          </a:r>
          <a:r>
            <a:rPr lang="en-US" b="1" dirty="0"/>
            <a:t> the ratings</a:t>
          </a:r>
          <a:endParaRPr lang="en-US" b="1" dirty="0"/>
        </a:p>
      </dgm:t>
    </dgm:pt>
    <dgm:pt modelId="{D052F383-CFA9-4E58-8855-0509C11E5459}" type="parTrans" cxnId="{DE81637C-DF13-428D-B46F-0D4D446F77DE}">
      <dgm:prSet/>
      <dgm:spPr/>
      <dgm:t>
        <a:bodyPr/>
        <a:lstStyle/>
        <a:p>
          <a:endParaRPr lang="en-US"/>
        </a:p>
      </dgm:t>
    </dgm:pt>
    <dgm:pt modelId="{6BC7C92C-7CA5-41F3-8CB1-D75BA60D1CDD}" type="sibTrans" cxnId="{DE81637C-DF13-428D-B46F-0D4D446F77DE}">
      <dgm:prSet/>
      <dgm:spPr/>
      <dgm:t>
        <a:bodyPr/>
        <a:lstStyle/>
        <a:p>
          <a:endParaRPr lang="en-US"/>
        </a:p>
      </dgm:t>
    </dgm:pt>
    <dgm:pt modelId="{2944C03D-C61C-4A8C-8FFA-E20CA61C8791}" type="pres">
      <dgm:prSet presAssocID="{F2C61053-0A4F-4F9B-9204-01EFE83F4641}" presName="Name0" presStyleCnt="0">
        <dgm:presLayoutVars>
          <dgm:chMax val="7"/>
          <dgm:chPref val="7"/>
          <dgm:dir/>
        </dgm:presLayoutVars>
      </dgm:prSet>
      <dgm:spPr/>
    </dgm:pt>
    <dgm:pt modelId="{E0F58E50-7822-4EC3-AECD-E906927AD338}" type="pres">
      <dgm:prSet presAssocID="{F2C61053-0A4F-4F9B-9204-01EFE83F4641}" presName="Name1" presStyleCnt="0"/>
      <dgm:spPr/>
    </dgm:pt>
    <dgm:pt modelId="{E5ED83BE-428C-4AAC-9E6E-6D45836F87E7}" type="pres">
      <dgm:prSet presAssocID="{F2C61053-0A4F-4F9B-9204-01EFE83F4641}" presName="cycle" presStyleCnt="0"/>
      <dgm:spPr/>
    </dgm:pt>
    <dgm:pt modelId="{E7D8328D-07B8-4943-A2CE-D272487ADB34}" type="pres">
      <dgm:prSet presAssocID="{F2C61053-0A4F-4F9B-9204-01EFE83F4641}" presName="srcNode" presStyleLbl="node1" presStyleIdx="0" presStyleCnt="4"/>
      <dgm:spPr/>
    </dgm:pt>
    <dgm:pt modelId="{4E4018B6-2491-4CDC-A201-BBA945B72298}" type="pres">
      <dgm:prSet presAssocID="{F2C61053-0A4F-4F9B-9204-01EFE83F4641}" presName="conn" presStyleLbl="parChTrans1D2" presStyleIdx="0" presStyleCnt="1"/>
      <dgm:spPr/>
    </dgm:pt>
    <dgm:pt modelId="{EF0E9E8F-A8D3-452B-9CAF-DC4502A38722}" type="pres">
      <dgm:prSet presAssocID="{F2C61053-0A4F-4F9B-9204-01EFE83F4641}" presName="extraNode" presStyleLbl="node1" presStyleIdx="0" presStyleCnt="4"/>
      <dgm:spPr/>
    </dgm:pt>
    <dgm:pt modelId="{116F614F-CA71-4862-8060-AB66B193D65D}" type="pres">
      <dgm:prSet presAssocID="{F2C61053-0A4F-4F9B-9204-01EFE83F4641}" presName="dstNode" presStyleLbl="node1" presStyleIdx="0" presStyleCnt="4"/>
      <dgm:spPr/>
    </dgm:pt>
    <dgm:pt modelId="{30D63355-C770-4959-A59E-ECB7A38E51AE}" type="pres">
      <dgm:prSet presAssocID="{35E80F6F-BC40-4F13-AB9F-F4A162BEE86F}" presName="text_1" presStyleLbl="node1" presStyleIdx="0" presStyleCnt="4">
        <dgm:presLayoutVars>
          <dgm:bulletEnabled val="1"/>
        </dgm:presLayoutVars>
      </dgm:prSet>
      <dgm:spPr/>
    </dgm:pt>
    <dgm:pt modelId="{FDAC4F59-94BD-41BC-B06F-02D2290BC60C}" type="pres">
      <dgm:prSet presAssocID="{35E80F6F-BC40-4F13-AB9F-F4A162BEE86F}" presName="accent_1" presStyleCnt="0"/>
      <dgm:spPr/>
    </dgm:pt>
    <dgm:pt modelId="{C202E79A-A970-492D-8E46-A8E3BCCFD7DE}" type="pres">
      <dgm:prSet presAssocID="{35E80F6F-BC40-4F13-AB9F-F4A162BEE86F}" presName="accentRepeatNode" presStyleLbl="solidFgAcc1" presStyleIdx="0" presStyleCnt="4"/>
      <dgm:spPr/>
    </dgm:pt>
    <dgm:pt modelId="{4EF724FD-85C8-474A-B4F4-2FDC9BE89D75}" type="pres">
      <dgm:prSet presAssocID="{12E8AB84-3E4E-4453-B5DF-6166107868DA}" presName="text_2" presStyleLbl="node1" presStyleIdx="1" presStyleCnt="4">
        <dgm:presLayoutVars>
          <dgm:bulletEnabled val="1"/>
        </dgm:presLayoutVars>
      </dgm:prSet>
      <dgm:spPr/>
    </dgm:pt>
    <dgm:pt modelId="{B8C28AA9-3630-4A2A-84F0-2C21B5967029}" type="pres">
      <dgm:prSet presAssocID="{12E8AB84-3E4E-4453-B5DF-6166107868DA}" presName="accent_2" presStyleCnt="0"/>
      <dgm:spPr/>
    </dgm:pt>
    <dgm:pt modelId="{35313D88-7517-41B7-BE9B-E3312B95C28B}" type="pres">
      <dgm:prSet presAssocID="{12E8AB84-3E4E-4453-B5DF-6166107868DA}" presName="accentRepeatNode" presStyleLbl="solidFgAcc1" presStyleIdx="1" presStyleCnt="4"/>
      <dgm:spPr/>
    </dgm:pt>
    <dgm:pt modelId="{BF3D75BB-A380-48AD-A19A-9B3F6B96C712}" type="pres">
      <dgm:prSet presAssocID="{EB17F78A-7623-418E-B747-E568C0259086}" presName="text_3" presStyleLbl="node1" presStyleIdx="2" presStyleCnt="4">
        <dgm:presLayoutVars>
          <dgm:bulletEnabled val="1"/>
        </dgm:presLayoutVars>
      </dgm:prSet>
      <dgm:spPr/>
    </dgm:pt>
    <dgm:pt modelId="{56D4DED4-07E6-4B99-B3FF-FCDC62A8BC6C}" type="pres">
      <dgm:prSet presAssocID="{EB17F78A-7623-418E-B747-E568C0259086}" presName="accent_3" presStyleCnt="0"/>
      <dgm:spPr/>
    </dgm:pt>
    <dgm:pt modelId="{5EB15E03-4385-4897-BEE1-B393B2FEDE6B}" type="pres">
      <dgm:prSet presAssocID="{EB17F78A-7623-418E-B747-E568C0259086}" presName="accentRepeatNode" presStyleLbl="solidFgAcc1" presStyleIdx="2" presStyleCnt="4"/>
      <dgm:spPr/>
    </dgm:pt>
    <dgm:pt modelId="{B516DD98-3DAC-41D4-AD15-A72D31D514AB}" type="pres">
      <dgm:prSet presAssocID="{B7A050FC-E5B7-4987-9062-B2B2B41E2850}" presName="text_4" presStyleLbl="node1" presStyleIdx="3" presStyleCnt="4">
        <dgm:presLayoutVars>
          <dgm:bulletEnabled val="1"/>
        </dgm:presLayoutVars>
      </dgm:prSet>
      <dgm:spPr/>
    </dgm:pt>
    <dgm:pt modelId="{C0870E8D-7C6C-4486-A58F-A6C0190E0BBA}" type="pres">
      <dgm:prSet presAssocID="{B7A050FC-E5B7-4987-9062-B2B2B41E2850}" presName="accent_4" presStyleCnt="0"/>
      <dgm:spPr/>
    </dgm:pt>
    <dgm:pt modelId="{32C1D442-9C11-4DFA-9B0A-C23343D99FD7}" type="pres">
      <dgm:prSet presAssocID="{B7A050FC-E5B7-4987-9062-B2B2B41E2850}" presName="accentRepeatNode" presStyleLbl="solidFgAcc1" presStyleIdx="3" presStyleCnt="4"/>
      <dgm:spPr/>
    </dgm:pt>
  </dgm:ptLst>
  <dgm:cxnLst>
    <dgm:cxn modelId="{DE81637C-DF13-428D-B46F-0D4D446F77DE}" srcId="{F2C61053-0A4F-4F9B-9204-01EFE83F4641}" destId="{B7A050FC-E5B7-4987-9062-B2B2B41E2850}" srcOrd="3" destOrd="0" parTransId="{D052F383-CFA9-4E58-8855-0509C11E5459}" sibTransId="{6BC7C92C-7CA5-41F3-8CB1-D75BA60D1CDD}"/>
    <dgm:cxn modelId="{75757A8B-577B-43FC-A914-88A78ABE5E3B}" srcId="{F2C61053-0A4F-4F9B-9204-01EFE83F4641}" destId="{12E8AB84-3E4E-4453-B5DF-6166107868DA}" srcOrd="1" destOrd="0" parTransId="{69D81335-EBDB-4A4A-84E4-ED0104B2205A}" sibTransId="{B42E193B-1E86-4B4E-B847-DF2379FCB1A6}"/>
    <dgm:cxn modelId="{97D5B7A7-A6AF-4C6F-BB00-A66C1E619E4E}" type="presOf" srcId="{F2C61053-0A4F-4F9B-9204-01EFE83F4641}" destId="{2944C03D-C61C-4A8C-8FFA-E20CA61C8791}" srcOrd="0" destOrd="0" presId="urn:microsoft.com/office/officeart/2008/layout/VerticalCurvedList"/>
    <dgm:cxn modelId="{BE75D299-D338-4ED1-AE04-89657E68459B}" type="presOf" srcId="{35E80F6F-BC40-4F13-AB9F-F4A162BEE86F}" destId="{30D63355-C770-4959-A59E-ECB7A38E51AE}" srcOrd="0" destOrd="0" presId="urn:microsoft.com/office/officeart/2008/layout/VerticalCurvedList"/>
    <dgm:cxn modelId="{365E2501-281C-4DA7-A598-B355D798018A}" srcId="{F2C61053-0A4F-4F9B-9204-01EFE83F4641}" destId="{EB17F78A-7623-418E-B747-E568C0259086}" srcOrd="2" destOrd="0" parTransId="{544D04C0-C0FE-4055-9375-6D867BD1249E}" sibTransId="{9948C358-B997-44FC-A9AA-84CC967B6FFB}"/>
    <dgm:cxn modelId="{CDCEBA3D-E4A3-4F6D-96A5-330701425C77}" type="presOf" srcId="{12E8AB84-3E4E-4453-B5DF-6166107868DA}" destId="{4EF724FD-85C8-474A-B4F4-2FDC9BE89D75}" srcOrd="0" destOrd="0" presId="urn:microsoft.com/office/officeart/2008/layout/VerticalCurvedList"/>
    <dgm:cxn modelId="{378DBE6C-73FE-454A-B857-B9491E328B9C}" type="presOf" srcId="{EB17F78A-7623-418E-B747-E568C0259086}" destId="{BF3D75BB-A380-48AD-A19A-9B3F6B96C712}" srcOrd="0" destOrd="0" presId="urn:microsoft.com/office/officeart/2008/layout/VerticalCurvedList"/>
    <dgm:cxn modelId="{45881F14-1080-42FD-9431-BAC41D4C3602}" type="presOf" srcId="{B7A050FC-E5B7-4987-9062-B2B2B41E2850}" destId="{B516DD98-3DAC-41D4-AD15-A72D31D514AB}" srcOrd="0" destOrd="0" presId="urn:microsoft.com/office/officeart/2008/layout/VerticalCurvedList"/>
    <dgm:cxn modelId="{AF9C3F43-5FA2-450B-9086-B3C570EAB52A}" srcId="{F2C61053-0A4F-4F9B-9204-01EFE83F4641}" destId="{35E80F6F-BC40-4F13-AB9F-F4A162BEE86F}" srcOrd="0" destOrd="0" parTransId="{9F70D990-180B-4D9D-A5DC-8E89DE8CD0BC}" sibTransId="{F406507C-E235-43B2-881A-439728AC1EF5}"/>
    <dgm:cxn modelId="{791AC6A6-4A1E-4F19-95BE-81A9F00AA823}" type="presOf" srcId="{F406507C-E235-43B2-881A-439728AC1EF5}" destId="{4E4018B6-2491-4CDC-A201-BBA945B72298}" srcOrd="0" destOrd="0" presId="urn:microsoft.com/office/officeart/2008/layout/VerticalCurvedList"/>
    <dgm:cxn modelId="{FFF8A47B-B787-4AC8-BD44-EF41B649EEB0}" type="presParOf" srcId="{2944C03D-C61C-4A8C-8FFA-E20CA61C8791}" destId="{E0F58E50-7822-4EC3-AECD-E906927AD338}" srcOrd="0" destOrd="0" presId="urn:microsoft.com/office/officeart/2008/layout/VerticalCurvedList"/>
    <dgm:cxn modelId="{E230B707-7FA0-42A7-99AE-FBB22E706929}" type="presParOf" srcId="{E0F58E50-7822-4EC3-AECD-E906927AD338}" destId="{E5ED83BE-428C-4AAC-9E6E-6D45836F87E7}" srcOrd="0" destOrd="0" presId="urn:microsoft.com/office/officeart/2008/layout/VerticalCurvedList"/>
    <dgm:cxn modelId="{F0C19C64-1741-49DD-A17B-3A3EBB151AE3}" type="presParOf" srcId="{E5ED83BE-428C-4AAC-9E6E-6D45836F87E7}" destId="{E7D8328D-07B8-4943-A2CE-D272487ADB34}" srcOrd="0" destOrd="0" presId="urn:microsoft.com/office/officeart/2008/layout/VerticalCurvedList"/>
    <dgm:cxn modelId="{3B88BFEB-F0CA-4FED-8EEC-F6EB6F314BEA}" type="presParOf" srcId="{E5ED83BE-428C-4AAC-9E6E-6D45836F87E7}" destId="{4E4018B6-2491-4CDC-A201-BBA945B72298}" srcOrd="1" destOrd="0" presId="urn:microsoft.com/office/officeart/2008/layout/VerticalCurvedList"/>
    <dgm:cxn modelId="{AB95AE32-39EE-4185-B8CD-4A6DAD8CA35B}" type="presParOf" srcId="{E5ED83BE-428C-4AAC-9E6E-6D45836F87E7}" destId="{EF0E9E8F-A8D3-452B-9CAF-DC4502A38722}" srcOrd="2" destOrd="0" presId="urn:microsoft.com/office/officeart/2008/layout/VerticalCurvedList"/>
    <dgm:cxn modelId="{BE423D86-7C76-426D-A9BB-1DC9BEF2B0D0}" type="presParOf" srcId="{E5ED83BE-428C-4AAC-9E6E-6D45836F87E7}" destId="{116F614F-CA71-4862-8060-AB66B193D65D}" srcOrd="3" destOrd="0" presId="urn:microsoft.com/office/officeart/2008/layout/VerticalCurvedList"/>
    <dgm:cxn modelId="{93E96736-869C-48B3-8E8B-85DC5FEDBF40}" type="presParOf" srcId="{E0F58E50-7822-4EC3-AECD-E906927AD338}" destId="{30D63355-C770-4959-A59E-ECB7A38E51AE}" srcOrd="1" destOrd="0" presId="urn:microsoft.com/office/officeart/2008/layout/VerticalCurvedList"/>
    <dgm:cxn modelId="{F6D9583D-5400-4BCE-A5F4-1868552A6B0B}" type="presParOf" srcId="{E0F58E50-7822-4EC3-AECD-E906927AD338}" destId="{FDAC4F59-94BD-41BC-B06F-02D2290BC60C}" srcOrd="2" destOrd="0" presId="urn:microsoft.com/office/officeart/2008/layout/VerticalCurvedList"/>
    <dgm:cxn modelId="{6D40D40E-EB5F-45C4-A9EE-4C49C3C0BBC0}" type="presParOf" srcId="{FDAC4F59-94BD-41BC-B06F-02D2290BC60C}" destId="{C202E79A-A970-492D-8E46-A8E3BCCFD7DE}" srcOrd="0" destOrd="0" presId="urn:microsoft.com/office/officeart/2008/layout/VerticalCurvedList"/>
    <dgm:cxn modelId="{DB0C3D56-DF22-482B-8A5A-5931E73BD3C6}" type="presParOf" srcId="{E0F58E50-7822-4EC3-AECD-E906927AD338}" destId="{4EF724FD-85C8-474A-B4F4-2FDC9BE89D75}" srcOrd="3" destOrd="0" presId="urn:microsoft.com/office/officeart/2008/layout/VerticalCurvedList"/>
    <dgm:cxn modelId="{CFFEED05-994A-4347-A468-D523363D25F1}" type="presParOf" srcId="{E0F58E50-7822-4EC3-AECD-E906927AD338}" destId="{B8C28AA9-3630-4A2A-84F0-2C21B5967029}" srcOrd="4" destOrd="0" presId="urn:microsoft.com/office/officeart/2008/layout/VerticalCurvedList"/>
    <dgm:cxn modelId="{6B64A07D-BBE1-4FB2-A0EE-993ECE4C5817}" type="presParOf" srcId="{B8C28AA9-3630-4A2A-84F0-2C21B5967029}" destId="{35313D88-7517-41B7-BE9B-E3312B95C28B}" srcOrd="0" destOrd="0" presId="urn:microsoft.com/office/officeart/2008/layout/VerticalCurvedList"/>
    <dgm:cxn modelId="{4E4CAC9F-2982-40CB-9D7B-F3F80CCBF7A2}" type="presParOf" srcId="{E0F58E50-7822-4EC3-AECD-E906927AD338}" destId="{BF3D75BB-A380-48AD-A19A-9B3F6B96C712}" srcOrd="5" destOrd="0" presId="urn:microsoft.com/office/officeart/2008/layout/VerticalCurvedList"/>
    <dgm:cxn modelId="{322CD0DE-D32A-498F-9954-FD92454C4134}" type="presParOf" srcId="{E0F58E50-7822-4EC3-AECD-E906927AD338}" destId="{56D4DED4-07E6-4B99-B3FF-FCDC62A8BC6C}" srcOrd="6" destOrd="0" presId="urn:microsoft.com/office/officeart/2008/layout/VerticalCurvedList"/>
    <dgm:cxn modelId="{1C92C095-8CE0-46B4-8E15-496FF1E45ED3}" type="presParOf" srcId="{56D4DED4-07E6-4B99-B3FF-FCDC62A8BC6C}" destId="{5EB15E03-4385-4897-BEE1-B393B2FEDE6B}" srcOrd="0" destOrd="0" presId="urn:microsoft.com/office/officeart/2008/layout/VerticalCurvedList"/>
    <dgm:cxn modelId="{4F45E05E-815E-4918-A6C7-E991143A5834}" type="presParOf" srcId="{E0F58E50-7822-4EC3-AECD-E906927AD338}" destId="{B516DD98-3DAC-41D4-AD15-A72D31D514AB}" srcOrd="7" destOrd="0" presId="urn:microsoft.com/office/officeart/2008/layout/VerticalCurvedList"/>
    <dgm:cxn modelId="{1A2D083A-D31F-43A7-ACF4-3C559DB3F87C}" type="presParOf" srcId="{E0F58E50-7822-4EC3-AECD-E906927AD338}" destId="{C0870E8D-7C6C-4486-A58F-A6C0190E0BBA}" srcOrd="8" destOrd="0" presId="urn:microsoft.com/office/officeart/2008/layout/VerticalCurvedList"/>
    <dgm:cxn modelId="{60CE5306-775F-48C0-BFCD-89B4A045A034}" type="presParOf" srcId="{C0870E8D-7C6C-4486-A58F-A6C0190E0BBA}" destId="{32C1D442-9C11-4DFA-9B0A-C23343D99FD7}"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F2C61053-0A4F-4F9B-9204-01EFE83F4641}"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US"/>
        </a:p>
      </dgm:t>
    </dgm:pt>
    <dgm:pt modelId="{35E80F6F-BC40-4F13-AB9F-F4A162BEE86F}">
      <dgm:prSet phldrT="[Text]"/>
      <dgm:spPr/>
      <dgm:t>
        <a:bodyPr/>
        <a:lstStyle/>
        <a:p>
          <a:r>
            <a:rPr lang="en-US" dirty="0"/>
            <a:t>Eliminate risk.</a:t>
          </a:r>
          <a:endParaRPr lang="en-US" dirty="0"/>
        </a:p>
      </dgm:t>
    </dgm:pt>
    <dgm:pt modelId="{9F70D990-180B-4D9D-A5DC-8E89DE8CD0BC}" type="parTrans" cxnId="{AF9C3F43-5FA2-450B-9086-B3C570EAB52A}">
      <dgm:prSet/>
      <dgm:spPr/>
      <dgm:t>
        <a:bodyPr/>
        <a:lstStyle/>
        <a:p>
          <a:endParaRPr lang="en-US"/>
        </a:p>
      </dgm:t>
    </dgm:pt>
    <dgm:pt modelId="{F406507C-E235-43B2-881A-439728AC1EF5}" type="sibTrans" cxnId="{AF9C3F43-5FA2-450B-9086-B3C570EAB52A}">
      <dgm:prSet/>
      <dgm:spPr/>
      <dgm:t>
        <a:bodyPr/>
        <a:lstStyle/>
        <a:p>
          <a:endParaRPr lang="en-US"/>
        </a:p>
      </dgm:t>
    </dgm:pt>
    <dgm:pt modelId="{12E8AB84-3E4E-4453-B5DF-6166107868DA}">
      <dgm:prSet phldrT="[Text]"/>
      <dgm:spPr/>
      <dgm:t>
        <a:bodyPr/>
        <a:lstStyle/>
        <a:p>
          <a:r>
            <a:rPr lang="en-US" dirty="0"/>
            <a:t>Mitigate risk.</a:t>
          </a:r>
          <a:endParaRPr lang="en-US" dirty="0"/>
        </a:p>
      </dgm:t>
    </dgm:pt>
    <dgm:pt modelId="{69D81335-EBDB-4A4A-84E4-ED0104B2205A}" type="parTrans" cxnId="{75757A8B-577B-43FC-A914-88A78ABE5E3B}">
      <dgm:prSet/>
      <dgm:spPr/>
      <dgm:t>
        <a:bodyPr/>
        <a:lstStyle/>
        <a:p>
          <a:endParaRPr lang="en-US"/>
        </a:p>
      </dgm:t>
    </dgm:pt>
    <dgm:pt modelId="{B42E193B-1E86-4B4E-B847-DF2379FCB1A6}" type="sibTrans" cxnId="{75757A8B-577B-43FC-A914-88A78ABE5E3B}">
      <dgm:prSet/>
      <dgm:spPr/>
      <dgm:t>
        <a:bodyPr/>
        <a:lstStyle/>
        <a:p>
          <a:endParaRPr lang="en-US"/>
        </a:p>
      </dgm:t>
    </dgm:pt>
    <dgm:pt modelId="{EB17F78A-7623-418E-B747-E568C0259086}">
      <dgm:prSet phldrT="[Text]"/>
      <dgm:spPr/>
      <dgm:t>
        <a:bodyPr/>
        <a:lstStyle/>
        <a:p>
          <a:r>
            <a:rPr lang="en-US" b="0" dirty="0"/>
            <a:t>Deflect risk.</a:t>
          </a:r>
          <a:endParaRPr lang="en-US" b="0" dirty="0"/>
        </a:p>
      </dgm:t>
    </dgm:pt>
    <dgm:pt modelId="{544D04C0-C0FE-4055-9375-6D867BD1249E}" type="parTrans" cxnId="{365E2501-281C-4DA7-A598-B355D798018A}">
      <dgm:prSet/>
      <dgm:spPr/>
      <dgm:t>
        <a:bodyPr/>
        <a:lstStyle/>
        <a:p>
          <a:endParaRPr lang="en-US"/>
        </a:p>
      </dgm:t>
    </dgm:pt>
    <dgm:pt modelId="{9948C358-B997-44FC-A9AA-84CC967B6FFB}" type="sibTrans" cxnId="{365E2501-281C-4DA7-A598-B355D798018A}">
      <dgm:prSet/>
      <dgm:spPr/>
      <dgm:t>
        <a:bodyPr/>
        <a:lstStyle/>
        <a:p>
          <a:endParaRPr lang="en-US"/>
        </a:p>
      </dgm:t>
    </dgm:pt>
    <dgm:pt modelId="{B7A050FC-E5B7-4987-9062-B2B2B41E2850}">
      <dgm:prSet phldrT="[Text]"/>
      <dgm:spPr/>
      <dgm:t>
        <a:bodyPr/>
        <a:lstStyle/>
        <a:p>
          <a:r>
            <a:rPr lang="en-US" b="0" dirty="0"/>
            <a:t>Accept risk (contingency).</a:t>
          </a:r>
          <a:endParaRPr lang="en-US" b="0" dirty="0"/>
        </a:p>
      </dgm:t>
    </dgm:pt>
    <dgm:pt modelId="{D052F383-CFA9-4E58-8855-0509C11E5459}" type="parTrans" cxnId="{DE81637C-DF13-428D-B46F-0D4D446F77DE}">
      <dgm:prSet/>
      <dgm:spPr/>
      <dgm:t>
        <a:bodyPr/>
        <a:lstStyle/>
        <a:p>
          <a:endParaRPr lang="en-US"/>
        </a:p>
      </dgm:t>
    </dgm:pt>
    <dgm:pt modelId="{6BC7C92C-7CA5-41F3-8CB1-D75BA60D1CDD}" type="sibTrans" cxnId="{DE81637C-DF13-428D-B46F-0D4D446F77DE}">
      <dgm:prSet/>
      <dgm:spPr/>
      <dgm:t>
        <a:bodyPr/>
        <a:lstStyle/>
        <a:p>
          <a:endParaRPr lang="en-US"/>
        </a:p>
      </dgm:t>
    </dgm:pt>
    <dgm:pt modelId="{FD278203-6FD3-4962-A1C5-1B68D1B85F69}">
      <dgm:prSet phldrT="[Text]"/>
      <dgm:spPr/>
      <dgm:t>
        <a:bodyPr/>
        <a:lstStyle/>
        <a:p>
          <a:r>
            <a:rPr lang="en-ZA" b="0" dirty="0"/>
            <a:t>Turn risk into an opportunity</a:t>
          </a:r>
          <a:r>
            <a:rPr lang="en-ZA" b="1" dirty="0"/>
            <a:t>.</a:t>
          </a:r>
          <a:endParaRPr lang="en-US" b="1" dirty="0"/>
        </a:p>
      </dgm:t>
    </dgm:pt>
    <dgm:pt modelId="{3EB8CB1D-BD19-400A-950B-9E6731DDCABE}" type="parTrans" cxnId="{27546E5C-1C9C-45B8-B9F6-F772A16B036F}">
      <dgm:prSet/>
      <dgm:spPr/>
      <dgm:t>
        <a:bodyPr/>
        <a:lstStyle/>
        <a:p>
          <a:endParaRPr lang="en-US"/>
        </a:p>
      </dgm:t>
    </dgm:pt>
    <dgm:pt modelId="{A24D4F2A-1521-45A1-9013-AF2F3577131E}" type="sibTrans" cxnId="{27546E5C-1C9C-45B8-B9F6-F772A16B036F}">
      <dgm:prSet/>
      <dgm:spPr/>
      <dgm:t>
        <a:bodyPr/>
        <a:lstStyle/>
        <a:p>
          <a:endParaRPr lang="en-US"/>
        </a:p>
      </dgm:t>
    </dgm:pt>
    <dgm:pt modelId="{2944C03D-C61C-4A8C-8FFA-E20CA61C8791}" type="pres">
      <dgm:prSet presAssocID="{F2C61053-0A4F-4F9B-9204-01EFE83F4641}" presName="Name0" presStyleCnt="0">
        <dgm:presLayoutVars>
          <dgm:chMax val="7"/>
          <dgm:chPref val="7"/>
          <dgm:dir/>
        </dgm:presLayoutVars>
      </dgm:prSet>
      <dgm:spPr/>
    </dgm:pt>
    <dgm:pt modelId="{E0F58E50-7822-4EC3-AECD-E906927AD338}" type="pres">
      <dgm:prSet presAssocID="{F2C61053-0A4F-4F9B-9204-01EFE83F4641}" presName="Name1" presStyleCnt="0"/>
      <dgm:spPr/>
    </dgm:pt>
    <dgm:pt modelId="{E5ED83BE-428C-4AAC-9E6E-6D45836F87E7}" type="pres">
      <dgm:prSet presAssocID="{F2C61053-0A4F-4F9B-9204-01EFE83F4641}" presName="cycle" presStyleCnt="0"/>
      <dgm:spPr/>
    </dgm:pt>
    <dgm:pt modelId="{E7D8328D-07B8-4943-A2CE-D272487ADB34}" type="pres">
      <dgm:prSet presAssocID="{F2C61053-0A4F-4F9B-9204-01EFE83F4641}" presName="srcNode" presStyleLbl="node1" presStyleIdx="0" presStyleCnt="5"/>
      <dgm:spPr/>
    </dgm:pt>
    <dgm:pt modelId="{4E4018B6-2491-4CDC-A201-BBA945B72298}" type="pres">
      <dgm:prSet presAssocID="{F2C61053-0A4F-4F9B-9204-01EFE83F4641}" presName="conn" presStyleLbl="parChTrans1D2" presStyleIdx="0" presStyleCnt="1"/>
      <dgm:spPr/>
    </dgm:pt>
    <dgm:pt modelId="{EF0E9E8F-A8D3-452B-9CAF-DC4502A38722}" type="pres">
      <dgm:prSet presAssocID="{F2C61053-0A4F-4F9B-9204-01EFE83F4641}" presName="extraNode" presStyleLbl="node1" presStyleIdx="0" presStyleCnt="5"/>
      <dgm:spPr/>
    </dgm:pt>
    <dgm:pt modelId="{116F614F-CA71-4862-8060-AB66B193D65D}" type="pres">
      <dgm:prSet presAssocID="{F2C61053-0A4F-4F9B-9204-01EFE83F4641}" presName="dstNode" presStyleLbl="node1" presStyleIdx="0" presStyleCnt="5"/>
      <dgm:spPr/>
    </dgm:pt>
    <dgm:pt modelId="{30D63355-C770-4959-A59E-ECB7A38E51AE}" type="pres">
      <dgm:prSet presAssocID="{35E80F6F-BC40-4F13-AB9F-F4A162BEE86F}" presName="text_1" presStyleLbl="node1" presStyleIdx="0" presStyleCnt="5">
        <dgm:presLayoutVars>
          <dgm:bulletEnabled val="1"/>
        </dgm:presLayoutVars>
      </dgm:prSet>
      <dgm:spPr/>
    </dgm:pt>
    <dgm:pt modelId="{FDAC4F59-94BD-41BC-B06F-02D2290BC60C}" type="pres">
      <dgm:prSet presAssocID="{35E80F6F-BC40-4F13-AB9F-F4A162BEE86F}" presName="accent_1" presStyleCnt="0"/>
      <dgm:spPr/>
    </dgm:pt>
    <dgm:pt modelId="{C202E79A-A970-492D-8E46-A8E3BCCFD7DE}" type="pres">
      <dgm:prSet presAssocID="{35E80F6F-BC40-4F13-AB9F-F4A162BEE86F}" presName="accentRepeatNode" presStyleLbl="solidFgAcc1" presStyleIdx="0" presStyleCnt="5"/>
      <dgm:spPr/>
    </dgm:pt>
    <dgm:pt modelId="{4EF724FD-85C8-474A-B4F4-2FDC9BE89D75}" type="pres">
      <dgm:prSet presAssocID="{12E8AB84-3E4E-4453-B5DF-6166107868DA}" presName="text_2" presStyleLbl="node1" presStyleIdx="1" presStyleCnt="5">
        <dgm:presLayoutVars>
          <dgm:bulletEnabled val="1"/>
        </dgm:presLayoutVars>
      </dgm:prSet>
      <dgm:spPr/>
    </dgm:pt>
    <dgm:pt modelId="{B8C28AA9-3630-4A2A-84F0-2C21B5967029}" type="pres">
      <dgm:prSet presAssocID="{12E8AB84-3E4E-4453-B5DF-6166107868DA}" presName="accent_2" presStyleCnt="0"/>
      <dgm:spPr/>
    </dgm:pt>
    <dgm:pt modelId="{35313D88-7517-41B7-BE9B-E3312B95C28B}" type="pres">
      <dgm:prSet presAssocID="{12E8AB84-3E4E-4453-B5DF-6166107868DA}" presName="accentRepeatNode" presStyleLbl="solidFgAcc1" presStyleIdx="1" presStyleCnt="5"/>
      <dgm:spPr/>
    </dgm:pt>
    <dgm:pt modelId="{BF3D75BB-A380-48AD-A19A-9B3F6B96C712}" type="pres">
      <dgm:prSet presAssocID="{EB17F78A-7623-418E-B747-E568C0259086}" presName="text_3" presStyleLbl="node1" presStyleIdx="2" presStyleCnt="5">
        <dgm:presLayoutVars>
          <dgm:bulletEnabled val="1"/>
        </dgm:presLayoutVars>
      </dgm:prSet>
      <dgm:spPr/>
    </dgm:pt>
    <dgm:pt modelId="{56D4DED4-07E6-4B99-B3FF-FCDC62A8BC6C}" type="pres">
      <dgm:prSet presAssocID="{EB17F78A-7623-418E-B747-E568C0259086}" presName="accent_3" presStyleCnt="0"/>
      <dgm:spPr/>
    </dgm:pt>
    <dgm:pt modelId="{5EB15E03-4385-4897-BEE1-B393B2FEDE6B}" type="pres">
      <dgm:prSet presAssocID="{EB17F78A-7623-418E-B747-E568C0259086}" presName="accentRepeatNode" presStyleLbl="solidFgAcc1" presStyleIdx="2" presStyleCnt="5"/>
      <dgm:spPr/>
    </dgm:pt>
    <dgm:pt modelId="{B516DD98-3DAC-41D4-AD15-A72D31D514AB}" type="pres">
      <dgm:prSet presAssocID="{B7A050FC-E5B7-4987-9062-B2B2B41E2850}" presName="text_4" presStyleLbl="node1" presStyleIdx="3" presStyleCnt="5">
        <dgm:presLayoutVars>
          <dgm:bulletEnabled val="1"/>
        </dgm:presLayoutVars>
      </dgm:prSet>
      <dgm:spPr/>
    </dgm:pt>
    <dgm:pt modelId="{C0870E8D-7C6C-4486-A58F-A6C0190E0BBA}" type="pres">
      <dgm:prSet presAssocID="{B7A050FC-E5B7-4987-9062-B2B2B41E2850}" presName="accent_4" presStyleCnt="0"/>
      <dgm:spPr/>
    </dgm:pt>
    <dgm:pt modelId="{32C1D442-9C11-4DFA-9B0A-C23343D99FD7}" type="pres">
      <dgm:prSet presAssocID="{B7A050FC-E5B7-4987-9062-B2B2B41E2850}" presName="accentRepeatNode" presStyleLbl="solidFgAcc1" presStyleIdx="3" presStyleCnt="5"/>
      <dgm:spPr/>
    </dgm:pt>
    <dgm:pt modelId="{DE74EDC1-209F-475E-A678-40757EC404B7}" type="pres">
      <dgm:prSet presAssocID="{FD278203-6FD3-4962-A1C5-1B68D1B85F69}" presName="text_5" presStyleLbl="node1" presStyleIdx="4" presStyleCnt="5">
        <dgm:presLayoutVars>
          <dgm:bulletEnabled val="1"/>
        </dgm:presLayoutVars>
      </dgm:prSet>
      <dgm:spPr/>
    </dgm:pt>
    <dgm:pt modelId="{660FA897-A902-4E59-B04B-D224AAF7877E}" type="pres">
      <dgm:prSet presAssocID="{FD278203-6FD3-4962-A1C5-1B68D1B85F69}" presName="accent_5" presStyleCnt="0"/>
      <dgm:spPr/>
    </dgm:pt>
    <dgm:pt modelId="{099D3C7B-7CEE-4354-A0CC-35B98654ECB4}" type="pres">
      <dgm:prSet presAssocID="{FD278203-6FD3-4962-A1C5-1B68D1B85F69}" presName="accentRepeatNode" presStyleLbl="solidFgAcc1" presStyleIdx="4" presStyleCnt="5"/>
      <dgm:spPr/>
    </dgm:pt>
  </dgm:ptLst>
  <dgm:cxnLst>
    <dgm:cxn modelId="{365E2501-281C-4DA7-A598-B355D798018A}" srcId="{F2C61053-0A4F-4F9B-9204-01EFE83F4641}" destId="{EB17F78A-7623-418E-B747-E568C0259086}" srcOrd="2" destOrd="0" parTransId="{544D04C0-C0FE-4055-9375-6D867BD1249E}" sibTransId="{9948C358-B997-44FC-A9AA-84CC967B6FFB}"/>
    <dgm:cxn modelId="{97D5B7A7-A6AF-4C6F-BB00-A66C1E619E4E}" type="presOf" srcId="{F2C61053-0A4F-4F9B-9204-01EFE83F4641}" destId="{2944C03D-C61C-4A8C-8FFA-E20CA61C8791}" srcOrd="0" destOrd="0" presId="urn:microsoft.com/office/officeart/2008/layout/VerticalCurvedList"/>
    <dgm:cxn modelId="{BE75D299-D338-4ED1-AE04-89657E68459B}" type="presOf" srcId="{35E80F6F-BC40-4F13-AB9F-F4A162BEE86F}" destId="{30D63355-C770-4959-A59E-ECB7A38E51AE}" srcOrd="0" destOrd="0" presId="urn:microsoft.com/office/officeart/2008/layout/VerticalCurvedList"/>
    <dgm:cxn modelId="{4D090409-CD0F-4116-88C7-0645A751FA9F}" type="presOf" srcId="{FD278203-6FD3-4962-A1C5-1B68D1B85F69}" destId="{DE74EDC1-209F-475E-A678-40757EC404B7}" srcOrd="0" destOrd="0" presId="urn:microsoft.com/office/officeart/2008/layout/VerticalCurvedList"/>
    <dgm:cxn modelId="{378DBE6C-73FE-454A-B857-B9491E328B9C}" type="presOf" srcId="{EB17F78A-7623-418E-B747-E568C0259086}" destId="{BF3D75BB-A380-48AD-A19A-9B3F6B96C712}" srcOrd="0" destOrd="0" presId="urn:microsoft.com/office/officeart/2008/layout/VerticalCurvedList"/>
    <dgm:cxn modelId="{791AC6A6-4A1E-4F19-95BE-81A9F00AA823}" type="presOf" srcId="{F406507C-E235-43B2-881A-439728AC1EF5}" destId="{4E4018B6-2491-4CDC-A201-BBA945B72298}" srcOrd="0" destOrd="0" presId="urn:microsoft.com/office/officeart/2008/layout/VerticalCurvedList"/>
    <dgm:cxn modelId="{27546E5C-1C9C-45B8-B9F6-F772A16B036F}" srcId="{F2C61053-0A4F-4F9B-9204-01EFE83F4641}" destId="{FD278203-6FD3-4962-A1C5-1B68D1B85F69}" srcOrd="4" destOrd="0" parTransId="{3EB8CB1D-BD19-400A-950B-9E6731DDCABE}" sibTransId="{A24D4F2A-1521-45A1-9013-AF2F3577131E}"/>
    <dgm:cxn modelId="{AF9C3F43-5FA2-450B-9086-B3C570EAB52A}" srcId="{F2C61053-0A4F-4F9B-9204-01EFE83F4641}" destId="{35E80F6F-BC40-4F13-AB9F-F4A162BEE86F}" srcOrd="0" destOrd="0" parTransId="{9F70D990-180B-4D9D-A5DC-8E89DE8CD0BC}" sibTransId="{F406507C-E235-43B2-881A-439728AC1EF5}"/>
    <dgm:cxn modelId="{75757A8B-577B-43FC-A914-88A78ABE5E3B}" srcId="{F2C61053-0A4F-4F9B-9204-01EFE83F4641}" destId="{12E8AB84-3E4E-4453-B5DF-6166107868DA}" srcOrd="1" destOrd="0" parTransId="{69D81335-EBDB-4A4A-84E4-ED0104B2205A}" sibTransId="{B42E193B-1E86-4B4E-B847-DF2379FCB1A6}"/>
    <dgm:cxn modelId="{CDCEBA3D-E4A3-4F6D-96A5-330701425C77}" type="presOf" srcId="{12E8AB84-3E4E-4453-B5DF-6166107868DA}" destId="{4EF724FD-85C8-474A-B4F4-2FDC9BE89D75}" srcOrd="0" destOrd="0" presId="urn:microsoft.com/office/officeart/2008/layout/VerticalCurvedList"/>
    <dgm:cxn modelId="{45881F14-1080-42FD-9431-BAC41D4C3602}" type="presOf" srcId="{B7A050FC-E5B7-4987-9062-B2B2B41E2850}" destId="{B516DD98-3DAC-41D4-AD15-A72D31D514AB}" srcOrd="0" destOrd="0" presId="urn:microsoft.com/office/officeart/2008/layout/VerticalCurvedList"/>
    <dgm:cxn modelId="{DE81637C-DF13-428D-B46F-0D4D446F77DE}" srcId="{F2C61053-0A4F-4F9B-9204-01EFE83F4641}" destId="{B7A050FC-E5B7-4987-9062-B2B2B41E2850}" srcOrd="3" destOrd="0" parTransId="{D052F383-CFA9-4E58-8855-0509C11E5459}" sibTransId="{6BC7C92C-7CA5-41F3-8CB1-D75BA60D1CDD}"/>
    <dgm:cxn modelId="{FFF8A47B-B787-4AC8-BD44-EF41B649EEB0}" type="presParOf" srcId="{2944C03D-C61C-4A8C-8FFA-E20CA61C8791}" destId="{E0F58E50-7822-4EC3-AECD-E906927AD338}" srcOrd="0" destOrd="0" presId="urn:microsoft.com/office/officeart/2008/layout/VerticalCurvedList"/>
    <dgm:cxn modelId="{E230B707-7FA0-42A7-99AE-FBB22E706929}" type="presParOf" srcId="{E0F58E50-7822-4EC3-AECD-E906927AD338}" destId="{E5ED83BE-428C-4AAC-9E6E-6D45836F87E7}" srcOrd="0" destOrd="0" presId="urn:microsoft.com/office/officeart/2008/layout/VerticalCurvedList"/>
    <dgm:cxn modelId="{F0C19C64-1741-49DD-A17B-3A3EBB151AE3}" type="presParOf" srcId="{E5ED83BE-428C-4AAC-9E6E-6D45836F87E7}" destId="{E7D8328D-07B8-4943-A2CE-D272487ADB34}" srcOrd="0" destOrd="0" presId="urn:microsoft.com/office/officeart/2008/layout/VerticalCurvedList"/>
    <dgm:cxn modelId="{3B88BFEB-F0CA-4FED-8EEC-F6EB6F314BEA}" type="presParOf" srcId="{E5ED83BE-428C-4AAC-9E6E-6D45836F87E7}" destId="{4E4018B6-2491-4CDC-A201-BBA945B72298}" srcOrd="1" destOrd="0" presId="urn:microsoft.com/office/officeart/2008/layout/VerticalCurvedList"/>
    <dgm:cxn modelId="{AB95AE32-39EE-4185-B8CD-4A6DAD8CA35B}" type="presParOf" srcId="{E5ED83BE-428C-4AAC-9E6E-6D45836F87E7}" destId="{EF0E9E8F-A8D3-452B-9CAF-DC4502A38722}" srcOrd="2" destOrd="0" presId="urn:microsoft.com/office/officeart/2008/layout/VerticalCurvedList"/>
    <dgm:cxn modelId="{BE423D86-7C76-426D-A9BB-1DC9BEF2B0D0}" type="presParOf" srcId="{E5ED83BE-428C-4AAC-9E6E-6D45836F87E7}" destId="{116F614F-CA71-4862-8060-AB66B193D65D}" srcOrd="3" destOrd="0" presId="urn:microsoft.com/office/officeart/2008/layout/VerticalCurvedList"/>
    <dgm:cxn modelId="{93E96736-869C-48B3-8E8B-85DC5FEDBF40}" type="presParOf" srcId="{E0F58E50-7822-4EC3-AECD-E906927AD338}" destId="{30D63355-C770-4959-A59E-ECB7A38E51AE}" srcOrd="1" destOrd="0" presId="urn:microsoft.com/office/officeart/2008/layout/VerticalCurvedList"/>
    <dgm:cxn modelId="{F6D9583D-5400-4BCE-A5F4-1868552A6B0B}" type="presParOf" srcId="{E0F58E50-7822-4EC3-AECD-E906927AD338}" destId="{FDAC4F59-94BD-41BC-B06F-02D2290BC60C}" srcOrd="2" destOrd="0" presId="urn:microsoft.com/office/officeart/2008/layout/VerticalCurvedList"/>
    <dgm:cxn modelId="{6D40D40E-EB5F-45C4-A9EE-4C49C3C0BBC0}" type="presParOf" srcId="{FDAC4F59-94BD-41BC-B06F-02D2290BC60C}" destId="{C202E79A-A970-492D-8E46-A8E3BCCFD7DE}" srcOrd="0" destOrd="0" presId="urn:microsoft.com/office/officeart/2008/layout/VerticalCurvedList"/>
    <dgm:cxn modelId="{DB0C3D56-DF22-482B-8A5A-5931E73BD3C6}" type="presParOf" srcId="{E0F58E50-7822-4EC3-AECD-E906927AD338}" destId="{4EF724FD-85C8-474A-B4F4-2FDC9BE89D75}" srcOrd="3" destOrd="0" presId="urn:microsoft.com/office/officeart/2008/layout/VerticalCurvedList"/>
    <dgm:cxn modelId="{CFFEED05-994A-4347-A468-D523363D25F1}" type="presParOf" srcId="{E0F58E50-7822-4EC3-AECD-E906927AD338}" destId="{B8C28AA9-3630-4A2A-84F0-2C21B5967029}" srcOrd="4" destOrd="0" presId="urn:microsoft.com/office/officeart/2008/layout/VerticalCurvedList"/>
    <dgm:cxn modelId="{6B64A07D-BBE1-4FB2-A0EE-993ECE4C5817}" type="presParOf" srcId="{B8C28AA9-3630-4A2A-84F0-2C21B5967029}" destId="{35313D88-7517-41B7-BE9B-E3312B95C28B}" srcOrd="0" destOrd="0" presId="urn:microsoft.com/office/officeart/2008/layout/VerticalCurvedList"/>
    <dgm:cxn modelId="{4E4CAC9F-2982-40CB-9D7B-F3F80CCBF7A2}" type="presParOf" srcId="{E0F58E50-7822-4EC3-AECD-E906927AD338}" destId="{BF3D75BB-A380-48AD-A19A-9B3F6B96C712}" srcOrd="5" destOrd="0" presId="urn:microsoft.com/office/officeart/2008/layout/VerticalCurvedList"/>
    <dgm:cxn modelId="{322CD0DE-D32A-498F-9954-FD92454C4134}" type="presParOf" srcId="{E0F58E50-7822-4EC3-AECD-E906927AD338}" destId="{56D4DED4-07E6-4B99-B3FF-FCDC62A8BC6C}" srcOrd="6" destOrd="0" presId="urn:microsoft.com/office/officeart/2008/layout/VerticalCurvedList"/>
    <dgm:cxn modelId="{1C92C095-8CE0-46B4-8E15-496FF1E45ED3}" type="presParOf" srcId="{56D4DED4-07E6-4B99-B3FF-FCDC62A8BC6C}" destId="{5EB15E03-4385-4897-BEE1-B393B2FEDE6B}" srcOrd="0" destOrd="0" presId="urn:microsoft.com/office/officeart/2008/layout/VerticalCurvedList"/>
    <dgm:cxn modelId="{4F45E05E-815E-4918-A6C7-E991143A5834}" type="presParOf" srcId="{E0F58E50-7822-4EC3-AECD-E906927AD338}" destId="{B516DD98-3DAC-41D4-AD15-A72D31D514AB}" srcOrd="7" destOrd="0" presId="urn:microsoft.com/office/officeart/2008/layout/VerticalCurvedList"/>
    <dgm:cxn modelId="{1A2D083A-D31F-43A7-ACF4-3C559DB3F87C}" type="presParOf" srcId="{E0F58E50-7822-4EC3-AECD-E906927AD338}" destId="{C0870E8D-7C6C-4486-A58F-A6C0190E0BBA}" srcOrd="8" destOrd="0" presId="urn:microsoft.com/office/officeart/2008/layout/VerticalCurvedList"/>
    <dgm:cxn modelId="{60CE5306-775F-48C0-BFCD-89B4A045A034}" type="presParOf" srcId="{C0870E8D-7C6C-4486-A58F-A6C0190E0BBA}" destId="{32C1D442-9C11-4DFA-9B0A-C23343D99FD7}" srcOrd="0" destOrd="0" presId="urn:microsoft.com/office/officeart/2008/layout/VerticalCurvedList"/>
    <dgm:cxn modelId="{F16E3A6B-89AC-4291-AE57-4ED1D472EB51}" type="presParOf" srcId="{E0F58E50-7822-4EC3-AECD-E906927AD338}" destId="{DE74EDC1-209F-475E-A678-40757EC404B7}" srcOrd="9" destOrd="0" presId="urn:microsoft.com/office/officeart/2008/layout/VerticalCurvedList"/>
    <dgm:cxn modelId="{1580DE3E-4EF7-4D71-AF0C-9ABC932492C4}" type="presParOf" srcId="{E0F58E50-7822-4EC3-AECD-E906927AD338}" destId="{660FA897-A902-4E59-B04B-D224AAF7877E}" srcOrd="10" destOrd="0" presId="urn:microsoft.com/office/officeart/2008/layout/VerticalCurvedList"/>
    <dgm:cxn modelId="{87111820-E894-4F71-A42A-408970C80334}" type="presParOf" srcId="{660FA897-A902-4E59-B04B-D224AAF7877E}" destId="{099D3C7B-7CEE-4354-A0CC-35B98654ECB4}"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4DCD734-21EF-4D13-9AEB-8B9F0B6712A0}"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US"/>
        </a:p>
      </dgm:t>
    </dgm:pt>
    <dgm:pt modelId="{5F9B1BF1-AC0E-4DB9-8174-0DA3662EC3B1}">
      <dgm:prSet phldrT="[Text]"/>
      <dgm:spPr/>
      <dgm:t>
        <a:bodyPr/>
        <a:lstStyle/>
        <a:p>
          <a:r>
            <a:rPr lang="en-ZA" dirty="0"/>
            <a:t>To eliminate or reduce uncertainty</a:t>
          </a:r>
          <a:endParaRPr lang="en-US" dirty="0"/>
        </a:p>
      </dgm:t>
    </dgm:pt>
    <dgm:pt modelId="{B1BE9952-1C21-4C98-8363-2A591B1CC6CE}" type="parTrans" cxnId="{B0FD8F77-5D7B-4D9B-B225-6712D1DB88C4}">
      <dgm:prSet/>
      <dgm:spPr/>
      <dgm:t>
        <a:bodyPr/>
        <a:lstStyle/>
        <a:p>
          <a:endParaRPr lang="en-US"/>
        </a:p>
      </dgm:t>
    </dgm:pt>
    <dgm:pt modelId="{39B1B091-7AB1-4181-B7B1-785FD41CD177}" type="sibTrans" cxnId="{B0FD8F77-5D7B-4D9B-B225-6712D1DB88C4}">
      <dgm:prSet/>
      <dgm:spPr/>
      <dgm:t>
        <a:bodyPr/>
        <a:lstStyle/>
        <a:p>
          <a:endParaRPr lang="en-US"/>
        </a:p>
      </dgm:t>
    </dgm:pt>
    <dgm:pt modelId="{BA2AED2F-9D6E-40C3-9DDA-CCBEE49C62ED}">
      <dgm:prSet phldrT="[Text]"/>
      <dgm:spPr/>
      <dgm:t>
        <a:bodyPr/>
        <a:lstStyle/>
        <a:p>
          <a:r>
            <a:rPr lang="en-ZA" dirty="0"/>
            <a:t>To improve efficiency of the operation</a:t>
          </a:r>
          <a:endParaRPr lang="en-US" dirty="0"/>
        </a:p>
      </dgm:t>
    </dgm:pt>
    <dgm:pt modelId="{7D6EC0C7-1EAD-4553-9B0A-D3ED698978B7}" type="parTrans" cxnId="{30C34626-35CA-4335-BBAB-CFB4507516AD}">
      <dgm:prSet/>
      <dgm:spPr/>
      <dgm:t>
        <a:bodyPr/>
        <a:lstStyle/>
        <a:p>
          <a:endParaRPr lang="en-US"/>
        </a:p>
      </dgm:t>
    </dgm:pt>
    <dgm:pt modelId="{AAB8F2F4-9550-43E1-8582-2B481369BA7A}" type="sibTrans" cxnId="{30C34626-35CA-4335-BBAB-CFB4507516AD}">
      <dgm:prSet/>
      <dgm:spPr/>
      <dgm:t>
        <a:bodyPr/>
        <a:lstStyle/>
        <a:p>
          <a:endParaRPr lang="en-US"/>
        </a:p>
      </dgm:t>
    </dgm:pt>
    <dgm:pt modelId="{2F973D4E-63DD-44EF-AE9D-D6BEBBD6C039}">
      <dgm:prSet phldrT="[Text]"/>
      <dgm:spPr/>
      <dgm:t>
        <a:bodyPr/>
        <a:lstStyle/>
        <a:p>
          <a:r>
            <a:rPr lang="en-ZA" dirty="0"/>
            <a:t>To obtain a better understanding of the objectives</a:t>
          </a:r>
          <a:endParaRPr lang="en-US" dirty="0"/>
        </a:p>
      </dgm:t>
    </dgm:pt>
    <dgm:pt modelId="{2067535F-94D7-451C-993A-B3459FD2A590}" type="parTrans" cxnId="{31A869FC-5C79-4ABB-86EF-38E093287BB2}">
      <dgm:prSet/>
      <dgm:spPr/>
      <dgm:t>
        <a:bodyPr/>
        <a:lstStyle/>
        <a:p>
          <a:endParaRPr lang="en-US"/>
        </a:p>
      </dgm:t>
    </dgm:pt>
    <dgm:pt modelId="{A4F87625-124F-489C-80B2-B0034665C65F}" type="sibTrans" cxnId="{31A869FC-5C79-4ABB-86EF-38E093287BB2}">
      <dgm:prSet/>
      <dgm:spPr/>
      <dgm:t>
        <a:bodyPr/>
        <a:lstStyle/>
        <a:p>
          <a:endParaRPr lang="en-US"/>
        </a:p>
      </dgm:t>
    </dgm:pt>
    <dgm:pt modelId="{E773CA89-BB45-49D1-83A6-7443A0DEB4C3}">
      <dgm:prSet phldrT="[Text]"/>
      <dgm:spPr/>
      <dgm:t>
        <a:bodyPr/>
        <a:lstStyle/>
        <a:p>
          <a:r>
            <a:rPr lang="en-ZA" dirty="0"/>
            <a:t>To provide a basis for monitoring and controlling work</a:t>
          </a:r>
          <a:endParaRPr lang="en-US" dirty="0"/>
        </a:p>
      </dgm:t>
    </dgm:pt>
    <dgm:pt modelId="{DC5A0407-5D40-45C3-B6CB-0BAEFF3DCB9A}" type="parTrans" cxnId="{34012512-8148-450F-804B-87C4168F7EE5}">
      <dgm:prSet/>
      <dgm:spPr/>
      <dgm:t>
        <a:bodyPr/>
        <a:lstStyle/>
        <a:p>
          <a:endParaRPr lang="en-US"/>
        </a:p>
      </dgm:t>
    </dgm:pt>
    <dgm:pt modelId="{4F63312D-15A6-4887-B315-CCAEB6ED87A8}" type="sibTrans" cxnId="{34012512-8148-450F-804B-87C4168F7EE5}">
      <dgm:prSet/>
      <dgm:spPr/>
      <dgm:t>
        <a:bodyPr/>
        <a:lstStyle/>
        <a:p>
          <a:endParaRPr lang="en-US"/>
        </a:p>
      </dgm:t>
    </dgm:pt>
    <dgm:pt modelId="{4B001771-2D2C-4205-9D0F-1A6C9AC5984A}" type="pres">
      <dgm:prSet presAssocID="{04DCD734-21EF-4D13-9AEB-8B9F0B6712A0}" presName="Name0" presStyleCnt="0">
        <dgm:presLayoutVars>
          <dgm:chMax val="7"/>
          <dgm:chPref val="7"/>
          <dgm:dir/>
        </dgm:presLayoutVars>
      </dgm:prSet>
      <dgm:spPr/>
    </dgm:pt>
    <dgm:pt modelId="{DFDAF223-BD20-4D1C-97B6-22A353E50E8C}" type="pres">
      <dgm:prSet presAssocID="{04DCD734-21EF-4D13-9AEB-8B9F0B6712A0}" presName="Name1" presStyleCnt="0"/>
      <dgm:spPr/>
    </dgm:pt>
    <dgm:pt modelId="{415F33A6-5A42-4EA4-A8E3-E9CCF54D95A6}" type="pres">
      <dgm:prSet presAssocID="{04DCD734-21EF-4D13-9AEB-8B9F0B6712A0}" presName="cycle" presStyleCnt="0"/>
      <dgm:spPr/>
    </dgm:pt>
    <dgm:pt modelId="{86822B4E-B260-49DD-8425-CDBE63CEF212}" type="pres">
      <dgm:prSet presAssocID="{04DCD734-21EF-4D13-9AEB-8B9F0B6712A0}" presName="srcNode" presStyleLbl="node1" presStyleIdx="0" presStyleCnt="4"/>
      <dgm:spPr/>
    </dgm:pt>
    <dgm:pt modelId="{FAAA86F8-54C2-4962-92BF-12EF41BF86F4}" type="pres">
      <dgm:prSet presAssocID="{04DCD734-21EF-4D13-9AEB-8B9F0B6712A0}" presName="conn" presStyleLbl="parChTrans1D2" presStyleIdx="0" presStyleCnt="1"/>
      <dgm:spPr/>
    </dgm:pt>
    <dgm:pt modelId="{E041ADE4-EC37-42B7-802D-7164C863F956}" type="pres">
      <dgm:prSet presAssocID="{04DCD734-21EF-4D13-9AEB-8B9F0B6712A0}" presName="extraNode" presStyleLbl="node1" presStyleIdx="0" presStyleCnt="4"/>
      <dgm:spPr/>
    </dgm:pt>
    <dgm:pt modelId="{47A17BDF-2E6A-48CF-A858-9A76DAA1C037}" type="pres">
      <dgm:prSet presAssocID="{04DCD734-21EF-4D13-9AEB-8B9F0B6712A0}" presName="dstNode" presStyleLbl="node1" presStyleIdx="0" presStyleCnt="4"/>
      <dgm:spPr/>
    </dgm:pt>
    <dgm:pt modelId="{F936C660-734C-4190-B171-B0383A4CE954}" type="pres">
      <dgm:prSet presAssocID="{5F9B1BF1-AC0E-4DB9-8174-0DA3662EC3B1}" presName="text_1" presStyleLbl="node1" presStyleIdx="0" presStyleCnt="4">
        <dgm:presLayoutVars>
          <dgm:bulletEnabled val="1"/>
        </dgm:presLayoutVars>
      </dgm:prSet>
      <dgm:spPr/>
    </dgm:pt>
    <dgm:pt modelId="{9D5D9D17-A36D-466A-BB0B-71DECD074A2E}" type="pres">
      <dgm:prSet presAssocID="{5F9B1BF1-AC0E-4DB9-8174-0DA3662EC3B1}" presName="accent_1" presStyleCnt="0"/>
      <dgm:spPr/>
    </dgm:pt>
    <dgm:pt modelId="{B4642D4C-A5C8-47C2-AD6D-22449A522DDC}" type="pres">
      <dgm:prSet presAssocID="{5F9B1BF1-AC0E-4DB9-8174-0DA3662EC3B1}" presName="accentRepeatNode" presStyleLbl="solidFgAcc1" presStyleIdx="0" presStyleCnt="4"/>
      <dgm:spPr/>
    </dgm:pt>
    <dgm:pt modelId="{936B1E4A-7C65-4E3B-9490-C76A8FE14605}" type="pres">
      <dgm:prSet presAssocID="{BA2AED2F-9D6E-40C3-9DDA-CCBEE49C62ED}" presName="text_2" presStyleLbl="node1" presStyleIdx="1" presStyleCnt="4">
        <dgm:presLayoutVars>
          <dgm:bulletEnabled val="1"/>
        </dgm:presLayoutVars>
      </dgm:prSet>
      <dgm:spPr/>
    </dgm:pt>
    <dgm:pt modelId="{917B1030-D47B-4FA8-8EAB-3C609C466600}" type="pres">
      <dgm:prSet presAssocID="{BA2AED2F-9D6E-40C3-9DDA-CCBEE49C62ED}" presName="accent_2" presStyleCnt="0"/>
      <dgm:spPr/>
    </dgm:pt>
    <dgm:pt modelId="{3E2DAD1B-911F-4344-9394-E9BFDCF9505F}" type="pres">
      <dgm:prSet presAssocID="{BA2AED2F-9D6E-40C3-9DDA-CCBEE49C62ED}" presName="accentRepeatNode" presStyleLbl="solidFgAcc1" presStyleIdx="1" presStyleCnt="4"/>
      <dgm:spPr/>
    </dgm:pt>
    <dgm:pt modelId="{2B5E3824-527D-49F7-BE54-02887217B070}" type="pres">
      <dgm:prSet presAssocID="{2F973D4E-63DD-44EF-AE9D-D6BEBBD6C039}" presName="text_3" presStyleLbl="node1" presStyleIdx="2" presStyleCnt="4">
        <dgm:presLayoutVars>
          <dgm:bulletEnabled val="1"/>
        </dgm:presLayoutVars>
      </dgm:prSet>
      <dgm:spPr/>
    </dgm:pt>
    <dgm:pt modelId="{E85D85AE-DD23-4E99-AA0D-5A3A8AFCD246}" type="pres">
      <dgm:prSet presAssocID="{2F973D4E-63DD-44EF-AE9D-D6BEBBD6C039}" presName="accent_3" presStyleCnt="0"/>
      <dgm:spPr/>
    </dgm:pt>
    <dgm:pt modelId="{A95B71E1-8DA4-42A4-A672-01E1481B537E}" type="pres">
      <dgm:prSet presAssocID="{2F973D4E-63DD-44EF-AE9D-D6BEBBD6C039}" presName="accentRepeatNode" presStyleLbl="solidFgAcc1" presStyleIdx="2" presStyleCnt="4"/>
      <dgm:spPr/>
    </dgm:pt>
    <dgm:pt modelId="{5486AEFF-F336-4CDA-A978-ED87EA000FBE}" type="pres">
      <dgm:prSet presAssocID="{E773CA89-BB45-49D1-83A6-7443A0DEB4C3}" presName="text_4" presStyleLbl="node1" presStyleIdx="3" presStyleCnt="4">
        <dgm:presLayoutVars>
          <dgm:bulletEnabled val="1"/>
        </dgm:presLayoutVars>
      </dgm:prSet>
      <dgm:spPr/>
    </dgm:pt>
    <dgm:pt modelId="{DBB6C0D1-2F7B-4DF5-8F12-B1A90144D268}" type="pres">
      <dgm:prSet presAssocID="{E773CA89-BB45-49D1-83A6-7443A0DEB4C3}" presName="accent_4" presStyleCnt="0"/>
      <dgm:spPr/>
    </dgm:pt>
    <dgm:pt modelId="{B4BF3614-2F49-408A-8386-A3698E4118EF}" type="pres">
      <dgm:prSet presAssocID="{E773CA89-BB45-49D1-83A6-7443A0DEB4C3}" presName="accentRepeatNode" presStyleLbl="solidFgAcc1" presStyleIdx="3" presStyleCnt="4"/>
      <dgm:spPr/>
    </dgm:pt>
  </dgm:ptLst>
  <dgm:cxnLst>
    <dgm:cxn modelId="{98380C4A-C579-4629-A1CC-D6B6C086FBCA}" type="presOf" srcId="{5F9B1BF1-AC0E-4DB9-8174-0DA3662EC3B1}" destId="{F936C660-734C-4190-B171-B0383A4CE954}" srcOrd="0" destOrd="0" presId="urn:microsoft.com/office/officeart/2008/layout/VerticalCurvedList"/>
    <dgm:cxn modelId="{34012512-8148-450F-804B-87C4168F7EE5}" srcId="{04DCD734-21EF-4D13-9AEB-8B9F0B6712A0}" destId="{E773CA89-BB45-49D1-83A6-7443A0DEB4C3}" srcOrd="3" destOrd="0" parTransId="{DC5A0407-5D40-45C3-B6CB-0BAEFF3DCB9A}" sibTransId="{4F63312D-15A6-4887-B315-CCAEB6ED87A8}"/>
    <dgm:cxn modelId="{B5F34F86-8FE3-4357-91B0-4A83A3FE16E2}" type="presOf" srcId="{04DCD734-21EF-4D13-9AEB-8B9F0B6712A0}" destId="{4B001771-2D2C-4205-9D0F-1A6C9AC5984A}" srcOrd="0" destOrd="0" presId="urn:microsoft.com/office/officeart/2008/layout/VerticalCurvedList"/>
    <dgm:cxn modelId="{8B7B1B02-98EF-4121-9DA6-399D996CEE65}" type="presOf" srcId="{39B1B091-7AB1-4181-B7B1-785FD41CD177}" destId="{FAAA86F8-54C2-4962-92BF-12EF41BF86F4}" srcOrd="0" destOrd="0" presId="urn:microsoft.com/office/officeart/2008/layout/VerticalCurvedList"/>
    <dgm:cxn modelId="{996CD19B-2E40-4C6D-9E36-E56751100234}" type="presOf" srcId="{BA2AED2F-9D6E-40C3-9DDA-CCBEE49C62ED}" destId="{936B1E4A-7C65-4E3B-9490-C76A8FE14605}" srcOrd="0" destOrd="0" presId="urn:microsoft.com/office/officeart/2008/layout/VerticalCurvedList"/>
    <dgm:cxn modelId="{31A869FC-5C79-4ABB-86EF-38E093287BB2}" srcId="{04DCD734-21EF-4D13-9AEB-8B9F0B6712A0}" destId="{2F973D4E-63DD-44EF-AE9D-D6BEBBD6C039}" srcOrd="2" destOrd="0" parTransId="{2067535F-94D7-451C-993A-B3459FD2A590}" sibTransId="{A4F87625-124F-489C-80B2-B0034665C65F}"/>
    <dgm:cxn modelId="{927F442D-9807-4294-BC1D-D6CEB6B59AE0}" type="presOf" srcId="{2F973D4E-63DD-44EF-AE9D-D6BEBBD6C039}" destId="{2B5E3824-527D-49F7-BE54-02887217B070}" srcOrd="0" destOrd="0" presId="urn:microsoft.com/office/officeart/2008/layout/VerticalCurvedList"/>
    <dgm:cxn modelId="{30C34626-35CA-4335-BBAB-CFB4507516AD}" srcId="{04DCD734-21EF-4D13-9AEB-8B9F0B6712A0}" destId="{BA2AED2F-9D6E-40C3-9DDA-CCBEE49C62ED}" srcOrd="1" destOrd="0" parTransId="{7D6EC0C7-1EAD-4553-9B0A-D3ED698978B7}" sibTransId="{AAB8F2F4-9550-43E1-8582-2B481369BA7A}"/>
    <dgm:cxn modelId="{D8E4F001-E14B-4453-9FBA-7085D2E4D7CD}" type="presOf" srcId="{E773CA89-BB45-49D1-83A6-7443A0DEB4C3}" destId="{5486AEFF-F336-4CDA-A978-ED87EA000FBE}" srcOrd="0" destOrd="0" presId="urn:microsoft.com/office/officeart/2008/layout/VerticalCurvedList"/>
    <dgm:cxn modelId="{B0FD8F77-5D7B-4D9B-B225-6712D1DB88C4}" srcId="{04DCD734-21EF-4D13-9AEB-8B9F0B6712A0}" destId="{5F9B1BF1-AC0E-4DB9-8174-0DA3662EC3B1}" srcOrd="0" destOrd="0" parTransId="{B1BE9952-1C21-4C98-8363-2A591B1CC6CE}" sibTransId="{39B1B091-7AB1-4181-B7B1-785FD41CD177}"/>
    <dgm:cxn modelId="{CC3B27AB-AA78-40E8-9FE3-36CD6C32F2B2}" type="presParOf" srcId="{4B001771-2D2C-4205-9D0F-1A6C9AC5984A}" destId="{DFDAF223-BD20-4D1C-97B6-22A353E50E8C}" srcOrd="0" destOrd="0" presId="urn:microsoft.com/office/officeart/2008/layout/VerticalCurvedList"/>
    <dgm:cxn modelId="{3C0BE00D-8360-4A36-BF0E-C6989206AE9F}" type="presParOf" srcId="{DFDAF223-BD20-4D1C-97B6-22A353E50E8C}" destId="{415F33A6-5A42-4EA4-A8E3-E9CCF54D95A6}" srcOrd="0" destOrd="0" presId="urn:microsoft.com/office/officeart/2008/layout/VerticalCurvedList"/>
    <dgm:cxn modelId="{B885222B-2A38-4349-98EC-0E9EA6B3DEA5}" type="presParOf" srcId="{415F33A6-5A42-4EA4-A8E3-E9CCF54D95A6}" destId="{86822B4E-B260-49DD-8425-CDBE63CEF212}" srcOrd="0" destOrd="0" presId="urn:microsoft.com/office/officeart/2008/layout/VerticalCurvedList"/>
    <dgm:cxn modelId="{BBA53A52-221E-48E4-8B57-4194819F1AA5}" type="presParOf" srcId="{415F33A6-5A42-4EA4-A8E3-E9CCF54D95A6}" destId="{FAAA86F8-54C2-4962-92BF-12EF41BF86F4}" srcOrd="1" destOrd="0" presId="urn:microsoft.com/office/officeart/2008/layout/VerticalCurvedList"/>
    <dgm:cxn modelId="{D0CD142B-2816-4D69-8C87-726A827CF709}" type="presParOf" srcId="{415F33A6-5A42-4EA4-A8E3-E9CCF54D95A6}" destId="{E041ADE4-EC37-42B7-802D-7164C863F956}" srcOrd="2" destOrd="0" presId="urn:microsoft.com/office/officeart/2008/layout/VerticalCurvedList"/>
    <dgm:cxn modelId="{8C9441F9-012A-40C8-968A-E73C399AFA68}" type="presParOf" srcId="{415F33A6-5A42-4EA4-A8E3-E9CCF54D95A6}" destId="{47A17BDF-2E6A-48CF-A858-9A76DAA1C037}" srcOrd="3" destOrd="0" presId="urn:microsoft.com/office/officeart/2008/layout/VerticalCurvedList"/>
    <dgm:cxn modelId="{3AB2AD91-7886-46E5-ACAC-9FAC423B37A6}" type="presParOf" srcId="{DFDAF223-BD20-4D1C-97B6-22A353E50E8C}" destId="{F936C660-734C-4190-B171-B0383A4CE954}" srcOrd="1" destOrd="0" presId="urn:microsoft.com/office/officeart/2008/layout/VerticalCurvedList"/>
    <dgm:cxn modelId="{ED6AAE4F-2346-47EF-A2BC-E80CDE5DCB30}" type="presParOf" srcId="{DFDAF223-BD20-4D1C-97B6-22A353E50E8C}" destId="{9D5D9D17-A36D-466A-BB0B-71DECD074A2E}" srcOrd="2" destOrd="0" presId="urn:microsoft.com/office/officeart/2008/layout/VerticalCurvedList"/>
    <dgm:cxn modelId="{940D35F9-BB2C-4257-9408-96AE3714FCE6}" type="presParOf" srcId="{9D5D9D17-A36D-466A-BB0B-71DECD074A2E}" destId="{B4642D4C-A5C8-47C2-AD6D-22449A522DDC}" srcOrd="0" destOrd="0" presId="urn:microsoft.com/office/officeart/2008/layout/VerticalCurvedList"/>
    <dgm:cxn modelId="{20AF49BF-E7DC-447C-B0FC-CA835E9CC0D8}" type="presParOf" srcId="{DFDAF223-BD20-4D1C-97B6-22A353E50E8C}" destId="{936B1E4A-7C65-4E3B-9490-C76A8FE14605}" srcOrd="3" destOrd="0" presId="urn:microsoft.com/office/officeart/2008/layout/VerticalCurvedList"/>
    <dgm:cxn modelId="{7D716633-7B05-4AF7-A543-5BC32F7B02DA}" type="presParOf" srcId="{DFDAF223-BD20-4D1C-97B6-22A353E50E8C}" destId="{917B1030-D47B-4FA8-8EAB-3C609C466600}" srcOrd="4" destOrd="0" presId="urn:microsoft.com/office/officeart/2008/layout/VerticalCurvedList"/>
    <dgm:cxn modelId="{ABFF361D-9AE3-4DF0-97BC-05F5D05B10F3}" type="presParOf" srcId="{917B1030-D47B-4FA8-8EAB-3C609C466600}" destId="{3E2DAD1B-911F-4344-9394-E9BFDCF9505F}" srcOrd="0" destOrd="0" presId="urn:microsoft.com/office/officeart/2008/layout/VerticalCurvedList"/>
    <dgm:cxn modelId="{5EA6A020-C8C1-490A-8E76-CD02553FA008}" type="presParOf" srcId="{DFDAF223-BD20-4D1C-97B6-22A353E50E8C}" destId="{2B5E3824-527D-49F7-BE54-02887217B070}" srcOrd="5" destOrd="0" presId="urn:microsoft.com/office/officeart/2008/layout/VerticalCurvedList"/>
    <dgm:cxn modelId="{3161203F-34E5-4681-A6B9-3F2C6E995FBA}" type="presParOf" srcId="{DFDAF223-BD20-4D1C-97B6-22A353E50E8C}" destId="{E85D85AE-DD23-4E99-AA0D-5A3A8AFCD246}" srcOrd="6" destOrd="0" presId="urn:microsoft.com/office/officeart/2008/layout/VerticalCurvedList"/>
    <dgm:cxn modelId="{252506B2-BBB3-4F8B-92B5-4173CE8391B5}" type="presParOf" srcId="{E85D85AE-DD23-4E99-AA0D-5A3A8AFCD246}" destId="{A95B71E1-8DA4-42A4-A672-01E1481B537E}" srcOrd="0" destOrd="0" presId="urn:microsoft.com/office/officeart/2008/layout/VerticalCurvedList"/>
    <dgm:cxn modelId="{D94D5065-43A0-4A68-9182-5938BC556D21}" type="presParOf" srcId="{DFDAF223-BD20-4D1C-97B6-22A353E50E8C}" destId="{5486AEFF-F336-4CDA-A978-ED87EA000FBE}" srcOrd="7" destOrd="0" presId="urn:microsoft.com/office/officeart/2008/layout/VerticalCurvedList"/>
    <dgm:cxn modelId="{42637952-EBE7-4BA4-9472-CB4E5114BB9A}" type="presParOf" srcId="{DFDAF223-BD20-4D1C-97B6-22A353E50E8C}" destId="{DBB6C0D1-2F7B-4DF5-8F12-B1A90144D268}" srcOrd="8" destOrd="0" presId="urn:microsoft.com/office/officeart/2008/layout/VerticalCurvedList"/>
    <dgm:cxn modelId="{BB051FDD-FDDE-4CCE-B431-0CD5D30BAB0D}" type="presParOf" srcId="{DBB6C0D1-2F7B-4DF5-8F12-B1A90144D268}" destId="{B4BF3614-2F49-408A-8386-A3698E4118EF}"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1F007B8-AB2C-49E3-83B1-90AA25CDCD8D}" type="doc">
      <dgm:prSet loTypeId="urn:microsoft.com/office/officeart/2005/8/layout/pyramid2" loCatId="list" qsTypeId="urn:microsoft.com/office/officeart/2005/8/quickstyle/simple1" qsCatId="simple" csTypeId="urn:microsoft.com/office/officeart/2005/8/colors/accent1_2" csCatId="accent1" phldr="1"/>
      <dgm:spPr/>
    </dgm:pt>
    <dgm:pt modelId="{0855DAE1-B741-49A6-ABCB-08BE741223FA}">
      <dgm:prSet phldrT="[Text]"/>
      <dgm:spPr/>
      <dgm:t>
        <a:bodyPr/>
        <a:lstStyle/>
        <a:p>
          <a:r>
            <a:rPr lang="en-US"/>
            <a:t>Objective</a:t>
          </a:r>
        </a:p>
      </dgm:t>
    </dgm:pt>
    <dgm:pt modelId="{A5DB84F8-DF40-45FF-BB4F-C9AA79611FB5}" type="parTrans" cxnId="{F532D718-6423-4F51-A14E-668FC4154010}">
      <dgm:prSet/>
      <dgm:spPr/>
      <dgm:t>
        <a:bodyPr/>
        <a:lstStyle/>
        <a:p>
          <a:endParaRPr lang="en-US"/>
        </a:p>
      </dgm:t>
    </dgm:pt>
    <dgm:pt modelId="{51315314-DE4A-4B1A-8242-B16EA01C6427}" type="sibTrans" cxnId="{F532D718-6423-4F51-A14E-668FC4154010}">
      <dgm:prSet/>
      <dgm:spPr/>
      <dgm:t>
        <a:bodyPr/>
        <a:lstStyle/>
        <a:p>
          <a:endParaRPr lang="en-US"/>
        </a:p>
      </dgm:t>
    </dgm:pt>
    <dgm:pt modelId="{3353F919-4B7B-4459-A7E4-ABB2771EB44F}">
      <dgm:prSet phldrT="[Text]"/>
      <dgm:spPr/>
      <dgm:t>
        <a:bodyPr/>
        <a:lstStyle/>
        <a:p>
          <a:r>
            <a:rPr lang="en-US" dirty="0"/>
            <a:t>Program</a:t>
          </a:r>
        </a:p>
      </dgm:t>
    </dgm:pt>
    <dgm:pt modelId="{A7DF05AF-9809-4B26-B343-A0DDF8E32607}" type="parTrans" cxnId="{3A854456-5B42-46D4-BD5E-FEA64BE5D5BE}">
      <dgm:prSet/>
      <dgm:spPr/>
      <dgm:t>
        <a:bodyPr/>
        <a:lstStyle/>
        <a:p>
          <a:endParaRPr lang="en-US"/>
        </a:p>
      </dgm:t>
    </dgm:pt>
    <dgm:pt modelId="{DFC4DA08-5F52-43B7-A3C5-3FED647B99A2}" type="sibTrans" cxnId="{3A854456-5B42-46D4-BD5E-FEA64BE5D5BE}">
      <dgm:prSet/>
      <dgm:spPr/>
      <dgm:t>
        <a:bodyPr/>
        <a:lstStyle/>
        <a:p>
          <a:endParaRPr lang="en-US"/>
        </a:p>
      </dgm:t>
    </dgm:pt>
    <dgm:pt modelId="{0256E943-DAB3-42E3-996F-79DC5F4F2C96}">
      <dgm:prSet phldrT="[Text]"/>
      <dgm:spPr/>
      <dgm:t>
        <a:bodyPr/>
        <a:lstStyle/>
        <a:p>
          <a:r>
            <a:rPr lang="en-US" dirty="0"/>
            <a:t>Schedule</a:t>
          </a:r>
        </a:p>
      </dgm:t>
    </dgm:pt>
    <dgm:pt modelId="{2E15FAF1-0D7B-4351-96F6-67583CA3E23C}" type="parTrans" cxnId="{5AEE8153-D4DC-4C93-A6C0-0B31AFD15F0F}">
      <dgm:prSet/>
      <dgm:spPr/>
      <dgm:t>
        <a:bodyPr/>
        <a:lstStyle/>
        <a:p>
          <a:endParaRPr lang="en-US"/>
        </a:p>
      </dgm:t>
    </dgm:pt>
    <dgm:pt modelId="{BAD2E8FE-24F3-4F1F-A5DB-3938767F61CB}" type="sibTrans" cxnId="{5AEE8153-D4DC-4C93-A6C0-0B31AFD15F0F}">
      <dgm:prSet/>
      <dgm:spPr/>
      <dgm:t>
        <a:bodyPr/>
        <a:lstStyle/>
        <a:p>
          <a:endParaRPr lang="en-US"/>
        </a:p>
      </dgm:t>
    </dgm:pt>
    <dgm:pt modelId="{40FDA927-8047-4AC0-B47F-FB3620C1D279}">
      <dgm:prSet phldrT="[Text]"/>
      <dgm:spPr/>
      <dgm:t>
        <a:bodyPr/>
        <a:lstStyle/>
        <a:p>
          <a:r>
            <a:rPr lang="en-US"/>
            <a:t>Budget</a:t>
          </a:r>
          <a:endParaRPr lang="en-US" dirty="0"/>
        </a:p>
      </dgm:t>
    </dgm:pt>
    <dgm:pt modelId="{AFFC3A63-3653-484C-B880-C28FDC5197B1}" type="parTrans" cxnId="{584870B4-8107-469B-8287-C5213929D72E}">
      <dgm:prSet/>
      <dgm:spPr/>
      <dgm:t>
        <a:bodyPr/>
        <a:lstStyle/>
        <a:p>
          <a:endParaRPr lang="en-US"/>
        </a:p>
      </dgm:t>
    </dgm:pt>
    <dgm:pt modelId="{290A68F7-0DA2-4E79-AAE0-423B7506E180}" type="sibTrans" cxnId="{584870B4-8107-469B-8287-C5213929D72E}">
      <dgm:prSet/>
      <dgm:spPr/>
      <dgm:t>
        <a:bodyPr/>
        <a:lstStyle/>
        <a:p>
          <a:endParaRPr lang="en-US"/>
        </a:p>
      </dgm:t>
    </dgm:pt>
    <dgm:pt modelId="{63894420-B0BF-4D2A-9350-3478C477B106}">
      <dgm:prSet phldrT="[Text]"/>
      <dgm:spPr/>
      <dgm:t>
        <a:bodyPr/>
        <a:lstStyle/>
        <a:p>
          <a:r>
            <a:rPr lang="en-US"/>
            <a:t>Forecast</a:t>
          </a:r>
          <a:endParaRPr lang="en-US" dirty="0"/>
        </a:p>
      </dgm:t>
    </dgm:pt>
    <dgm:pt modelId="{C4F5B3AC-F835-4F33-853F-D4F5305BA1B2}" type="parTrans" cxnId="{937A563B-9BBB-4C20-A2CA-6EFFDE36DB70}">
      <dgm:prSet/>
      <dgm:spPr/>
      <dgm:t>
        <a:bodyPr/>
        <a:lstStyle/>
        <a:p>
          <a:endParaRPr lang="en-US"/>
        </a:p>
      </dgm:t>
    </dgm:pt>
    <dgm:pt modelId="{02E8EE7A-7B1E-47C3-B2D4-F6CFB5F65548}" type="sibTrans" cxnId="{937A563B-9BBB-4C20-A2CA-6EFFDE36DB70}">
      <dgm:prSet/>
      <dgm:spPr/>
      <dgm:t>
        <a:bodyPr/>
        <a:lstStyle/>
        <a:p>
          <a:endParaRPr lang="en-US"/>
        </a:p>
      </dgm:t>
    </dgm:pt>
    <dgm:pt modelId="{C170A83C-271C-4080-8F93-40861F3B801C}">
      <dgm:prSet phldrT="[Text]"/>
      <dgm:spPr/>
      <dgm:t>
        <a:bodyPr/>
        <a:lstStyle/>
        <a:p>
          <a:r>
            <a:rPr lang="en-US"/>
            <a:t>Organization</a:t>
          </a:r>
          <a:endParaRPr lang="en-US" dirty="0"/>
        </a:p>
      </dgm:t>
    </dgm:pt>
    <dgm:pt modelId="{A8B3C57B-35AF-4AA7-A3E0-D60524AAE23F}" type="parTrans" cxnId="{5AB4CB27-A6A4-441A-BBA3-33BE40BFC801}">
      <dgm:prSet/>
      <dgm:spPr/>
      <dgm:t>
        <a:bodyPr/>
        <a:lstStyle/>
        <a:p>
          <a:endParaRPr lang="en-US"/>
        </a:p>
      </dgm:t>
    </dgm:pt>
    <dgm:pt modelId="{5DB0879C-4C03-4E73-8D80-946407A7C191}" type="sibTrans" cxnId="{5AB4CB27-A6A4-441A-BBA3-33BE40BFC801}">
      <dgm:prSet/>
      <dgm:spPr/>
      <dgm:t>
        <a:bodyPr/>
        <a:lstStyle/>
        <a:p>
          <a:endParaRPr lang="en-US"/>
        </a:p>
      </dgm:t>
    </dgm:pt>
    <dgm:pt modelId="{497EFD66-402B-4B60-8F96-86D6E4FAF4FB}">
      <dgm:prSet phldrT="[Text]"/>
      <dgm:spPr/>
      <dgm:t>
        <a:bodyPr/>
        <a:lstStyle/>
        <a:p>
          <a:r>
            <a:rPr lang="en-US"/>
            <a:t>Policy</a:t>
          </a:r>
          <a:endParaRPr lang="en-US" dirty="0"/>
        </a:p>
      </dgm:t>
    </dgm:pt>
    <dgm:pt modelId="{6B209575-71E2-4C07-AB5E-002151521874}" type="parTrans" cxnId="{39E2652D-F0D0-4B62-88D1-972955C487D8}">
      <dgm:prSet/>
      <dgm:spPr/>
      <dgm:t>
        <a:bodyPr/>
        <a:lstStyle/>
        <a:p>
          <a:endParaRPr lang="en-US"/>
        </a:p>
      </dgm:t>
    </dgm:pt>
    <dgm:pt modelId="{ADAC682C-5A5D-492A-9A4F-FCB97D8BFD80}" type="sibTrans" cxnId="{39E2652D-F0D0-4B62-88D1-972955C487D8}">
      <dgm:prSet/>
      <dgm:spPr/>
      <dgm:t>
        <a:bodyPr/>
        <a:lstStyle/>
        <a:p>
          <a:endParaRPr lang="en-US"/>
        </a:p>
      </dgm:t>
    </dgm:pt>
    <dgm:pt modelId="{1913C965-B842-4B57-975D-3A1E58A6D4CF}">
      <dgm:prSet phldrT="[Text]"/>
      <dgm:spPr/>
      <dgm:t>
        <a:bodyPr/>
        <a:lstStyle/>
        <a:p>
          <a:r>
            <a:rPr lang="en-US"/>
            <a:t>Procedure</a:t>
          </a:r>
          <a:endParaRPr lang="en-US" dirty="0"/>
        </a:p>
      </dgm:t>
    </dgm:pt>
    <dgm:pt modelId="{8191FD5A-9F92-4CDE-B68F-E05B25D9DB62}" type="parTrans" cxnId="{961768AC-9210-46A8-8003-58779E5C95A9}">
      <dgm:prSet/>
      <dgm:spPr/>
      <dgm:t>
        <a:bodyPr/>
        <a:lstStyle/>
        <a:p>
          <a:endParaRPr lang="en-US"/>
        </a:p>
      </dgm:t>
    </dgm:pt>
    <dgm:pt modelId="{ECE78374-6043-447A-85DB-8F74F77758F4}" type="sibTrans" cxnId="{961768AC-9210-46A8-8003-58779E5C95A9}">
      <dgm:prSet/>
      <dgm:spPr/>
      <dgm:t>
        <a:bodyPr/>
        <a:lstStyle/>
        <a:p>
          <a:endParaRPr lang="en-US"/>
        </a:p>
      </dgm:t>
    </dgm:pt>
    <dgm:pt modelId="{03D23687-F610-4584-BA23-31C447BB1F2C}">
      <dgm:prSet phldrT="[Text]"/>
      <dgm:spPr/>
      <dgm:t>
        <a:bodyPr/>
        <a:lstStyle/>
        <a:p>
          <a:r>
            <a:rPr lang="en-US"/>
            <a:t>Standard</a:t>
          </a:r>
          <a:endParaRPr lang="en-US" dirty="0"/>
        </a:p>
      </dgm:t>
    </dgm:pt>
    <dgm:pt modelId="{3533DB13-2E7D-4FA6-893D-B3291750D64F}" type="parTrans" cxnId="{147F5ADE-2887-4FC3-80F9-37765B120C00}">
      <dgm:prSet/>
      <dgm:spPr/>
      <dgm:t>
        <a:bodyPr/>
        <a:lstStyle/>
        <a:p>
          <a:endParaRPr lang="en-US"/>
        </a:p>
      </dgm:t>
    </dgm:pt>
    <dgm:pt modelId="{446324DB-BB2E-4D36-B185-3814E238D29A}" type="sibTrans" cxnId="{147F5ADE-2887-4FC3-80F9-37765B120C00}">
      <dgm:prSet/>
      <dgm:spPr/>
      <dgm:t>
        <a:bodyPr/>
        <a:lstStyle/>
        <a:p>
          <a:endParaRPr lang="en-US"/>
        </a:p>
      </dgm:t>
    </dgm:pt>
    <dgm:pt modelId="{746C2EDC-203B-4E31-A518-25A4533552A6}" type="pres">
      <dgm:prSet presAssocID="{61F007B8-AB2C-49E3-83B1-90AA25CDCD8D}" presName="compositeShape" presStyleCnt="0">
        <dgm:presLayoutVars>
          <dgm:dir/>
          <dgm:resizeHandles/>
        </dgm:presLayoutVars>
      </dgm:prSet>
      <dgm:spPr/>
    </dgm:pt>
    <dgm:pt modelId="{7FA19B99-AE9D-4291-B071-82D765576CCD}" type="pres">
      <dgm:prSet presAssocID="{61F007B8-AB2C-49E3-83B1-90AA25CDCD8D}" presName="pyramid" presStyleLbl="node1" presStyleIdx="0" presStyleCnt="1" custLinFactNeighborY="196"/>
      <dgm:spPr/>
    </dgm:pt>
    <dgm:pt modelId="{1EB4F418-928C-47A9-A10D-FF8C1F97950A}" type="pres">
      <dgm:prSet presAssocID="{61F007B8-AB2C-49E3-83B1-90AA25CDCD8D}" presName="theList" presStyleCnt="0"/>
      <dgm:spPr/>
    </dgm:pt>
    <dgm:pt modelId="{3C070E36-7998-4C0C-A854-1810EB7E65DC}" type="pres">
      <dgm:prSet presAssocID="{0855DAE1-B741-49A6-ABCB-08BE741223FA}" presName="aNode" presStyleLbl="fgAcc1" presStyleIdx="0" presStyleCnt="9">
        <dgm:presLayoutVars>
          <dgm:bulletEnabled val="1"/>
        </dgm:presLayoutVars>
      </dgm:prSet>
      <dgm:spPr/>
    </dgm:pt>
    <dgm:pt modelId="{3C9B3947-360A-47A5-86FF-1F6E0D1CDAA5}" type="pres">
      <dgm:prSet presAssocID="{0855DAE1-B741-49A6-ABCB-08BE741223FA}" presName="aSpace" presStyleCnt="0"/>
      <dgm:spPr/>
    </dgm:pt>
    <dgm:pt modelId="{9111F89D-8E49-42C2-941E-B3A3A3F58A63}" type="pres">
      <dgm:prSet presAssocID="{3353F919-4B7B-4459-A7E4-ABB2771EB44F}" presName="aNode" presStyleLbl="fgAcc1" presStyleIdx="1" presStyleCnt="9">
        <dgm:presLayoutVars>
          <dgm:bulletEnabled val="1"/>
        </dgm:presLayoutVars>
      </dgm:prSet>
      <dgm:spPr/>
    </dgm:pt>
    <dgm:pt modelId="{C77AA93F-DE64-4C85-A92B-6BF292185C13}" type="pres">
      <dgm:prSet presAssocID="{3353F919-4B7B-4459-A7E4-ABB2771EB44F}" presName="aSpace" presStyleCnt="0"/>
      <dgm:spPr/>
    </dgm:pt>
    <dgm:pt modelId="{5E724FE9-813F-4E01-875E-5010C4900C0E}" type="pres">
      <dgm:prSet presAssocID="{0256E943-DAB3-42E3-996F-79DC5F4F2C96}" presName="aNode" presStyleLbl="fgAcc1" presStyleIdx="2" presStyleCnt="9">
        <dgm:presLayoutVars>
          <dgm:bulletEnabled val="1"/>
        </dgm:presLayoutVars>
      </dgm:prSet>
      <dgm:spPr/>
    </dgm:pt>
    <dgm:pt modelId="{BFB6A40E-EA32-49F6-A85F-83823FF67540}" type="pres">
      <dgm:prSet presAssocID="{0256E943-DAB3-42E3-996F-79DC5F4F2C96}" presName="aSpace" presStyleCnt="0"/>
      <dgm:spPr/>
    </dgm:pt>
    <dgm:pt modelId="{08C6A056-4E9C-4B65-98AE-85AC3A124B12}" type="pres">
      <dgm:prSet presAssocID="{40FDA927-8047-4AC0-B47F-FB3620C1D279}" presName="aNode" presStyleLbl="fgAcc1" presStyleIdx="3" presStyleCnt="9">
        <dgm:presLayoutVars>
          <dgm:bulletEnabled val="1"/>
        </dgm:presLayoutVars>
      </dgm:prSet>
      <dgm:spPr/>
    </dgm:pt>
    <dgm:pt modelId="{DFB8EDA2-F359-4FAA-BDA7-A8A37476C90E}" type="pres">
      <dgm:prSet presAssocID="{40FDA927-8047-4AC0-B47F-FB3620C1D279}" presName="aSpace" presStyleCnt="0"/>
      <dgm:spPr/>
    </dgm:pt>
    <dgm:pt modelId="{483F5F17-F2BB-45A8-9A66-07D07502C3DF}" type="pres">
      <dgm:prSet presAssocID="{63894420-B0BF-4D2A-9350-3478C477B106}" presName="aNode" presStyleLbl="fgAcc1" presStyleIdx="4" presStyleCnt="9">
        <dgm:presLayoutVars>
          <dgm:bulletEnabled val="1"/>
        </dgm:presLayoutVars>
      </dgm:prSet>
      <dgm:spPr/>
    </dgm:pt>
    <dgm:pt modelId="{A3DADFD7-A9E5-477A-A0CA-D67EAF7A6C8B}" type="pres">
      <dgm:prSet presAssocID="{63894420-B0BF-4D2A-9350-3478C477B106}" presName="aSpace" presStyleCnt="0"/>
      <dgm:spPr/>
    </dgm:pt>
    <dgm:pt modelId="{E9CE813C-DF8F-4F81-855C-D12C6A79E0A4}" type="pres">
      <dgm:prSet presAssocID="{C170A83C-271C-4080-8F93-40861F3B801C}" presName="aNode" presStyleLbl="fgAcc1" presStyleIdx="5" presStyleCnt="9">
        <dgm:presLayoutVars>
          <dgm:bulletEnabled val="1"/>
        </dgm:presLayoutVars>
      </dgm:prSet>
      <dgm:spPr/>
    </dgm:pt>
    <dgm:pt modelId="{680D3F63-76DC-4E69-B771-F94825CF7DBA}" type="pres">
      <dgm:prSet presAssocID="{C170A83C-271C-4080-8F93-40861F3B801C}" presName="aSpace" presStyleCnt="0"/>
      <dgm:spPr/>
    </dgm:pt>
    <dgm:pt modelId="{73B01AF2-8C79-45E3-9E52-ED7979617901}" type="pres">
      <dgm:prSet presAssocID="{497EFD66-402B-4B60-8F96-86D6E4FAF4FB}" presName="aNode" presStyleLbl="fgAcc1" presStyleIdx="6" presStyleCnt="9">
        <dgm:presLayoutVars>
          <dgm:bulletEnabled val="1"/>
        </dgm:presLayoutVars>
      </dgm:prSet>
      <dgm:spPr/>
    </dgm:pt>
    <dgm:pt modelId="{35775FCF-C791-417D-9F90-6BB3354B480E}" type="pres">
      <dgm:prSet presAssocID="{497EFD66-402B-4B60-8F96-86D6E4FAF4FB}" presName="aSpace" presStyleCnt="0"/>
      <dgm:spPr/>
    </dgm:pt>
    <dgm:pt modelId="{BC177BBE-9CA2-4607-85FA-654698D17C7F}" type="pres">
      <dgm:prSet presAssocID="{1913C965-B842-4B57-975D-3A1E58A6D4CF}" presName="aNode" presStyleLbl="fgAcc1" presStyleIdx="7" presStyleCnt="9">
        <dgm:presLayoutVars>
          <dgm:bulletEnabled val="1"/>
        </dgm:presLayoutVars>
      </dgm:prSet>
      <dgm:spPr/>
    </dgm:pt>
    <dgm:pt modelId="{565F9BB2-A833-40EE-8590-7CD82FE8382F}" type="pres">
      <dgm:prSet presAssocID="{1913C965-B842-4B57-975D-3A1E58A6D4CF}" presName="aSpace" presStyleCnt="0"/>
      <dgm:spPr/>
    </dgm:pt>
    <dgm:pt modelId="{D97C6E79-D649-4535-B635-B524065C1F04}" type="pres">
      <dgm:prSet presAssocID="{03D23687-F610-4584-BA23-31C447BB1F2C}" presName="aNode" presStyleLbl="fgAcc1" presStyleIdx="8" presStyleCnt="9">
        <dgm:presLayoutVars>
          <dgm:bulletEnabled val="1"/>
        </dgm:presLayoutVars>
      </dgm:prSet>
      <dgm:spPr/>
    </dgm:pt>
    <dgm:pt modelId="{1267A76A-4C67-4C06-B40A-43C5CE91F500}" type="pres">
      <dgm:prSet presAssocID="{03D23687-F610-4584-BA23-31C447BB1F2C}" presName="aSpace" presStyleCnt="0"/>
      <dgm:spPr/>
    </dgm:pt>
  </dgm:ptLst>
  <dgm:cxnLst>
    <dgm:cxn modelId="{147F5ADE-2887-4FC3-80F9-37765B120C00}" srcId="{61F007B8-AB2C-49E3-83B1-90AA25CDCD8D}" destId="{03D23687-F610-4584-BA23-31C447BB1F2C}" srcOrd="8" destOrd="0" parTransId="{3533DB13-2E7D-4FA6-893D-B3291750D64F}" sibTransId="{446324DB-BB2E-4D36-B185-3814E238D29A}"/>
    <dgm:cxn modelId="{3BA48785-D3AF-430B-996A-F46616679E64}" type="presOf" srcId="{0855DAE1-B741-49A6-ABCB-08BE741223FA}" destId="{3C070E36-7998-4C0C-A854-1810EB7E65DC}" srcOrd="0" destOrd="0" presId="urn:microsoft.com/office/officeart/2005/8/layout/pyramid2"/>
    <dgm:cxn modelId="{02DD2951-D2FD-4626-9219-345A6AAE6B4E}" type="presOf" srcId="{63894420-B0BF-4D2A-9350-3478C477B106}" destId="{483F5F17-F2BB-45A8-9A66-07D07502C3DF}" srcOrd="0" destOrd="0" presId="urn:microsoft.com/office/officeart/2005/8/layout/pyramid2"/>
    <dgm:cxn modelId="{85A31248-A3F2-4E83-BF48-E6F2304F5B6B}" type="presOf" srcId="{0256E943-DAB3-42E3-996F-79DC5F4F2C96}" destId="{5E724FE9-813F-4E01-875E-5010C4900C0E}" srcOrd="0" destOrd="0" presId="urn:microsoft.com/office/officeart/2005/8/layout/pyramid2"/>
    <dgm:cxn modelId="{584870B4-8107-469B-8287-C5213929D72E}" srcId="{61F007B8-AB2C-49E3-83B1-90AA25CDCD8D}" destId="{40FDA927-8047-4AC0-B47F-FB3620C1D279}" srcOrd="3" destOrd="0" parTransId="{AFFC3A63-3653-484C-B880-C28FDC5197B1}" sibTransId="{290A68F7-0DA2-4E79-AAE0-423B7506E180}"/>
    <dgm:cxn modelId="{E5AFEDC8-47F0-4613-A24B-0EEA91BEDB8F}" type="presOf" srcId="{3353F919-4B7B-4459-A7E4-ABB2771EB44F}" destId="{9111F89D-8E49-42C2-941E-B3A3A3F58A63}" srcOrd="0" destOrd="0" presId="urn:microsoft.com/office/officeart/2005/8/layout/pyramid2"/>
    <dgm:cxn modelId="{5AEE8153-D4DC-4C93-A6C0-0B31AFD15F0F}" srcId="{61F007B8-AB2C-49E3-83B1-90AA25CDCD8D}" destId="{0256E943-DAB3-42E3-996F-79DC5F4F2C96}" srcOrd="2" destOrd="0" parTransId="{2E15FAF1-0D7B-4351-96F6-67583CA3E23C}" sibTransId="{BAD2E8FE-24F3-4F1F-A5DB-3938767F61CB}"/>
    <dgm:cxn modelId="{937A563B-9BBB-4C20-A2CA-6EFFDE36DB70}" srcId="{61F007B8-AB2C-49E3-83B1-90AA25CDCD8D}" destId="{63894420-B0BF-4D2A-9350-3478C477B106}" srcOrd="4" destOrd="0" parTransId="{C4F5B3AC-F835-4F33-853F-D4F5305BA1B2}" sibTransId="{02E8EE7A-7B1E-47C3-B2D4-F6CFB5F65548}"/>
    <dgm:cxn modelId="{1485F051-F1C7-407A-A5E8-861E42ECF49D}" type="presOf" srcId="{1913C965-B842-4B57-975D-3A1E58A6D4CF}" destId="{BC177BBE-9CA2-4607-85FA-654698D17C7F}" srcOrd="0" destOrd="0" presId="urn:microsoft.com/office/officeart/2005/8/layout/pyramid2"/>
    <dgm:cxn modelId="{961768AC-9210-46A8-8003-58779E5C95A9}" srcId="{61F007B8-AB2C-49E3-83B1-90AA25CDCD8D}" destId="{1913C965-B842-4B57-975D-3A1E58A6D4CF}" srcOrd="7" destOrd="0" parTransId="{8191FD5A-9F92-4CDE-B68F-E05B25D9DB62}" sibTransId="{ECE78374-6043-447A-85DB-8F74F77758F4}"/>
    <dgm:cxn modelId="{3A854456-5B42-46D4-BD5E-FEA64BE5D5BE}" srcId="{61F007B8-AB2C-49E3-83B1-90AA25CDCD8D}" destId="{3353F919-4B7B-4459-A7E4-ABB2771EB44F}" srcOrd="1" destOrd="0" parTransId="{A7DF05AF-9809-4B26-B343-A0DDF8E32607}" sibTransId="{DFC4DA08-5F52-43B7-A3C5-3FED647B99A2}"/>
    <dgm:cxn modelId="{5AB4CB27-A6A4-441A-BBA3-33BE40BFC801}" srcId="{61F007B8-AB2C-49E3-83B1-90AA25CDCD8D}" destId="{C170A83C-271C-4080-8F93-40861F3B801C}" srcOrd="5" destOrd="0" parTransId="{A8B3C57B-35AF-4AA7-A3E0-D60524AAE23F}" sibTransId="{5DB0879C-4C03-4E73-8D80-946407A7C191}"/>
    <dgm:cxn modelId="{F532D718-6423-4F51-A14E-668FC4154010}" srcId="{61F007B8-AB2C-49E3-83B1-90AA25CDCD8D}" destId="{0855DAE1-B741-49A6-ABCB-08BE741223FA}" srcOrd="0" destOrd="0" parTransId="{A5DB84F8-DF40-45FF-BB4F-C9AA79611FB5}" sibTransId="{51315314-DE4A-4B1A-8242-B16EA01C6427}"/>
    <dgm:cxn modelId="{39E2652D-F0D0-4B62-88D1-972955C487D8}" srcId="{61F007B8-AB2C-49E3-83B1-90AA25CDCD8D}" destId="{497EFD66-402B-4B60-8F96-86D6E4FAF4FB}" srcOrd="6" destOrd="0" parTransId="{6B209575-71E2-4C07-AB5E-002151521874}" sibTransId="{ADAC682C-5A5D-492A-9A4F-FCB97D8BFD80}"/>
    <dgm:cxn modelId="{3F2A57F2-410A-46AB-BF87-7EDE2FD99A7B}" type="presOf" srcId="{03D23687-F610-4584-BA23-31C447BB1F2C}" destId="{D97C6E79-D649-4535-B635-B524065C1F04}" srcOrd="0" destOrd="0" presId="urn:microsoft.com/office/officeart/2005/8/layout/pyramid2"/>
    <dgm:cxn modelId="{EB0A4B03-6C6F-4669-A591-34939C4CA0EC}" type="presOf" srcId="{61F007B8-AB2C-49E3-83B1-90AA25CDCD8D}" destId="{746C2EDC-203B-4E31-A518-25A4533552A6}" srcOrd="0" destOrd="0" presId="urn:microsoft.com/office/officeart/2005/8/layout/pyramid2"/>
    <dgm:cxn modelId="{F58A5BD0-D4B9-4213-B6AA-86965ADC4A5C}" type="presOf" srcId="{40FDA927-8047-4AC0-B47F-FB3620C1D279}" destId="{08C6A056-4E9C-4B65-98AE-85AC3A124B12}" srcOrd="0" destOrd="0" presId="urn:microsoft.com/office/officeart/2005/8/layout/pyramid2"/>
    <dgm:cxn modelId="{7FB98C4F-2BC7-42B4-A727-9CC44FF8C625}" type="presOf" srcId="{497EFD66-402B-4B60-8F96-86D6E4FAF4FB}" destId="{73B01AF2-8C79-45E3-9E52-ED7979617901}" srcOrd="0" destOrd="0" presId="urn:microsoft.com/office/officeart/2005/8/layout/pyramid2"/>
    <dgm:cxn modelId="{50B7CA60-0252-448C-9A10-88CF70694105}" type="presOf" srcId="{C170A83C-271C-4080-8F93-40861F3B801C}" destId="{E9CE813C-DF8F-4F81-855C-D12C6A79E0A4}" srcOrd="0" destOrd="0" presId="urn:microsoft.com/office/officeart/2005/8/layout/pyramid2"/>
    <dgm:cxn modelId="{9ADA407D-F161-433D-9747-647D2C07F634}" type="presParOf" srcId="{746C2EDC-203B-4E31-A518-25A4533552A6}" destId="{7FA19B99-AE9D-4291-B071-82D765576CCD}" srcOrd="0" destOrd="0" presId="urn:microsoft.com/office/officeart/2005/8/layout/pyramid2"/>
    <dgm:cxn modelId="{A21DD833-45F7-46BE-B998-9E270A09B310}" type="presParOf" srcId="{746C2EDC-203B-4E31-A518-25A4533552A6}" destId="{1EB4F418-928C-47A9-A10D-FF8C1F97950A}" srcOrd="1" destOrd="0" presId="urn:microsoft.com/office/officeart/2005/8/layout/pyramid2"/>
    <dgm:cxn modelId="{991D7E93-A82A-4522-8A42-877711F086BD}" type="presParOf" srcId="{1EB4F418-928C-47A9-A10D-FF8C1F97950A}" destId="{3C070E36-7998-4C0C-A854-1810EB7E65DC}" srcOrd="0" destOrd="0" presId="urn:microsoft.com/office/officeart/2005/8/layout/pyramid2"/>
    <dgm:cxn modelId="{10665E10-9548-4635-B445-F59AACE49F35}" type="presParOf" srcId="{1EB4F418-928C-47A9-A10D-FF8C1F97950A}" destId="{3C9B3947-360A-47A5-86FF-1F6E0D1CDAA5}" srcOrd="1" destOrd="0" presId="urn:microsoft.com/office/officeart/2005/8/layout/pyramid2"/>
    <dgm:cxn modelId="{6A955C14-9FCB-4D9F-A02B-4625AA570F5E}" type="presParOf" srcId="{1EB4F418-928C-47A9-A10D-FF8C1F97950A}" destId="{9111F89D-8E49-42C2-941E-B3A3A3F58A63}" srcOrd="2" destOrd="0" presId="urn:microsoft.com/office/officeart/2005/8/layout/pyramid2"/>
    <dgm:cxn modelId="{16D15C7E-35E9-4905-A6BA-0C5BE85EB759}" type="presParOf" srcId="{1EB4F418-928C-47A9-A10D-FF8C1F97950A}" destId="{C77AA93F-DE64-4C85-A92B-6BF292185C13}" srcOrd="3" destOrd="0" presId="urn:microsoft.com/office/officeart/2005/8/layout/pyramid2"/>
    <dgm:cxn modelId="{994CAC59-EF4C-44C4-BB7D-40456D7C2309}" type="presParOf" srcId="{1EB4F418-928C-47A9-A10D-FF8C1F97950A}" destId="{5E724FE9-813F-4E01-875E-5010C4900C0E}" srcOrd="4" destOrd="0" presId="urn:microsoft.com/office/officeart/2005/8/layout/pyramid2"/>
    <dgm:cxn modelId="{30BD99D8-0B89-4CDD-9359-C66A6675145B}" type="presParOf" srcId="{1EB4F418-928C-47A9-A10D-FF8C1F97950A}" destId="{BFB6A40E-EA32-49F6-A85F-83823FF67540}" srcOrd="5" destOrd="0" presId="urn:microsoft.com/office/officeart/2005/8/layout/pyramid2"/>
    <dgm:cxn modelId="{D038EE24-7930-4E5D-BABF-2F55352CDCDD}" type="presParOf" srcId="{1EB4F418-928C-47A9-A10D-FF8C1F97950A}" destId="{08C6A056-4E9C-4B65-98AE-85AC3A124B12}" srcOrd="6" destOrd="0" presId="urn:microsoft.com/office/officeart/2005/8/layout/pyramid2"/>
    <dgm:cxn modelId="{EA199262-E242-43F7-8B27-8F183EF89697}" type="presParOf" srcId="{1EB4F418-928C-47A9-A10D-FF8C1F97950A}" destId="{DFB8EDA2-F359-4FAA-BDA7-A8A37476C90E}" srcOrd="7" destOrd="0" presId="urn:microsoft.com/office/officeart/2005/8/layout/pyramid2"/>
    <dgm:cxn modelId="{5177597C-7572-4379-AB0E-0F296D9FC639}" type="presParOf" srcId="{1EB4F418-928C-47A9-A10D-FF8C1F97950A}" destId="{483F5F17-F2BB-45A8-9A66-07D07502C3DF}" srcOrd="8" destOrd="0" presId="urn:microsoft.com/office/officeart/2005/8/layout/pyramid2"/>
    <dgm:cxn modelId="{ABE47AAB-B97A-4D25-8DC8-FE80951D63C3}" type="presParOf" srcId="{1EB4F418-928C-47A9-A10D-FF8C1F97950A}" destId="{A3DADFD7-A9E5-477A-A0CA-D67EAF7A6C8B}" srcOrd="9" destOrd="0" presId="urn:microsoft.com/office/officeart/2005/8/layout/pyramid2"/>
    <dgm:cxn modelId="{726F8C25-B5B0-4FE9-98D2-373B0880DCDF}" type="presParOf" srcId="{1EB4F418-928C-47A9-A10D-FF8C1F97950A}" destId="{E9CE813C-DF8F-4F81-855C-D12C6A79E0A4}" srcOrd="10" destOrd="0" presId="urn:microsoft.com/office/officeart/2005/8/layout/pyramid2"/>
    <dgm:cxn modelId="{8B1A83E5-9246-4FA1-AFCD-DA8095FD1D07}" type="presParOf" srcId="{1EB4F418-928C-47A9-A10D-FF8C1F97950A}" destId="{680D3F63-76DC-4E69-B771-F94825CF7DBA}" srcOrd="11" destOrd="0" presId="urn:microsoft.com/office/officeart/2005/8/layout/pyramid2"/>
    <dgm:cxn modelId="{5D8ECEAF-5BA8-4D53-857D-A26B6AA0227F}" type="presParOf" srcId="{1EB4F418-928C-47A9-A10D-FF8C1F97950A}" destId="{73B01AF2-8C79-45E3-9E52-ED7979617901}" srcOrd="12" destOrd="0" presId="urn:microsoft.com/office/officeart/2005/8/layout/pyramid2"/>
    <dgm:cxn modelId="{CD32F39B-34E8-433F-AFCE-E8CBE9B88B83}" type="presParOf" srcId="{1EB4F418-928C-47A9-A10D-FF8C1F97950A}" destId="{35775FCF-C791-417D-9F90-6BB3354B480E}" srcOrd="13" destOrd="0" presId="urn:microsoft.com/office/officeart/2005/8/layout/pyramid2"/>
    <dgm:cxn modelId="{137754DF-9A8E-4DAA-8170-78CA10648DD3}" type="presParOf" srcId="{1EB4F418-928C-47A9-A10D-FF8C1F97950A}" destId="{BC177BBE-9CA2-4607-85FA-654698D17C7F}" srcOrd="14" destOrd="0" presId="urn:microsoft.com/office/officeart/2005/8/layout/pyramid2"/>
    <dgm:cxn modelId="{CB4F0869-D980-4877-9AA8-FBCBF6B16BBF}" type="presParOf" srcId="{1EB4F418-928C-47A9-A10D-FF8C1F97950A}" destId="{565F9BB2-A833-40EE-8590-7CD82FE8382F}" srcOrd="15" destOrd="0" presId="urn:microsoft.com/office/officeart/2005/8/layout/pyramid2"/>
    <dgm:cxn modelId="{DB56A337-8F33-4066-AE5F-B4911A690CFE}" type="presParOf" srcId="{1EB4F418-928C-47A9-A10D-FF8C1F97950A}" destId="{D97C6E79-D649-4535-B635-B524065C1F04}" srcOrd="16" destOrd="0" presId="urn:microsoft.com/office/officeart/2005/8/layout/pyramid2"/>
    <dgm:cxn modelId="{AE507E27-690B-46FF-BEAB-6FB9BBFA22C6}" type="presParOf" srcId="{1EB4F418-928C-47A9-A10D-FF8C1F97950A}" destId="{1267A76A-4C67-4C06-B40A-43C5CE91F500}" srcOrd="17" destOrd="0" presId="urn:microsoft.com/office/officeart/2005/8/layout/pyramid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4DCD734-21EF-4D13-9AEB-8B9F0B6712A0}"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US"/>
        </a:p>
      </dgm:t>
    </dgm:pt>
    <dgm:pt modelId="{5F9B1BF1-AC0E-4DB9-8174-0DA3662EC3B1}">
      <dgm:prSet phldrT="[Text]"/>
      <dgm:spPr/>
      <dgm:t>
        <a:bodyPr/>
        <a:lstStyle/>
        <a:p>
          <a:r>
            <a:rPr lang="en-ZA" dirty="0"/>
            <a:t>Bar chart</a:t>
          </a:r>
          <a:endParaRPr lang="en-US" dirty="0"/>
        </a:p>
      </dgm:t>
    </dgm:pt>
    <dgm:pt modelId="{B1BE9952-1C21-4C98-8363-2A591B1CC6CE}" type="parTrans" cxnId="{B0FD8F77-5D7B-4D9B-B225-6712D1DB88C4}">
      <dgm:prSet/>
      <dgm:spPr/>
      <dgm:t>
        <a:bodyPr/>
        <a:lstStyle/>
        <a:p>
          <a:endParaRPr lang="en-US"/>
        </a:p>
      </dgm:t>
    </dgm:pt>
    <dgm:pt modelId="{39B1B091-7AB1-4181-B7B1-785FD41CD177}" type="sibTrans" cxnId="{B0FD8F77-5D7B-4D9B-B225-6712D1DB88C4}">
      <dgm:prSet/>
      <dgm:spPr/>
      <dgm:t>
        <a:bodyPr/>
        <a:lstStyle/>
        <a:p>
          <a:endParaRPr lang="en-US"/>
        </a:p>
      </dgm:t>
    </dgm:pt>
    <dgm:pt modelId="{BA2AED2F-9D6E-40C3-9DDA-CCBEE49C62ED}">
      <dgm:prSet phldrT="[Text]"/>
      <dgm:spPr/>
      <dgm:t>
        <a:bodyPr/>
        <a:lstStyle/>
        <a:p>
          <a:r>
            <a:rPr lang="en-ZA" dirty="0"/>
            <a:t>Graphs</a:t>
          </a:r>
          <a:endParaRPr lang="en-US" dirty="0"/>
        </a:p>
      </dgm:t>
    </dgm:pt>
    <dgm:pt modelId="{7D6EC0C7-1EAD-4553-9B0A-D3ED698978B7}" type="parTrans" cxnId="{30C34626-35CA-4335-BBAB-CFB4507516AD}">
      <dgm:prSet/>
      <dgm:spPr/>
      <dgm:t>
        <a:bodyPr/>
        <a:lstStyle/>
        <a:p>
          <a:endParaRPr lang="en-US"/>
        </a:p>
      </dgm:t>
    </dgm:pt>
    <dgm:pt modelId="{AAB8F2F4-9550-43E1-8582-2B481369BA7A}" type="sibTrans" cxnId="{30C34626-35CA-4335-BBAB-CFB4507516AD}">
      <dgm:prSet/>
      <dgm:spPr/>
      <dgm:t>
        <a:bodyPr/>
        <a:lstStyle/>
        <a:p>
          <a:endParaRPr lang="en-US"/>
        </a:p>
      </dgm:t>
    </dgm:pt>
    <dgm:pt modelId="{2F973D4E-63DD-44EF-AE9D-D6BEBBD6C039}">
      <dgm:prSet phldrT="[Text]"/>
      <dgm:spPr/>
      <dgm:t>
        <a:bodyPr/>
        <a:lstStyle/>
        <a:p>
          <a:r>
            <a:rPr lang="en-US" dirty="0"/>
            <a:t>Tables</a:t>
          </a:r>
        </a:p>
      </dgm:t>
    </dgm:pt>
    <dgm:pt modelId="{2067535F-94D7-451C-993A-B3459FD2A590}" type="parTrans" cxnId="{31A869FC-5C79-4ABB-86EF-38E093287BB2}">
      <dgm:prSet/>
      <dgm:spPr/>
      <dgm:t>
        <a:bodyPr/>
        <a:lstStyle/>
        <a:p>
          <a:endParaRPr lang="en-US"/>
        </a:p>
      </dgm:t>
    </dgm:pt>
    <dgm:pt modelId="{A4F87625-124F-489C-80B2-B0034665C65F}" type="sibTrans" cxnId="{31A869FC-5C79-4ABB-86EF-38E093287BB2}">
      <dgm:prSet/>
      <dgm:spPr/>
      <dgm:t>
        <a:bodyPr/>
        <a:lstStyle/>
        <a:p>
          <a:endParaRPr lang="en-US"/>
        </a:p>
      </dgm:t>
    </dgm:pt>
    <dgm:pt modelId="{E773CA89-BB45-49D1-83A6-7443A0DEB4C3}">
      <dgm:prSet phldrT="[Text]"/>
      <dgm:spPr/>
      <dgm:t>
        <a:bodyPr/>
        <a:lstStyle/>
        <a:p>
          <a:r>
            <a:rPr lang="en-ZA" dirty="0"/>
            <a:t>Bubble Charts</a:t>
          </a:r>
          <a:endParaRPr lang="en-US" dirty="0"/>
        </a:p>
      </dgm:t>
    </dgm:pt>
    <dgm:pt modelId="{DC5A0407-5D40-45C3-B6CB-0BAEFF3DCB9A}" type="parTrans" cxnId="{34012512-8148-450F-804B-87C4168F7EE5}">
      <dgm:prSet/>
      <dgm:spPr/>
      <dgm:t>
        <a:bodyPr/>
        <a:lstStyle/>
        <a:p>
          <a:endParaRPr lang="en-US"/>
        </a:p>
      </dgm:t>
    </dgm:pt>
    <dgm:pt modelId="{4F63312D-15A6-4887-B315-CCAEB6ED87A8}" type="sibTrans" cxnId="{34012512-8148-450F-804B-87C4168F7EE5}">
      <dgm:prSet/>
      <dgm:spPr/>
      <dgm:t>
        <a:bodyPr/>
        <a:lstStyle/>
        <a:p>
          <a:endParaRPr lang="en-US"/>
        </a:p>
      </dgm:t>
    </dgm:pt>
    <dgm:pt modelId="{87050649-052F-4BE7-959B-391B0095E9E5}">
      <dgm:prSet phldrT="[Text]"/>
      <dgm:spPr/>
      <dgm:t>
        <a:bodyPr/>
        <a:lstStyle/>
        <a:p>
          <a:r>
            <a:rPr lang="en-US" dirty="0"/>
            <a:t>Logic Diagrams</a:t>
          </a:r>
        </a:p>
      </dgm:t>
    </dgm:pt>
    <dgm:pt modelId="{A13008FE-8891-4D45-96C5-D66C85FCC814}" type="parTrans" cxnId="{9318128F-C2B4-4698-A60E-1293A4095BF8}">
      <dgm:prSet/>
      <dgm:spPr/>
      <dgm:t>
        <a:bodyPr/>
        <a:lstStyle/>
        <a:p>
          <a:endParaRPr lang="en-US"/>
        </a:p>
      </dgm:t>
    </dgm:pt>
    <dgm:pt modelId="{AF7A1631-7B10-41E1-AC22-C93045B5957E}" type="sibTrans" cxnId="{9318128F-C2B4-4698-A60E-1293A4095BF8}">
      <dgm:prSet/>
      <dgm:spPr/>
      <dgm:t>
        <a:bodyPr/>
        <a:lstStyle/>
        <a:p>
          <a:endParaRPr lang="en-US"/>
        </a:p>
      </dgm:t>
    </dgm:pt>
    <dgm:pt modelId="{4B001771-2D2C-4205-9D0F-1A6C9AC5984A}" type="pres">
      <dgm:prSet presAssocID="{04DCD734-21EF-4D13-9AEB-8B9F0B6712A0}" presName="Name0" presStyleCnt="0">
        <dgm:presLayoutVars>
          <dgm:chMax val="7"/>
          <dgm:chPref val="7"/>
          <dgm:dir/>
        </dgm:presLayoutVars>
      </dgm:prSet>
      <dgm:spPr/>
    </dgm:pt>
    <dgm:pt modelId="{DFDAF223-BD20-4D1C-97B6-22A353E50E8C}" type="pres">
      <dgm:prSet presAssocID="{04DCD734-21EF-4D13-9AEB-8B9F0B6712A0}" presName="Name1" presStyleCnt="0"/>
      <dgm:spPr/>
    </dgm:pt>
    <dgm:pt modelId="{415F33A6-5A42-4EA4-A8E3-E9CCF54D95A6}" type="pres">
      <dgm:prSet presAssocID="{04DCD734-21EF-4D13-9AEB-8B9F0B6712A0}" presName="cycle" presStyleCnt="0"/>
      <dgm:spPr/>
    </dgm:pt>
    <dgm:pt modelId="{86822B4E-B260-49DD-8425-CDBE63CEF212}" type="pres">
      <dgm:prSet presAssocID="{04DCD734-21EF-4D13-9AEB-8B9F0B6712A0}" presName="srcNode" presStyleLbl="node1" presStyleIdx="0" presStyleCnt="5"/>
      <dgm:spPr/>
    </dgm:pt>
    <dgm:pt modelId="{FAAA86F8-54C2-4962-92BF-12EF41BF86F4}" type="pres">
      <dgm:prSet presAssocID="{04DCD734-21EF-4D13-9AEB-8B9F0B6712A0}" presName="conn" presStyleLbl="parChTrans1D2" presStyleIdx="0" presStyleCnt="1"/>
      <dgm:spPr/>
    </dgm:pt>
    <dgm:pt modelId="{E041ADE4-EC37-42B7-802D-7164C863F956}" type="pres">
      <dgm:prSet presAssocID="{04DCD734-21EF-4D13-9AEB-8B9F0B6712A0}" presName="extraNode" presStyleLbl="node1" presStyleIdx="0" presStyleCnt="5"/>
      <dgm:spPr/>
    </dgm:pt>
    <dgm:pt modelId="{47A17BDF-2E6A-48CF-A858-9A76DAA1C037}" type="pres">
      <dgm:prSet presAssocID="{04DCD734-21EF-4D13-9AEB-8B9F0B6712A0}" presName="dstNode" presStyleLbl="node1" presStyleIdx="0" presStyleCnt="5"/>
      <dgm:spPr/>
    </dgm:pt>
    <dgm:pt modelId="{F936C660-734C-4190-B171-B0383A4CE954}" type="pres">
      <dgm:prSet presAssocID="{5F9B1BF1-AC0E-4DB9-8174-0DA3662EC3B1}" presName="text_1" presStyleLbl="node1" presStyleIdx="0" presStyleCnt="5">
        <dgm:presLayoutVars>
          <dgm:bulletEnabled val="1"/>
        </dgm:presLayoutVars>
      </dgm:prSet>
      <dgm:spPr/>
    </dgm:pt>
    <dgm:pt modelId="{9D5D9D17-A36D-466A-BB0B-71DECD074A2E}" type="pres">
      <dgm:prSet presAssocID="{5F9B1BF1-AC0E-4DB9-8174-0DA3662EC3B1}" presName="accent_1" presStyleCnt="0"/>
      <dgm:spPr/>
    </dgm:pt>
    <dgm:pt modelId="{B4642D4C-A5C8-47C2-AD6D-22449A522DDC}" type="pres">
      <dgm:prSet presAssocID="{5F9B1BF1-AC0E-4DB9-8174-0DA3662EC3B1}" presName="accentRepeatNode" presStyleLbl="solidFgAcc1" presStyleIdx="0" presStyleCnt="5"/>
      <dgm:spPr/>
    </dgm:pt>
    <dgm:pt modelId="{936B1E4A-7C65-4E3B-9490-C76A8FE14605}" type="pres">
      <dgm:prSet presAssocID="{BA2AED2F-9D6E-40C3-9DDA-CCBEE49C62ED}" presName="text_2" presStyleLbl="node1" presStyleIdx="1" presStyleCnt="5">
        <dgm:presLayoutVars>
          <dgm:bulletEnabled val="1"/>
        </dgm:presLayoutVars>
      </dgm:prSet>
      <dgm:spPr/>
    </dgm:pt>
    <dgm:pt modelId="{917B1030-D47B-4FA8-8EAB-3C609C466600}" type="pres">
      <dgm:prSet presAssocID="{BA2AED2F-9D6E-40C3-9DDA-CCBEE49C62ED}" presName="accent_2" presStyleCnt="0"/>
      <dgm:spPr/>
    </dgm:pt>
    <dgm:pt modelId="{3E2DAD1B-911F-4344-9394-E9BFDCF9505F}" type="pres">
      <dgm:prSet presAssocID="{BA2AED2F-9D6E-40C3-9DDA-CCBEE49C62ED}" presName="accentRepeatNode" presStyleLbl="solidFgAcc1" presStyleIdx="1" presStyleCnt="5"/>
      <dgm:spPr/>
    </dgm:pt>
    <dgm:pt modelId="{2B5E3824-527D-49F7-BE54-02887217B070}" type="pres">
      <dgm:prSet presAssocID="{2F973D4E-63DD-44EF-AE9D-D6BEBBD6C039}" presName="text_3" presStyleLbl="node1" presStyleIdx="2" presStyleCnt="5">
        <dgm:presLayoutVars>
          <dgm:bulletEnabled val="1"/>
        </dgm:presLayoutVars>
      </dgm:prSet>
      <dgm:spPr/>
    </dgm:pt>
    <dgm:pt modelId="{E85D85AE-DD23-4E99-AA0D-5A3A8AFCD246}" type="pres">
      <dgm:prSet presAssocID="{2F973D4E-63DD-44EF-AE9D-D6BEBBD6C039}" presName="accent_3" presStyleCnt="0"/>
      <dgm:spPr/>
    </dgm:pt>
    <dgm:pt modelId="{A95B71E1-8DA4-42A4-A672-01E1481B537E}" type="pres">
      <dgm:prSet presAssocID="{2F973D4E-63DD-44EF-AE9D-D6BEBBD6C039}" presName="accentRepeatNode" presStyleLbl="solidFgAcc1" presStyleIdx="2" presStyleCnt="5"/>
      <dgm:spPr/>
    </dgm:pt>
    <dgm:pt modelId="{5486AEFF-F336-4CDA-A978-ED87EA000FBE}" type="pres">
      <dgm:prSet presAssocID="{E773CA89-BB45-49D1-83A6-7443A0DEB4C3}" presName="text_4" presStyleLbl="node1" presStyleIdx="3" presStyleCnt="5">
        <dgm:presLayoutVars>
          <dgm:bulletEnabled val="1"/>
        </dgm:presLayoutVars>
      </dgm:prSet>
      <dgm:spPr/>
    </dgm:pt>
    <dgm:pt modelId="{DBB6C0D1-2F7B-4DF5-8F12-B1A90144D268}" type="pres">
      <dgm:prSet presAssocID="{E773CA89-BB45-49D1-83A6-7443A0DEB4C3}" presName="accent_4" presStyleCnt="0"/>
      <dgm:spPr/>
    </dgm:pt>
    <dgm:pt modelId="{B4BF3614-2F49-408A-8386-A3698E4118EF}" type="pres">
      <dgm:prSet presAssocID="{E773CA89-BB45-49D1-83A6-7443A0DEB4C3}" presName="accentRepeatNode" presStyleLbl="solidFgAcc1" presStyleIdx="3" presStyleCnt="5"/>
      <dgm:spPr/>
    </dgm:pt>
    <dgm:pt modelId="{35754152-AAC2-4AD0-882E-79BA477ECEAB}" type="pres">
      <dgm:prSet presAssocID="{87050649-052F-4BE7-959B-391B0095E9E5}" presName="text_5" presStyleLbl="node1" presStyleIdx="4" presStyleCnt="5">
        <dgm:presLayoutVars>
          <dgm:bulletEnabled val="1"/>
        </dgm:presLayoutVars>
      </dgm:prSet>
      <dgm:spPr/>
    </dgm:pt>
    <dgm:pt modelId="{BBA5CDD1-5A4E-4B44-B372-6019043DFA22}" type="pres">
      <dgm:prSet presAssocID="{87050649-052F-4BE7-959B-391B0095E9E5}" presName="accent_5" presStyleCnt="0"/>
      <dgm:spPr/>
    </dgm:pt>
    <dgm:pt modelId="{E2D47E6A-B77E-44BB-B5F7-B9D3459AA3EC}" type="pres">
      <dgm:prSet presAssocID="{87050649-052F-4BE7-959B-391B0095E9E5}" presName="accentRepeatNode" presStyleLbl="solidFgAcc1" presStyleIdx="4" presStyleCnt="5"/>
      <dgm:spPr/>
    </dgm:pt>
  </dgm:ptLst>
  <dgm:cxnLst>
    <dgm:cxn modelId="{98380C4A-C579-4629-A1CC-D6B6C086FBCA}" type="presOf" srcId="{5F9B1BF1-AC0E-4DB9-8174-0DA3662EC3B1}" destId="{F936C660-734C-4190-B171-B0383A4CE954}" srcOrd="0" destOrd="0" presId="urn:microsoft.com/office/officeart/2008/layout/VerticalCurvedList"/>
    <dgm:cxn modelId="{34012512-8148-450F-804B-87C4168F7EE5}" srcId="{04DCD734-21EF-4D13-9AEB-8B9F0B6712A0}" destId="{E773CA89-BB45-49D1-83A6-7443A0DEB4C3}" srcOrd="3" destOrd="0" parTransId="{DC5A0407-5D40-45C3-B6CB-0BAEFF3DCB9A}" sibTransId="{4F63312D-15A6-4887-B315-CCAEB6ED87A8}"/>
    <dgm:cxn modelId="{B5F34F86-8FE3-4357-91B0-4A83A3FE16E2}" type="presOf" srcId="{04DCD734-21EF-4D13-9AEB-8B9F0B6712A0}" destId="{4B001771-2D2C-4205-9D0F-1A6C9AC5984A}" srcOrd="0" destOrd="0" presId="urn:microsoft.com/office/officeart/2008/layout/VerticalCurvedList"/>
    <dgm:cxn modelId="{9318128F-C2B4-4698-A60E-1293A4095BF8}" srcId="{04DCD734-21EF-4D13-9AEB-8B9F0B6712A0}" destId="{87050649-052F-4BE7-959B-391B0095E9E5}" srcOrd="4" destOrd="0" parTransId="{A13008FE-8891-4D45-96C5-D66C85FCC814}" sibTransId="{AF7A1631-7B10-41E1-AC22-C93045B5957E}"/>
    <dgm:cxn modelId="{8B7B1B02-98EF-4121-9DA6-399D996CEE65}" type="presOf" srcId="{39B1B091-7AB1-4181-B7B1-785FD41CD177}" destId="{FAAA86F8-54C2-4962-92BF-12EF41BF86F4}" srcOrd="0" destOrd="0" presId="urn:microsoft.com/office/officeart/2008/layout/VerticalCurvedList"/>
    <dgm:cxn modelId="{996CD19B-2E40-4C6D-9E36-E56751100234}" type="presOf" srcId="{BA2AED2F-9D6E-40C3-9DDA-CCBEE49C62ED}" destId="{936B1E4A-7C65-4E3B-9490-C76A8FE14605}" srcOrd="0" destOrd="0" presId="urn:microsoft.com/office/officeart/2008/layout/VerticalCurvedList"/>
    <dgm:cxn modelId="{31A869FC-5C79-4ABB-86EF-38E093287BB2}" srcId="{04DCD734-21EF-4D13-9AEB-8B9F0B6712A0}" destId="{2F973D4E-63DD-44EF-AE9D-D6BEBBD6C039}" srcOrd="2" destOrd="0" parTransId="{2067535F-94D7-451C-993A-B3459FD2A590}" sibTransId="{A4F87625-124F-489C-80B2-B0034665C65F}"/>
    <dgm:cxn modelId="{927F442D-9807-4294-BC1D-D6CEB6B59AE0}" type="presOf" srcId="{2F973D4E-63DD-44EF-AE9D-D6BEBBD6C039}" destId="{2B5E3824-527D-49F7-BE54-02887217B070}" srcOrd="0" destOrd="0" presId="urn:microsoft.com/office/officeart/2008/layout/VerticalCurvedList"/>
    <dgm:cxn modelId="{719C9AE1-ADFB-482A-8D29-27FD6D11AB4B}" type="presOf" srcId="{87050649-052F-4BE7-959B-391B0095E9E5}" destId="{35754152-AAC2-4AD0-882E-79BA477ECEAB}" srcOrd="0" destOrd="0" presId="urn:microsoft.com/office/officeart/2008/layout/VerticalCurvedList"/>
    <dgm:cxn modelId="{30C34626-35CA-4335-BBAB-CFB4507516AD}" srcId="{04DCD734-21EF-4D13-9AEB-8B9F0B6712A0}" destId="{BA2AED2F-9D6E-40C3-9DDA-CCBEE49C62ED}" srcOrd="1" destOrd="0" parTransId="{7D6EC0C7-1EAD-4553-9B0A-D3ED698978B7}" sibTransId="{AAB8F2F4-9550-43E1-8582-2B481369BA7A}"/>
    <dgm:cxn modelId="{D8E4F001-E14B-4453-9FBA-7085D2E4D7CD}" type="presOf" srcId="{E773CA89-BB45-49D1-83A6-7443A0DEB4C3}" destId="{5486AEFF-F336-4CDA-A978-ED87EA000FBE}" srcOrd="0" destOrd="0" presId="urn:microsoft.com/office/officeart/2008/layout/VerticalCurvedList"/>
    <dgm:cxn modelId="{B0FD8F77-5D7B-4D9B-B225-6712D1DB88C4}" srcId="{04DCD734-21EF-4D13-9AEB-8B9F0B6712A0}" destId="{5F9B1BF1-AC0E-4DB9-8174-0DA3662EC3B1}" srcOrd="0" destOrd="0" parTransId="{B1BE9952-1C21-4C98-8363-2A591B1CC6CE}" sibTransId="{39B1B091-7AB1-4181-B7B1-785FD41CD177}"/>
    <dgm:cxn modelId="{CC3B27AB-AA78-40E8-9FE3-36CD6C32F2B2}" type="presParOf" srcId="{4B001771-2D2C-4205-9D0F-1A6C9AC5984A}" destId="{DFDAF223-BD20-4D1C-97B6-22A353E50E8C}" srcOrd="0" destOrd="0" presId="urn:microsoft.com/office/officeart/2008/layout/VerticalCurvedList"/>
    <dgm:cxn modelId="{3C0BE00D-8360-4A36-BF0E-C6989206AE9F}" type="presParOf" srcId="{DFDAF223-BD20-4D1C-97B6-22A353E50E8C}" destId="{415F33A6-5A42-4EA4-A8E3-E9CCF54D95A6}" srcOrd="0" destOrd="0" presId="urn:microsoft.com/office/officeart/2008/layout/VerticalCurvedList"/>
    <dgm:cxn modelId="{B885222B-2A38-4349-98EC-0E9EA6B3DEA5}" type="presParOf" srcId="{415F33A6-5A42-4EA4-A8E3-E9CCF54D95A6}" destId="{86822B4E-B260-49DD-8425-CDBE63CEF212}" srcOrd="0" destOrd="0" presId="urn:microsoft.com/office/officeart/2008/layout/VerticalCurvedList"/>
    <dgm:cxn modelId="{BBA53A52-221E-48E4-8B57-4194819F1AA5}" type="presParOf" srcId="{415F33A6-5A42-4EA4-A8E3-E9CCF54D95A6}" destId="{FAAA86F8-54C2-4962-92BF-12EF41BF86F4}" srcOrd="1" destOrd="0" presId="urn:microsoft.com/office/officeart/2008/layout/VerticalCurvedList"/>
    <dgm:cxn modelId="{D0CD142B-2816-4D69-8C87-726A827CF709}" type="presParOf" srcId="{415F33A6-5A42-4EA4-A8E3-E9CCF54D95A6}" destId="{E041ADE4-EC37-42B7-802D-7164C863F956}" srcOrd="2" destOrd="0" presId="urn:microsoft.com/office/officeart/2008/layout/VerticalCurvedList"/>
    <dgm:cxn modelId="{8C9441F9-012A-40C8-968A-E73C399AFA68}" type="presParOf" srcId="{415F33A6-5A42-4EA4-A8E3-E9CCF54D95A6}" destId="{47A17BDF-2E6A-48CF-A858-9A76DAA1C037}" srcOrd="3" destOrd="0" presId="urn:microsoft.com/office/officeart/2008/layout/VerticalCurvedList"/>
    <dgm:cxn modelId="{3AB2AD91-7886-46E5-ACAC-9FAC423B37A6}" type="presParOf" srcId="{DFDAF223-BD20-4D1C-97B6-22A353E50E8C}" destId="{F936C660-734C-4190-B171-B0383A4CE954}" srcOrd="1" destOrd="0" presId="urn:microsoft.com/office/officeart/2008/layout/VerticalCurvedList"/>
    <dgm:cxn modelId="{ED6AAE4F-2346-47EF-A2BC-E80CDE5DCB30}" type="presParOf" srcId="{DFDAF223-BD20-4D1C-97B6-22A353E50E8C}" destId="{9D5D9D17-A36D-466A-BB0B-71DECD074A2E}" srcOrd="2" destOrd="0" presId="urn:microsoft.com/office/officeart/2008/layout/VerticalCurvedList"/>
    <dgm:cxn modelId="{940D35F9-BB2C-4257-9408-96AE3714FCE6}" type="presParOf" srcId="{9D5D9D17-A36D-466A-BB0B-71DECD074A2E}" destId="{B4642D4C-A5C8-47C2-AD6D-22449A522DDC}" srcOrd="0" destOrd="0" presId="urn:microsoft.com/office/officeart/2008/layout/VerticalCurvedList"/>
    <dgm:cxn modelId="{20AF49BF-E7DC-447C-B0FC-CA835E9CC0D8}" type="presParOf" srcId="{DFDAF223-BD20-4D1C-97B6-22A353E50E8C}" destId="{936B1E4A-7C65-4E3B-9490-C76A8FE14605}" srcOrd="3" destOrd="0" presId="urn:microsoft.com/office/officeart/2008/layout/VerticalCurvedList"/>
    <dgm:cxn modelId="{7D716633-7B05-4AF7-A543-5BC32F7B02DA}" type="presParOf" srcId="{DFDAF223-BD20-4D1C-97B6-22A353E50E8C}" destId="{917B1030-D47B-4FA8-8EAB-3C609C466600}" srcOrd="4" destOrd="0" presId="urn:microsoft.com/office/officeart/2008/layout/VerticalCurvedList"/>
    <dgm:cxn modelId="{ABFF361D-9AE3-4DF0-97BC-05F5D05B10F3}" type="presParOf" srcId="{917B1030-D47B-4FA8-8EAB-3C609C466600}" destId="{3E2DAD1B-911F-4344-9394-E9BFDCF9505F}" srcOrd="0" destOrd="0" presId="urn:microsoft.com/office/officeart/2008/layout/VerticalCurvedList"/>
    <dgm:cxn modelId="{5EA6A020-C8C1-490A-8E76-CD02553FA008}" type="presParOf" srcId="{DFDAF223-BD20-4D1C-97B6-22A353E50E8C}" destId="{2B5E3824-527D-49F7-BE54-02887217B070}" srcOrd="5" destOrd="0" presId="urn:microsoft.com/office/officeart/2008/layout/VerticalCurvedList"/>
    <dgm:cxn modelId="{3161203F-34E5-4681-A6B9-3F2C6E995FBA}" type="presParOf" srcId="{DFDAF223-BD20-4D1C-97B6-22A353E50E8C}" destId="{E85D85AE-DD23-4E99-AA0D-5A3A8AFCD246}" srcOrd="6" destOrd="0" presId="urn:microsoft.com/office/officeart/2008/layout/VerticalCurvedList"/>
    <dgm:cxn modelId="{252506B2-BBB3-4F8B-92B5-4173CE8391B5}" type="presParOf" srcId="{E85D85AE-DD23-4E99-AA0D-5A3A8AFCD246}" destId="{A95B71E1-8DA4-42A4-A672-01E1481B537E}" srcOrd="0" destOrd="0" presId="urn:microsoft.com/office/officeart/2008/layout/VerticalCurvedList"/>
    <dgm:cxn modelId="{D94D5065-43A0-4A68-9182-5938BC556D21}" type="presParOf" srcId="{DFDAF223-BD20-4D1C-97B6-22A353E50E8C}" destId="{5486AEFF-F336-4CDA-A978-ED87EA000FBE}" srcOrd="7" destOrd="0" presId="urn:microsoft.com/office/officeart/2008/layout/VerticalCurvedList"/>
    <dgm:cxn modelId="{42637952-EBE7-4BA4-9472-CB4E5114BB9A}" type="presParOf" srcId="{DFDAF223-BD20-4D1C-97B6-22A353E50E8C}" destId="{DBB6C0D1-2F7B-4DF5-8F12-B1A90144D268}" srcOrd="8" destOrd="0" presId="urn:microsoft.com/office/officeart/2008/layout/VerticalCurvedList"/>
    <dgm:cxn modelId="{BB051FDD-FDDE-4CCE-B431-0CD5D30BAB0D}" type="presParOf" srcId="{DBB6C0D1-2F7B-4DF5-8F12-B1A90144D268}" destId="{B4BF3614-2F49-408A-8386-A3698E4118EF}" srcOrd="0" destOrd="0" presId="urn:microsoft.com/office/officeart/2008/layout/VerticalCurvedList"/>
    <dgm:cxn modelId="{6DF6D712-5BAB-45D4-989D-08503E347D00}" type="presParOf" srcId="{DFDAF223-BD20-4D1C-97B6-22A353E50E8C}" destId="{35754152-AAC2-4AD0-882E-79BA477ECEAB}" srcOrd="9" destOrd="0" presId="urn:microsoft.com/office/officeart/2008/layout/VerticalCurvedList"/>
    <dgm:cxn modelId="{8726CAA0-84DE-4E08-A331-DADCC3ABF52D}" type="presParOf" srcId="{DFDAF223-BD20-4D1C-97B6-22A353E50E8C}" destId="{BBA5CDD1-5A4E-4B44-B372-6019043DFA22}" srcOrd="10" destOrd="0" presId="urn:microsoft.com/office/officeart/2008/layout/VerticalCurvedList"/>
    <dgm:cxn modelId="{8380F4D8-C872-43F4-9735-A33F62278394}" type="presParOf" srcId="{BBA5CDD1-5A4E-4B44-B372-6019043DFA22}" destId="{E2D47E6A-B77E-44BB-B5F7-B9D3459AA3EC}"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4DCD734-21EF-4D13-9AEB-8B9F0B6712A0}"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US"/>
        </a:p>
      </dgm:t>
    </dgm:pt>
    <dgm:pt modelId="{5F9B1BF1-AC0E-4DB9-8174-0DA3662EC3B1}">
      <dgm:prSet phldrT="[Text]"/>
      <dgm:spPr/>
      <dgm:t>
        <a:bodyPr/>
        <a:lstStyle/>
        <a:p>
          <a:r>
            <a:rPr lang="en-ZA" dirty="0"/>
            <a:t>No detailed data</a:t>
          </a:r>
          <a:endParaRPr lang="en-US" dirty="0"/>
        </a:p>
      </dgm:t>
    </dgm:pt>
    <dgm:pt modelId="{B1BE9952-1C21-4C98-8363-2A591B1CC6CE}" type="parTrans" cxnId="{B0FD8F77-5D7B-4D9B-B225-6712D1DB88C4}">
      <dgm:prSet/>
      <dgm:spPr/>
      <dgm:t>
        <a:bodyPr/>
        <a:lstStyle/>
        <a:p>
          <a:endParaRPr lang="en-US"/>
        </a:p>
      </dgm:t>
    </dgm:pt>
    <dgm:pt modelId="{39B1B091-7AB1-4181-B7B1-785FD41CD177}" type="sibTrans" cxnId="{B0FD8F77-5D7B-4D9B-B225-6712D1DB88C4}">
      <dgm:prSet/>
      <dgm:spPr/>
      <dgm:t>
        <a:bodyPr/>
        <a:lstStyle/>
        <a:p>
          <a:endParaRPr lang="en-US"/>
        </a:p>
      </dgm:t>
    </dgm:pt>
    <dgm:pt modelId="{BA2AED2F-9D6E-40C3-9DDA-CCBEE49C62ED}">
      <dgm:prSet phldrT="[Text]"/>
      <dgm:spPr/>
      <dgm:t>
        <a:bodyPr/>
        <a:lstStyle/>
        <a:p>
          <a:r>
            <a:rPr lang="en-ZA" dirty="0"/>
            <a:t>Accuracy of 35%</a:t>
          </a:r>
          <a:endParaRPr lang="en-US" dirty="0"/>
        </a:p>
      </dgm:t>
    </dgm:pt>
    <dgm:pt modelId="{7D6EC0C7-1EAD-4553-9B0A-D3ED698978B7}" type="parTrans" cxnId="{30C34626-35CA-4335-BBAB-CFB4507516AD}">
      <dgm:prSet/>
      <dgm:spPr/>
      <dgm:t>
        <a:bodyPr/>
        <a:lstStyle/>
        <a:p>
          <a:endParaRPr lang="en-US"/>
        </a:p>
      </dgm:t>
    </dgm:pt>
    <dgm:pt modelId="{AAB8F2F4-9550-43E1-8582-2B481369BA7A}" type="sibTrans" cxnId="{30C34626-35CA-4335-BBAB-CFB4507516AD}">
      <dgm:prSet/>
      <dgm:spPr/>
      <dgm:t>
        <a:bodyPr/>
        <a:lstStyle/>
        <a:p>
          <a:endParaRPr lang="en-US"/>
        </a:p>
      </dgm:t>
    </dgm:pt>
    <dgm:pt modelId="{2F973D4E-63DD-44EF-AE9D-D6BEBBD6C039}">
      <dgm:prSet phldrT="[Text]"/>
      <dgm:spPr/>
      <dgm:t>
        <a:bodyPr/>
        <a:lstStyle/>
        <a:p>
          <a:r>
            <a:rPr lang="en-US" dirty="0"/>
            <a:t>Top down approach</a:t>
          </a:r>
        </a:p>
      </dgm:t>
    </dgm:pt>
    <dgm:pt modelId="{2067535F-94D7-451C-993A-B3459FD2A590}" type="parTrans" cxnId="{31A869FC-5C79-4ABB-86EF-38E093287BB2}">
      <dgm:prSet/>
      <dgm:spPr/>
      <dgm:t>
        <a:bodyPr/>
        <a:lstStyle/>
        <a:p>
          <a:endParaRPr lang="en-US"/>
        </a:p>
      </dgm:t>
    </dgm:pt>
    <dgm:pt modelId="{A4F87625-124F-489C-80B2-B0034665C65F}" type="sibTrans" cxnId="{31A869FC-5C79-4ABB-86EF-38E093287BB2}">
      <dgm:prSet/>
      <dgm:spPr/>
      <dgm:t>
        <a:bodyPr/>
        <a:lstStyle/>
        <a:p>
          <a:endParaRPr lang="en-US"/>
        </a:p>
      </dgm:t>
    </dgm:pt>
    <dgm:pt modelId="{E773CA89-BB45-49D1-83A6-7443A0DEB4C3}">
      <dgm:prSet phldrT="[Text]"/>
      <dgm:spPr/>
      <dgm:t>
        <a:bodyPr/>
        <a:lstStyle/>
        <a:p>
          <a:r>
            <a:rPr lang="en-US" dirty="0"/>
            <a:t>Based on statistical</a:t>
          </a:r>
        </a:p>
      </dgm:t>
    </dgm:pt>
    <dgm:pt modelId="{DC5A0407-5D40-45C3-B6CB-0BAEFF3DCB9A}" type="parTrans" cxnId="{34012512-8148-450F-804B-87C4168F7EE5}">
      <dgm:prSet/>
      <dgm:spPr/>
      <dgm:t>
        <a:bodyPr/>
        <a:lstStyle/>
        <a:p>
          <a:endParaRPr lang="en-US"/>
        </a:p>
      </dgm:t>
    </dgm:pt>
    <dgm:pt modelId="{4F63312D-15A6-4887-B315-CCAEB6ED87A8}" type="sibTrans" cxnId="{34012512-8148-450F-804B-87C4168F7EE5}">
      <dgm:prSet/>
      <dgm:spPr/>
      <dgm:t>
        <a:bodyPr/>
        <a:lstStyle/>
        <a:p>
          <a:endParaRPr lang="en-US"/>
        </a:p>
      </dgm:t>
    </dgm:pt>
    <dgm:pt modelId="{87050649-052F-4BE7-959B-391B0095E9E5}">
      <dgm:prSet phldrT="[Text]"/>
      <dgm:spPr/>
      <dgm:t>
        <a:bodyPr/>
        <a:lstStyle/>
        <a:p>
          <a:r>
            <a:rPr lang="en-US" dirty="0"/>
            <a:t>May use historical data</a:t>
          </a:r>
        </a:p>
      </dgm:t>
    </dgm:pt>
    <dgm:pt modelId="{A13008FE-8891-4D45-96C5-D66C85FCC814}" type="parTrans" cxnId="{9318128F-C2B4-4698-A60E-1293A4095BF8}">
      <dgm:prSet/>
      <dgm:spPr/>
      <dgm:t>
        <a:bodyPr/>
        <a:lstStyle/>
        <a:p>
          <a:endParaRPr lang="en-US"/>
        </a:p>
      </dgm:t>
    </dgm:pt>
    <dgm:pt modelId="{AF7A1631-7B10-41E1-AC22-C93045B5957E}" type="sibTrans" cxnId="{9318128F-C2B4-4698-A60E-1293A4095BF8}">
      <dgm:prSet/>
      <dgm:spPr/>
      <dgm:t>
        <a:bodyPr/>
        <a:lstStyle/>
        <a:p>
          <a:endParaRPr lang="en-US"/>
        </a:p>
      </dgm:t>
    </dgm:pt>
    <dgm:pt modelId="{4B001771-2D2C-4205-9D0F-1A6C9AC5984A}" type="pres">
      <dgm:prSet presAssocID="{04DCD734-21EF-4D13-9AEB-8B9F0B6712A0}" presName="Name0" presStyleCnt="0">
        <dgm:presLayoutVars>
          <dgm:chMax val="7"/>
          <dgm:chPref val="7"/>
          <dgm:dir/>
        </dgm:presLayoutVars>
      </dgm:prSet>
      <dgm:spPr/>
    </dgm:pt>
    <dgm:pt modelId="{DFDAF223-BD20-4D1C-97B6-22A353E50E8C}" type="pres">
      <dgm:prSet presAssocID="{04DCD734-21EF-4D13-9AEB-8B9F0B6712A0}" presName="Name1" presStyleCnt="0"/>
      <dgm:spPr/>
    </dgm:pt>
    <dgm:pt modelId="{415F33A6-5A42-4EA4-A8E3-E9CCF54D95A6}" type="pres">
      <dgm:prSet presAssocID="{04DCD734-21EF-4D13-9AEB-8B9F0B6712A0}" presName="cycle" presStyleCnt="0"/>
      <dgm:spPr/>
    </dgm:pt>
    <dgm:pt modelId="{86822B4E-B260-49DD-8425-CDBE63CEF212}" type="pres">
      <dgm:prSet presAssocID="{04DCD734-21EF-4D13-9AEB-8B9F0B6712A0}" presName="srcNode" presStyleLbl="node1" presStyleIdx="0" presStyleCnt="5"/>
      <dgm:spPr/>
    </dgm:pt>
    <dgm:pt modelId="{FAAA86F8-54C2-4962-92BF-12EF41BF86F4}" type="pres">
      <dgm:prSet presAssocID="{04DCD734-21EF-4D13-9AEB-8B9F0B6712A0}" presName="conn" presStyleLbl="parChTrans1D2" presStyleIdx="0" presStyleCnt="1"/>
      <dgm:spPr/>
    </dgm:pt>
    <dgm:pt modelId="{E041ADE4-EC37-42B7-802D-7164C863F956}" type="pres">
      <dgm:prSet presAssocID="{04DCD734-21EF-4D13-9AEB-8B9F0B6712A0}" presName="extraNode" presStyleLbl="node1" presStyleIdx="0" presStyleCnt="5"/>
      <dgm:spPr/>
    </dgm:pt>
    <dgm:pt modelId="{47A17BDF-2E6A-48CF-A858-9A76DAA1C037}" type="pres">
      <dgm:prSet presAssocID="{04DCD734-21EF-4D13-9AEB-8B9F0B6712A0}" presName="dstNode" presStyleLbl="node1" presStyleIdx="0" presStyleCnt="5"/>
      <dgm:spPr/>
    </dgm:pt>
    <dgm:pt modelId="{F936C660-734C-4190-B171-B0383A4CE954}" type="pres">
      <dgm:prSet presAssocID="{5F9B1BF1-AC0E-4DB9-8174-0DA3662EC3B1}" presName="text_1" presStyleLbl="node1" presStyleIdx="0" presStyleCnt="5">
        <dgm:presLayoutVars>
          <dgm:bulletEnabled val="1"/>
        </dgm:presLayoutVars>
      </dgm:prSet>
      <dgm:spPr/>
    </dgm:pt>
    <dgm:pt modelId="{9D5D9D17-A36D-466A-BB0B-71DECD074A2E}" type="pres">
      <dgm:prSet presAssocID="{5F9B1BF1-AC0E-4DB9-8174-0DA3662EC3B1}" presName="accent_1" presStyleCnt="0"/>
      <dgm:spPr/>
    </dgm:pt>
    <dgm:pt modelId="{B4642D4C-A5C8-47C2-AD6D-22449A522DDC}" type="pres">
      <dgm:prSet presAssocID="{5F9B1BF1-AC0E-4DB9-8174-0DA3662EC3B1}" presName="accentRepeatNode" presStyleLbl="solidFgAcc1" presStyleIdx="0" presStyleCnt="5"/>
      <dgm:spPr/>
    </dgm:pt>
    <dgm:pt modelId="{936B1E4A-7C65-4E3B-9490-C76A8FE14605}" type="pres">
      <dgm:prSet presAssocID="{BA2AED2F-9D6E-40C3-9DDA-CCBEE49C62ED}" presName="text_2" presStyleLbl="node1" presStyleIdx="1" presStyleCnt="5">
        <dgm:presLayoutVars>
          <dgm:bulletEnabled val="1"/>
        </dgm:presLayoutVars>
      </dgm:prSet>
      <dgm:spPr/>
    </dgm:pt>
    <dgm:pt modelId="{917B1030-D47B-4FA8-8EAB-3C609C466600}" type="pres">
      <dgm:prSet presAssocID="{BA2AED2F-9D6E-40C3-9DDA-CCBEE49C62ED}" presName="accent_2" presStyleCnt="0"/>
      <dgm:spPr/>
    </dgm:pt>
    <dgm:pt modelId="{3E2DAD1B-911F-4344-9394-E9BFDCF9505F}" type="pres">
      <dgm:prSet presAssocID="{BA2AED2F-9D6E-40C3-9DDA-CCBEE49C62ED}" presName="accentRepeatNode" presStyleLbl="solidFgAcc1" presStyleIdx="1" presStyleCnt="5"/>
      <dgm:spPr/>
    </dgm:pt>
    <dgm:pt modelId="{2B5E3824-527D-49F7-BE54-02887217B070}" type="pres">
      <dgm:prSet presAssocID="{2F973D4E-63DD-44EF-AE9D-D6BEBBD6C039}" presName="text_3" presStyleLbl="node1" presStyleIdx="2" presStyleCnt="5">
        <dgm:presLayoutVars>
          <dgm:bulletEnabled val="1"/>
        </dgm:presLayoutVars>
      </dgm:prSet>
      <dgm:spPr/>
    </dgm:pt>
    <dgm:pt modelId="{E85D85AE-DD23-4E99-AA0D-5A3A8AFCD246}" type="pres">
      <dgm:prSet presAssocID="{2F973D4E-63DD-44EF-AE9D-D6BEBBD6C039}" presName="accent_3" presStyleCnt="0"/>
      <dgm:spPr/>
    </dgm:pt>
    <dgm:pt modelId="{A95B71E1-8DA4-42A4-A672-01E1481B537E}" type="pres">
      <dgm:prSet presAssocID="{2F973D4E-63DD-44EF-AE9D-D6BEBBD6C039}" presName="accentRepeatNode" presStyleLbl="solidFgAcc1" presStyleIdx="2" presStyleCnt="5"/>
      <dgm:spPr/>
    </dgm:pt>
    <dgm:pt modelId="{5486AEFF-F336-4CDA-A978-ED87EA000FBE}" type="pres">
      <dgm:prSet presAssocID="{E773CA89-BB45-49D1-83A6-7443A0DEB4C3}" presName="text_4" presStyleLbl="node1" presStyleIdx="3" presStyleCnt="5">
        <dgm:presLayoutVars>
          <dgm:bulletEnabled val="1"/>
        </dgm:presLayoutVars>
      </dgm:prSet>
      <dgm:spPr/>
    </dgm:pt>
    <dgm:pt modelId="{DBB6C0D1-2F7B-4DF5-8F12-B1A90144D268}" type="pres">
      <dgm:prSet presAssocID="{E773CA89-BB45-49D1-83A6-7443A0DEB4C3}" presName="accent_4" presStyleCnt="0"/>
      <dgm:spPr/>
    </dgm:pt>
    <dgm:pt modelId="{B4BF3614-2F49-408A-8386-A3698E4118EF}" type="pres">
      <dgm:prSet presAssocID="{E773CA89-BB45-49D1-83A6-7443A0DEB4C3}" presName="accentRepeatNode" presStyleLbl="solidFgAcc1" presStyleIdx="3" presStyleCnt="5"/>
      <dgm:spPr/>
    </dgm:pt>
    <dgm:pt modelId="{35754152-AAC2-4AD0-882E-79BA477ECEAB}" type="pres">
      <dgm:prSet presAssocID="{87050649-052F-4BE7-959B-391B0095E9E5}" presName="text_5" presStyleLbl="node1" presStyleIdx="4" presStyleCnt="5">
        <dgm:presLayoutVars>
          <dgm:bulletEnabled val="1"/>
        </dgm:presLayoutVars>
      </dgm:prSet>
      <dgm:spPr/>
    </dgm:pt>
    <dgm:pt modelId="{BBA5CDD1-5A4E-4B44-B372-6019043DFA22}" type="pres">
      <dgm:prSet presAssocID="{87050649-052F-4BE7-959B-391B0095E9E5}" presName="accent_5" presStyleCnt="0"/>
      <dgm:spPr/>
    </dgm:pt>
    <dgm:pt modelId="{E2D47E6A-B77E-44BB-B5F7-B9D3459AA3EC}" type="pres">
      <dgm:prSet presAssocID="{87050649-052F-4BE7-959B-391B0095E9E5}" presName="accentRepeatNode" presStyleLbl="solidFgAcc1" presStyleIdx="4" presStyleCnt="5"/>
      <dgm:spPr/>
    </dgm:pt>
  </dgm:ptLst>
  <dgm:cxnLst>
    <dgm:cxn modelId="{98380C4A-C579-4629-A1CC-D6B6C086FBCA}" type="presOf" srcId="{5F9B1BF1-AC0E-4DB9-8174-0DA3662EC3B1}" destId="{F936C660-734C-4190-B171-B0383A4CE954}" srcOrd="0" destOrd="0" presId="urn:microsoft.com/office/officeart/2008/layout/VerticalCurvedList"/>
    <dgm:cxn modelId="{34012512-8148-450F-804B-87C4168F7EE5}" srcId="{04DCD734-21EF-4D13-9AEB-8B9F0B6712A0}" destId="{E773CA89-BB45-49D1-83A6-7443A0DEB4C3}" srcOrd="3" destOrd="0" parTransId="{DC5A0407-5D40-45C3-B6CB-0BAEFF3DCB9A}" sibTransId="{4F63312D-15A6-4887-B315-CCAEB6ED87A8}"/>
    <dgm:cxn modelId="{B5F34F86-8FE3-4357-91B0-4A83A3FE16E2}" type="presOf" srcId="{04DCD734-21EF-4D13-9AEB-8B9F0B6712A0}" destId="{4B001771-2D2C-4205-9D0F-1A6C9AC5984A}" srcOrd="0" destOrd="0" presId="urn:microsoft.com/office/officeart/2008/layout/VerticalCurvedList"/>
    <dgm:cxn modelId="{9318128F-C2B4-4698-A60E-1293A4095BF8}" srcId="{04DCD734-21EF-4D13-9AEB-8B9F0B6712A0}" destId="{87050649-052F-4BE7-959B-391B0095E9E5}" srcOrd="4" destOrd="0" parTransId="{A13008FE-8891-4D45-96C5-D66C85FCC814}" sibTransId="{AF7A1631-7B10-41E1-AC22-C93045B5957E}"/>
    <dgm:cxn modelId="{8B7B1B02-98EF-4121-9DA6-399D996CEE65}" type="presOf" srcId="{39B1B091-7AB1-4181-B7B1-785FD41CD177}" destId="{FAAA86F8-54C2-4962-92BF-12EF41BF86F4}" srcOrd="0" destOrd="0" presId="urn:microsoft.com/office/officeart/2008/layout/VerticalCurvedList"/>
    <dgm:cxn modelId="{996CD19B-2E40-4C6D-9E36-E56751100234}" type="presOf" srcId="{BA2AED2F-9D6E-40C3-9DDA-CCBEE49C62ED}" destId="{936B1E4A-7C65-4E3B-9490-C76A8FE14605}" srcOrd="0" destOrd="0" presId="urn:microsoft.com/office/officeart/2008/layout/VerticalCurvedList"/>
    <dgm:cxn modelId="{31A869FC-5C79-4ABB-86EF-38E093287BB2}" srcId="{04DCD734-21EF-4D13-9AEB-8B9F0B6712A0}" destId="{2F973D4E-63DD-44EF-AE9D-D6BEBBD6C039}" srcOrd="2" destOrd="0" parTransId="{2067535F-94D7-451C-993A-B3459FD2A590}" sibTransId="{A4F87625-124F-489C-80B2-B0034665C65F}"/>
    <dgm:cxn modelId="{927F442D-9807-4294-BC1D-D6CEB6B59AE0}" type="presOf" srcId="{2F973D4E-63DD-44EF-AE9D-D6BEBBD6C039}" destId="{2B5E3824-527D-49F7-BE54-02887217B070}" srcOrd="0" destOrd="0" presId="urn:microsoft.com/office/officeart/2008/layout/VerticalCurvedList"/>
    <dgm:cxn modelId="{719C9AE1-ADFB-482A-8D29-27FD6D11AB4B}" type="presOf" srcId="{87050649-052F-4BE7-959B-391B0095E9E5}" destId="{35754152-AAC2-4AD0-882E-79BA477ECEAB}" srcOrd="0" destOrd="0" presId="urn:microsoft.com/office/officeart/2008/layout/VerticalCurvedList"/>
    <dgm:cxn modelId="{30C34626-35CA-4335-BBAB-CFB4507516AD}" srcId="{04DCD734-21EF-4D13-9AEB-8B9F0B6712A0}" destId="{BA2AED2F-9D6E-40C3-9DDA-CCBEE49C62ED}" srcOrd="1" destOrd="0" parTransId="{7D6EC0C7-1EAD-4553-9B0A-D3ED698978B7}" sibTransId="{AAB8F2F4-9550-43E1-8582-2B481369BA7A}"/>
    <dgm:cxn modelId="{D8E4F001-E14B-4453-9FBA-7085D2E4D7CD}" type="presOf" srcId="{E773CA89-BB45-49D1-83A6-7443A0DEB4C3}" destId="{5486AEFF-F336-4CDA-A978-ED87EA000FBE}" srcOrd="0" destOrd="0" presId="urn:microsoft.com/office/officeart/2008/layout/VerticalCurvedList"/>
    <dgm:cxn modelId="{B0FD8F77-5D7B-4D9B-B225-6712D1DB88C4}" srcId="{04DCD734-21EF-4D13-9AEB-8B9F0B6712A0}" destId="{5F9B1BF1-AC0E-4DB9-8174-0DA3662EC3B1}" srcOrd="0" destOrd="0" parTransId="{B1BE9952-1C21-4C98-8363-2A591B1CC6CE}" sibTransId="{39B1B091-7AB1-4181-B7B1-785FD41CD177}"/>
    <dgm:cxn modelId="{CC3B27AB-AA78-40E8-9FE3-36CD6C32F2B2}" type="presParOf" srcId="{4B001771-2D2C-4205-9D0F-1A6C9AC5984A}" destId="{DFDAF223-BD20-4D1C-97B6-22A353E50E8C}" srcOrd="0" destOrd="0" presId="urn:microsoft.com/office/officeart/2008/layout/VerticalCurvedList"/>
    <dgm:cxn modelId="{3C0BE00D-8360-4A36-BF0E-C6989206AE9F}" type="presParOf" srcId="{DFDAF223-BD20-4D1C-97B6-22A353E50E8C}" destId="{415F33A6-5A42-4EA4-A8E3-E9CCF54D95A6}" srcOrd="0" destOrd="0" presId="urn:microsoft.com/office/officeart/2008/layout/VerticalCurvedList"/>
    <dgm:cxn modelId="{B885222B-2A38-4349-98EC-0E9EA6B3DEA5}" type="presParOf" srcId="{415F33A6-5A42-4EA4-A8E3-E9CCF54D95A6}" destId="{86822B4E-B260-49DD-8425-CDBE63CEF212}" srcOrd="0" destOrd="0" presId="urn:microsoft.com/office/officeart/2008/layout/VerticalCurvedList"/>
    <dgm:cxn modelId="{BBA53A52-221E-48E4-8B57-4194819F1AA5}" type="presParOf" srcId="{415F33A6-5A42-4EA4-A8E3-E9CCF54D95A6}" destId="{FAAA86F8-54C2-4962-92BF-12EF41BF86F4}" srcOrd="1" destOrd="0" presId="urn:microsoft.com/office/officeart/2008/layout/VerticalCurvedList"/>
    <dgm:cxn modelId="{D0CD142B-2816-4D69-8C87-726A827CF709}" type="presParOf" srcId="{415F33A6-5A42-4EA4-A8E3-E9CCF54D95A6}" destId="{E041ADE4-EC37-42B7-802D-7164C863F956}" srcOrd="2" destOrd="0" presId="urn:microsoft.com/office/officeart/2008/layout/VerticalCurvedList"/>
    <dgm:cxn modelId="{8C9441F9-012A-40C8-968A-E73C399AFA68}" type="presParOf" srcId="{415F33A6-5A42-4EA4-A8E3-E9CCF54D95A6}" destId="{47A17BDF-2E6A-48CF-A858-9A76DAA1C037}" srcOrd="3" destOrd="0" presId="urn:microsoft.com/office/officeart/2008/layout/VerticalCurvedList"/>
    <dgm:cxn modelId="{3AB2AD91-7886-46E5-ACAC-9FAC423B37A6}" type="presParOf" srcId="{DFDAF223-BD20-4D1C-97B6-22A353E50E8C}" destId="{F936C660-734C-4190-B171-B0383A4CE954}" srcOrd="1" destOrd="0" presId="urn:microsoft.com/office/officeart/2008/layout/VerticalCurvedList"/>
    <dgm:cxn modelId="{ED6AAE4F-2346-47EF-A2BC-E80CDE5DCB30}" type="presParOf" srcId="{DFDAF223-BD20-4D1C-97B6-22A353E50E8C}" destId="{9D5D9D17-A36D-466A-BB0B-71DECD074A2E}" srcOrd="2" destOrd="0" presId="urn:microsoft.com/office/officeart/2008/layout/VerticalCurvedList"/>
    <dgm:cxn modelId="{940D35F9-BB2C-4257-9408-96AE3714FCE6}" type="presParOf" srcId="{9D5D9D17-A36D-466A-BB0B-71DECD074A2E}" destId="{B4642D4C-A5C8-47C2-AD6D-22449A522DDC}" srcOrd="0" destOrd="0" presId="urn:microsoft.com/office/officeart/2008/layout/VerticalCurvedList"/>
    <dgm:cxn modelId="{20AF49BF-E7DC-447C-B0FC-CA835E9CC0D8}" type="presParOf" srcId="{DFDAF223-BD20-4D1C-97B6-22A353E50E8C}" destId="{936B1E4A-7C65-4E3B-9490-C76A8FE14605}" srcOrd="3" destOrd="0" presId="urn:microsoft.com/office/officeart/2008/layout/VerticalCurvedList"/>
    <dgm:cxn modelId="{7D716633-7B05-4AF7-A543-5BC32F7B02DA}" type="presParOf" srcId="{DFDAF223-BD20-4D1C-97B6-22A353E50E8C}" destId="{917B1030-D47B-4FA8-8EAB-3C609C466600}" srcOrd="4" destOrd="0" presId="urn:microsoft.com/office/officeart/2008/layout/VerticalCurvedList"/>
    <dgm:cxn modelId="{ABFF361D-9AE3-4DF0-97BC-05F5D05B10F3}" type="presParOf" srcId="{917B1030-D47B-4FA8-8EAB-3C609C466600}" destId="{3E2DAD1B-911F-4344-9394-E9BFDCF9505F}" srcOrd="0" destOrd="0" presId="urn:microsoft.com/office/officeart/2008/layout/VerticalCurvedList"/>
    <dgm:cxn modelId="{5EA6A020-C8C1-490A-8E76-CD02553FA008}" type="presParOf" srcId="{DFDAF223-BD20-4D1C-97B6-22A353E50E8C}" destId="{2B5E3824-527D-49F7-BE54-02887217B070}" srcOrd="5" destOrd="0" presId="urn:microsoft.com/office/officeart/2008/layout/VerticalCurvedList"/>
    <dgm:cxn modelId="{3161203F-34E5-4681-A6B9-3F2C6E995FBA}" type="presParOf" srcId="{DFDAF223-BD20-4D1C-97B6-22A353E50E8C}" destId="{E85D85AE-DD23-4E99-AA0D-5A3A8AFCD246}" srcOrd="6" destOrd="0" presId="urn:microsoft.com/office/officeart/2008/layout/VerticalCurvedList"/>
    <dgm:cxn modelId="{252506B2-BBB3-4F8B-92B5-4173CE8391B5}" type="presParOf" srcId="{E85D85AE-DD23-4E99-AA0D-5A3A8AFCD246}" destId="{A95B71E1-8DA4-42A4-A672-01E1481B537E}" srcOrd="0" destOrd="0" presId="urn:microsoft.com/office/officeart/2008/layout/VerticalCurvedList"/>
    <dgm:cxn modelId="{D94D5065-43A0-4A68-9182-5938BC556D21}" type="presParOf" srcId="{DFDAF223-BD20-4D1C-97B6-22A353E50E8C}" destId="{5486AEFF-F336-4CDA-A978-ED87EA000FBE}" srcOrd="7" destOrd="0" presId="urn:microsoft.com/office/officeart/2008/layout/VerticalCurvedList"/>
    <dgm:cxn modelId="{42637952-EBE7-4BA4-9472-CB4E5114BB9A}" type="presParOf" srcId="{DFDAF223-BD20-4D1C-97B6-22A353E50E8C}" destId="{DBB6C0D1-2F7B-4DF5-8F12-B1A90144D268}" srcOrd="8" destOrd="0" presId="urn:microsoft.com/office/officeart/2008/layout/VerticalCurvedList"/>
    <dgm:cxn modelId="{BB051FDD-FDDE-4CCE-B431-0CD5D30BAB0D}" type="presParOf" srcId="{DBB6C0D1-2F7B-4DF5-8F12-B1A90144D268}" destId="{B4BF3614-2F49-408A-8386-A3698E4118EF}" srcOrd="0" destOrd="0" presId="urn:microsoft.com/office/officeart/2008/layout/VerticalCurvedList"/>
    <dgm:cxn modelId="{6DF6D712-5BAB-45D4-989D-08503E347D00}" type="presParOf" srcId="{DFDAF223-BD20-4D1C-97B6-22A353E50E8C}" destId="{35754152-AAC2-4AD0-882E-79BA477ECEAB}" srcOrd="9" destOrd="0" presId="urn:microsoft.com/office/officeart/2008/layout/VerticalCurvedList"/>
    <dgm:cxn modelId="{8726CAA0-84DE-4E08-A331-DADCC3ABF52D}" type="presParOf" srcId="{DFDAF223-BD20-4D1C-97B6-22A353E50E8C}" destId="{BBA5CDD1-5A4E-4B44-B372-6019043DFA22}" srcOrd="10" destOrd="0" presId="urn:microsoft.com/office/officeart/2008/layout/VerticalCurvedList"/>
    <dgm:cxn modelId="{8380F4D8-C872-43F4-9735-A33F62278394}" type="presParOf" srcId="{BBA5CDD1-5A4E-4B44-B372-6019043DFA22}" destId="{E2D47E6A-B77E-44BB-B5F7-B9D3459AA3EC}"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04DCD734-21EF-4D13-9AEB-8B9F0B6712A0}"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US"/>
        </a:p>
      </dgm:t>
    </dgm:pt>
    <dgm:pt modelId="{5F9B1BF1-AC0E-4DB9-8174-0DA3662EC3B1}">
      <dgm:prSet phldrT="[Text]"/>
      <dgm:spPr/>
      <dgm:t>
        <a:bodyPr/>
        <a:lstStyle/>
        <a:p>
          <a:r>
            <a:rPr lang="en-US" dirty="0"/>
            <a:t>Top-down</a:t>
          </a:r>
        </a:p>
      </dgm:t>
    </dgm:pt>
    <dgm:pt modelId="{B1BE9952-1C21-4C98-8363-2A591B1CC6CE}" type="parTrans" cxnId="{B0FD8F77-5D7B-4D9B-B225-6712D1DB88C4}">
      <dgm:prSet/>
      <dgm:spPr/>
      <dgm:t>
        <a:bodyPr/>
        <a:lstStyle/>
        <a:p>
          <a:endParaRPr lang="en-US"/>
        </a:p>
      </dgm:t>
    </dgm:pt>
    <dgm:pt modelId="{39B1B091-7AB1-4181-B7B1-785FD41CD177}" type="sibTrans" cxnId="{B0FD8F77-5D7B-4D9B-B225-6712D1DB88C4}">
      <dgm:prSet/>
      <dgm:spPr/>
      <dgm:t>
        <a:bodyPr/>
        <a:lstStyle/>
        <a:p>
          <a:endParaRPr lang="en-US"/>
        </a:p>
      </dgm:t>
    </dgm:pt>
    <dgm:pt modelId="{BA2AED2F-9D6E-40C3-9DDA-CCBEE49C62ED}">
      <dgm:prSet phldrT="[Text]"/>
      <dgm:spPr/>
      <dgm:t>
        <a:bodyPr/>
        <a:lstStyle/>
        <a:p>
          <a:r>
            <a:rPr lang="en-ZA" dirty="0"/>
            <a:t>No detailed data</a:t>
          </a:r>
          <a:endParaRPr lang="en-US" dirty="0"/>
        </a:p>
      </dgm:t>
    </dgm:pt>
    <dgm:pt modelId="{7D6EC0C7-1EAD-4553-9B0A-D3ED698978B7}" type="parTrans" cxnId="{30C34626-35CA-4335-BBAB-CFB4507516AD}">
      <dgm:prSet/>
      <dgm:spPr/>
      <dgm:t>
        <a:bodyPr/>
        <a:lstStyle/>
        <a:p>
          <a:endParaRPr lang="en-US"/>
        </a:p>
      </dgm:t>
    </dgm:pt>
    <dgm:pt modelId="{AAB8F2F4-9550-43E1-8582-2B481369BA7A}" type="sibTrans" cxnId="{30C34626-35CA-4335-BBAB-CFB4507516AD}">
      <dgm:prSet/>
      <dgm:spPr/>
      <dgm:t>
        <a:bodyPr/>
        <a:lstStyle/>
        <a:p>
          <a:endParaRPr lang="en-US"/>
        </a:p>
      </dgm:t>
    </dgm:pt>
    <dgm:pt modelId="{2F973D4E-63DD-44EF-AE9D-D6BEBBD6C039}">
      <dgm:prSet phldrT="[Text]"/>
      <dgm:spPr/>
      <dgm:t>
        <a:bodyPr/>
        <a:lstStyle/>
        <a:p>
          <a:r>
            <a:rPr lang="en-US" dirty="0"/>
            <a:t>Based on similar projects</a:t>
          </a:r>
        </a:p>
      </dgm:t>
    </dgm:pt>
    <dgm:pt modelId="{2067535F-94D7-451C-993A-B3459FD2A590}" type="parTrans" cxnId="{31A869FC-5C79-4ABB-86EF-38E093287BB2}">
      <dgm:prSet/>
      <dgm:spPr/>
      <dgm:t>
        <a:bodyPr/>
        <a:lstStyle/>
        <a:p>
          <a:endParaRPr lang="en-US"/>
        </a:p>
      </dgm:t>
    </dgm:pt>
    <dgm:pt modelId="{A4F87625-124F-489C-80B2-B0034665C65F}" type="sibTrans" cxnId="{31A869FC-5C79-4ABB-86EF-38E093287BB2}">
      <dgm:prSet/>
      <dgm:spPr/>
      <dgm:t>
        <a:bodyPr/>
        <a:lstStyle/>
        <a:p>
          <a:endParaRPr lang="en-US"/>
        </a:p>
      </dgm:t>
    </dgm:pt>
    <dgm:pt modelId="{E773CA89-BB45-49D1-83A6-7443A0DEB4C3}">
      <dgm:prSet phldrT="[Text]"/>
      <dgm:spPr/>
      <dgm:t>
        <a:bodyPr/>
        <a:lstStyle/>
        <a:p>
          <a:r>
            <a:rPr lang="en-US" dirty="0"/>
            <a:t>Adjust for capacity</a:t>
          </a:r>
        </a:p>
      </dgm:t>
    </dgm:pt>
    <dgm:pt modelId="{DC5A0407-5D40-45C3-B6CB-0BAEFF3DCB9A}" type="parTrans" cxnId="{34012512-8148-450F-804B-87C4168F7EE5}">
      <dgm:prSet/>
      <dgm:spPr/>
      <dgm:t>
        <a:bodyPr/>
        <a:lstStyle/>
        <a:p>
          <a:endParaRPr lang="en-US"/>
        </a:p>
      </dgm:t>
    </dgm:pt>
    <dgm:pt modelId="{4F63312D-15A6-4887-B315-CCAEB6ED87A8}" type="sibTrans" cxnId="{34012512-8148-450F-804B-87C4168F7EE5}">
      <dgm:prSet/>
      <dgm:spPr/>
      <dgm:t>
        <a:bodyPr/>
        <a:lstStyle/>
        <a:p>
          <a:endParaRPr lang="en-US"/>
        </a:p>
      </dgm:t>
    </dgm:pt>
    <dgm:pt modelId="{87050649-052F-4BE7-959B-391B0095E9E5}">
      <dgm:prSet phldrT="[Text]"/>
      <dgm:spPr/>
      <dgm:t>
        <a:bodyPr/>
        <a:lstStyle/>
        <a:p>
          <a:r>
            <a:rPr lang="en-US" dirty="0"/>
            <a:t>Adjust for technology</a:t>
          </a:r>
        </a:p>
      </dgm:t>
    </dgm:pt>
    <dgm:pt modelId="{A13008FE-8891-4D45-96C5-D66C85FCC814}" type="parTrans" cxnId="{9318128F-C2B4-4698-A60E-1293A4095BF8}">
      <dgm:prSet/>
      <dgm:spPr/>
      <dgm:t>
        <a:bodyPr/>
        <a:lstStyle/>
        <a:p>
          <a:endParaRPr lang="en-US"/>
        </a:p>
      </dgm:t>
    </dgm:pt>
    <dgm:pt modelId="{AF7A1631-7B10-41E1-AC22-C93045B5957E}" type="sibTrans" cxnId="{9318128F-C2B4-4698-A60E-1293A4095BF8}">
      <dgm:prSet/>
      <dgm:spPr/>
      <dgm:t>
        <a:bodyPr/>
        <a:lstStyle/>
        <a:p>
          <a:endParaRPr lang="en-US"/>
        </a:p>
      </dgm:t>
    </dgm:pt>
    <dgm:pt modelId="{4B001771-2D2C-4205-9D0F-1A6C9AC5984A}" type="pres">
      <dgm:prSet presAssocID="{04DCD734-21EF-4D13-9AEB-8B9F0B6712A0}" presName="Name0" presStyleCnt="0">
        <dgm:presLayoutVars>
          <dgm:chMax val="7"/>
          <dgm:chPref val="7"/>
          <dgm:dir/>
        </dgm:presLayoutVars>
      </dgm:prSet>
      <dgm:spPr/>
    </dgm:pt>
    <dgm:pt modelId="{DFDAF223-BD20-4D1C-97B6-22A353E50E8C}" type="pres">
      <dgm:prSet presAssocID="{04DCD734-21EF-4D13-9AEB-8B9F0B6712A0}" presName="Name1" presStyleCnt="0"/>
      <dgm:spPr/>
    </dgm:pt>
    <dgm:pt modelId="{415F33A6-5A42-4EA4-A8E3-E9CCF54D95A6}" type="pres">
      <dgm:prSet presAssocID="{04DCD734-21EF-4D13-9AEB-8B9F0B6712A0}" presName="cycle" presStyleCnt="0"/>
      <dgm:spPr/>
    </dgm:pt>
    <dgm:pt modelId="{86822B4E-B260-49DD-8425-CDBE63CEF212}" type="pres">
      <dgm:prSet presAssocID="{04DCD734-21EF-4D13-9AEB-8B9F0B6712A0}" presName="srcNode" presStyleLbl="node1" presStyleIdx="0" presStyleCnt="5"/>
      <dgm:spPr/>
    </dgm:pt>
    <dgm:pt modelId="{FAAA86F8-54C2-4962-92BF-12EF41BF86F4}" type="pres">
      <dgm:prSet presAssocID="{04DCD734-21EF-4D13-9AEB-8B9F0B6712A0}" presName="conn" presStyleLbl="parChTrans1D2" presStyleIdx="0" presStyleCnt="1"/>
      <dgm:spPr/>
    </dgm:pt>
    <dgm:pt modelId="{E041ADE4-EC37-42B7-802D-7164C863F956}" type="pres">
      <dgm:prSet presAssocID="{04DCD734-21EF-4D13-9AEB-8B9F0B6712A0}" presName="extraNode" presStyleLbl="node1" presStyleIdx="0" presStyleCnt="5"/>
      <dgm:spPr/>
    </dgm:pt>
    <dgm:pt modelId="{47A17BDF-2E6A-48CF-A858-9A76DAA1C037}" type="pres">
      <dgm:prSet presAssocID="{04DCD734-21EF-4D13-9AEB-8B9F0B6712A0}" presName="dstNode" presStyleLbl="node1" presStyleIdx="0" presStyleCnt="5"/>
      <dgm:spPr/>
    </dgm:pt>
    <dgm:pt modelId="{F936C660-734C-4190-B171-B0383A4CE954}" type="pres">
      <dgm:prSet presAssocID="{5F9B1BF1-AC0E-4DB9-8174-0DA3662EC3B1}" presName="text_1" presStyleLbl="node1" presStyleIdx="0" presStyleCnt="5">
        <dgm:presLayoutVars>
          <dgm:bulletEnabled val="1"/>
        </dgm:presLayoutVars>
      </dgm:prSet>
      <dgm:spPr/>
    </dgm:pt>
    <dgm:pt modelId="{9D5D9D17-A36D-466A-BB0B-71DECD074A2E}" type="pres">
      <dgm:prSet presAssocID="{5F9B1BF1-AC0E-4DB9-8174-0DA3662EC3B1}" presName="accent_1" presStyleCnt="0"/>
      <dgm:spPr/>
    </dgm:pt>
    <dgm:pt modelId="{B4642D4C-A5C8-47C2-AD6D-22449A522DDC}" type="pres">
      <dgm:prSet presAssocID="{5F9B1BF1-AC0E-4DB9-8174-0DA3662EC3B1}" presName="accentRepeatNode" presStyleLbl="solidFgAcc1" presStyleIdx="0" presStyleCnt="5"/>
      <dgm:spPr/>
    </dgm:pt>
    <dgm:pt modelId="{936B1E4A-7C65-4E3B-9490-C76A8FE14605}" type="pres">
      <dgm:prSet presAssocID="{BA2AED2F-9D6E-40C3-9DDA-CCBEE49C62ED}" presName="text_2" presStyleLbl="node1" presStyleIdx="1" presStyleCnt="5">
        <dgm:presLayoutVars>
          <dgm:bulletEnabled val="1"/>
        </dgm:presLayoutVars>
      </dgm:prSet>
      <dgm:spPr/>
    </dgm:pt>
    <dgm:pt modelId="{917B1030-D47B-4FA8-8EAB-3C609C466600}" type="pres">
      <dgm:prSet presAssocID="{BA2AED2F-9D6E-40C3-9DDA-CCBEE49C62ED}" presName="accent_2" presStyleCnt="0"/>
      <dgm:spPr/>
    </dgm:pt>
    <dgm:pt modelId="{3E2DAD1B-911F-4344-9394-E9BFDCF9505F}" type="pres">
      <dgm:prSet presAssocID="{BA2AED2F-9D6E-40C3-9DDA-CCBEE49C62ED}" presName="accentRepeatNode" presStyleLbl="solidFgAcc1" presStyleIdx="1" presStyleCnt="5"/>
      <dgm:spPr/>
    </dgm:pt>
    <dgm:pt modelId="{2B5E3824-527D-49F7-BE54-02887217B070}" type="pres">
      <dgm:prSet presAssocID="{2F973D4E-63DD-44EF-AE9D-D6BEBBD6C039}" presName="text_3" presStyleLbl="node1" presStyleIdx="2" presStyleCnt="5">
        <dgm:presLayoutVars>
          <dgm:bulletEnabled val="1"/>
        </dgm:presLayoutVars>
      </dgm:prSet>
      <dgm:spPr/>
    </dgm:pt>
    <dgm:pt modelId="{E85D85AE-DD23-4E99-AA0D-5A3A8AFCD246}" type="pres">
      <dgm:prSet presAssocID="{2F973D4E-63DD-44EF-AE9D-D6BEBBD6C039}" presName="accent_3" presStyleCnt="0"/>
      <dgm:spPr/>
    </dgm:pt>
    <dgm:pt modelId="{A95B71E1-8DA4-42A4-A672-01E1481B537E}" type="pres">
      <dgm:prSet presAssocID="{2F973D4E-63DD-44EF-AE9D-D6BEBBD6C039}" presName="accentRepeatNode" presStyleLbl="solidFgAcc1" presStyleIdx="2" presStyleCnt="5"/>
      <dgm:spPr/>
    </dgm:pt>
    <dgm:pt modelId="{5486AEFF-F336-4CDA-A978-ED87EA000FBE}" type="pres">
      <dgm:prSet presAssocID="{E773CA89-BB45-49D1-83A6-7443A0DEB4C3}" presName="text_4" presStyleLbl="node1" presStyleIdx="3" presStyleCnt="5">
        <dgm:presLayoutVars>
          <dgm:bulletEnabled val="1"/>
        </dgm:presLayoutVars>
      </dgm:prSet>
      <dgm:spPr/>
    </dgm:pt>
    <dgm:pt modelId="{DBB6C0D1-2F7B-4DF5-8F12-B1A90144D268}" type="pres">
      <dgm:prSet presAssocID="{E773CA89-BB45-49D1-83A6-7443A0DEB4C3}" presName="accent_4" presStyleCnt="0"/>
      <dgm:spPr/>
    </dgm:pt>
    <dgm:pt modelId="{B4BF3614-2F49-408A-8386-A3698E4118EF}" type="pres">
      <dgm:prSet presAssocID="{E773CA89-BB45-49D1-83A6-7443A0DEB4C3}" presName="accentRepeatNode" presStyleLbl="solidFgAcc1" presStyleIdx="3" presStyleCnt="5"/>
      <dgm:spPr/>
    </dgm:pt>
    <dgm:pt modelId="{35754152-AAC2-4AD0-882E-79BA477ECEAB}" type="pres">
      <dgm:prSet presAssocID="{87050649-052F-4BE7-959B-391B0095E9E5}" presName="text_5" presStyleLbl="node1" presStyleIdx="4" presStyleCnt="5">
        <dgm:presLayoutVars>
          <dgm:bulletEnabled val="1"/>
        </dgm:presLayoutVars>
      </dgm:prSet>
      <dgm:spPr/>
    </dgm:pt>
    <dgm:pt modelId="{BBA5CDD1-5A4E-4B44-B372-6019043DFA22}" type="pres">
      <dgm:prSet presAssocID="{87050649-052F-4BE7-959B-391B0095E9E5}" presName="accent_5" presStyleCnt="0"/>
      <dgm:spPr/>
    </dgm:pt>
    <dgm:pt modelId="{E2D47E6A-B77E-44BB-B5F7-B9D3459AA3EC}" type="pres">
      <dgm:prSet presAssocID="{87050649-052F-4BE7-959B-391B0095E9E5}" presName="accentRepeatNode" presStyleLbl="solidFgAcc1" presStyleIdx="4" presStyleCnt="5"/>
      <dgm:spPr/>
    </dgm:pt>
  </dgm:ptLst>
  <dgm:cxnLst>
    <dgm:cxn modelId="{98380C4A-C579-4629-A1CC-D6B6C086FBCA}" type="presOf" srcId="{5F9B1BF1-AC0E-4DB9-8174-0DA3662EC3B1}" destId="{F936C660-734C-4190-B171-B0383A4CE954}" srcOrd="0" destOrd="0" presId="urn:microsoft.com/office/officeart/2008/layout/VerticalCurvedList"/>
    <dgm:cxn modelId="{34012512-8148-450F-804B-87C4168F7EE5}" srcId="{04DCD734-21EF-4D13-9AEB-8B9F0B6712A0}" destId="{E773CA89-BB45-49D1-83A6-7443A0DEB4C3}" srcOrd="3" destOrd="0" parTransId="{DC5A0407-5D40-45C3-B6CB-0BAEFF3DCB9A}" sibTransId="{4F63312D-15A6-4887-B315-CCAEB6ED87A8}"/>
    <dgm:cxn modelId="{B5F34F86-8FE3-4357-91B0-4A83A3FE16E2}" type="presOf" srcId="{04DCD734-21EF-4D13-9AEB-8B9F0B6712A0}" destId="{4B001771-2D2C-4205-9D0F-1A6C9AC5984A}" srcOrd="0" destOrd="0" presId="urn:microsoft.com/office/officeart/2008/layout/VerticalCurvedList"/>
    <dgm:cxn modelId="{9318128F-C2B4-4698-A60E-1293A4095BF8}" srcId="{04DCD734-21EF-4D13-9AEB-8B9F0B6712A0}" destId="{87050649-052F-4BE7-959B-391B0095E9E5}" srcOrd="4" destOrd="0" parTransId="{A13008FE-8891-4D45-96C5-D66C85FCC814}" sibTransId="{AF7A1631-7B10-41E1-AC22-C93045B5957E}"/>
    <dgm:cxn modelId="{8B7B1B02-98EF-4121-9DA6-399D996CEE65}" type="presOf" srcId="{39B1B091-7AB1-4181-B7B1-785FD41CD177}" destId="{FAAA86F8-54C2-4962-92BF-12EF41BF86F4}" srcOrd="0" destOrd="0" presId="urn:microsoft.com/office/officeart/2008/layout/VerticalCurvedList"/>
    <dgm:cxn modelId="{996CD19B-2E40-4C6D-9E36-E56751100234}" type="presOf" srcId="{BA2AED2F-9D6E-40C3-9DDA-CCBEE49C62ED}" destId="{936B1E4A-7C65-4E3B-9490-C76A8FE14605}" srcOrd="0" destOrd="0" presId="urn:microsoft.com/office/officeart/2008/layout/VerticalCurvedList"/>
    <dgm:cxn modelId="{31A869FC-5C79-4ABB-86EF-38E093287BB2}" srcId="{04DCD734-21EF-4D13-9AEB-8B9F0B6712A0}" destId="{2F973D4E-63DD-44EF-AE9D-D6BEBBD6C039}" srcOrd="2" destOrd="0" parTransId="{2067535F-94D7-451C-993A-B3459FD2A590}" sibTransId="{A4F87625-124F-489C-80B2-B0034665C65F}"/>
    <dgm:cxn modelId="{927F442D-9807-4294-BC1D-D6CEB6B59AE0}" type="presOf" srcId="{2F973D4E-63DD-44EF-AE9D-D6BEBBD6C039}" destId="{2B5E3824-527D-49F7-BE54-02887217B070}" srcOrd="0" destOrd="0" presId="urn:microsoft.com/office/officeart/2008/layout/VerticalCurvedList"/>
    <dgm:cxn modelId="{719C9AE1-ADFB-482A-8D29-27FD6D11AB4B}" type="presOf" srcId="{87050649-052F-4BE7-959B-391B0095E9E5}" destId="{35754152-AAC2-4AD0-882E-79BA477ECEAB}" srcOrd="0" destOrd="0" presId="urn:microsoft.com/office/officeart/2008/layout/VerticalCurvedList"/>
    <dgm:cxn modelId="{30C34626-35CA-4335-BBAB-CFB4507516AD}" srcId="{04DCD734-21EF-4D13-9AEB-8B9F0B6712A0}" destId="{BA2AED2F-9D6E-40C3-9DDA-CCBEE49C62ED}" srcOrd="1" destOrd="0" parTransId="{7D6EC0C7-1EAD-4553-9B0A-D3ED698978B7}" sibTransId="{AAB8F2F4-9550-43E1-8582-2B481369BA7A}"/>
    <dgm:cxn modelId="{D8E4F001-E14B-4453-9FBA-7085D2E4D7CD}" type="presOf" srcId="{E773CA89-BB45-49D1-83A6-7443A0DEB4C3}" destId="{5486AEFF-F336-4CDA-A978-ED87EA000FBE}" srcOrd="0" destOrd="0" presId="urn:microsoft.com/office/officeart/2008/layout/VerticalCurvedList"/>
    <dgm:cxn modelId="{B0FD8F77-5D7B-4D9B-B225-6712D1DB88C4}" srcId="{04DCD734-21EF-4D13-9AEB-8B9F0B6712A0}" destId="{5F9B1BF1-AC0E-4DB9-8174-0DA3662EC3B1}" srcOrd="0" destOrd="0" parTransId="{B1BE9952-1C21-4C98-8363-2A591B1CC6CE}" sibTransId="{39B1B091-7AB1-4181-B7B1-785FD41CD177}"/>
    <dgm:cxn modelId="{CC3B27AB-AA78-40E8-9FE3-36CD6C32F2B2}" type="presParOf" srcId="{4B001771-2D2C-4205-9D0F-1A6C9AC5984A}" destId="{DFDAF223-BD20-4D1C-97B6-22A353E50E8C}" srcOrd="0" destOrd="0" presId="urn:microsoft.com/office/officeart/2008/layout/VerticalCurvedList"/>
    <dgm:cxn modelId="{3C0BE00D-8360-4A36-BF0E-C6989206AE9F}" type="presParOf" srcId="{DFDAF223-BD20-4D1C-97B6-22A353E50E8C}" destId="{415F33A6-5A42-4EA4-A8E3-E9CCF54D95A6}" srcOrd="0" destOrd="0" presId="urn:microsoft.com/office/officeart/2008/layout/VerticalCurvedList"/>
    <dgm:cxn modelId="{B885222B-2A38-4349-98EC-0E9EA6B3DEA5}" type="presParOf" srcId="{415F33A6-5A42-4EA4-A8E3-E9CCF54D95A6}" destId="{86822B4E-B260-49DD-8425-CDBE63CEF212}" srcOrd="0" destOrd="0" presId="urn:microsoft.com/office/officeart/2008/layout/VerticalCurvedList"/>
    <dgm:cxn modelId="{BBA53A52-221E-48E4-8B57-4194819F1AA5}" type="presParOf" srcId="{415F33A6-5A42-4EA4-A8E3-E9CCF54D95A6}" destId="{FAAA86F8-54C2-4962-92BF-12EF41BF86F4}" srcOrd="1" destOrd="0" presId="urn:microsoft.com/office/officeart/2008/layout/VerticalCurvedList"/>
    <dgm:cxn modelId="{D0CD142B-2816-4D69-8C87-726A827CF709}" type="presParOf" srcId="{415F33A6-5A42-4EA4-A8E3-E9CCF54D95A6}" destId="{E041ADE4-EC37-42B7-802D-7164C863F956}" srcOrd="2" destOrd="0" presId="urn:microsoft.com/office/officeart/2008/layout/VerticalCurvedList"/>
    <dgm:cxn modelId="{8C9441F9-012A-40C8-968A-E73C399AFA68}" type="presParOf" srcId="{415F33A6-5A42-4EA4-A8E3-E9CCF54D95A6}" destId="{47A17BDF-2E6A-48CF-A858-9A76DAA1C037}" srcOrd="3" destOrd="0" presId="urn:microsoft.com/office/officeart/2008/layout/VerticalCurvedList"/>
    <dgm:cxn modelId="{3AB2AD91-7886-46E5-ACAC-9FAC423B37A6}" type="presParOf" srcId="{DFDAF223-BD20-4D1C-97B6-22A353E50E8C}" destId="{F936C660-734C-4190-B171-B0383A4CE954}" srcOrd="1" destOrd="0" presId="urn:microsoft.com/office/officeart/2008/layout/VerticalCurvedList"/>
    <dgm:cxn modelId="{ED6AAE4F-2346-47EF-A2BC-E80CDE5DCB30}" type="presParOf" srcId="{DFDAF223-BD20-4D1C-97B6-22A353E50E8C}" destId="{9D5D9D17-A36D-466A-BB0B-71DECD074A2E}" srcOrd="2" destOrd="0" presId="urn:microsoft.com/office/officeart/2008/layout/VerticalCurvedList"/>
    <dgm:cxn modelId="{940D35F9-BB2C-4257-9408-96AE3714FCE6}" type="presParOf" srcId="{9D5D9D17-A36D-466A-BB0B-71DECD074A2E}" destId="{B4642D4C-A5C8-47C2-AD6D-22449A522DDC}" srcOrd="0" destOrd="0" presId="urn:microsoft.com/office/officeart/2008/layout/VerticalCurvedList"/>
    <dgm:cxn modelId="{20AF49BF-E7DC-447C-B0FC-CA835E9CC0D8}" type="presParOf" srcId="{DFDAF223-BD20-4D1C-97B6-22A353E50E8C}" destId="{936B1E4A-7C65-4E3B-9490-C76A8FE14605}" srcOrd="3" destOrd="0" presId="urn:microsoft.com/office/officeart/2008/layout/VerticalCurvedList"/>
    <dgm:cxn modelId="{7D716633-7B05-4AF7-A543-5BC32F7B02DA}" type="presParOf" srcId="{DFDAF223-BD20-4D1C-97B6-22A353E50E8C}" destId="{917B1030-D47B-4FA8-8EAB-3C609C466600}" srcOrd="4" destOrd="0" presId="urn:microsoft.com/office/officeart/2008/layout/VerticalCurvedList"/>
    <dgm:cxn modelId="{ABFF361D-9AE3-4DF0-97BC-05F5D05B10F3}" type="presParOf" srcId="{917B1030-D47B-4FA8-8EAB-3C609C466600}" destId="{3E2DAD1B-911F-4344-9394-E9BFDCF9505F}" srcOrd="0" destOrd="0" presId="urn:microsoft.com/office/officeart/2008/layout/VerticalCurvedList"/>
    <dgm:cxn modelId="{5EA6A020-C8C1-490A-8E76-CD02553FA008}" type="presParOf" srcId="{DFDAF223-BD20-4D1C-97B6-22A353E50E8C}" destId="{2B5E3824-527D-49F7-BE54-02887217B070}" srcOrd="5" destOrd="0" presId="urn:microsoft.com/office/officeart/2008/layout/VerticalCurvedList"/>
    <dgm:cxn modelId="{3161203F-34E5-4681-A6B9-3F2C6E995FBA}" type="presParOf" srcId="{DFDAF223-BD20-4D1C-97B6-22A353E50E8C}" destId="{E85D85AE-DD23-4E99-AA0D-5A3A8AFCD246}" srcOrd="6" destOrd="0" presId="urn:microsoft.com/office/officeart/2008/layout/VerticalCurvedList"/>
    <dgm:cxn modelId="{252506B2-BBB3-4F8B-92B5-4173CE8391B5}" type="presParOf" srcId="{E85D85AE-DD23-4E99-AA0D-5A3A8AFCD246}" destId="{A95B71E1-8DA4-42A4-A672-01E1481B537E}" srcOrd="0" destOrd="0" presId="urn:microsoft.com/office/officeart/2008/layout/VerticalCurvedList"/>
    <dgm:cxn modelId="{D94D5065-43A0-4A68-9182-5938BC556D21}" type="presParOf" srcId="{DFDAF223-BD20-4D1C-97B6-22A353E50E8C}" destId="{5486AEFF-F336-4CDA-A978-ED87EA000FBE}" srcOrd="7" destOrd="0" presId="urn:microsoft.com/office/officeart/2008/layout/VerticalCurvedList"/>
    <dgm:cxn modelId="{42637952-EBE7-4BA4-9472-CB4E5114BB9A}" type="presParOf" srcId="{DFDAF223-BD20-4D1C-97B6-22A353E50E8C}" destId="{DBB6C0D1-2F7B-4DF5-8F12-B1A90144D268}" srcOrd="8" destOrd="0" presId="urn:microsoft.com/office/officeart/2008/layout/VerticalCurvedList"/>
    <dgm:cxn modelId="{BB051FDD-FDDE-4CCE-B431-0CD5D30BAB0D}" type="presParOf" srcId="{DBB6C0D1-2F7B-4DF5-8F12-B1A90144D268}" destId="{B4BF3614-2F49-408A-8386-A3698E4118EF}" srcOrd="0" destOrd="0" presId="urn:microsoft.com/office/officeart/2008/layout/VerticalCurvedList"/>
    <dgm:cxn modelId="{6DF6D712-5BAB-45D4-989D-08503E347D00}" type="presParOf" srcId="{DFDAF223-BD20-4D1C-97B6-22A353E50E8C}" destId="{35754152-AAC2-4AD0-882E-79BA477ECEAB}" srcOrd="9" destOrd="0" presId="urn:microsoft.com/office/officeart/2008/layout/VerticalCurvedList"/>
    <dgm:cxn modelId="{8726CAA0-84DE-4E08-A331-DADCC3ABF52D}" type="presParOf" srcId="{DFDAF223-BD20-4D1C-97B6-22A353E50E8C}" destId="{BBA5CDD1-5A4E-4B44-B372-6019043DFA22}" srcOrd="10" destOrd="0" presId="urn:microsoft.com/office/officeart/2008/layout/VerticalCurvedList"/>
    <dgm:cxn modelId="{8380F4D8-C872-43F4-9735-A33F62278394}" type="presParOf" srcId="{BBA5CDD1-5A4E-4B44-B372-6019043DFA22}" destId="{E2D47E6A-B77E-44BB-B5F7-B9D3459AA3EC}" srcOrd="0" destOrd="0" presId="urn:microsoft.com/office/officeart/2008/layout/VerticalCurvedList"/>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04DCD734-21EF-4D13-9AEB-8B9F0B6712A0}"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US"/>
        </a:p>
      </dgm:t>
    </dgm:pt>
    <dgm:pt modelId="{5F9B1BF1-AC0E-4DB9-8174-0DA3662EC3B1}">
      <dgm:prSet phldrT="[Text]"/>
      <dgm:spPr/>
      <dgm:t>
        <a:bodyPr/>
        <a:lstStyle/>
        <a:p>
          <a:r>
            <a:rPr lang="en-US" dirty="0"/>
            <a:t>Well defined data</a:t>
          </a:r>
        </a:p>
      </dgm:t>
    </dgm:pt>
    <dgm:pt modelId="{B1BE9952-1C21-4C98-8363-2A591B1CC6CE}" type="parTrans" cxnId="{B0FD8F77-5D7B-4D9B-B225-6712D1DB88C4}">
      <dgm:prSet/>
      <dgm:spPr/>
      <dgm:t>
        <a:bodyPr/>
        <a:lstStyle/>
        <a:p>
          <a:endParaRPr lang="en-US"/>
        </a:p>
      </dgm:t>
    </dgm:pt>
    <dgm:pt modelId="{39B1B091-7AB1-4181-B7B1-785FD41CD177}" type="sibTrans" cxnId="{B0FD8F77-5D7B-4D9B-B225-6712D1DB88C4}">
      <dgm:prSet/>
      <dgm:spPr/>
      <dgm:t>
        <a:bodyPr/>
        <a:lstStyle/>
        <a:p>
          <a:endParaRPr lang="en-US"/>
        </a:p>
      </dgm:t>
    </dgm:pt>
    <dgm:pt modelId="{BA2AED2F-9D6E-40C3-9DDA-CCBEE49C62ED}">
      <dgm:prSet phldrT="[Text]"/>
      <dgm:spPr/>
      <dgm:t>
        <a:bodyPr/>
        <a:lstStyle/>
        <a:p>
          <a:r>
            <a:rPr lang="en-ZA" dirty="0"/>
            <a:t>Includes vendor quotes</a:t>
          </a:r>
          <a:endParaRPr lang="en-US" dirty="0"/>
        </a:p>
      </dgm:t>
    </dgm:pt>
    <dgm:pt modelId="{7D6EC0C7-1EAD-4553-9B0A-D3ED698978B7}" type="parTrans" cxnId="{30C34626-35CA-4335-BBAB-CFB4507516AD}">
      <dgm:prSet/>
      <dgm:spPr/>
      <dgm:t>
        <a:bodyPr/>
        <a:lstStyle/>
        <a:p>
          <a:endParaRPr lang="en-US"/>
        </a:p>
      </dgm:t>
    </dgm:pt>
    <dgm:pt modelId="{AAB8F2F4-9550-43E1-8582-2B481369BA7A}" type="sibTrans" cxnId="{30C34626-35CA-4335-BBAB-CFB4507516AD}">
      <dgm:prSet/>
      <dgm:spPr/>
      <dgm:t>
        <a:bodyPr/>
        <a:lstStyle/>
        <a:p>
          <a:endParaRPr lang="en-US"/>
        </a:p>
      </dgm:t>
    </dgm:pt>
    <dgm:pt modelId="{2F973D4E-63DD-44EF-AE9D-D6BEBBD6C039}">
      <dgm:prSet phldrT="[Text]"/>
      <dgm:spPr/>
      <dgm:t>
        <a:bodyPr/>
        <a:lstStyle/>
        <a:p>
          <a:r>
            <a:rPr lang="en-US" dirty="0"/>
            <a:t>Complete plans</a:t>
          </a:r>
        </a:p>
      </dgm:t>
    </dgm:pt>
    <dgm:pt modelId="{2067535F-94D7-451C-993A-B3459FD2A590}" type="parTrans" cxnId="{31A869FC-5C79-4ABB-86EF-38E093287BB2}">
      <dgm:prSet/>
      <dgm:spPr/>
      <dgm:t>
        <a:bodyPr/>
        <a:lstStyle/>
        <a:p>
          <a:endParaRPr lang="en-US"/>
        </a:p>
      </dgm:t>
    </dgm:pt>
    <dgm:pt modelId="{A4F87625-124F-489C-80B2-B0034665C65F}" type="sibTrans" cxnId="{31A869FC-5C79-4ABB-86EF-38E093287BB2}">
      <dgm:prSet/>
      <dgm:spPr/>
      <dgm:t>
        <a:bodyPr/>
        <a:lstStyle/>
        <a:p>
          <a:endParaRPr lang="en-US"/>
        </a:p>
      </dgm:t>
    </dgm:pt>
    <dgm:pt modelId="{E773CA89-BB45-49D1-83A6-7443A0DEB4C3}">
      <dgm:prSet phldrT="[Text]"/>
      <dgm:spPr/>
      <dgm:t>
        <a:bodyPr/>
        <a:lstStyle/>
        <a:p>
          <a:r>
            <a:rPr lang="en-US" dirty="0"/>
            <a:t>Detailed specifications</a:t>
          </a:r>
        </a:p>
      </dgm:t>
    </dgm:pt>
    <dgm:pt modelId="{DC5A0407-5D40-45C3-B6CB-0BAEFF3DCB9A}" type="parTrans" cxnId="{34012512-8148-450F-804B-87C4168F7EE5}">
      <dgm:prSet/>
      <dgm:spPr/>
      <dgm:t>
        <a:bodyPr/>
        <a:lstStyle/>
        <a:p>
          <a:endParaRPr lang="en-US"/>
        </a:p>
      </dgm:t>
    </dgm:pt>
    <dgm:pt modelId="{4F63312D-15A6-4887-B315-CCAEB6ED87A8}" type="sibTrans" cxnId="{34012512-8148-450F-804B-87C4168F7EE5}">
      <dgm:prSet/>
      <dgm:spPr/>
      <dgm:t>
        <a:bodyPr/>
        <a:lstStyle/>
        <a:p>
          <a:endParaRPr lang="en-US"/>
        </a:p>
      </dgm:t>
    </dgm:pt>
    <dgm:pt modelId="{87050649-052F-4BE7-959B-391B0095E9E5}">
      <dgm:prSet phldrT="[Text]"/>
      <dgm:spPr/>
      <dgm:t>
        <a:bodyPr/>
        <a:lstStyle/>
        <a:p>
          <a:r>
            <a:rPr lang="en-US" dirty="0"/>
            <a:t>Accuracy of 5%</a:t>
          </a:r>
        </a:p>
      </dgm:t>
    </dgm:pt>
    <dgm:pt modelId="{A13008FE-8891-4D45-96C5-D66C85FCC814}" type="parTrans" cxnId="{9318128F-C2B4-4698-A60E-1293A4095BF8}">
      <dgm:prSet/>
      <dgm:spPr/>
      <dgm:t>
        <a:bodyPr/>
        <a:lstStyle/>
        <a:p>
          <a:endParaRPr lang="en-US"/>
        </a:p>
      </dgm:t>
    </dgm:pt>
    <dgm:pt modelId="{AF7A1631-7B10-41E1-AC22-C93045B5957E}" type="sibTrans" cxnId="{9318128F-C2B4-4698-A60E-1293A4095BF8}">
      <dgm:prSet/>
      <dgm:spPr/>
      <dgm:t>
        <a:bodyPr/>
        <a:lstStyle/>
        <a:p>
          <a:endParaRPr lang="en-US"/>
        </a:p>
      </dgm:t>
    </dgm:pt>
    <dgm:pt modelId="{4B001771-2D2C-4205-9D0F-1A6C9AC5984A}" type="pres">
      <dgm:prSet presAssocID="{04DCD734-21EF-4D13-9AEB-8B9F0B6712A0}" presName="Name0" presStyleCnt="0">
        <dgm:presLayoutVars>
          <dgm:chMax val="7"/>
          <dgm:chPref val="7"/>
          <dgm:dir/>
        </dgm:presLayoutVars>
      </dgm:prSet>
      <dgm:spPr/>
    </dgm:pt>
    <dgm:pt modelId="{DFDAF223-BD20-4D1C-97B6-22A353E50E8C}" type="pres">
      <dgm:prSet presAssocID="{04DCD734-21EF-4D13-9AEB-8B9F0B6712A0}" presName="Name1" presStyleCnt="0"/>
      <dgm:spPr/>
    </dgm:pt>
    <dgm:pt modelId="{415F33A6-5A42-4EA4-A8E3-E9CCF54D95A6}" type="pres">
      <dgm:prSet presAssocID="{04DCD734-21EF-4D13-9AEB-8B9F0B6712A0}" presName="cycle" presStyleCnt="0"/>
      <dgm:spPr/>
    </dgm:pt>
    <dgm:pt modelId="{86822B4E-B260-49DD-8425-CDBE63CEF212}" type="pres">
      <dgm:prSet presAssocID="{04DCD734-21EF-4D13-9AEB-8B9F0B6712A0}" presName="srcNode" presStyleLbl="node1" presStyleIdx="0" presStyleCnt="5"/>
      <dgm:spPr/>
    </dgm:pt>
    <dgm:pt modelId="{FAAA86F8-54C2-4962-92BF-12EF41BF86F4}" type="pres">
      <dgm:prSet presAssocID="{04DCD734-21EF-4D13-9AEB-8B9F0B6712A0}" presName="conn" presStyleLbl="parChTrans1D2" presStyleIdx="0" presStyleCnt="1"/>
      <dgm:spPr/>
    </dgm:pt>
    <dgm:pt modelId="{E041ADE4-EC37-42B7-802D-7164C863F956}" type="pres">
      <dgm:prSet presAssocID="{04DCD734-21EF-4D13-9AEB-8B9F0B6712A0}" presName="extraNode" presStyleLbl="node1" presStyleIdx="0" presStyleCnt="5"/>
      <dgm:spPr/>
    </dgm:pt>
    <dgm:pt modelId="{47A17BDF-2E6A-48CF-A858-9A76DAA1C037}" type="pres">
      <dgm:prSet presAssocID="{04DCD734-21EF-4D13-9AEB-8B9F0B6712A0}" presName="dstNode" presStyleLbl="node1" presStyleIdx="0" presStyleCnt="5"/>
      <dgm:spPr/>
    </dgm:pt>
    <dgm:pt modelId="{F936C660-734C-4190-B171-B0383A4CE954}" type="pres">
      <dgm:prSet presAssocID="{5F9B1BF1-AC0E-4DB9-8174-0DA3662EC3B1}" presName="text_1" presStyleLbl="node1" presStyleIdx="0" presStyleCnt="5">
        <dgm:presLayoutVars>
          <dgm:bulletEnabled val="1"/>
        </dgm:presLayoutVars>
      </dgm:prSet>
      <dgm:spPr/>
    </dgm:pt>
    <dgm:pt modelId="{9D5D9D17-A36D-466A-BB0B-71DECD074A2E}" type="pres">
      <dgm:prSet presAssocID="{5F9B1BF1-AC0E-4DB9-8174-0DA3662EC3B1}" presName="accent_1" presStyleCnt="0"/>
      <dgm:spPr/>
    </dgm:pt>
    <dgm:pt modelId="{B4642D4C-A5C8-47C2-AD6D-22449A522DDC}" type="pres">
      <dgm:prSet presAssocID="{5F9B1BF1-AC0E-4DB9-8174-0DA3662EC3B1}" presName="accentRepeatNode" presStyleLbl="solidFgAcc1" presStyleIdx="0" presStyleCnt="5"/>
      <dgm:spPr/>
    </dgm:pt>
    <dgm:pt modelId="{936B1E4A-7C65-4E3B-9490-C76A8FE14605}" type="pres">
      <dgm:prSet presAssocID="{BA2AED2F-9D6E-40C3-9DDA-CCBEE49C62ED}" presName="text_2" presStyleLbl="node1" presStyleIdx="1" presStyleCnt="5">
        <dgm:presLayoutVars>
          <dgm:bulletEnabled val="1"/>
        </dgm:presLayoutVars>
      </dgm:prSet>
      <dgm:spPr/>
    </dgm:pt>
    <dgm:pt modelId="{917B1030-D47B-4FA8-8EAB-3C609C466600}" type="pres">
      <dgm:prSet presAssocID="{BA2AED2F-9D6E-40C3-9DDA-CCBEE49C62ED}" presName="accent_2" presStyleCnt="0"/>
      <dgm:spPr/>
    </dgm:pt>
    <dgm:pt modelId="{3E2DAD1B-911F-4344-9394-E9BFDCF9505F}" type="pres">
      <dgm:prSet presAssocID="{BA2AED2F-9D6E-40C3-9DDA-CCBEE49C62ED}" presName="accentRepeatNode" presStyleLbl="solidFgAcc1" presStyleIdx="1" presStyleCnt="5"/>
      <dgm:spPr/>
    </dgm:pt>
    <dgm:pt modelId="{2B5E3824-527D-49F7-BE54-02887217B070}" type="pres">
      <dgm:prSet presAssocID="{2F973D4E-63DD-44EF-AE9D-D6BEBBD6C039}" presName="text_3" presStyleLbl="node1" presStyleIdx="2" presStyleCnt="5">
        <dgm:presLayoutVars>
          <dgm:bulletEnabled val="1"/>
        </dgm:presLayoutVars>
      </dgm:prSet>
      <dgm:spPr/>
    </dgm:pt>
    <dgm:pt modelId="{E85D85AE-DD23-4E99-AA0D-5A3A8AFCD246}" type="pres">
      <dgm:prSet presAssocID="{2F973D4E-63DD-44EF-AE9D-D6BEBBD6C039}" presName="accent_3" presStyleCnt="0"/>
      <dgm:spPr/>
    </dgm:pt>
    <dgm:pt modelId="{A95B71E1-8DA4-42A4-A672-01E1481B537E}" type="pres">
      <dgm:prSet presAssocID="{2F973D4E-63DD-44EF-AE9D-D6BEBBD6C039}" presName="accentRepeatNode" presStyleLbl="solidFgAcc1" presStyleIdx="2" presStyleCnt="5"/>
      <dgm:spPr/>
    </dgm:pt>
    <dgm:pt modelId="{5486AEFF-F336-4CDA-A978-ED87EA000FBE}" type="pres">
      <dgm:prSet presAssocID="{E773CA89-BB45-49D1-83A6-7443A0DEB4C3}" presName="text_4" presStyleLbl="node1" presStyleIdx="3" presStyleCnt="5">
        <dgm:presLayoutVars>
          <dgm:bulletEnabled val="1"/>
        </dgm:presLayoutVars>
      </dgm:prSet>
      <dgm:spPr/>
    </dgm:pt>
    <dgm:pt modelId="{DBB6C0D1-2F7B-4DF5-8F12-B1A90144D268}" type="pres">
      <dgm:prSet presAssocID="{E773CA89-BB45-49D1-83A6-7443A0DEB4C3}" presName="accent_4" presStyleCnt="0"/>
      <dgm:spPr/>
    </dgm:pt>
    <dgm:pt modelId="{B4BF3614-2F49-408A-8386-A3698E4118EF}" type="pres">
      <dgm:prSet presAssocID="{E773CA89-BB45-49D1-83A6-7443A0DEB4C3}" presName="accentRepeatNode" presStyleLbl="solidFgAcc1" presStyleIdx="3" presStyleCnt="5"/>
      <dgm:spPr/>
    </dgm:pt>
    <dgm:pt modelId="{35754152-AAC2-4AD0-882E-79BA477ECEAB}" type="pres">
      <dgm:prSet presAssocID="{87050649-052F-4BE7-959B-391B0095E9E5}" presName="text_5" presStyleLbl="node1" presStyleIdx="4" presStyleCnt="5">
        <dgm:presLayoutVars>
          <dgm:bulletEnabled val="1"/>
        </dgm:presLayoutVars>
      </dgm:prSet>
      <dgm:spPr/>
    </dgm:pt>
    <dgm:pt modelId="{BBA5CDD1-5A4E-4B44-B372-6019043DFA22}" type="pres">
      <dgm:prSet presAssocID="{87050649-052F-4BE7-959B-391B0095E9E5}" presName="accent_5" presStyleCnt="0"/>
      <dgm:spPr/>
    </dgm:pt>
    <dgm:pt modelId="{E2D47E6A-B77E-44BB-B5F7-B9D3459AA3EC}" type="pres">
      <dgm:prSet presAssocID="{87050649-052F-4BE7-959B-391B0095E9E5}" presName="accentRepeatNode" presStyleLbl="solidFgAcc1" presStyleIdx="4" presStyleCnt="5"/>
      <dgm:spPr/>
    </dgm:pt>
  </dgm:ptLst>
  <dgm:cxnLst>
    <dgm:cxn modelId="{98380C4A-C579-4629-A1CC-D6B6C086FBCA}" type="presOf" srcId="{5F9B1BF1-AC0E-4DB9-8174-0DA3662EC3B1}" destId="{F936C660-734C-4190-B171-B0383A4CE954}" srcOrd="0" destOrd="0" presId="urn:microsoft.com/office/officeart/2008/layout/VerticalCurvedList"/>
    <dgm:cxn modelId="{34012512-8148-450F-804B-87C4168F7EE5}" srcId="{04DCD734-21EF-4D13-9AEB-8B9F0B6712A0}" destId="{E773CA89-BB45-49D1-83A6-7443A0DEB4C3}" srcOrd="3" destOrd="0" parTransId="{DC5A0407-5D40-45C3-B6CB-0BAEFF3DCB9A}" sibTransId="{4F63312D-15A6-4887-B315-CCAEB6ED87A8}"/>
    <dgm:cxn modelId="{B5F34F86-8FE3-4357-91B0-4A83A3FE16E2}" type="presOf" srcId="{04DCD734-21EF-4D13-9AEB-8B9F0B6712A0}" destId="{4B001771-2D2C-4205-9D0F-1A6C9AC5984A}" srcOrd="0" destOrd="0" presId="urn:microsoft.com/office/officeart/2008/layout/VerticalCurvedList"/>
    <dgm:cxn modelId="{9318128F-C2B4-4698-A60E-1293A4095BF8}" srcId="{04DCD734-21EF-4D13-9AEB-8B9F0B6712A0}" destId="{87050649-052F-4BE7-959B-391B0095E9E5}" srcOrd="4" destOrd="0" parTransId="{A13008FE-8891-4D45-96C5-D66C85FCC814}" sibTransId="{AF7A1631-7B10-41E1-AC22-C93045B5957E}"/>
    <dgm:cxn modelId="{8B7B1B02-98EF-4121-9DA6-399D996CEE65}" type="presOf" srcId="{39B1B091-7AB1-4181-B7B1-785FD41CD177}" destId="{FAAA86F8-54C2-4962-92BF-12EF41BF86F4}" srcOrd="0" destOrd="0" presId="urn:microsoft.com/office/officeart/2008/layout/VerticalCurvedList"/>
    <dgm:cxn modelId="{996CD19B-2E40-4C6D-9E36-E56751100234}" type="presOf" srcId="{BA2AED2F-9D6E-40C3-9DDA-CCBEE49C62ED}" destId="{936B1E4A-7C65-4E3B-9490-C76A8FE14605}" srcOrd="0" destOrd="0" presId="urn:microsoft.com/office/officeart/2008/layout/VerticalCurvedList"/>
    <dgm:cxn modelId="{31A869FC-5C79-4ABB-86EF-38E093287BB2}" srcId="{04DCD734-21EF-4D13-9AEB-8B9F0B6712A0}" destId="{2F973D4E-63DD-44EF-AE9D-D6BEBBD6C039}" srcOrd="2" destOrd="0" parTransId="{2067535F-94D7-451C-993A-B3459FD2A590}" sibTransId="{A4F87625-124F-489C-80B2-B0034665C65F}"/>
    <dgm:cxn modelId="{927F442D-9807-4294-BC1D-D6CEB6B59AE0}" type="presOf" srcId="{2F973D4E-63DD-44EF-AE9D-D6BEBBD6C039}" destId="{2B5E3824-527D-49F7-BE54-02887217B070}" srcOrd="0" destOrd="0" presId="urn:microsoft.com/office/officeart/2008/layout/VerticalCurvedList"/>
    <dgm:cxn modelId="{719C9AE1-ADFB-482A-8D29-27FD6D11AB4B}" type="presOf" srcId="{87050649-052F-4BE7-959B-391B0095E9E5}" destId="{35754152-AAC2-4AD0-882E-79BA477ECEAB}" srcOrd="0" destOrd="0" presId="urn:microsoft.com/office/officeart/2008/layout/VerticalCurvedList"/>
    <dgm:cxn modelId="{30C34626-35CA-4335-BBAB-CFB4507516AD}" srcId="{04DCD734-21EF-4D13-9AEB-8B9F0B6712A0}" destId="{BA2AED2F-9D6E-40C3-9DDA-CCBEE49C62ED}" srcOrd="1" destOrd="0" parTransId="{7D6EC0C7-1EAD-4553-9B0A-D3ED698978B7}" sibTransId="{AAB8F2F4-9550-43E1-8582-2B481369BA7A}"/>
    <dgm:cxn modelId="{D8E4F001-E14B-4453-9FBA-7085D2E4D7CD}" type="presOf" srcId="{E773CA89-BB45-49D1-83A6-7443A0DEB4C3}" destId="{5486AEFF-F336-4CDA-A978-ED87EA000FBE}" srcOrd="0" destOrd="0" presId="urn:microsoft.com/office/officeart/2008/layout/VerticalCurvedList"/>
    <dgm:cxn modelId="{B0FD8F77-5D7B-4D9B-B225-6712D1DB88C4}" srcId="{04DCD734-21EF-4D13-9AEB-8B9F0B6712A0}" destId="{5F9B1BF1-AC0E-4DB9-8174-0DA3662EC3B1}" srcOrd="0" destOrd="0" parTransId="{B1BE9952-1C21-4C98-8363-2A591B1CC6CE}" sibTransId="{39B1B091-7AB1-4181-B7B1-785FD41CD177}"/>
    <dgm:cxn modelId="{CC3B27AB-AA78-40E8-9FE3-36CD6C32F2B2}" type="presParOf" srcId="{4B001771-2D2C-4205-9D0F-1A6C9AC5984A}" destId="{DFDAF223-BD20-4D1C-97B6-22A353E50E8C}" srcOrd="0" destOrd="0" presId="urn:microsoft.com/office/officeart/2008/layout/VerticalCurvedList"/>
    <dgm:cxn modelId="{3C0BE00D-8360-4A36-BF0E-C6989206AE9F}" type="presParOf" srcId="{DFDAF223-BD20-4D1C-97B6-22A353E50E8C}" destId="{415F33A6-5A42-4EA4-A8E3-E9CCF54D95A6}" srcOrd="0" destOrd="0" presId="urn:microsoft.com/office/officeart/2008/layout/VerticalCurvedList"/>
    <dgm:cxn modelId="{B885222B-2A38-4349-98EC-0E9EA6B3DEA5}" type="presParOf" srcId="{415F33A6-5A42-4EA4-A8E3-E9CCF54D95A6}" destId="{86822B4E-B260-49DD-8425-CDBE63CEF212}" srcOrd="0" destOrd="0" presId="urn:microsoft.com/office/officeart/2008/layout/VerticalCurvedList"/>
    <dgm:cxn modelId="{BBA53A52-221E-48E4-8B57-4194819F1AA5}" type="presParOf" srcId="{415F33A6-5A42-4EA4-A8E3-E9CCF54D95A6}" destId="{FAAA86F8-54C2-4962-92BF-12EF41BF86F4}" srcOrd="1" destOrd="0" presId="urn:microsoft.com/office/officeart/2008/layout/VerticalCurvedList"/>
    <dgm:cxn modelId="{D0CD142B-2816-4D69-8C87-726A827CF709}" type="presParOf" srcId="{415F33A6-5A42-4EA4-A8E3-E9CCF54D95A6}" destId="{E041ADE4-EC37-42B7-802D-7164C863F956}" srcOrd="2" destOrd="0" presId="urn:microsoft.com/office/officeart/2008/layout/VerticalCurvedList"/>
    <dgm:cxn modelId="{8C9441F9-012A-40C8-968A-E73C399AFA68}" type="presParOf" srcId="{415F33A6-5A42-4EA4-A8E3-E9CCF54D95A6}" destId="{47A17BDF-2E6A-48CF-A858-9A76DAA1C037}" srcOrd="3" destOrd="0" presId="urn:microsoft.com/office/officeart/2008/layout/VerticalCurvedList"/>
    <dgm:cxn modelId="{3AB2AD91-7886-46E5-ACAC-9FAC423B37A6}" type="presParOf" srcId="{DFDAF223-BD20-4D1C-97B6-22A353E50E8C}" destId="{F936C660-734C-4190-B171-B0383A4CE954}" srcOrd="1" destOrd="0" presId="urn:microsoft.com/office/officeart/2008/layout/VerticalCurvedList"/>
    <dgm:cxn modelId="{ED6AAE4F-2346-47EF-A2BC-E80CDE5DCB30}" type="presParOf" srcId="{DFDAF223-BD20-4D1C-97B6-22A353E50E8C}" destId="{9D5D9D17-A36D-466A-BB0B-71DECD074A2E}" srcOrd="2" destOrd="0" presId="urn:microsoft.com/office/officeart/2008/layout/VerticalCurvedList"/>
    <dgm:cxn modelId="{940D35F9-BB2C-4257-9408-96AE3714FCE6}" type="presParOf" srcId="{9D5D9D17-A36D-466A-BB0B-71DECD074A2E}" destId="{B4642D4C-A5C8-47C2-AD6D-22449A522DDC}" srcOrd="0" destOrd="0" presId="urn:microsoft.com/office/officeart/2008/layout/VerticalCurvedList"/>
    <dgm:cxn modelId="{20AF49BF-E7DC-447C-B0FC-CA835E9CC0D8}" type="presParOf" srcId="{DFDAF223-BD20-4D1C-97B6-22A353E50E8C}" destId="{936B1E4A-7C65-4E3B-9490-C76A8FE14605}" srcOrd="3" destOrd="0" presId="urn:microsoft.com/office/officeart/2008/layout/VerticalCurvedList"/>
    <dgm:cxn modelId="{7D716633-7B05-4AF7-A543-5BC32F7B02DA}" type="presParOf" srcId="{DFDAF223-BD20-4D1C-97B6-22A353E50E8C}" destId="{917B1030-D47B-4FA8-8EAB-3C609C466600}" srcOrd="4" destOrd="0" presId="urn:microsoft.com/office/officeart/2008/layout/VerticalCurvedList"/>
    <dgm:cxn modelId="{ABFF361D-9AE3-4DF0-97BC-05F5D05B10F3}" type="presParOf" srcId="{917B1030-D47B-4FA8-8EAB-3C609C466600}" destId="{3E2DAD1B-911F-4344-9394-E9BFDCF9505F}" srcOrd="0" destOrd="0" presId="urn:microsoft.com/office/officeart/2008/layout/VerticalCurvedList"/>
    <dgm:cxn modelId="{5EA6A020-C8C1-490A-8E76-CD02553FA008}" type="presParOf" srcId="{DFDAF223-BD20-4D1C-97B6-22A353E50E8C}" destId="{2B5E3824-527D-49F7-BE54-02887217B070}" srcOrd="5" destOrd="0" presId="urn:microsoft.com/office/officeart/2008/layout/VerticalCurvedList"/>
    <dgm:cxn modelId="{3161203F-34E5-4681-A6B9-3F2C6E995FBA}" type="presParOf" srcId="{DFDAF223-BD20-4D1C-97B6-22A353E50E8C}" destId="{E85D85AE-DD23-4E99-AA0D-5A3A8AFCD246}" srcOrd="6" destOrd="0" presId="urn:microsoft.com/office/officeart/2008/layout/VerticalCurvedList"/>
    <dgm:cxn modelId="{252506B2-BBB3-4F8B-92B5-4173CE8391B5}" type="presParOf" srcId="{E85D85AE-DD23-4E99-AA0D-5A3A8AFCD246}" destId="{A95B71E1-8DA4-42A4-A672-01E1481B537E}" srcOrd="0" destOrd="0" presId="urn:microsoft.com/office/officeart/2008/layout/VerticalCurvedList"/>
    <dgm:cxn modelId="{D94D5065-43A0-4A68-9182-5938BC556D21}" type="presParOf" srcId="{DFDAF223-BD20-4D1C-97B6-22A353E50E8C}" destId="{5486AEFF-F336-4CDA-A978-ED87EA000FBE}" srcOrd="7" destOrd="0" presId="urn:microsoft.com/office/officeart/2008/layout/VerticalCurvedList"/>
    <dgm:cxn modelId="{42637952-EBE7-4BA4-9472-CB4E5114BB9A}" type="presParOf" srcId="{DFDAF223-BD20-4D1C-97B6-22A353E50E8C}" destId="{DBB6C0D1-2F7B-4DF5-8F12-B1A90144D268}" srcOrd="8" destOrd="0" presId="urn:microsoft.com/office/officeart/2008/layout/VerticalCurvedList"/>
    <dgm:cxn modelId="{BB051FDD-FDDE-4CCE-B431-0CD5D30BAB0D}" type="presParOf" srcId="{DBB6C0D1-2F7B-4DF5-8F12-B1A90144D268}" destId="{B4BF3614-2F49-408A-8386-A3698E4118EF}" srcOrd="0" destOrd="0" presId="urn:microsoft.com/office/officeart/2008/layout/VerticalCurvedList"/>
    <dgm:cxn modelId="{6DF6D712-5BAB-45D4-989D-08503E347D00}" type="presParOf" srcId="{DFDAF223-BD20-4D1C-97B6-22A353E50E8C}" destId="{35754152-AAC2-4AD0-882E-79BA477ECEAB}" srcOrd="9" destOrd="0" presId="urn:microsoft.com/office/officeart/2008/layout/VerticalCurvedList"/>
    <dgm:cxn modelId="{8726CAA0-84DE-4E08-A331-DADCC3ABF52D}" type="presParOf" srcId="{DFDAF223-BD20-4D1C-97B6-22A353E50E8C}" destId="{BBA5CDD1-5A4E-4B44-B372-6019043DFA22}" srcOrd="10" destOrd="0" presId="urn:microsoft.com/office/officeart/2008/layout/VerticalCurvedList"/>
    <dgm:cxn modelId="{8380F4D8-C872-43F4-9735-A33F62278394}" type="presParOf" srcId="{BBA5CDD1-5A4E-4B44-B372-6019043DFA22}" destId="{E2D47E6A-B77E-44BB-B5F7-B9D3459AA3EC}" srcOrd="0" destOrd="0" presId="urn:microsoft.com/office/officeart/2008/layout/VerticalCurvedList"/>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50BB81AD-CA3A-477F-B25C-D7830D3A6D4E}" type="doc">
      <dgm:prSet loTypeId="urn:microsoft.com/office/officeart/2005/8/layout/funnel1" loCatId="relationship" qsTypeId="urn:microsoft.com/office/officeart/2005/8/quickstyle/simple1" qsCatId="simple" csTypeId="urn:microsoft.com/office/officeart/2005/8/colors/accent1_2" csCatId="accent1" phldr="1"/>
      <dgm:spPr/>
      <dgm:t>
        <a:bodyPr/>
        <a:lstStyle/>
        <a:p>
          <a:endParaRPr lang="en-US"/>
        </a:p>
      </dgm:t>
    </dgm:pt>
    <dgm:pt modelId="{84277AEB-EC20-4F74-B39E-CA02B37DCF61}">
      <dgm:prSet phldrT="[Text]"/>
      <dgm:spPr/>
      <dgm:t>
        <a:bodyPr/>
        <a:lstStyle/>
        <a:p>
          <a:r>
            <a:rPr lang="en-US" dirty="0"/>
            <a:t>Activity Schedule</a:t>
          </a:r>
        </a:p>
      </dgm:t>
    </dgm:pt>
    <dgm:pt modelId="{2BB2904B-628D-455A-B3C9-189321E1952C}" type="parTrans" cxnId="{03F7DBBD-7ED1-4A92-94C8-523AC5860821}">
      <dgm:prSet/>
      <dgm:spPr/>
      <dgm:t>
        <a:bodyPr/>
        <a:lstStyle/>
        <a:p>
          <a:endParaRPr lang="en-US"/>
        </a:p>
      </dgm:t>
    </dgm:pt>
    <dgm:pt modelId="{E597C292-04BD-4E7D-9BD1-2265987F0476}" type="sibTrans" cxnId="{03F7DBBD-7ED1-4A92-94C8-523AC5860821}">
      <dgm:prSet/>
      <dgm:spPr/>
      <dgm:t>
        <a:bodyPr/>
        <a:lstStyle/>
        <a:p>
          <a:endParaRPr lang="en-US"/>
        </a:p>
      </dgm:t>
    </dgm:pt>
    <dgm:pt modelId="{154A1B4F-E0AC-489C-85CD-E07906ACD5A4}">
      <dgm:prSet phldrT="[Text]"/>
      <dgm:spPr/>
      <dgm:t>
        <a:bodyPr/>
        <a:lstStyle/>
        <a:p>
          <a:r>
            <a:rPr lang="en-US" dirty="0"/>
            <a:t>Work Breakdown Structure</a:t>
          </a:r>
        </a:p>
      </dgm:t>
    </dgm:pt>
    <dgm:pt modelId="{C8478C8C-7A65-425B-AC9E-5785ABA4CC4F}" type="parTrans" cxnId="{B7142B94-DE7B-430F-B99F-5C4054DB465B}">
      <dgm:prSet/>
      <dgm:spPr/>
      <dgm:t>
        <a:bodyPr/>
        <a:lstStyle/>
        <a:p>
          <a:endParaRPr lang="en-US"/>
        </a:p>
      </dgm:t>
    </dgm:pt>
    <dgm:pt modelId="{731276C0-C53D-4935-958C-7D32231B5F86}" type="sibTrans" cxnId="{B7142B94-DE7B-430F-B99F-5C4054DB465B}">
      <dgm:prSet/>
      <dgm:spPr/>
      <dgm:t>
        <a:bodyPr/>
        <a:lstStyle/>
        <a:p>
          <a:endParaRPr lang="en-US"/>
        </a:p>
      </dgm:t>
    </dgm:pt>
    <dgm:pt modelId="{CB018227-0094-498D-AC20-E43916794259}">
      <dgm:prSet phldrT="[Text]"/>
      <dgm:spPr/>
      <dgm:t>
        <a:bodyPr/>
        <a:lstStyle/>
        <a:p>
          <a:r>
            <a:rPr lang="en-US" dirty="0"/>
            <a:t>Cost data</a:t>
          </a:r>
        </a:p>
      </dgm:t>
    </dgm:pt>
    <dgm:pt modelId="{890E075E-A26B-479A-BE48-F52F1998CE1D}" type="parTrans" cxnId="{4FDADF1B-BC42-4377-AC71-AC8586636484}">
      <dgm:prSet/>
      <dgm:spPr/>
      <dgm:t>
        <a:bodyPr/>
        <a:lstStyle/>
        <a:p>
          <a:endParaRPr lang="en-US"/>
        </a:p>
      </dgm:t>
    </dgm:pt>
    <dgm:pt modelId="{9B45509A-469C-4BBF-BD61-B7F333D1D5DB}" type="sibTrans" cxnId="{4FDADF1B-BC42-4377-AC71-AC8586636484}">
      <dgm:prSet/>
      <dgm:spPr/>
      <dgm:t>
        <a:bodyPr/>
        <a:lstStyle/>
        <a:p>
          <a:endParaRPr lang="en-US"/>
        </a:p>
      </dgm:t>
    </dgm:pt>
    <dgm:pt modelId="{E93502E1-38E3-415C-BD5A-70AAA9205E9A}">
      <dgm:prSet phldrT="[Text]"/>
      <dgm:spPr/>
      <dgm:t>
        <a:bodyPr/>
        <a:lstStyle/>
        <a:p>
          <a:r>
            <a:rPr lang="en-US" dirty="0"/>
            <a:t>Price</a:t>
          </a:r>
        </a:p>
      </dgm:t>
    </dgm:pt>
    <dgm:pt modelId="{ACF2FFB9-D44D-47D7-8CAF-AA3103D5C8C7}" type="parTrans" cxnId="{787C6D47-4D2B-441B-B197-FDA4CC6ABDB2}">
      <dgm:prSet/>
      <dgm:spPr/>
      <dgm:t>
        <a:bodyPr/>
        <a:lstStyle/>
        <a:p>
          <a:endParaRPr lang="en-US"/>
        </a:p>
      </dgm:t>
    </dgm:pt>
    <dgm:pt modelId="{C0789CCA-E015-4408-AE21-97CD72EB86BC}" type="sibTrans" cxnId="{787C6D47-4D2B-441B-B197-FDA4CC6ABDB2}">
      <dgm:prSet/>
      <dgm:spPr/>
      <dgm:t>
        <a:bodyPr/>
        <a:lstStyle/>
        <a:p>
          <a:endParaRPr lang="en-US"/>
        </a:p>
      </dgm:t>
    </dgm:pt>
    <dgm:pt modelId="{8BB2775E-54B3-42DC-BAD9-E633DF4B2649}" type="pres">
      <dgm:prSet presAssocID="{50BB81AD-CA3A-477F-B25C-D7830D3A6D4E}" presName="Name0" presStyleCnt="0">
        <dgm:presLayoutVars>
          <dgm:chMax val="4"/>
          <dgm:resizeHandles val="exact"/>
        </dgm:presLayoutVars>
      </dgm:prSet>
      <dgm:spPr/>
    </dgm:pt>
    <dgm:pt modelId="{D35554F6-18FA-4357-9E59-5E0F42C92CF7}" type="pres">
      <dgm:prSet presAssocID="{50BB81AD-CA3A-477F-B25C-D7830D3A6D4E}" presName="ellipse" presStyleLbl="trBgShp" presStyleIdx="0" presStyleCnt="1"/>
      <dgm:spPr/>
    </dgm:pt>
    <dgm:pt modelId="{6DF8CEA0-7946-4ED0-BA21-86F1C551C2DD}" type="pres">
      <dgm:prSet presAssocID="{50BB81AD-CA3A-477F-B25C-D7830D3A6D4E}" presName="arrow1" presStyleLbl="fgShp" presStyleIdx="0" presStyleCnt="1"/>
      <dgm:spPr/>
    </dgm:pt>
    <dgm:pt modelId="{71649088-5D0E-411C-B0C5-2CF775CE2C5A}" type="pres">
      <dgm:prSet presAssocID="{50BB81AD-CA3A-477F-B25C-D7830D3A6D4E}" presName="rectangle" presStyleLbl="revTx" presStyleIdx="0" presStyleCnt="1">
        <dgm:presLayoutVars>
          <dgm:bulletEnabled val="1"/>
        </dgm:presLayoutVars>
      </dgm:prSet>
      <dgm:spPr/>
    </dgm:pt>
    <dgm:pt modelId="{852382F3-8E73-4EC5-B303-29EAB939CE94}" type="pres">
      <dgm:prSet presAssocID="{154A1B4F-E0AC-489C-85CD-E07906ACD5A4}" presName="item1" presStyleLbl="node1" presStyleIdx="0" presStyleCnt="3">
        <dgm:presLayoutVars>
          <dgm:bulletEnabled val="1"/>
        </dgm:presLayoutVars>
      </dgm:prSet>
      <dgm:spPr/>
    </dgm:pt>
    <dgm:pt modelId="{AE579236-BDA3-4C46-AEC1-0EEA80273354}" type="pres">
      <dgm:prSet presAssocID="{CB018227-0094-498D-AC20-E43916794259}" presName="item2" presStyleLbl="node1" presStyleIdx="1" presStyleCnt="3">
        <dgm:presLayoutVars>
          <dgm:bulletEnabled val="1"/>
        </dgm:presLayoutVars>
      </dgm:prSet>
      <dgm:spPr/>
    </dgm:pt>
    <dgm:pt modelId="{ED6A5BBA-6286-4CA9-8D0E-E19CFAF5946F}" type="pres">
      <dgm:prSet presAssocID="{E93502E1-38E3-415C-BD5A-70AAA9205E9A}" presName="item3" presStyleLbl="node1" presStyleIdx="2" presStyleCnt="3">
        <dgm:presLayoutVars>
          <dgm:bulletEnabled val="1"/>
        </dgm:presLayoutVars>
      </dgm:prSet>
      <dgm:spPr/>
    </dgm:pt>
    <dgm:pt modelId="{06C6407C-6E94-40D5-B7A6-9EA1875D86EF}" type="pres">
      <dgm:prSet presAssocID="{50BB81AD-CA3A-477F-B25C-D7830D3A6D4E}" presName="funnel" presStyleLbl="trAlignAcc1" presStyleIdx="0" presStyleCnt="1"/>
      <dgm:spPr/>
    </dgm:pt>
  </dgm:ptLst>
  <dgm:cxnLst>
    <dgm:cxn modelId="{B7142B94-DE7B-430F-B99F-5C4054DB465B}" srcId="{50BB81AD-CA3A-477F-B25C-D7830D3A6D4E}" destId="{154A1B4F-E0AC-489C-85CD-E07906ACD5A4}" srcOrd="1" destOrd="0" parTransId="{C8478C8C-7A65-425B-AC9E-5785ABA4CC4F}" sibTransId="{731276C0-C53D-4935-958C-7D32231B5F86}"/>
    <dgm:cxn modelId="{787C6D47-4D2B-441B-B197-FDA4CC6ABDB2}" srcId="{50BB81AD-CA3A-477F-B25C-D7830D3A6D4E}" destId="{E93502E1-38E3-415C-BD5A-70AAA9205E9A}" srcOrd="3" destOrd="0" parTransId="{ACF2FFB9-D44D-47D7-8CAF-AA3103D5C8C7}" sibTransId="{C0789CCA-E015-4408-AE21-97CD72EB86BC}"/>
    <dgm:cxn modelId="{A5F9CA88-ED54-4C8B-A812-C75774B953F2}" type="presOf" srcId="{CB018227-0094-498D-AC20-E43916794259}" destId="{852382F3-8E73-4EC5-B303-29EAB939CE94}" srcOrd="0" destOrd="0" presId="urn:microsoft.com/office/officeart/2005/8/layout/funnel1"/>
    <dgm:cxn modelId="{7ADEBCB8-6653-4047-A26B-3D4BD7892766}" type="presOf" srcId="{E93502E1-38E3-415C-BD5A-70AAA9205E9A}" destId="{71649088-5D0E-411C-B0C5-2CF775CE2C5A}" srcOrd="0" destOrd="0" presId="urn:microsoft.com/office/officeart/2005/8/layout/funnel1"/>
    <dgm:cxn modelId="{846304FE-5BDF-4234-BEEA-8677BC7E0985}" type="presOf" srcId="{154A1B4F-E0AC-489C-85CD-E07906ACD5A4}" destId="{AE579236-BDA3-4C46-AEC1-0EEA80273354}" srcOrd="0" destOrd="0" presId="urn:microsoft.com/office/officeart/2005/8/layout/funnel1"/>
    <dgm:cxn modelId="{70D81AF6-4818-43CE-BCFE-9928E66624A2}" type="presOf" srcId="{50BB81AD-CA3A-477F-B25C-D7830D3A6D4E}" destId="{8BB2775E-54B3-42DC-BAD9-E633DF4B2649}" srcOrd="0" destOrd="0" presId="urn:microsoft.com/office/officeart/2005/8/layout/funnel1"/>
    <dgm:cxn modelId="{03F7DBBD-7ED1-4A92-94C8-523AC5860821}" srcId="{50BB81AD-CA3A-477F-B25C-D7830D3A6D4E}" destId="{84277AEB-EC20-4F74-B39E-CA02B37DCF61}" srcOrd="0" destOrd="0" parTransId="{2BB2904B-628D-455A-B3C9-189321E1952C}" sibTransId="{E597C292-04BD-4E7D-9BD1-2265987F0476}"/>
    <dgm:cxn modelId="{FC7017BB-253A-4F24-9030-32F4E28DD74E}" type="presOf" srcId="{84277AEB-EC20-4F74-B39E-CA02B37DCF61}" destId="{ED6A5BBA-6286-4CA9-8D0E-E19CFAF5946F}" srcOrd="0" destOrd="0" presId="urn:microsoft.com/office/officeart/2005/8/layout/funnel1"/>
    <dgm:cxn modelId="{4FDADF1B-BC42-4377-AC71-AC8586636484}" srcId="{50BB81AD-CA3A-477F-B25C-D7830D3A6D4E}" destId="{CB018227-0094-498D-AC20-E43916794259}" srcOrd="2" destOrd="0" parTransId="{890E075E-A26B-479A-BE48-F52F1998CE1D}" sibTransId="{9B45509A-469C-4BBF-BD61-B7F333D1D5DB}"/>
    <dgm:cxn modelId="{B2F55A2A-9647-4A94-912E-B0015BDB323A}" type="presParOf" srcId="{8BB2775E-54B3-42DC-BAD9-E633DF4B2649}" destId="{D35554F6-18FA-4357-9E59-5E0F42C92CF7}" srcOrd="0" destOrd="0" presId="urn:microsoft.com/office/officeart/2005/8/layout/funnel1"/>
    <dgm:cxn modelId="{6A229CB7-3103-4EE3-A7D8-2D64AD9DC66D}" type="presParOf" srcId="{8BB2775E-54B3-42DC-BAD9-E633DF4B2649}" destId="{6DF8CEA0-7946-4ED0-BA21-86F1C551C2DD}" srcOrd="1" destOrd="0" presId="urn:microsoft.com/office/officeart/2005/8/layout/funnel1"/>
    <dgm:cxn modelId="{467BEB1E-D754-426E-ABCB-B69244E726A2}" type="presParOf" srcId="{8BB2775E-54B3-42DC-BAD9-E633DF4B2649}" destId="{71649088-5D0E-411C-B0C5-2CF775CE2C5A}" srcOrd="2" destOrd="0" presId="urn:microsoft.com/office/officeart/2005/8/layout/funnel1"/>
    <dgm:cxn modelId="{698166BE-1334-4111-AD73-638A894E2B49}" type="presParOf" srcId="{8BB2775E-54B3-42DC-BAD9-E633DF4B2649}" destId="{852382F3-8E73-4EC5-B303-29EAB939CE94}" srcOrd="3" destOrd="0" presId="urn:microsoft.com/office/officeart/2005/8/layout/funnel1"/>
    <dgm:cxn modelId="{6ED00371-21E6-4A4F-8107-1495A8B8AF74}" type="presParOf" srcId="{8BB2775E-54B3-42DC-BAD9-E633DF4B2649}" destId="{AE579236-BDA3-4C46-AEC1-0EEA80273354}" srcOrd="4" destOrd="0" presId="urn:microsoft.com/office/officeart/2005/8/layout/funnel1"/>
    <dgm:cxn modelId="{FB66D66F-22E1-4C2B-8347-60E00FA4C7E7}" type="presParOf" srcId="{8BB2775E-54B3-42DC-BAD9-E633DF4B2649}" destId="{ED6A5BBA-6286-4CA9-8D0E-E19CFAF5946F}" srcOrd="5" destOrd="0" presId="urn:microsoft.com/office/officeart/2005/8/layout/funnel1"/>
    <dgm:cxn modelId="{937D79A7-7655-4840-B6E1-D4B6851A9C7B}" type="presParOf" srcId="{8BB2775E-54B3-42DC-BAD9-E633DF4B2649}" destId="{06C6407C-6E94-40D5-B7A6-9EA1875D86EF}" srcOrd="6" destOrd="0" presId="urn:microsoft.com/office/officeart/2005/8/layout/funnel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08733DE2-8FAF-4A65-B91F-3A84EFF0F008}"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8C47FCF6-3FFF-431F-9C30-4C49254E9B81}">
      <dgm:prSet phldrT="[Text]"/>
      <dgm:spPr/>
      <dgm:t>
        <a:bodyPr/>
        <a:lstStyle/>
        <a:p>
          <a:r>
            <a:rPr lang="en-ZA" dirty="0"/>
            <a:t>PROGRAM </a:t>
          </a:r>
        </a:p>
        <a:p>
          <a:r>
            <a:rPr lang="en-ZA" dirty="0"/>
            <a:t>(01-00-00): Assembly Line Modification</a:t>
          </a:r>
          <a:endParaRPr lang="en-US" dirty="0"/>
        </a:p>
      </dgm:t>
    </dgm:pt>
    <dgm:pt modelId="{5B13001D-81A7-40E1-9A8C-D3E745C794A3}" type="parTrans" cxnId="{7504661A-69FA-4E2E-8981-F1912AAAFFB1}">
      <dgm:prSet/>
      <dgm:spPr/>
      <dgm:t>
        <a:bodyPr/>
        <a:lstStyle/>
        <a:p>
          <a:endParaRPr lang="en-US"/>
        </a:p>
      </dgm:t>
    </dgm:pt>
    <dgm:pt modelId="{13D96DA7-7C37-4C4A-A7B0-5C9A4CDE970B}" type="sibTrans" cxnId="{7504661A-69FA-4E2E-8981-F1912AAAFFB1}">
      <dgm:prSet/>
      <dgm:spPr/>
      <dgm:t>
        <a:bodyPr/>
        <a:lstStyle/>
        <a:p>
          <a:endParaRPr lang="en-US"/>
        </a:p>
      </dgm:t>
    </dgm:pt>
    <dgm:pt modelId="{03687CC8-5755-4709-A83A-064AC096E1C5}" type="asst">
      <dgm:prSet phldrT="[Text]"/>
      <dgm:spPr/>
      <dgm:t>
        <a:bodyPr/>
        <a:lstStyle/>
        <a:p>
          <a:r>
            <a:rPr lang="en-US" dirty="0"/>
            <a:t>PROJECT 2 </a:t>
          </a:r>
        </a:p>
        <a:p>
          <a:r>
            <a:rPr lang="en-US" dirty="0"/>
            <a:t>(01-02-00): Assembly</a:t>
          </a:r>
        </a:p>
      </dgm:t>
    </dgm:pt>
    <dgm:pt modelId="{EC872400-911C-4FC2-80A4-473CD85FCA50}" type="parTrans" cxnId="{F6FDF36C-975E-411C-9131-40E6D39BF70D}">
      <dgm:prSet/>
      <dgm:spPr/>
      <dgm:t>
        <a:bodyPr/>
        <a:lstStyle/>
        <a:p>
          <a:endParaRPr lang="en-US"/>
        </a:p>
      </dgm:t>
    </dgm:pt>
    <dgm:pt modelId="{CA601A9C-46A8-49A4-B60B-A89FED59D723}" type="sibTrans" cxnId="{F6FDF36C-975E-411C-9131-40E6D39BF70D}">
      <dgm:prSet/>
      <dgm:spPr/>
      <dgm:t>
        <a:bodyPr/>
        <a:lstStyle/>
        <a:p>
          <a:endParaRPr lang="en-US"/>
        </a:p>
      </dgm:t>
    </dgm:pt>
    <dgm:pt modelId="{8BE5811F-EBB0-4EA9-9B0B-2A8FF52108A8}" type="asst">
      <dgm:prSet phldrT="[Text]"/>
      <dgm:spPr/>
      <dgm:t>
        <a:bodyPr/>
        <a:lstStyle/>
        <a:p>
          <a:r>
            <a:rPr lang="en-ZA" dirty="0"/>
            <a:t>PROJECT 1 </a:t>
          </a:r>
        </a:p>
        <a:p>
          <a:r>
            <a:rPr lang="en-ZA" dirty="0"/>
            <a:t>(01-01-00): Initial Planning</a:t>
          </a:r>
          <a:endParaRPr lang="en-US" dirty="0"/>
        </a:p>
      </dgm:t>
    </dgm:pt>
    <dgm:pt modelId="{48FB03C3-B1D8-4D6A-811A-EF8A30AD5E11}" type="parTrans" cxnId="{97CD5660-5C24-4587-A333-C87BAE53885A}">
      <dgm:prSet/>
      <dgm:spPr/>
      <dgm:t>
        <a:bodyPr/>
        <a:lstStyle/>
        <a:p>
          <a:endParaRPr lang="en-US"/>
        </a:p>
      </dgm:t>
    </dgm:pt>
    <dgm:pt modelId="{6C38450B-1085-4290-9893-E27D2F0180F5}" type="sibTrans" cxnId="{97CD5660-5C24-4587-A333-C87BAE53885A}">
      <dgm:prSet/>
      <dgm:spPr/>
      <dgm:t>
        <a:bodyPr/>
        <a:lstStyle/>
        <a:p>
          <a:endParaRPr lang="en-US"/>
        </a:p>
      </dgm:t>
    </dgm:pt>
    <dgm:pt modelId="{96512EAA-31FB-417D-AB25-D3780027716C}" type="asst">
      <dgm:prSet phldrT="[Text]"/>
      <dgm:spPr/>
      <dgm:t>
        <a:bodyPr/>
        <a:lstStyle/>
        <a:p>
          <a:r>
            <a:rPr lang="en-ZA" dirty="0"/>
            <a:t>Task 1 </a:t>
          </a:r>
        </a:p>
        <a:p>
          <a:r>
            <a:rPr lang="en-ZA" dirty="0"/>
            <a:t>(01-01-01): Engineering Control</a:t>
          </a:r>
          <a:endParaRPr lang="en-US" dirty="0"/>
        </a:p>
      </dgm:t>
    </dgm:pt>
    <dgm:pt modelId="{848D98AE-6634-476F-B823-876FE1D50759}" type="parTrans" cxnId="{CBE204E7-1FBC-4D86-9562-93DB31E459A8}">
      <dgm:prSet/>
      <dgm:spPr/>
      <dgm:t>
        <a:bodyPr/>
        <a:lstStyle/>
        <a:p>
          <a:endParaRPr lang="en-US"/>
        </a:p>
      </dgm:t>
    </dgm:pt>
    <dgm:pt modelId="{B44CAFD1-2676-42C5-B919-FA3D5A073AD0}" type="sibTrans" cxnId="{CBE204E7-1FBC-4D86-9562-93DB31E459A8}">
      <dgm:prSet/>
      <dgm:spPr/>
      <dgm:t>
        <a:bodyPr/>
        <a:lstStyle/>
        <a:p>
          <a:endParaRPr lang="en-US"/>
        </a:p>
      </dgm:t>
    </dgm:pt>
    <dgm:pt modelId="{54D07579-8A40-4BBE-8891-BDD2E2A32D77}" type="asst">
      <dgm:prSet phldrT="[Text]"/>
      <dgm:spPr/>
      <dgm:t>
        <a:bodyPr/>
        <a:lstStyle/>
        <a:p>
          <a:r>
            <a:rPr lang="en-ZA" dirty="0"/>
            <a:t>Task 2</a:t>
          </a:r>
        </a:p>
        <a:p>
          <a:r>
            <a:rPr lang="en-ZA" dirty="0"/>
            <a:t> (01-01-02): Engineering Development</a:t>
          </a:r>
          <a:endParaRPr lang="en-US" dirty="0"/>
        </a:p>
      </dgm:t>
    </dgm:pt>
    <dgm:pt modelId="{FA27DBB3-88D6-4EA7-8EDC-24D72186D3A0}" type="parTrans" cxnId="{FA0E7131-372C-41A4-A0E9-A4DC114A52E6}">
      <dgm:prSet/>
      <dgm:spPr/>
      <dgm:t>
        <a:bodyPr/>
        <a:lstStyle/>
        <a:p>
          <a:endParaRPr lang="en-US"/>
        </a:p>
      </dgm:t>
    </dgm:pt>
    <dgm:pt modelId="{F060469C-BA63-4290-B625-96CAF1F51B1C}" type="sibTrans" cxnId="{FA0E7131-372C-41A4-A0E9-A4DC114A52E6}">
      <dgm:prSet/>
      <dgm:spPr/>
      <dgm:t>
        <a:bodyPr/>
        <a:lstStyle/>
        <a:p>
          <a:endParaRPr lang="en-US"/>
        </a:p>
      </dgm:t>
    </dgm:pt>
    <dgm:pt modelId="{E919472E-AE3E-4D32-9156-273C8AB7DC3A}" type="asst">
      <dgm:prSet phldrT="[Text]"/>
      <dgm:spPr/>
      <dgm:t>
        <a:bodyPr/>
        <a:lstStyle/>
        <a:p>
          <a:r>
            <a:rPr lang="en-US" dirty="0"/>
            <a:t>Task 1 </a:t>
          </a:r>
        </a:p>
        <a:p>
          <a:r>
            <a:rPr lang="en-US" dirty="0"/>
            <a:t> (01-02-01): Modification</a:t>
          </a:r>
        </a:p>
      </dgm:t>
    </dgm:pt>
    <dgm:pt modelId="{B6903C24-C7AE-4A44-BAF5-48D59E59087C}" type="parTrans" cxnId="{D395FA9B-40A4-4CC3-8205-6153B48A7474}">
      <dgm:prSet/>
      <dgm:spPr/>
      <dgm:t>
        <a:bodyPr/>
        <a:lstStyle/>
        <a:p>
          <a:endParaRPr lang="en-US"/>
        </a:p>
      </dgm:t>
    </dgm:pt>
    <dgm:pt modelId="{D0549519-6D96-44C7-A3F4-25455FE4C940}" type="sibTrans" cxnId="{D395FA9B-40A4-4CC3-8205-6153B48A7474}">
      <dgm:prSet/>
      <dgm:spPr/>
      <dgm:t>
        <a:bodyPr/>
        <a:lstStyle/>
        <a:p>
          <a:endParaRPr lang="en-US"/>
        </a:p>
      </dgm:t>
    </dgm:pt>
    <dgm:pt modelId="{E5877C89-E56B-4007-8C59-D1BCD248F578}" type="asst">
      <dgm:prSet phldrT="[Text]"/>
      <dgm:spPr/>
      <dgm:t>
        <a:bodyPr/>
        <a:lstStyle/>
        <a:p>
          <a:r>
            <a:rPr lang="en-US" dirty="0"/>
            <a:t>Task 2</a:t>
          </a:r>
        </a:p>
        <a:p>
          <a:r>
            <a:rPr lang="en-US" dirty="0"/>
            <a:t> (01-02-02): Testing</a:t>
          </a:r>
        </a:p>
      </dgm:t>
    </dgm:pt>
    <dgm:pt modelId="{11CD8562-E5F0-407F-AACC-B07695308B70}" type="parTrans" cxnId="{73C221F6-DE8F-42D8-9A9F-E1BC3771642F}">
      <dgm:prSet/>
      <dgm:spPr/>
      <dgm:t>
        <a:bodyPr/>
        <a:lstStyle/>
        <a:p>
          <a:endParaRPr lang="en-US"/>
        </a:p>
      </dgm:t>
    </dgm:pt>
    <dgm:pt modelId="{09CBB060-66A3-4BAA-B191-ED51AC991383}" type="sibTrans" cxnId="{73C221F6-DE8F-42D8-9A9F-E1BC3771642F}">
      <dgm:prSet/>
      <dgm:spPr/>
      <dgm:t>
        <a:bodyPr/>
        <a:lstStyle/>
        <a:p>
          <a:endParaRPr lang="en-US"/>
        </a:p>
      </dgm:t>
    </dgm:pt>
    <dgm:pt modelId="{191B0A6B-8542-4FDD-B182-71F32462FF7C}" type="pres">
      <dgm:prSet presAssocID="{08733DE2-8FAF-4A65-B91F-3A84EFF0F008}" presName="hierChild1" presStyleCnt="0">
        <dgm:presLayoutVars>
          <dgm:orgChart val="1"/>
          <dgm:chPref val="1"/>
          <dgm:dir/>
          <dgm:animOne val="branch"/>
          <dgm:animLvl val="lvl"/>
          <dgm:resizeHandles/>
        </dgm:presLayoutVars>
      </dgm:prSet>
      <dgm:spPr/>
    </dgm:pt>
    <dgm:pt modelId="{572D97E9-C64D-4A64-99C2-324E5FB69672}" type="pres">
      <dgm:prSet presAssocID="{8C47FCF6-3FFF-431F-9C30-4C49254E9B81}" presName="hierRoot1" presStyleCnt="0">
        <dgm:presLayoutVars>
          <dgm:hierBranch val="init"/>
        </dgm:presLayoutVars>
      </dgm:prSet>
      <dgm:spPr/>
    </dgm:pt>
    <dgm:pt modelId="{6194173D-82F9-4846-BB91-C4831046906D}" type="pres">
      <dgm:prSet presAssocID="{8C47FCF6-3FFF-431F-9C30-4C49254E9B81}" presName="rootComposite1" presStyleCnt="0"/>
      <dgm:spPr/>
    </dgm:pt>
    <dgm:pt modelId="{190E2342-50CB-43D7-8A8C-8AFECAD02ED9}" type="pres">
      <dgm:prSet presAssocID="{8C47FCF6-3FFF-431F-9C30-4C49254E9B81}" presName="rootText1" presStyleLbl="node0" presStyleIdx="0" presStyleCnt="1">
        <dgm:presLayoutVars>
          <dgm:chPref val="3"/>
        </dgm:presLayoutVars>
      </dgm:prSet>
      <dgm:spPr/>
    </dgm:pt>
    <dgm:pt modelId="{87650362-26C8-456C-BDB7-4009D772E06F}" type="pres">
      <dgm:prSet presAssocID="{8C47FCF6-3FFF-431F-9C30-4C49254E9B81}" presName="rootConnector1" presStyleLbl="node1" presStyleIdx="0" presStyleCnt="0"/>
      <dgm:spPr/>
    </dgm:pt>
    <dgm:pt modelId="{E1687198-B128-4375-8C4D-73C7A58E4D1D}" type="pres">
      <dgm:prSet presAssocID="{8C47FCF6-3FFF-431F-9C30-4C49254E9B81}" presName="hierChild2" presStyleCnt="0"/>
      <dgm:spPr/>
    </dgm:pt>
    <dgm:pt modelId="{F3F89A32-0D51-4A07-8FB3-F649A574355F}" type="pres">
      <dgm:prSet presAssocID="{8C47FCF6-3FFF-431F-9C30-4C49254E9B81}" presName="hierChild3" presStyleCnt="0"/>
      <dgm:spPr/>
    </dgm:pt>
    <dgm:pt modelId="{BD1EBCD2-255D-4C04-98ED-F3B06E2E69B9}" type="pres">
      <dgm:prSet presAssocID="{EC872400-911C-4FC2-80A4-473CD85FCA50}" presName="Name111" presStyleLbl="parChTrans1D2" presStyleIdx="0" presStyleCnt="2"/>
      <dgm:spPr/>
    </dgm:pt>
    <dgm:pt modelId="{B72CCD53-2492-4395-9331-1BD1EBA92072}" type="pres">
      <dgm:prSet presAssocID="{03687CC8-5755-4709-A83A-064AC096E1C5}" presName="hierRoot3" presStyleCnt="0">
        <dgm:presLayoutVars>
          <dgm:hierBranch val="init"/>
        </dgm:presLayoutVars>
      </dgm:prSet>
      <dgm:spPr/>
    </dgm:pt>
    <dgm:pt modelId="{2AD70AF0-7BE3-4C21-B87C-7360D7EAD325}" type="pres">
      <dgm:prSet presAssocID="{03687CC8-5755-4709-A83A-064AC096E1C5}" presName="rootComposite3" presStyleCnt="0"/>
      <dgm:spPr/>
    </dgm:pt>
    <dgm:pt modelId="{23F1C9D3-C014-4627-9ED3-1AAAA8441966}" type="pres">
      <dgm:prSet presAssocID="{03687CC8-5755-4709-A83A-064AC096E1C5}" presName="rootText3" presStyleLbl="asst1" presStyleIdx="0" presStyleCnt="6">
        <dgm:presLayoutVars>
          <dgm:chPref val="3"/>
        </dgm:presLayoutVars>
      </dgm:prSet>
      <dgm:spPr/>
    </dgm:pt>
    <dgm:pt modelId="{73949FED-0F53-4E58-AA99-CFC80480FC4B}" type="pres">
      <dgm:prSet presAssocID="{03687CC8-5755-4709-A83A-064AC096E1C5}" presName="rootConnector3" presStyleLbl="asst1" presStyleIdx="0" presStyleCnt="6"/>
      <dgm:spPr/>
    </dgm:pt>
    <dgm:pt modelId="{3A90BA46-EA0C-4E00-A6B1-D8B45DF1603B}" type="pres">
      <dgm:prSet presAssocID="{03687CC8-5755-4709-A83A-064AC096E1C5}" presName="hierChild6" presStyleCnt="0"/>
      <dgm:spPr/>
    </dgm:pt>
    <dgm:pt modelId="{DEC3E900-AEC8-4FF3-9562-5094D7DD8768}" type="pres">
      <dgm:prSet presAssocID="{03687CC8-5755-4709-A83A-064AC096E1C5}" presName="hierChild7" presStyleCnt="0"/>
      <dgm:spPr/>
    </dgm:pt>
    <dgm:pt modelId="{88A30149-4085-4E6D-8CC7-F589551CBD65}" type="pres">
      <dgm:prSet presAssocID="{B6903C24-C7AE-4A44-BAF5-48D59E59087C}" presName="Name111" presStyleLbl="parChTrans1D3" presStyleIdx="0" presStyleCnt="4"/>
      <dgm:spPr/>
    </dgm:pt>
    <dgm:pt modelId="{55B42E36-D2E5-4168-B127-FA77F0606334}" type="pres">
      <dgm:prSet presAssocID="{E919472E-AE3E-4D32-9156-273C8AB7DC3A}" presName="hierRoot3" presStyleCnt="0">
        <dgm:presLayoutVars>
          <dgm:hierBranch val="init"/>
        </dgm:presLayoutVars>
      </dgm:prSet>
      <dgm:spPr/>
    </dgm:pt>
    <dgm:pt modelId="{C3ACCA74-828B-4A67-A8A9-7FA436ADE934}" type="pres">
      <dgm:prSet presAssocID="{E919472E-AE3E-4D32-9156-273C8AB7DC3A}" presName="rootComposite3" presStyleCnt="0"/>
      <dgm:spPr/>
    </dgm:pt>
    <dgm:pt modelId="{390F554F-5D44-43E7-96AC-84594073E41E}" type="pres">
      <dgm:prSet presAssocID="{E919472E-AE3E-4D32-9156-273C8AB7DC3A}" presName="rootText3" presStyleLbl="asst1" presStyleIdx="1" presStyleCnt="6">
        <dgm:presLayoutVars>
          <dgm:chPref val="3"/>
        </dgm:presLayoutVars>
      </dgm:prSet>
      <dgm:spPr/>
    </dgm:pt>
    <dgm:pt modelId="{F53AB514-D0D3-4231-84A3-25B5207D24A9}" type="pres">
      <dgm:prSet presAssocID="{E919472E-AE3E-4D32-9156-273C8AB7DC3A}" presName="rootConnector3" presStyleLbl="asst1" presStyleIdx="1" presStyleCnt="6"/>
      <dgm:spPr/>
    </dgm:pt>
    <dgm:pt modelId="{60043C3C-7101-4376-BF84-BC356815C7C3}" type="pres">
      <dgm:prSet presAssocID="{E919472E-AE3E-4D32-9156-273C8AB7DC3A}" presName="hierChild6" presStyleCnt="0"/>
      <dgm:spPr/>
    </dgm:pt>
    <dgm:pt modelId="{043723D1-34C8-4E8D-9C06-36DED4870BC9}" type="pres">
      <dgm:prSet presAssocID="{E919472E-AE3E-4D32-9156-273C8AB7DC3A}" presName="hierChild7" presStyleCnt="0"/>
      <dgm:spPr/>
    </dgm:pt>
    <dgm:pt modelId="{78AC6976-A21A-43F4-B16E-48AF8587A159}" type="pres">
      <dgm:prSet presAssocID="{11CD8562-E5F0-407F-AACC-B07695308B70}" presName="Name111" presStyleLbl="parChTrans1D3" presStyleIdx="1" presStyleCnt="4"/>
      <dgm:spPr/>
    </dgm:pt>
    <dgm:pt modelId="{C608B24F-1C8C-4979-9EAE-84607393E71F}" type="pres">
      <dgm:prSet presAssocID="{E5877C89-E56B-4007-8C59-D1BCD248F578}" presName="hierRoot3" presStyleCnt="0">
        <dgm:presLayoutVars>
          <dgm:hierBranch val="init"/>
        </dgm:presLayoutVars>
      </dgm:prSet>
      <dgm:spPr/>
    </dgm:pt>
    <dgm:pt modelId="{81C8EDEE-55D3-4FDE-A979-0B4ECA26F41C}" type="pres">
      <dgm:prSet presAssocID="{E5877C89-E56B-4007-8C59-D1BCD248F578}" presName="rootComposite3" presStyleCnt="0"/>
      <dgm:spPr/>
    </dgm:pt>
    <dgm:pt modelId="{797FD306-33EF-495B-8B76-1E6066BE5BEF}" type="pres">
      <dgm:prSet presAssocID="{E5877C89-E56B-4007-8C59-D1BCD248F578}" presName="rootText3" presStyleLbl="asst1" presStyleIdx="2" presStyleCnt="6">
        <dgm:presLayoutVars>
          <dgm:chPref val="3"/>
        </dgm:presLayoutVars>
      </dgm:prSet>
      <dgm:spPr/>
    </dgm:pt>
    <dgm:pt modelId="{A80E5F32-4B98-4E59-A86A-279CFF31525E}" type="pres">
      <dgm:prSet presAssocID="{E5877C89-E56B-4007-8C59-D1BCD248F578}" presName="rootConnector3" presStyleLbl="asst1" presStyleIdx="2" presStyleCnt="6"/>
      <dgm:spPr/>
    </dgm:pt>
    <dgm:pt modelId="{825F90A9-C435-4539-9B1F-0F491F453861}" type="pres">
      <dgm:prSet presAssocID="{E5877C89-E56B-4007-8C59-D1BCD248F578}" presName="hierChild6" presStyleCnt="0"/>
      <dgm:spPr/>
    </dgm:pt>
    <dgm:pt modelId="{430E07ED-5CD0-4B1F-9EF7-8F8D48058E57}" type="pres">
      <dgm:prSet presAssocID="{E5877C89-E56B-4007-8C59-D1BCD248F578}" presName="hierChild7" presStyleCnt="0"/>
      <dgm:spPr/>
    </dgm:pt>
    <dgm:pt modelId="{090E435A-9014-40AE-8B6F-E3A8B0DC5AAE}" type="pres">
      <dgm:prSet presAssocID="{48FB03C3-B1D8-4D6A-811A-EF8A30AD5E11}" presName="Name111" presStyleLbl="parChTrans1D2" presStyleIdx="1" presStyleCnt="2"/>
      <dgm:spPr/>
    </dgm:pt>
    <dgm:pt modelId="{226468F1-127A-4A9F-ADE5-D037FEBA7070}" type="pres">
      <dgm:prSet presAssocID="{8BE5811F-EBB0-4EA9-9B0B-2A8FF52108A8}" presName="hierRoot3" presStyleCnt="0">
        <dgm:presLayoutVars>
          <dgm:hierBranch val="init"/>
        </dgm:presLayoutVars>
      </dgm:prSet>
      <dgm:spPr/>
    </dgm:pt>
    <dgm:pt modelId="{3B4BBCA6-C8D2-4056-BBC7-B27AE96406D6}" type="pres">
      <dgm:prSet presAssocID="{8BE5811F-EBB0-4EA9-9B0B-2A8FF52108A8}" presName="rootComposite3" presStyleCnt="0"/>
      <dgm:spPr/>
    </dgm:pt>
    <dgm:pt modelId="{E2BC7BA3-A16B-415D-AEE3-98F55FA3DC3E}" type="pres">
      <dgm:prSet presAssocID="{8BE5811F-EBB0-4EA9-9B0B-2A8FF52108A8}" presName="rootText3" presStyleLbl="asst1" presStyleIdx="3" presStyleCnt="6">
        <dgm:presLayoutVars>
          <dgm:chPref val="3"/>
        </dgm:presLayoutVars>
      </dgm:prSet>
      <dgm:spPr/>
    </dgm:pt>
    <dgm:pt modelId="{AB10042C-227D-4FB3-928B-566C481AD4F6}" type="pres">
      <dgm:prSet presAssocID="{8BE5811F-EBB0-4EA9-9B0B-2A8FF52108A8}" presName="rootConnector3" presStyleLbl="asst1" presStyleIdx="3" presStyleCnt="6"/>
      <dgm:spPr/>
    </dgm:pt>
    <dgm:pt modelId="{9D49DCE5-52FA-4DCA-AC60-E2584DEB95BB}" type="pres">
      <dgm:prSet presAssocID="{8BE5811F-EBB0-4EA9-9B0B-2A8FF52108A8}" presName="hierChild6" presStyleCnt="0"/>
      <dgm:spPr/>
    </dgm:pt>
    <dgm:pt modelId="{01ECEA08-C35B-492B-A050-73C778572A8F}" type="pres">
      <dgm:prSet presAssocID="{8BE5811F-EBB0-4EA9-9B0B-2A8FF52108A8}" presName="hierChild7" presStyleCnt="0"/>
      <dgm:spPr/>
    </dgm:pt>
    <dgm:pt modelId="{EC0F211C-911D-425A-97B7-8CF07A9C8969}" type="pres">
      <dgm:prSet presAssocID="{848D98AE-6634-476F-B823-876FE1D50759}" presName="Name111" presStyleLbl="parChTrans1D3" presStyleIdx="2" presStyleCnt="4"/>
      <dgm:spPr/>
    </dgm:pt>
    <dgm:pt modelId="{FE504C5E-0ED2-45C1-BF51-B6A732D0B8AD}" type="pres">
      <dgm:prSet presAssocID="{96512EAA-31FB-417D-AB25-D3780027716C}" presName="hierRoot3" presStyleCnt="0">
        <dgm:presLayoutVars>
          <dgm:hierBranch val="init"/>
        </dgm:presLayoutVars>
      </dgm:prSet>
      <dgm:spPr/>
    </dgm:pt>
    <dgm:pt modelId="{61659DB3-1A7A-4CC8-BF8C-D830F0D2A6A8}" type="pres">
      <dgm:prSet presAssocID="{96512EAA-31FB-417D-AB25-D3780027716C}" presName="rootComposite3" presStyleCnt="0"/>
      <dgm:spPr/>
    </dgm:pt>
    <dgm:pt modelId="{0BF95E93-BC64-405C-B9A3-B0C497955B6C}" type="pres">
      <dgm:prSet presAssocID="{96512EAA-31FB-417D-AB25-D3780027716C}" presName="rootText3" presStyleLbl="asst1" presStyleIdx="4" presStyleCnt="6">
        <dgm:presLayoutVars>
          <dgm:chPref val="3"/>
        </dgm:presLayoutVars>
      </dgm:prSet>
      <dgm:spPr/>
    </dgm:pt>
    <dgm:pt modelId="{92CF1867-93B2-44BE-83E7-C6F4B1633B70}" type="pres">
      <dgm:prSet presAssocID="{96512EAA-31FB-417D-AB25-D3780027716C}" presName="rootConnector3" presStyleLbl="asst1" presStyleIdx="4" presStyleCnt="6"/>
      <dgm:spPr/>
    </dgm:pt>
    <dgm:pt modelId="{6CF65401-4751-42E2-ABB8-FEDE3F3029EE}" type="pres">
      <dgm:prSet presAssocID="{96512EAA-31FB-417D-AB25-D3780027716C}" presName="hierChild6" presStyleCnt="0"/>
      <dgm:spPr/>
    </dgm:pt>
    <dgm:pt modelId="{F31F8811-9884-409F-84D6-FC5AFA07AC04}" type="pres">
      <dgm:prSet presAssocID="{96512EAA-31FB-417D-AB25-D3780027716C}" presName="hierChild7" presStyleCnt="0"/>
      <dgm:spPr/>
    </dgm:pt>
    <dgm:pt modelId="{A15B6F70-7F35-47BB-A04A-836DD56678F0}" type="pres">
      <dgm:prSet presAssocID="{FA27DBB3-88D6-4EA7-8EDC-24D72186D3A0}" presName="Name111" presStyleLbl="parChTrans1D3" presStyleIdx="3" presStyleCnt="4"/>
      <dgm:spPr/>
    </dgm:pt>
    <dgm:pt modelId="{3F71CCB1-41E5-49A7-8B14-E7BBCA3C4541}" type="pres">
      <dgm:prSet presAssocID="{54D07579-8A40-4BBE-8891-BDD2E2A32D77}" presName="hierRoot3" presStyleCnt="0">
        <dgm:presLayoutVars>
          <dgm:hierBranch val="init"/>
        </dgm:presLayoutVars>
      </dgm:prSet>
      <dgm:spPr/>
    </dgm:pt>
    <dgm:pt modelId="{ADA42F76-FD11-4501-B2BC-A232F1B2928F}" type="pres">
      <dgm:prSet presAssocID="{54D07579-8A40-4BBE-8891-BDD2E2A32D77}" presName="rootComposite3" presStyleCnt="0"/>
      <dgm:spPr/>
    </dgm:pt>
    <dgm:pt modelId="{06207A79-906E-42BA-AADA-C8F368DC5066}" type="pres">
      <dgm:prSet presAssocID="{54D07579-8A40-4BBE-8891-BDD2E2A32D77}" presName="rootText3" presStyleLbl="asst1" presStyleIdx="5" presStyleCnt="6">
        <dgm:presLayoutVars>
          <dgm:chPref val="3"/>
        </dgm:presLayoutVars>
      </dgm:prSet>
      <dgm:spPr/>
    </dgm:pt>
    <dgm:pt modelId="{E33C2B52-7703-48A4-85B5-3C5670C3A011}" type="pres">
      <dgm:prSet presAssocID="{54D07579-8A40-4BBE-8891-BDD2E2A32D77}" presName="rootConnector3" presStyleLbl="asst1" presStyleIdx="5" presStyleCnt="6"/>
      <dgm:spPr/>
    </dgm:pt>
    <dgm:pt modelId="{BFA5EB9C-218A-4FCC-8C92-0508F26ACD2D}" type="pres">
      <dgm:prSet presAssocID="{54D07579-8A40-4BBE-8891-BDD2E2A32D77}" presName="hierChild6" presStyleCnt="0"/>
      <dgm:spPr/>
    </dgm:pt>
    <dgm:pt modelId="{5CFC8043-4E21-49BA-9743-90E9BE2451C0}" type="pres">
      <dgm:prSet presAssocID="{54D07579-8A40-4BBE-8891-BDD2E2A32D77}" presName="hierChild7" presStyleCnt="0"/>
      <dgm:spPr/>
    </dgm:pt>
  </dgm:ptLst>
  <dgm:cxnLst>
    <dgm:cxn modelId="{97CD5660-5C24-4587-A333-C87BAE53885A}" srcId="{8C47FCF6-3FFF-431F-9C30-4C49254E9B81}" destId="{8BE5811F-EBB0-4EA9-9B0B-2A8FF52108A8}" srcOrd="1" destOrd="0" parTransId="{48FB03C3-B1D8-4D6A-811A-EF8A30AD5E11}" sibTransId="{6C38450B-1085-4290-9893-E27D2F0180F5}"/>
    <dgm:cxn modelId="{5C9136B5-E625-4431-80EC-537CB94F2DF1}" type="presOf" srcId="{08733DE2-8FAF-4A65-B91F-3A84EFF0F008}" destId="{191B0A6B-8542-4FDD-B182-71F32462FF7C}" srcOrd="0" destOrd="0" presId="urn:microsoft.com/office/officeart/2005/8/layout/orgChart1"/>
    <dgm:cxn modelId="{D4DEF114-768D-4E2D-9937-54B7CCD20743}" type="presOf" srcId="{11CD8562-E5F0-407F-AACC-B07695308B70}" destId="{78AC6976-A21A-43F4-B16E-48AF8587A159}" srcOrd="0" destOrd="0" presId="urn:microsoft.com/office/officeart/2005/8/layout/orgChart1"/>
    <dgm:cxn modelId="{703D0F97-2DD1-4AE8-A8FC-DE62D4FD2F57}" type="presOf" srcId="{E5877C89-E56B-4007-8C59-D1BCD248F578}" destId="{A80E5F32-4B98-4E59-A86A-279CFF31525E}" srcOrd="1" destOrd="0" presId="urn:microsoft.com/office/officeart/2005/8/layout/orgChart1"/>
    <dgm:cxn modelId="{F6FDF36C-975E-411C-9131-40E6D39BF70D}" srcId="{8C47FCF6-3FFF-431F-9C30-4C49254E9B81}" destId="{03687CC8-5755-4709-A83A-064AC096E1C5}" srcOrd="0" destOrd="0" parTransId="{EC872400-911C-4FC2-80A4-473CD85FCA50}" sibTransId="{CA601A9C-46A8-49A4-B60B-A89FED59D723}"/>
    <dgm:cxn modelId="{809802EB-DEA8-4812-A4E2-D4F35A026EE0}" type="presOf" srcId="{48FB03C3-B1D8-4D6A-811A-EF8A30AD5E11}" destId="{090E435A-9014-40AE-8B6F-E3A8B0DC5AAE}" srcOrd="0" destOrd="0" presId="urn:microsoft.com/office/officeart/2005/8/layout/orgChart1"/>
    <dgm:cxn modelId="{FFCB3191-E479-4E33-B3AB-9BC226B1F37B}" type="presOf" srcId="{8C47FCF6-3FFF-431F-9C30-4C49254E9B81}" destId="{190E2342-50CB-43D7-8A8C-8AFECAD02ED9}" srcOrd="0" destOrd="0" presId="urn:microsoft.com/office/officeart/2005/8/layout/orgChart1"/>
    <dgm:cxn modelId="{8B910CD8-3399-4E3F-B9CB-E9653E764DED}" type="presOf" srcId="{03687CC8-5755-4709-A83A-064AC096E1C5}" destId="{23F1C9D3-C014-4627-9ED3-1AAAA8441966}" srcOrd="0" destOrd="0" presId="urn:microsoft.com/office/officeart/2005/8/layout/orgChart1"/>
    <dgm:cxn modelId="{D395FA9B-40A4-4CC3-8205-6153B48A7474}" srcId="{03687CC8-5755-4709-A83A-064AC096E1C5}" destId="{E919472E-AE3E-4D32-9156-273C8AB7DC3A}" srcOrd="0" destOrd="0" parTransId="{B6903C24-C7AE-4A44-BAF5-48D59E59087C}" sibTransId="{D0549519-6D96-44C7-A3F4-25455FE4C940}"/>
    <dgm:cxn modelId="{FA0E7131-372C-41A4-A0E9-A4DC114A52E6}" srcId="{8BE5811F-EBB0-4EA9-9B0B-2A8FF52108A8}" destId="{54D07579-8A40-4BBE-8891-BDD2E2A32D77}" srcOrd="1" destOrd="0" parTransId="{FA27DBB3-88D6-4EA7-8EDC-24D72186D3A0}" sibTransId="{F060469C-BA63-4290-B625-96CAF1F51B1C}"/>
    <dgm:cxn modelId="{9E608AE3-7B72-48E2-B0BA-8AA77C9AE958}" type="presOf" srcId="{8C47FCF6-3FFF-431F-9C30-4C49254E9B81}" destId="{87650362-26C8-456C-BDB7-4009D772E06F}" srcOrd="1" destOrd="0" presId="urn:microsoft.com/office/officeart/2005/8/layout/orgChart1"/>
    <dgm:cxn modelId="{D37B35D1-2487-43EC-BE6A-9E9C89E6A5BC}" type="presOf" srcId="{B6903C24-C7AE-4A44-BAF5-48D59E59087C}" destId="{88A30149-4085-4E6D-8CC7-F589551CBD65}" srcOrd="0" destOrd="0" presId="urn:microsoft.com/office/officeart/2005/8/layout/orgChart1"/>
    <dgm:cxn modelId="{CBE204E7-1FBC-4D86-9562-93DB31E459A8}" srcId="{8BE5811F-EBB0-4EA9-9B0B-2A8FF52108A8}" destId="{96512EAA-31FB-417D-AB25-D3780027716C}" srcOrd="0" destOrd="0" parTransId="{848D98AE-6634-476F-B823-876FE1D50759}" sibTransId="{B44CAFD1-2676-42C5-B919-FA3D5A073AD0}"/>
    <dgm:cxn modelId="{C0394117-E588-497C-8C21-5D19453599D4}" type="presOf" srcId="{03687CC8-5755-4709-A83A-064AC096E1C5}" destId="{73949FED-0F53-4E58-AA99-CFC80480FC4B}" srcOrd="1" destOrd="0" presId="urn:microsoft.com/office/officeart/2005/8/layout/orgChart1"/>
    <dgm:cxn modelId="{B2E5F9B3-A970-43A0-8060-42AFAB7B458A}" type="presOf" srcId="{E919472E-AE3E-4D32-9156-273C8AB7DC3A}" destId="{F53AB514-D0D3-4231-84A3-25B5207D24A9}" srcOrd="1" destOrd="0" presId="urn:microsoft.com/office/officeart/2005/8/layout/orgChart1"/>
    <dgm:cxn modelId="{5F36A691-55BF-4558-9CC3-33C5E1B347BD}" type="presOf" srcId="{8BE5811F-EBB0-4EA9-9B0B-2A8FF52108A8}" destId="{E2BC7BA3-A16B-415D-AEE3-98F55FA3DC3E}" srcOrd="0" destOrd="0" presId="urn:microsoft.com/office/officeart/2005/8/layout/orgChart1"/>
    <dgm:cxn modelId="{3F5EFB83-DD52-4FED-AEDB-93949C1925B5}" type="presOf" srcId="{54D07579-8A40-4BBE-8891-BDD2E2A32D77}" destId="{06207A79-906E-42BA-AADA-C8F368DC5066}" srcOrd="0" destOrd="0" presId="urn:microsoft.com/office/officeart/2005/8/layout/orgChart1"/>
    <dgm:cxn modelId="{52F8A389-0523-4F8A-ACBB-5C66D640FDD6}" type="presOf" srcId="{E5877C89-E56B-4007-8C59-D1BCD248F578}" destId="{797FD306-33EF-495B-8B76-1E6066BE5BEF}" srcOrd="0" destOrd="0" presId="urn:microsoft.com/office/officeart/2005/8/layout/orgChart1"/>
    <dgm:cxn modelId="{4848883E-60CE-4A47-8106-2361AE53381F}" type="presOf" srcId="{96512EAA-31FB-417D-AB25-D3780027716C}" destId="{92CF1867-93B2-44BE-83E7-C6F4B1633B70}" srcOrd="1" destOrd="0" presId="urn:microsoft.com/office/officeart/2005/8/layout/orgChart1"/>
    <dgm:cxn modelId="{A61E9F5E-9A93-4C2A-9667-687A137F457F}" type="presOf" srcId="{EC872400-911C-4FC2-80A4-473CD85FCA50}" destId="{BD1EBCD2-255D-4C04-98ED-F3B06E2E69B9}" srcOrd="0" destOrd="0" presId="urn:microsoft.com/office/officeart/2005/8/layout/orgChart1"/>
    <dgm:cxn modelId="{4C7AFFEA-3276-4118-BCD3-637C93D0E8BC}" type="presOf" srcId="{54D07579-8A40-4BBE-8891-BDD2E2A32D77}" destId="{E33C2B52-7703-48A4-85B5-3C5670C3A011}" srcOrd="1" destOrd="0" presId="urn:microsoft.com/office/officeart/2005/8/layout/orgChart1"/>
    <dgm:cxn modelId="{1601AAE8-4083-434E-AC23-24470010C4F7}" type="presOf" srcId="{8BE5811F-EBB0-4EA9-9B0B-2A8FF52108A8}" destId="{AB10042C-227D-4FB3-928B-566C481AD4F6}" srcOrd="1" destOrd="0" presId="urn:microsoft.com/office/officeart/2005/8/layout/orgChart1"/>
    <dgm:cxn modelId="{E7D4BCC7-FB47-4753-96C3-A9089A85AFF7}" type="presOf" srcId="{848D98AE-6634-476F-B823-876FE1D50759}" destId="{EC0F211C-911D-425A-97B7-8CF07A9C8969}" srcOrd="0" destOrd="0" presId="urn:microsoft.com/office/officeart/2005/8/layout/orgChart1"/>
    <dgm:cxn modelId="{7504661A-69FA-4E2E-8981-F1912AAAFFB1}" srcId="{08733DE2-8FAF-4A65-B91F-3A84EFF0F008}" destId="{8C47FCF6-3FFF-431F-9C30-4C49254E9B81}" srcOrd="0" destOrd="0" parTransId="{5B13001D-81A7-40E1-9A8C-D3E745C794A3}" sibTransId="{13D96DA7-7C37-4C4A-A7B0-5C9A4CDE970B}"/>
    <dgm:cxn modelId="{73C221F6-DE8F-42D8-9A9F-E1BC3771642F}" srcId="{03687CC8-5755-4709-A83A-064AC096E1C5}" destId="{E5877C89-E56B-4007-8C59-D1BCD248F578}" srcOrd="1" destOrd="0" parTransId="{11CD8562-E5F0-407F-AACC-B07695308B70}" sibTransId="{09CBB060-66A3-4BAA-B191-ED51AC991383}"/>
    <dgm:cxn modelId="{1C44F974-1D4C-4D30-9C0D-995BD94433B4}" type="presOf" srcId="{E919472E-AE3E-4D32-9156-273C8AB7DC3A}" destId="{390F554F-5D44-43E7-96AC-84594073E41E}" srcOrd="0" destOrd="0" presId="urn:microsoft.com/office/officeart/2005/8/layout/orgChart1"/>
    <dgm:cxn modelId="{6CBB4023-971B-44D7-805E-8996C97F2706}" type="presOf" srcId="{96512EAA-31FB-417D-AB25-D3780027716C}" destId="{0BF95E93-BC64-405C-B9A3-B0C497955B6C}" srcOrd="0" destOrd="0" presId="urn:microsoft.com/office/officeart/2005/8/layout/orgChart1"/>
    <dgm:cxn modelId="{4D6DC91D-B90A-44EC-AB58-602D13BA0F3C}" type="presOf" srcId="{FA27DBB3-88D6-4EA7-8EDC-24D72186D3A0}" destId="{A15B6F70-7F35-47BB-A04A-836DD56678F0}" srcOrd="0" destOrd="0" presId="urn:microsoft.com/office/officeart/2005/8/layout/orgChart1"/>
    <dgm:cxn modelId="{11F8F156-B7F0-4723-8986-6DD389C77C60}" type="presParOf" srcId="{191B0A6B-8542-4FDD-B182-71F32462FF7C}" destId="{572D97E9-C64D-4A64-99C2-324E5FB69672}" srcOrd="0" destOrd="0" presId="urn:microsoft.com/office/officeart/2005/8/layout/orgChart1"/>
    <dgm:cxn modelId="{4490240D-E420-473A-8FFE-84A29780E060}" type="presParOf" srcId="{572D97E9-C64D-4A64-99C2-324E5FB69672}" destId="{6194173D-82F9-4846-BB91-C4831046906D}" srcOrd="0" destOrd="0" presId="urn:microsoft.com/office/officeart/2005/8/layout/orgChart1"/>
    <dgm:cxn modelId="{F2775789-5DD1-43CE-9845-84F2921C8FA8}" type="presParOf" srcId="{6194173D-82F9-4846-BB91-C4831046906D}" destId="{190E2342-50CB-43D7-8A8C-8AFECAD02ED9}" srcOrd="0" destOrd="0" presId="urn:microsoft.com/office/officeart/2005/8/layout/orgChart1"/>
    <dgm:cxn modelId="{17C637A4-FDAE-4452-9E16-D01E4E1B6A13}" type="presParOf" srcId="{6194173D-82F9-4846-BB91-C4831046906D}" destId="{87650362-26C8-456C-BDB7-4009D772E06F}" srcOrd="1" destOrd="0" presId="urn:microsoft.com/office/officeart/2005/8/layout/orgChart1"/>
    <dgm:cxn modelId="{D910BABE-4B55-4708-A148-4CE03652975E}" type="presParOf" srcId="{572D97E9-C64D-4A64-99C2-324E5FB69672}" destId="{E1687198-B128-4375-8C4D-73C7A58E4D1D}" srcOrd="1" destOrd="0" presId="urn:microsoft.com/office/officeart/2005/8/layout/orgChart1"/>
    <dgm:cxn modelId="{ECA2B25C-61E4-438D-B843-92A46346011F}" type="presParOf" srcId="{572D97E9-C64D-4A64-99C2-324E5FB69672}" destId="{F3F89A32-0D51-4A07-8FB3-F649A574355F}" srcOrd="2" destOrd="0" presId="urn:microsoft.com/office/officeart/2005/8/layout/orgChart1"/>
    <dgm:cxn modelId="{FD2DBF11-2C70-4CA5-8B1D-9AFF6B916FEA}" type="presParOf" srcId="{F3F89A32-0D51-4A07-8FB3-F649A574355F}" destId="{BD1EBCD2-255D-4C04-98ED-F3B06E2E69B9}" srcOrd="0" destOrd="0" presId="urn:microsoft.com/office/officeart/2005/8/layout/orgChart1"/>
    <dgm:cxn modelId="{DB1197F7-1F7F-47C4-AB0D-D3474B7111C7}" type="presParOf" srcId="{F3F89A32-0D51-4A07-8FB3-F649A574355F}" destId="{B72CCD53-2492-4395-9331-1BD1EBA92072}" srcOrd="1" destOrd="0" presId="urn:microsoft.com/office/officeart/2005/8/layout/orgChart1"/>
    <dgm:cxn modelId="{4128F27E-09F6-47D4-AF43-D99AD350CBC3}" type="presParOf" srcId="{B72CCD53-2492-4395-9331-1BD1EBA92072}" destId="{2AD70AF0-7BE3-4C21-B87C-7360D7EAD325}" srcOrd="0" destOrd="0" presId="urn:microsoft.com/office/officeart/2005/8/layout/orgChart1"/>
    <dgm:cxn modelId="{A378AF3B-87D9-4754-81E4-776D68FF6349}" type="presParOf" srcId="{2AD70AF0-7BE3-4C21-B87C-7360D7EAD325}" destId="{23F1C9D3-C014-4627-9ED3-1AAAA8441966}" srcOrd="0" destOrd="0" presId="urn:microsoft.com/office/officeart/2005/8/layout/orgChart1"/>
    <dgm:cxn modelId="{FF924534-5523-43F0-8E66-EF7C7B9E040C}" type="presParOf" srcId="{2AD70AF0-7BE3-4C21-B87C-7360D7EAD325}" destId="{73949FED-0F53-4E58-AA99-CFC80480FC4B}" srcOrd="1" destOrd="0" presId="urn:microsoft.com/office/officeart/2005/8/layout/orgChart1"/>
    <dgm:cxn modelId="{99F5FEE3-3542-4ABE-8C82-B03A67C2F02E}" type="presParOf" srcId="{B72CCD53-2492-4395-9331-1BD1EBA92072}" destId="{3A90BA46-EA0C-4E00-A6B1-D8B45DF1603B}" srcOrd="1" destOrd="0" presId="urn:microsoft.com/office/officeart/2005/8/layout/orgChart1"/>
    <dgm:cxn modelId="{84AE6CC9-31A7-4181-B9FC-23C4C36DB661}" type="presParOf" srcId="{B72CCD53-2492-4395-9331-1BD1EBA92072}" destId="{DEC3E900-AEC8-4FF3-9562-5094D7DD8768}" srcOrd="2" destOrd="0" presId="urn:microsoft.com/office/officeart/2005/8/layout/orgChart1"/>
    <dgm:cxn modelId="{7ACCFDE1-E914-48BB-83C8-3CCC3F52CCE7}" type="presParOf" srcId="{DEC3E900-AEC8-4FF3-9562-5094D7DD8768}" destId="{88A30149-4085-4E6D-8CC7-F589551CBD65}" srcOrd="0" destOrd="0" presId="urn:microsoft.com/office/officeart/2005/8/layout/orgChart1"/>
    <dgm:cxn modelId="{1EBFCDE7-4D31-45BF-837B-5AFC27CA0227}" type="presParOf" srcId="{DEC3E900-AEC8-4FF3-9562-5094D7DD8768}" destId="{55B42E36-D2E5-4168-B127-FA77F0606334}" srcOrd="1" destOrd="0" presId="urn:microsoft.com/office/officeart/2005/8/layout/orgChart1"/>
    <dgm:cxn modelId="{EA92C4CD-8CC8-47AD-AB30-ADFB1788BD26}" type="presParOf" srcId="{55B42E36-D2E5-4168-B127-FA77F0606334}" destId="{C3ACCA74-828B-4A67-A8A9-7FA436ADE934}" srcOrd="0" destOrd="0" presId="urn:microsoft.com/office/officeart/2005/8/layout/orgChart1"/>
    <dgm:cxn modelId="{E4BC7412-4F47-4FAB-A1AC-88831B95D4D3}" type="presParOf" srcId="{C3ACCA74-828B-4A67-A8A9-7FA436ADE934}" destId="{390F554F-5D44-43E7-96AC-84594073E41E}" srcOrd="0" destOrd="0" presId="urn:microsoft.com/office/officeart/2005/8/layout/orgChart1"/>
    <dgm:cxn modelId="{0FF2B948-77A5-4DCA-911F-D9C38BD7991E}" type="presParOf" srcId="{C3ACCA74-828B-4A67-A8A9-7FA436ADE934}" destId="{F53AB514-D0D3-4231-84A3-25B5207D24A9}" srcOrd="1" destOrd="0" presId="urn:microsoft.com/office/officeart/2005/8/layout/orgChart1"/>
    <dgm:cxn modelId="{B7B077B4-8A75-412B-B972-CDCB3459E5F2}" type="presParOf" srcId="{55B42E36-D2E5-4168-B127-FA77F0606334}" destId="{60043C3C-7101-4376-BF84-BC356815C7C3}" srcOrd="1" destOrd="0" presId="urn:microsoft.com/office/officeart/2005/8/layout/orgChart1"/>
    <dgm:cxn modelId="{3DC696CC-A334-486C-BBBF-D0A0382D4558}" type="presParOf" srcId="{55B42E36-D2E5-4168-B127-FA77F0606334}" destId="{043723D1-34C8-4E8D-9C06-36DED4870BC9}" srcOrd="2" destOrd="0" presId="urn:microsoft.com/office/officeart/2005/8/layout/orgChart1"/>
    <dgm:cxn modelId="{FB87761F-CD9C-4ECB-8986-153857B6C286}" type="presParOf" srcId="{DEC3E900-AEC8-4FF3-9562-5094D7DD8768}" destId="{78AC6976-A21A-43F4-B16E-48AF8587A159}" srcOrd="2" destOrd="0" presId="urn:microsoft.com/office/officeart/2005/8/layout/orgChart1"/>
    <dgm:cxn modelId="{3A420013-E391-4738-A3CF-71E1CC13A75E}" type="presParOf" srcId="{DEC3E900-AEC8-4FF3-9562-5094D7DD8768}" destId="{C608B24F-1C8C-4979-9EAE-84607393E71F}" srcOrd="3" destOrd="0" presId="urn:microsoft.com/office/officeart/2005/8/layout/orgChart1"/>
    <dgm:cxn modelId="{132722EF-643C-464C-A749-C30F9E787274}" type="presParOf" srcId="{C608B24F-1C8C-4979-9EAE-84607393E71F}" destId="{81C8EDEE-55D3-4FDE-A979-0B4ECA26F41C}" srcOrd="0" destOrd="0" presId="urn:microsoft.com/office/officeart/2005/8/layout/orgChart1"/>
    <dgm:cxn modelId="{C010C5FF-4F3E-4EA1-96DA-1810A7AA5025}" type="presParOf" srcId="{81C8EDEE-55D3-4FDE-A979-0B4ECA26F41C}" destId="{797FD306-33EF-495B-8B76-1E6066BE5BEF}" srcOrd="0" destOrd="0" presId="urn:microsoft.com/office/officeart/2005/8/layout/orgChart1"/>
    <dgm:cxn modelId="{AE36B8AB-F2D4-4D12-97D8-A5804CBF1A5B}" type="presParOf" srcId="{81C8EDEE-55D3-4FDE-A979-0B4ECA26F41C}" destId="{A80E5F32-4B98-4E59-A86A-279CFF31525E}" srcOrd="1" destOrd="0" presId="urn:microsoft.com/office/officeart/2005/8/layout/orgChart1"/>
    <dgm:cxn modelId="{9B32B0CC-70A2-4F7D-85D7-2D51C7A51B9A}" type="presParOf" srcId="{C608B24F-1C8C-4979-9EAE-84607393E71F}" destId="{825F90A9-C435-4539-9B1F-0F491F453861}" srcOrd="1" destOrd="0" presId="urn:microsoft.com/office/officeart/2005/8/layout/orgChart1"/>
    <dgm:cxn modelId="{FAF38FDF-03C3-439D-A41E-E8CB201D8D1F}" type="presParOf" srcId="{C608B24F-1C8C-4979-9EAE-84607393E71F}" destId="{430E07ED-5CD0-4B1F-9EF7-8F8D48058E57}" srcOrd="2" destOrd="0" presId="urn:microsoft.com/office/officeart/2005/8/layout/orgChart1"/>
    <dgm:cxn modelId="{587250A6-BDFD-4B02-A5EA-2F921CF87FC0}" type="presParOf" srcId="{F3F89A32-0D51-4A07-8FB3-F649A574355F}" destId="{090E435A-9014-40AE-8B6F-E3A8B0DC5AAE}" srcOrd="2" destOrd="0" presId="urn:microsoft.com/office/officeart/2005/8/layout/orgChart1"/>
    <dgm:cxn modelId="{67190A1B-1CF9-4054-9C4F-9C39AA92718C}" type="presParOf" srcId="{F3F89A32-0D51-4A07-8FB3-F649A574355F}" destId="{226468F1-127A-4A9F-ADE5-D037FEBA7070}" srcOrd="3" destOrd="0" presId="urn:microsoft.com/office/officeart/2005/8/layout/orgChart1"/>
    <dgm:cxn modelId="{CA3581F2-F877-4829-8D98-005337C81C3A}" type="presParOf" srcId="{226468F1-127A-4A9F-ADE5-D037FEBA7070}" destId="{3B4BBCA6-C8D2-4056-BBC7-B27AE96406D6}" srcOrd="0" destOrd="0" presId="urn:microsoft.com/office/officeart/2005/8/layout/orgChart1"/>
    <dgm:cxn modelId="{0EF4C606-6E3C-4935-A306-64100184C4D0}" type="presParOf" srcId="{3B4BBCA6-C8D2-4056-BBC7-B27AE96406D6}" destId="{E2BC7BA3-A16B-415D-AEE3-98F55FA3DC3E}" srcOrd="0" destOrd="0" presId="urn:microsoft.com/office/officeart/2005/8/layout/orgChart1"/>
    <dgm:cxn modelId="{ED2B8AE0-DA44-474C-BB13-8333DF4F9FAC}" type="presParOf" srcId="{3B4BBCA6-C8D2-4056-BBC7-B27AE96406D6}" destId="{AB10042C-227D-4FB3-928B-566C481AD4F6}" srcOrd="1" destOrd="0" presId="urn:microsoft.com/office/officeart/2005/8/layout/orgChart1"/>
    <dgm:cxn modelId="{0DCFABA5-7E39-4DCA-8BA7-B9146475D528}" type="presParOf" srcId="{226468F1-127A-4A9F-ADE5-D037FEBA7070}" destId="{9D49DCE5-52FA-4DCA-AC60-E2584DEB95BB}" srcOrd="1" destOrd="0" presId="urn:microsoft.com/office/officeart/2005/8/layout/orgChart1"/>
    <dgm:cxn modelId="{E80DF783-6DC9-4199-920D-283B234395B0}" type="presParOf" srcId="{226468F1-127A-4A9F-ADE5-D037FEBA7070}" destId="{01ECEA08-C35B-492B-A050-73C778572A8F}" srcOrd="2" destOrd="0" presId="urn:microsoft.com/office/officeart/2005/8/layout/orgChart1"/>
    <dgm:cxn modelId="{3D980946-6D88-46EA-9076-439AF74F360F}" type="presParOf" srcId="{01ECEA08-C35B-492B-A050-73C778572A8F}" destId="{EC0F211C-911D-425A-97B7-8CF07A9C8969}" srcOrd="0" destOrd="0" presId="urn:microsoft.com/office/officeart/2005/8/layout/orgChart1"/>
    <dgm:cxn modelId="{B3A61114-BE39-449C-A4F6-011E741FE23B}" type="presParOf" srcId="{01ECEA08-C35B-492B-A050-73C778572A8F}" destId="{FE504C5E-0ED2-45C1-BF51-B6A732D0B8AD}" srcOrd="1" destOrd="0" presId="urn:microsoft.com/office/officeart/2005/8/layout/orgChart1"/>
    <dgm:cxn modelId="{ED63DB99-DD18-48F2-AA07-154FC46D1B6F}" type="presParOf" srcId="{FE504C5E-0ED2-45C1-BF51-B6A732D0B8AD}" destId="{61659DB3-1A7A-4CC8-BF8C-D830F0D2A6A8}" srcOrd="0" destOrd="0" presId="urn:microsoft.com/office/officeart/2005/8/layout/orgChart1"/>
    <dgm:cxn modelId="{B5043CCD-0CFA-41D1-8DA3-DA244E81D384}" type="presParOf" srcId="{61659DB3-1A7A-4CC8-BF8C-D830F0D2A6A8}" destId="{0BF95E93-BC64-405C-B9A3-B0C497955B6C}" srcOrd="0" destOrd="0" presId="urn:microsoft.com/office/officeart/2005/8/layout/orgChart1"/>
    <dgm:cxn modelId="{0F29F135-FDF5-49F9-90C4-C4E67B0441D5}" type="presParOf" srcId="{61659DB3-1A7A-4CC8-BF8C-D830F0D2A6A8}" destId="{92CF1867-93B2-44BE-83E7-C6F4B1633B70}" srcOrd="1" destOrd="0" presId="urn:microsoft.com/office/officeart/2005/8/layout/orgChart1"/>
    <dgm:cxn modelId="{E705BCF0-0599-4B9C-A235-400222725848}" type="presParOf" srcId="{FE504C5E-0ED2-45C1-BF51-B6A732D0B8AD}" destId="{6CF65401-4751-42E2-ABB8-FEDE3F3029EE}" srcOrd="1" destOrd="0" presId="urn:microsoft.com/office/officeart/2005/8/layout/orgChart1"/>
    <dgm:cxn modelId="{5EF19A74-F8B7-4AD5-8219-A3F407A18145}" type="presParOf" srcId="{FE504C5E-0ED2-45C1-BF51-B6A732D0B8AD}" destId="{F31F8811-9884-409F-84D6-FC5AFA07AC04}" srcOrd="2" destOrd="0" presId="urn:microsoft.com/office/officeart/2005/8/layout/orgChart1"/>
    <dgm:cxn modelId="{E2143FDF-C16C-4B16-B115-849C1509392B}" type="presParOf" srcId="{01ECEA08-C35B-492B-A050-73C778572A8F}" destId="{A15B6F70-7F35-47BB-A04A-836DD56678F0}" srcOrd="2" destOrd="0" presId="urn:microsoft.com/office/officeart/2005/8/layout/orgChart1"/>
    <dgm:cxn modelId="{924A8FE3-95EC-4BB1-A748-62B2C21ACA32}" type="presParOf" srcId="{01ECEA08-C35B-492B-A050-73C778572A8F}" destId="{3F71CCB1-41E5-49A7-8B14-E7BBCA3C4541}" srcOrd="3" destOrd="0" presId="urn:microsoft.com/office/officeart/2005/8/layout/orgChart1"/>
    <dgm:cxn modelId="{9FEA3BF0-B71F-4066-BC97-04B0ED42D595}" type="presParOf" srcId="{3F71CCB1-41E5-49A7-8B14-E7BBCA3C4541}" destId="{ADA42F76-FD11-4501-B2BC-A232F1B2928F}" srcOrd="0" destOrd="0" presId="urn:microsoft.com/office/officeart/2005/8/layout/orgChart1"/>
    <dgm:cxn modelId="{CD089463-C1D7-4192-92E2-8BD0B694C8F8}" type="presParOf" srcId="{ADA42F76-FD11-4501-B2BC-A232F1B2928F}" destId="{06207A79-906E-42BA-AADA-C8F368DC5066}" srcOrd="0" destOrd="0" presId="urn:microsoft.com/office/officeart/2005/8/layout/orgChart1"/>
    <dgm:cxn modelId="{C63FD395-B661-4894-877E-A112B54E4351}" type="presParOf" srcId="{ADA42F76-FD11-4501-B2BC-A232F1B2928F}" destId="{E33C2B52-7703-48A4-85B5-3C5670C3A011}" srcOrd="1" destOrd="0" presId="urn:microsoft.com/office/officeart/2005/8/layout/orgChart1"/>
    <dgm:cxn modelId="{A1AF192A-FA87-4A15-97EF-EB35237BB18F}" type="presParOf" srcId="{3F71CCB1-41E5-49A7-8B14-E7BBCA3C4541}" destId="{BFA5EB9C-218A-4FCC-8C92-0508F26ACD2D}" srcOrd="1" destOrd="0" presId="urn:microsoft.com/office/officeart/2005/8/layout/orgChart1"/>
    <dgm:cxn modelId="{A909E8A3-E2FF-4EBC-B31E-3585EA82F467}" type="presParOf" srcId="{3F71CCB1-41E5-49A7-8B14-E7BBCA3C4541}" destId="{5CFC8043-4E21-49BA-9743-90E9BE2451C0}"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6F8A3D-3412-4057-A1AB-BB5F748272C9}">
      <dsp:nvSpPr>
        <dsp:cNvPr id="0" name=""/>
        <dsp:cNvSpPr/>
      </dsp:nvSpPr>
      <dsp:spPr>
        <a:xfrm>
          <a:off x="479366" y="0"/>
          <a:ext cx="7962190" cy="1489980"/>
        </a:xfrm>
        <a:prstGeom prst="rightArrow">
          <a:avLst/>
        </a:prstGeom>
        <a:solidFill>
          <a:schemeClr val="dk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2F2C17F-FFC4-4131-B988-71C83420A203}">
      <dsp:nvSpPr>
        <dsp:cNvPr id="0" name=""/>
        <dsp:cNvSpPr/>
      </dsp:nvSpPr>
      <dsp:spPr>
        <a:xfrm>
          <a:off x="0" y="446994"/>
          <a:ext cx="2810184" cy="595992"/>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RESOURCES (Capital, Material, Equipment)</a:t>
          </a:r>
        </a:p>
      </dsp:txBody>
      <dsp:txXfrm>
        <a:off x="29094" y="476088"/>
        <a:ext cx="2751996" cy="537804"/>
      </dsp:txXfrm>
    </dsp:sp>
    <dsp:sp modelId="{3804FC5D-9C88-4B45-A572-8D25A5FC45AB}">
      <dsp:nvSpPr>
        <dsp:cNvPr id="0" name=""/>
        <dsp:cNvSpPr/>
      </dsp:nvSpPr>
      <dsp:spPr>
        <a:xfrm>
          <a:off x="3278549" y="446994"/>
          <a:ext cx="2810184" cy="595992"/>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INTEGRATION PROCESSES</a:t>
          </a:r>
        </a:p>
      </dsp:txBody>
      <dsp:txXfrm>
        <a:off x="3307643" y="476088"/>
        <a:ext cx="2751996" cy="537804"/>
      </dsp:txXfrm>
    </dsp:sp>
    <dsp:sp modelId="{BFDE4B6C-40A4-456C-B105-89CB4D885E4D}">
      <dsp:nvSpPr>
        <dsp:cNvPr id="0" name=""/>
        <dsp:cNvSpPr/>
      </dsp:nvSpPr>
      <dsp:spPr>
        <a:xfrm>
          <a:off x="6557098" y="446994"/>
          <a:ext cx="2810184" cy="595992"/>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OUTPUT (Products, Services, Profit)</a:t>
          </a:r>
        </a:p>
      </dsp:txBody>
      <dsp:txXfrm>
        <a:off x="6586192" y="476088"/>
        <a:ext cx="2751996" cy="537804"/>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F8EEF8-66AC-446D-B525-699A9A9F8CE9}">
      <dsp:nvSpPr>
        <dsp:cNvPr id="0" name=""/>
        <dsp:cNvSpPr/>
      </dsp:nvSpPr>
      <dsp:spPr>
        <a:xfrm>
          <a:off x="1017270" y="0"/>
          <a:ext cx="5159826" cy="5159826"/>
        </a:xfrm>
        <a:prstGeom prst="triangl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91B411A-5DD9-457E-B863-D99EE22C8C78}">
      <dsp:nvSpPr>
        <dsp:cNvPr id="0" name=""/>
        <dsp:cNvSpPr/>
      </dsp:nvSpPr>
      <dsp:spPr>
        <a:xfrm>
          <a:off x="3597184" y="516486"/>
          <a:ext cx="3353887" cy="917078"/>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a:t>Payback Period</a:t>
          </a:r>
        </a:p>
      </dsp:txBody>
      <dsp:txXfrm>
        <a:off x="3641952" y="561254"/>
        <a:ext cx="3264351" cy="827542"/>
      </dsp:txXfrm>
    </dsp:sp>
    <dsp:sp modelId="{ACBDB749-05CB-47C2-9626-288482D11F96}">
      <dsp:nvSpPr>
        <dsp:cNvPr id="0" name=""/>
        <dsp:cNvSpPr/>
      </dsp:nvSpPr>
      <dsp:spPr>
        <a:xfrm>
          <a:off x="3597184" y="1548200"/>
          <a:ext cx="3353887" cy="917078"/>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dirty="0"/>
            <a:t>Discounted Cash Flow (DCF)</a:t>
          </a:r>
        </a:p>
      </dsp:txBody>
      <dsp:txXfrm>
        <a:off x="3641952" y="1592968"/>
        <a:ext cx="3264351" cy="827542"/>
      </dsp:txXfrm>
    </dsp:sp>
    <dsp:sp modelId="{7C987CA0-1BD8-4A80-89F6-CD8EECDE5950}">
      <dsp:nvSpPr>
        <dsp:cNvPr id="0" name=""/>
        <dsp:cNvSpPr/>
      </dsp:nvSpPr>
      <dsp:spPr>
        <a:xfrm>
          <a:off x="3597184" y="2579913"/>
          <a:ext cx="3353887" cy="917078"/>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dirty="0"/>
            <a:t>Net Present Value (NPV)</a:t>
          </a:r>
        </a:p>
      </dsp:txBody>
      <dsp:txXfrm>
        <a:off x="3641952" y="2624681"/>
        <a:ext cx="3264351" cy="827542"/>
      </dsp:txXfrm>
    </dsp:sp>
    <dsp:sp modelId="{701E4910-43A7-4A08-9A0F-266010DD4407}">
      <dsp:nvSpPr>
        <dsp:cNvPr id="0" name=""/>
        <dsp:cNvSpPr/>
      </dsp:nvSpPr>
      <dsp:spPr>
        <a:xfrm>
          <a:off x="3597184" y="3611626"/>
          <a:ext cx="3353887" cy="917078"/>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ZA" sz="2300" kern="1200" dirty="0"/>
            <a:t>Internal Rate of Return (IRR)</a:t>
          </a:r>
          <a:endParaRPr lang="en-US" sz="2300" kern="1200" dirty="0"/>
        </a:p>
      </dsp:txBody>
      <dsp:txXfrm>
        <a:off x="3641952" y="3656394"/>
        <a:ext cx="3264351" cy="827542"/>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4018B6-2491-4CDC-A201-BBA945B72298}">
      <dsp:nvSpPr>
        <dsp:cNvPr id="0" name=""/>
        <dsp:cNvSpPr/>
      </dsp:nvSpPr>
      <dsp:spPr>
        <a:xfrm>
          <a:off x="-6126981" y="-937410"/>
          <a:ext cx="7293488" cy="7293488"/>
        </a:xfrm>
        <a:prstGeom prst="blockArc">
          <a:avLst>
            <a:gd name="adj1" fmla="val 18900000"/>
            <a:gd name="adj2" fmla="val 2700000"/>
            <a:gd name="adj3" fmla="val 296"/>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0D63355-C770-4959-A59E-ECB7A38E51AE}">
      <dsp:nvSpPr>
        <dsp:cNvPr id="0" name=""/>
        <dsp:cNvSpPr/>
      </dsp:nvSpPr>
      <dsp:spPr>
        <a:xfrm>
          <a:off x="610504" y="416587"/>
          <a:ext cx="7440913" cy="83360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61676" tIns="63500" rIns="63500" bIns="63500" numCol="1" spcCol="1270" anchor="ctr" anchorCtr="0">
          <a:noAutofit/>
        </a:bodyPr>
        <a:lstStyle/>
        <a:p>
          <a:pPr marL="0" lvl="0" indent="0" algn="l" defTabSz="1111250">
            <a:lnSpc>
              <a:spcPct val="90000"/>
            </a:lnSpc>
            <a:spcBef>
              <a:spcPct val="0"/>
            </a:spcBef>
            <a:spcAft>
              <a:spcPct val="35000"/>
            </a:spcAft>
            <a:buNone/>
          </a:pPr>
          <a:r>
            <a:rPr lang="en-ZA" sz="2500" kern="1200" dirty="0"/>
            <a:t>Assign a category for the frequency</a:t>
          </a:r>
          <a:endParaRPr lang="en-US" sz="2500" kern="1200" dirty="0"/>
        </a:p>
      </dsp:txBody>
      <dsp:txXfrm>
        <a:off x="610504" y="416587"/>
        <a:ext cx="7440913" cy="833607"/>
      </dsp:txXfrm>
    </dsp:sp>
    <dsp:sp modelId="{C202E79A-A970-492D-8E46-A8E3BCCFD7DE}">
      <dsp:nvSpPr>
        <dsp:cNvPr id="0" name=""/>
        <dsp:cNvSpPr/>
      </dsp:nvSpPr>
      <dsp:spPr>
        <a:xfrm>
          <a:off x="89500" y="312386"/>
          <a:ext cx="1042009" cy="1042009"/>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EF724FD-85C8-474A-B4F4-2FDC9BE89D75}">
      <dsp:nvSpPr>
        <dsp:cNvPr id="0" name=""/>
        <dsp:cNvSpPr/>
      </dsp:nvSpPr>
      <dsp:spPr>
        <a:xfrm>
          <a:off x="1088431" y="1667215"/>
          <a:ext cx="6962986" cy="83360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61676" tIns="63500" rIns="63500" bIns="63500" numCol="1" spcCol="1270" anchor="ctr" anchorCtr="0">
          <a:noAutofit/>
        </a:bodyPr>
        <a:lstStyle/>
        <a:p>
          <a:pPr marL="0" lvl="0" indent="0" algn="l" defTabSz="1111250">
            <a:lnSpc>
              <a:spcPct val="90000"/>
            </a:lnSpc>
            <a:spcBef>
              <a:spcPct val="0"/>
            </a:spcBef>
            <a:spcAft>
              <a:spcPct val="35000"/>
            </a:spcAft>
            <a:buNone/>
          </a:pPr>
          <a:r>
            <a:rPr lang="en-ZA" sz="2500" kern="1200" dirty="0"/>
            <a:t>Assign a category for the severity</a:t>
          </a:r>
          <a:endParaRPr lang="en-US" sz="2500" kern="1200" dirty="0"/>
        </a:p>
      </dsp:txBody>
      <dsp:txXfrm>
        <a:off x="1088431" y="1667215"/>
        <a:ext cx="6962986" cy="833607"/>
      </dsp:txXfrm>
    </dsp:sp>
    <dsp:sp modelId="{35313D88-7517-41B7-BE9B-E3312B95C28B}">
      <dsp:nvSpPr>
        <dsp:cNvPr id="0" name=""/>
        <dsp:cNvSpPr/>
      </dsp:nvSpPr>
      <dsp:spPr>
        <a:xfrm>
          <a:off x="567426" y="1563014"/>
          <a:ext cx="1042009" cy="1042009"/>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F3D75BB-A380-48AD-A19A-9B3F6B96C712}">
      <dsp:nvSpPr>
        <dsp:cNvPr id="0" name=""/>
        <dsp:cNvSpPr/>
      </dsp:nvSpPr>
      <dsp:spPr>
        <a:xfrm>
          <a:off x="1088431" y="2917843"/>
          <a:ext cx="6962986" cy="83360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61676" tIns="63500" rIns="63500" bIns="63500" numCol="1" spcCol="1270" anchor="ctr" anchorCtr="0">
          <a:noAutofit/>
        </a:bodyPr>
        <a:lstStyle/>
        <a:p>
          <a:pPr marL="0" lvl="0" indent="0" algn="l" defTabSz="1111250">
            <a:lnSpc>
              <a:spcPct val="90000"/>
            </a:lnSpc>
            <a:spcBef>
              <a:spcPct val="0"/>
            </a:spcBef>
            <a:spcAft>
              <a:spcPct val="35000"/>
            </a:spcAft>
            <a:buNone/>
          </a:pPr>
          <a:r>
            <a:rPr lang="en-ZA" sz="2500" b="1" kern="1200" dirty="0"/>
            <a:t>Multiply the frequency value by the severity value.</a:t>
          </a:r>
          <a:endParaRPr lang="en-US" sz="2500" b="1" kern="1200" dirty="0"/>
        </a:p>
      </dsp:txBody>
      <dsp:txXfrm>
        <a:off x="1088431" y="2917843"/>
        <a:ext cx="6962986" cy="833607"/>
      </dsp:txXfrm>
    </dsp:sp>
    <dsp:sp modelId="{5EB15E03-4385-4897-BEE1-B393B2FEDE6B}">
      <dsp:nvSpPr>
        <dsp:cNvPr id="0" name=""/>
        <dsp:cNvSpPr/>
      </dsp:nvSpPr>
      <dsp:spPr>
        <a:xfrm>
          <a:off x="567426" y="2813642"/>
          <a:ext cx="1042009" cy="1042009"/>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516DD98-3DAC-41D4-AD15-A72D31D514AB}">
      <dsp:nvSpPr>
        <dsp:cNvPr id="0" name=""/>
        <dsp:cNvSpPr/>
      </dsp:nvSpPr>
      <dsp:spPr>
        <a:xfrm>
          <a:off x="610504" y="4168472"/>
          <a:ext cx="7440913" cy="83360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61676" tIns="63500" rIns="63500" bIns="63500" numCol="1" spcCol="1270" anchor="ctr" anchorCtr="0">
          <a:noAutofit/>
        </a:bodyPr>
        <a:lstStyle/>
        <a:p>
          <a:pPr marL="0" lvl="0" indent="0" algn="l" defTabSz="1111250">
            <a:lnSpc>
              <a:spcPct val="90000"/>
            </a:lnSpc>
            <a:spcBef>
              <a:spcPct val="0"/>
            </a:spcBef>
            <a:spcAft>
              <a:spcPct val="35000"/>
            </a:spcAft>
            <a:buNone/>
          </a:pPr>
          <a:r>
            <a:rPr lang="en-US" sz="2500" b="1" kern="1200" dirty="0" err="1"/>
            <a:t>Prioritise</a:t>
          </a:r>
          <a:r>
            <a:rPr lang="en-US" sz="2500" b="1" kern="1200" dirty="0"/>
            <a:t> the ratings</a:t>
          </a:r>
          <a:endParaRPr lang="en-US" sz="2500" b="1" kern="1200" dirty="0"/>
        </a:p>
      </dsp:txBody>
      <dsp:txXfrm>
        <a:off x="610504" y="4168472"/>
        <a:ext cx="7440913" cy="833607"/>
      </dsp:txXfrm>
    </dsp:sp>
    <dsp:sp modelId="{32C1D442-9C11-4DFA-9B0A-C23343D99FD7}">
      <dsp:nvSpPr>
        <dsp:cNvPr id="0" name=""/>
        <dsp:cNvSpPr/>
      </dsp:nvSpPr>
      <dsp:spPr>
        <a:xfrm>
          <a:off x="89500" y="4064271"/>
          <a:ext cx="1042009" cy="1042009"/>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4018B6-2491-4CDC-A201-BBA945B72298}">
      <dsp:nvSpPr>
        <dsp:cNvPr id="0" name=""/>
        <dsp:cNvSpPr/>
      </dsp:nvSpPr>
      <dsp:spPr>
        <a:xfrm>
          <a:off x="-6126981" y="-937410"/>
          <a:ext cx="7293488" cy="7293488"/>
        </a:xfrm>
        <a:prstGeom prst="blockArc">
          <a:avLst>
            <a:gd name="adj1" fmla="val 18900000"/>
            <a:gd name="adj2" fmla="val 2700000"/>
            <a:gd name="adj3" fmla="val 296"/>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0D63355-C770-4959-A59E-ECB7A38E51AE}">
      <dsp:nvSpPr>
        <dsp:cNvPr id="0" name=""/>
        <dsp:cNvSpPr/>
      </dsp:nvSpPr>
      <dsp:spPr>
        <a:xfrm>
          <a:off x="509717" y="338558"/>
          <a:ext cx="7541700" cy="67755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7805" tIns="88900" rIns="88900" bIns="88900" numCol="1" spcCol="1270" anchor="ctr" anchorCtr="0">
          <a:noAutofit/>
        </a:bodyPr>
        <a:lstStyle/>
        <a:p>
          <a:pPr marL="0" lvl="0" indent="0" algn="l" defTabSz="1555750">
            <a:lnSpc>
              <a:spcPct val="90000"/>
            </a:lnSpc>
            <a:spcBef>
              <a:spcPct val="0"/>
            </a:spcBef>
            <a:spcAft>
              <a:spcPct val="35000"/>
            </a:spcAft>
            <a:buNone/>
          </a:pPr>
          <a:r>
            <a:rPr lang="en-US" sz="3500" kern="1200" dirty="0"/>
            <a:t>Eliminate risk.</a:t>
          </a:r>
          <a:endParaRPr lang="en-US" sz="3500" kern="1200" dirty="0"/>
        </a:p>
      </dsp:txBody>
      <dsp:txXfrm>
        <a:off x="509717" y="338558"/>
        <a:ext cx="7541700" cy="677550"/>
      </dsp:txXfrm>
    </dsp:sp>
    <dsp:sp modelId="{C202E79A-A970-492D-8E46-A8E3BCCFD7DE}">
      <dsp:nvSpPr>
        <dsp:cNvPr id="0" name=""/>
        <dsp:cNvSpPr/>
      </dsp:nvSpPr>
      <dsp:spPr>
        <a:xfrm>
          <a:off x="86248" y="253864"/>
          <a:ext cx="846937" cy="846937"/>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EF724FD-85C8-474A-B4F4-2FDC9BE89D75}">
      <dsp:nvSpPr>
        <dsp:cNvPr id="0" name=""/>
        <dsp:cNvSpPr/>
      </dsp:nvSpPr>
      <dsp:spPr>
        <a:xfrm>
          <a:off x="995230" y="1354558"/>
          <a:ext cx="7056187" cy="67755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7805" tIns="88900" rIns="88900" bIns="88900" numCol="1" spcCol="1270" anchor="ctr" anchorCtr="0">
          <a:noAutofit/>
        </a:bodyPr>
        <a:lstStyle/>
        <a:p>
          <a:pPr marL="0" lvl="0" indent="0" algn="l" defTabSz="1555750">
            <a:lnSpc>
              <a:spcPct val="90000"/>
            </a:lnSpc>
            <a:spcBef>
              <a:spcPct val="0"/>
            </a:spcBef>
            <a:spcAft>
              <a:spcPct val="35000"/>
            </a:spcAft>
            <a:buNone/>
          </a:pPr>
          <a:r>
            <a:rPr lang="en-US" sz="3500" kern="1200" dirty="0"/>
            <a:t>Mitigate risk.</a:t>
          </a:r>
          <a:endParaRPr lang="en-US" sz="3500" kern="1200" dirty="0"/>
        </a:p>
      </dsp:txBody>
      <dsp:txXfrm>
        <a:off x="995230" y="1354558"/>
        <a:ext cx="7056187" cy="677550"/>
      </dsp:txXfrm>
    </dsp:sp>
    <dsp:sp modelId="{35313D88-7517-41B7-BE9B-E3312B95C28B}">
      <dsp:nvSpPr>
        <dsp:cNvPr id="0" name=""/>
        <dsp:cNvSpPr/>
      </dsp:nvSpPr>
      <dsp:spPr>
        <a:xfrm>
          <a:off x="571761" y="1269864"/>
          <a:ext cx="846937" cy="846937"/>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F3D75BB-A380-48AD-A19A-9B3F6B96C712}">
      <dsp:nvSpPr>
        <dsp:cNvPr id="0" name=""/>
        <dsp:cNvSpPr/>
      </dsp:nvSpPr>
      <dsp:spPr>
        <a:xfrm>
          <a:off x="1144243" y="2370558"/>
          <a:ext cx="6907174" cy="67755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7805" tIns="88900" rIns="88900" bIns="88900" numCol="1" spcCol="1270" anchor="ctr" anchorCtr="0">
          <a:noAutofit/>
        </a:bodyPr>
        <a:lstStyle/>
        <a:p>
          <a:pPr marL="0" lvl="0" indent="0" algn="l" defTabSz="1555750">
            <a:lnSpc>
              <a:spcPct val="90000"/>
            </a:lnSpc>
            <a:spcBef>
              <a:spcPct val="0"/>
            </a:spcBef>
            <a:spcAft>
              <a:spcPct val="35000"/>
            </a:spcAft>
            <a:buNone/>
          </a:pPr>
          <a:r>
            <a:rPr lang="en-US" sz="3500" b="0" kern="1200" dirty="0"/>
            <a:t>Deflect risk.</a:t>
          </a:r>
          <a:endParaRPr lang="en-US" sz="3500" b="0" kern="1200" dirty="0"/>
        </a:p>
      </dsp:txBody>
      <dsp:txXfrm>
        <a:off x="1144243" y="2370558"/>
        <a:ext cx="6907174" cy="677550"/>
      </dsp:txXfrm>
    </dsp:sp>
    <dsp:sp modelId="{5EB15E03-4385-4897-BEE1-B393B2FEDE6B}">
      <dsp:nvSpPr>
        <dsp:cNvPr id="0" name=""/>
        <dsp:cNvSpPr/>
      </dsp:nvSpPr>
      <dsp:spPr>
        <a:xfrm>
          <a:off x="720774" y="2285864"/>
          <a:ext cx="846937" cy="846937"/>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516DD98-3DAC-41D4-AD15-A72D31D514AB}">
      <dsp:nvSpPr>
        <dsp:cNvPr id="0" name=""/>
        <dsp:cNvSpPr/>
      </dsp:nvSpPr>
      <dsp:spPr>
        <a:xfrm>
          <a:off x="995230" y="3386558"/>
          <a:ext cx="7056187" cy="67755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7805" tIns="88900" rIns="88900" bIns="88900" numCol="1" spcCol="1270" anchor="ctr" anchorCtr="0">
          <a:noAutofit/>
        </a:bodyPr>
        <a:lstStyle/>
        <a:p>
          <a:pPr marL="0" lvl="0" indent="0" algn="l" defTabSz="1555750">
            <a:lnSpc>
              <a:spcPct val="90000"/>
            </a:lnSpc>
            <a:spcBef>
              <a:spcPct val="0"/>
            </a:spcBef>
            <a:spcAft>
              <a:spcPct val="35000"/>
            </a:spcAft>
            <a:buNone/>
          </a:pPr>
          <a:r>
            <a:rPr lang="en-US" sz="3500" b="0" kern="1200" dirty="0"/>
            <a:t>Accept risk (contingency).</a:t>
          </a:r>
          <a:endParaRPr lang="en-US" sz="3500" b="0" kern="1200" dirty="0"/>
        </a:p>
      </dsp:txBody>
      <dsp:txXfrm>
        <a:off x="995230" y="3386558"/>
        <a:ext cx="7056187" cy="677550"/>
      </dsp:txXfrm>
    </dsp:sp>
    <dsp:sp modelId="{32C1D442-9C11-4DFA-9B0A-C23343D99FD7}">
      <dsp:nvSpPr>
        <dsp:cNvPr id="0" name=""/>
        <dsp:cNvSpPr/>
      </dsp:nvSpPr>
      <dsp:spPr>
        <a:xfrm>
          <a:off x="571761" y="3301864"/>
          <a:ext cx="846937" cy="846937"/>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E74EDC1-209F-475E-A678-40757EC404B7}">
      <dsp:nvSpPr>
        <dsp:cNvPr id="0" name=""/>
        <dsp:cNvSpPr/>
      </dsp:nvSpPr>
      <dsp:spPr>
        <a:xfrm>
          <a:off x="509717" y="4402558"/>
          <a:ext cx="7541700" cy="67755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7805" tIns="88900" rIns="88900" bIns="88900" numCol="1" spcCol="1270" anchor="ctr" anchorCtr="0">
          <a:noAutofit/>
        </a:bodyPr>
        <a:lstStyle/>
        <a:p>
          <a:pPr marL="0" lvl="0" indent="0" algn="l" defTabSz="1555750">
            <a:lnSpc>
              <a:spcPct val="90000"/>
            </a:lnSpc>
            <a:spcBef>
              <a:spcPct val="0"/>
            </a:spcBef>
            <a:spcAft>
              <a:spcPct val="35000"/>
            </a:spcAft>
            <a:buNone/>
          </a:pPr>
          <a:r>
            <a:rPr lang="en-ZA" sz="3500" b="0" kern="1200" dirty="0"/>
            <a:t>Turn risk into an opportunity</a:t>
          </a:r>
          <a:r>
            <a:rPr lang="en-ZA" sz="3500" b="1" kern="1200" dirty="0"/>
            <a:t>.</a:t>
          </a:r>
          <a:endParaRPr lang="en-US" sz="3500" b="1" kern="1200" dirty="0"/>
        </a:p>
      </dsp:txBody>
      <dsp:txXfrm>
        <a:off x="509717" y="4402558"/>
        <a:ext cx="7541700" cy="677550"/>
      </dsp:txXfrm>
    </dsp:sp>
    <dsp:sp modelId="{099D3C7B-7CEE-4354-A0CC-35B98654ECB4}">
      <dsp:nvSpPr>
        <dsp:cNvPr id="0" name=""/>
        <dsp:cNvSpPr/>
      </dsp:nvSpPr>
      <dsp:spPr>
        <a:xfrm>
          <a:off x="86248" y="4317864"/>
          <a:ext cx="846937" cy="846937"/>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AA86F8-54C2-4962-92BF-12EF41BF86F4}">
      <dsp:nvSpPr>
        <dsp:cNvPr id="0" name=""/>
        <dsp:cNvSpPr/>
      </dsp:nvSpPr>
      <dsp:spPr>
        <a:xfrm>
          <a:off x="-4663839" y="-714974"/>
          <a:ext cx="5555381" cy="5555381"/>
        </a:xfrm>
        <a:prstGeom prst="blockArc">
          <a:avLst>
            <a:gd name="adj1" fmla="val 18900000"/>
            <a:gd name="adj2" fmla="val 2700000"/>
            <a:gd name="adj3" fmla="val 389"/>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936C660-734C-4190-B171-B0383A4CE954}">
      <dsp:nvSpPr>
        <dsp:cNvPr id="0" name=""/>
        <dsp:cNvSpPr/>
      </dsp:nvSpPr>
      <dsp:spPr>
        <a:xfrm>
          <a:off x="466948" y="317163"/>
          <a:ext cx="10433307" cy="63465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03759" tIns="83820" rIns="83820" bIns="83820" numCol="1" spcCol="1270" anchor="ctr" anchorCtr="0">
          <a:noAutofit/>
        </a:bodyPr>
        <a:lstStyle/>
        <a:p>
          <a:pPr marL="0" lvl="0" indent="0" algn="l" defTabSz="1466850">
            <a:lnSpc>
              <a:spcPct val="90000"/>
            </a:lnSpc>
            <a:spcBef>
              <a:spcPct val="0"/>
            </a:spcBef>
            <a:spcAft>
              <a:spcPct val="35000"/>
            </a:spcAft>
            <a:buNone/>
          </a:pPr>
          <a:r>
            <a:rPr lang="en-ZA" sz="3300" kern="1200" dirty="0"/>
            <a:t>To eliminate or reduce uncertainty</a:t>
          </a:r>
          <a:endParaRPr lang="en-US" sz="3300" kern="1200" dirty="0"/>
        </a:p>
      </dsp:txBody>
      <dsp:txXfrm>
        <a:off x="466948" y="317163"/>
        <a:ext cx="10433307" cy="634656"/>
      </dsp:txXfrm>
    </dsp:sp>
    <dsp:sp modelId="{B4642D4C-A5C8-47C2-AD6D-22449A522DDC}">
      <dsp:nvSpPr>
        <dsp:cNvPr id="0" name=""/>
        <dsp:cNvSpPr/>
      </dsp:nvSpPr>
      <dsp:spPr>
        <a:xfrm>
          <a:off x="70287" y="237831"/>
          <a:ext cx="793320" cy="793320"/>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36B1E4A-7C65-4E3B-9490-C76A8FE14605}">
      <dsp:nvSpPr>
        <dsp:cNvPr id="0" name=""/>
        <dsp:cNvSpPr/>
      </dsp:nvSpPr>
      <dsp:spPr>
        <a:xfrm>
          <a:off x="830811" y="1269313"/>
          <a:ext cx="10069443" cy="63465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03759" tIns="83820" rIns="83820" bIns="83820" numCol="1" spcCol="1270" anchor="ctr" anchorCtr="0">
          <a:noAutofit/>
        </a:bodyPr>
        <a:lstStyle/>
        <a:p>
          <a:pPr marL="0" lvl="0" indent="0" algn="l" defTabSz="1466850">
            <a:lnSpc>
              <a:spcPct val="90000"/>
            </a:lnSpc>
            <a:spcBef>
              <a:spcPct val="0"/>
            </a:spcBef>
            <a:spcAft>
              <a:spcPct val="35000"/>
            </a:spcAft>
            <a:buNone/>
          </a:pPr>
          <a:r>
            <a:rPr lang="en-ZA" sz="3300" kern="1200" dirty="0"/>
            <a:t>To improve efficiency of the operation</a:t>
          </a:r>
          <a:endParaRPr lang="en-US" sz="3300" kern="1200" dirty="0"/>
        </a:p>
      </dsp:txBody>
      <dsp:txXfrm>
        <a:off x="830811" y="1269313"/>
        <a:ext cx="10069443" cy="634656"/>
      </dsp:txXfrm>
    </dsp:sp>
    <dsp:sp modelId="{3E2DAD1B-911F-4344-9394-E9BFDCF9505F}">
      <dsp:nvSpPr>
        <dsp:cNvPr id="0" name=""/>
        <dsp:cNvSpPr/>
      </dsp:nvSpPr>
      <dsp:spPr>
        <a:xfrm>
          <a:off x="434150" y="1189981"/>
          <a:ext cx="793320" cy="793320"/>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B5E3824-527D-49F7-BE54-02887217B070}">
      <dsp:nvSpPr>
        <dsp:cNvPr id="0" name=""/>
        <dsp:cNvSpPr/>
      </dsp:nvSpPr>
      <dsp:spPr>
        <a:xfrm>
          <a:off x="830811" y="2221463"/>
          <a:ext cx="10069443" cy="63465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03759" tIns="83820" rIns="83820" bIns="83820" numCol="1" spcCol="1270" anchor="ctr" anchorCtr="0">
          <a:noAutofit/>
        </a:bodyPr>
        <a:lstStyle/>
        <a:p>
          <a:pPr marL="0" lvl="0" indent="0" algn="l" defTabSz="1466850">
            <a:lnSpc>
              <a:spcPct val="90000"/>
            </a:lnSpc>
            <a:spcBef>
              <a:spcPct val="0"/>
            </a:spcBef>
            <a:spcAft>
              <a:spcPct val="35000"/>
            </a:spcAft>
            <a:buNone/>
          </a:pPr>
          <a:r>
            <a:rPr lang="en-ZA" sz="3300" kern="1200" dirty="0"/>
            <a:t>To obtain a better understanding of the objectives</a:t>
          </a:r>
          <a:endParaRPr lang="en-US" sz="3300" kern="1200" dirty="0"/>
        </a:p>
      </dsp:txBody>
      <dsp:txXfrm>
        <a:off x="830811" y="2221463"/>
        <a:ext cx="10069443" cy="634656"/>
      </dsp:txXfrm>
    </dsp:sp>
    <dsp:sp modelId="{A95B71E1-8DA4-42A4-A672-01E1481B537E}">
      <dsp:nvSpPr>
        <dsp:cNvPr id="0" name=""/>
        <dsp:cNvSpPr/>
      </dsp:nvSpPr>
      <dsp:spPr>
        <a:xfrm>
          <a:off x="434150" y="2142131"/>
          <a:ext cx="793320" cy="793320"/>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486AEFF-F336-4CDA-A978-ED87EA000FBE}">
      <dsp:nvSpPr>
        <dsp:cNvPr id="0" name=""/>
        <dsp:cNvSpPr/>
      </dsp:nvSpPr>
      <dsp:spPr>
        <a:xfrm>
          <a:off x="466948" y="3173613"/>
          <a:ext cx="10433307" cy="63465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03759" tIns="83820" rIns="83820" bIns="83820" numCol="1" spcCol="1270" anchor="ctr" anchorCtr="0">
          <a:noAutofit/>
        </a:bodyPr>
        <a:lstStyle/>
        <a:p>
          <a:pPr marL="0" lvl="0" indent="0" algn="l" defTabSz="1466850">
            <a:lnSpc>
              <a:spcPct val="90000"/>
            </a:lnSpc>
            <a:spcBef>
              <a:spcPct val="0"/>
            </a:spcBef>
            <a:spcAft>
              <a:spcPct val="35000"/>
            </a:spcAft>
            <a:buNone/>
          </a:pPr>
          <a:r>
            <a:rPr lang="en-ZA" sz="3300" kern="1200" dirty="0"/>
            <a:t>To provide a basis for monitoring and controlling work</a:t>
          </a:r>
          <a:endParaRPr lang="en-US" sz="3300" kern="1200" dirty="0"/>
        </a:p>
      </dsp:txBody>
      <dsp:txXfrm>
        <a:off x="466948" y="3173613"/>
        <a:ext cx="10433307" cy="634656"/>
      </dsp:txXfrm>
    </dsp:sp>
    <dsp:sp modelId="{B4BF3614-2F49-408A-8386-A3698E4118EF}">
      <dsp:nvSpPr>
        <dsp:cNvPr id="0" name=""/>
        <dsp:cNvSpPr/>
      </dsp:nvSpPr>
      <dsp:spPr>
        <a:xfrm>
          <a:off x="70287" y="3094281"/>
          <a:ext cx="793320" cy="793320"/>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A19B99-AE9D-4291-B071-82D765576CCD}">
      <dsp:nvSpPr>
        <dsp:cNvPr id="0" name=""/>
        <dsp:cNvSpPr/>
      </dsp:nvSpPr>
      <dsp:spPr>
        <a:xfrm>
          <a:off x="948266" y="0"/>
          <a:ext cx="5418667" cy="5418667"/>
        </a:xfrm>
        <a:prstGeom prst="triangl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C070E36-7998-4C0C-A854-1810EB7E65DC}">
      <dsp:nvSpPr>
        <dsp:cNvPr id="0" name=""/>
        <dsp:cNvSpPr/>
      </dsp:nvSpPr>
      <dsp:spPr>
        <a:xfrm>
          <a:off x="3657599" y="542098"/>
          <a:ext cx="3522133" cy="428095"/>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Objective</a:t>
          </a:r>
        </a:p>
      </dsp:txBody>
      <dsp:txXfrm>
        <a:off x="3678497" y="562996"/>
        <a:ext cx="3480337" cy="386299"/>
      </dsp:txXfrm>
    </dsp:sp>
    <dsp:sp modelId="{9111F89D-8E49-42C2-941E-B3A3A3F58A63}">
      <dsp:nvSpPr>
        <dsp:cNvPr id="0" name=""/>
        <dsp:cNvSpPr/>
      </dsp:nvSpPr>
      <dsp:spPr>
        <a:xfrm>
          <a:off x="3657599" y="1023706"/>
          <a:ext cx="3522133" cy="428095"/>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Program</a:t>
          </a:r>
        </a:p>
      </dsp:txBody>
      <dsp:txXfrm>
        <a:off x="3678497" y="1044604"/>
        <a:ext cx="3480337" cy="386299"/>
      </dsp:txXfrm>
    </dsp:sp>
    <dsp:sp modelId="{5E724FE9-813F-4E01-875E-5010C4900C0E}">
      <dsp:nvSpPr>
        <dsp:cNvPr id="0" name=""/>
        <dsp:cNvSpPr/>
      </dsp:nvSpPr>
      <dsp:spPr>
        <a:xfrm>
          <a:off x="3657599" y="1505313"/>
          <a:ext cx="3522133" cy="428095"/>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Schedule</a:t>
          </a:r>
        </a:p>
      </dsp:txBody>
      <dsp:txXfrm>
        <a:off x="3678497" y="1526211"/>
        <a:ext cx="3480337" cy="386299"/>
      </dsp:txXfrm>
    </dsp:sp>
    <dsp:sp modelId="{08C6A056-4E9C-4B65-98AE-85AC3A124B12}">
      <dsp:nvSpPr>
        <dsp:cNvPr id="0" name=""/>
        <dsp:cNvSpPr/>
      </dsp:nvSpPr>
      <dsp:spPr>
        <a:xfrm>
          <a:off x="3657599" y="1986921"/>
          <a:ext cx="3522133" cy="428095"/>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Budget</a:t>
          </a:r>
          <a:endParaRPr lang="en-US" sz="1700" kern="1200" dirty="0"/>
        </a:p>
      </dsp:txBody>
      <dsp:txXfrm>
        <a:off x="3678497" y="2007819"/>
        <a:ext cx="3480337" cy="386299"/>
      </dsp:txXfrm>
    </dsp:sp>
    <dsp:sp modelId="{483F5F17-F2BB-45A8-9A66-07D07502C3DF}">
      <dsp:nvSpPr>
        <dsp:cNvPr id="0" name=""/>
        <dsp:cNvSpPr/>
      </dsp:nvSpPr>
      <dsp:spPr>
        <a:xfrm>
          <a:off x="3657599" y="2468529"/>
          <a:ext cx="3522133" cy="428095"/>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Forecast</a:t>
          </a:r>
          <a:endParaRPr lang="en-US" sz="1700" kern="1200" dirty="0"/>
        </a:p>
      </dsp:txBody>
      <dsp:txXfrm>
        <a:off x="3678497" y="2489427"/>
        <a:ext cx="3480337" cy="386299"/>
      </dsp:txXfrm>
    </dsp:sp>
    <dsp:sp modelId="{E9CE813C-DF8F-4F81-855C-D12C6A79E0A4}">
      <dsp:nvSpPr>
        <dsp:cNvPr id="0" name=""/>
        <dsp:cNvSpPr/>
      </dsp:nvSpPr>
      <dsp:spPr>
        <a:xfrm>
          <a:off x="3657599" y="2950137"/>
          <a:ext cx="3522133" cy="428095"/>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Organization</a:t>
          </a:r>
          <a:endParaRPr lang="en-US" sz="1700" kern="1200" dirty="0"/>
        </a:p>
      </dsp:txBody>
      <dsp:txXfrm>
        <a:off x="3678497" y="2971035"/>
        <a:ext cx="3480337" cy="386299"/>
      </dsp:txXfrm>
    </dsp:sp>
    <dsp:sp modelId="{73B01AF2-8C79-45E3-9E52-ED7979617901}">
      <dsp:nvSpPr>
        <dsp:cNvPr id="0" name=""/>
        <dsp:cNvSpPr/>
      </dsp:nvSpPr>
      <dsp:spPr>
        <a:xfrm>
          <a:off x="3657599" y="3431745"/>
          <a:ext cx="3522133" cy="428095"/>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Policy</a:t>
          </a:r>
          <a:endParaRPr lang="en-US" sz="1700" kern="1200" dirty="0"/>
        </a:p>
      </dsp:txBody>
      <dsp:txXfrm>
        <a:off x="3678497" y="3452643"/>
        <a:ext cx="3480337" cy="386299"/>
      </dsp:txXfrm>
    </dsp:sp>
    <dsp:sp modelId="{BC177BBE-9CA2-4607-85FA-654698D17C7F}">
      <dsp:nvSpPr>
        <dsp:cNvPr id="0" name=""/>
        <dsp:cNvSpPr/>
      </dsp:nvSpPr>
      <dsp:spPr>
        <a:xfrm>
          <a:off x="3657599" y="3913353"/>
          <a:ext cx="3522133" cy="428095"/>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Procedure</a:t>
          </a:r>
          <a:endParaRPr lang="en-US" sz="1700" kern="1200" dirty="0"/>
        </a:p>
      </dsp:txBody>
      <dsp:txXfrm>
        <a:off x="3678497" y="3934251"/>
        <a:ext cx="3480337" cy="386299"/>
      </dsp:txXfrm>
    </dsp:sp>
    <dsp:sp modelId="{D97C6E79-D649-4535-B635-B524065C1F04}">
      <dsp:nvSpPr>
        <dsp:cNvPr id="0" name=""/>
        <dsp:cNvSpPr/>
      </dsp:nvSpPr>
      <dsp:spPr>
        <a:xfrm>
          <a:off x="3657599" y="4394960"/>
          <a:ext cx="3522133" cy="428095"/>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Standard</a:t>
          </a:r>
          <a:endParaRPr lang="en-US" sz="1700" kern="1200" dirty="0"/>
        </a:p>
      </dsp:txBody>
      <dsp:txXfrm>
        <a:off x="3678497" y="4415858"/>
        <a:ext cx="3480337" cy="38629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AA86F8-54C2-4962-92BF-12EF41BF86F4}">
      <dsp:nvSpPr>
        <dsp:cNvPr id="0" name=""/>
        <dsp:cNvSpPr/>
      </dsp:nvSpPr>
      <dsp:spPr>
        <a:xfrm>
          <a:off x="-4663839" y="-714974"/>
          <a:ext cx="5555381" cy="5555381"/>
        </a:xfrm>
        <a:prstGeom prst="blockArc">
          <a:avLst>
            <a:gd name="adj1" fmla="val 18900000"/>
            <a:gd name="adj2" fmla="val 2700000"/>
            <a:gd name="adj3" fmla="val 389"/>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936C660-734C-4190-B171-B0383A4CE954}">
      <dsp:nvSpPr>
        <dsp:cNvPr id="0" name=""/>
        <dsp:cNvSpPr/>
      </dsp:nvSpPr>
      <dsp:spPr>
        <a:xfrm>
          <a:off x="390215" y="257757"/>
          <a:ext cx="10510040" cy="51584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9451" tIns="68580" rIns="68580" bIns="68580" numCol="1" spcCol="1270" anchor="ctr" anchorCtr="0">
          <a:noAutofit/>
        </a:bodyPr>
        <a:lstStyle/>
        <a:p>
          <a:pPr marL="0" lvl="0" indent="0" algn="l" defTabSz="1200150">
            <a:lnSpc>
              <a:spcPct val="90000"/>
            </a:lnSpc>
            <a:spcBef>
              <a:spcPct val="0"/>
            </a:spcBef>
            <a:spcAft>
              <a:spcPct val="35000"/>
            </a:spcAft>
            <a:buNone/>
          </a:pPr>
          <a:r>
            <a:rPr lang="en-ZA" sz="2700" kern="1200" dirty="0"/>
            <a:t>Bar chart</a:t>
          </a:r>
          <a:endParaRPr lang="en-US" sz="2700" kern="1200" dirty="0"/>
        </a:p>
      </dsp:txBody>
      <dsp:txXfrm>
        <a:off x="390215" y="257757"/>
        <a:ext cx="10510040" cy="515844"/>
      </dsp:txXfrm>
    </dsp:sp>
    <dsp:sp modelId="{B4642D4C-A5C8-47C2-AD6D-22449A522DDC}">
      <dsp:nvSpPr>
        <dsp:cNvPr id="0" name=""/>
        <dsp:cNvSpPr/>
      </dsp:nvSpPr>
      <dsp:spPr>
        <a:xfrm>
          <a:off x="67812" y="193276"/>
          <a:ext cx="644805" cy="644805"/>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36B1E4A-7C65-4E3B-9490-C76A8FE14605}">
      <dsp:nvSpPr>
        <dsp:cNvPr id="0" name=""/>
        <dsp:cNvSpPr/>
      </dsp:nvSpPr>
      <dsp:spPr>
        <a:xfrm>
          <a:off x="759853" y="1031275"/>
          <a:ext cx="10140401" cy="51584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9451" tIns="68580" rIns="68580" bIns="68580" numCol="1" spcCol="1270" anchor="ctr" anchorCtr="0">
          <a:noAutofit/>
        </a:bodyPr>
        <a:lstStyle/>
        <a:p>
          <a:pPr marL="0" lvl="0" indent="0" algn="l" defTabSz="1200150">
            <a:lnSpc>
              <a:spcPct val="90000"/>
            </a:lnSpc>
            <a:spcBef>
              <a:spcPct val="0"/>
            </a:spcBef>
            <a:spcAft>
              <a:spcPct val="35000"/>
            </a:spcAft>
            <a:buNone/>
          </a:pPr>
          <a:r>
            <a:rPr lang="en-ZA" sz="2700" kern="1200" dirty="0"/>
            <a:t>Graphs</a:t>
          </a:r>
          <a:endParaRPr lang="en-US" sz="2700" kern="1200" dirty="0"/>
        </a:p>
      </dsp:txBody>
      <dsp:txXfrm>
        <a:off x="759853" y="1031275"/>
        <a:ext cx="10140401" cy="515844"/>
      </dsp:txXfrm>
    </dsp:sp>
    <dsp:sp modelId="{3E2DAD1B-911F-4344-9394-E9BFDCF9505F}">
      <dsp:nvSpPr>
        <dsp:cNvPr id="0" name=""/>
        <dsp:cNvSpPr/>
      </dsp:nvSpPr>
      <dsp:spPr>
        <a:xfrm>
          <a:off x="437451" y="966795"/>
          <a:ext cx="644805" cy="644805"/>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B5E3824-527D-49F7-BE54-02887217B070}">
      <dsp:nvSpPr>
        <dsp:cNvPr id="0" name=""/>
        <dsp:cNvSpPr/>
      </dsp:nvSpPr>
      <dsp:spPr>
        <a:xfrm>
          <a:off x="873303" y="1804794"/>
          <a:ext cx="10026951" cy="51584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9451" tIns="68580" rIns="68580" bIns="68580" numCol="1" spcCol="1270" anchor="ctr" anchorCtr="0">
          <a:noAutofit/>
        </a:bodyPr>
        <a:lstStyle/>
        <a:p>
          <a:pPr marL="0" lvl="0" indent="0" algn="l" defTabSz="1200150">
            <a:lnSpc>
              <a:spcPct val="90000"/>
            </a:lnSpc>
            <a:spcBef>
              <a:spcPct val="0"/>
            </a:spcBef>
            <a:spcAft>
              <a:spcPct val="35000"/>
            </a:spcAft>
            <a:buNone/>
          </a:pPr>
          <a:r>
            <a:rPr lang="en-US" sz="2700" kern="1200" dirty="0"/>
            <a:t>Tables</a:t>
          </a:r>
        </a:p>
      </dsp:txBody>
      <dsp:txXfrm>
        <a:off x="873303" y="1804794"/>
        <a:ext cx="10026951" cy="515844"/>
      </dsp:txXfrm>
    </dsp:sp>
    <dsp:sp modelId="{A95B71E1-8DA4-42A4-A672-01E1481B537E}">
      <dsp:nvSpPr>
        <dsp:cNvPr id="0" name=""/>
        <dsp:cNvSpPr/>
      </dsp:nvSpPr>
      <dsp:spPr>
        <a:xfrm>
          <a:off x="550900" y="1740313"/>
          <a:ext cx="644805" cy="644805"/>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486AEFF-F336-4CDA-A978-ED87EA000FBE}">
      <dsp:nvSpPr>
        <dsp:cNvPr id="0" name=""/>
        <dsp:cNvSpPr/>
      </dsp:nvSpPr>
      <dsp:spPr>
        <a:xfrm>
          <a:off x="759853" y="2578313"/>
          <a:ext cx="10140401" cy="51584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9451" tIns="68580" rIns="68580" bIns="68580" numCol="1" spcCol="1270" anchor="ctr" anchorCtr="0">
          <a:noAutofit/>
        </a:bodyPr>
        <a:lstStyle/>
        <a:p>
          <a:pPr marL="0" lvl="0" indent="0" algn="l" defTabSz="1200150">
            <a:lnSpc>
              <a:spcPct val="90000"/>
            </a:lnSpc>
            <a:spcBef>
              <a:spcPct val="0"/>
            </a:spcBef>
            <a:spcAft>
              <a:spcPct val="35000"/>
            </a:spcAft>
            <a:buNone/>
          </a:pPr>
          <a:r>
            <a:rPr lang="en-ZA" sz="2700" kern="1200" dirty="0"/>
            <a:t>Bubble Charts</a:t>
          </a:r>
          <a:endParaRPr lang="en-US" sz="2700" kern="1200" dirty="0"/>
        </a:p>
      </dsp:txBody>
      <dsp:txXfrm>
        <a:off x="759853" y="2578313"/>
        <a:ext cx="10140401" cy="515844"/>
      </dsp:txXfrm>
    </dsp:sp>
    <dsp:sp modelId="{B4BF3614-2F49-408A-8386-A3698E4118EF}">
      <dsp:nvSpPr>
        <dsp:cNvPr id="0" name=""/>
        <dsp:cNvSpPr/>
      </dsp:nvSpPr>
      <dsp:spPr>
        <a:xfrm>
          <a:off x="437451" y="2513832"/>
          <a:ext cx="644805" cy="644805"/>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5754152-AAC2-4AD0-882E-79BA477ECEAB}">
      <dsp:nvSpPr>
        <dsp:cNvPr id="0" name=""/>
        <dsp:cNvSpPr/>
      </dsp:nvSpPr>
      <dsp:spPr>
        <a:xfrm>
          <a:off x="390215" y="3351831"/>
          <a:ext cx="10510040" cy="51584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9451" tIns="68580" rIns="68580" bIns="68580" numCol="1" spcCol="1270" anchor="ctr" anchorCtr="0">
          <a:noAutofit/>
        </a:bodyPr>
        <a:lstStyle/>
        <a:p>
          <a:pPr marL="0" lvl="0" indent="0" algn="l" defTabSz="1200150">
            <a:lnSpc>
              <a:spcPct val="90000"/>
            </a:lnSpc>
            <a:spcBef>
              <a:spcPct val="0"/>
            </a:spcBef>
            <a:spcAft>
              <a:spcPct val="35000"/>
            </a:spcAft>
            <a:buNone/>
          </a:pPr>
          <a:r>
            <a:rPr lang="en-US" sz="2700" kern="1200" dirty="0"/>
            <a:t>Logic Diagrams</a:t>
          </a:r>
        </a:p>
      </dsp:txBody>
      <dsp:txXfrm>
        <a:off x="390215" y="3351831"/>
        <a:ext cx="10510040" cy="515844"/>
      </dsp:txXfrm>
    </dsp:sp>
    <dsp:sp modelId="{E2D47E6A-B77E-44BB-B5F7-B9D3459AA3EC}">
      <dsp:nvSpPr>
        <dsp:cNvPr id="0" name=""/>
        <dsp:cNvSpPr/>
      </dsp:nvSpPr>
      <dsp:spPr>
        <a:xfrm>
          <a:off x="67812" y="3287351"/>
          <a:ext cx="644805" cy="644805"/>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AA86F8-54C2-4962-92BF-12EF41BF86F4}">
      <dsp:nvSpPr>
        <dsp:cNvPr id="0" name=""/>
        <dsp:cNvSpPr/>
      </dsp:nvSpPr>
      <dsp:spPr>
        <a:xfrm>
          <a:off x="-3428338" y="-527145"/>
          <a:ext cx="4087694" cy="4087694"/>
        </a:xfrm>
        <a:prstGeom prst="blockArc">
          <a:avLst>
            <a:gd name="adj1" fmla="val 18900000"/>
            <a:gd name="adj2" fmla="val 2700000"/>
            <a:gd name="adj3" fmla="val 528"/>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936C660-734C-4190-B171-B0383A4CE954}">
      <dsp:nvSpPr>
        <dsp:cNvPr id="0" name=""/>
        <dsp:cNvSpPr/>
      </dsp:nvSpPr>
      <dsp:spPr>
        <a:xfrm>
          <a:off x="289304" y="189527"/>
          <a:ext cx="2856994" cy="37929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1067" tIns="48260" rIns="48260" bIns="48260" numCol="1" spcCol="1270" anchor="ctr" anchorCtr="0">
          <a:noAutofit/>
        </a:bodyPr>
        <a:lstStyle/>
        <a:p>
          <a:pPr marL="0" lvl="0" indent="0" algn="l" defTabSz="844550">
            <a:lnSpc>
              <a:spcPct val="90000"/>
            </a:lnSpc>
            <a:spcBef>
              <a:spcPct val="0"/>
            </a:spcBef>
            <a:spcAft>
              <a:spcPct val="35000"/>
            </a:spcAft>
            <a:buNone/>
          </a:pPr>
          <a:r>
            <a:rPr lang="en-ZA" sz="1900" kern="1200" dirty="0"/>
            <a:t>No detailed data</a:t>
          </a:r>
          <a:endParaRPr lang="en-US" sz="1900" kern="1200" dirty="0"/>
        </a:p>
      </dsp:txBody>
      <dsp:txXfrm>
        <a:off x="289304" y="189527"/>
        <a:ext cx="2856994" cy="379296"/>
      </dsp:txXfrm>
    </dsp:sp>
    <dsp:sp modelId="{B4642D4C-A5C8-47C2-AD6D-22449A522DDC}">
      <dsp:nvSpPr>
        <dsp:cNvPr id="0" name=""/>
        <dsp:cNvSpPr/>
      </dsp:nvSpPr>
      <dsp:spPr>
        <a:xfrm>
          <a:off x="52244" y="142114"/>
          <a:ext cx="474121" cy="474121"/>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36B1E4A-7C65-4E3B-9490-C76A8FE14605}">
      <dsp:nvSpPr>
        <dsp:cNvPr id="0" name=""/>
        <dsp:cNvSpPr/>
      </dsp:nvSpPr>
      <dsp:spPr>
        <a:xfrm>
          <a:off x="561097" y="758290"/>
          <a:ext cx="2585201" cy="37929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1067" tIns="48260" rIns="48260" bIns="48260" numCol="1" spcCol="1270" anchor="ctr" anchorCtr="0">
          <a:noAutofit/>
        </a:bodyPr>
        <a:lstStyle/>
        <a:p>
          <a:pPr marL="0" lvl="0" indent="0" algn="l" defTabSz="844550">
            <a:lnSpc>
              <a:spcPct val="90000"/>
            </a:lnSpc>
            <a:spcBef>
              <a:spcPct val="0"/>
            </a:spcBef>
            <a:spcAft>
              <a:spcPct val="35000"/>
            </a:spcAft>
            <a:buNone/>
          </a:pPr>
          <a:r>
            <a:rPr lang="en-ZA" sz="1900" kern="1200" dirty="0"/>
            <a:t>Accuracy of 35%</a:t>
          </a:r>
          <a:endParaRPr lang="en-US" sz="1900" kern="1200" dirty="0"/>
        </a:p>
      </dsp:txBody>
      <dsp:txXfrm>
        <a:off x="561097" y="758290"/>
        <a:ext cx="2585201" cy="379296"/>
      </dsp:txXfrm>
    </dsp:sp>
    <dsp:sp modelId="{3E2DAD1B-911F-4344-9394-E9BFDCF9505F}">
      <dsp:nvSpPr>
        <dsp:cNvPr id="0" name=""/>
        <dsp:cNvSpPr/>
      </dsp:nvSpPr>
      <dsp:spPr>
        <a:xfrm>
          <a:off x="324037" y="710878"/>
          <a:ext cx="474121" cy="474121"/>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B5E3824-527D-49F7-BE54-02887217B070}">
      <dsp:nvSpPr>
        <dsp:cNvPr id="0" name=""/>
        <dsp:cNvSpPr/>
      </dsp:nvSpPr>
      <dsp:spPr>
        <a:xfrm>
          <a:off x="644516" y="1327053"/>
          <a:ext cx="2501783" cy="37929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1067" tIns="48260" rIns="48260" bIns="48260" numCol="1" spcCol="1270" anchor="ctr" anchorCtr="0">
          <a:noAutofit/>
        </a:bodyPr>
        <a:lstStyle/>
        <a:p>
          <a:pPr marL="0" lvl="0" indent="0" algn="l" defTabSz="844550">
            <a:lnSpc>
              <a:spcPct val="90000"/>
            </a:lnSpc>
            <a:spcBef>
              <a:spcPct val="0"/>
            </a:spcBef>
            <a:spcAft>
              <a:spcPct val="35000"/>
            </a:spcAft>
            <a:buNone/>
          </a:pPr>
          <a:r>
            <a:rPr lang="en-US" sz="1900" kern="1200" dirty="0"/>
            <a:t>Top down approach</a:t>
          </a:r>
        </a:p>
      </dsp:txBody>
      <dsp:txXfrm>
        <a:off x="644516" y="1327053"/>
        <a:ext cx="2501783" cy="379296"/>
      </dsp:txXfrm>
    </dsp:sp>
    <dsp:sp modelId="{A95B71E1-8DA4-42A4-A672-01E1481B537E}">
      <dsp:nvSpPr>
        <dsp:cNvPr id="0" name=""/>
        <dsp:cNvSpPr/>
      </dsp:nvSpPr>
      <dsp:spPr>
        <a:xfrm>
          <a:off x="407456" y="1279641"/>
          <a:ext cx="474121" cy="474121"/>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486AEFF-F336-4CDA-A978-ED87EA000FBE}">
      <dsp:nvSpPr>
        <dsp:cNvPr id="0" name=""/>
        <dsp:cNvSpPr/>
      </dsp:nvSpPr>
      <dsp:spPr>
        <a:xfrm>
          <a:off x="561097" y="1895816"/>
          <a:ext cx="2585201" cy="37929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1067" tIns="48260" rIns="48260" bIns="48260" numCol="1" spcCol="1270" anchor="ctr" anchorCtr="0">
          <a:noAutofit/>
        </a:bodyPr>
        <a:lstStyle/>
        <a:p>
          <a:pPr marL="0" lvl="0" indent="0" algn="l" defTabSz="844550">
            <a:lnSpc>
              <a:spcPct val="90000"/>
            </a:lnSpc>
            <a:spcBef>
              <a:spcPct val="0"/>
            </a:spcBef>
            <a:spcAft>
              <a:spcPct val="35000"/>
            </a:spcAft>
            <a:buNone/>
          </a:pPr>
          <a:r>
            <a:rPr lang="en-US" sz="1900" kern="1200" dirty="0"/>
            <a:t>Based on statistical</a:t>
          </a:r>
        </a:p>
      </dsp:txBody>
      <dsp:txXfrm>
        <a:off x="561097" y="1895816"/>
        <a:ext cx="2585201" cy="379296"/>
      </dsp:txXfrm>
    </dsp:sp>
    <dsp:sp modelId="{B4BF3614-2F49-408A-8386-A3698E4118EF}">
      <dsp:nvSpPr>
        <dsp:cNvPr id="0" name=""/>
        <dsp:cNvSpPr/>
      </dsp:nvSpPr>
      <dsp:spPr>
        <a:xfrm>
          <a:off x="324037" y="1848404"/>
          <a:ext cx="474121" cy="474121"/>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5754152-AAC2-4AD0-882E-79BA477ECEAB}">
      <dsp:nvSpPr>
        <dsp:cNvPr id="0" name=""/>
        <dsp:cNvSpPr/>
      </dsp:nvSpPr>
      <dsp:spPr>
        <a:xfrm>
          <a:off x="289304" y="2464580"/>
          <a:ext cx="2856994" cy="37929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1067" tIns="48260" rIns="48260" bIns="48260" numCol="1" spcCol="1270" anchor="ctr" anchorCtr="0">
          <a:noAutofit/>
        </a:bodyPr>
        <a:lstStyle/>
        <a:p>
          <a:pPr marL="0" lvl="0" indent="0" algn="l" defTabSz="844550">
            <a:lnSpc>
              <a:spcPct val="90000"/>
            </a:lnSpc>
            <a:spcBef>
              <a:spcPct val="0"/>
            </a:spcBef>
            <a:spcAft>
              <a:spcPct val="35000"/>
            </a:spcAft>
            <a:buNone/>
          </a:pPr>
          <a:r>
            <a:rPr lang="en-US" sz="1900" kern="1200" dirty="0"/>
            <a:t>May use historical data</a:t>
          </a:r>
        </a:p>
      </dsp:txBody>
      <dsp:txXfrm>
        <a:off x="289304" y="2464580"/>
        <a:ext cx="2856994" cy="379296"/>
      </dsp:txXfrm>
    </dsp:sp>
    <dsp:sp modelId="{E2D47E6A-B77E-44BB-B5F7-B9D3459AA3EC}">
      <dsp:nvSpPr>
        <dsp:cNvPr id="0" name=""/>
        <dsp:cNvSpPr/>
      </dsp:nvSpPr>
      <dsp:spPr>
        <a:xfrm>
          <a:off x="52244" y="2417167"/>
          <a:ext cx="474121" cy="474121"/>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AA86F8-54C2-4962-92BF-12EF41BF86F4}">
      <dsp:nvSpPr>
        <dsp:cNvPr id="0" name=""/>
        <dsp:cNvSpPr/>
      </dsp:nvSpPr>
      <dsp:spPr>
        <a:xfrm>
          <a:off x="-3588444" y="-551485"/>
          <a:ext cx="4277889" cy="4277889"/>
        </a:xfrm>
        <a:prstGeom prst="blockArc">
          <a:avLst>
            <a:gd name="adj1" fmla="val 18900000"/>
            <a:gd name="adj2" fmla="val 2700000"/>
            <a:gd name="adj3" fmla="val 505"/>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936C660-734C-4190-B171-B0383A4CE954}">
      <dsp:nvSpPr>
        <dsp:cNvPr id="0" name=""/>
        <dsp:cNvSpPr/>
      </dsp:nvSpPr>
      <dsp:spPr>
        <a:xfrm>
          <a:off x="302381" y="198368"/>
          <a:ext cx="3063698" cy="39699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5112" tIns="45720" rIns="45720" bIns="45720" numCol="1" spcCol="1270" anchor="ctr" anchorCtr="0">
          <a:noAutofit/>
        </a:bodyPr>
        <a:lstStyle/>
        <a:p>
          <a:pPr marL="0" lvl="0" indent="0" algn="l" defTabSz="800100">
            <a:lnSpc>
              <a:spcPct val="90000"/>
            </a:lnSpc>
            <a:spcBef>
              <a:spcPct val="0"/>
            </a:spcBef>
            <a:spcAft>
              <a:spcPct val="35000"/>
            </a:spcAft>
            <a:buNone/>
          </a:pPr>
          <a:r>
            <a:rPr lang="en-US" sz="1800" kern="1200" dirty="0"/>
            <a:t>Top-down</a:t>
          </a:r>
        </a:p>
      </dsp:txBody>
      <dsp:txXfrm>
        <a:off x="302381" y="198368"/>
        <a:ext cx="3063698" cy="396991"/>
      </dsp:txXfrm>
    </dsp:sp>
    <dsp:sp modelId="{B4642D4C-A5C8-47C2-AD6D-22449A522DDC}">
      <dsp:nvSpPr>
        <dsp:cNvPr id="0" name=""/>
        <dsp:cNvSpPr/>
      </dsp:nvSpPr>
      <dsp:spPr>
        <a:xfrm>
          <a:off x="54261" y="148744"/>
          <a:ext cx="496239" cy="496239"/>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36B1E4A-7C65-4E3B-9490-C76A8FE14605}">
      <dsp:nvSpPr>
        <dsp:cNvPr id="0" name=""/>
        <dsp:cNvSpPr/>
      </dsp:nvSpPr>
      <dsp:spPr>
        <a:xfrm>
          <a:off x="586854" y="793666"/>
          <a:ext cx="2779226" cy="39699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5112" tIns="45720" rIns="45720" bIns="45720" numCol="1" spcCol="1270" anchor="ctr" anchorCtr="0">
          <a:noAutofit/>
        </a:bodyPr>
        <a:lstStyle/>
        <a:p>
          <a:pPr marL="0" lvl="0" indent="0" algn="l" defTabSz="800100">
            <a:lnSpc>
              <a:spcPct val="90000"/>
            </a:lnSpc>
            <a:spcBef>
              <a:spcPct val="0"/>
            </a:spcBef>
            <a:spcAft>
              <a:spcPct val="35000"/>
            </a:spcAft>
            <a:buNone/>
          </a:pPr>
          <a:r>
            <a:rPr lang="en-ZA" sz="1800" kern="1200" dirty="0"/>
            <a:t>No detailed data</a:t>
          </a:r>
          <a:endParaRPr lang="en-US" sz="1800" kern="1200" dirty="0"/>
        </a:p>
      </dsp:txBody>
      <dsp:txXfrm>
        <a:off x="586854" y="793666"/>
        <a:ext cx="2779226" cy="396991"/>
      </dsp:txXfrm>
    </dsp:sp>
    <dsp:sp modelId="{3E2DAD1B-911F-4344-9394-E9BFDCF9505F}">
      <dsp:nvSpPr>
        <dsp:cNvPr id="0" name=""/>
        <dsp:cNvSpPr/>
      </dsp:nvSpPr>
      <dsp:spPr>
        <a:xfrm>
          <a:off x="338734" y="744042"/>
          <a:ext cx="496239" cy="496239"/>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B5E3824-527D-49F7-BE54-02887217B070}">
      <dsp:nvSpPr>
        <dsp:cNvPr id="0" name=""/>
        <dsp:cNvSpPr/>
      </dsp:nvSpPr>
      <dsp:spPr>
        <a:xfrm>
          <a:off x="674164" y="1388963"/>
          <a:ext cx="2691915" cy="39699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5112" tIns="45720" rIns="45720" bIns="45720" numCol="1" spcCol="1270" anchor="ctr" anchorCtr="0">
          <a:noAutofit/>
        </a:bodyPr>
        <a:lstStyle/>
        <a:p>
          <a:pPr marL="0" lvl="0" indent="0" algn="l" defTabSz="800100">
            <a:lnSpc>
              <a:spcPct val="90000"/>
            </a:lnSpc>
            <a:spcBef>
              <a:spcPct val="0"/>
            </a:spcBef>
            <a:spcAft>
              <a:spcPct val="35000"/>
            </a:spcAft>
            <a:buNone/>
          </a:pPr>
          <a:r>
            <a:rPr lang="en-US" sz="1800" kern="1200" dirty="0"/>
            <a:t>Based on similar projects</a:t>
          </a:r>
        </a:p>
      </dsp:txBody>
      <dsp:txXfrm>
        <a:off x="674164" y="1388963"/>
        <a:ext cx="2691915" cy="396991"/>
      </dsp:txXfrm>
    </dsp:sp>
    <dsp:sp modelId="{A95B71E1-8DA4-42A4-A672-01E1481B537E}">
      <dsp:nvSpPr>
        <dsp:cNvPr id="0" name=""/>
        <dsp:cNvSpPr/>
      </dsp:nvSpPr>
      <dsp:spPr>
        <a:xfrm>
          <a:off x="426044" y="1339339"/>
          <a:ext cx="496239" cy="496239"/>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486AEFF-F336-4CDA-A978-ED87EA000FBE}">
      <dsp:nvSpPr>
        <dsp:cNvPr id="0" name=""/>
        <dsp:cNvSpPr/>
      </dsp:nvSpPr>
      <dsp:spPr>
        <a:xfrm>
          <a:off x="586854" y="1984260"/>
          <a:ext cx="2779226" cy="39699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5112" tIns="45720" rIns="45720" bIns="45720" numCol="1" spcCol="1270" anchor="ctr" anchorCtr="0">
          <a:noAutofit/>
        </a:bodyPr>
        <a:lstStyle/>
        <a:p>
          <a:pPr marL="0" lvl="0" indent="0" algn="l" defTabSz="800100">
            <a:lnSpc>
              <a:spcPct val="90000"/>
            </a:lnSpc>
            <a:spcBef>
              <a:spcPct val="0"/>
            </a:spcBef>
            <a:spcAft>
              <a:spcPct val="35000"/>
            </a:spcAft>
            <a:buNone/>
          </a:pPr>
          <a:r>
            <a:rPr lang="en-US" sz="1800" kern="1200" dirty="0"/>
            <a:t>Adjust for capacity</a:t>
          </a:r>
        </a:p>
      </dsp:txBody>
      <dsp:txXfrm>
        <a:off x="586854" y="1984260"/>
        <a:ext cx="2779226" cy="396991"/>
      </dsp:txXfrm>
    </dsp:sp>
    <dsp:sp modelId="{B4BF3614-2F49-408A-8386-A3698E4118EF}">
      <dsp:nvSpPr>
        <dsp:cNvPr id="0" name=""/>
        <dsp:cNvSpPr/>
      </dsp:nvSpPr>
      <dsp:spPr>
        <a:xfrm>
          <a:off x="338734" y="1934636"/>
          <a:ext cx="496239" cy="496239"/>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5754152-AAC2-4AD0-882E-79BA477ECEAB}">
      <dsp:nvSpPr>
        <dsp:cNvPr id="0" name=""/>
        <dsp:cNvSpPr/>
      </dsp:nvSpPr>
      <dsp:spPr>
        <a:xfrm>
          <a:off x="302381" y="2579557"/>
          <a:ext cx="3063698" cy="39699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5112" tIns="45720" rIns="45720" bIns="45720" numCol="1" spcCol="1270" anchor="ctr" anchorCtr="0">
          <a:noAutofit/>
        </a:bodyPr>
        <a:lstStyle/>
        <a:p>
          <a:pPr marL="0" lvl="0" indent="0" algn="l" defTabSz="800100">
            <a:lnSpc>
              <a:spcPct val="90000"/>
            </a:lnSpc>
            <a:spcBef>
              <a:spcPct val="0"/>
            </a:spcBef>
            <a:spcAft>
              <a:spcPct val="35000"/>
            </a:spcAft>
            <a:buNone/>
          </a:pPr>
          <a:r>
            <a:rPr lang="en-US" sz="1800" kern="1200" dirty="0"/>
            <a:t>Adjust for technology</a:t>
          </a:r>
        </a:p>
      </dsp:txBody>
      <dsp:txXfrm>
        <a:off x="302381" y="2579557"/>
        <a:ext cx="3063698" cy="396991"/>
      </dsp:txXfrm>
    </dsp:sp>
    <dsp:sp modelId="{E2D47E6A-B77E-44BB-B5F7-B9D3459AA3EC}">
      <dsp:nvSpPr>
        <dsp:cNvPr id="0" name=""/>
        <dsp:cNvSpPr/>
      </dsp:nvSpPr>
      <dsp:spPr>
        <a:xfrm>
          <a:off x="54261" y="2529933"/>
          <a:ext cx="496239" cy="496239"/>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AA86F8-54C2-4962-92BF-12EF41BF86F4}">
      <dsp:nvSpPr>
        <dsp:cNvPr id="0" name=""/>
        <dsp:cNvSpPr/>
      </dsp:nvSpPr>
      <dsp:spPr>
        <a:xfrm>
          <a:off x="-3588444" y="-551485"/>
          <a:ext cx="4277889" cy="4277889"/>
        </a:xfrm>
        <a:prstGeom prst="blockArc">
          <a:avLst>
            <a:gd name="adj1" fmla="val 18900000"/>
            <a:gd name="adj2" fmla="val 2700000"/>
            <a:gd name="adj3" fmla="val 505"/>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936C660-734C-4190-B171-B0383A4CE954}">
      <dsp:nvSpPr>
        <dsp:cNvPr id="0" name=""/>
        <dsp:cNvSpPr/>
      </dsp:nvSpPr>
      <dsp:spPr>
        <a:xfrm>
          <a:off x="302381" y="198368"/>
          <a:ext cx="3063698" cy="39699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5112" tIns="50800" rIns="50800" bIns="50800" numCol="1" spcCol="1270" anchor="ctr" anchorCtr="0">
          <a:noAutofit/>
        </a:bodyPr>
        <a:lstStyle/>
        <a:p>
          <a:pPr marL="0" lvl="0" indent="0" algn="l" defTabSz="889000">
            <a:lnSpc>
              <a:spcPct val="90000"/>
            </a:lnSpc>
            <a:spcBef>
              <a:spcPct val="0"/>
            </a:spcBef>
            <a:spcAft>
              <a:spcPct val="35000"/>
            </a:spcAft>
            <a:buNone/>
          </a:pPr>
          <a:r>
            <a:rPr lang="en-US" sz="2000" kern="1200" dirty="0"/>
            <a:t>Well defined data</a:t>
          </a:r>
        </a:p>
      </dsp:txBody>
      <dsp:txXfrm>
        <a:off x="302381" y="198368"/>
        <a:ext cx="3063698" cy="396991"/>
      </dsp:txXfrm>
    </dsp:sp>
    <dsp:sp modelId="{B4642D4C-A5C8-47C2-AD6D-22449A522DDC}">
      <dsp:nvSpPr>
        <dsp:cNvPr id="0" name=""/>
        <dsp:cNvSpPr/>
      </dsp:nvSpPr>
      <dsp:spPr>
        <a:xfrm>
          <a:off x="54261" y="148744"/>
          <a:ext cx="496239" cy="496239"/>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36B1E4A-7C65-4E3B-9490-C76A8FE14605}">
      <dsp:nvSpPr>
        <dsp:cNvPr id="0" name=""/>
        <dsp:cNvSpPr/>
      </dsp:nvSpPr>
      <dsp:spPr>
        <a:xfrm>
          <a:off x="586854" y="793666"/>
          <a:ext cx="2779226" cy="39699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5112" tIns="50800" rIns="50800" bIns="50800" numCol="1" spcCol="1270" anchor="ctr" anchorCtr="0">
          <a:noAutofit/>
        </a:bodyPr>
        <a:lstStyle/>
        <a:p>
          <a:pPr marL="0" lvl="0" indent="0" algn="l" defTabSz="889000">
            <a:lnSpc>
              <a:spcPct val="90000"/>
            </a:lnSpc>
            <a:spcBef>
              <a:spcPct val="0"/>
            </a:spcBef>
            <a:spcAft>
              <a:spcPct val="35000"/>
            </a:spcAft>
            <a:buNone/>
          </a:pPr>
          <a:r>
            <a:rPr lang="en-ZA" sz="2000" kern="1200" dirty="0"/>
            <a:t>Includes vendor quotes</a:t>
          </a:r>
          <a:endParaRPr lang="en-US" sz="2000" kern="1200" dirty="0"/>
        </a:p>
      </dsp:txBody>
      <dsp:txXfrm>
        <a:off x="586854" y="793666"/>
        <a:ext cx="2779226" cy="396991"/>
      </dsp:txXfrm>
    </dsp:sp>
    <dsp:sp modelId="{3E2DAD1B-911F-4344-9394-E9BFDCF9505F}">
      <dsp:nvSpPr>
        <dsp:cNvPr id="0" name=""/>
        <dsp:cNvSpPr/>
      </dsp:nvSpPr>
      <dsp:spPr>
        <a:xfrm>
          <a:off x="338734" y="744042"/>
          <a:ext cx="496239" cy="496239"/>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B5E3824-527D-49F7-BE54-02887217B070}">
      <dsp:nvSpPr>
        <dsp:cNvPr id="0" name=""/>
        <dsp:cNvSpPr/>
      </dsp:nvSpPr>
      <dsp:spPr>
        <a:xfrm>
          <a:off x="674164" y="1388963"/>
          <a:ext cx="2691915" cy="39699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5112" tIns="50800" rIns="50800" bIns="50800" numCol="1" spcCol="1270" anchor="ctr" anchorCtr="0">
          <a:noAutofit/>
        </a:bodyPr>
        <a:lstStyle/>
        <a:p>
          <a:pPr marL="0" lvl="0" indent="0" algn="l" defTabSz="889000">
            <a:lnSpc>
              <a:spcPct val="90000"/>
            </a:lnSpc>
            <a:spcBef>
              <a:spcPct val="0"/>
            </a:spcBef>
            <a:spcAft>
              <a:spcPct val="35000"/>
            </a:spcAft>
            <a:buNone/>
          </a:pPr>
          <a:r>
            <a:rPr lang="en-US" sz="2000" kern="1200" dirty="0"/>
            <a:t>Complete plans</a:t>
          </a:r>
        </a:p>
      </dsp:txBody>
      <dsp:txXfrm>
        <a:off x="674164" y="1388963"/>
        <a:ext cx="2691915" cy="396991"/>
      </dsp:txXfrm>
    </dsp:sp>
    <dsp:sp modelId="{A95B71E1-8DA4-42A4-A672-01E1481B537E}">
      <dsp:nvSpPr>
        <dsp:cNvPr id="0" name=""/>
        <dsp:cNvSpPr/>
      </dsp:nvSpPr>
      <dsp:spPr>
        <a:xfrm>
          <a:off x="426044" y="1339339"/>
          <a:ext cx="496239" cy="496239"/>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486AEFF-F336-4CDA-A978-ED87EA000FBE}">
      <dsp:nvSpPr>
        <dsp:cNvPr id="0" name=""/>
        <dsp:cNvSpPr/>
      </dsp:nvSpPr>
      <dsp:spPr>
        <a:xfrm>
          <a:off x="586854" y="1984260"/>
          <a:ext cx="2779226" cy="39699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5112" tIns="50800" rIns="50800" bIns="50800" numCol="1" spcCol="1270" anchor="ctr" anchorCtr="0">
          <a:noAutofit/>
        </a:bodyPr>
        <a:lstStyle/>
        <a:p>
          <a:pPr marL="0" lvl="0" indent="0" algn="l" defTabSz="889000">
            <a:lnSpc>
              <a:spcPct val="90000"/>
            </a:lnSpc>
            <a:spcBef>
              <a:spcPct val="0"/>
            </a:spcBef>
            <a:spcAft>
              <a:spcPct val="35000"/>
            </a:spcAft>
            <a:buNone/>
          </a:pPr>
          <a:r>
            <a:rPr lang="en-US" sz="2000" kern="1200" dirty="0"/>
            <a:t>Detailed specifications</a:t>
          </a:r>
        </a:p>
      </dsp:txBody>
      <dsp:txXfrm>
        <a:off x="586854" y="1984260"/>
        <a:ext cx="2779226" cy="396991"/>
      </dsp:txXfrm>
    </dsp:sp>
    <dsp:sp modelId="{B4BF3614-2F49-408A-8386-A3698E4118EF}">
      <dsp:nvSpPr>
        <dsp:cNvPr id="0" name=""/>
        <dsp:cNvSpPr/>
      </dsp:nvSpPr>
      <dsp:spPr>
        <a:xfrm>
          <a:off x="338734" y="1934636"/>
          <a:ext cx="496239" cy="496239"/>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5754152-AAC2-4AD0-882E-79BA477ECEAB}">
      <dsp:nvSpPr>
        <dsp:cNvPr id="0" name=""/>
        <dsp:cNvSpPr/>
      </dsp:nvSpPr>
      <dsp:spPr>
        <a:xfrm>
          <a:off x="302381" y="2579557"/>
          <a:ext cx="3063698" cy="39699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5112" tIns="50800" rIns="50800" bIns="50800" numCol="1" spcCol="1270" anchor="ctr" anchorCtr="0">
          <a:noAutofit/>
        </a:bodyPr>
        <a:lstStyle/>
        <a:p>
          <a:pPr marL="0" lvl="0" indent="0" algn="l" defTabSz="889000">
            <a:lnSpc>
              <a:spcPct val="90000"/>
            </a:lnSpc>
            <a:spcBef>
              <a:spcPct val="0"/>
            </a:spcBef>
            <a:spcAft>
              <a:spcPct val="35000"/>
            </a:spcAft>
            <a:buNone/>
          </a:pPr>
          <a:r>
            <a:rPr lang="en-US" sz="2000" kern="1200" dirty="0"/>
            <a:t>Accuracy of 5%</a:t>
          </a:r>
        </a:p>
      </dsp:txBody>
      <dsp:txXfrm>
        <a:off x="302381" y="2579557"/>
        <a:ext cx="3063698" cy="396991"/>
      </dsp:txXfrm>
    </dsp:sp>
    <dsp:sp modelId="{E2D47E6A-B77E-44BB-B5F7-B9D3459AA3EC}">
      <dsp:nvSpPr>
        <dsp:cNvPr id="0" name=""/>
        <dsp:cNvSpPr/>
      </dsp:nvSpPr>
      <dsp:spPr>
        <a:xfrm>
          <a:off x="54261" y="2529933"/>
          <a:ext cx="496239" cy="496239"/>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5554F6-18FA-4357-9E59-5E0F42C92CF7}">
      <dsp:nvSpPr>
        <dsp:cNvPr id="0" name=""/>
        <dsp:cNvSpPr/>
      </dsp:nvSpPr>
      <dsp:spPr>
        <a:xfrm>
          <a:off x="1872826" y="220133"/>
          <a:ext cx="4368800" cy="1517226"/>
        </a:xfrm>
        <a:prstGeom prst="ellipse">
          <a:avLst/>
        </a:prstGeom>
        <a:solidFill>
          <a:schemeClr val="accent1">
            <a:tint val="50000"/>
            <a:alpha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DF8CEA0-7946-4ED0-BA21-86F1C551C2DD}">
      <dsp:nvSpPr>
        <dsp:cNvPr id="0" name=""/>
        <dsp:cNvSpPr/>
      </dsp:nvSpPr>
      <dsp:spPr>
        <a:xfrm>
          <a:off x="3640666" y="3935306"/>
          <a:ext cx="846666" cy="541866"/>
        </a:xfrm>
        <a:prstGeom prst="downArrow">
          <a:avLst/>
        </a:prstGeom>
        <a:solidFill>
          <a:schemeClr val="accent1">
            <a:tint val="6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1649088-5D0E-411C-B0C5-2CF775CE2C5A}">
      <dsp:nvSpPr>
        <dsp:cNvPr id="0" name=""/>
        <dsp:cNvSpPr/>
      </dsp:nvSpPr>
      <dsp:spPr>
        <a:xfrm>
          <a:off x="2031999" y="4368800"/>
          <a:ext cx="4064000" cy="1016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6032" tIns="256032" rIns="256032" bIns="256032" numCol="1" spcCol="1270" anchor="ctr" anchorCtr="0">
          <a:noAutofit/>
        </a:bodyPr>
        <a:lstStyle/>
        <a:p>
          <a:pPr marL="0" lvl="0" indent="0" algn="ctr" defTabSz="1600200">
            <a:lnSpc>
              <a:spcPct val="90000"/>
            </a:lnSpc>
            <a:spcBef>
              <a:spcPct val="0"/>
            </a:spcBef>
            <a:spcAft>
              <a:spcPct val="35000"/>
            </a:spcAft>
            <a:buNone/>
          </a:pPr>
          <a:r>
            <a:rPr lang="en-US" sz="3600" kern="1200" dirty="0"/>
            <a:t>Price</a:t>
          </a:r>
        </a:p>
      </dsp:txBody>
      <dsp:txXfrm>
        <a:off x="2031999" y="4368800"/>
        <a:ext cx="4064000" cy="1016000"/>
      </dsp:txXfrm>
    </dsp:sp>
    <dsp:sp modelId="{852382F3-8E73-4EC5-B303-29EAB939CE94}">
      <dsp:nvSpPr>
        <dsp:cNvPr id="0" name=""/>
        <dsp:cNvSpPr/>
      </dsp:nvSpPr>
      <dsp:spPr>
        <a:xfrm>
          <a:off x="3461173" y="1854538"/>
          <a:ext cx="1524000" cy="1524000"/>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US" sz="1700" kern="1200" dirty="0"/>
            <a:t>Cost data</a:t>
          </a:r>
        </a:p>
      </dsp:txBody>
      <dsp:txXfrm>
        <a:off x="3684358" y="2077723"/>
        <a:ext cx="1077630" cy="1077630"/>
      </dsp:txXfrm>
    </dsp:sp>
    <dsp:sp modelId="{AE579236-BDA3-4C46-AEC1-0EEA80273354}">
      <dsp:nvSpPr>
        <dsp:cNvPr id="0" name=""/>
        <dsp:cNvSpPr/>
      </dsp:nvSpPr>
      <dsp:spPr>
        <a:xfrm>
          <a:off x="2370666" y="711200"/>
          <a:ext cx="1524000" cy="1524000"/>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US" sz="1700" kern="1200" dirty="0"/>
            <a:t>Work Breakdown Structure</a:t>
          </a:r>
        </a:p>
      </dsp:txBody>
      <dsp:txXfrm>
        <a:off x="2593851" y="934385"/>
        <a:ext cx="1077630" cy="1077630"/>
      </dsp:txXfrm>
    </dsp:sp>
    <dsp:sp modelId="{ED6A5BBA-6286-4CA9-8D0E-E19CFAF5946F}">
      <dsp:nvSpPr>
        <dsp:cNvPr id="0" name=""/>
        <dsp:cNvSpPr/>
      </dsp:nvSpPr>
      <dsp:spPr>
        <a:xfrm>
          <a:off x="3928533" y="342730"/>
          <a:ext cx="1524000" cy="1524000"/>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US" sz="1700" kern="1200" dirty="0"/>
            <a:t>Activity Schedule</a:t>
          </a:r>
        </a:p>
      </dsp:txBody>
      <dsp:txXfrm>
        <a:off x="4151718" y="565915"/>
        <a:ext cx="1077630" cy="1077630"/>
      </dsp:txXfrm>
    </dsp:sp>
    <dsp:sp modelId="{06C6407C-6E94-40D5-B7A6-9EA1875D86EF}">
      <dsp:nvSpPr>
        <dsp:cNvPr id="0" name=""/>
        <dsp:cNvSpPr/>
      </dsp:nvSpPr>
      <dsp:spPr>
        <a:xfrm>
          <a:off x="1693333" y="33866"/>
          <a:ext cx="4741333" cy="3793066"/>
        </a:xfrm>
        <a:prstGeom prst="funnel">
          <a:avLst/>
        </a:prstGeom>
        <a:solidFill>
          <a:schemeClr val="lt1">
            <a:alpha val="4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5B6F70-7F35-47BB-A04A-836DD56678F0}">
      <dsp:nvSpPr>
        <dsp:cNvPr id="0" name=""/>
        <dsp:cNvSpPr/>
      </dsp:nvSpPr>
      <dsp:spPr>
        <a:xfrm>
          <a:off x="6185966" y="3147756"/>
          <a:ext cx="184137" cy="806698"/>
        </a:xfrm>
        <a:custGeom>
          <a:avLst/>
          <a:gdLst/>
          <a:ahLst/>
          <a:cxnLst/>
          <a:rect l="0" t="0" r="0" b="0"/>
          <a:pathLst>
            <a:path>
              <a:moveTo>
                <a:pt x="0" y="0"/>
              </a:moveTo>
              <a:lnTo>
                <a:pt x="0" y="806698"/>
              </a:lnTo>
              <a:lnTo>
                <a:pt x="184137" y="806698"/>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C0F211C-911D-425A-97B7-8CF07A9C8969}">
      <dsp:nvSpPr>
        <dsp:cNvPr id="0" name=""/>
        <dsp:cNvSpPr/>
      </dsp:nvSpPr>
      <dsp:spPr>
        <a:xfrm>
          <a:off x="6001829" y="3147756"/>
          <a:ext cx="184137" cy="806698"/>
        </a:xfrm>
        <a:custGeom>
          <a:avLst/>
          <a:gdLst/>
          <a:ahLst/>
          <a:cxnLst/>
          <a:rect l="0" t="0" r="0" b="0"/>
          <a:pathLst>
            <a:path>
              <a:moveTo>
                <a:pt x="184137" y="0"/>
              </a:moveTo>
              <a:lnTo>
                <a:pt x="184137" y="806698"/>
              </a:lnTo>
              <a:lnTo>
                <a:pt x="0" y="806698"/>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90E435A-9014-40AE-8B6F-E3A8B0DC5AAE}">
      <dsp:nvSpPr>
        <dsp:cNvPr id="0" name=""/>
        <dsp:cNvSpPr/>
      </dsp:nvSpPr>
      <dsp:spPr>
        <a:xfrm>
          <a:off x="4064000" y="1902635"/>
          <a:ext cx="1245120" cy="806698"/>
        </a:xfrm>
        <a:custGeom>
          <a:avLst/>
          <a:gdLst/>
          <a:ahLst/>
          <a:cxnLst/>
          <a:rect l="0" t="0" r="0" b="0"/>
          <a:pathLst>
            <a:path>
              <a:moveTo>
                <a:pt x="0" y="0"/>
              </a:moveTo>
              <a:lnTo>
                <a:pt x="0" y="806698"/>
              </a:lnTo>
              <a:lnTo>
                <a:pt x="1245120" y="806698"/>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8AC6976-A21A-43F4-B16E-48AF8587A159}">
      <dsp:nvSpPr>
        <dsp:cNvPr id="0" name=""/>
        <dsp:cNvSpPr/>
      </dsp:nvSpPr>
      <dsp:spPr>
        <a:xfrm>
          <a:off x="1942033" y="3147756"/>
          <a:ext cx="184137" cy="806698"/>
        </a:xfrm>
        <a:custGeom>
          <a:avLst/>
          <a:gdLst/>
          <a:ahLst/>
          <a:cxnLst/>
          <a:rect l="0" t="0" r="0" b="0"/>
          <a:pathLst>
            <a:path>
              <a:moveTo>
                <a:pt x="0" y="0"/>
              </a:moveTo>
              <a:lnTo>
                <a:pt x="0" y="806698"/>
              </a:lnTo>
              <a:lnTo>
                <a:pt x="184137" y="806698"/>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8A30149-4085-4E6D-8CC7-F589551CBD65}">
      <dsp:nvSpPr>
        <dsp:cNvPr id="0" name=""/>
        <dsp:cNvSpPr/>
      </dsp:nvSpPr>
      <dsp:spPr>
        <a:xfrm>
          <a:off x="1757895" y="3147756"/>
          <a:ext cx="184137" cy="806698"/>
        </a:xfrm>
        <a:custGeom>
          <a:avLst/>
          <a:gdLst/>
          <a:ahLst/>
          <a:cxnLst/>
          <a:rect l="0" t="0" r="0" b="0"/>
          <a:pathLst>
            <a:path>
              <a:moveTo>
                <a:pt x="184137" y="0"/>
              </a:moveTo>
              <a:lnTo>
                <a:pt x="184137" y="806698"/>
              </a:lnTo>
              <a:lnTo>
                <a:pt x="0" y="806698"/>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D1EBCD2-255D-4C04-98ED-F3B06E2E69B9}">
      <dsp:nvSpPr>
        <dsp:cNvPr id="0" name=""/>
        <dsp:cNvSpPr/>
      </dsp:nvSpPr>
      <dsp:spPr>
        <a:xfrm>
          <a:off x="2818879" y="1902635"/>
          <a:ext cx="1245120" cy="806698"/>
        </a:xfrm>
        <a:custGeom>
          <a:avLst/>
          <a:gdLst/>
          <a:ahLst/>
          <a:cxnLst/>
          <a:rect l="0" t="0" r="0" b="0"/>
          <a:pathLst>
            <a:path>
              <a:moveTo>
                <a:pt x="1245120" y="0"/>
              </a:moveTo>
              <a:lnTo>
                <a:pt x="1245120" y="806698"/>
              </a:lnTo>
              <a:lnTo>
                <a:pt x="0" y="806698"/>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90E2342-50CB-43D7-8A8C-8AFECAD02ED9}">
      <dsp:nvSpPr>
        <dsp:cNvPr id="0" name=""/>
        <dsp:cNvSpPr/>
      </dsp:nvSpPr>
      <dsp:spPr>
        <a:xfrm>
          <a:off x="3187154" y="1025789"/>
          <a:ext cx="1753691" cy="87684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ZA" sz="1400" kern="1200" dirty="0"/>
            <a:t>PROGRAM </a:t>
          </a:r>
        </a:p>
        <a:p>
          <a:pPr marL="0" lvl="0" indent="0" algn="ctr" defTabSz="622300">
            <a:lnSpc>
              <a:spcPct val="90000"/>
            </a:lnSpc>
            <a:spcBef>
              <a:spcPct val="0"/>
            </a:spcBef>
            <a:spcAft>
              <a:spcPct val="35000"/>
            </a:spcAft>
            <a:buNone/>
          </a:pPr>
          <a:r>
            <a:rPr lang="en-ZA" sz="1400" kern="1200" dirty="0"/>
            <a:t>(01-00-00): Assembly Line Modification</a:t>
          </a:r>
          <a:endParaRPr lang="en-US" sz="1400" kern="1200" dirty="0"/>
        </a:p>
      </dsp:txBody>
      <dsp:txXfrm>
        <a:off x="3187154" y="1025789"/>
        <a:ext cx="1753691" cy="876845"/>
      </dsp:txXfrm>
    </dsp:sp>
    <dsp:sp modelId="{23F1C9D3-C014-4627-9ED3-1AAAA8441966}">
      <dsp:nvSpPr>
        <dsp:cNvPr id="0" name=""/>
        <dsp:cNvSpPr/>
      </dsp:nvSpPr>
      <dsp:spPr>
        <a:xfrm>
          <a:off x="1065187" y="2270910"/>
          <a:ext cx="1753691" cy="87684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PROJECT 2 </a:t>
          </a:r>
        </a:p>
        <a:p>
          <a:pPr marL="0" lvl="0" indent="0" algn="ctr" defTabSz="622300">
            <a:lnSpc>
              <a:spcPct val="90000"/>
            </a:lnSpc>
            <a:spcBef>
              <a:spcPct val="0"/>
            </a:spcBef>
            <a:spcAft>
              <a:spcPct val="35000"/>
            </a:spcAft>
            <a:buNone/>
          </a:pPr>
          <a:r>
            <a:rPr lang="en-US" sz="1400" kern="1200" dirty="0"/>
            <a:t>(01-02-00): Assembly</a:t>
          </a:r>
        </a:p>
      </dsp:txBody>
      <dsp:txXfrm>
        <a:off x="1065187" y="2270910"/>
        <a:ext cx="1753691" cy="876845"/>
      </dsp:txXfrm>
    </dsp:sp>
    <dsp:sp modelId="{390F554F-5D44-43E7-96AC-84594073E41E}">
      <dsp:nvSpPr>
        <dsp:cNvPr id="0" name=""/>
        <dsp:cNvSpPr/>
      </dsp:nvSpPr>
      <dsp:spPr>
        <a:xfrm>
          <a:off x="4204" y="3516031"/>
          <a:ext cx="1753691" cy="87684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Task 1 </a:t>
          </a:r>
        </a:p>
        <a:p>
          <a:pPr marL="0" lvl="0" indent="0" algn="ctr" defTabSz="622300">
            <a:lnSpc>
              <a:spcPct val="90000"/>
            </a:lnSpc>
            <a:spcBef>
              <a:spcPct val="0"/>
            </a:spcBef>
            <a:spcAft>
              <a:spcPct val="35000"/>
            </a:spcAft>
            <a:buNone/>
          </a:pPr>
          <a:r>
            <a:rPr lang="en-US" sz="1400" kern="1200" dirty="0"/>
            <a:t> (01-02-01): Modification</a:t>
          </a:r>
        </a:p>
      </dsp:txBody>
      <dsp:txXfrm>
        <a:off x="4204" y="3516031"/>
        <a:ext cx="1753691" cy="876845"/>
      </dsp:txXfrm>
    </dsp:sp>
    <dsp:sp modelId="{797FD306-33EF-495B-8B76-1E6066BE5BEF}">
      <dsp:nvSpPr>
        <dsp:cNvPr id="0" name=""/>
        <dsp:cNvSpPr/>
      </dsp:nvSpPr>
      <dsp:spPr>
        <a:xfrm>
          <a:off x="2126170" y="3516031"/>
          <a:ext cx="1753691" cy="87684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Task 2</a:t>
          </a:r>
        </a:p>
        <a:p>
          <a:pPr marL="0" lvl="0" indent="0" algn="ctr" defTabSz="622300">
            <a:lnSpc>
              <a:spcPct val="90000"/>
            </a:lnSpc>
            <a:spcBef>
              <a:spcPct val="0"/>
            </a:spcBef>
            <a:spcAft>
              <a:spcPct val="35000"/>
            </a:spcAft>
            <a:buNone/>
          </a:pPr>
          <a:r>
            <a:rPr lang="en-US" sz="1400" kern="1200" dirty="0"/>
            <a:t> (01-02-02): Testing</a:t>
          </a:r>
        </a:p>
      </dsp:txBody>
      <dsp:txXfrm>
        <a:off x="2126170" y="3516031"/>
        <a:ext cx="1753691" cy="876845"/>
      </dsp:txXfrm>
    </dsp:sp>
    <dsp:sp modelId="{E2BC7BA3-A16B-415D-AEE3-98F55FA3DC3E}">
      <dsp:nvSpPr>
        <dsp:cNvPr id="0" name=""/>
        <dsp:cNvSpPr/>
      </dsp:nvSpPr>
      <dsp:spPr>
        <a:xfrm>
          <a:off x="5309120" y="2270910"/>
          <a:ext cx="1753691" cy="87684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ZA" sz="1400" kern="1200" dirty="0"/>
            <a:t>PROJECT 1 </a:t>
          </a:r>
        </a:p>
        <a:p>
          <a:pPr marL="0" lvl="0" indent="0" algn="ctr" defTabSz="622300">
            <a:lnSpc>
              <a:spcPct val="90000"/>
            </a:lnSpc>
            <a:spcBef>
              <a:spcPct val="0"/>
            </a:spcBef>
            <a:spcAft>
              <a:spcPct val="35000"/>
            </a:spcAft>
            <a:buNone/>
          </a:pPr>
          <a:r>
            <a:rPr lang="en-ZA" sz="1400" kern="1200" dirty="0"/>
            <a:t>(01-01-00): Initial Planning</a:t>
          </a:r>
          <a:endParaRPr lang="en-US" sz="1400" kern="1200" dirty="0"/>
        </a:p>
      </dsp:txBody>
      <dsp:txXfrm>
        <a:off x="5309120" y="2270910"/>
        <a:ext cx="1753691" cy="876845"/>
      </dsp:txXfrm>
    </dsp:sp>
    <dsp:sp modelId="{0BF95E93-BC64-405C-B9A3-B0C497955B6C}">
      <dsp:nvSpPr>
        <dsp:cNvPr id="0" name=""/>
        <dsp:cNvSpPr/>
      </dsp:nvSpPr>
      <dsp:spPr>
        <a:xfrm>
          <a:off x="4248137" y="3516031"/>
          <a:ext cx="1753691" cy="87684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ZA" sz="1400" kern="1200" dirty="0"/>
            <a:t>Task 1 </a:t>
          </a:r>
        </a:p>
        <a:p>
          <a:pPr marL="0" lvl="0" indent="0" algn="ctr" defTabSz="622300">
            <a:lnSpc>
              <a:spcPct val="90000"/>
            </a:lnSpc>
            <a:spcBef>
              <a:spcPct val="0"/>
            </a:spcBef>
            <a:spcAft>
              <a:spcPct val="35000"/>
            </a:spcAft>
            <a:buNone/>
          </a:pPr>
          <a:r>
            <a:rPr lang="en-ZA" sz="1400" kern="1200" dirty="0"/>
            <a:t>(01-01-01): Engineering Control</a:t>
          </a:r>
          <a:endParaRPr lang="en-US" sz="1400" kern="1200" dirty="0"/>
        </a:p>
      </dsp:txBody>
      <dsp:txXfrm>
        <a:off x="4248137" y="3516031"/>
        <a:ext cx="1753691" cy="876845"/>
      </dsp:txXfrm>
    </dsp:sp>
    <dsp:sp modelId="{06207A79-906E-42BA-AADA-C8F368DC5066}">
      <dsp:nvSpPr>
        <dsp:cNvPr id="0" name=""/>
        <dsp:cNvSpPr/>
      </dsp:nvSpPr>
      <dsp:spPr>
        <a:xfrm>
          <a:off x="6370104" y="3516031"/>
          <a:ext cx="1753691" cy="87684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ZA" sz="1400" kern="1200" dirty="0"/>
            <a:t>Task 2</a:t>
          </a:r>
        </a:p>
        <a:p>
          <a:pPr marL="0" lvl="0" indent="0" algn="ctr" defTabSz="622300">
            <a:lnSpc>
              <a:spcPct val="90000"/>
            </a:lnSpc>
            <a:spcBef>
              <a:spcPct val="0"/>
            </a:spcBef>
            <a:spcAft>
              <a:spcPct val="35000"/>
            </a:spcAft>
            <a:buNone/>
          </a:pPr>
          <a:r>
            <a:rPr lang="en-ZA" sz="1400" kern="1200" dirty="0"/>
            <a:t> (01-01-02): Engineering Development</a:t>
          </a:r>
          <a:endParaRPr lang="en-US" sz="1400" kern="1200" dirty="0"/>
        </a:p>
      </dsp:txBody>
      <dsp:txXfrm>
        <a:off x="6370104" y="3516031"/>
        <a:ext cx="1753691" cy="876845"/>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10.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1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12.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4.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5.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6.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7.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8.xml><?xml version="1.0" encoding="utf-8"?>
<dgm:layoutDef xmlns:dgm="http://schemas.openxmlformats.org/drawingml/2006/diagram" xmlns:a="http://schemas.openxmlformats.org/drawingml/2006/main" uniqueId="urn:microsoft.com/office/officeart/2005/8/layout/funnel1">
  <dgm:title val=""/>
  <dgm:desc val=""/>
  <dgm:catLst>
    <dgm:cat type="relationship" pri="2000"/>
    <dgm:cat type="process" pri="27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4"/>
      <dgm:resizeHandles val="exact"/>
    </dgm:varLst>
    <dgm:alg type="composite">
      <dgm:param type="ar" val="1.25"/>
    </dgm:alg>
    <dgm:shape xmlns:r="http://schemas.openxmlformats.org/officeDocument/2006/relationships" r:blip="">
      <dgm:adjLst/>
    </dgm:shape>
    <dgm:presOf/>
    <dgm:choose name="Name1">
      <dgm:if name="Name2" axis="ch" ptType="node" func="cnt" op="equ" val="2">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w" for="ch" forName="item1" refType="w" fact="0.35"/>
          <dgm:constr type="h" for="ch" forName="item1" refType="w" fact="0.35"/>
          <dgm:constr type="t" for="ch" forName="item1" refType="h" fact="0.05"/>
          <dgm:constr type="l" for="ch" forName="item1" refType="w" fact="0.125"/>
          <dgm:constr type="primFontSz" for="ch" forName="item1" op="equ" val="65"/>
          <dgm:constr type="w" for="ch" forName="funnel" refType="w" fact="0.7"/>
          <dgm:constr type="h" for="ch" forName="funnel" refType="h" fact="0.7"/>
          <dgm:constr type="t" for="ch" forName="funnel"/>
          <dgm:constr type="l" for="ch" forName="funnel"/>
        </dgm:constrLst>
      </dgm:if>
      <dgm:else name="Name3">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primFontSz" for="ch" forName="rectangle" val="65"/>
          <dgm:constr type="w" for="ch" forName="item1" refType="w" fact="0.225"/>
          <dgm:constr type="h" for="ch" forName="item1" refType="w" fact="0.225"/>
          <dgm:constr type="t" for="ch" forName="item1" refType="h" fact="0.336"/>
          <dgm:constr type="l" for="ch" forName="item1" refType="w" fact="0.261"/>
          <dgm:constr type="primFontSz" for="ch" forName="item1" val="65"/>
          <dgm:constr type="w" for="ch" forName="item2" refType="w" fact="0.225"/>
          <dgm:constr type="h" for="ch" forName="item2" refType="w" fact="0.225"/>
          <dgm:constr type="t" for="ch" forName="item2" refType="h" fact="0.125"/>
          <dgm:constr type="l" for="ch" forName="item2" refType="w" fact="0.1"/>
          <dgm:constr type="primFontSz" for="ch" forName="item2" refType="primFontSz" refFor="ch" refForName="item1" op="equ"/>
          <dgm:constr type="w" for="ch" forName="item3" refType="w" fact="0.225"/>
          <dgm:constr type="h" for="ch" forName="item3" refType="w" fact="0.225"/>
          <dgm:constr type="t" for="ch" forName="item3" refType="h" fact="0.057"/>
          <dgm:constr type="l" for="ch" forName="item3" refType="w" fact="0.33"/>
          <dgm:constr type="primFontSz" for="ch" forName="item3" refType="primFontSz" refFor="ch" refForName="item1" op="equ"/>
          <dgm:constr type="w" for="ch" forName="funnel" refType="w" fact="0.7"/>
          <dgm:constr type="h" for="ch" forName="funnel" refType="h" fact="0.7"/>
          <dgm:constr type="t" for="ch" forName="funnel"/>
          <dgm:constr type="l" for="ch" forName="funnel"/>
        </dgm:constrLst>
      </dgm:else>
    </dgm:choose>
    <dgm:ruleLst/>
    <dgm:choose name="Name4">
      <dgm:if name="Name5" axis="ch" ptType="node" func="cnt" op="gte" val="1">
        <dgm:layoutNode name="ellipse" styleLbl="trBgShp">
          <dgm:alg type="sp"/>
          <dgm:shape xmlns:r="http://schemas.openxmlformats.org/officeDocument/2006/relationships" type="ellipse" r:blip="">
            <dgm:adjLst/>
          </dgm:shape>
          <dgm:presOf/>
          <dgm:constrLst/>
          <dgm:ruleLst/>
        </dgm:layoutNode>
        <dgm:layoutNode name="arrow1" styleLbl="fgShp">
          <dgm:alg type="sp"/>
          <dgm:shape xmlns:r="http://schemas.openxmlformats.org/officeDocument/2006/relationships" type="downArrow" r:blip="">
            <dgm:adjLst/>
          </dgm:shape>
          <dgm:presOf/>
          <dgm:constrLst/>
          <dgm:ruleLst/>
        </dgm:layoutNode>
        <dgm:layoutNode name="rectangle" styleLbl="revTx">
          <dgm:varLst>
            <dgm:bulletEnabled val="1"/>
          </dgm:varLst>
          <dgm:alg type="tx">
            <dgm:param type="txAnchorHorzCh" val="ctr"/>
          </dgm:alg>
          <dgm:shape xmlns:r="http://schemas.openxmlformats.org/officeDocument/2006/relationships" type="rect" r:blip="">
            <dgm:adjLst/>
          </dgm:shape>
          <dgm:choose name="Name6">
            <dgm:if name="Name7" axis="ch" ptType="node" func="cnt" op="equ" val="1">
              <dgm:presOf axis="ch desOrSelf" ptType="node node" st="1 1" cnt="1 0"/>
            </dgm:if>
            <dgm:if name="Name8" axis="ch" ptType="node" func="cnt" op="equ" val="2">
              <dgm:presOf axis="ch desOrSelf" ptType="node node" st="2 1" cnt="1 0"/>
            </dgm:if>
            <dgm:if name="Name9" axis="ch" ptType="node" func="cnt" op="equ" val="3">
              <dgm:presOf axis="ch desOrSelf" ptType="node node" st="3 1" cnt="1 0"/>
            </dgm:if>
            <dgm:else name="Name10">
              <dgm:presOf axis="ch desOrSelf" ptType="node node" st="4 1" cnt="1 0"/>
            </dgm:else>
          </dgm:choose>
          <dgm:constrLst/>
          <dgm:ruleLst>
            <dgm:rule type="primFontSz" val="5" fact="NaN" max="NaN"/>
          </dgm:ruleLst>
        </dgm:layoutNode>
        <dgm:forEach name="Name11" axis="ch" ptType="node" st="2" cnt="1">
          <dgm:layoutNode name="item1" styleLbl="node1">
            <dgm:varLst>
              <dgm:bulletEnabled val="1"/>
            </dgm:varLst>
            <dgm:alg type="tx">
              <dgm:param type="txAnchorVertCh" val="mid"/>
            </dgm:alg>
            <dgm:shape xmlns:r="http://schemas.openxmlformats.org/officeDocument/2006/relationships" type="ellipse" r:blip="">
              <dgm:adjLst/>
            </dgm:shape>
            <dgm:choose name="Name12">
              <dgm:if name="Name13" axis="root ch" ptType="all node" func="cnt" op="equ" val="1">
                <dgm:presOf/>
              </dgm:if>
              <dgm:if name="Name14" axis="root ch" ptType="all node" func="cnt" op="equ" val="2">
                <dgm:presOf axis="root ch desOrSelf" ptType="all node node" st="1 1 1" cnt="0 1 0"/>
              </dgm:if>
              <dgm:if name="Name15" axis="root ch" ptType="all node" func="cnt" op="equ" val="3">
                <dgm:presOf axis="root ch desOrSelf" ptType="all node node" st="1 2 1" cnt="0 1 0"/>
              </dgm:if>
              <dgm:else name="Name16">
                <dgm:presOf axis="root ch desOrSelf" ptType="all node node" st="1 3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17" axis="ch" ptType="node" st="3" cnt="1">
          <dgm:layoutNode name="item2" styleLbl="node1">
            <dgm:varLst>
              <dgm:bulletEnabled val="1"/>
            </dgm:varLst>
            <dgm:alg type="tx">
              <dgm:param type="txAnchorVertCh" val="mid"/>
            </dgm:alg>
            <dgm:shape xmlns:r="http://schemas.openxmlformats.org/officeDocument/2006/relationships" type="ellipse" r:blip="">
              <dgm:adjLst/>
            </dgm:shape>
            <dgm:choose name="Name18">
              <dgm:if name="Name19" axis="root ch" ptType="all node" func="cnt" op="equ" val="1">
                <dgm:presOf/>
              </dgm:if>
              <dgm:if name="Name20" axis="root ch" ptType="all node" func="cnt" op="equ" val="2">
                <dgm:presOf/>
              </dgm:if>
              <dgm:if name="Name21" axis="root ch" ptType="all node" func="cnt" op="equ" val="3">
                <dgm:presOf axis="root ch desOrSelf" ptType="all node node" st="1 1 1" cnt="0 1 0"/>
              </dgm:if>
              <dgm:else name="Name22">
                <dgm:presOf axis="root ch desOrSelf" ptType="all node node" st="1 2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23" axis="ch" ptType="node" st="4" cnt="1">
          <dgm:layoutNode name="item3" styleLbl="node1">
            <dgm:varLst>
              <dgm:bulletEnabled val="1"/>
            </dgm:varLst>
            <dgm:alg type="tx">
              <dgm:param type="txAnchorVertCh" val="mid"/>
            </dgm:alg>
            <dgm:shape xmlns:r="http://schemas.openxmlformats.org/officeDocument/2006/relationships" type="ellipse" r:blip="">
              <dgm:adjLst/>
            </dgm:shape>
            <dgm:choose name="Name24">
              <dgm:if name="Name25" axis="root ch" ptType="all node" func="cnt" op="equ" val="1">
                <dgm:presOf/>
              </dgm:if>
              <dgm:if name="Name26" axis="root ch" ptType="all node" func="cnt" op="equ" val="2">
                <dgm:presOf/>
              </dgm:if>
              <dgm:if name="Name27" axis="root ch" ptType="all node" func="cnt" op="equ" val="3">
                <dgm:presOf/>
              </dgm:if>
              <dgm:else name="Name28">
                <dgm:presOf axis="root ch desOrSelf" ptType="all node node" st="1 1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layoutNode name="funnel" styleLbl="trAlignAcc1">
          <dgm:alg type="sp"/>
          <dgm:shape xmlns:r="http://schemas.openxmlformats.org/officeDocument/2006/relationships" type="funnel" r:blip="">
            <dgm:adjLst/>
          </dgm:shape>
          <dgm:presOf/>
          <dgm:constrLst/>
          <dgm:ruleLst/>
        </dgm:layoutNode>
      </dgm:if>
      <dgm:else name="Name29"/>
    </dgm:choose>
  </dgm:layoutNode>
</dgm:layoutDef>
</file>

<file path=ppt/diagrams/layout9.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Z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4F2545-5A7B-4487-8E47-4D99B9E2C6D9}" type="datetimeFigureOut">
              <a:rPr lang="en-ZA" smtClean="0"/>
              <a:t>2017/04/07</a:t>
            </a:fld>
            <a:endParaRPr lang="en-Z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Z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Z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F6B9EF-17F9-4918-87E9-DB9CC8888B9C}" type="slidenum">
              <a:rPr lang="en-ZA" smtClean="0"/>
              <a:t>‹#›</a:t>
            </a:fld>
            <a:endParaRPr lang="en-ZA"/>
          </a:p>
        </p:txBody>
      </p:sp>
    </p:spTree>
    <p:extLst>
      <p:ext uri="{BB962C8B-B14F-4D97-AF65-F5344CB8AC3E}">
        <p14:creationId xmlns:p14="http://schemas.microsoft.com/office/powerpoint/2010/main" val="24070729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sz="1200" b="0" i="0" u="none" strike="noStrike" kern="1200" baseline="0" dirty="0">
                <a:solidFill>
                  <a:schemeClr val="tx1"/>
                </a:solidFill>
                <a:latin typeface="+mn-lt"/>
                <a:ea typeface="+mn-ea"/>
                <a:cs typeface="+mn-cs"/>
              </a:rPr>
              <a:t>The project manager according to </a:t>
            </a:r>
            <a:r>
              <a:rPr lang="en-ZA" sz="1200" b="0" i="0" u="none" strike="noStrike" kern="1200" baseline="0" dirty="0" err="1">
                <a:solidFill>
                  <a:schemeClr val="tx1"/>
                </a:solidFill>
                <a:latin typeface="+mn-lt"/>
                <a:ea typeface="+mn-ea"/>
                <a:cs typeface="+mn-cs"/>
              </a:rPr>
              <a:t>Kerzner</a:t>
            </a:r>
            <a:r>
              <a:rPr lang="en-ZA" sz="1200" b="0" i="0" u="none" strike="noStrike" kern="1200" baseline="0" dirty="0">
                <a:solidFill>
                  <a:schemeClr val="tx1"/>
                </a:solidFill>
                <a:latin typeface="+mn-lt"/>
                <a:ea typeface="+mn-ea"/>
                <a:cs typeface="+mn-cs"/>
              </a:rPr>
              <a:t>, (2013: 38) is responsible for coordinating and integrating activities across multiple functional lines. The integration of these activities include: </a:t>
            </a:r>
          </a:p>
          <a:p>
            <a:r>
              <a:rPr lang="en-ZA" sz="1200" b="0" i="0" u="none" strike="noStrike" kern="1200" baseline="0" dirty="0">
                <a:solidFill>
                  <a:schemeClr val="tx1"/>
                </a:solidFill>
                <a:latin typeface="+mn-lt"/>
                <a:ea typeface="+mn-ea"/>
                <a:cs typeface="+mn-cs"/>
              </a:rPr>
              <a:t>● Integrating the activities necessary to develop a project plan </a:t>
            </a:r>
          </a:p>
          <a:p>
            <a:r>
              <a:rPr lang="en-ZA" sz="1200" b="0" i="0" u="none" strike="noStrike" kern="1200" baseline="0" dirty="0">
                <a:solidFill>
                  <a:schemeClr val="tx1"/>
                </a:solidFill>
                <a:latin typeface="+mn-lt"/>
                <a:ea typeface="+mn-ea"/>
                <a:cs typeface="+mn-cs"/>
              </a:rPr>
              <a:t>● Integrating the activities necessary to execute the plan </a:t>
            </a:r>
          </a:p>
          <a:p>
            <a:r>
              <a:rPr lang="en-ZA" sz="1200" b="0" i="0" u="none" strike="noStrike" kern="1200" baseline="0" dirty="0">
                <a:solidFill>
                  <a:schemeClr val="tx1"/>
                </a:solidFill>
                <a:latin typeface="+mn-lt"/>
                <a:ea typeface="+mn-ea"/>
                <a:cs typeface="+mn-cs"/>
              </a:rPr>
              <a:t>● Integrating the activities necessary to make changes to the plan </a:t>
            </a:r>
            <a:endParaRPr lang="en-ZA" dirty="0"/>
          </a:p>
        </p:txBody>
      </p:sp>
      <p:sp>
        <p:nvSpPr>
          <p:cNvPr id="4" name="Slide Number Placeholder 3"/>
          <p:cNvSpPr>
            <a:spLocks noGrp="1"/>
          </p:cNvSpPr>
          <p:nvPr>
            <p:ph type="sldNum" sz="quarter" idx="10"/>
          </p:nvPr>
        </p:nvSpPr>
        <p:spPr/>
        <p:txBody>
          <a:bodyPr/>
          <a:lstStyle/>
          <a:p>
            <a:fld id="{99F6B9EF-17F9-4918-87E9-DB9CC8888B9C}" type="slidenum">
              <a:rPr lang="en-ZA" smtClean="0"/>
              <a:t>3</a:t>
            </a:fld>
            <a:endParaRPr lang="en-ZA"/>
          </a:p>
        </p:txBody>
      </p:sp>
    </p:spTree>
    <p:extLst>
      <p:ext uri="{BB962C8B-B14F-4D97-AF65-F5344CB8AC3E}">
        <p14:creationId xmlns:p14="http://schemas.microsoft.com/office/powerpoint/2010/main" val="6815556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sz="1200" b="0" i="0" u="none" strike="noStrike" kern="1200" baseline="0" dirty="0">
                <a:solidFill>
                  <a:schemeClr val="tx1"/>
                </a:solidFill>
                <a:latin typeface="+mn-lt"/>
                <a:ea typeface="+mn-ea"/>
                <a:cs typeface="+mn-cs"/>
              </a:rPr>
              <a:t> </a:t>
            </a:r>
            <a:endParaRPr lang="en-ZA" dirty="0"/>
          </a:p>
        </p:txBody>
      </p:sp>
      <p:sp>
        <p:nvSpPr>
          <p:cNvPr id="4" name="Slide Number Placeholder 3"/>
          <p:cNvSpPr>
            <a:spLocks noGrp="1"/>
          </p:cNvSpPr>
          <p:nvPr>
            <p:ph type="sldNum" sz="quarter" idx="10"/>
          </p:nvPr>
        </p:nvSpPr>
        <p:spPr/>
        <p:txBody>
          <a:bodyPr/>
          <a:lstStyle/>
          <a:p>
            <a:fld id="{99F6B9EF-17F9-4918-87E9-DB9CC8888B9C}" type="slidenum">
              <a:rPr lang="en-ZA" smtClean="0"/>
              <a:t>13</a:t>
            </a:fld>
            <a:endParaRPr lang="en-ZA"/>
          </a:p>
        </p:txBody>
      </p:sp>
    </p:spTree>
    <p:extLst>
      <p:ext uri="{BB962C8B-B14F-4D97-AF65-F5344CB8AC3E}">
        <p14:creationId xmlns:p14="http://schemas.microsoft.com/office/powerpoint/2010/main" val="24246425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sz="1200" b="0" i="0" u="none" strike="noStrike" kern="1200" baseline="0" dirty="0">
                <a:solidFill>
                  <a:schemeClr val="tx1"/>
                </a:solidFill>
                <a:latin typeface="+mn-lt"/>
                <a:ea typeface="+mn-ea"/>
                <a:cs typeface="+mn-cs"/>
              </a:rPr>
              <a:t> </a:t>
            </a:r>
            <a:endParaRPr lang="en-ZA" dirty="0"/>
          </a:p>
        </p:txBody>
      </p:sp>
      <p:sp>
        <p:nvSpPr>
          <p:cNvPr id="4" name="Slide Number Placeholder 3"/>
          <p:cNvSpPr>
            <a:spLocks noGrp="1"/>
          </p:cNvSpPr>
          <p:nvPr>
            <p:ph type="sldNum" sz="quarter" idx="10"/>
          </p:nvPr>
        </p:nvSpPr>
        <p:spPr/>
        <p:txBody>
          <a:bodyPr/>
          <a:lstStyle/>
          <a:p>
            <a:fld id="{99F6B9EF-17F9-4918-87E9-DB9CC8888B9C}" type="slidenum">
              <a:rPr lang="en-ZA" smtClean="0"/>
              <a:t>14</a:t>
            </a:fld>
            <a:endParaRPr lang="en-ZA"/>
          </a:p>
        </p:txBody>
      </p:sp>
    </p:spTree>
    <p:extLst>
      <p:ext uri="{BB962C8B-B14F-4D97-AF65-F5344CB8AC3E}">
        <p14:creationId xmlns:p14="http://schemas.microsoft.com/office/powerpoint/2010/main" val="41856584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sz="1200" b="0" i="0" u="none" strike="noStrike" kern="1200" baseline="0" dirty="0">
                <a:solidFill>
                  <a:schemeClr val="tx1"/>
                </a:solidFill>
                <a:latin typeface="+mn-lt"/>
                <a:ea typeface="+mn-ea"/>
                <a:cs typeface="+mn-cs"/>
              </a:rPr>
              <a:t> </a:t>
            </a:r>
            <a:endParaRPr lang="en-ZA" dirty="0"/>
          </a:p>
        </p:txBody>
      </p:sp>
      <p:sp>
        <p:nvSpPr>
          <p:cNvPr id="4" name="Slide Number Placeholder 3"/>
          <p:cNvSpPr>
            <a:spLocks noGrp="1"/>
          </p:cNvSpPr>
          <p:nvPr>
            <p:ph type="sldNum" sz="quarter" idx="10"/>
          </p:nvPr>
        </p:nvSpPr>
        <p:spPr/>
        <p:txBody>
          <a:bodyPr/>
          <a:lstStyle/>
          <a:p>
            <a:fld id="{99F6B9EF-17F9-4918-87E9-DB9CC8888B9C}" type="slidenum">
              <a:rPr lang="en-ZA" smtClean="0"/>
              <a:t>15</a:t>
            </a:fld>
            <a:endParaRPr lang="en-ZA"/>
          </a:p>
        </p:txBody>
      </p:sp>
    </p:spTree>
    <p:extLst>
      <p:ext uri="{BB962C8B-B14F-4D97-AF65-F5344CB8AC3E}">
        <p14:creationId xmlns:p14="http://schemas.microsoft.com/office/powerpoint/2010/main" val="22805094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sz="1200" b="0" i="0" u="none" strike="noStrike" kern="1200" baseline="0" dirty="0">
                <a:solidFill>
                  <a:schemeClr val="tx1"/>
                </a:solidFill>
                <a:latin typeface="+mn-lt"/>
                <a:ea typeface="+mn-ea"/>
                <a:cs typeface="+mn-cs"/>
              </a:rPr>
              <a:t> </a:t>
            </a:r>
            <a:endParaRPr lang="en-ZA" dirty="0"/>
          </a:p>
        </p:txBody>
      </p:sp>
      <p:sp>
        <p:nvSpPr>
          <p:cNvPr id="4" name="Slide Number Placeholder 3"/>
          <p:cNvSpPr>
            <a:spLocks noGrp="1"/>
          </p:cNvSpPr>
          <p:nvPr>
            <p:ph type="sldNum" sz="quarter" idx="10"/>
          </p:nvPr>
        </p:nvSpPr>
        <p:spPr/>
        <p:txBody>
          <a:bodyPr/>
          <a:lstStyle/>
          <a:p>
            <a:fld id="{99F6B9EF-17F9-4918-87E9-DB9CC8888B9C}" type="slidenum">
              <a:rPr lang="en-ZA" smtClean="0"/>
              <a:t>16</a:t>
            </a:fld>
            <a:endParaRPr lang="en-ZA"/>
          </a:p>
        </p:txBody>
      </p:sp>
    </p:spTree>
    <p:extLst>
      <p:ext uri="{BB962C8B-B14F-4D97-AF65-F5344CB8AC3E}">
        <p14:creationId xmlns:p14="http://schemas.microsoft.com/office/powerpoint/2010/main" val="28354393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sz="1200" b="0" i="0" u="none" strike="noStrike" kern="1200" baseline="0" dirty="0">
              <a:solidFill>
                <a:schemeClr val="tx1"/>
              </a:solidFill>
              <a:latin typeface="+mn-lt"/>
              <a:ea typeface="+mn-ea"/>
              <a:cs typeface="+mn-cs"/>
            </a:endParaRPr>
          </a:p>
          <a:p>
            <a:r>
              <a:rPr lang="en-ZA" sz="1200" b="0" i="0" u="none" strike="noStrike" kern="1200" baseline="0" dirty="0">
                <a:solidFill>
                  <a:schemeClr val="tx1"/>
                </a:solidFill>
                <a:latin typeface="+mn-lt"/>
                <a:ea typeface="+mn-ea"/>
                <a:cs typeface="+mn-cs"/>
              </a:rPr>
              <a:t> Mixing Tasks, specifications, approvals and special instructions, </a:t>
            </a:r>
          </a:p>
          <a:p>
            <a:r>
              <a:rPr lang="en-ZA" sz="1200" b="0" i="0" u="none" strike="noStrike" kern="1200" baseline="0" dirty="0">
                <a:solidFill>
                  <a:schemeClr val="tx1"/>
                </a:solidFill>
                <a:latin typeface="+mn-lt"/>
                <a:ea typeface="+mn-ea"/>
                <a:cs typeface="+mn-cs"/>
              </a:rPr>
              <a:t> Using imprecise language (nearly, optimum, approximately etc.) </a:t>
            </a:r>
          </a:p>
          <a:p>
            <a:r>
              <a:rPr lang="en-ZA" sz="1200" b="0" i="0" u="none" strike="noStrike" kern="1200" baseline="0" dirty="0">
                <a:solidFill>
                  <a:schemeClr val="tx1"/>
                </a:solidFill>
                <a:latin typeface="+mn-lt"/>
                <a:ea typeface="+mn-ea"/>
                <a:cs typeface="+mn-cs"/>
              </a:rPr>
              <a:t> Lack of a pattern, structure or chronological order, </a:t>
            </a:r>
          </a:p>
          <a:p>
            <a:r>
              <a:rPr lang="en-ZA" sz="1200" b="0" i="0" u="none" strike="noStrike" kern="1200" baseline="0" dirty="0">
                <a:solidFill>
                  <a:schemeClr val="tx1"/>
                </a:solidFill>
                <a:latin typeface="+mn-lt"/>
                <a:ea typeface="+mn-ea"/>
                <a:cs typeface="+mn-cs"/>
              </a:rPr>
              <a:t> Wide variation in size of tasks, </a:t>
            </a:r>
          </a:p>
          <a:p>
            <a:r>
              <a:rPr lang="en-ZA" sz="1200" b="0" i="0" u="none" strike="noStrike" kern="1200" baseline="0" dirty="0">
                <a:solidFill>
                  <a:schemeClr val="tx1"/>
                </a:solidFill>
                <a:latin typeface="+mn-lt"/>
                <a:ea typeface="+mn-ea"/>
                <a:cs typeface="+mn-cs"/>
              </a:rPr>
              <a:t> Wide variation in how to describe details of the work, </a:t>
            </a:r>
          </a:p>
          <a:p>
            <a:r>
              <a:rPr lang="en-ZA" sz="1200" b="0" i="0" u="none" strike="noStrike" kern="1200" baseline="0" dirty="0">
                <a:solidFill>
                  <a:schemeClr val="tx1"/>
                </a:solidFill>
                <a:latin typeface="+mn-lt"/>
                <a:ea typeface="+mn-ea"/>
                <a:cs typeface="+mn-cs"/>
              </a:rPr>
              <a:t> Failing to get third party review. </a:t>
            </a:r>
          </a:p>
          <a:p>
            <a:endParaRPr lang="en-ZA" dirty="0"/>
          </a:p>
        </p:txBody>
      </p:sp>
      <p:sp>
        <p:nvSpPr>
          <p:cNvPr id="4" name="Slide Number Placeholder 3"/>
          <p:cNvSpPr>
            <a:spLocks noGrp="1"/>
          </p:cNvSpPr>
          <p:nvPr>
            <p:ph type="sldNum" sz="quarter" idx="10"/>
          </p:nvPr>
        </p:nvSpPr>
        <p:spPr/>
        <p:txBody>
          <a:bodyPr/>
          <a:lstStyle/>
          <a:p>
            <a:fld id="{99F6B9EF-17F9-4918-87E9-DB9CC8888B9C}" type="slidenum">
              <a:rPr lang="en-ZA" smtClean="0"/>
              <a:t>17</a:t>
            </a:fld>
            <a:endParaRPr lang="en-ZA"/>
          </a:p>
        </p:txBody>
      </p:sp>
    </p:spTree>
    <p:extLst>
      <p:ext uri="{BB962C8B-B14F-4D97-AF65-F5344CB8AC3E}">
        <p14:creationId xmlns:p14="http://schemas.microsoft.com/office/powerpoint/2010/main" val="7900175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Wingdings" panose="05000000000000000000" pitchFamily="2" charset="2"/>
              <a:buNone/>
            </a:pPr>
            <a:r>
              <a:rPr lang="en-ZA" sz="1200" b="0" i="0" u="none" strike="noStrike" kern="1200" baseline="0" dirty="0">
                <a:solidFill>
                  <a:schemeClr val="tx1"/>
                </a:solidFill>
                <a:latin typeface="+mn-lt"/>
                <a:ea typeface="+mn-ea"/>
                <a:cs typeface="+mn-cs"/>
              </a:rPr>
              <a:t>The end result of the feasibility study is a management decision on whether to terminate the project or to approve its next phase. Although management can stop the project at several later phases, the decision is especially critical at this point, because later phases require a major commitment of resources. </a:t>
            </a:r>
            <a:endParaRPr lang="en-ZA" dirty="0"/>
          </a:p>
        </p:txBody>
      </p:sp>
      <p:sp>
        <p:nvSpPr>
          <p:cNvPr id="4" name="Slide Number Placeholder 3"/>
          <p:cNvSpPr>
            <a:spLocks noGrp="1"/>
          </p:cNvSpPr>
          <p:nvPr>
            <p:ph type="sldNum" sz="quarter" idx="10"/>
          </p:nvPr>
        </p:nvSpPr>
        <p:spPr/>
        <p:txBody>
          <a:bodyPr/>
          <a:lstStyle/>
          <a:p>
            <a:fld id="{99F6B9EF-17F9-4918-87E9-DB9CC8888B9C}" type="slidenum">
              <a:rPr lang="en-ZA" smtClean="0"/>
              <a:t>19</a:t>
            </a:fld>
            <a:endParaRPr lang="en-ZA"/>
          </a:p>
        </p:txBody>
      </p:sp>
    </p:spTree>
    <p:extLst>
      <p:ext uri="{BB962C8B-B14F-4D97-AF65-F5344CB8AC3E}">
        <p14:creationId xmlns:p14="http://schemas.microsoft.com/office/powerpoint/2010/main" val="31767405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sz="1200" b="0" i="0" u="none" strike="noStrike" kern="1200" baseline="0" dirty="0">
                <a:solidFill>
                  <a:schemeClr val="tx1"/>
                </a:solidFill>
                <a:latin typeface="+mn-lt"/>
                <a:ea typeface="+mn-ea"/>
                <a:cs typeface="+mn-cs"/>
              </a:rPr>
              <a:t>Critical Path: This is the longest path through the network and determines the duration of the project. It is also the shortest amount of time necessary to accomplish the project. </a:t>
            </a:r>
          </a:p>
          <a:p>
            <a:r>
              <a:rPr lang="en-ZA" sz="1200" b="0" i="1" kern="1200" dirty="0">
                <a:solidFill>
                  <a:schemeClr val="tx1"/>
                </a:solidFill>
                <a:effectLst/>
                <a:latin typeface="+mn-lt"/>
                <a:ea typeface="+mn-ea"/>
                <a:cs typeface="+mn-cs"/>
              </a:rPr>
              <a:t>slack</a:t>
            </a:r>
            <a:r>
              <a:rPr lang="en-ZA" sz="1200" b="0" kern="1200" dirty="0">
                <a:solidFill>
                  <a:schemeClr val="tx1"/>
                </a:solidFill>
                <a:effectLst/>
                <a:latin typeface="+mn-lt"/>
                <a:ea typeface="+mn-ea"/>
                <a:cs typeface="+mn-cs"/>
              </a:rPr>
              <a:t> is the amount of </a:t>
            </a:r>
            <a:r>
              <a:rPr lang="en-ZA" sz="1200" b="0" i="1" kern="1200" dirty="0">
                <a:solidFill>
                  <a:schemeClr val="tx1"/>
                </a:solidFill>
                <a:effectLst/>
                <a:latin typeface="+mn-lt"/>
                <a:ea typeface="+mn-ea"/>
                <a:cs typeface="+mn-cs"/>
              </a:rPr>
              <a:t>time</a:t>
            </a:r>
            <a:r>
              <a:rPr lang="en-ZA" sz="1200" b="0" kern="1200" dirty="0">
                <a:solidFill>
                  <a:schemeClr val="tx1"/>
                </a:solidFill>
                <a:effectLst/>
                <a:latin typeface="+mn-lt"/>
                <a:ea typeface="+mn-ea"/>
                <a:cs typeface="+mn-cs"/>
              </a:rPr>
              <a:t> that a task in a project network can be delayed without causing a delay to: subsequent tasks ("free float") project completion date </a:t>
            </a:r>
          </a:p>
          <a:p>
            <a:r>
              <a:rPr lang="en-ZA" sz="1200" b="0" kern="1200" dirty="0">
                <a:solidFill>
                  <a:schemeClr val="tx1"/>
                </a:solidFill>
                <a:effectLst/>
                <a:latin typeface="+mn-lt"/>
                <a:ea typeface="+mn-ea"/>
                <a:cs typeface="+mn-cs"/>
              </a:rPr>
              <a:t>It refers to the difference between the late and early start </a:t>
            </a:r>
            <a:r>
              <a:rPr lang="en-ZA" sz="1200" b="0" i="1" kern="1200" dirty="0">
                <a:solidFill>
                  <a:schemeClr val="tx1"/>
                </a:solidFill>
                <a:effectLst/>
                <a:latin typeface="+mn-lt"/>
                <a:ea typeface="+mn-ea"/>
                <a:cs typeface="+mn-cs"/>
              </a:rPr>
              <a:t>times</a:t>
            </a:r>
            <a:r>
              <a:rPr lang="en-ZA" sz="1200" b="0" kern="1200" dirty="0">
                <a:solidFill>
                  <a:schemeClr val="tx1"/>
                </a:solidFill>
                <a:effectLst/>
                <a:latin typeface="+mn-lt"/>
                <a:ea typeface="+mn-ea"/>
                <a:cs typeface="+mn-cs"/>
              </a:rPr>
              <a:t> of an activity.</a:t>
            </a:r>
            <a:endParaRPr lang="en-ZA" dirty="0"/>
          </a:p>
        </p:txBody>
      </p:sp>
      <p:sp>
        <p:nvSpPr>
          <p:cNvPr id="4" name="Slide Number Placeholder 3"/>
          <p:cNvSpPr>
            <a:spLocks noGrp="1"/>
          </p:cNvSpPr>
          <p:nvPr>
            <p:ph type="sldNum" sz="quarter" idx="10"/>
          </p:nvPr>
        </p:nvSpPr>
        <p:spPr/>
        <p:txBody>
          <a:bodyPr/>
          <a:lstStyle/>
          <a:p>
            <a:fld id="{99F6B9EF-17F9-4918-87E9-DB9CC8888B9C}" type="slidenum">
              <a:rPr lang="en-ZA" smtClean="0"/>
              <a:t>20</a:t>
            </a:fld>
            <a:endParaRPr lang="en-ZA"/>
          </a:p>
        </p:txBody>
      </p:sp>
    </p:spTree>
    <p:extLst>
      <p:ext uri="{BB962C8B-B14F-4D97-AF65-F5344CB8AC3E}">
        <p14:creationId xmlns:p14="http://schemas.microsoft.com/office/powerpoint/2010/main" val="31221105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Wingdings" panose="05000000000000000000" pitchFamily="2" charset="2"/>
              <a:buNone/>
            </a:pPr>
            <a:endParaRPr lang="en-ZA" dirty="0"/>
          </a:p>
        </p:txBody>
      </p:sp>
      <p:sp>
        <p:nvSpPr>
          <p:cNvPr id="4" name="Slide Number Placeholder 3"/>
          <p:cNvSpPr>
            <a:spLocks noGrp="1"/>
          </p:cNvSpPr>
          <p:nvPr>
            <p:ph type="sldNum" sz="quarter" idx="10"/>
          </p:nvPr>
        </p:nvSpPr>
        <p:spPr/>
        <p:txBody>
          <a:bodyPr/>
          <a:lstStyle/>
          <a:p>
            <a:fld id="{99F6B9EF-17F9-4918-87E9-DB9CC8888B9C}" type="slidenum">
              <a:rPr lang="en-ZA" smtClean="0"/>
              <a:t>21</a:t>
            </a:fld>
            <a:endParaRPr lang="en-ZA"/>
          </a:p>
        </p:txBody>
      </p:sp>
    </p:spTree>
    <p:extLst>
      <p:ext uri="{BB962C8B-B14F-4D97-AF65-F5344CB8AC3E}">
        <p14:creationId xmlns:p14="http://schemas.microsoft.com/office/powerpoint/2010/main" val="181169456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sz="1200" b="0" i="0" u="none" strike="noStrike" kern="1200" baseline="0" dirty="0">
                <a:solidFill>
                  <a:schemeClr val="tx1"/>
                </a:solidFill>
                <a:latin typeface="+mn-lt"/>
                <a:ea typeface="+mn-ea"/>
                <a:cs typeface="+mn-cs"/>
              </a:rPr>
              <a:t>● All of the individual tasks to complete a program must be clear enough to be put down in a network, which comprises events and activities; i.e., follow the work breakdown structure. </a:t>
            </a:r>
          </a:p>
          <a:p>
            <a:r>
              <a:rPr lang="en-ZA" sz="1200" b="0" i="0" kern="1200" dirty="0">
                <a:solidFill>
                  <a:schemeClr val="tx1"/>
                </a:solidFill>
                <a:effectLst/>
                <a:latin typeface="+mn-lt"/>
                <a:ea typeface="+mn-ea"/>
                <a:cs typeface="+mn-cs"/>
              </a:rPr>
              <a:t>In this diagram the actual activities to be carried out are written on the arrows. The activities are set out numerically which allows for sub-events to happen in between. Gaps are left between the numbers in the nodes (circles) to allow the sub-events to fit in. On large building sites these numbers may count in 20s or 50s or even 100s, whilst on smaller jobs these could be actual days within the construction program.</a:t>
            </a:r>
            <a:endParaRPr lang="en-ZA" dirty="0"/>
          </a:p>
        </p:txBody>
      </p:sp>
      <p:sp>
        <p:nvSpPr>
          <p:cNvPr id="4" name="Slide Number Placeholder 3"/>
          <p:cNvSpPr>
            <a:spLocks noGrp="1"/>
          </p:cNvSpPr>
          <p:nvPr>
            <p:ph type="sldNum" sz="quarter" idx="10"/>
          </p:nvPr>
        </p:nvSpPr>
        <p:spPr/>
        <p:txBody>
          <a:bodyPr/>
          <a:lstStyle/>
          <a:p>
            <a:fld id="{99F6B9EF-17F9-4918-87E9-DB9CC8888B9C}" type="slidenum">
              <a:rPr lang="en-ZA" smtClean="0"/>
              <a:t>22</a:t>
            </a:fld>
            <a:endParaRPr lang="en-ZA"/>
          </a:p>
        </p:txBody>
      </p:sp>
    </p:spTree>
    <p:extLst>
      <p:ext uri="{BB962C8B-B14F-4D97-AF65-F5344CB8AC3E}">
        <p14:creationId xmlns:p14="http://schemas.microsoft.com/office/powerpoint/2010/main" val="184525909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sz="1200" b="0" i="0" u="none" strike="noStrike" kern="1200" baseline="0" dirty="0">
                <a:solidFill>
                  <a:schemeClr val="tx1"/>
                </a:solidFill>
                <a:latin typeface="+mn-lt"/>
                <a:ea typeface="+mn-ea"/>
                <a:cs typeface="+mn-cs"/>
              </a:rPr>
              <a:t>● All of the individual tasks to complete a program must be clear enough to be put down in a network, which comprises events and activities; i.e., follow the work breakdown structure. </a:t>
            </a:r>
          </a:p>
          <a:p>
            <a:r>
              <a:rPr lang="en-ZA" sz="1200" b="0" i="0" kern="1200" dirty="0">
                <a:solidFill>
                  <a:schemeClr val="tx1"/>
                </a:solidFill>
                <a:effectLst/>
                <a:latin typeface="+mn-lt"/>
                <a:ea typeface="+mn-ea"/>
                <a:cs typeface="+mn-cs"/>
              </a:rPr>
              <a:t>In this diagram the actual activities to be carried out are written on the arrows. The activities are set out numerically which allows for sub-events to happen in between. Gaps are left between the numbers in the nodes (circles) to allow the sub-events to fit in. On large building sites these numbers may count in 20s or 50s or even 100s, whilst on smaller jobs these could be actual days within the construction program.</a:t>
            </a:r>
            <a:endParaRPr lang="en-ZA" dirty="0"/>
          </a:p>
        </p:txBody>
      </p:sp>
      <p:sp>
        <p:nvSpPr>
          <p:cNvPr id="4" name="Slide Number Placeholder 3"/>
          <p:cNvSpPr>
            <a:spLocks noGrp="1"/>
          </p:cNvSpPr>
          <p:nvPr>
            <p:ph type="sldNum" sz="quarter" idx="10"/>
          </p:nvPr>
        </p:nvSpPr>
        <p:spPr/>
        <p:txBody>
          <a:bodyPr/>
          <a:lstStyle/>
          <a:p>
            <a:fld id="{99F6B9EF-17F9-4918-87E9-DB9CC8888B9C}" type="slidenum">
              <a:rPr lang="en-ZA" smtClean="0"/>
              <a:t>23</a:t>
            </a:fld>
            <a:endParaRPr lang="en-ZA"/>
          </a:p>
        </p:txBody>
      </p:sp>
    </p:spTree>
    <p:extLst>
      <p:ext uri="{BB962C8B-B14F-4D97-AF65-F5344CB8AC3E}">
        <p14:creationId xmlns:p14="http://schemas.microsoft.com/office/powerpoint/2010/main" val="30005432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sz="1200" b="0" i="0" u="none" strike="noStrike" kern="1200" baseline="0" dirty="0">
                <a:solidFill>
                  <a:schemeClr val="tx1"/>
                </a:solidFill>
                <a:latin typeface="+mn-lt"/>
                <a:ea typeface="+mn-ea"/>
                <a:cs typeface="+mn-cs"/>
              </a:rPr>
              <a:t>shows the typical life-cycle phases that an organization goes through to implement project management. In the first phase, the Embryonic Phase, the organization recognizes the apparent need for project management. This recognition normally takes place at the lower and middle levels of management where the project activities actually take place. The executives are then informed of the need and assess the situation. </a:t>
            </a:r>
            <a:endParaRPr lang="en-ZA" dirty="0"/>
          </a:p>
        </p:txBody>
      </p:sp>
      <p:sp>
        <p:nvSpPr>
          <p:cNvPr id="4" name="Slide Number Placeholder 3"/>
          <p:cNvSpPr>
            <a:spLocks noGrp="1"/>
          </p:cNvSpPr>
          <p:nvPr>
            <p:ph type="sldNum" sz="quarter" idx="10"/>
          </p:nvPr>
        </p:nvSpPr>
        <p:spPr/>
        <p:txBody>
          <a:bodyPr/>
          <a:lstStyle/>
          <a:p>
            <a:fld id="{99F6B9EF-17F9-4918-87E9-DB9CC8888B9C}" type="slidenum">
              <a:rPr lang="en-ZA" smtClean="0"/>
              <a:t>4</a:t>
            </a:fld>
            <a:endParaRPr lang="en-ZA"/>
          </a:p>
        </p:txBody>
      </p:sp>
    </p:spTree>
    <p:extLst>
      <p:ext uri="{BB962C8B-B14F-4D97-AF65-F5344CB8AC3E}">
        <p14:creationId xmlns:p14="http://schemas.microsoft.com/office/powerpoint/2010/main" val="334396505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sz="1200" b="0" i="0" u="none" strike="noStrike" kern="1200" baseline="0" dirty="0">
                <a:solidFill>
                  <a:schemeClr val="tx1"/>
                </a:solidFill>
                <a:latin typeface="+mn-lt"/>
                <a:ea typeface="+mn-ea"/>
                <a:cs typeface="+mn-cs"/>
              </a:rPr>
              <a:t>Since there exists only one path through the network that is the longest, the </a:t>
            </a:r>
          </a:p>
          <a:p>
            <a:r>
              <a:rPr lang="en-ZA" sz="1200" b="0" i="0" u="none" strike="noStrike" kern="1200" baseline="0" dirty="0">
                <a:solidFill>
                  <a:schemeClr val="tx1"/>
                </a:solidFill>
                <a:latin typeface="+mn-lt"/>
                <a:ea typeface="+mn-ea"/>
                <a:cs typeface="+mn-cs"/>
              </a:rPr>
              <a:t>other paths must be either equal in length to or shorter than that path. Therefore, there must exist events and activities that can be completed before the time when they are actually needed. The time differential between the scheduled completion date and the required date to meet critical path is referred to as the slack time. In Figure 3.4, event 4 is not on the crucial path. To go from event 2 to event 5 on the critical path requires seven weeks taking the route 2–3–5. If route 2–4–5 is taken, only four weeks are required. Therefore, event 4, which requires two weeks for completion, should begin anywhere from zero to three weeks after event 2 is complete. </a:t>
            </a:r>
          </a:p>
          <a:p>
            <a:endParaRPr lang="en-ZA" sz="1200" b="0" i="0" u="none" strike="noStrike" kern="1200" baseline="0" dirty="0">
              <a:solidFill>
                <a:schemeClr val="tx1"/>
              </a:solidFill>
              <a:latin typeface="+mn-lt"/>
              <a:ea typeface="+mn-ea"/>
              <a:cs typeface="+mn-cs"/>
            </a:endParaRPr>
          </a:p>
          <a:p>
            <a:r>
              <a:rPr lang="en-ZA" sz="1200" b="0" i="0" u="none" strike="noStrike" kern="1200" baseline="0" dirty="0">
                <a:solidFill>
                  <a:schemeClr val="tx1"/>
                </a:solidFill>
                <a:latin typeface="+mn-lt"/>
                <a:ea typeface="+mn-ea"/>
                <a:cs typeface="+mn-cs"/>
              </a:rPr>
              <a:t>Event 1 serves as the reference point for the network and could just as easily have been defined as a calendar date. As before, the critical path is represented as a bold line. The events on the critical path have no slack (i.e., TL =TE) and provide the boundaries for the noncritical path events.5 Since event 2 is critical, TL = TE 3 + 7= 10 for event 5. Event 6 terminates the critical path with a completion time of fifteen weeks. </a:t>
            </a:r>
          </a:p>
          <a:p>
            <a:r>
              <a:rPr lang="en-ZA" sz="1200" b="0" i="0" u="none" strike="noStrike" kern="1200" baseline="0" dirty="0">
                <a:solidFill>
                  <a:schemeClr val="tx1"/>
                </a:solidFill>
                <a:latin typeface="+mn-lt"/>
                <a:ea typeface="+mn-ea"/>
                <a:cs typeface="+mn-cs"/>
              </a:rPr>
              <a:t>The earliest time for event 3, which is not on the critical path, would be two weeks (TE 0 + 2= 2), assuming that it started as early as possible. The latest allowable date is obtained by subtracting the time required to complete the activity from events 3 to 5 from the latest starting date of event 5. Therefore, TL (for event 3) =10 - 5 = 5 weeks. Event 3 can now occur anywhere between weeks 2 and 5 without interfering with the scheduled completion date of the project. This same procedure can be applied to event 4, in which case TE 6 and TL 9. </a:t>
            </a:r>
            <a:endParaRPr lang="en-ZA" dirty="0"/>
          </a:p>
        </p:txBody>
      </p:sp>
      <p:sp>
        <p:nvSpPr>
          <p:cNvPr id="4" name="Slide Number Placeholder 3"/>
          <p:cNvSpPr>
            <a:spLocks noGrp="1"/>
          </p:cNvSpPr>
          <p:nvPr>
            <p:ph type="sldNum" sz="quarter" idx="10"/>
          </p:nvPr>
        </p:nvSpPr>
        <p:spPr/>
        <p:txBody>
          <a:bodyPr/>
          <a:lstStyle/>
          <a:p>
            <a:fld id="{99F6B9EF-17F9-4918-87E9-DB9CC8888B9C}" type="slidenum">
              <a:rPr lang="en-ZA" smtClean="0"/>
              <a:t>24</a:t>
            </a:fld>
            <a:endParaRPr lang="en-ZA"/>
          </a:p>
        </p:txBody>
      </p:sp>
    </p:spTree>
    <p:extLst>
      <p:ext uri="{BB962C8B-B14F-4D97-AF65-F5344CB8AC3E}">
        <p14:creationId xmlns:p14="http://schemas.microsoft.com/office/powerpoint/2010/main" val="214536613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sz="1200" b="0" i="0" u="none" strike="noStrike" kern="1200" baseline="0" dirty="0">
                <a:solidFill>
                  <a:schemeClr val="tx1"/>
                </a:solidFill>
                <a:latin typeface="+mn-lt"/>
                <a:ea typeface="+mn-ea"/>
                <a:cs typeface="+mn-cs"/>
              </a:rPr>
              <a:t>To make full use of the capabilities of PERT/CPM, we could identify four values: </a:t>
            </a:r>
          </a:p>
          <a:p>
            <a:r>
              <a:rPr lang="en-ZA" sz="1200" b="0" i="0" u="none" strike="noStrike" kern="1200" baseline="0" dirty="0">
                <a:solidFill>
                  <a:schemeClr val="tx1"/>
                </a:solidFill>
                <a:latin typeface="+mn-lt"/>
                <a:ea typeface="+mn-ea"/>
                <a:cs typeface="+mn-cs"/>
              </a:rPr>
              <a:t>● The earliest time when an activity can start (ES) </a:t>
            </a:r>
          </a:p>
          <a:p>
            <a:r>
              <a:rPr lang="en-ZA" sz="1200" b="0" i="0" u="none" strike="noStrike" kern="1200" baseline="0" dirty="0">
                <a:solidFill>
                  <a:schemeClr val="tx1"/>
                </a:solidFill>
                <a:latin typeface="+mn-lt"/>
                <a:ea typeface="+mn-ea"/>
                <a:cs typeface="+mn-cs"/>
              </a:rPr>
              <a:t>● The earliest time when an activity can finish (EF) </a:t>
            </a:r>
          </a:p>
          <a:p>
            <a:r>
              <a:rPr lang="en-ZA" sz="1200" b="0" i="0" u="none" strike="noStrike" kern="1200" baseline="0" dirty="0">
                <a:solidFill>
                  <a:schemeClr val="tx1"/>
                </a:solidFill>
                <a:latin typeface="+mn-lt"/>
                <a:ea typeface="+mn-ea"/>
                <a:cs typeface="+mn-cs"/>
              </a:rPr>
              <a:t>● The latest time when an activity can start (LS) </a:t>
            </a:r>
          </a:p>
          <a:p>
            <a:r>
              <a:rPr lang="en-ZA" sz="1200" b="0" i="0" u="none" strike="noStrike" kern="1200" baseline="0" dirty="0">
                <a:solidFill>
                  <a:schemeClr val="tx1"/>
                </a:solidFill>
                <a:latin typeface="+mn-lt"/>
                <a:ea typeface="+mn-ea"/>
                <a:cs typeface="+mn-cs"/>
              </a:rPr>
              <a:t>● The latest time when an activity can finish (LF). </a:t>
            </a:r>
          </a:p>
          <a:p>
            <a:r>
              <a:rPr lang="en-ZA" sz="1200" b="0" i="0" u="none" strike="noStrike" kern="1200" baseline="0" dirty="0">
                <a:solidFill>
                  <a:schemeClr val="tx1"/>
                </a:solidFill>
                <a:latin typeface="+mn-lt"/>
                <a:ea typeface="+mn-ea"/>
                <a:cs typeface="+mn-cs"/>
              </a:rPr>
              <a:t>To calculate the earliest starting times, we must make a forward pass through the network (i.e., left to right). The earliest starting time of a successor activity is the latest of the earliest finish dates of the predecessors. The earliest finishing time is the total of the earliest starting time and the activity duration. </a:t>
            </a:r>
            <a:endParaRPr lang="en-ZA" dirty="0"/>
          </a:p>
        </p:txBody>
      </p:sp>
      <p:sp>
        <p:nvSpPr>
          <p:cNvPr id="4" name="Slide Number Placeholder 3"/>
          <p:cNvSpPr>
            <a:spLocks noGrp="1"/>
          </p:cNvSpPr>
          <p:nvPr>
            <p:ph type="sldNum" sz="quarter" idx="10"/>
          </p:nvPr>
        </p:nvSpPr>
        <p:spPr/>
        <p:txBody>
          <a:bodyPr/>
          <a:lstStyle/>
          <a:p>
            <a:fld id="{99F6B9EF-17F9-4918-87E9-DB9CC8888B9C}" type="slidenum">
              <a:rPr lang="en-ZA" smtClean="0"/>
              <a:t>25</a:t>
            </a:fld>
            <a:endParaRPr lang="en-ZA"/>
          </a:p>
        </p:txBody>
      </p:sp>
    </p:spTree>
    <p:extLst>
      <p:ext uri="{BB962C8B-B14F-4D97-AF65-F5344CB8AC3E}">
        <p14:creationId xmlns:p14="http://schemas.microsoft.com/office/powerpoint/2010/main" val="352014609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sz="1200" b="0" i="0" u="none" strike="noStrike" kern="1200" baseline="0" dirty="0">
                <a:solidFill>
                  <a:schemeClr val="tx1"/>
                </a:solidFill>
                <a:latin typeface="+mn-lt"/>
                <a:ea typeface="+mn-ea"/>
                <a:cs typeface="+mn-cs"/>
              </a:rPr>
              <a:t> </a:t>
            </a:r>
            <a:endParaRPr lang="en-ZA" dirty="0"/>
          </a:p>
        </p:txBody>
      </p:sp>
      <p:sp>
        <p:nvSpPr>
          <p:cNvPr id="4" name="Slide Number Placeholder 3"/>
          <p:cNvSpPr>
            <a:spLocks noGrp="1"/>
          </p:cNvSpPr>
          <p:nvPr>
            <p:ph type="sldNum" sz="quarter" idx="10"/>
          </p:nvPr>
        </p:nvSpPr>
        <p:spPr/>
        <p:txBody>
          <a:bodyPr/>
          <a:lstStyle/>
          <a:p>
            <a:fld id="{99F6B9EF-17F9-4918-87E9-DB9CC8888B9C}" type="slidenum">
              <a:rPr lang="en-ZA" smtClean="0"/>
              <a:t>26</a:t>
            </a:fld>
            <a:endParaRPr lang="en-ZA"/>
          </a:p>
        </p:txBody>
      </p:sp>
    </p:spTree>
    <p:extLst>
      <p:ext uri="{BB962C8B-B14F-4D97-AF65-F5344CB8AC3E}">
        <p14:creationId xmlns:p14="http://schemas.microsoft.com/office/powerpoint/2010/main" val="69348274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sz="1200" b="0" i="0" u="none" strike="noStrike" kern="1200" baseline="0" dirty="0">
                <a:solidFill>
                  <a:schemeClr val="tx1"/>
                </a:solidFill>
                <a:latin typeface="+mn-lt"/>
                <a:ea typeface="+mn-ea"/>
                <a:cs typeface="+mn-cs"/>
              </a:rPr>
              <a:t> </a:t>
            </a:r>
            <a:endParaRPr lang="en-ZA" dirty="0"/>
          </a:p>
        </p:txBody>
      </p:sp>
      <p:sp>
        <p:nvSpPr>
          <p:cNvPr id="4" name="Slide Number Placeholder 3"/>
          <p:cNvSpPr>
            <a:spLocks noGrp="1"/>
          </p:cNvSpPr>
          <p:nvPr>
            <p:ph type="sldNum" sz="quarter" idx="10"/>
          </p:nvPr>
        </p:nvSpPr>
        <p:spPr/>
        <p:txBody>
          <a:bodyPr/>
          <a:lstStyle/>
          <a:p>
            <a:fld id="{99F6B9EF-17F9-4918-87E9-DB9CC8888B9C}" type="slidenum">
              <a:rPr lang="en-ZA" smtClean="0"/>
              <a:t>29</a:t>
            </a:fld>
            <a:endParaRPr lang="en-ZA"/>
          </a:p>
        </p:txBody>
      </p:sp>
    </p:spTree>
    <p:extLst>
      <p:ext uri="{BB962C8B-B14F-4D97-AF65-F5344CB8AC3E}">
        <p14:creationId xmlns:p14="http://schemas.microsoft.com/office/powerpoint/2010/main" val="209182581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sz="1200" b="0" i="0" u="none" strike="noStrike" kern="1200" baseline="0" dirty="0">
                <a:solidFill>
                  <a:schemeClr val="tx1"/>
                </a:solidFill>
                <a:latin typeface="+mn-lt"/>
                <a:ea typeface="+mn-ea"/>
                <a:cs typeface="+mn-cs"/>
              </a:rPr>
              <a:t> </a:t>
            </a:r>
            <a:endParaRPr lang="en-ZA" dirty="0"/>
          </a:p>
        </p:txBody>
      </p:sp>
      <p:sp>
        <p:nvSpPr>
          <p:cNvPr id="4" name="Slide Number Placeholder 3"/>
          <p:cNvSpPr>
            <a:spLocks noGrp="1"/>
          </p:cNvSpPr>
          <p:nvPr>
            <p:ph type="sldNum" sz="quarter" idx="10"/>
          </p:nvPr>
        </p:nvSpPr>
        <p:spPr/>
        <p:txBody>
          <a:bodyPr/>
          <a:lstStyle/>
          <a:p>
            <a:fld id="{99F6B9EF-17F9-4918-87E9-DB9CC8888B9C}" type="slidenum">
              <a:rPr lang="en-ZA" smtClean="0"/>
              <a:t>30</a:t>
            </a:fld>
            <a:endParaRPr lang="en-ZA"/>
          </a:p>
        </p:txBody>
      </p:sp>
    </p:spTree>
    <p:extLst>
      <p:ext uri="{BB962C8B-B14F-4D97-AF65-F5344CB8AC3E}">
        <p14:creationId xmlns:p14="http://schemas.microsoft.com/office/powerpoint/2010/main" val="216327895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10"/>
          </p:nvPr>
        </p:nvSpPr>
        <p:spPr/>
        <p:txBody>
          <a:bodyPr/>
          <a:lstStyle/>
          <a:p>
            <a:fld id="{99F6B9EF-17F9-4918-87E9-DB9CC8888B9C}" type="slidenum">
              <a:rPr lang="en-ZA" smtClean="0"/>
              <a:t>32</a:t>
            </a:fld>
            <a:endParaRPr lang="en-ZA"/>
          </a:p>
        </p:txBody>
      </p:sp>
    </p:spTree>
    <p:extLst>
      <p:ext uri="{BB962C8B-B14F-4D97-AF65-F5344CB8AC3E}">
        <p14:creationId xmlns:p14="http://schemas.microsoft.com/office/powerpoint/2010/main" val="257185046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sz="1200" b="0" i="0" u="none" strike="noStrike" kern="1200" baseline="0" dirty="0">
                <a:solidFill>
                  <a:schemeClr val="tx1"/>
                </a:solidFill>
                <a:latin typeface="+mn-lt"/>
                <a:ea typeface="+mn-ea"/>
                <a:cs typeface="+mn-cs"/>
              </a:rPr>
              <a:t> Bar charts provide only a vague description of how the entire program or project </a:t>
            </a:r>
          </a:p>
          <a:p>
            <a:r>
              <a:rPr lang="en-ZA" sz="1200" b="0" i="0" u="none" strike="noStrike" kern="1200" baseline="0" dirty="0">
                <a:solidFill>
                  <a:schemeClr val="tx1"/>
                </a:solidFill>
                <a:latin typeface="+mn-lt"/>
                <a:ea typeface="+mn-ea"/>
                <a:cs typeface="+mn-cs"/>
              </a:rPr>
              <a:t>reacts as a system, and have three major limitations. First, bar charts do not show the interdependencies of the activities, and therefore do not represent a “network” of activities. </a:t>
            </a:r>
          </a:p>
          <a:p>
            <a:r>
              <a:rPr lang="en-ZA" sz="1200" b="0" i="0" u="none" strike="noStrike" kern="1200" baseline="0" dirty="0">
                <a:solidFill>
                  <a:schemeClr val="tx1"/>
                </a:solidFill>
                <a:latin typeface="+mn-lt"/>
                <a:ea typeface="+mn-ea"/>
                <a:cs typeface="+mn-cs"/>
              </a:rPr>
              <a:t>The second major discrepancy is that the bar chart cannot show the results of either an early or a late start in activities. </a:t>
            </a:r>
          </a:p>
          <a:p>
            <a:r>
              <a:rPr lang="en-ZA" sz="1200" b="0" i="0" u="none" strike="noStrike" kern="1200" baseline="0" dirty="0">
                <a:solidFill>
                  <a:schemeClr val="tx1"/>
                </a:solidFill>
                <a:latin typeface="+mn-lt"/>
                <a:ea typeface="+mn-ea"/>
                <a:cs typeface="+mn-cs"/>
              </a:rPr>
              <a:t>The third limitation is that the bar chart does not show the uncertainty involved in performing the activity and, therefore, does not readily admit itself to sensitivity analysis. </a:t>
            </a:r>
            <a:endParaRPr lang="en-ZA" dirty="0"/>
          </a:p>
        </p:txBody>
      </p:sp>
      <p:sp>
        <p:nvSpPr>
          <p:cNvPr id="4" name="Slide Number Placeholder 3"/>
          <p:cNvSpPr>
            <a:spLocks noGrp="1"/>
          </p:cNvSpPr>
          <p:nvPr>
            <p:ph type="sldNum" sz="quarter" idx="10"/>
          </p:nvPr>
        </p:nvSpPr>
        <p:spPr/>
        <p:txBody>
          <a:bodyPr/>
          <a:lstStyle/>
          <a:p>
            <a:fld id="{99F6B9EF-17F9-4918-87E9-DB9CC8888B9C}" type="slidenum">
              <a:rPr lang="en-ZA" smtClean="0"/>
              <a:t>33</a:t>
            </a:fld>
            <a:endParaRPr lang="en-ZA"/>
          </a:p>
        </p:txBody>
      </p:sp>
    </p:spTree>
    <p:extLst>
      <p:ext uri="{BB962C8B-B14F-4D97-AF65-F5344CB8AC3E}">
        <p14:creationId xmlns:p14="http://schemas.microsoft.com/office/powerpoint/2010/main" val="17338431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sz="1200" b="0" i="0" u="none" strike="noStrike" kern="1200" baseline="0" dirty="0">
                <a:solidFill>
                  <a:schemeClr val="tx1"/>
                </a:solidFill>
                <a:latin typeface="+mn-lt"/>
                <a:ea typeface="+mn-ea"/>
                <a:cs typeface="+mn-cs"/>
              </a:rPr>
              <a:t> Frequently, however, one of two situations prevail when one is pursuing project acquisitions competitively. </a:t>
            </a:r>
            <a:endParaRPr lang="en-ZA" dirty="0"/>
          </a:p>
        </p:txBody>
      </p:sp>
      <p:sp>
        <p:nvSpPr>
          <p:cNvPr id="4" name="Slide Number Placeholder 3"/>
          <p:cNvSpPr>
            <a:spLocks noGrp="1"/>
          </p:cNvSpPr>
          <p:nvPr>
            <p:ph type="sldNum" sz="quarter" idx="10"/>
          </p:nvPr>
        </p:nvSpPr>
        <p:spPr/>
        <p:txBody>
          <a:bodyPr/>
          <a:lstStyle/>
          <a:p>
            <a:fld id="{99F6B9EF-17F9-4918-87E9-DB9CC8888B9C}" type="slidenum">
              <a:rPr lang="en-ZA" smtClean="0"/>
              <a:t>35</a:t>
            </a:fld>
            <a:endParaRPr lang="en-ZA"/>
          </a:p>
        </p:txBody>
      </p:sp>
    </p:spTree>
    <p:extLst>
      <p:ext uri="{BB962C8B-B14F-4D97-AF65-F5344CB8AC3E}">
        <p14:creationId xmlns:p14="http://schemas.microsoft.com/office/powerpoint/2010/main" val="406119048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sz="1200" b="0" i="0" u="none" strike="noStrike" kern="1200" baseline="0" dirty="0">
                <a:solidFill>
                  <a:schemeClr val="tx1"/>
                </a:solidFill>
                <a:latin typeface="+mn-lt"/>
                <a:ea typeface="+mn-ea"/>
                <a:cs typeface="+mn-cs"/>
              </a:rPr>
              <a:t> You contact a construction contractor who informs you that the parametric or statistical cost for a home in this suburb is $120 per square foot. In Los Angeles, the cost may be $4150 per square foot. </a:t>
            </a:r>
          </a:p>
          <a:p>
            <a:endParaRPr lang="en-ZA" sz="1200" b="0" i="0" u="none" strike="noStrike" kern="1200" baseline="0" dirty="0">
              <a:solidFill>
                <a:schemeClr val="tx1"/>
              </a:solidFill>
              <a:latin typeface="+mn-lt"/>
              <a:ea typeface="+mn-ea"/>
              <a:cs typeface="+mn-cs"/>
            </a:endParaRPr>
          </a:p>
          <a:p>
            <a:r>
              <a:rPr lang="en-ZA" sz="1200" b="0" i="0" u="none" strike="noStrike" kern="1200" baseline="0" dirty="0">
                <a:solidFill>
                  <a:schemeClr val="tx1"/>
                </a:solidFill>
                <a:latin typeface="+mn-lt"/>
                <a:ea typeface="+mn-ea"/>
                <a:cs typeface="+mn-cs"/>
              </a:rPr>
              <a:t>This type of estimate is prorated from previous projects that are similar in scope and capacity, and may be titled as estimating by analogy, parametric curves, rule of thumb, and indexed cost of similar activities adjusted for capacity and technology. </a:t>
            </a:r>
            <a:endParaRPr lang="en-ZA" dirty="0"/>
          </a:p>
        </p:txBody>
      </p:sp>
      <p:sp>
        <p:nvSpPr>
          <p:cNvPr id="4" name="Slide Number Placeholder 3"/>
          <p:cNvSpPr>
            <a:spLocks noGrp="1"/>
          </p:cNvSpPr>
          <p:nvPr>
            <p:ph type="sldNum" sz="quarter" idx="10"/>
          </p:nvPr>
        </p:nvSpPr>
        <p:spPr/>
        <p:txBody>
          <a:bodyPr/>
          <a:lstStyle/>
          <a:p>
            <a:fld id="{99F6B9EF-17F9-4918-87E9-DB9CC8888B9C}" type="slidenum">
              <a:rPr lang="en-ZA" smtClean="0"/>
              <a:t>36</a:t>
            </a:fld>
            <a:endParaRPr lang="en-ZA"/>
          </a:p>
        </p:txBody>
      </p:sp>
    </p:spTree>
    <p:extLst>
      <p:ext uri="{BB962C8B-B14F-4D97-AF65-F5344CB8AC3E}">
        <p14:creationId xmlns:p14="http://schemas.microsoft.com/office/powerpoint/2010/main" val="189275117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sz="1200" b="0" i="0" u="none" strike="noStrike" kern="1200" baseline="0" dirty="0">
                <a:solidFill>
                  <a:schemeClr val="tx1"/>
                </a:solidFill>
                <a:latin typeface="+mn-lt"/>
                <a:ea typeface="+mn-ea"/>
                <a:cs typeface="+mn-cs"/>
              </a:rPr>
              <a:t>Not all companies can use estimating manuals. Estimating manuals work best for repetitive tasks or similar tasks that can use a previous estimate adjusted by a degree-of difficulty factor. Activities such as R&amp;D do not lend themselves to the use of estimating manuals other than for benchmark, repetitive laboratory tests. </a:t>
            </a:r>
          </a:p>
        </p:txBody>
      </p:sp>
      <p:sp>
        <p:nvSpPr>
          <p:cNvPr id="4" name="Slide Number Placeholder 3"/>
          <p:cNvSpPr>
            <a:spLocks noGrp="1"/>
          </p:cNvSpPr>
          <p:nvPr>
            <p:ph type="sldNum" sz="quarter" idx="10"/>
          </p:nvPr>
        </p:nvSpPr>
        <p:spPr/>
        <p:txBody>
          <a:bodyPr/>
          <a:lstStyle/>
          <a:p>
            <a:fld id="{99F6B9EF-17F9-4918-87E9-DB9CC8888B9C}" type="slidenum">
              <a:rPr lang="en-ZA" smtClean="0"/>
              <a:t>37</a:t>
            </a:fld>
            <a:endParaRPr lang="en-ZA"/>
          </a:p>
        </p:txBody>
      </p:sp>
    </p:spTree>
    <p:extLst>
      <p:ext uri="{BB962C8B-B14F-4D97-AF65-F5344CB8AC3E}">
        <p14:creationId xmlns:p14="http://schemas.microsoft.com/office/powerpoint/2010/main" val="896852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sz="1200" b="0" i="0" u="none" strike="noStrike" kern="1200" baseline="0" dirty="0">
                <a:solidFill>
                  <a:schemeClr val="tx1"/>
                </a:solidFill>
                <a:latin typeface="+mn-lt"/>
                <a:ea typeface="+mn-ea"/>
                <a:cs typeface="+mn-cs"/>
              </a:rPr>
              <a:t>Planning is a continuous process of making entrepreneurial decisions with an eye to the future, and methodically organizing the effort needed to carry out these decisions. Furthermore, systematic planning allows an organization of set goals.  </a:t>
            </a:r>
            <a:endParaRPr lang="en-ZA" dirty="0"/>
          </a:p>
        </p:txBody>
      </p:sp>
      <p:sp>
        <p:nvSpPr>
          <p:cNvPr id="4" name="Slide Number Placeholder 3"/>
          <p:cNvSpPr>
            <a:spLocks noGrp="1"/>
          </p:cNvSpPr>
          <p:nvPr>
            <p:ph type="sldNum" sz="quarter" idx="10"/>
          </p:nvPr>
        </p:nvSpPr>
        <p:spPr/>
        <p:txBody>
          <a:bodyPr/>
          <a:lstStyle/>
          <a:p>
            <a:fld id="{99F6B9EF-17F9-4918-87E9-DB9CC8888B9C}" type="slidenum">
              <a:rPr lang="en-ZA" smtClean="0"/>
              <a:t>6</a:t>
            </a:fld>
            <a:endParaRPr lang="en-ZA"/>
          </a:p>
        </p:txBody>
      </p:sp>
    </p:spTree>
    <p:extLst>
      <p:ext uri="{BB962C8B-B14F-4D97-AF65-F5344CB8AC3E}">
        <p14:creationId xmlns:p14="http://schemas.microsoft.com/office/powerpoint/2010/main" val="175553790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sz="1200" b="0" i="0" u="none" strike="noStrike" kern="1200" baseline="0" dirty="0">
                <a:solidFill>
                  <a:schemeClr val="tx1"/>
                </a:solidFill>
                <a:latin typeface="+mn-lt"/>
                <a:ea typeface="+mn-ea"/>
                <a:cs typeface="+mn-cs"/>
              </a:rPr>
              <a:t>. The work breakdown structure and activity schedules are priced out through the lowest pricing units of the company. It is the responsibility of these pricing units, whether they be sections, departments, or divisions, to provide accurate and meaningful cost data (based on historical standards, if possible). All information is priced out at the lowest level of performance required, which, from the assumption of Chapter 3, will be the task level. </a:t>
            </a:r>
          </a:p>
        </p:txBody>
      </p:sp>
      <p:sp>
        <p:nvSpPr>
          <p:cNvPr id="4" name="Slide Number Placeholder 3"/>
          <p:cNvSpPr>
            <a:spLocks noGrp="1"/>
          </p:cNvSpPr>
          <p:nvPr>
            <p:ph type="sldNum" sz="quarter" idx="10"/>
          </p:nvPr>
        </p:nvSpPr>
        <p:spPr/>
        <p:txBody>
          <a:bodyPr/>
          <a:lstStyle/>
          <a:p>
            <a:fld id="{99F6B9EF-17F9-4918-87E9-DB9CC8888B9C}" type="slidenum">
              <a:rPr lang="en-ZA" smtClean="0"/>
              <a:t>38</a:t>
            </a:fld>
            <a:endParaRPr lang="en-ZA"/>
          </a:p>
        </p:txBody>
      </p:sp>
    </p:spTree>
    <p:extLst>
      <p:ext uri="{BB962C8B-B14F-4D97-AF65-F5344CB8AC3E}">
        <p14:creationId xmlns:p14="http://schemas.microsoft.com/office/powerpoint/2010/main" val="376260800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sz="1200" b="0" i="0" u="none" strike="noStrike" kern="1200" baseline="0" dirty="0">
                <a:solidFill>
                  <a:schemeClr val="tx1"/>
                </a:solidFill>
                <a:latin typeface="+mn-lt"/>
                <a:ea typeface="+mn-ea"/>
                <a:cs typeface="+mn-cs"/>
              </a:rPr>
              <a:t>. The work breakdown structure and activity schedules are priced out through the lowest pricing units of the company. It is the responsibility of these pricing units, whether they be sections, departments, or divisions, to provide accurate and meaningful cost data (based on historical standards, if possible). All information is priced out at the lowest level of performance required, which, from the assumption of Chapter 3, will be the task level. </a:t>
            </a:r>
          </a:p>
        </p:txBody>
      </p:sp>
      <p:sp>
        <p:nvSpPr>
          <p:cNvPr id="4" name="Slide Number Placeholder 3"/>
          <p:cNvSpPr>
            <a:spLocks noGrp="1"/>
          </p:cNvSpPr>
          <p:nvPr>
            <p:ph type="sldNum" sz="quarter" idx="10"/>
          </p:nvPr>
        </p:nvSpPr>
        <p:spPr/>
        <p:txBody>
          <a:bodyPr/>
          <a:lstStyle/>
          <a:p>
            <a:fld id="{99F6B9EF-17F9-4918-87E9-DB9CC8888B9C}" type="slidenum">
              <a:rPr lang="en-ZA" smtClean="0"/>
              <a:t>39</a:t>
            </a:fld>
            <a:endParaRPr lang="en-ZA"/>
          </a:p>
        </p:txBody>
      </p:sp>
    </p:spTree>
    <p:extLst>
      <p:ext uri="{BB962C8B-B14F-4D97-AF65-F5344CB8AC3E}">
        <p14:creationId xmlns:p14="http://schemas.microsoft.com/office/powerpoint/2010/main" val="427843432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sz="1200" b="0" i="0" u="none" strike="noStrike" kern="1200" baseline="0" dirty="0">
                <a:solidFill>
                  <a:schemeClr val="tx1"/>
                </a:solidFill>
                <a:latin typeface="+mn-lt"/>
                <a:ea typeface="+mn-ea"/>
                <a:cs typeface="+mn-cs"/>
              </a:rPr>
              <a:t>After the planning and pricing charts are approved by program team members and program managers, they are entered into an electronic data processing (EDP) system as shown in Figure 5.4. The computer then prices the hours on the planning charts using the applicable department rates for preparation of the direct budget time plan and estimate- at-completion reports. The direct budget time plan reports, once established, remain the same for the life of the contract except for customer-directed or approved changes or when contractor management determines that a reduction in budget is advisable </a:t>
            </a:r>
          </a:p>
        </p:txBody>
      </p:sp>
      <p:sp>
        <p:nvSpPr>
          <p:cNvPr id="4" name="Slide Number Placeholder 3"/>
          <p:cNvSpPr>
            <a:spLocks noGrp="1"/>
          </p:cNvSpPr>
          <p:nvPr>
            <p:ph type="sldNum" sz="quarter" idx="10"/>
          </p:nvPr>
        </p:nvSpPr>
        <p:spPr/>
        <p:txBody>
          <a:bodyPr/>
          <a:lstStyle/>
          <a:p>
            <a:fld id="{99F6B9EF-17F9-4918-87E9-DB9CC8888B9C}" type="slidenum">
              <a:rPr lang="en-ZA" smtClean="0"/>
              <a:t>40</a:t>
            </a:fld>
            <a:endParaRPr lang="en-ZA"/>
          </a:p>
        </p:txBody>
      </p:sp>
    </p:spTree>
    <p:extLst>
      <p:ext uri="{BB962C8B-B14F-4D97-AF65-F5344CB8AC3E}">
        <p14:creationId xmlns:p14="http://schemas.microsoft.com/office/powerpoint/2010/main" val="198044005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sz="1200" b="0" i="0" u="none" strike="noStrike" kern="1200" baseline="0" dirty="0">
                <a:solidFill>
                  <a:schemeClr val="tx1"/>
                </a:solidFill>
                <a:latin typeface="+mn-lt"/>
                <a:ea typeface="+mn-ea"/>
                <a:cs typeface="+mn-cs"/>
              </a:rPr>
              <a:t>As an example lets say a contractor does R1m business for the year. He calculates that his running expenses is 100000 then his overhead cost is 10%</a:t>
            </a:r>
          </a:p>
        </p:txBody>
      </p:sp>
      <p:sp>
        <p:nvSpPr>
          <p:cNvPr id="4" name="Slide Number Placeholder 3"/>
          <p:cNvSpPr>
            <a:spLocks noGrp="1"/>
          </p:cNvSpPr>
          <p:nvPr>
            <p:ph type="sldNum" sz="quarter" idx="10"/>
          </p:nvPr>
        </p:nvSpPr>
        <p:spPr/>
        <p:txBody>
          <a:bodyPr/>
          <a:lstStyle/>
          <a:p>
            <a:fld id="{99F6B9EF-17F9-4918-87E9-DB9CC8888B9C}" type="slidenum">
              <a:rPr lang="en-ZA" smtClean="0"/>
              <a:t>41</a:t>
            </a:fld>
            <a:endParaRPr lang="en-ZA"/>
          </a:p>
        </p:txBody>
      </p:sp>
    </p:spTree>
    <p:extLst>
      <p:ext uri="{BB962C8B-B14F-4D97-AF65-F5344CB8AC3E}">
        <p14:creationId xmlns:p14="http://schemas.microsoft.com/office/powerpoint/2010/main" val="13081314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sz="1200" b="0" i="0" u="none" strike="noStrike" kern="1200" baseline="0" dirty="0">
                <a:solidFill>
                  <a:schemeClr val="tx1"/>
                </a:solidFill>
                <a:latin typeface="+mn-lt"/>
                <a:ea typeface="+mn-ea"/>
                <a:cs typeface="+mn-cs"/>
              </a:rPr>
              <a:t>As an example lets say a contractor does R1m business for the year. He calculates that his running expenses is 100000 then his overhead cost is 10%</a:t>
            </a:r>
          </a:p>
        </p:txBody>
      </p:sp>
      <p:sp>
        <p:nvSpPr>
          <p:cNvPr id="4" name="Slide Number Placeholder 3"/>
          <p:cNvSpPr>
            <a:spLocks noGrp="1"/>
          </p:cNvSpPr>
          <p:nvPr>
            <p:ph type="sldNum" sz="quarter" idx="10"/>
          </p:nvPr>
        </p:nvSpPr>
        <p:spPr/>
        <p:txBody>
          <a:bodyPr/>
          <a:lstStyle/>
          <a:p>
            <a:fld id="{99F6B9EF-17F9-4918-87E9-DB9CC8888B9C}" type="slidenum">
              <a:rPr lang="en-ZA" smtClean="0"/>
              <a:t>42</a:t>
            </a:fld>
            <a:endParaRPr lang="en-ZA"/>
          </a:p>
        </p:txBody>
      </p:sp>
    </p:spTree>
    <p:extLst>
      <p:ext uri="{BB962C8B-B14F-4D97-AF65-F5344CB8AC3E}">
        <p14:creationId xmlns:p14="http://schemas.microsoft.com/office/powerpoint/2010/main" val="206773805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sz="1200" b="0" i="0" u="none" strike="noStrike" kern="1200" baseline="0" dirty="0">
                <a:solidFill>
                  <a:schemeClr val="tx1"/>
                </a:solidFill>
                <a:latin typeface="+mn-lt"/>
                <a:ea typeface="+mn-ea"/>
                <a:cs typeface="+mn-cs"/>
              </a:rPr>
              <a:t>Project A will last for exactly five years with the cash inflows </a:t>
            </a:r>
          </a:p>
          <a:p>
            <a:r>
              <a:rPr lang="en-ZA" sz="1200" b="0" i="0" u="none" strike="noStrike" kern="1200" baseline="0" dirty="0">
                <a:solidFill>
                  <a:schemeClr val="tx1"/>
                </a:solidFill>
                <a:latin typeface="+mn-lt"/>
                <a:ea typeface="+mn-ea"/>
                <a:cs typeface="+mn-cs"/>
              </a:rPr>
              <a:t>shown. The payback period will be exactly four years. If the cash inflow in Year 4 were $6,000 instead of $5,000, then the payback period would be three years and 10 months. </a:t>
            </a:r>
          </a:p>
        </p:txBody>
      </p:sp>
      <p:sp>
        <p:nvSpPr>
          <p:cNvPr id="4" name="Slide Number Placeholder 3"/>
          <p:cNvSpPr>
            <a:spLocks noGrp="1"/>
          </p:cNvSpPr>
          <p:nvPr>
            <p:ph type="sldNum" sz="quarter" idx="10"/>
          </p:nvPr>
        </p:nvSpPr>
        <p:spPr/>
        <p:txBody>
          <a:bodyPr/>
          <a:lstStyle/>
          <a:p>
            <a:fld id="{99F6B9EF-17F9-4918-87E9-DB9CC8888B9C}" type="slidenum">
              <a:rPr lang="en-ZA" smtClean="0"/>
              <a:t>43</a:t>
            </a:fld>
            <a:endParaRPr lang="en-ZA"/>
          </a:p>
        </p:txBody>
      </p:sp>
    </p:spTree>
    <p:extLst>
      <p:ext uri="{BB962C8B-B14F-4D97-AF65-F5344CB8AC3E}">
        <p14:creationId xmlns:p14="http://schemas.microsoft.com/office/powerpoint/2010/main" val="261374337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sz="1200" b="0" i="0" u="none" strike="noStrike" kern="1200" baseline="0" dirty="0">
                <a:solidFill>
                  <a:schemeClr val="tx1"/>
                </a:solidFill>
                <a:latin typeface="+mn-lt"/>
                <a:ea typeface="+mn-ea"/>
                <a:cs typeface="+mn-cs"/>
              </a:rPr>
              <a:t>The problem with the payback method is that $5,000 received in Year 4 is not worth $5,000 today. This unsophisticated approach mandates that the payback method be used as a supplemental tool to accompany other methods. </a:t>
            </a:r>
          </a:p>
          <a:p>
            <a:r>
              <a:rPr lang="en-ZA" sz="1200" b="1" i="0" u="none" strike="noStrike" kern="1200" baseline="0" dirty="0">
                <a:solidFill>
                  <a:schemeClr val="tx1"/>
                </a:solidFill>
                <a:latin typeface="+mn-lt"/>
                <a:ea typeface="+mn-ea"/>
                <a:cs typeface="+mn-cs"/>
              </a:rPr>
              <a:t>5.11.2 </a:t>
            </a:r>
            <a:endParaRPr lang="en-ZA" sz="1200" b="0" i="0"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99F6B9EF-17F9-4918-87E9-DB9CC8888B9C}" type="slidenum">
              <a:rPr lang="en-ZA" smtClean="0"/>
              <a:t>44</a:t>
            </a:fld>
            <a:endParaRPr lang="en-ZA"/>
          </a:p>
        </p:txBody>
      </p:sp>
    </p:spTree>
    <p:extLst>
      <p:ext uri="{BB962C8B-B14F-4D97-AF65-F5344CB8AC3E}">
        <p14:creationId xmlns:p14="http://schemas.microsoft.com/office/powerpoint/2010/main" val="250684032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sz="1200" b="0" i="0" u="none" strike="noStrike" kern="1200" baseline="0" dirty="0">
                <a:solidFill>
                  <a:schemeClr val="tx1"/>
                </a:solidFill>
                <a:latin typeface="+mn-lt"/>
                <a:ea typeface="+mn-ea"/>
                <a:cs typeface="+mn-cs"/>
              </a:rPr>
              <a:t>PVA = $75,614 </a:t>
            </a:r>
          </a:p>
          <a:p>
            <a:r>
              <a:rPr lang="en-ZA" sz="1200" b="0" i="0" u="none" strike="noStrike" kern="1200" baseline="0" dirty="0">
                <a:solidFill>
                  <a:schemeClr val="tx1"/>
                </a:solidFill>
                <a:latin typeface="+mn-lt"/>
                <a:ea typeface="+mn-ea"/>
                <a:cs typeface="+mn-cs"/>
              </a:rPr>
              <a:t>PVB = $72,327 </a:t>
            </a:r>
          </a:p>
          <a:p>
            <a:r>
              <a:rPr lang="en-ZA" sz="1200" b="0" i="0" u="none" strike="noStrike" kern="1200" baseline="0" dirty="0">
                <a:solidFill>
                  <a:schemeClr val="tx1"/>
                </a:solidFill>
                <a:latin typeface="+mn-lt"/>
                <a:ea typeface="+mn-ea"/>
                <a:cs typeface="+mn-cs"/>
              </a:rPr>
              <a:t>This implies that a return of $100,000 in two years is worth more to the firm than a $110,000 return three years from now. </a:t>
            </a:r>
          </a:p>
          <a:p>
            <a:endParaRPr lang="en-ZA" sz="1200" b="0" i="0"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99F6B9EF-17F9-4918-87E9-DB9CC8888B9C}" type="slidenum">
              <a:rPr lang="en-ZA" smtClean="0"/>
              <a:t>45</a:t>
            </a:fld>
            <a:endParaRPr lang="en-ZA"/>
          </a:p>
        </p:txBody>
      </p:sp>
    </p:spTree>
    <p:extLst>
      <p:ext uri="{BB962C8B-B14F-4D97-AF65-F5344CB8AC3E}">
        <p14:creationId xmlns:p14="http://schemas.microsoft.com/office/powerpoint/2010/main" val="320403923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sz="1200" b="0" i="0" u="none" strike="noStrike" kern="1200" baseline="0" dirty="0">
                <a:solidFill>
                  <a:schemeClr val="tx1"/>
                </a:solidFill>
                <a:latin typeface="+mn-lt"/>
                <a:ea typeface="+mn-ea"/>
                <a:cs typeface="+mn-cs"/>
              </a:rPr>
              <a:t>PVA = $75,614 </a:t>
            </a:r>
          </a:p>
          <a:p>
            <a:r>
              <a:rPr lang="en-ZA" sz="1200" b="0" i="0" u="none" strike="noStrike" kern="1200" baseline="0" dirty="0">
                <a:solidFill>
                  <a:schemeClr val="tx1"/>
                </a:solidFill>
                <a:latin typeface="+mn-lt"/>
                <a:ea typeface="+mn-ea"/>
                <a:cs typeface="+mn-cs"/>
              </a:rPr>
              <a:t>PVB = $72,327 </a:t>
            </a:r>
          </a:p>
          <a:p>
            <a:r>
              <a:rPr lang="en-ZA" sz="1200" b="0" i="0" u="none" strike="noStrike" kern="1200" baseline="0" dirty="0">
                <a:solidFill>
                  <a:schemeClr val="tx1"/>
                </a:solidFill>
                <a:latin typeface="+mn-lt"/>
                <a:ea typeface="+mn-ea"/>
                <a:cs typeface="+mn-cs"/>
              </a:rPr>
              <a:t>This implies that a return of $100,000 in two years is worth more to the firm than a $110,000 return three years from now. </a:t>
            </a:r>
          </a:p>
          <a:p>
            <a:endParaRPr lang="en-ZA" sz="1200" b="0" i="0"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99F6B9EF-17F9-4918-87E9-DB9CC8888B9C}" type="slidenum">
              <a:rPr lang="en-ZA" smtClean="0"/>
              <a:t>46</a:t>
            </a:fld>
            <a:endParaRPr lang="en-ZA"/>
          </a:p>
        </p:txBody>
      </p:sp>
    </p:spTree>
    <p:extLst>
      <p:ext uri="{BB962C8B-B14F-4D97-AF65-F5344CB8AC3E}">
        <p14:creationId xmlns:p14="http://schemas.microsoft.com/office/powerpoint/2010/main" val="200347240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sz="1200" b="0" i="0" u="none" strike="noStrike" kern="1200" baseline="0" dirty="0">
                <a:solidFill>
                  <a:schemeClr val="tx1"/>
                </a:solidFill>
                <a:latin typeface="+mn-lt"/>
                <a:ea typeface="+mn-ea"/>
                <a:cs typeface="+mn-cs"/>
              </a:rPr>
              <a:t>This indicates that the cash inflows discounted to the present will </a:t>
            </a:r>
            <a:r>
              <a:rPr lang="en-ZA" sz="1200" b="0" i="1" u="none" strike="noStrike" kern="1200" baseline="0" dirty="0">
                <a:solidFill>
                  <a:schemeClr val="tx1"/>
                </a:solidFill>
                <a:latin typeface="+mn-lt"/>
                <a:ea typeface="+mn-ea"/>
                <a:cs typeface="+mn-cs"/>
              </a:rPr>
              <a:t>not </a:t>
            </a:r>
            <a:r>
              <a:rPr lang="en-ZA" sz="1200" b="0" i="0" u="none" strike="noStrike" kern="1200" baseline="0" dirty="0">
                <a:solidFill>
                  <a:schemeClr val="tx1"/>
                </a:solidFill>
                <a:latin typeface="+mn-lt"/>
                <a:ea typeface="+mn-ea"/>
                <a:cs typeface="+mn-cs"/>
              </a:rPr>
              <a:t>recover the initial investment. This, in fact, is a bad investment to consider. Previously, we stated that the cash flow stream yielded a payback period of four years. </a:t>
            </a:r>
          </a:p>
          <a:p>
            <a:endParaRPr lang="en-ZA" sz="1200" b="0" i="0" u="none" strike="noStrike" kern="1200" baseline="0" dirty="0">
              <a:solidFill>
                <a:schemeClr val="tx1"/>
              </a:solidFill>
              <a:latin typeface="+mn-lt"/>
              <a:ea typeface="+mn-ea"/>
              <a:cs typeface="+mn-cs"/>
            </a:endParaRPr>
          </a:p>
          <a:p>
            <a:r>
              <a:rPr lang="en-ZA" sz="1200" b="0" i="0" u="none" strike="noStrike" kern="1200" baseline="0" dirty="0">
                <a:solidFill>
                  <a:schemeClr val="tx1"/>
                </a:solidFill>
                <a:latin typeface="+mn-lt"/>
                <a:ea typeface="+mn-ea"/>
                <a:cs typeface="+mn-cs"/>
              </a:rPr>
              <a:t>● If the NPV is greater than or equal to zero dollars, accept the project. </a:t>
            </a:r>
          </a:p>
          <a:p>
            <a:r>
              <a:rPr lang="en-ZA" sz="1200" b="0" i="0" u="none" strike="noStrike" kern="1200" baseline="0" dirty="0">
                <a:solidFill>
                  <a:schemeClr val="tx1"/>
                </a:solidFill>
                <a:latin typeface="+mn-lt"/>
                <a:ea typeface="+mn-ea"/>
                <a:cs typeface="+mn-cs"/>
              </a:rPr>
              <a:t>● If the NPV is less than zero dollars, reject the project. </a:t>
            </a:r>
          </a:p>
          <a:p>
            <a:r>
              <a:rPr lang="en-ZA" sz="1200" b="0" i="0" u="none" strike="noStrike" kern="1200" baseline="0" dirty="0">
                <a:solidFill>
                  <a:schemeClr val="tx1"/>
                </a:solidFill>
                <a:latin typeface="+mn-lt"/>
                <a:ea typeface="+mn-ea"/>
                <a:cs typeface="+mn-cs"/>
              </a:rPr>
              <a:t>A positive value of NPV indicates that the firm will earn a return equal to or greater than its cost of capital. </a:t>
            </a:r>
          </a:p>
          <a:p>
            <a:r>
              <a:rPr lang="en-ZA" sz="1200" b="0" i="0" u="none" strike="noStrike" kern="1200" baseline="0" dirty="0">
                <a:solidFill>
                  <a:schemeClr val="tx1"/>
                </a:solidFill>
                <a:latin typeface="+mn-lt"/>
                <a:ea typeface="+mn-ea"/>
                <a:cs typeface="+mn-cs"/>
              </a:rPr>
              <a:t>PVA = $75,614 </a:t>
            </a:r>
          </a:p>
          <a:p>
            <a:r>
              <a:rPr lang="en-ZA" sz="1200" b="0" i="0" u="none" strike="noStrike" kern="1200" baseline="0" dirty="0">
                <a:solidFill>
                  <a:schemeClr val="tx1"/>
                </a:solidFill>
                <a:latin typeface="+mn-lt"/>
                <a:ea typeface="+mn-ea"/>
                <a:cs typeface="+mn-cs"/>
              </a:rPr>
              <a:t>PVB = $72,327 </a:t>
            </a:r>
          </a:p>
          <a:p>
            <a:r>
              <a:rPr lang="en-ZA" sz="1200" b="0" i="0" u="none" strike="noStrike" kern="1200" baseline="0" dirty="0">
                <a:solidFill>
                  <a:schemeClr val="tx1"/>
                </a:solidFill>
                <a:latin typeface="+mn-lt"/>
                <a:ea typeface="+mn-ea"/>
                <a:cs typeface="+mn-cs"/>
              </a:rPr>
              <a:t>This implies that a return of $100,000 in two years is worth more to the firm than a $110,000 return three years from now. </a:t>
            </a:r>
          </a:p>
          <a:p>
            <a:endParaRPr lang="en-ZA" sz="1200" b="0" i="0"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99F6B9EF-17F9-4918-87E9-DB9CC8888B9C}" type="slidenum">
              <a:rPr lang="en-ZA" smtClean="0"/>
              <a:t>47</a:t>
            </a:fld>
            <a:endParaRPr lang="en-ZA"/>
          </a:p>
        </p:txBody>
      </p:sp>
    </p:spTree>
    <p:extLst>
      <p:ext uri="{BB962C8B-B14F-4D97-AF65-F5344CB8AC3E}">
        <p14:creationId xmlns:p14="http://schemas.microsoft.com/office/powerpoint/2010/main" val="18924772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sz="1200" b="0" i="0" u="none" strike="noStrike" kern="1200" baseline="0" dirty="0">
                <a:solidFill>
                  <a:schemeClr val="tx1"/>
                </a:solidFill>
                <a:latin typeface="+mn-lt"/>
                <a:ea typeface="+mn-ea"/>
                <a:cs typeface="+mn-cs"/>
              </a:rPr>
              <a:t>1. Objective: a goal, target, or quota to be achieved by a certain time </a:t>
            </a:r>
          </a:p>
          <a:p>
            <a:r>
              <a:rPr lang="en-ZA" sz="1200" b="0" i="0" u="none" strike="noStrike" kern="1200" baseline="0" dirty="0">
                <a:solidFill>
                  <a:schemeClr val="tx1"/>
                </a:solidFill>
                <a:latin typeface="+mn-lt"/>
                <a:ea typeface="+mn-ea"/>
                <a:cs typeface="+mn-cs"/>
              </a:rPr>
              <a:t>2. Program: the strategy to be followed and major actions to be taken in order to </a:t>
            </a:r>
          </a:p>
          <a:p>
            <a:r>
              <a:rPr lang="en-ZA" sz="1200" b="0" i="0" u="none" strike="noStrike" kern="1200" baseline="0" dirty="0">
                <a:solidFill>
                  <a:schemeClr val="tx1"/>
                </a:solidFill>
                <a:latin typeface="+mn-lt"/>
                <a:ea typeface="+mn-ea"/>
                <a:cs typeface="+mn-cs"/>
              </a:rPr>
              <a:t>3. achieve or exceed objectives </a:t>
            </a:r>
          </a:p>
          <a:p>
            <a:r>
              <a:rPr lang="en-ZA" sz="1200" b="0" i="0" u="none" strike="noStrike" kern="1200" baseline="0" dirty="0">
                <a:solidFill>
                  <a:schemeClr val="tx1"/>
                </a:solidFill>
                <a:latin typeface="+mn-lt"/>
                <a:ea typeface="+mn-ea"/>
                <a:cs typeface="+mn-cs"/>
              </a:rPr>
              <a:t>4. Schedule: a plan showing when individual or group activities or accomplishments will be started and/or completed </a:t>
            </a:r>
          </a:p>
          <a:p>
            <a:r>
              <a:rPr lang="en-ZA" sz="1200" b="0" i="0" u="none" strike="noStrike" kern="1200" baseline="0" dirty="0">
                <a:solidFill>
                  <a:schemeClr val="tx1"/>
                </a:solidFill>
                <a:latin typeface="+mn-lt"/>
                <a:ea typeface="+mn-ea"/>
                <a:cs typeface="+mn-cs"/>
              </a:rPr>
              <a:t>5. Budget: planned expenditures required to achieve or exceed objectives </a:t>
            </a:r>
          </a:p>
          <a:p>
            <a:r>
              <a:rPr lang="en-ZA" sz="1200" b="0" i="0" u="none" strike="noStrike" kern="1200" baseline="0" dirty="0">
                <a:solidFill>
                  <a:schemeClr val="tx1"/>
                </a:solidFill>
                <a:latin typeface="+mn-lt"/>
                <a:ea typeface="+mn-ea"/>
                <a:cs typeface="+mn-cs"/>
              </a:rPr>
              <a:t>6. Forecast: a projection of what will happen by a certain time </a:t>
            </a:r>
          </a:p>
          <a:p>
            <a:r>
              <a:rPr lang="en-ZA" sz="1200" b="0" i="0" u="none" strike="noStrike" kern="1200" baseline="0" dirty="0">
                <a:solidFill>
                  <a:schemeClr val="tx1"/>
                </a:solidFill>
                <a:latin typeface="+mn-lt"/>
                <a:ea typeface="+mn-ea"/>
                <a:cs typeface="+mn-cs"/>
              </a:rPr>
              <a:t>7. Organization: design of the number and kinds of positions, along with corresponding duties and responsibilities, required to achieve or exceed objectives </a:t>
            </a:r>
          </a:p>
          <a:p>
            <a:r>
              <a:rPr lang="en-ZA" sz="1200" b="0" i="0" u="none" strike="noStrike" kern="1200" baseline="0" dirty="0">
                <a:solidFill>
                  <a:schemeClr val="tx1"/>
                </a:solidFill>
                <a:latin typeface="+mn-lt"/>
                <a:ea typeface="+mn-ea"/>
                <a:cs typeface="+mn-cs"/>
              </a:rPr>
              <a:t>8. Policy: a general guide for decision-making and individual actions </a:t>
            </a:r>
          </a:p>
          <a:p>
            <a:r>
              <a:rPr lang="en-ZA" sz="1200" b="0" i="0" u="none" strike="noStrike" kern="1200" baseline="0" dirty="0">
                <a:solidFill>
                  <a:schemeClr val="tx1"/>
                </a:solidFill>
                <a:latin typeface="+mn-lt"/>
                <a:ea typeface="+mn-ea"/>
                <a:cs typeface="+mn-cs"/>
              </a:rPr>
              <a:t>9. Procedure: a detailed method for carrying out a policy </a:t>
            </a:r>
          </a:p>
          <a:p>
            <a:r>
              <a:rPr lang="en-ZA" sz="1200" b="0" i="0" u="none" strike="noStrike" kern="1200" baseline="0" dirty="0">
                <a:solidFill>
                  <a:schemeClr val="tx1"/>
                </a:solidFill>
                <a:latin typeface="+mn-lt"/>
                <a:ea typeface="+mn-ea"/>
                <a:cs typeface="+mn-cs"/>
              </a:rPr>
              <a:t>10. Standard: a level of individual or group performance defined as adequate or acceptable. </a:t>
            </a:r>
          </a:p>
        </p:txBody>
      </p:sp>
      <p:sp>
        <p:nvSpPr>
          <p:cNvPr id="4" name="Slide Number Placeholder 3"/>
          <p:cNvSpPr>
            <a:spLocks noGrp="1"/>
          </p:cNvSpPr>
          <p:nvPr>
            <p:ph type="sldNum" sz="quarter" idx="10"/>
          </p:nvPr>
        </p:nvSpPr>
        <p:spPr/>
        <p:txBody>
          <a:bodyPr/>
          <a:lstStyle/>
          <a:p>
            <a:fld id="{99F6B9EF-17F9-4918-87E9-DB9CC8888B9C}" type="slidenum">
              <a:rPr lang="en-ZA" smtClean="0"/>
              <a:t>7</a:t>
            </a:fld>
            <a:endParaRPr lang="en-ZA"/>
          </a:p>
        </p:txBody>
      </p:sp>
    </p:spTree>
    <p:extLst>
      <p:ext uri="{BB962C8B-B14F-4D97-AF65-F5344CB8AC3E}">
        <p14:creationId xmlns:p14="http://schemas.microsoft.com/office/powerpoint/2010/main" val="394242814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sz="1200" b="0" i="0" u="none" strike="noStrike" kern="1200" baseline="0" dirty="0">
                <a:solidFill>
                  <a:schemeClr val="tx1"/>
                </a:solidFill>
                <a:latin typeface="+mn-lt"/>
                <a:ea typeface="+mn-ea"/>
                <a:cs typeface="+mn-cs"/>
              </a:rPr>
              <a:t>The table implies that the cash inflows are equivalent to a 31% return on investment. Therefore, if the cost of capital were 10%, this would be an excellent investment. Also, this project is “probably” superior to other projects with a lower value for IRR. </a:t>
            </a:r>
          </a:p>
        </p:txBody>
      </p:sp>
      <p:sp>
        <p:nvSpPr>
          <p:cNvPr id="4" name="Slide Number Placeholder 3"/>
          <p:cNvSpPr>
            <a:spLocks noGrp="1"/>
          </p:cNvSpPr>
          <p:nvPr>
            <p:ph type="sldNum" sz="quarter" idx="10"/>
          </p:nvPr>
        </p:nvSpPr>
        <p:spPr/>
        <p:txBody>
          <a:bodyPr/>
          <a:lstStyle/>
          <a:p>
            <a:fld id="{99F6B9EF-17F9-4918-87E9-DB9CC8888B9C}" type="slidenum">
              <a:rPr lang="en-ZA" smtClean="0"/>
              <a:t>48</a:t>
            </a:fld>
            <a:endParaRPr lang="en-ZA"/>
          </a:p>
        </p:txBody>
      </p:sp>
    </p:spTree>
    <p:extLst>
      <p:ext uri="{BB962C8B-B14F-4D97-AF65-F5344CB8AC3E}">
        <p14:creationId xmlns:p14="http://schemas.microsoft.com/office/powerpoint/2010/main" val="397967985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sz="1200" b="0" i="0" u="none" strike="noStrike" kern="1200" baseline="0" dirty="0">
                <a:solidFill>
                  <a:schemeClr val="tx1"/>
                </a:solidFill>
                <a:latin typeface="+mn-lt"/>
                <a:ea typeface="+mn-ea"/>
                <a:cs typeface="+mn-cs"/>
              </a:rPr>
              <a:t>The table implies that the cash inflows are equivalent to a 31% return on investment. Therefore, if the cost of capital were 10%, this would be an excellent investment. Also, this project is “probably” superior to other projects with a lower value for IRR. </a:t>
            </a:r>
          </a:p>
        </p:txBody>
      </p:sp>
      <p:sp>
        <p:nvSpPr>
          <p:cNvPr id="4" name="Slide Number Placeholder 3"/>
          <p:cNvSpPr>
            <a:spLocks noGrp="1"/>
          </p:cNvSpPr>
          <p:nvPr>
            <p:ph type="sldNum" sz="quarter" idx="10"/>
          </p:nvPr>
        </p:nvSpPr>
        <p:spPr/>
        <p:txBody>
          <a:bodyPr/>
          <a:lstStyle/>
          <a:p>
            <a:fld id="{99F6B9EF-17F9-4918-87E9-DB9CC8888B9C}" type="slidenum">
              <a:rPr lang="en-ZA" smtClean="0"/>
              <a:t>49</a:t>
            </a:fld>
            <a:endParaRPr lang="en-ZA"/>
          </a:p>
        </p:txBody>
      </p:sp>
    </p:spTree>
    <p:extLst>
      <p:ext uri="{BB962C8B-B14F-4D97-AF65-F5344CB8AC3E}">
        <p14:creationId xmlns:p14="http://schemas.microsoft.com/office/powerpoint/2010/main" val="107296341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sz="1200" b="0" i="0" u="none" strike="noStrike" kern="1200" baseline="0" dirty="0">
                <a:solidFill>
                  <a:schemeClr val="tx1"/>
                </a:solidFill>
                <a:latin typeface="+mn-lt"/>
                <a:ea typeface="+mn-ea"/>
                <a:cs typeface="+mn-cs"/>
              </a:rPr>
              <a:t>As an example lets say a contractor does R1m business for the year. He calculates that his running expenses is 100000 then his overhead cost is 10%</a:t>
            </a:r>
          </a:p>
        </p:txBody>
      </p:sp>
      <p:sp>
        <p:nvSpPr>
          <p:cNvPr id="4" name="Slide Number Placeholder 3"/>
          <p:cNvSpPr>
            <a:spLocks noGrp="1"/>
          </p:cNvSpPr>
          <p:nvPr>
            <p:ph type="sldNum" sz="quarter" idx="10"/>
          </p:nvPr>
        </p:nvSpPr>
        <p:spPr/>
        <p:txBody>
          <a:bodyPr/>
          <a:lstStyle/>
          <a:p>
            <a:fld id="{99F6B9EF-17F9-4918-87E9-DB9CC8888B9C}" type="slidenum">
              <a:rPr lang="en-ZA" smtClean="0"/>
              <a:t>50</a:t>
            </a:fld>
            <a:endParaRPr lang="en-ZA"/>
          </a:p>
        </p:txBody>
      </p:sp>
    </p:spTree>
    <p:extLst>
      <p:ext uri="{BB962C8B-B14F-4D97-AF65-F5344CB8AC3E}">
        <p14:creationId xmlns:p14="http://schemas.microsoft.com/office/powerpoint/2010/main" val="24125244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sz="1200" b="0" i="0" u="none" strike="noStrike" kern="1200" baseline="0" dirty="0">
                <a:solidFill>
                  <a:schemeClr val="tx1"/>
                </a:solidFill>
                <a:latin typeface="+mn-lt"/>
                <a:ea typeface="+mn-ea"/>
                <a:cs typeface="+mn-cs"/>
              </a:rPr>
              <a:t>As an example lets say a contractor does R1m business for the year. He calculates that his running expenses is 100000 then his overhead cost is 10%</a:t>
            </a:r>
          </a:p>
        </p:txBody>
      </p:sp>
      <p:sp>
        <p:nvSpPr>
          <p:cNvPr id="4" name="Slide Number Placeholder 3"/>
          <p:cNvSpPr>
            <a:spLocks noGrp="1"/>
          </p:cNvSpPr>
          <p:nvPr>
            <p:ph type="sldNum" sz="quarter" idx="10"/>
          </p:nvPr>
        </p:nvSpPr>
        <p:spPr/>
        <p:txBody>
          <a:bodyPr/>
          <a:lstStyle/>
          <a:p>
            <a:fld id="{99F6B9EF-17F9-4918-87E9-DB9CC8888B9C}" type="slidenum">
              <a:rPr lang="en-ZA" smtClean="0"/>
              <a:t>51</a:t>
            </a:fld>
            <a:endParaRPr lang="en-ZA"/>
          </a:p>
        </p:txBody>
      </p:sp>
    </p:spTree>
    <p:extLst>
      <p:ext uri="{BB962C8B-B14F-4D97-AF65-F5344CB8AC3E}">
        <p14:creationId xmlns:p14="http://schemas.microsoft.com/office/powerpoint/2010/main" val="386116324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sz="1200" b="0" i="0" u="none" strike="noStrike" kern="1200" baseline="0" dirty="0">
                <a:solidFill>
                  <a:schemeClr val="tx1"/>
                </a:solidFill>
                <a:latin typeface="+mn-lt"/>
                <a:ea typeface="+mn-ea"/>
                <a:cs typeface="+mn-cs"/>
              </a:rPr>
              <a:t>As an example lets say a contractor does R1m business for the year. He calculates that his running expenses is 100000 then his overhead cost is 10%</a:t>
            </a:r>
          </a:p>
        </p:txBody>
      </p:sp>
      <p:sp>
        <p:nvSpPr>
          <p:cNvPr id="4" name="Slide Number Placeholder 3"/>
          <p:cNvSpPr>
            <a:spLocks noGrp="1"/>
          </p:cNvSpPr>
          <p:nvPr>
            <p:ph type="sldNum" sz="quarter" idx="10"/>
          </p:nvPr>
        </p:nvSpPr>
        <p:spPr/>
        <p:txBody>
          <a:bodyPr/>
          <a:lstStyle/>
          <a:p>
            <a:fld id="{99F6B9EF-17F9-4918-87E9-DB9CC8888B9C}" type="slidenum">
              <a:rPr lang="en-ZA" smtClean="0"/>
              <a:t>52</a:t>
            </a:fld>
            <a:endParaRPr lang="en-ZA"/>
          </a:p>
        </p:txBody>
      </p:sp>
    </p:spTree>
    <p:extLst>
      <p:ext uri="{BB962C8B-B14F-4D97-AF65-F5344CB8AC3E}">
        <p14:creationId xmlns:p14="http://schemas.microsoft.com/office/powerpoint/2010/main" val="374736128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sz="1200" b="0" i="0"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99F6B9EF-17F9-4918-87E9-DB9CC8888B9C}" type="slidenum">
              <a:rPr lang="en-ZA" smtClean="0"/>
              <a:t>53</a:t>
            </a:fld>
            <a:endParaRPr lang="en-ZA"/>
          </a:p>
        </p:txBody>
      </p:sp>
    </p:spTree>
    <p:extLst>
      <p:ext uri="{BB962C8B-B14F-4D97-AF65-F5344CB8AC3E}">
        <p14:creationId xmlns:p14="http://schemas.microsoft.com/office/powerpoint/2010/main" val="389159707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sz="1200" b="0" i="0"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99F6B9EF-17F9-4918-87E9-DB9CC8888B9C}" type="slidenum">
              <a:rPr lang="en-ZA" smtClean="0"/>
              <a:t>54</a:t>
            </a:fld>
            <a:endParaRPr lang="en-ZA"/>
          </a:p>
        </p:txBody>
      </p:sp>
    </p:spTree>
    <p:extLst>
      <p:ext uri="{BB962C8B-B14F-4D97-AF65-F5344CB8AC3E}">
        <p14:creationId xmlns:p14="http://schemas.microsoft.com/office/powerpoint/2010/main" val="22239008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sz="1200" b="0" i="0"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99F6B9EF-17F9-4918-87E9-DB9CC8888B9C}" type="slidenum">
              <a:rPr lang="en-ZA" smtClean="0"/>
              <a:t>56</a:t>
            </a:fld>
            <a:endParaRPr lang="en-ZA"/>
          </a:p>
        </p:txBody>
      </p:sp>
    </p:spTree>
    <p:extLst>
      <p:ext uri="{BB962C8B-B14F-4D97-AF65-F5344CB8AC3E}">
        <p14:creationId xmlns:p14="http://schemas.microsoft.com/office/powerpoint/2010/main" val="28934332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sz="1200" b="0" i="0" u="none" strike="noStrike" kern="1200" baseline="0" dirty="0">
                <a:solidFill>
                  <a:schemeClr val="tx1"/>
                </a:solidFill>
                <a:latin typeface="+mn-lt"/>
                <a:ea typeface="+mn-ea"/>
                <a:cs typeface="+mn-cs"/>
              </a:rPr>
              <a:t>shows the typical life-cycle phases that an organization goes through to implement project management. In the first phase, the Embryonic Phase, the organization recognizes the apparent need for project management. This recognition normally takes place at the lower and middle levels of management where the project activities actually take place. The executives are then informed of the need and assess the situation. </a:t>
            </a:r>
            <a:endParaRPr lang="en-ZA" dirty="0"/>
          </a:p>
        </p:txBody>
      </p:sp>
      <p:sp>
        <p:nvSpPr>
          <p:cNvPr id="4" name="Slide Number Placeholder 3"/>
          <p:cNvSpPr>
            <a:spLocks noGrp="1"/>
          </p:cNvSpPr>
          <p:nvPr>
            <p:ph type="sldNum" sz="quarter" idx="10"/>
          </p:nvPr>
        </p:nvSpPr>
        <p:spPr/>
        <p:txBody>
          <a:bodyPr/>
          <a:lstStyle/>
          <a:p>
            <a:fld id="{99F6B9EF-17F9-4918-87E9-DB9CC8888B9C}" type="slidenum">
              <a:rPr lang="en-ZA" smtClean="0"/>
              <a:t>8</a:t>
            </a:fld>
            <a:endParaRPr lang="en-ZA"/>
          </a:p>
        </p:txBody>
      </p:sp>
    </p:spTree>
    <p:extLst>
      <p:ext uri="{BB962C8B-B14F-4D97-AF65-F5344CB8AC3E}">
        <p14:creationId xmlns:p14="http://schemas.microsoft.com/office/powerpoint/2010/main" val="42521421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Wingdings" panose="05000000000000000000" pitchFamily="2" charset="2"/>
              <a:buNone/>
            </a:pPr>
            <a:r>
              <a:rPr lang="en-ZA" sz="1200" b="0" i="0" u="none" strike="noStrike" kern="1200" baseline="0" dirty="0">
                <a:solidFill>
                  <a:schemeClr val="tx1"/>
                </a:solidFill>
                <a:latin typeface="+mn-lt"/>
                <a:ea typeface="+mn-ea"/>
                <a:cs typeface="+mn-cs"/>
              </a:rPr>
              <a:t>The end result of the feasibility study is a management decision on whether to terminate the project or to approve its next phase. Although management can stop the project at several later phases, the decision is especially critical at this point, because later phases require a major commitment of resources. </a:t>
            </a:r>
            <a:endParaRPr lang="en-ZA" dirty="0"/>
          </a:p>
        </p:txBody>
      </p:sp>
      <p:sp>
        <p:nvSpPr>
          <p:cNvPr id="4" name="Slide Number Placeholder 3"/>
          <p:cNvSpPr>
            <a:spLocks noGrp="1"/>
          </p:cNvSpPr>
          <p:nvPr>
            <p:ph type="sldNum" sz="quarter" idx="10"/>
          </p:nvPr>
        </p:nvSpPr>
        <p:spPr/>
        <p:txBody>
          <a:bodyPr/>
          <a:lstStyle/>
          <a:p>
            <a:fld id="{99F6B9EF-17F9-4918-87E9-DB9CC8888B9C}" type="slidenum">
              <a:rPr lang="en-ZA" smtClean="0"/>
              <a:t>9</a:t>
            </a:fld>
            <a:endParaRPr lang="en-ZA"/>
          </a:p>
        </p:txBody>
      </p:sp>
    </p:spTree>
    <p:extLst>
      <p:ext uri="{BB962C8B-B14F-4D97-AF65-F5344CB8AC3E}">
        <p14:creationId xmlns:p14="http://schemas.microsoft.com/office/powerpoint/2010/main" val="14351188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Wingdings" panose="05000000000000000000" pitchFamily="2" charset="2"/>
              <a:buNone/>
            </a:pPr>
            <a:r>
              <a:rPr lang="en-ZA" sz="1200" b="0" i="0" u="none" strike="noStrike" kern="1200" baseline="0" dirty="0">
                <a:solidFill>
                  <a:schemeClr val="tx1"/>
                </a:solidFill>
                <a:latin typeface="+mn-lt"/>
                <a:ea typeface="+mn-ea"/>
                <a:cs typeface="+mn-cs"/>
              </a:rPr>
              <a:t>The end result of the feasibility study is a management decision on whether to terminate the project or to approve its next phase. Although management can stop the project at several later phases, the decision is especially critical at this point, because later phases require a major commitment of resources. </a:t>
            </a:r>
            <a:endParaRPr lang="en-ZA" dirty="0"/>
          </a:p>
        </p:txBody>
      </p:sp>
      <p:sp>
        <p:nvSpPr>
          <p:cNvPr id="4" name="Slide Number Placeholder 3"/>
          <p:cNvSpPr>
            <a:spLocks noGrp="1"/>
          </p:cNvSpPr>
          <p:nvPr>
            <p:ph type="sldNum" sz="quarter" idx="10"/>
          </p:nvPr>
        </p:nvSpPr>
        <p:spPr/>
        <p:txBody>
          <a:bodyPr/>
          <a:lstStyle/>
          <a:p>
            <a:fld id="{99F6B9EF-17F9-4918-87E9-DB9CC8888B9C}" type="slidenum">
              <a:rPr lang="en-ZA" smtClean="0"/>
              <a:t>10</a:t>
            </a:fld>
            <a:endParaRPr lang="en-ZA"/>
          </a:p>
        </p:txBody>
      </p:sp>
    </p:spTree>
    <p:extLst>
      <p:ext uri="{BB962C8B-B14F-4D97-AF65-F5344CB8AC3E}">
        <p14:creationId xmlns:p14="http://schemas.microsoft.com/office/powerpoint/2010/main" val="17653940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sz="1200" b="0" i="0" u="none" strike="noStrike" kern="1200" baseline="0" dirty="0">
              <a:solidFill>
                <a:schemeClr val="tx1"/>
              </a:solidFill>
              <a:latin typeface="+mn-lt"/>
              <a:ea typeface="+mn-ea"/>
              <a:cs typeface="+mn-cs"/>
            </a:endParaRPr>
          </a:p>
          <a:p>
            <a:r>
              <a:rPr lang="en-ZA" sz="1200" b="1" i="0" u="none" strike="noStrike" kern="1200" baseline="0" dirty="0">
                <a:solidFill>
                  <a:schemeClr val="tx1"/>
                </a:solidFill>
                <a:latin typeface="+mn-lt"/>
                <a:ea typeface="+mn-ea"/>
                <a:cs typeface="+mn-cs"/>
              </a:rPr>
              <a:t>Scope: </a:t>
            </a:r>
            <a:r>
              <a:rPr lang="en-ZA" sz="1200" b="0" i="0" u="none" strike="noStrike" kern="1200" baseline="0" dirty="0">
                <a:solidFill>
                  <a:schemeClr val="tx1"/>
                </a:solidFill>
                <a:latin typeface="+mn-lt"/>
                <a:ea typeface="+mn-ea"/>
                <a:cs typeface="+mn-cs"/>
              </a:rPr>
              <a:t>This is the summary of all the deliverables required for the project, such as products, services and results. </a:t>
            </a:r>
          </a:p>
          <a:p>
            <a:r>
              <a:rPr lang="en-ZA" sz="1200" b="0" i="0" u="none" strike="noStrike" kern="1200" baseline="0" dirty="0">
                <a:solidFill>
                  <a:schemeClr val="tx1"/>
                </a:solidFill>
                <a:latin typeface="+mn-lt"/>
                <a:ea typeface="+mn-ea"/>
                <a:cs typeface="+mn-cs"/>
              </a:rPr>
              <a:t> </a:t>
            </a:r>
            <a:r>
              <a:rPr lang="en-ZA" sz="1200" b="1" i="0" u="none" strike="noStrike" kern="1200" baseline="0" dirty="0">
                <a:solidFill>
                  <a:schemeClr val="tx1"/>
                </a:solidFill>
                <a:latin typeface="+mn-lt"/>
                <a:ea typeface="+mn-ea"/>
                <a:cs typeface="+mn-cs"/>
              </a:rPr>
              <a:t>Project Scope: </a:t>
            </a:r>
            <a:r>
              <a:rPr lang="en-ZA" sz="1200" b="0" i="0" u="none" strike="noStrike" kern="1200" baseline="0" dirty="0">
                <a:solidFill>
                  <a:schemeClr val="tx1"/>
                </a:solidFill>
                <a:latin typeface="+mn-lt"/>
                <a:ea typeface="+mn-ea"/>
                <a:cs typeface="+mn-cs"/>
              </a:rPr>
              <a:t>This entails work that must be completed in order to achieve the final scope of the project such as products, services and end results. </a:t>
            </a:r>
          </a:p>
          <a:p>
            <a:r>
              <a:rPr lang="en-ZA" sz="1200" b="0" i="0" u="none" strike="noStrike" kern="1200" baseline="0" dirty="0">
                <a:solidFill>
                  <a:schemeClr val="tx1"/>
                </a:solidFill>
                <a:latin typeface="+mn-lt"/>
                <a:ea typeface="+mn-ea"/>
                <a:cs typeface="+mn-cs"/>
              </a:rPr>
              <a:t> </a:t>
            </a:r>
            <a:r>
              <a:rPr lang="en-ZA" sz="1200" b="1" i="0" u="none" strike="noStrike" kern="1200" baseline="0" dirty="0">
                <a:solidFill>
                  <a:schemeClr val="tx1"/>
                </a:solidFill>
                <a:latin typeface="+mn-lt"/>
                <a:ea typeface="+mn-ea"/>
                <a:cs typeface="+mn-cs"/>
              </a:rPr>
              <a:t>Scope Statement: </a:t>
            </a:r>
            <a:r>
              <a:rPr lang="en-ZA" sz="1200" b="0" i="0" u="none" strike="noStrike" kern="1200" baseline="0" dirty="0">
                <a:solidFill>
                  <a:schemeClr val="tx1"/>
                </a:solidFill>
                <a:latin typeface="+mn-lt"/>
                <a:ea typeface="+mn-ea"/>
                <a:cs typeface="+mn-cs"/>
              </a:rPr>
              <a:t>This is document that provides the foundation of making future decisions such as scope changes. The purpose of the document is to ensure that all stakeholders have common knowledge of the project scope. The scope statement contains the objectives, description of deliverables, end results and justification of the project. The scope statement seeks to address seven questions: who, what, when, why, where, how and how many. The document validates the project scope against the statement of work provided by the customer. </a:t>
            </a:r>
          </a:p>
          <a:p>
            <a:r>
              <a:rPr lang="en-ZA" sz="1200" b="0" i="0" u="none" strike="noStrike" kern="1200" baseline="0" dirty="0">
                <a:solidFill>
                  <a:schemeClr val="tx1"/>
                </a:solidFill>
                <a:latin typeface="+mn-lt"/>
                <a:ea typeface="+mn-ea"/>
                <a:cs typeface="+mn-cs"/>
              </a:rPr>
              <a:t> </a:t>
            </a:r>
            <a:r>
              <a:rPr lang="en-ZA" sz="1200" b="1" i="0" u="none" strike="noStrike" kern="1200" baseline="0" dirty="0">
                <a:solidFill>
                  <a:schemeClr val="tx1"/>
                </a:solidFill>
                <a:latin typeface="+mn-lt"/>
                <a:ea typeface="+mn-ea"/>
                <a:cs typeface="+mn-cs"/>
              </a:rPr>
              <a:t>Statement of work: </a:t>
            </a:r>
            <a:r>
              <a:rPr lang="en-ZA" sz="1200" b="0" i="0" u="none" strike="noStrike" kern="1200" baseline="0" dirty="0">
                <a:solidFill>
                  <a:schemeClr val="tx1"/>
                </a:solidFill>
                <a:latin typeface="+mn-lt"/>
                <a:ea typeface="+mn-ea"/>
                <a:cs typeface="+mn-cs"/>
              </a:rPr>
              <a:t>This is a description that narrate the end results to be provided under the contract. The statement of work (SOW) is a narrative description of the work required for the project. The complexity of the SOW is determined by the desires of top management, the customer, and/or the user groups. </a:t>
            </a:r>
            <a:endParaRPr lang="en-ZA" dirty="0"/>
          </a:p>
        </p:txBody>
      </p:sp>
      <p:sp>
        <p:nvSpPr>
          <p:cNvPr id="4" name="Slide Number Placeholder 3"/>
          <p:cNvSpPr>
            <a:spLocks noGrp="1"/>
          </p:cNvSpPr>
          <p:nvPr>
            <p:ph type="sldNum" sz="quarter" idx="10"/>
          </p:nvPr>
        </p:nvSpPr>
        <p:spPr/>
        <p:txBody>
          <a:bodyPr/>
          <a:lstStyle/>
          <a:p>
            <a:fld id="{99F6B9EF-17F9-4918-87E9-DB9CC8888B9C}" type="slidenum">
              <a:rPr lang="en-ZA" smtClean="0"/>
              <a:t>11</a:t>
            </a:fld>
            <a:endParaRPr lang="en-ZA"/>
          </a:p>
        </p:txBody>
      </p:sp>
    </p:spTree>
    <p:extLst>
      <p:ext uri="{BB962C8B-B14F-4D97-AF65-F5344CB8AC3E}">
        <p14:creationId xmlns:p14="http://schemas.microsoft.com/office/powerpoint/2010/main" val="14866650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sz="1200" b="0" i="0" u="none" strike="noStrike" kern="1200" baseline="0" dirty="0">
                <a:solidFill>
                  <a:schemeClr val="tx1"/>
                </a:solidFill>
                <a:latin typeface="+mn-lt"/>
                <a:ea typeface="+mn-ea"/>
                <a:cs typeface="+mn-cs"/>
              </a:rPr>
              <a:t> </a:t>
            </a:r>
            <a:endParaRPr lang="en-ZA" dirty="0"/>
          </a:p>
        </p:txBody>
      </p:sp>
      <p:sp>
        <p:nvSpPr>
          <p:cNvPr id="4" name="Slide Number Placeholder 3"/>
          <p:cNvSpPr>
            <a:spLocks noGrp="1"/>
          </p:cNvSpPr>
          <p:nvPr>
            <p:ph type="sldNum" sz="quarter" idx="10"/>
          </p:nvPr>
        </p:nvSpPr>
        <p:spPr/>
        <p:txBody>
          <a:bodyPr/>
          <a:lstStyle/>
          <a:p>
            <a:fld id="{99F6B9EF-17F9-4918-87E9-DB9CC8888B9C}" type="slidenum">
              <a:rPr lang="en-ZA" smtClean="0"/>
              <a:t>12</a:t>
            </a:fld>
            <a:endParaRPr lang="en-ZA"/>
          </a:p>
        </p:txBody>
      </p:sp>
    </p:spTree>
    <p:extLst>
      <p:ext uri="{BB962C8B-B14F-4D97-AF65-F5344CB8AC3E}">
        <p14:creationId xmlns:p14="http://schemas.microsoft.com/office/powerpoint/2010/main" val="12897583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ZA"/>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ZA"/>
          </a:p>
        </p:txBody>
      </p:sp>
      <p:sp>
        <p:nvSpPr>
          <p:cNvPr id="4" name="Date Placeholder 3"/>
          <p:cNvSpPr>
            <a:spLocks noGrp="1"/>
          </p:cNvSpPr>
          <p:nvPr>
            <p:ph type="dt" sz="half" idx="10"/>
          </p:nvPr>
        </p:nvSpPr>
        <p:spPr/>
        <p:txBody>
          <a:bodyPr/>
          <a:lstStyle/>
          <a:p>
            <a:fld id="{A56F8541-1C58-4B7F-9588-044E1133615E}" type="datetimeFigureOut">
              <a:rPr lang="en-ZA" smtClean="0"/>
              <a:t>2017/04/07</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B7E30149-6F14-43CF-9043-1C3E69E517B3}" type="slidenum">
              <a:rPr lang="en-ZA" smtClean="0"/>
              <a:t>‹#›</a:t>
            </a:fld>
            <a:endParaRPr lang="en-ZA"/>
          </a:p>
        </p:txBody>
      </p:sp>
    </p:spTree>
    <p:extLst>
      <p:ext uri="{BB962C8B-B14F-4D97-AF65-F5344CB8AC3E}">
        <p14:creationId xmlns:p14="http://schemas.microsoft.com/office/powerpoint/2010/main" val="23705555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ZA"/>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p:cNvSpPr>
            <a:spLocks noGrp="1"/>
          </p:cNvSpPr>
          <p:nvPr>
            <p:ph type="dt" sz="half" idx="10"/>
          </p:nvPr>
        </p:nvSpPr>
        <p:spPr/>
        <p:txBody>
          <a:bodyPr/>
          <a:lstStyle/>
          <a:p>
            <a:fld id="{A56F8541-1C58-4B7F-9588-044E1133615E}" type="datetimeFigureOut">
              <a:rPr lang="en-ZA" smtClean="0"/>
              <a:t>2017/04/07</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B7E30149-6F14-43CF-9043-1C3E69E517B3}" type="slidenum">
              <a:rPr lang="en-ZA" smtClean="0"/>
              <a:t>‹#›</a:t>
            </a:fld>
            <a:endParaRPr lang="en-ZA"/>
          </a:p>
        </p:txBody>
      </p:sp>
    </p:spTree>
    <p:extLst>
      <p:ext uri="{BB962C8B-B14F-4D97-AF65-F5344CB8AC3E}">
        <p14:creationId xmlns:p14="http://schemas.microsoft.com/office/powerpoint/2010/main" val="26841553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ZA"/>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p:cNvSpPr>
            <a:spLocks noGrp="1"/>
          </p:cNvSpPr>
          <p:nvPr>
            <p:ph type="dt" sz="half" idx="10"/>
          </p:nvPr>
        </p:nvSpPr>
        <p:spPr/>
        <p:txBody>
          <a:bodyPr/>
          <a:lstStyle/>
          <a:p>
            <a:fld id="{A56F8541-1C58-4B7F-9588-044E1133615E}" type="datetimeFigureOut">
              <a:rPr lang="en-ZA" smtClean="0"/>
              <a:t>2017/04/07</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B7E30149-6F14-43CF-9043-1C3E69E517B3}" type="slidenum">
              <a:rPr lang="en-ZA" smtClean="0"/>
              <a:t>‹#›</a:t>
            </a:fld>
            <a:endParaRPr lang="en-ZA"/>
          </a:p>
        </p:txBody>
      </p:sp>
    </p:spTree>
    <p:extLst>
      <p:ext uri="{BB962C8B-B14F-4D97-AF65-F5344CB8AC3E}">
        <p14:creationId xmlns:p14="http://schemas.microsoft.com/office/powerpoint/2010/main" val="26771506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ZA"/>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p:cNvSpPr>
            <a:spLocks noGrp="1"/>
          </p:cNvSpPr>
          <p:nvPr>
            <p:ph type="dt" sz="half" idx="10"/>
          </p:nvPr>
        </p:nvSpPr>
        <p:spPr/>
        <p:txBody>
          <a:bodyPr/>
          <a:lstStyle/>
          <a:p>
            <a:fld id="{A56F8541-1C58-4B7F-9588-044E1133615E}" type="datetimeFigureOut">
              <a:rPr lang="en-ZA" smtClean="0"/>
              <a:t>2017/04/07</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B7E30149-6F14-43CF-9043-1C3E69E517B3}" type="slidenum">
              <a:rPr lang="en-ZA" smtClean="0"/>
              <a:t>‹#›</a:t>
            </a:fld>
            <a:endParaRPr lang="en-ZA"/>
          </a:p>
        </p:txBody>
      </p:sp>
    </p:spTree>
    <p:extLst>
      <p:ext uri="{BB962C8B-B14F-4D97-AF65-F5344CB8AC3E}">
        <p14:creationId xmlns:p14="http://schemas.microsoft.com/office/powerpoint/2010/main" val="6490986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ZA"/>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56F8541-1C58-4B7F-9588-044E1133615E}" type="datetimeFigureOut">
              <a:rPr lang="en-ZA" smtClean="0"/>
              <a:t>2017/04/07</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B7E30149-6F14-43CF-9043-1C3E69E517B3}" type="slidenum">
              <a:rPr lang="en-ZA" smtClean="0"/>
              <a:t>‹#›</a:t>
            </a:fld>
            <a:endParaRPr lang="en-ZA"/>
          </a:p>
        </p:txBody>
      </p:sp>
    </p:spTree>
    <p:extLst>
      <p:ext uri="{BB962C8B-B14F-4D97-AF65-F5344CB8AC3E}">
        <p14:creationId xmlns:p14="http://schemas.microsoft.com/office/powerpoint/2010/main" val="13117989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ZA"/>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5" name="Date Placeholder 4"/>
          <p:cNvSpPr>
            <a:spLocks noGrp="1"/>
          </p:cNvSpPr>
          <p:nvPr>
            <p:ph type="dt" sz="half" idx="10"/>
          </p:nvPr>
        </p:nvSpPr>
        <p:spPr/>
        <p:txBody>
          <a:bodyPr/>
          <a:lstStyle/>
          <a:p>
            <a:fld id="{A56F8541-1C58-4B7F-9588-044E1133615E}" type="datetimeFigureOut">
              <a:rPr lang="en-ZA" smtClean="0"/>
              <a:t>2017/04/07</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B7E30149-6F14-43CF-9043-1C3E69E517B3}" type="slidenum">
              <a:rPr lang="en-ZA" smtClean="0"/>
              <a:t>‹#›</a:t>
            </a:fld>
            <a:endParaRPr lang="en-ZA"/>
          </a:p>
        </p:txBody>
      </p:sp>
    </p:spTree>
    <p:extLst>
      <p:ext uri="{BB962C8B-B14F-4D97-AF65-F5344CB8AC3E}">
        <p14:creationId xmlns:p14="http://schemas.microsoft.com/office/powerpoint/2010/main" val="8170750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ZA"/>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7" name="Date Placeholder 6"/>
          <p:cNvSpPr>
            <a:spLocks noGrp="1"/>
          </p:cNvSpPr>
          <p:nvPr>
            <p:ph type="dt" sz="half" idx="10"/>
          </p:nvPr>
        </p:nvSpPr>
        <p:spPr/>
        <p:txBody>
          <a:bodyPr/>
          <a:lstStyle/>
          <a:p>
            <a:fld id="{A56F8541-1C58-4B7F-9588-044E1133615E}" type="datetimeFigureOut">
              <a:rPr lang="en-ZA" smtClean="0"/>
              <a:t>2017/04/07</a:t>
            </a:fld>
            <a:endParaRPr lang="en-ZA"/>
          </a:p>
        </p:txBody>
      </p:sp>
      <p:sp>
        <p:nvSpPr>
          <p:cNvPr id="8" name="Footer Placeholder 7"/>
          <p:cNvSpPr>
            <a:spLocks noGrp="1"/>
          </p:cNvSpPr>
          <p:nvPr>
            <p:ph type="ftr" sz="quarter" idx="11"/>
          </p:nvPr>
        </p:nvSpPr>
        <p:spPr/>
        <p:txBody>
          <a:bodyPr/>
          <a:lstStyle/>
          <a:p>
            <a:endParaRPr lang="en-ZA"/>
          </a:p>
        </p:txBody>
      </p:sp>
      <p:sp>
        <p:nvSpPr>
          <p:cNvPr id="9" name="Slide Number Placeholder 8"/>
          <p:cNvSpPr>
            <a:spLocks noGrp="1"/>
          </p:cNvSpPr>
          <p:nvPr>
            <p:ph type="sldNum" sz="quarter" idx="12"/>
          </p:nvPr>
        </p:nvSpPr>
        <p:spPr/>
        <p:txBody>
          <a:bodyPr/>
          <a:lstStyle/>
          <a:p>
            <a:fld id="{B7E30149-6F14-43CF-9043-1C3E69E517B3}" type="slidenum">
              <a:rPr lang="en-ZA" smtClean="0"/>
              <a:t>‹#›</a:t>
            </a:fld>
            <a:endParaRPr lang="en-ZA"/>
          </a:p>
        </p:txBody>
      </p:sp>
    </p:spTree>
    <p:extLst>
      <p:ext uri="{BB962C8B-B14F-4D97-AF65-F5344CB8AC3E}">
        <p14:creationId xmlns:p14="http://schemas.microsoft.com/office/powerpoint/2010/main" val="9685939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ZA"/>
          </a:p>
        </p:txBody>
      </p:sp>
      <p:sp>
        <p:nvSpPr>
          <p:cNvPr id="3" name="Date Placeholder 2"/>
          <p:cNvSpPr>
            <a:spLocks noGrp="1"/>
          </p:cNvSpPr>
          <p:nvPr>
            <p:ph type="dt" sz="half" idx="10"/>
          </p:nvPr>
        </p:nvSpPr>
        <p:spPr/>
        <p:txBody>
          <a:bodyPr/>
          <a:lstStyle/>
          <a:p>
            <a:fld id="{A56F8541-1C58-4B7F-9588-044E1133615E}" type="datetimeFigureOut">
              <a:rPr lang="en-ZA" smtClean="0"/>
              <a:t>2017/04/07</a:t>
            </a:fld>
            <a:endParaRPr lang="en-ZA"/>
          </a:p>
        </p:txBody>
      </p:sp>
      <p:sp>
        <p:nvSpPr>
          <p:cNvPr id="4" name="Footer Placeholder 3"/>
          <p:cNvSpPr>
            <a:spLocks noGrp="1"/>
          </p:cNvSpPr>
          <p:nvPr>
            <p:ph type="ftr" sz="quarter" idx="11"/>
          </p:nvPr>
        </p:nvSpPr>
        <p:spPr/>
        <p:txBody>
          <a:bodyPr/>
          <a:lstStyle/>
          <a:p>
            <a:endParaRPr lang="en-ZA"/>
          </a:p>
        </p:txBody>
      </p:sp>
      <p:sp>
        <p:nvSpPr>
          <p:cNvPr id="5" name="Slide Number Placeholder 4"/>
          <p:cNvSpPr>
            <a:spLocks noGrp="1"/>
          </p:cNvSpPr>
          <p:nvPr>
            <p:ph type="sldNum" sz="quarter" idx="12"/>
          </p:nvPr>
        </p:nvSpPr>
        <p:spPr/>
        <p:txBody>
          <a:bodyPr/>
          <a:lstStyle/>
          <a:p>
            <a:fld id="{B7E30149-6F14-43CF-9043-1C3E69E517B3}" type="slidenum">
              <a:rPr lang="en-ZA" smtClean="0"/>
              <a:t>‹#›</a:t>
            </a:fld>
            <a:endParaRPr lang="en-ZA"/>
          </a:p>
        </p:txBody>
      </p:sp>
    </p:spTree>
    <p:extLst>
      <p:ext uri="{BB962C8B-B14F-4D97-AF65-F5344CB8AC3E}">
        <p14:creationId xmlns:p14="http://schemas.microsoft.com/office/powerpoint/2010/main" val="6513209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6F8541-1C58-4B7F-9588-044E1133615E}" type="datetimeFigureOut">
              <a:rPr lang="en-ZA" smtClean="0"/>
              <a:t>2017/04/07</a:t>
            </a:fld>
            <a:endParaRPr lang="en-ZA"/>
          </a:p>
        </p:txBody>
      </p:sp>
      <p:sp>
        <p:nvSpPr>
          <p:cNvPr id="3" name="Footer Placeholder 2"/>
          <p:cNvSpPr>
            <a:spLocks noGrp="1"/>
          </p:cNvSpPr>
          <p:nvPr>
            <p:ph type="ftr" sz="quarter" idx="11"/>
          </p:nvPr>
        </p:nvSpPr>
        <p:spPr/>
        <p:txBody>
          <a:bodyPr/>
          <a:lstStyle/>
          <a:p>
            <a:endParaRPr lang="en-ZA"/>
          </a:p>
        </p:txBody>
      </p:sp>
      <p:sp>
        <p:nvSpPr>
          <p:cNvPr id="4" name="Slide Number Placeholder 3"/>
          <p:cNvSpPr>
            <a:spLocks noGrp="1"/>
          </p:cNvSpPr>
          <p:nvPr>
            <p:ph type="sldNum" sz="quarter" idx="12"/>
          </p:nvPr>
        </p:nvSpPr>
        <p:spPr/>
        <p:txBody>
          <a:bodyPr/>
          <a:lstStyle/>
          <a:p>
            <a:fld id="{B7E30149-6F14-43CF-9043-1C3E69E517B3}" type="slidenum">
              <a:rPr lang="en-ZA" smtClean="0"/>
              <a:t>‹#›</a:t>
            </a:fld>
            <a:endParaRPr lang="en-ZA"/>
          </a:p>
        </p:txBody>
      </p:sp>
    </p:spTree>
    <p:extLst>
      <p:ext uri="{BB962C8B-B14F-4D97-AF65-F5344CB8AC3E}">
        <p14:creationId xmlns:p14="http://schemas.microsoft.com/office/powerpoint/2010/main" val="24087860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ZA"/>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56F8541-1C58-4B7F-9588-044E1133615E}" type="datetimeFigureOut">
              <a:rPr lang="en-ZA" smtClean="0"/>
              <a:t>2017/04/07</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B7E30149-6F14-43CF-9043-1C3E69E517B3}" type="slidenum">
              <a:rPr lang="en-ZA" smtClean="0"/>
              <a:t>‹#›</a:t>
            </a:fld>
            <a:endParaRPr lang="en-ZA"/>
          </a:p>
        </p:txBody>
      </p:sp>
    </p:spTree>
    <p:extLst>
      <p:ext uri="{BB962C8B-B14F-4D97-AF65-F5344CB8AC3E}">
        <p14:creationId xmlns:p14="http://schemas.microsoft.com/office/powerpoint/2010/main" val="28836318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ZA"/>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Z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56F8541-1C58-4B7F-9588-044E1133615E}" type="datetimeFigureOut">
              <a:rPr lang="en-ZA" smtClean="0"/>
              <a:t>2017/04/07</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B7E30149-6F14-43CF-9043-1C3E69E517B3}" type="slidenum">
              <a:rPr lang="en-ZA" smtClean="0"/>
              <a:t>‹#›</a:t>
            </a:fld>
            <a:endParaRPr lang="en-ZA"/>
          </a:p>
        </p:txBody>
      </p:sp>
    </p:spTree>
    <p:extLst>
      <p:ext uri="{BB962C8B-B14F-4D97-AF65-F5344CB8AC3E}">
        <p14:creationId xmlns:p14="http://schemas.microsoft.com/office/powerpoint/2010/main" val="3123376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ZA"/>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56F8541-1C58-4B7F-9588-044E1133615E}" type="datetimeFigureOut">
              <a:rPr lang="en-ZA" smtClean="0"/>
              <a:t>2017/04/07</a:t>
            </a:fld>
            <a:endParaRPr lang="en-ZA"/>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ZA"/>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E30149-6F14-43CF-9043-1C3E69E517B3}" type="slidenum">
              <a:rPr lang="en-ZA" smtClean="0"/>
              <a:t>‹#›</a:t>
            </a:fld>
            <a:endParaRPr lang="en-ZA"/>
          </a:p>
        </p:txBody>
      </p:sp>
    </p:spTree>
    <p:extLst>
      <p:ext uri="{BB962C8B-B14F-4D97-AF65-F5344CB8AC3E}">
        <p14:creationId xmlns:p14="http://schemas.microsoft.com/office/powerpoint/2010/main" val="30488099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8" Type="http://schemas.openxmlformats.org/officeDocument/2006/relationships/diagramData" Target="../diagrams/data6.xml"/><Relationship Id="rId13" Type="http://schemas.openxmlformats.org/officeDocument/2006/relationships/diagramData" Target="../diagrams/data7.xml"/><Relationship Id="rId3" Type="http://schemas.openxmlformats.org/officeDocument/2006/relationships/diagramData" Target="../diagrams/data5.xml"/><Relationship Id="rId7" Type="http://schemas.microsoft.com/office/2007/relationships/diagramDrawing" Target="../diagrams/drawing5.xml"/><Relationship Id="rId12" Type="http://schemas.microsoft.com/office/2007/relationships/diagramDrawing" Target="../diagrams/drawing6.xml"/><Relationship Id="rId17" Type="http://schemas.microsoft.com/office/2007/relationships/diagramDrawing" Target="../diagrams/drawing7.xml"/><Relationship Id="rId2" Type="http://schemas.openxmlformats.org/officeDocument/2006/relationships/notesSlide" Target="../notesSlides/notesSlide28.xml"/><Relationship Id="rId16" Type="http://schemas.openxmlformats.org/officeDocument/2006/relationships/diagramColors" Target="../diagrams/colors7.xml"/><Relationship Id="rId1" Type="http://schemas.openxmlformats.org/officeDocument/2006/relationships/slideLayout" Target="../slideLayouts/slideLayout2.xml"/><Relationship Id="rId6" Type="http://schemas.openxmlformats.org/officeDocument/2006/relationships/diagramColors" Target="../diagrams/colors5.xml"/><Relationship Id="rId11" Type="http://schemas.openxmlformats.org/officeDocument/2006/relationships/diagramColors" Target="../diagrams/colors6.xml"/><Relationship Id="rId5" Type="http://schemas.openxmlformats.org/officeDocument/2006/relationships/diagramQuickStyle" Target="../diagrams/quickStyle5.xml"/><Relationship Id="rId15" Type="http://schemas.openxmlformats.org/officeDocument/2006/relationships/diagramQuickStyle" Target="../diagrams/quickStyle7.xml"/><Relationship Id="rId10" Type="http://schemas.openxmlformats.org/officeDocument/2006/relationships/diagramQuickStyle" Target="../diagrams/quickStyle6.xml"/><Relationship Id="rId4" Type="http://schemas.openxmlformats.org/officeDocument/2006/relationships/diagramLayout" Target="../diagrams/layout5.xml"/><Relationship Id="rId9" Type="http://schemas.openxmlformats.org/officeDocument/2006/relationships/diagramLayout" Target="../diagrams/layout6.xml"/><Relationship Id="rId14" Type="http://schemas.openxmlformats.org/officeDocument/2006/relationships/diagramLayout" Target="../diagrams/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39.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34.xml"/><Relationship Id="rId1" Type="http://schemas.openxmlformats.org/officeDocument/2006/relationships/slideLayout" Target="../slideLayouts/slideLayout2.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4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6.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43.xml"/><Relationship Id="rId1" Type="http://schemas.openxmlformats.org/officeDocument/2006/relationships/slideLayout" Target="../slideLayouts/slideLayout2.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52.xml.rels><?xml version="1.0" encoding="UTF-8" standalone="yes"?>
<Relationships xmlns="http://schemas.openxmlformats.org/package/2006/relationships"><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notesSlide" Target="../notesSlides/notesSlide44.xml"/><Relationship Id="rId1" Type="http://schemas.openxmlformats.org/officeDocument/2006/relationships/slideLayout" Target="../slideLayouts/slideLayout2.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31181" y="895899"/>
            <a:ext cx="8013659" cy="427001"/>
          </a:xfrm>
        </p:spPr>
        <p:txBody>
          <a:bodyPr>
            <a:normAutofit fontScale="90000"/>
          </a:bodyPr>
          <a:lstStyle/>
          <a:p>
            <a:r>
              <a:rPr lang="en-ZA" b="1" dirty="0"/>
              <a:t>Agenda</a:t>
            </a:r>
          </a:p>
        </p:txBody>
      </p:sp>
      <p:pic>
        <p:nvPicPr>
          <p:cNvPr id="5" name="Picture 5" descr="circles"/>
          <p:cNvPicPr>
            <a:picLocks noChangeAspect="1" noChangeArrowheads="1"/>
          </p:cNvPicPr>
          <p:nvPr/>
        </p:nvPicPr>
        <p:blipFill>
          <a:blip r:embed="rId2" cstate="print">
            <a:duotone>
              <a:srgbClr val="557799">
                <a:shade val="45000"/>
                <a:satMod val="135000"/>
              </a:srgbClr>
              <a:prstClr val="white"/>
            </a:duotone>
          </a:blip>
          <a:srcRect/>
          <a:stretch>
            <a:fillRect/>
          </a:stretch>
        </p:blipFill>
        <p:spPr bwMode="auto">
          <a:xfrm>
            <a:off x="2479907" y="1700809"/>
            <a:ext cx="2898775" cy="4339771"/>
          </a:xfrm>
          <a:prstGeom prst="rect">
            <a:avLst/>
          </a:prstGeom>
          <a:solidFill>
            <a:srgbClr val="C0504D"/>
          </a:solidFill>
          <a:ln w="9525">
            <a:noFill/>
            <a:miter lim="800000"/>
            <a:headEnd/>
            <a:tailEnd/>
          </a:ln>
        </p:spPr>
      </p:pic>
      <p:sp>
        <p:nvSpPr>
          <p:cNvPr id="6" name="Text Box 11"/>
          <p:cNvSpPr txBox="1">
            <a:spLocks noChangeArrowheads="1"/>
          </p:cNvSpPr>
          <p:nvPr/>
        </p:nvSpPr>
        <p:spPr bwMode="auto">
          <a:xfrm>
            <a:off x="2832461" y="3964023"/>
            <a:ext cx="2159000" cy="400110"/>
          </a:xfrm>
          <a:prstGeom prst="rect">
            <a:avLst/>
          </a:prstGeom>
          <a:noFill/>
          <a:ln w="12700" algn="ctr">
            <a:noFill/>
            <a:miter lim="800000"/>
            <a:headEnd/>
            <a:tailEnd/>
          </a:ln>
        </p:spPr>
        <p:txBody>
          <a:bodyPr>
            <a:spAutoFit/>
          </a:bodyPr>
          <a:lstStyle/>
          <a:p>
            <a:pPr marL="342900" indent="-342900">
              <a:spcBef>
                <a:spcPct val="20000"/>
              </a:spcBef>
              <a:buSzPct val="120000"/>
              <a:tabLst>
                <a:tab pos="87313" algn="l"/>
              </a:tabLst>
            </a:pPr>
            <a:r>
              <a:rPr lang="en-US" sz="2000" b="1" dirty="0">
                <a:solidFill>
                  <a:srgbClr val="0079C1"/>
                </a:solidFill>
                <a:latin typeface="Arial" pitchFamily="34" charset="0"/>
                <a:cs typeface="Arial" pitchFamily="34" charset="0"/>
              </a:rPr>
              <a:t>Agenda</a:t>
            </a:r>
          </a:p>
        </p:txBody>
      </p:sp>
      <p:sp>
        <p:nvSpPr>
          <p:cNvPr id="7" name="Oval 6"/>
          <p:cNvSpPr>
            <a:spLocks noChangeArrowheads="1"/>
          </p:cNvSpPr>
          <p:nvPr/>
        </p:nvSpPr>
        <p:spPr bwMode="auto">
          <a:xfrm>
            <a:off x="3008022" y="1964213"/>
            <a:ext cx="360000" cy="360000"/>
          </a:xfrm>
          <a:prstGeom prst="ellipse">
            <a:avLst/>
          </a:prstGeom>
          <a:solidFill>
            <a:srgbClr val="4F81BD"/>
          </a:solidFill>
          <a:ln w="12700" algn="ctr">
            <a:noFill/>
            <a:round/>
            <a:headEnd/>
            <a:tailEnd/>
          </a:ln>
        </p:spPr>
        <p:txBody>
          <a:bodyPr wrap="none" anchor="ctr"/>
          <a:lstStyle/>
          <a:p>
            <a:pPr algn="ctr">
              <a:defRPr/>
            </a:pPr>
            <a:endParaRPr lang="en-US" sz="1200" b="1" kern="0" dirty="0">
              <a:solidFill>
                <a:prstClr val="white"/>
              </a:solidFill>
              <a:cs typeface="Arial" charset="0"/>
            </a:endParaRPr>
          </a:p>
        </p:txBody>
      </p:sp>
      <p:sp>
        <p:nvSpPr>
          <p:cNvPr id="10" name="Oval 6"/>
          <p:cNvSpPr>
            <a:spLocks noChangeArrowheads="1"/>
          </p:cNvSpPr>
          <p:nvPr/>
        </p:nvSpPr>
        <p:spPr bwMode="auto">
          <a:xfrm>
            <a:off x="3662156" y="2632307"/>
            <a:ext cx="360000" cy="360000"/>
          </a:xfrm>
          <a:prstGeom prst="ellipse">
            <a:avLst/>
          </a:prstGeom>
          <a:solidFill>
            <a:srgbClr val="4F81BD"/>
          </a:solidFill>
          <a:ln w="12700" algn="ctr">
            <a:noFill/>
            <a:round/>
            <a:headEnd/>
            <a:tailEnd/>
          </a:ln>
        </p:spPr>
        <p:txBody>
          <a:bodyPr wrap="none" anchor="ctr"/>
          <a:lstStyle/>
          <a:p>
            <a:pPr algn="ctr">
              <a:defRPr/>
            </a:pPr>
            <a:endParaRPr lang="en-US" sz="1200" b="1" kern="0" dirty="0">
              <a:solidFill>
                <a:prstClr val="white"/>
              </a:solidFill>
              <a:cs typeface="Arial" charset="0"/>
            </a:endParaRPr>
          </a:p>
        </p:txBody>
      </p:sp>
      <p:sp>
        <p:nvSpPr>
          <p:cNvPr id="11" name="TextBox 10"/>
          <p:cNvSpPr txBox="1"/>
          <p:nvPr/>
        </p:nvSpPr>
        <p:spPr>
          <a:xfrm>
            <a:off x="3423741" y="1960088"/>
            <a:ext cx="1705916" cy="369332"/>
          </a:xfrm>
          <a:prstGeom prst="rect">
            <a:avLst/>
          </a:prstGeom>
          <a:noFill/>
        </p:spPr>
        <p:txBody>
          <a:bodyPr wrap="none" rtlCol="0">
            <a:spAutoFit/>
          </a:bodyPr>
          <a:lstStyle>
            <a:defPPr>
              <a:defRPr lang="en-US"/>
            </a:defPPr>
            <a:lvl1pPr lvl="0">
              <a:defRPr b="1" kern="0">
                <a:solidFill>
                  <a:schemeClr val="tx1">
                    <a:lumMod val="75000"/>
                    <a:lumOff val="25000"/>
                  </a:schemeClr>
                </a:solidFill>
              </a:defRPr>
            </a:lvl1pPr>
          </a:lstStyle>
          <a:p>
            <a:r>
              <a:rPr lang="en-US" dirty="0"/>
              <a:t>Recap </a:t>
            </a:r>
            <a:r>
              <a:rPr lang="en-US" dirty="0">
                <a:solidFill>
                  <a:srgbClr val="FF0000"/>
                </a:solidFill>
              </a:rPr>
              <a:t>(15 mins)</a:t>
            </a:r>
            <a:endParaRPr lang="en-ZA" dirty="0">
              <a:solidFill>
                <a:srgbClr val="FF0000"/>
              </a:solidFill>
            </a:endParaRPr>
          </a:p>
        </p:txBody>
      </p:sp>
      <p:sp>
        <p:nvSpPr>
          <p:cNvPr id="15" name="TextBox 14"/>
          <p:cNvSpPr txBox="1"/>
          <p:nvPr/>
        </p:nvSpPr>
        <p:spPr>
          <a:xfrm>
            <a:off x="4254421" y="2632382"/>
            <a:ext cx="3823483" cy="369332"/>
          </a:xfrm>
          <a:prstGeom prst="rect">
            <a:avLst/>
          </a:prstGeom>
          <a:noFill/>
        </p:spPr>
        <p:txBody>
          <a:bodyPr wrap="none" rtlCol="0">
            <a:spAutoFit/>
          </a:bodyPr>
          <a:lstStyle/>
          <a:p>
            <a:pPr lvl="0">
              <a:defRPr/>
            </a:pPr>
            <a:r>
              <a:rPr lang="en-ZA" b="1" kern="0" dirty="0">
                <a:solidFill>
                  <a:schemeClr val="tx1">
                    <a:lumMod val="75000"/>
                    <a:lumOff val="25000"/>
                  </a:schemeClr>
                </a:solidFill>
              </a:rPr>
              <a:t>Project Planning Techniques </a:t>
            </a:r>
            <a:r>
              <a:rPr lang="en-ZA" b="1" kern="0" dirty="0">
                <a:solidFill>
                  <a:srgbClr val="FF0000"/>
                </a:solidFill>
              </a:rPr>
              <a:t>(30 mins)</a:t>
            </a:r>
            <a:endParaRPr lang="en-ZA" b="1" kern="0" dirty="0">
              <a:solidFill>
                <a:schemeClr val="tx1">
                  <a:lumMod val="75000"/>
                  <a:lumOff val="25000"/>
                </a:schemeClr>
              </a:solidFill>
            </a:endParaRPr>
          </a:p>
        </p:txBody>
      </p:sp>
      <p:sp>
        <p:nvSpPr>
          <p:cNvPr id="19" name="Slide Number Placeholder 1"/>
          <p:cNvSpPr>
            <a:spLocks noGrp="1"/>
          </p:cNvSpPr>
          <p:nvPr>
            <p:ph type="sldNum" sz="quarter" idx="12"/>
          </p:nvPr>
        </p:nvSpPr>
        <p:spPr>
          <a:xfrm>
            <a:off x="8077200" y="6356351"/>
            <a:ext cx="2133600" cy="365125"/>
          </a:xfrm>
        </p:spPr>
        <p:txBody>
          <a:bodyPr/>
          <a:lstStyle/>
          <a:p>
            <a:pPr algn="r"/>
            <a:fld id="{A4569304-FB71-4E69-9582-6F368BEC465A}" type="slidenum">
              <a:rPr lang="en-ZA" sz="1000"/>
              <a:pPr algn="r"/>
              <a:t>1</a:t>
            </a:fld>
            <a:endParaRPr lang="en-ZA" sz="1000" dirty="0"/>
          </a:p>
        </p:txBody>
      </p:sp>
      <p:sp>
        <p:nvSpPr>
          <p:cNvPr id="16" name="Oval 10"/>
          <p:cNvSpPr>
            <a:spLocks noChangeArrowheads="1"/>
          </p:cNvSpPr>
          <p:nvPr/>
        </p:nvSpPr>
        <p:spPr bwMode="auto">
          <a:xfrm>
            <a:off x="4222232" y="3366054"/>
            <a:ext cx="360000" cy="360000"/>
          </a:xfrm>
          <a:prstGeom prst="ellipse">
            <a:avLst/>
          </a:prstGeom>
          <a:solidFill>
            <a:srgbClr val="4F81BD"/>
          </a:solidFill>
          <a:ln w="12700" algn="ctr">
            <a:noFill/>
            <a:round/>
            <a:headEnd/>
            <a:tailEnd/>
          </a:ln>
        </p:spPr>
        <p:txBody>
          <a:bodyPr wrap="none" anchor="ctr"/>
          <a:lstStyle/>
          <a:p>
            <a:pPr algn="ctr">
              <a:defRPr/>
            </a:pPr>
            <a:endParaRPr lang="en-US" sz="1200" b="1" kern="0" dirty="0">
              <a:solidFill>
                <a:prstClr val="white"/>
              </a:solidFill>
              <a:cs typeface="Arial" charset="0"/>
            </a:endParaRPr>
          </a:p>
        </p:txBody>
      </p:sp>
      <p:sp>
        <p:nvSpPr>
          <p:cNvPr id="17" name="TextBox 16"/>
          <p:cNvSpPr txBox="1"/>
          <p:nvPr/>
        </p:nvSpPr>
        <p:spPr>
          <a:xfrm>
            <a:off x="4964453" y="3336581"/>
            <a:ext cx="4224233" cy="369332"/>
          </a:xfrm>
          <a:prstGeom prst="rect">
            <a:avLst/>
          </a:prstGeom>
          <a:noFill/>
        </p:spPr>
        <p:txBody>
          <a:bodyPr wrap="none" rtlCol="0">
            <a:spAutoFit/>
          </a:bodyPr>
          <a:lstStyle/>
          <a:p>
            <a:pPr lvl="0">
              <a:defRPr/>
            </a:pPr>
            <a:r>
              <a:rPr lang="en-US" b="1" kern="0" dirty="0">
                <a:solidFill>
                  <a:schemeClr val="tx1">
                    <a:lumMod val="75000"/>
                    <a:lumOff val="25000"/>
                  </a:schemeClr>
                </a:solidFill>
              </a:rPr>
              <a:t>Developing the Project Schedule </a:t>
            </a:r>
            <a:r>
              <a:rPr lang="en-US" b="1" kern="0" dirty="0">
                <a:solidFill>
                  <a:srgbClr val="FF0000"/>
                </a:solidFill>
              </a:rPr>
              <a:t>(45 mins)</a:t>
            </a:r>
            <a:endParaRPr lang="en-ZA" b="1" kern="0" dirty="0">
              <a:solidFill>
                <a:schemeClr val="tx1">
                  <a:lumMod val="75000"/>
                  <a:lumOff val="25000"/>
                </a:schemeClr>
              </a:solidFill>
            </a:endParaRPr>
          </a:p>
        </p:txBody>
      </p:sp>
      <p:sp>
        <p:nvSpPr>
          <p:cNvPr id="14" name="Oval 10"/>
          <p:cNvSpPr>
            <a:spLocks noChangeArrowheads="1"/>
          </p:cNvSpPr>
          <p:nvPr/>
        </p:nvSpPr>
        <p:spPr bwMode="auto">
          <a:xfrm>
            <a:off x="4766355" y="4304651"/>
            <a:ext cx="360000" cy="360000"/>
          </a:xfrm>
          <a:prstGeom prst="ellipse">
            <a:avLst/>
          </a:prstGeom>
          <a:solidFill>
            <a:srgbClr val="4F81BD"/>
          </a:solidFill>
          <a:ln w="12700" algn="ctr">
            <a:noFill/>
            <a:round/>
            <a:headEnd/>
            <a:tailEnd/>
          </a:ln>
        </p:spPr>
        <p:txBody>
          <a:bodyPr wrap="none" anchor="ctr"/>
          <a:lstStyle/>
          <a:p>
            <a:pPr algn="ctr">
              <a:defRPr/>
            </a:pPr>
            <a:endParaRPr lang="en-US" sz="1200" b="1" kern="0" dirty="0">
              <a:solidFill>
                <a:prstClr val="white"/>
              </a:solidFill>
              <a:cs typeface="Arial" charset="0"/>
            </a:endParaRPr>
          </a:p>
        </p:txBody>
      </p:sp>
      <p:sp>
        <p:nvSpPr>
          <p:cNvPr id="18" name="TextBox 17"/>
          <p:cNvSpPr txBox="1"/>
          <p:nvPr/>
        </p:nvSpPr>
        <p:spPr>
          <a:xfrm>
            <a:off x="5474705" y="4322031"/>
            <a:ext cx="3296095" cy="369332"/>
          </a:xfrm>
          <a:prstGeom prst="rect">
            <a:avLst/>
          </a:prstGeom>
          <a:noFill/>
        </p:spPr>
        <p:txBody>
          <a:bodyPr wrap="none" rtlCol="0">
            <a:spAutoFit/>
          </a:bodyPr>
          <a:lstStyle/>
          <a:p>
            <a:pPr lvl="0">
              <a:defRPr/>
            </a:pPr>
            <a:r>
              <a:rPr lang="en-ZA" b="1" kern="0" dirty="0">
                <a:solidFill>
                  <a:schemeClr val="tx1">
                    <a:lumMod val="75000"/>
                    <a:lumOff val="25000"/>
                  </a:schemeClr>
                </a:solidFill>
              </a:rPr>
              <a:t>Assignment Discussion </a:t>
            </a:r>
            <a:r>
              <a:rPr lang="en-ZA" b="1" kern="0" dirty="0">
                <a:solidFill>
                  <a:srgbClr val="FF0000"/>
                </a:solidFill>
              </a:rPr>
              <a:t>(30 mins)</a:t>
            </a:r>
            <a:endParaRPr lang="en-ZA" b="1" kern="0" dirty="0">
              <a:solidFill>
                <a:schemeClr val="tx1">
                  <a:lumMod val="75000"/>
                  <a:lumOff val="25000"/>
                </a:schemeClr>
              </a:solidFill>
            </a:endParaRPr>
          </a:p>
        </p:txBody>
      </p:sp>
    </p:spTree>
    <p:extLst>
      <p:ext uri="{BB962C8B-B14F-4D97-AF65-F5344CB8AC3E}">
        <p14:creationId xmlns:p14="http://schemas.microsoft.com/office/powerpoint/2010/main" val="22002323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9939" y="600796"/>
            <a:ext cx="11566688" cy="634115"/>
          </a:xfrm>
          <a:solidFill>
            <a:srgbClr val="0070C0"/>
          </a:solidFill>
        </p:spPr>
        <p:txBody>
          <a:bodyPr>
            <a:normAutofit/>
          </a:bodyPr>
          <a:lstStyle/>
          <a:p>
            <a:pPr algn="ctr"/>
            <a:r>
              <a:rPr lang="en-ZA" sz="2900" b="1" dirty="0">
                <a:solidFill>
                  <a:srgbClr val="FFFFFF"/>
                </a:solidFill>
              </a:rPr>
              <a:t>Pre-Planning/Defining the requirements</a:t>
            </a:r>
          </a:p>
        </p:txBody>
      </p:sp>
      <p:sp>
        <p:nvSpPr>
          <p:cNvPr id="5" name="TextBox 4"/>
          <p:cNvSpPr txBox="1"/>
          <p:nvPr/>
        </p:nvSpPr>
        <p:spPr>
          <a:xfrm>
            <a:off x="1371162" y="1701882"/>
            <a:ext cx="9484242" cy="4154984"/>
          </a:xfrm>
          <a:prstGeom prst="rect">
            <a:avLst/>
          </a:prstGeom>
          <a:noFill/>
        </p:spPr>
        <p:txBody>
          <a:bodyPr wrap="square" rtlCol="0">
            <a:spAutoFit/>
          </a:bodyPr>
          <a:lstStyle/>
          <a:p>
            <a:r>
              <a:rPr lang="en-ZA" sz="2400" dirty="0"/>
              <a:t>● General scope of the work </a:t>
            </a:r>
          </a:p>
          <a:p>
            <a:r>
              <a:rPr lang="en-ZA" sz="2400" dirty="0"/>
              <a:t>● Objectives and related background </a:t>
            </a:r>
          </a:p>
          <a:p>
            <a:r>
              <a:rPr lang="en-ZA" sz="2400" dirty="0"/>
              <a:t>● Contractor’s tasks </a:t>
            </a:r>
          </a:p>
          <a:p>
            <a:r>
              <a:rPr lang="en-ZA" sz="2400" dirty="0"/>
              <a:t>● Contractor end-item performance requirements </a:t>
            </a:r>
          </a:p>
          <a:p>
            <a:r>
              <a:rPr lang="en-ZA" sz="2400" dirty="0"/>
              <a:t>● Reference to related studies, documentation, and specifications </a:t>
            </a:r>
          </a:p>
          <a:p>
            <a:r>
              <a:rPr lang="en-ZA" sz="2400" dirty="0"/>
              <a:t>● Data items (documentation) </a:t>
            </a:r>
          </a:p>
          <a:p>
            <a:r>
              <a:rPr lang="en-ZA" sz="2400" dirty="0"/>
              <a:t>● Support equipment for contract end-item </a:t>
            </a:r>
          </a:p>
          <a:p>
            <a:r>
              <a:rPr lang="en-ZA" sz="2400" dirty="0"/>
              <a:t>● Customer-furnished property, facilities, equipment, and services </a:t>
            </a:r>
          </a:p>
          <a:p>
            <a:r>
              <a:rPr lang="en-ZA" sz="2400" dirty="0"/>
              <a:t>● Customer-furnished documentation </a:t>
            </a:r>
          </a:p>
          <a:p>
            <a:r>
              <a:rPr lang="en-ZA" sz="2400" dirty="0"/>
              <a:t>● Schedule of performance </a:t>
            </a:r>
          </a:p>
          <a:p>
            <a:r>
              <a:rPr lang="en-ZA" sz="2400" dirty="0"/>
              <a:t>● Exhibits, attachments, and appendices</a:t>
            </a:r>
          </a:p>
        </p:txBody>
      </p:sp>
    </p:spTree>
    <p:extLst>
      <p:ext uri="{BB962C8B-B14F-4D97-AF65-F5344CB8AC3E}">
        <p14:creationId xmlns:p14="http://schemas.microsoft.com/office/powerpoint/2010/main" val="37364643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9939" y="600796"/>
            <a:ext cx="11566688" cy="634115"/>
          </a:xfrm>
          <a:solidFill>
            <a:srgbClr val="0070C0"/>
          </a:solidFill>
        </p:spPr>
        <p:txBody>
          <a:bodyPr>
            <a:normAutofit/>
          </a:bodyPr>
          <a:lstStyle/>
          <a:p>
            <a:pPr algn="ctr"/>
            <a:r>
              <a:rPr lang="en-ZA" sz="2900" b="1" dirty="0">
                <a:solidFill>
                  <a:srgbClr val="FFFFFF"/>
                </a:solidFill>
              </a:rPr>
              <a:t>Detailed Planning</a:t>
            </a:r>
          </a:p>
        </p:txBody>
      </p:sp>
      <p:sp>
        <p:nvSpPr>
          <p:cNvPr id="22" name="Rectangle 21"/>
          <p:cNvSpPr/>
          <p:nvPr/>
        </p:nvSpPr>
        <p:spPr>
          <a:xfrm>
            <a:off x="627318" y="1393203"/>
            <a:ext cx="2241353" cy="596196"/>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defTabSz="457200">
              <a:defRPr/>
            </a:pPr>
            <a:r>
              <a:rPr lang="en-ZA" sz="2000" b="1" dirty="0">
                <a:solidFill>
                  <a:prstClr val="white"/>
                </a:solidFill>
                <a:latin typeface="Arial" panose="020B0604020202020204" pitchFamily="34" charset="0"/>
                <a:cs typeface="Arial" panose="020B0604020202020204" pitchFamily="34" charset="0"/>
              </a:rPr>
              <a:t>Scope </a:t>
            </a:r>
          </a:p>
        </p:txBody>
      </p:sp>
      <p:sp>
        <p:nvSpPr>
          <p:cNvPr id="5" name="TextBox 4"/>
          <p:cNvSpPr txBox="1"/>
          <p:nvPr/>
        </p:nvSpPr>
        <p:spPr>
          <a:xfrm>
            <a:off x="340235" y="2120533"/>
            <a:ext cx="3019647" cy="1569660"/>
          </a:xfrm>
          <a:prstGeom prst="rect">
            <a:avLst/>
          </a:prstGeom>
          <a:noFill/>
        </p:spPr>
        <p:txBody>
          <a:bodyPr wrap="square" rtlCol="0">
            <a:spAutoFit/>
          </a:bodyPr>
          <a:lstStyle/>
          <a:p>
            <a:r>
              <a:rPr lang="en-ZA" sz="2400" dirty="0"/>
              <a:t>● Scope</a:t>
            </a:r>
          </a:p>
          <a:p>
            <a:r>
              <a:rPr lang="en-ZA" sz="2400" dirty="0"/>
              <a:t>● Project Scope</a:t>
            </a:r>
          </a:p>
          <a:p>
            <a:r>
              <a:rPr lang="en-ZA" sz="2400" dirty="0"/>
              <a:t>● Scope Statement</a:t>
            </a:r>
          </a:p>
          <a:p>
            <a:r>
              <a:rPr lang="en-ZA" sz="2400" dirty="0"/>
              <a:t>● Statement of Work</a:t>
            </a:r>
          </a:p>
        </p:txBody>
      </p:sp>
      <p:sp>
        <p:nvSpPr>
          <p:cNvPr id="6" name="Rectangle 5"/>
          <p:cNvSpPr/>
          <p:nvPr/>
        </p:nvSpPr>
        <p:spPr>
          <a:xfrm>
            <a:off x="3408469" y="1414469"/>
            <a:ext cx="2152748" cy="574930"/>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defTabSz="457200">
              <a:defRPr/>
            </a:pPr>
            <a:r>
              <a:rPr lang="en-ZA" sz="2000" b="1" dirty="0">
                <a:solidFill>
                  <a:prstClr val="white"/>
                </a:solidFill>
                <a:latin typeface="Arial" panose="020B0604020202020204" pitchFamily="34" charset="0"/>
                <a:cs typeface="Arial" panose="020B0604020202020204" pitchFamily="34" charset="0"/>
              </a:rPr>
              <a:t>Specifications </a:t>
            </a:r>
          </a:p>
        </p:txBody>
      </p:sp>
      <p:cxnSp>
        <p:nvCxnSpPr>
          <p:cNvPr id="7" name="Straight Connector 6"/>
          <p:cNvCxnSpPr/>
          <p:nvPr/>
        </p:nvCxnSpPr>
        <p:spPr>
          <a:xfrm>
            <a:off x="3080981" y="1414469"/>
            <a:ext cx="2459" cy="5039495"/>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8" name="Table 7"/>
          <p:cNvGraphicFramePr>
            <a:graphicFrameLocks noGrp="1"/>
          </p:cNvGraphicFramePr>
          <p:nvPr>
            <p:extLst>
              <p:ext uri="{D42A27DB-BD31-4B8C-83A1-F6EECF244321}">
                <p14:modId xmlns:p14="http://schemas.microsoft.com/office/powerpoint/2010/main" val="116048431"/>
              </p:ext>
            </p:extLst>
          </p:nvPr>
        </p:nvGraphicFramePr>
        <p:xfrm>
          <a:off x="3306722" y="2141799"/>
          <a:ext cx="2381695" cy="2143123"/>
        </p:xfrm>
        <a:graphic>
          <a:graphicData uri="http://schemas.openxmlformats.org/drawingml/2006/table">
            <a:tbl>
              <a:tblPr firstRow="1" bandRow="1">
                <a:tableStyleId>{D7AC3CCA-C797-4891-BE02-D94E43425B78}</a:tableStyleId>
              </a:tblPr>
              <a:tblGrid>
                <a:gridCol w="1360969">
                  <a:extLst>
                    <a:ext uri="{9D8B030D-6E8A-4147-A177-3AD203B41FA5}">
                      <a16:colId xmlns:a16="http://schemas.microsoft.com/office/drawing/2014/main" val="764038193"/>
                    </a:ext>
                  </a:extLst>
                </a:gridCol>
                <a:gridCol w="1020726">
                  <a:extLst>
                    <a:ext uri="{9D8B030D-6E8A-4147-A177-3AD203B41FA5}">
                      <a16:colId xmlns:a16="http://schemas.microsoft.com/office/drawing/2014/main" val="93600680"/>
                    </a:ext>
                  </a:extLst>
                </a:gridCol>
              </a:tblGrid>
              <a:tr h="584013">
                <a:tc>
                  <a:txBody>
                    <a:bodyPr/>
                    <a:lstStyle/>
                    <a:p>
                      <a:r>
                        <a:rPr lang="en-ZA" dirty="0"/>
                        <a:t>Description</a:t>
                      </a:r>
                    </a:p>
                  </a:txBody>
                  <a:tcPr/>
                </a:tc>
                <a:tc>
                  <a:txBody>
                    <a:bodyPr/>
                    <a:lstStyle/>
                    <a:p>
                      <a:r>
                        <a:rPr lang="en-ZA" dirty="0"/>
                        <a:t>Spec. No</a:t>
                      </a:r>
                    </a:p>
                  </a:txBody>
                  <a:tcPr/>
                </a:tc>
                <a:extLst>
                  <a:ext uri="{0D108BD9-81ED-4DB2-BD59-A6C34878D82A}">
                    <a16:rowId xmlns:a16="http://schemas.microsoft.com/office/drawing/2014/main" val="629802490"/>
                  </a:ext>
                </a:extLst>
              </a:tr>
              <a:tr h="367797">
                <a:tc>
                  <a:txBody>
                    <a:bodyPr/>
                    <a:lstStyle/>
                    <a:p>
                      <a:r>
                        <a:rPr lang="en-ZA" dirty="0"/>
                        <a:t>Civil</a:t>
                      </a:r>
                    </a:p>
                  </a:txBody>
                  <a:tcPr/>
                </a:tc>
                <a:tc>
                  <a:txBody>
                    <a:bodyPr/>
                    <a:lstStyle/>
                    <a:p>
                      <a:r>
                        <a:rPr lang="en-ZA" dirty="0"/>
                        <a:t>100</a:t>
                      </a:r>
                    </a:p>
                  </a:txBody>
                  <a:tcPr/>
                </a:tc>
                <a:extLst>
                  <a:ext uri="{0D108BD9-81ED-4DB2-BD59-A6C34878D82A}">
                    <a16:rowId xmlns:a16="http://schemas.microsoft.com/office/drawing/2014/main" val="3635727827"/>
                  </a:ext>
                </a:extLst>
              </a:tr>
              <a:tr h="397313">
                <a:tc>
                  <a:txBody>
                    <a:bodyPr/>
                    <a:lstStyle/>
                    <a:p>
                      <a:r>
                        <a:rPr lang="en-ZA" dirty="0"/>
                        <a:t>Concrete</a:t>
                      </a:r>
                    </a:p>
                  </a:txBody>
                  <a:tcPr/>
                </a:tc>
                <a:tc>
                  <a:txBody>
                    <a:bodyPr/>
                    <a:lstStyle/>
                    <a:p>
                      <a:r>
                        <a:rPr lang="en-ZA" dirty="0"/>
                        <a:t>101</a:t>
                      </a:r>
                    </a:p>
                  </a:txBody>
                  <a:tcPr/>
                </a:tc>
                <a:extLst>
                  <a:ext uri="{0D108BD9-81ED-4DB2-BD59-A6C34878D82A}">
                    <a16:rowId xmlns:a16="http://schemas.microsoft.com/office/drawing/2014/main" val="3460082887"/>
                  </a:ext>
                </a:extLst>
              </a:tr>
              <a:tr h="390740">
                <a:tc>
                  <a:txBody>
                    <a:bodyPr/>
                    <a:lstStyle/>
                    <a:p>
                      <a:r>
                        <a:rPr lang="en-ZA" dirty="0"/>
                        <a:t>Roofing</a:t>
                      </a:r>
                    </a:p>
                  </a:txBody>
                  <a:tcPr/>
                </a:tc>
                <a:tc>
                  <a:txBody>
                    <a:bodyPr/>
                    <a:lstStyle/>
                    <a:p>
                      <a:r>
                        <a:rPr lang="en-ZA" dirty="0"/>
                        <a:t>102</a:t>
                      </a:r>
                    </a:p>
                  </a:txBody>
                  <a:tcPr/>
                </a:tc>
                <a:extLst>
                  <a:ext uri="{0D108BD9-81ED-4DB2-BD59-A6C34878D82A}">
                    <a16:rowId xmlns:a16="http://schemas.microsoft.com/office/drawing/2014/main" val="1740000937"/>
                  </a:ext>
                </a:extLst>
              </a:tr>
              <a:tr h="403260">
                <a:tc>
                  <a:txBody>
                    <a:bodyPr/>
                    <a:lstStyle/>
                    <a:p>
                      <a:r>
                        <a:rPr lang="en-ZA" dirty="0"/>
                        <a:t>Plumbing</a:t>
                      </a:r>
                    </a:p>
                  </a:txBody>
                  <a:tcPr/>
                </a:tc>
                <a:tc>
                  <a:txBody>
                    <a:bodyPr/>
                    <a:lstStyle/>
                    <a:p>
                      <a:r>
                        <a:rPr lang="en-ZA" dirty="0"/>
                        <a:t>103</a:t>
                      </a:r>
                    </a:p>
                  </a:txBody>
                  <a:tcPr/>
                </a:tc>
                <a:extLst>
                  <a:ext uri="{0D108BD9-81ED-4DB2-BD59-A6C34878D82A}">
                    <a16:rowId xmlns:a16="http://schemas.microsoft.com/office/drawing/2014/main" val="1133844035"/>
                  </a:ext>
                </a:extLst>
              </a:tr>
            </a:tbl>
          </a:graphicData>
        </a:graphic>
      </p:graphicFrame>
      <p:cxnSp>
        <p:nvCxnSpPr>
          <p:cNvPr id="10" name="Straight Connector 9"/>
          <p:cNvCxnSpPr/>
          <p:nvPr/>
        </p:nvCxnSpPr>
        <p:spPr>
          <a:xfrm>
            <a:off x="5987213" y="1414469"/>
            <a:ext cx="2459" cy="5039495"/>
          </a:xfrm>
          <a:prstGeom prst="line">
            <a:avLst/>
          </a:prstGeom>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6415668" y="1414469"/>
            <a:ext cx="2152748" cy="574930"/>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defTabSz="457200">
              <a:defRPr/>
            </a:pPr>
            <a:r>
              <a:rPr lang="en-ZA" sz="2000" b="1" dirty="0">
                <a:solidFill>
                  <a:prstClr val="white"/>
                </a:solidFill>
                <a:latin typeface="Arial" panose="020B0604020202020204" pitchFamily="34" charset="0"/>
                <a:cs typeface="Arial" panose="020B0604020202020204" pitchFamily="34" charset="0"/>
              </a:rPr>
              <a:t>Milestone </a:t>
            </a:r>
          </a:p>
        </p:txBody>
      </p:sp>
      <p:sp>
        <p:nvSpPr>
          <p:cNvPr id="13" name="TextBox 12"/>
          <p:cNvSpPr txBox="1"/>
          <p:nvPr/>
        </p:nvSpPr>
        <p:spPr>
          <a:xfrm>
            <a:off x="6191734" y="2168957"/>
            <a:ext cx="2701711" cy="1569660"/>
          </a:xfrm>
          <a:prstGeom prst="rect">
            <a:avLst/>
          </a:prstGeom>
          <a:noFill/>
        </p:spPr>
        <p:txBody>
          <a:bodyPr wrap="square" rtlCol="0">
            <a:spAutoFit/>
          </a:bodyPr>
          <a:lstStyle/>
          <a:p>
            <a:r>
              <a:rPr lang="en-ZA" sz="2400" dirty="0"/>
              <a:t>● Start dates</a:t>
            </a:r>
          </a:p>
          <a:p>
            <a:r>
              <a:rPr lang="en-ZA" sz="2400" dirty="0"/>
              <a:t>● End dates</a:t>
            </a:r>
          </a:p>
          <a:p>
            <a:r>
              <a:rPr lang="en-ZA" sz="2400" dirty="0"/>
              <a:t>● Major milestones</a:t>
            </a:r>
          </a:p>
          <a:p>
            <a:r>
              <a:rPr lang="en-ZA" sz="2400" dirty="0"/>
              <a:t>● Minor milestones</a:t>
            </a:r>
          </a:p>
        </p:txBody>
      </p:sp>
      <p:cxnSp>
        <p:nvCxnSpPr>
          <p:cNvPr id="14" name="Straight Connector 13"/>
          <p:cNvCxnSpPr/>
          <p:nvPr/>
        </p:nvCxnSpPr>
        <p:spPr>
          <a:xfrm>
            <a:off x="8920030" y="1414469"/>
            <a:ext cx="2459" cy="5039495"/>
          </a:xfrm>
          <a:prstGeom prst="line">
            <a:avLst/>
          </a:prstGeom>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9411295" y="1414469"/>
            <a:ext cx="2152748" cy="574930"/>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defTabSz="457200">
              <a:defRPr/>
            </a:pPr>
            <a:r>
              <a:rPr lang="en-ZA" sz="2000" b="1" dirty="0">
                <a:solidFill>
                  <a:prstClr val="white"/>
                </a:solidFill>
                <a:latin typeface="Arial" panose="020B0604020202020204" pitchFamily="34" charset="0"/>
                <a:cs typeface="Arial" panose="020B0604020202020204" pitchFamily="34" charset="0"/>
              </a:rPr>
              <a:t>WBS</a:t>
            </a:r>
          </a:p>
        </p:txBody>
      </p:sp>
      <p:sp>
        <p:nvSpPr>
          <p:cNvPr id="16" name="TextBox 15"/>
          <p:cNvSpPr txBox="1"/>
          <p:nvPr/>
        </p:nvSpPr>
        <p:spPr>
          <a:xfrm>
            <a:off x="9245059" y="2179090"/>
            <a:ext cx="2701711" cy="1938992"/>
          </a:xfrm>
          <a:prstGeom prst="rect">
            <a:avLst/>
          </a:prstGeom>
          <a:noFill/>
        </p:spPr>
        <p:txBody>
          <a:bodyPr wrap="square" rtlCol="0">
            <a:spAutoFit/>
          </a:bodyPr>
          <a:lstStyle/>
          <a:p>
            <a:r>
              <a:rPr lang="en-ZA" sz="2400" dirty="0"/>
              <a:t>● Tasks</a:t>
            </a:r>
          </a:p>
          <a:p>
            <a:r>
              <a:rPr lang="en-ZA" sz="2400" dirty="0"/>
              <a:t>● Sub-tasks</a:t>
            </a:r>
          </a:p>
          <a:p>
            <a:r>
              <a:rPr lang="en-ZA" sz="2400" dirty="0"/>
              <a:t>● Time</a:t>
            </a:r>
          </a:p>
          <a:p>
            <a:r>
              <a:rPr lang="en-ZA" sz="2400" dirty="0"/>
              <a:t>● Costs</a:t>
            </a:r>
          </a:p>
          <a:p>
            <a:r>
              <a:rPr lang="en-ZA" sz="2400" dirty="0"/>
              <a:t>● Responsibilities</a:t>
            </a:r>
          </a:p>
        </p:txBody>
      </p:sp>
    </p:spTree>
    <p:extLst>
      <p:ext uri="{BB962C8B-B14F-4D97-AF65-F5344CB8AC3E}">
        <p14:creationId xmlns:p14="http://schemas.microsoft.com/office/powerpoint/2010/main" val="4863465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9939" y="600796"/>
            <a:ext cx="11566688" cy="634115"/>
          </a:xfrm>
          <a:solidFill>
            <a:srgbClr val="0070C0"/>
          </a:solidFill>
        </p:spPr>
        <p:txBody>
          <a:bodyPr>
            <a:normAutofit/>
          </a:bodyPr>
          <a:lstStyle/>
          <a:p>
            <a:pPr algn="ctr"/>
            <a:r>
              <a:rPr lang="en-ZA" sz="2900" b="1" dirty="0">
                <a:solidFill>
                  <a:srgbClr val="FFFFFF"/>
                </a:solidFill>
              </a:rPr>
              <a:t>Example of SOW</a:t>
            </a:r>
          </a:p>
        </p:txBody>
      </p:sp>
      <p:pic>
        <p:nvPicPr>
          <p:cNvPr id="4" name="Picture 3"/>
          <p:cNvPicPr>
            <a:picLocks noChangeAspect="1"/>
          </p:cNvPicPr>
          <p:nvPr/>
        </p:nvPicPr>
        <p:blipFill>
          <a:blip r:embed="rId3"/>
          <a:stretch>
            <a:fillRect/>
          </a:stretch>
        </p:blipFill>
        <p:spPr>
          <a:xfrm>
            <a:off x="1924493" y="1234911"/>
            <a:ext cx="6964326" cy="5524500"/>
          </a:xfrm>
          <a:prstGeom prst="rect">
            <a:avLst/>
          </a:prstGeom>
        </p:spPr>
      </p:pic>
    </p:spTree>
    <p:extLst>
      <p:ext uri="{BB962C8B-B14F-4D97-AF65-F5344CB8AC3E}">
        <p14:creationId xmlns:p14="http://schemas.microsoft.com/office/powerpoint/2010/main" val="19433748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9939" y="600796"/>
            <a:ext cx="11566688" cy="634115"/>
          </a:xfrm>
          <a:solidFill>
            <a:srgbClr val="0070C0"/>
          </a:solidFill>
        </p:spPr>
        <p:txBody>
          <a:bodyPr>
            <a:normAutofit/>
          </a:bodyPr>
          <a:lstStyle/>
          <a:p>
            <a:pPr algn="ctr"/>
            <a:r>
              <a:rPr lang="en-ZA" sz="2900" b="1" dirty="0">
                <a:solidFill>
                  <a:srgbClr val="FFFFFF"/>
                </a:solidFill>
              </a:rPr>
              <a:t>Example of Milestone Schedule</a:t>
            </a:r>
          </a:p>
        </p:txBody>
      </p:sp>
      <p:pic>
        <p:nvPicPr>
          <p:cNvPr id="3" name="Picture 2"/>
          <p:cNvPicPr>
            <a:picLocks noChangeAspect="1"/>
          </p:cNvPicPr>
          <p:nvPr/>
        </p:nvPicPr>
        <p:blipFill>
          <a:blip r:embed="rId3"/>
          <a:stretch>
            <a:fillRect/>
          </a:stretch>
        </p:blipFill>
        <p:spPr>
          <a:xfrm>
            <a:off x="1722258" y="1476707"/>
            <a:ext cx="8782050" cy="4733925"/>
          </a:xfrm>
          <a:prstGeom prst="rect">
            <a:avLst/>
          </a:prstGeom>
        </p:spPr>
      </p:pic>
    </p:spTree>
    <p:extLst>
      <p:ext uri="{BB962C8B-B14F-4D97-AF65-F5344CB8AC3E}">
        <p14:creationId xmlns:p14="http://schemas.microsoft.com/office/powerpoint/2010/main" val="2795144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9939" y="600796"/>
            <a:ext cx="11566688" cy="634115"/>
          </a:xfrm>
          <a:solidFill>
            <a:srgbClr val="0070C0"/>
          </a:solidFill>
        </p:spPr>
        <p:txBody>
          <a:bodyPr>
            <a:normAutofit/>
          </a:bodyPr>
          <a:lstStyle/>
          <a:p>
            <a:pPr algn="ctr"/>
            <a:r>
              <a:rPr lang="en-ZA" sz="2900" b="1" dirty="0">
                <a:solidFill>
                  <a:srgbClr val="FFFFFF"/>
                </a:solidFill>
              </a:rPr>
              <a:t>Example of Specification document</a:t>
            </a:r>
          </a:p>
        </p:txBody>
      </p:sp>
      <p:pic>
        <p:nvPicPr>
          <p:cNvPr id="3" name="Picture 2"/>
          <p:cNvPicPr>
            <a:picLocks noChangeAspect="1"/>
          </p:cNvPicPr>
          <p:nvPr/>
        </p:nvPicPr>
        <p:blipFill>
          <a:blip r:embed="rId3"/>
          <a:stretch>
            <a:fillRect/>
          </a:stretch>
        </p:blipFill>
        <p:spPr>
          <a:xfrm>
            <a:off x="2360428" y="1234911"/>
            <a:ext cx="6581553" cy="5808302"/>
          </a:xfrm>
          <a:prstGeom prst="rect">
            <a:avLst/>
          </a:prstGeom>
        </p:spPr>
      </p:pic>
    </p:spTree>
    <p:extLst>
      <p:ext uri="{BB962C8B-B14F-4D97-AF65-F5344CB8AC3E}">
        <p14:creationId xmlns:p14="http://schemas.microsoft.com/office/powerpoint/2010/main" val="32573400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9939" y="600796"/>
            <a:ext cx="11566688" cy="634115"/>
          </a:xfrm>
          <a:solidFill>
            <a:srgbClr val="0070C0"/>
          </a:solidFill>
        </p:spPr>
        <p:txBody>
          <a:bodyPr>
            <a:normAutofit/>
          </a:bodyPr>
          <a:lstStyle/>
          <a:p>
            <a:pPr algn="ctr"/>
            <a:r>
              <a:rPr lang="en-ZA" sz="2900" b="1" dirty="0">
                <a:solidFill>
                  <a:srgbClr val="FFFFFF"/>
                </a:solidFill>
              </a:rPr>
              <a:t>WBS</a:t>
            </a:r>
          </a:p>
        </p:txBody>
      </p:sp>
      <p:grpSp>
        <p:nvGrpSpPr>
          <p:cNvPr id="32" name="Group 31"/>
          <p:cNvGrpSpPr/>
          <p:nvPr/>
        </p:nvGrpSpPr>
        <p:grpSpPr>
          <a:xfrm>
            <a:off x="476250" y="1550534"/>
            <a:ext cx="11040835" cy="2581275"/>
            <a:chOff x="476250" y="1550534"/>
            <a:chExt cx="11040835" cy="2581275"/>
          </a:xfrm>
        </p:grpSpPr>
        <p:pic>
          <p:nvPicPr>
            <p:cNvPr id="3" name="Picture 2"/>
            <p:cNvPicPr>
              <a:picLocks noChangeAspect="1"/>
            </p:cNvPicPr>
            <p:nvPr/>
          </p:nvPicPr>
          <p:blipFill>
            <a:blip r:embed="rId3"/>
            <a:stretch>
              <a:fillRect/>
            </a:stretch>
          </p:blipFill>
          <p:spPr>
            <a:xfrm>
              <a:off x="476250" y="1550534"/>
              <a:ext cx="6362700" cy="2581275"/>
            </a:xfrm>
            <a:prstGeom prst="rect">
              <a:avLst/>
            </a:prstGeom>
          </p:spPr>
        </p:pic>
        <p:cxnSp>
          <p:nvCxnSpPr>
            <p:cNvPr id="6" name="Straight Arrow Connector 5"/>
            <p:cNvCxnSpPr/>
            <p:nvPr/>
          </p:nvCxnSpPr>
          <p:spPr>
            <a:xfrm>
              <a:off x="5660571" y="2188029"/>
              <a:ext cx="1796143" cy="108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7576457" y="2024743"/>
              <a:ext cx="1349829" cy="369332"/>
            </a:xfrm>
            <a:prstGeom prst="rect">
              <a:avLst/>
            </a:prstGeom>
            <a:noFill/>
          </p:spPr>
          <p:txBody>
            <a:bodyPr wrap="square" rtlCol="0">
              <a:spAutoFit/>
            </a:bodyPr>
            <a:lstStyle/>
            <a:p>
              <a:r>
                <a:rPr lang="en-ZA" dirty="0"/>
                <a:t>Build house</a:t>
              </a:r>
            </a:p>
          </p:txBody>
        </p:sp>
        <p:cxnSp>
          <p:nvCxnSpPr>
            <p:cNvPr id="10" name="Straight Arrow Connector 9"/>
            <p:cNvCxnSpPr/>
            <p:nvPr/>
          </p:nvCxnSpPr>
          <p:spPr>
            <a:xfrm>
              <a:off x="5127171" y="2481943"/>
              <a:ext cx="2329543" cy="108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7576457" y="2308163"/>
              <a:ext cx="2013857" cy="369332"/>
            </a:xfrm>
            <a:prstGeom prst="rect">
              <a:avLst/>
            </a:prstGeom>
            <a:noFill/>
          </p:spPr>
          <p:txBody>
            <a:bodyPr wrap="square" rtlCol="0">
              <a:spAutoFit/>
            </a:bodyPr>
            <a:lstStyle/>
            <a:p>
              <a:r>
                <a:rPr lang="en-ZA" dirty="0"/>
                <a:t>Design; Construct </a:t>
              </a:r>
            </a:p>
          </p:txBody>
        </p:sp>
        <p:cxnSp>
          <p:nvCxnSpPr>
            <p:cNvPr id="13" name="Straight Arrow Connector 12"/>
            <p:cNvCxnSpPr/>
            <p:nvPr/>
          </p:nvCxnSpPr>
          <p:spPr>
            <a:xfrm>
              <a:off x="5127171" y="2764971"/>
              <a:ext cx="2329543" cy="108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7576456" y="2624241"/>
              <a:ext cx="2013857" cy="369332"/>
            </a:xfrm>
            <a:prstGeom prst="rect">
              <a:avLst/>
            </a:prstGeom>
            <a:noFill/>
          </p:spPr>
          <p:txBody>
            <a:bodyPr wrap="square" rtlCol="0">
              <a:spAutoFit/>
            </a:bodyPr>
            <a:lstStyle/>
            <a:p>
              <a:r>
                <a:rPr lang="en-ZA" dirty="0"/>
                <a:t> </a:t>
              </a:r>
            </a:p>
          </p:txBody>
        </p:sp>
        <p:sp>
          <p:nvSpPr>
            <p:cNvPr id="15" name="TextBox 14"/>
            <p:cNvSpPr txBox="1"/>
            <p:nvPr/>
          </p:nvSpPr>
          <p:spPr>
            <a:xfrm>
              <a:off x="7576455" y="2580305"/>
              <a:ext cx="2993574" cy="369332"/>
            </a:xfrm>
            <a:prstGeom prst="rect">
              <a:avLst/>
            </a:prstGeom>
            <a:noFill/>
          </p:spPr>
          <p:txBody>
            <a:bodyPr wrap="square" rtlCol="0">
              <a:spAutoFit/>
            </a:bodyPr>
            <a:lstStyle/>
            <a:p>
              <a:r>
                <a:rPr lang="en-ZA" dirty="0"/>
                <a:t>Foundation, Walls, Roof</a:t>
              </a:r>
            </a:p>
          </p:txBody>
        </p:sp>
        <p:cxnSp>
          <p:nvCxnSpPr>
            <p:cNvPr id="17" name="Straight Arrow Connector 16"/>
            <p:cNvCxnSpPr/>
            <p:nvPr/>
          </p:nvCxnSpPr>
          <p:spPr>
            <a:xfrm>
              <a:off x="5660570" y="3320143"/>
              <a:ext cx="1796144" cy="217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7576455" y="3173416"/>
              <a:ext cx="2993574" cy="369332"/>
            </a:xfrm>
            <a:prstGeom prst="rect">
              <a:avLst/>
            </a:prstGeom>
            <a:noFill/>
          </p:spPr>
          <p:txBody>
            <a:bodyPr wrap="square" rtlCol="0">
              <a:spAutoFit/>
            </a:bodyPr>
            <a:lstStyle/>
            <a:p>
              <a:r>
                <a:rPr lang="en-ZA" dirty="0"/>
                <a:t>Mark up, Trenching, Concrete</a:t>
              </a:r>
            </a:p>
          </p:txBody>
        </p:sp>
        <p:sp>
          <p:nvSpPr>
            <p:cNvPr id="20" name="TextBox 19"/>
            <p:cNvSpPr txBox="1"/>
            <p:nvPr/>
          </p:nvSpPr>
          <p:spPr>
            <a:xfrm>
              <a:off x="7576454" y="3457223"/>
              <a:ext cx="3940631" cy="369332"/>
            </a:xfrm>
            <a:prstGeom prst="rect">
              <a:avLst/>
            </a:prstGeom>
            <a:noFill/>
          </p:spPr>
          <p:txBody>
            <a:bodyPr wrap="square" rtlCol="0">
              <a:spAutoFit/>
            </a:bodyPr>
            <a:lstStyle/>
            <a:p>
              <a:r>
                <a:rPr lang="en-ZA" dirty="0"/>
                <a:t>Plot layout, Dig Foundation</a:t>
              </a:r>
            </a:p>
          </p:txBody>
        </p:sp>
        <p:cxnSp>
          <p:nvCxnSpPr>
            <p:cNvPr id="22" name="Straight Arrow Connector 21"/>
            <p:cNvCxnSpPr/>
            <p:nvPr/>
          </p:nvCxnSpPr>
          <p:spPr>
            <a:xfrm flipV="1">
              <a:off x="6558642" y="3641889"/>
              <a:ext cx="898072" cy="48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flipV="1">
              <a:off x="6727371" y="3907971"/>
              <a:ext cx="729343" cy="108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7576454" y="3750747"/>
              <a:ext cx="3940631" cy="369332"/>
            </a:xfrm>
            <a:prstGeom prst="rect">
              <a:avLst/>
            </a:prstGeom>
            <a:noFill/>
          </p:spPr>
          <p:txBody>
            <a:bodyPr wrap="square" rtlCol="0">
              <a:spAutoFit/>
            </a:bodyPr>
            <a:lstStyle/>
            <a:p>
              <a:r>
                <a:rPr lang="en-ZA" dirty="0"/>
                <a:t>Day 1, Dig west side, Day 2 dig east side</a:t>
              </a:r>
            </a:p>
          </p:txBody>
        </p:sp>
      </p:grpSp>
      <p:sp>
        <p:nvSpPr>
          <p:cNvPr id="33" name="TextBox 32"/>
          <p:cNvSpPr txBox="1"/>
          <p:nvPr/>
        </p:nvSpPr>
        <p:spPr>
          <a:xfrm>
            <a:off x="476250" y="4561115"/>
            <a:ext cx="4063093" cy="1754326"/>
          </a:xfrm>
          <a:prstGeom prst="rect">
            <a:avLst/>
          </a:prstGeom>
          <a:noFill/>
          <a:ln>
            <a:solidFill>
              <a:srgbClr val="0070C0"/>
            </a:solidFill>
          </a:ln>
        </p:spPr>
        <p:txBody>
          <a:bodyPr wrap="square" rtlCol="0">
            <a:spAutoFit/>
          </a:bodyPr>
          <a:lstStyle/>
          <a:p>
            <a:r>
              <a:rPr lang="en-ZA" dirty="0"/>
              <a:t>The top three levels of the WBS reflect integrated efforts and should not be related to one specific department. Effort required by departments or sections should be defined in subtasks and work packages. </a:t>
            </a:r>
          </a:p>
        </p:txBody>
      </p:sp>
      <p:sp>
        <p:nvSpPr>
          <p:cNvPr id="34" name="TextBox 33"/>
          <p:cNvSpPr txBox="1"/>
          <p:nvPr/>
        </p:nvSpPr>
        <p:spPr>
          <a:xfrm>
            <a:off x="7453992" y="4561115"/>
            <a:ext cx="4063093" cy="1754326"/>
          </a:xfrm>
          <a:prstGeom prst="rect">
            <a:avLst/>
          </a:prstGeom>
          <a:noFill/>
          <a:ln>
            <a:solidFill>
              <a:srgbClr val="0070C0"/>
            </a:solidFill>
          </a:ln>
        </p:spPr>
        <p:txBody>
          <a:bodyPr wrap="square" rtlCol="0">
            <a:spAutoFit/>
          </a:bodyPr>
          <a:lstStyle/>
          <a:p>
            <a:r>
              <a:rPr lang="en-ZA" dirty="0"/>
              <a:t>Each element of work should be assigned to one and only one level of effort. </a:t>
            </a:r>
          </a:p>
          <a:p>
            <a:endParaRPr lang="en-ZA" dirty="0"/>
          </a:p>
          <a:p>
            <a:r>
              <a:rPr lang="en-ZA" dirty="0"/>
              <a:t>The summation of all elements in one level must be the sum of all work in the next lower level. </a:t>
            </a:r>
          </a:p>
        </p:txBody>
      </p:sp>
    </p:spTree>
    <p:extLst>
      <p:ext uri="{BB962C8B-B14F-4D97-AF65-F5344CB8AC3E}">
        <p14:creationId xmlns:p14="http://schemas.microsoft.com/office/powerpoint/2010/main" val="375152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9939" y="600796"/>
            <a:ext cx="11566688" cy="634115"/>
          </a:xfrm>
          <a:solidFill>
            <a:srgbClr val="0070C0"/>
          </a:solidFill>
        </p:spPr>
        <p:txBody>
          <a:bodyPr>
            <a:normAutofit/>
          </a:bodyPr>
          <a:lstStyle/>
          <a:p>
            <a:pPr algn="ctr"/>
            <a:r>
              <a:rPr lang="en-ZA" sz="2900" b="1" dirty="0">
                <a:solidFill>
                  <a:srgbClr val="FFFFFF"/>
                </a:solidFill>
              </a:rPr>
              <a:t>Example of a WBS</a:t>
            </a:r>
          </a:p>
        </p:txBody>
      </p:sp>
      <p:pic>
        <p:nvPicPr>
          <p:cNvPr id="3" name="Picture 2"/>
          <p:cNvPicPr>
            <a:picLocks noChangeAspect="1"/>
          </p:cNvPicPr>
          <p:nvPr/>
        </p:nvPicPr>
        <p:blipFill>
          <a:blip r:embed="rId3"/>
          <a:stretch>
            <a:fillRect/>
          </a:stretch>
        </p:blipFill>
        <p:spPr>
          <a:xfrm>
            <a:off x="723014" y="1309686"/>
            <a:ext cx="10823943" cy="5733975"/>
          </a:xfrm>
          <a:prstGeom prst="rect">
            <a:avLst/>
          </a:prstGeom>
        </p:spPr>
      </p:pic>
    </p:spTree>
    <p:extLst>
      <p:ext uri="{BB962C8B-B14F-4D97-AF65-F5344CB8AC3E}">
        <p14:creationId xmlns:p14="http://schemas.microsoft.com/office/powerpoint/2010/main" val="10264577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9939" y="600796"/>
            <a:ext cx="11566688" cy="634115"/>
          </a:xfrm>
          <a:solidFill>
            <a:srgbClr val="0070C0"/>
          </a:solidFill>
        </p:spPr>
        <p:txBody>
          <a:bodyPr>
            <a:normAutofit/>
          </a:bodyPr>
          <a:lstStyle/>
          <a:p>
            <a:pPr algn="ctr"/>
            <a:r>
              <a:rPr lang="en-ZA" sz="2900" b="1" dirty="0">
                <a:solidFill>
                  <a:srgbClr val="FFFFFF"/>
                </a:solidFill>
              </a:rPr>
              <a:t>Activity 1</a:t>
            </a:r>
          </a:p>
        </p:txBody>
      </p:sp>
      <p:sp>
        <p:nvSpPr>
          <p:cNvPr id="3" name="TextBox 2"/>
          <p:cNvSpPr txBox="1"/>
          <p:nvPr/>
        </p:nvSpPr>
        <p:spPr>
          <a:xfrm>
            <a:off x="329939" y="1725105"/>
            <a:ext cx="11566688" cy="954107"/>
          </a:xfrm>
          <a:prstGeom prst="rect">
            <a:avLst/>
          </a:prstGeom>
          <a:solidFill>
            <a:srgbClr val="0070C0"/>
          </a:solidFill>
        </p:spPr>
        <p:txBody>
          <a:bodyPr wrap="square" rtlCol="0">
            <a:spAutoFit/>
          </a:bodyPr>
          <a:lstStyle/>
          <a:p>
            <a:pPr marL="514350" indent="-514350">
              <a:buAutoNum type="arabicPeriod"/>
            </a:pPr>
            <a:r>
              <a:rPr lang="en-ZA" sz="2800" dirty="0">
                <a:solidFill>
                  <a:schemeClr val="bg1"/>
                </a:solidFill>
              </a:rPr>
              <a:t>What are some of the misinterpretations that can arise from poorly written SOW documents?</a:t>
            </a:r>
          </a:p>
        </p:txBody>
      </p:sp>
    </p:spTree>
    <p:extLst>
      <p:ext uri="{BB962C8B-B14F-4D97-AF65-F5344CB8AC3E}">
        <p14:creationId xmlns:p14="http://schemas.microsoft.com/office/powerpoint/2010/main" val="986426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088838"/>
          </a:xfrm>
          <a:solidFill>
            <a:srgbClr val="0070C0"/>
          </a:solidFill>
        </p:spPr>
        <p:txBody>
          <a:bodyPr>
            <a:normAutofit/>
          </a:bodyPr>
          <a:lstStyle/>
          <a:p>
            <a:pPr algn="ctr"/>
            <a:r>
              <a:rPr lang="en-ZA" sz="6600" b="1" dirty="0">
                <a:solidFill>
                  <a:schemeClr val="bg1"/>
                </a:solidFill>
              </a:rPr>
              <a:t>PROJECT SCHEDULE</a:t>
            </a:r>
          </a:p>
        </p:txBody>
      </p:sp>
    </p:spTree>
    <p:extLst>
      <p:ext uri="{BB962C8B-B14F-4D97-AF65-F5344CB8AC3E}">
        <p14:creationId xmlns:p14="http://schemas.microsoft.com/office/powerpoint/2010/main" val="3000224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9939" y="600796"/>
            <a:ext cx="11566688" cy="634115"/>
          </a:xfrm>
          <a:solidFill>
            <a:srgbClr val="0070C0"/>
          </a:solidFill>
        </p:spPr>
        <p:txBody>
          <a:bodyPr>
            <a:normAutofit/>
          </a:bodyPr>
          <a:lstStyle/>
          <a:p>
            <a:pPr algn="ctr"/>
            <a:r>
              <a:rPr lang="en-ZA" sz="2900" b="1" dirty="0">
                <a:solidFill>
                  <a:srgbClr val="FFFFFF"/>
                </a:solidFill>
              </a:rPr>
              <a:t>Scheduling Techniques</a:t>
            </a:r>
          </a:p>
        </p:txBody>
      </p:sp>
      <p:sp>
        <p:nvSpPr>
          <p:cNvPr id="6" name="TextBox 5"/>
          <p:cNvSpPr txBox="1"/>
          <p:nvPr/>
        </p:nvSpPr>
        <p:spPr>
          <a:xfrm>
            <a:off x="329939" y="1446028"/>
            <a:ext cx="11566688" cy="830997"/>
          </a:xfrm>
          <a:prstGeom prst="rect">
            <a:avLst/>
          </a:prstGeom>
          <a:noFill/>
        </p:spPr>
        <p:txBody>
          <a:bodyPr wrap="square" rtlCol="0">
            <a:spAutoFit/>
          </a:bodyPr>
          <a:lstStyle/>
          <a:p>
            <a:r>
              <a:rPr lang="en-ZA" sz="2400" dirty="0"/>
              <a:t>The objective of planning is to completely define all work required usually through a scope of work document so that the plan is readily identifiable to each project participant. </a:t>
            </a:r>
          </a:p>
        </p:txBody>
      </p:sp>
      <p:sp>
        <p:nvSpPr>
          <p:cNvPr id="3" name="Rectangle 2"/>
          <p:cNvSpPr/>
          <p:nvPr/>
        </p:nvSpPr>
        <p:spPr>
          <a:xfrm>
            <a:off x="988828" y="2859629"/>
            <a:ext cx="9611832" cy="2677656"/>
          </a:xfrm>
          <a:prstGeom prst="rect">
            <a:avLst/>
          </a:prstGeom>
        </p:spPr>
        <p:txBody>
          <a:bodyPr wrap="square">
            <a:spAutoFit/>
          </a:bodyPr>
          <a:lstStyle/>
          <a:p>
            <a:r>
              <a:rPr lang="en-ZA" sz="2800" dirty="0">
                <a:solidFill>
                  <a:srgbClr val="000000"/>
                </a:solidFill>
                <a:latin typeface="Arial" panose="020B0604020202020204" pitchFamily="34" charset="0"/>
              </a:rPr>
              <a:t>● Gantt or bar charts </a:t>
            </a:r>
          </a:p>
          <a:p>
            <a:r>
              <a:rPr lang="en-ZA" sz="2800" dirty="0">
                <a:solidFill>
                  <a:srgbClr val="000000"/>
                </a:solidFill>
                <a:latin typeface="Arial" panose="020B0604020202020204" pitchFamily="34" charset="0"/>
              </a:rPr>
              <a:t>● Milestone charts </a:t>
            </a:r>
          </a:p>
          <a:p>
            <a:r>
              <a:rPr lang="en-ZA" sz="2800" dirty="0">
                <a:solidFill>
                  <a:srgbClr val="000000"/>
                </a:solidFill>
                <a:latin typeface="Arial" panose="020B0604020202020204" pitchFamily="34" charset="0"/>
              </a:rPr>
              <a:t>● Networks </a:t>
            </a:r>
          </a:p>
          <a:p>
            <a:r>
              <a:rPr lang="en-ZA" sz="2800" dirty="0">
                <a:solidFill>
                  <a:srgbClr val="000000"/>
                </a:solidFill>
                <a:latin typeface="Arial" panose="020B0604020202020204" pitchFamily="34" charset="0"/>
              </a:rPr>
              <a:t>● Program Evaluation and Review Technique (PERT) </a:t>
            </a:r>
          </a:p>
          <a:p>
            <a:r>
              <a:rPr lang="en-ZA" sz="2800" dirty="0">
                <a:solidFill>
                  <a:srgbClr val="000000"/>
                </a:solidFill>
                <a:latin typeface="Arial" panose="020B0604020202020204" pitchFamily="34" charset="0"/>
              </a:rPr>
              <a:t>● Arrow Diagram Method (ADM) </a:t>
            </a:r>
          </a:p>
          <a:p>
            <a:r>
              <a:rPr lang="en-ZA" sz="2800" dirty="0">
                <a:solidFill>
                  <a:srgbClr val="000000"/>
                </a:solidFill>
                <a:latin typeface="Arial" panose="020B0604020202020204" pitchFamily="34" charset="0"/>
              </a:rPr>
              <a:t>● Precedence Diagram Method (PDM) </a:t>
            </a:r>
            <a:endParaRPr lang="en-ZA" sz="2800" dirty="0"/>
          </a:p>
        </p:txBody>
      </p:sp>
    </p:spTree>
    <p:extLst>
      <p:ext uri="{BB962C8B-B14F-4D97-AF65-F5344CB8AC3E}">
        <p14:creationId xmlns:p14="http://schemas.microsoft.com/office/powerpoint/2010/main" val="36443420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088838"/>
          </a:xfrm>
          <a:solidFill>
            <a:srgbClr val="0070C0"/>
          </a:solidFill>
        </p:spPr>
        <p:txBody>
          <a:bodyPr>
            <a:normAutofit/>
          </a:bodyPr>
          <a:lstStyle/>
          <a:p>
            <a:pPr algn="ctr"/>
            <a:r>
              <a:rPr lang="en-ZA" sz="6000" b="1" dirty="0">
                <a:solidFill>
                  <a:schemeClr val="bg1"/>
                </a:solidFill>
              </a:rPr>
              <a:t>RECAP</a:t>
            </a:r>
          </a:p>
        </p:txBody>
      </p:sp>
    </p:spTree>
    <p:extLst>
      <p:ext uri="{BB962C8B-B14F-4D97-AF65-F5344CB8AC3E}">
        <p14:creationId xmlns:p14="http://schemas.microsoft.com/office/powerpoint/2010/main" val="36198708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9939" y="600796"/>
            <a:ext cx="11566688" cy="634115"/>
          </a:xfrm>
          <a:solidFill>
            <a:srgbClr val="0070C0"/>
          </a:solidFill>
        </p:spPr>
        <p:txBody>
          <a:bodyPr>
            <a:normAutofit/>
          </a:bodyPr>
          <a:lstStyle/>
          <a:p>
            <a:pPr algn="ctr"/>
            <a:r>
              <a:rPr lang="en-ZA" sz="2900" b="1" dirty="0">
                <a:solidFill>
                  <a:srgbClr val="FFFFFF"/>
                </a:solidFill>
              </a:rPr>
              <a:t>Activity 1</a:t>
            </a:r>
          </a:p>
        </p:txBody>
      </p:sp>
      <p:sp>
        <p:nvSpPr>
          <p:cNvPr id="3" name="TextBox 2"/>
          <p:cNvSpPr txBox="1"/>
          <p:nvPr/>
        </p:nvSpPr>
        <p:spPr>
          <a:xfrm>
            <a:off x="329939" y="1725105"/>
            <a:ext cx="11566688" cy="954107"/>
          </a:xfrm>
          <a:prstGeom prst="rect">
            <a:avLst/>
          </a:prstGeom>
          <a:solidFill>
            <a:srgbClr val="0070C0"/>
          </a:solidFill>
        </p:spPr>
        <p:txBody>
          <a:bodyPr wrap="square" rtlCol="0">
            <a:spAutoFit/>
          </a:bodyPr>
          <a:lstStyle/>
          <a:p>
            <a:pPr marL="514350" indent="-514350">
              <a:buAutoNum type="arabicPeriod"/>
            </a:pPr>
            <a:r>
              <a:rPr lang="en-ZA" sz="2800" dirty="0">
                <a:solidFill>
                  <a:schemeClr val="bg1"/>
                </a:solidFill>
              </a:rPr>
              <a:t>What is critical path?</a:t>
            </a:r>
          </a:p>
          <a:p>
            <a:pPr marL="514350" indent="-514350">
              <a:buAutoNum type="arabicPeriod"/>
            </a:pPr>
            <a:r>
              <a:rPr lang="en-ZA" sz="2800" dirty="0">
                <a:solidFill>
                  <a:schemeClr val="bg1"/>
                </a:solidFill>
              </a:rPr>
              <a:t>What is slack time?</a:t>
            </a:r>
          </a:p>
        </p:txBody>
      </p:sp>
    </p:spTree>
    <p:extLst>
      <p:ext uri="{BB962C8B-B14F-4D97-AF65-F5344CB8AC3E}">
        <p14:creationId xmlns:p14="http://schemas.microsoft.com/office/powerpoint/2010/main" val="1526382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9939" y="600796"/>
            <a:ext cx="11566688" cy="634115"/>
          </a:xfrm>
          <a:solidFill>
            <a:srgbClr val="0070C0"/>
          </a:solidFill>
        </p:spPr>
        <p:txBody>
          <a:bodyPr>
            <a:normAutofit/>
          </a:bodyPr>
          <a:lstStyle/>
          <a:p>
            <a:pPr algn="ctr"/>
            <a:r>
              <a:rPr lang="en-ZA" sz="2900" b="1" dirty="0">
                <a:solidFill>
                  <a:srgbClr val="FFFFFF"/>
                </a:solidFill>
              </a:rPr>
              <a:t>GANTT CHART</a:t>
            </a:r>
          </a:p>
        </p:txBody>
      </p:sp>
      <p:sp>
        <p:nvSpPr>
          <p:cNvPr id="7" name="Content Placeholder 1"/>
          <p:cNvSpPr>
            <a:spLocks noGrp="1"/>
          </p:cNvSpPr>
          <p:nvPr>
            <p:ph idx="1"/>
          </p:nvPr>
        </p:nvSpPr>
        <p:spPr>
          <a:xfrm>
            <a:off x="7848213" y="1346150"/>
            <a:ext cx="4094163" cy="4978400"/>
          </a:xfrm>
        </p:spPr>
        <p:txBody>
          <a:bodyPr>
            <a:noAutofit/>
          </a:bodyPr>
          <a:lstStyle/>
          <a:p>
            <a:pPr marL="0" indent="0">
              <a:buNone/>
            </a:pPr>
            <a:r>
              <a:rPr lang="en-ZA" sz="1400" b="1" dirty="0">
                <a:latin typeface="Arial" panose="020B0604020202020204" pitchFamily="34" charset="0"/>
                <a:cs typeface="Arial" panose="020B0604020202020204" pitchFamily="34" charset="0"/>
              </a:rPr>
              <a:t>What is a Gantt Chart?</a:t>
            </a:r>
          </a:p>
          <a:p>
            <a:r>
              <a:rPr lang="en-ZA" sz="1400" dirty="0">
                <a:latin typeface="Arial" panose="020B0604020202020204" pitchFamily="34" charset="0"/>
                <a:cs typeface="Arial" panose="020B0604020202020204" pitchFamily="34" charset="0"/>
              </a:rPr>
              <a:t>Shows you what has to be done </a:t>
            </a:r>
            <a:r>
              <a:rPr lang="en-ZA" sz="1400" b="1" dirty="0">
                <a:latin typeface="Arial" panose="020B0604020202020204" pitchFamily="34" charset="0"/>
                <a:cs typeface="Arial" panose="020B0604020202020204" pitchFamily="34" charset="0"/>
              </a:rPr>
              <a:t>(the activities/task) </a:t>
            </a:r>
            <a:r>
              <a:rPr lang="en-ZA" sz="1400" dirty="0">
                <a:latin typeface="Arial" panose="020B0604020202020204" pitchFamily="34" charset="0"/>
                <a:cs typeface="Arial" panose="020B0604020202020204" pitchFamily="34" charset="0"/>
              </a:rPr>
              <a:t>and when </a:t>
            </a:r>
            <a:r>
              <a:rPr lang="en-ZA" sz="1400" b="1" dirty="0">
                <a:latin typeface="Arial" panose="020B0604020202020204" pitchFamily="34" charset="0"/>
                <a:cs typeface="Arial" panose="020B0604020202020204" pitchFamily="34" charset="0"/>
              </a:rPr>
              <a:t>(the schedule) </a:t>
            </a:r>
          </a:p>
          <a:p>
            <a:r>
              <a:rPr lang="en-ZA" sz="1400" dirty="0">
                <a:latin typeface="Arial" panose="020B0604020202020204" pitchFamily="34" charset="0"/>
                <a:cs typeface="Arial" panose="020B0604020202020204" pitchFamily="34" charset="0"/>
              </a:rPr>
              <a:t>Use it during status update meetings, reports, etc.</a:t>
            </a:r>
            <a:endParaRPr lang="en-ZA" sz="1400" b="1" dirty="0">
              <a:latin typeface="Arial" panose="020B0604020202020204" pitchFamily="34" charset="0"/>
              <a:cs typeface="Arial" panose="020B0604020202020204" pitchFamily="34" charset="0"/>
            </a:endParaRPr>
          </a:p>
          <a:p>
            <a:pPr marL="0" indent="0">
              <a:buNone/>
            </a:pPr>
            <a:r>
              <a:rPr lang="en-ZA" sz="1400" b="1" dirty="0">
                <a:latin typeface="Arial" panose="020B0604020202020204" pitchFamily="34" charset="0"/>
                <a:cs typeface="Arial" panose="020B0604020202020204" pitchFamily="34" charset="0"/>
              </a:rPr>
              <a:t>How to…</a:t>
            </a:r>
          </a:p>
          <a:p>
            <a:pPr marL="228600" indent="-228600">
              <a:buFont typeface="+mj-lt"/>
              <a:buAutoNum type="arabicPeriod"/>
            </a:pPr>
            <a:r>
              <a:rPr lang="en-ZA" sz="1400" b="1" dirty="0">
                <a:latin typeface="Arial" panose="020B0604020202020204" pitchFamily="34" charset="0"/>
                <a:cs typeface="Arial" panose="020B0604020202020204" pitchFamily="34" charset="0"/>
              </a:rPr>
              <a:t>Determine what tasks </a:t>
            </a:r>
            <a:r>
              <a:rPr lang="en-ZA" sz="1400" dirty="0">
                <a:latin typeface="Arial" panose="020B0604020202020204" pitchFamily="34" charset="0"/>
                <a:cs typeface="Arial" panose="020B0604020202020204" pitchFamily="34" charset="0"/>
              </a:rPr>
              <a:t>must be done</a:t>
            </a:r>
          </a:p>
          <a:p>
            <a:pPr marL="228600" indent="-228600">
              <a:buFont typeface="+mj-lt"/>
              <a:buAutoNum type="arabicPeriod"/>
            </a:pPr>
            <a:r>
              <a:rPr lang="en-ZA" sz="1400" b="1" dirty="0">
                <a:latin typeface="Arial" panose="020B0604020202020204" pitchFamily="34" charset="0"/>
                <a:cs typeface="Arial" panose="020B0604020202020204" pitchFamily="34" charset="0"/>
              </a:rPr>
              <a:t>Determine when </a:t>
            </a:r>
            <a:r>
              <a:rPr lang="en-ZA" sz="1400" dirty="0">
                <a:latin typeface="Arial" panose="020B0604020202020204" pitchFamily="34" charset="0"/>
                <a:cs typeface="Arial" panose="020B0604020202020204" pitchFamily="34" charset="0"/>
              </a:rPr>
              <a:t>each task should begin and ends</a:t>
            </a:r>
          </a:p>
          <a:p>
            <a:pPr marL="228600" indent="-228600">
              <a:buFont typeface="+mj-lt"/>
              <a:buAutoNum type="arabicPeriod"/>
            </a:pPr>
            <a:r>
              <a:rPr lang="en-ZA" sz="1400" b="1" dirty="0">
                <a:latin typeface="Arial" panose="020B0604020202020204" pitchFamily="34" charset="0"/>
                <a:cs typeface="Arial" panose="020B0604020202020204" pitchFamily="34" charset="0"/>
              </a:rPr>
              <a:t>List the activities </a:t>
            </a:r>
            <a:r>
              <a:rPr lang="en-ZA" sz="1400" dirty="0">
                <a:latin typeface="Arial" panose="020B0604020202020204" pitchFamily="34" charset="0"/>
                <a:cs typeface="Arial" panose="020B0604020202020204" pitchFamily="34" charset="0"/>
              </a:rPr>
              <a:t>in chronological order</a:t>
            </a:r>
          </a:p>
          <a:p>
            <a:pPr marL="228600" indent="-228600">
              <a:buFont typeface="+mj-lt"/>
              <a:buAutoNum type="arabicPeriod"/>
            </a:pPr>
            <a:r>
              <a:rPr lang="en-ZA" sz="1400" b="1" dirty="0">
                <a:latin typeface="Arial" panose="020B0604020202020204" pitchFamily="34" charset="0"/>
                <a:cs typeface="Arial" panose="020B0604020202020204" pitchFamily="34" charset="0"/>
              </a:rPr>
              <a:t>Visualise how long </a:t>
            </a:r>
            <a:r>
              <a:rPr lang="en-ZA" sz="1400" dirty="0">
                <a:latin typeface="Arial" panose="020B0604020202020204" pitchFamily="34" charset="0"/>
                <a:cs typeface="Arial" panose="020B0604020202020204" pitchFamily="34" charset="0"/>
              </a:rPr>
              <a:t>each activity is scheduled to last</a:t>
            </a:r>
          </a:p>
          <a:p>
            <a:pPr marL="0" indent="0">
              <a:buNone/>
            </a:pPr>
            <a:r>
              <a:rPr lang="en-ZA" sz="1400" b="1" dirty="0">
                <a:latin typeface="Arial" panose="020B0604020202020204" pitchFamily="34" charset="0"/>
                <a:cs typeface="Arial" panose="020B0604020202020204" pitchFamily="34" charset="0"/>
              </a:rPr>
              <a:t>Why is this useful?</a:t>
            </a:r>
          </a:p>
          <a:p>
            <a:r>
              <a:rPr lang="en-ZA" sz="1400" b="1" dirty="0">
                <a:latin typeface="Arial" panose="020B0604020202020204" pitchFamily="34" charset="0"/>
                <a:cs typeface="Arial" panose="020B0604020202020204" pitchFamily="34" charset="0"/>
              </a:rPr>
              <a:t>Clarity</a:t>
            </a:r>
            <a:r>
              <a:rPr lang="en-ZA" sz="1400" dirty="0">
                <a:latin typeface="Arial" panose="020B0604020202020204" pitchFamily="34" charset="0"/>
                <a:cs typeface="Arial" panose="020B0604020202020204" pitchFamily="34" charset="0"/>
              </a:rPr>
              <a:t>. Ability to boil down multiple tasks and timelines into a single view/document.</a:t>
            </a:r>
          </a:p>
          <a:p>
            <a:r>
              <a:rPr lang="en-ZA" sz="1400" b="1" dirty="0">
                <a:latin typeface="Arial" panose="020B0604020202020204" pitchFamily="34" charset="0"/>
                <a:cs typeface="Arial" panose="020B0604020202020204" pitchFamily="34" charset="0"/>
              </a:rPr>
              <a:t>Communication</a:t>
            </a:r>
            <a:r>
              <a:rPr lang="en-ZA" sz="1400" dirty="0">
                <a:latin typeface="Arial" panose="020B0604020202020204" pitchFamily="34" charset="0"/>
                <a:cs typeface="Arial" panose="020B0604020202020204" pitchFamily="34" charset="0"/>
              </a:rPr>
              <a:t>. Easy, visual method to help team members understand what must be done when. </a:t>
            </a:r>
          </a:p>
          <a:p>
            <a:r>
              <a:rPr lang="en-ZA" sz="1400" b="1" dirty="0">
                <a:latin typeface="Arial" panose="020B0604020202020204" pitchFamily="34" charset="0"/>
                <a:cs typeface="Arial" panose="020B0604020202020204" pitchFamily="34" charset="0"/>
              </a:rPr>
              <a:t>Time management &amp; coordination</a:t>
            </a:r>
            <a:r>
              <a:rPr lang="en-ZA" sz="1400" dirty="0">
                <a:latin typeface="Arial" panose="020B0604020202020204" pitchFamily="34" charset="0"/>
                <a:cs typeface="Arial" panose="020B0604020202020204" pitchFamily="34" charset="0"/>
              </a:rPr>
              <a:t>.</a:t>
            </a:r>
            <a:r>
              <a:rPr lang="en-ZA" sz="1400" b="1" dirty="0">
                <a:latin typeface="Arial" panose="020B0604020202020204" pitchFamily="34" charset="0"/>
                <a:cs typeface="Arial" panose="020B0604020202020204" pitchFamily="34" charset="0"/>
              </a:rPr>
              <a:t> </a:t>
            </a:r>
            <a:r>
              <a:rPr lang="en-ZA" sz="1400" dirty="0">
                <a:latin typeface="Arial" panose="020B0604020202020204" pitchFamily="34" charset="0"/>
                <a:cs typeface="Arial" panose="020B0604020202020204" pitchFamily="34" charset="0"/>
              </a:rPr>
              <a:t>Helps teams understand the overall impact of project delays and can foster stronger collaboration while encouraging better task organization</a:t>
            </a:r>
          </a:p>
          <a:p>
            <a:r>
              <a:rPr lang="en-ZA" sz="1400" b="1" dirty="0">
                <a:latin typeface="Arial" panose="020B0604020202020204" pitchFamily="34" charset="0"/>
                <a:cs typeface="Arial" panose="020B0604020202020204" pitchFamily="34" charset="0"/>
              </a:rPr>
              <a:t>Efficiency</a:t>
            </a:r>
            <a:r>
              <a:rPr lang="en-ZA" sz="1400" dirty="0">
                <a:latin typeface="Arial" panose="020B0604020202020204" pitchFamily="34" charset="0"/>
                <a:cs typeface="Arial" panose="020B0604020202020204" pitchFamily="34" charset="0"/>
              </a:rPr>
              <a:t>. For instance, while one team member waits on the outcome of three other tasks before starting a crucial piece of the assignment, he or she can perform other project tasks.</a:t>
            </a:r>
          </a:p>
          <a:p>
            <a:r>
              <a:rPr lang="en-ZA" sz="1400" b="1" dirty="0">
                <a:latin typeface="Arial" panose="020B0604020202020204" pitchFamily="34" charset="0"/>
                <a:cs typeface="Arial" panose="020B0604020202020204" pitchFamily="34" charset="0"/>
              </a:rPr>
              <a:t>Accountability</a:t>
            </a:r>
            <a:r>
              <a:rPr lang="en-ZA" sz="1400" dirty="0">
                <a:latin typeface="Arial" panose="020B0604020202020204" pitchFamily="34" charset="0"/>
                <a:cs typeface="Arial" panose="020B0604020202020204" pitchFamily="34" charset="0"/>
              </a:rPr>
              <a:t>. Use it during critical projects to track team progress, highlighting both big wins and major failures.</a:t>
            </a:r>
          </a:p>
        </p:txBody>
      </p:sp>
      <p:pic>
        <p:nvPicPr>
          <p:cNvPr id="8" name="Picture 7"/>
          <p:cNvPicPr>
            <a:picLocks noChangeAspect="1"/>
          </p:cNvPicPr>
          <p:nvPr/>
        </p:nvPicPr>
        <p:blipFill rotWithShape="1">
          <a:blip r:embed="rId3"/>
          <a:srcRect l="1" r="5803"/>
          <a:stretch/>
        </p:blipFill>
        <p:spPr>
          <a:xfrm>
            <a:off x="252259" y="1205352"/>
            <a:ext cx="7335084" cy="2600439"/>
          </a:xfrm>
          <a:prstGeom prst="rect">
            <a:avLst/>
          </a:prstGeom>
        </p:spPr>
      </p:pic>
      <p:pic>
        <p:nvPicPr>
          <p:cNvPr id="9" name="Picture 8"/>
          <p:cNvPicPr>
            <a:picLocks noChangeAspect="1"/>
          </p:cNvPicPr>
          <p:nvPr/>
        </p:nvPicPr>
        <p:blipFill>
          <a:blip r:embed="rId4"/>
          <a:stretch>
            <a:fillRect/>
          </a:stretch>
        </p:blipFill>
        <p:spPr>
          <a:xfrm>
            <a:off x="192640" y="3835350"/>
            <a:ext cx="7655573" cy="2918218"/>
          </a:xfrm>
          <a:prstGeom prst="rect">
            <a:avLst/>
          </a:prstGeom>
        </p:spPr>
      </p:pic>
      <p:sp>
        <p:nvSpPr>
          <p:cNvPr id="10" name="Rectangle 9"/>
          <p:cNvSpPr/>
          <p:nvPr/>
        </p:nvSpPr>
        <p:spPr>
          <a:xfrm>
            <a:off x="2652207" y="3644275"/>
            <a:ext cx="2596963" cy="227755"/>
          </a:xfrm>
          <a:prstGeom prst="rect">
            <a:avLst/>
          </a:prstGeom>
        </p:spPr>
        <p:txBody>
          <a:bodyPr wrap="square">
            <a:spAutoFit/>
          </a:bodyPr>
          <a:lstStyle/>
          <a:p>
            <a:pPr algn="ctr"/>
            <a:r>
              <a:rPr lang="en-ZA" sz="1100" dirty="0"/>
              <a:t>Simple Gantt chart</a:t>
            </a:r>
          </a:p>
        </p:txBody>
      </p:sp>
      <p:sp>
        <p:nvSpPr>
          <p:cNvPr id="11" name="Rectangle 10"/>
          <p:cNvSpPr/>
          <p:nvPr/>
        </p:nvSpPr>
        <p:spPr>
          <a:xfrm>
            <a:off x="1667238" y="6632496"/>
            <a:ext cx="3456558" cy="225504"/>
          </a:xfrm>
          <a:prstGeom prst="rect">
            <a:avLst/>
          </a:prstGeom>
        </p:spPr>
        <p:txBody>
          <a:bodyPr wrap="square">
            <a:spAutoFit/>
          </a:bodyPr>
          <a:lstStyle/>
          <a:p>
            <a:pPr algn="ctr"/>
            <a:r>
              <a:rPr lang="en-ZA" sz="1100" dirty="0"/>
              <a:t>Gantt chart showing tasks and sub-tasks</a:t>
            </a:r>
          </a:p>
        </p:txBody>
      </p:sp>
    </p:spTree>
    <p:extLst>
      <p:ext uri="{BB962C8B-B14F-4D97-AF65-F5344CB8AC3E}">
        <p14:creationId xmlns:p14="http://schemas.microsoft.com/office/powerpoint/2010/main" val="17629695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9939" y="600796"/>
            <a:ext cx="11566688" cy="634115"/>
          </a:xfrm>
          <a:solidFill>
            <a:srgbClr val="0070C0"/>
          </a:solidFill>
        </p:spPr>
        <p:txBody>
          <a:bodyPr>
            <a:normAutofit/>
          </a:bodyPr>
          <a:lstStyle/>
          <a:p>
            <a:pPr algn="ctr"/>
            <a:r>
              <a:rPr lang="en-ZA" sz="2900" b="1" dirty="0">
                <a:solidFill>
                  <a:srgbClr val="FFFFFF"/>
                </a:solidFill>
              </a:rPr>
              <a:t>PERT CHART</a:t>
            </a:r>
          </a:p>
        </p:txBody>
      </p:sp>
      <p:pic>
        <p:nvPicPr>
          <p:cNvPr id="5" name="Picture 4"/>
          <p:cNvPicPr>
            <a:picLocks noChangeAspect="1"/>
          </p:cNvPicPr>
          <p:nvPr/>
        </p:nvPicPr>
        <p:blipFill>
          <a:blip r:embed="rId3"/>
          <a:stretch>
            <a:fillRect/>
          </a:stretch>
        </p:blipFill>
        <p:spPr>
          <a:xfrm>
            <a:off x="588487" y="1988288"/>
            <a:ext cx="11474893" cy="3976577"/>
          </a:xfrm>
          <a:prstGeom prst="rect">
            <a:avLst/>
          </a:prstGeom>
        </p:spPr>
      </p:pic>
    </p:spTree>
    <p:extLst>
      <p:ext uri="{BB962C8B-B14F-4D97-AF65-F5344CB8AC3E}">
        <p14:creationId xmlns:p14="http://schemas.microsoft.com/office/powerpoint/2010/main" val="26839827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9939" y="600796"/>
            <a:ext cx="11566688" cy="634115"/>
          </a:xfrm>
          <a:solidFill>
            <a:srgbClr val="0070C0"/>
          </a:solidFill>
        </p:spPr>
        <p:txBody>
          <a:bodyPr>
            <a:normAutofit/>
          </a:bodyPr>
          <a:lstStyle/>
          <a:p>
            <a:pPr algn="ctr"/>
            <a:r>
              <a:rPr lang="en-ZA" sz="2900" b="1" dirty="0">
                <a:solidFill>
                  <a:srgbClr val="FFFFFF"/>
                </a:solidFill>
              </a:rPr>
              <a:t>Conversion from GANTT to PERT</a:t>
            </a:r>
          </a:p>
        </p:txBody>
      </p:sp>
      <p:sp>
        <p:nvSpPr>
          <p:cNvPr id="6" name="Rectangle 5"/>
          <p:cNvSpPr/>
          <p:nvPr/>
        </p:nvSpPr>
        <p:spPr>
          <a:xfrm>
            <a:off x="2345536" y="1712180"/>
            <a:ext cx="1078147" cy="382434"/>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defTabSz="457200">
              <a:defRPr/>
            </a:pPr>
            <a:r>
              <a:rPr lang="en-ZA" sz="2000" b="1" dirty="0">
                <a:solidFill>
                  <a:prstClr val="white"/>
                </a:solidFill>
                <a:latin typeface="Arial" panose="020B0604020202020204" pitchFamily="34" charset="0"/>
                <a:cs typeface="Arial" panose="020B0604020202020204" pitchFamily="34" charset="0"/>
              </a:rPr>
              <a:t>GANTT</a:t>
            </a:r>
          </a:p>
        </p:txBody>
      </p:sp>
      <p:pic>
        <p:nvPicPr>
          <p:cNvPr id="4" name="Picture 3"/>
          <p:cNvPicPr>
            <a:picLocks noChangeAspect="1"/>
          </p:cNvPicPr>
          <p:nvPr/>
        </p:nvPicPr>
        <p:blipFill>
          <a:blip r:embed="rId3"/>
          <a:stretch>
            <a:fillRect/>
          </a:stretch>
        </p:blipFill>
        <p:spPr>
          <a:xfrm>
            <a:off x="-106763" y="2288326"/>
            <a:ext cx="5982630" cy="3750968"/>
          </a:xfrm>
          <a:prstGeom prst="rect">
            <a:avLst/>
          </a:prstGeom>
        </p:spPr>
      </p:pic>
      <p:sp>
        <p:nvSpPr>
          <p:cNvPr id="7" name="Rectangle 6"/>
          <p:cNvSpPr/>
          <p:nvPr/>
        </p:nvSpPr>
        <p:spPr>
          <a:xfrm>
            <a:off x="8420271" y="1712180"/>
            <a:ext cx="1078147" cy="382434"/>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defTabSz="457200">
              <a:defRPr/>
            </a:pPr>
            <a:r>
              <a:rPr lang="en-ZA" sz="2000" b="1" dirty="0">
                <a:solidFill>
                  <a:prstClr val="white"/>
                </a:solidFill>
                <a:latin typeface="Arial" panose="020B0604020202020204" pitchFamily="34" charset="0"/>
                <a:cs typeface="Arial" panose="020B0604020202020204" pitchFamily="34" charset="0"/>
              </a:rPr>
              <a:t>PERT</a:t>
            </a:r>
          </a:p>
        </p:txBody>
      </p:sp>
      <p:pic>
        <p:nvPicPr>
          <p:cNvPr id="8" name="Picture 7"/>
          <p:cNvPicPr>
            <a:picLocks noChangeAspect="1"/>
          </p:cNvPicPr>
          <p:nvPr/>
        </p:nvPicPr>
        <p:blipFill>
          <a:blip r:embed="rId4"/>
          <a:stretch>
            <a:fillRect/>
          </a:stretch>
        </p:blipFill>
        <p:spPr>
          <a:xfrm>
            <a:off x="5636598" y="2150106"/>
            <a:ext cx="6555402" cy="4155004"/>
          </a:xfrm>
          <a:prstGeom prst="rect">
            <a:avLst/>
          </a:prstGeom>
        </p:spPr>
      </p:pic>
    </p:spTree>
    <p:extLst>
      <p:ext uri="{BB962C8B-B14F-4D97-AF65-F5344CB8AC3E}">
        <p14:creationId xmlns:p14="http://schemas.microsoft.com/office/powerpoint/2010/main" val="37903976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9939" y="600796"/>
            <a:ext cx="11566688" cy="634115"/>
          </a:xfrm>
          <a:solidFill>
            <a:srgbClr val="0070C0"/>
          </a:solidFill>
        </p:spPr>
        <p:txBody>
          <a:bodyPr>
            <a:normAutofit/>
          </a:bodyPr>
          <a:lstStyle/>
          <a:p>
            <a:pPr algn="ctr"/>
            <a:r>
              <a:rPr lang="en-ZA" sz="2900" b="1" dirty="0">
                <a:solidFill>
                  <a:srgbClr val="FFFFFF"/>
                </a:solidFill>
              </a:rPr>
              <a:t>PERT Diagram</a:t>
            </a:r>
          </a:p>
        </p:txBody>
      </p:sp>
      <p:pic>
        <p:nvPicPr>
          <p:cNvPr id="5" name="Picture 4"/>
          <p:cNvPicPr>
            <a:picLocks noChangeAspect="1"/>
          </p:cNvPicPr>
          <p:nvPr/>
        </p:nvPicPr>
        <p:blipFill>
          <a:blip r:embed="rId3"/>
          <a:stretch>
            <a:fillRect/>
          </a:stretch>
        </p:blipFill>
        <p:spPr>
          <a:xfrm>
            <a:off x="1638702" y="1180207"/>
            <a:ext cx="9057651" cy="5725141"/>
          </a:xfrm>
          <a:prstGeom prst="rect">
            <a:avLst/>
          </a:prstGeom>
        </p:spPr>
      </p:pic>
      <p:sp>
        <p:nvSpPr>
          <p:cNvPr id="6" name="TextBox 5"/>
          <p:cNvSpPr txBox="1"/>
          <p:nvPr/>
        </p:nvSpPr>
        <p:spPr>
          <a:xfrm>
            <a:off x="7675500" y="5752213"/>
            <a:ext cx="4157331" cy="1015663"/>
          </a:xfrm>
          <a:prstGeom prst="rect">
            <a:avLst/>
          </a:prstGeom>
          <a:noFill/>
          <a:ln>
            <a:solidFill>
              <a:srgbClr val="FF0000"/>
            </a:solidFill>
          </a:ln>
        </p:spPr>
        <p:txBody>
          <a:bodyPr wrap="square" rtlCol="0">
            <a:spAutoFit/>
          </a:bodyPr>
          <a:lstStyle/>
          <a:p>
            <a:r>
              <a:rPr lang="en-ZA" sz="1200" dirty="0">
                <a:solidFill>
                  <a:srgbClr val="FF0000"/>
                </a:solidFill>
              </a:rPr>
              <a:t>TE = the earliest time (date) on which an event can be expected to take place </a:t>
            </a:r>
          </a:p>
          <a:p>
            <a:r>
              <a:rPr lang="en-ZA" sz="1200" dirty="0">
                <a:solidFill>
                  <a:srgbClr val="FF0000"/>
                </a:solidFill>
              </a:rPr>
              <a:t>TL= the latest date on which an event can take place without extending the completion date of the project </a:t>
            </a:r>
          </a:p>
          <a:p>
            <a:r>
              <a:rPr lang="en-ZA" sz="1200" dirty="0">
                <a:solidFill>
                  <a:srgbClr val="FF0000"/>
                </a:solidFill>
              </a:rPr>
              <a:t>Slack time = TL -TE </a:t>
            </a:r>
          </a:p>
        </p:txBody>
      </p:sp>
      <p:sp>
        <p:nvSpPr>
          <p:cNvPr id="8" name="TextBox 7"/>
          <p:cNvSpPr txBox="1"/>
          <p:nvPr/>
        </p:nvSpPr>
        <p:spPr>
          <a:xfrm>
            <a:off x="438428" y="2847230"/>
            <a:ext cx="1765004" cy="646331"/>
          </a:xfrm>
          <a:prstGeom prst="rect">
            <a:avLst/>
          </a:prstGeom>
          <a:noFill/>
          <a:ln>
            <a:solidFill>
              <a:srgbClr val="FF0000"/>
            </a:solidFill>
          </a:ln>
        </p:spPr>
        <p:txBody>
          <a:bodyPr wrap="square" rtlCol="0">
            <a:spAutoFit/>
          </a:bodyPr>
          <a:lstStyle/>
          <a:p>
            <a:r>
              <a:rPr lang="en-ZA" sz="1200" dirty="0">
                <a:solidFill>
                  <a:srgbClr val="FF0000"/>
                </a:solidFill>
              </a:rPr>
              <a:t>TE = 3</a:t>
            </a:r>
          </a:p>
          <a:p>
            <a:r>
              <a:rPr lang="en-ZA" sz="1200" dirty="0">
                <a:solidFill>
                  <a:srgbClr val="FF0000"/>
                </a:solidFill>
              </a:rPr>
              <a:t>TL = 6</a:t>
            </a:r>
          </a:p>
          <a:p>
            <a:r>
              <a:rPr lang="en-ZA" sz="1200" dirty="0">
                <a:solidFill>
                  <a:srgbClr val="FF0000"/>
                </a:solidFill>
              </a:rPr>
              <a:t>Slack = 6 -3 = 3  </a:t>
            </a:r>
          </a:p>
        </p:txBody>
      </p:sp>
      <p:cxnSp>
        <p:nvCxnSpPr>
          <p:cNvPr id="12" name="Straight Connector 11"/>
          <p:cNvCxnSpPr/>
          <p:nvPr/>
        </p:nvCxnSpPr>
        <p:spPr>
          <a:xfrm flipH="1">
            <a:off x="2203432" y="2634343"/>
            <a:ext cx="2466539" cy="536052"/>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00938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9939" y="600796"/>
            <a:ext cx="11566688" cy="634115"/>
          </a:xfrm>
          <a:solidFill>
            <a:srgbClr val="0070C0"/>
          </a:solidFill>
        </p:spPr>
        <p:txBody>
          <a:bodyPr>
            <a:normAutofit/>
          </a:bodyPr>
          <a:lstStyle/>
          <a:p>
            <a:pPr algn="ctr"/>
            <a:r>
              <a:rPr lang="en-ZA" sz="2900" b="1" dirty="0">
                <a:solidFill>
                  <a:srgbClr val="FFFFFF"/>
                </a:solidFill>
              </a:rPr>
              <a:t>Activity 2</a:t>
            </a:r>
          </a:p>
        </p:txBody>
      </p:sp>
      <p:sp>
        <p:nvSpPr>
          <p:cNvPr id="3" name="TextBox 2"/>
          <p:cNvSpPr txBox="1"/>
          <p:nvPr/>
        </p:nvSpPr>
        <p:spPr>
          <a:xfrm>
            <a:off x="329939" y="1725105"/>
            <a:ext cx="11566688" cy="2246769"/>
          </a:xfrm>
          <a:prstGeom prst="rect">
            <a:avLst/>
          </a:prstGeom>
          <a:solidFill>
            <a:srgbClr val="0070C0"/>
          </a:solidFill>
        </p:spPr>
        <p:txBody>
          <a:bodyPr wrap="square" rtlCol="0">
            <a:spAutoFit/>
          </a:bodyPr>
          <a:lstStyle/>
          <a:p>
            <a:pPr marL="514350" indent="-514350">
              <a:buAutoNum type="arabicPeriod"/>
            </a:pPr>
            <a:r>
              <a:rPr lang="en-ZA" sz="2800" dirty="0">
                <a:solidFill>
                  <a:schemeClr val="bg1"/>
                </a:solidFill>
              </a:rPr>
              <a:t>What is the earliest completion time for the project?</a:t>
            </a:r>
          </a:p>
          <a:p>
            <a:pPr marL="514350" indent="-514350">
              <a:buAutoNum type="arabicPeriod"/>
            </a:pPr>
            <a:r>
              <a:rPr lang="en-ZA" sz="2800" dirty="0">
                <a:solidFill>
                  <a:schemeClr val="bg1"/>
                </a:solidFill>
              </a:rPr>
              <a:t>What is earliest start time for activity 4?</a:t>
            </a:r>
          </a:p>
          <a:p>
            <a:pPr marL="514350" indent="-514350">
              <a:buAutoNum type="arabicPeriod"/>
            </a:pPr>
            <a:r>
              <a:rPr lang="en-ZA" sz="2800" dirty="0">
                <a:solidFill>
                  <a:schemeClr val="bg1"/>
                </a:solidFill>
              </a:rPr>
              <a:t>What is the late start time for activity 4?</a:t>
            </a:r>
          </a:p>
          <a:p>
            <a:pPr marL="514350" indent="-514350">
              <a:buAutoNum type="arabicPeriod"/>
            </a:pPr>
            <a:r>
              <a:rPr lang="en-ZA" sz="2800" dirty="0">
                <a:solidFill>
                  <a:schemeClr val="bg1"/>
                </a:solidFill>
              </a:rPr>
              <a:t>What is the early finish time for </a:t>
            </a:r>
            <a:r>
              <a:rPr lang="en-ZA" sz="2800" dirty="0" err="1">
                <a:solidFill>
                  <a:schemeClr val="bg1"/>
                </a:solidFill>
              </a:rPr>
              <a:t>acivity</a:t>
            </a:r>
            <a:r>
              <a:rPr lang="en-ZA" sz="2800" dirty="0">
                <a:solidFill>
                  <a:schemeClr val="bg1"/>
                </a:solidFill>
              </a:rPr>
              <a:t> 4?</a:t>
            </a:r>
          </a:p>
          <a:p>
            <a:pPr marL="514350" indent="-514350">
              <a:buAutoNum type="arabicPeriod"/>
            </a:pPr>
            <a:r>
              <a:rPr lang="en-ZA" sz="2800" dirty="0">
                <a:solidFill>
                  <a:schemeClr val="bg1"/>
                </a:solidFill>
              </a:rPr>
              <a:t>What is the late finish time for activity 4?</a:t>
            </a:r>
          </a:p>
        </p:txBody>
      </p:sp>
    </p:spTree>
    <p:extLst>
      <p:ext uri="{BB962C8B-B14F-4D97-AF65-F5344CB8AC3E}">
        <p14:creationId xmlns:p14="http://schemas.microsoft.com/office/powerpoint/2010/main" val="974443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9939" y="600796"/>
            <a:ext cx="11566688" cy="634115"/>
          </a:xfrm>
          <a:solidFill>
            <a:srgbClr val="0070C0"/>
          </a:solidFill>
        </p:spPr>
        <p:txBody>
          <a:bodyPr>
            <a:normAutofit/>
          </a:bodyPr>
          <a:lstStyle/>
          <a:p>
            <a:pPr algn="ctr"/>
            <a:r>
              <a:rPr lang="en-ZA" sz="2900" b="1" dirty="0">
                <a:solidFill>
                  <a:srgbClr val="FFFFFF"/>
                </a:solidFill>
              </a:rPr>
              <a:t>Example 2</a:t>
            </a:r>
          </a:p>
        </p:txBody>
      </p:sp>
      <p:pic>
        <p:nvPicPr>
          <p:cNvPr id="4" name="Picture 3"/>
          <p:cNvPicPr>
            <a:picLocks noChangeAspect="1"/>
          </p:cNvPicPr>
          <p:nvPr/>
        </p:nvPicPr>
        <p:blipFill>
          <a:blip r:embed="rId3"/>
          <a:stretch>
            <a:fillRect/>
          </a:stretch>
        </p:blipFill>
        <p:spPr>
          <a:xfrm>
            <a:off x="867613" y="1491342"/>
            <a:ext cx="9864341" cy="4920343"/>
          </a:xfrm>
          <a:prstGeom prst="rect">
            <a:avLst/>
          </a:prstGeom>
        </p:spPr>
      </p:pic>
    </p:spTree>
    <p:extLst>
      <p:ext uri="{BB962C8B-B14F-4D97-AF65-F5344CB8AC3E}">
        <p14:creationId xmlns:p14="http://schemas.microsoft.com/office/powerpoint/2010/main" val="24659788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088838"/>
          </a:xfrm>
          <a:solidFill>
            <a:srgbClr val="0070C0"/>
          </a:solidFill>
        </p:spPr>
        <p:txBody>
          <a:bodyPr>
            <a:normAutofit/>
          </a:bodyPr>
          <a:lstStyle/>
          <a:p>
            <a:pPr algn="ctr"/>
            <a:r>
              <a:rPr lang="en-ZA" sz="6600" b="1" dirty="0">
                <a:solidFill>
                  <a:schemeClr val="bg1"/>
                </a:solidFill>
              </a:rPr>
              <a:t>ASSIGNMENT</a:t>
            </a:r>
          </a:p>
        </p:txBody>
      </p:sp>
    </p:spTree>
    <p:extLst>
      <p:ext uri="{BB962C8B-B14F-4D97-AF65-F5344CB8AC3E}">
        <p14:creationId xmlns:p14="http://schemas.microsoft.com/office/powerpoint/2010/main" val="29004029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27314" y="751114"/>
            <a:ext cx="10994572" cy="5632311"/>
          </a:xfrm>
          <a:prstGeom prst="rect">
            <a:avLst/>
          </a:prstGeom>
          <a:noFill/>
        </p:spPr>
        <p:txBody>
          <a:bodyPr wrap="square" rtlCol="0">
            <a:spAutoFit/>
          </a:bodyPr>
          <a:lstStyle/>
          <a:p>
            <a:r>
              <a:rPr lang="en-ZA" dirty="0"/>
              <a:t>Project – Ticketing software replacement</a:t>
            </a:r>
          </a:p>
          <a:p>
            <a:r>
              <a:rPr lang="en-ZA" dirty="0"/>
              <a:t>Phases – Design, Test, Build, Deploy, Support</a:t>
            </a:r>
          </a:p>
          <a:p>
            <a:r>
              <a:rPr lang="en-ZA" dirty="0"/>
              <a:t>Departments = Computing and Network; Information Services; Instruction and Research; User Support Services</a:t>
            </a:r>
          </a:p>
          <a:p>
            <a:r>
              <a:rPr lang="en-ZA" dirty="0"/>
              <a:t>Timeline = 6 months</a:t>
            </a:r>
          </a:p>
          <a:p>
            <a:endParaRPr lang="en-ZA" dirty="0"/>
          </a:p>
          <a:p>
            <a:r>
              <a:rPr lang="en-ZA" dirty="0"/>
              <a:t>Phase 1 = Team collected </a:t>
            </a:r>
            <a:r>
              <a:rPr lang="en-ZA" dirty="0" err="1"/>
              <a:t>requirments</a:t>
            </a:r>
            <a:r>
              <a:rPr lang="en-ZA" dirty="0"/>
              <a:t> (Prefeasibility or Conceptualisation – options were explored and discussed at meetings. Information gathering took 3 months. Decision – replace remedy with Request Tracker.</a:t>
            </a:r>
          </a:p>
          <a:p>
            <a:endParaRPr lang="en-ZA" dirty="0"/>
          </a:p>
          <a:p>
            <a:r>
              <a:rPr lang="en-ZA" dirty="0"/>
              <a:t>Phase 2 Migration – Moving only some departments from Remedy to RT. (Resources – Ron Himself –team lead plus Harry plus one programmer from Harrys group.</a:t>
            </a:r>
          </a:p>
          <a:p>
            <a:r>
              <a:rPr lang="en-ZA" dirty="0"/>
              <a:t>Ron – team lead plus create user interface</a:t>
            </a:r>
          </a:p>
          <a:p>
            <a:r>
              <a:rPr lang="en-ZA" dirty="0"/>
              <a:t>Harry and team – replace remedy, patch, update etc.</a:t>
            </a:r>
          </a:p>
          <a:p>
            <a:endParaRPr lang="en-ZA" dirty="0"/>
          </a:p>
          <a:p>
            <a:r>
              <a:rPr lang="en-ZA" dirty="0"/>
              <a:t>The transition was done by November of that year, one month sooner than the expected schedule of six months. </a:t>
            </a:r>
          </a:p>
          <a:p>
            <a:endParaRPr lang="en-ZA" dirty="0"/>
          </a:p>
          <a:p>
            <a:r>
              <a:rPr lang="en-ZA" dirty="0"/>
              <a:t>We need to fix the ticketing system </a:t>
            </a:r>
          </a:p>
          <a:p>
            <a:endParaRPr lang="en-ZA" dirty="0"/>
          </a:p>
          <a:p>
            <a:endParaRPr lang="en-ZA" dirty="0"/>
          </a:p>
          <a:p>
            <a:endParaRPr lang="en-ZA" dirty="0"/>
          </a:p>
          <a:p>
            <a:endParaRPr lang="en-ZA" dirty="0"/>
          </a:p>
        </p:txBody>
      </p:sp>
    </p:spTree>
    <p:extLst>
      <p:ext uri="{BB962C8B-B14F-4D97-AF65-F5344CB8AC3E}">
        <p14:creationId xmlns:p14="http://schemas.microsoft.com/office/powerpoint/2010/main" val="18293127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9939" y="600796"/>
            <a:ext cx="11566688" cy="634115"/>
          </a:xfrm>
          <a:solidFill>
            <a:srgbClr val="0070C0"/>
          </a:solidFill>
        </p:spPr>
        <p:txBody>
          <a:bodyPr>
            <a:normAutofit/>
          </a:bodyPr>
          <a:lstStyle/>
          <a:p>
            <a:pPr algn="ctr"/>
            <a:r>
              <a:rPr lang="en-ZA" sz="2900" b="1" dirty="0">
                <a:solidFill>
                  <a:srgbClr val="FFFFFF"/>
                </a:solidFill>
              </a:rPr>
              <a:t>1.1</a:t>
            </a:r>
          </a:p>
        </p:txBody>
      </p:sp>
      <p:sp>
        <p:nvSpPr>
          <p:cNvPr id="5" name="Rectangle: Rounded Corners 4"/>
          <p:cNvSpPr/>
          <p:nvPr/>
        </p:nvSpPr>
        <p:spPr>
          <a:xfrm>
            <a:off x="6466116" y="2416631"/>
            <a:ext cx="2100943" cy="620486"/>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sz="1600" dirty="0">
                <a:solidFill>
                  <a:schemeClr val="bg1"/>
                </a:solidFill>
              </a:rPr>
              <a:t>Migration</a:t>
            </a:r>
          </a:p>
        </p:txBody>
      </p:sp>
      <p:sp>
        <p:nvSpPr>
          <p:cNvPr id="6" name="Rectangle: Rounded Corners 5"/>
          <p:cNvSpPr/>
          <p:nvPr/>
        </p:nvSpPr>
        <p:spPr>
          <a:xfrm>
            <a:off x="337458" y="2084618"/>
            <a:ext cx="2100943" cy="62048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sz="1600" dirty="0">
                <a:solidFill>
                  <a:schemeClr val="bg1"/>
                </a:solidFill>
              </a:rPr>
              <a:t>Conceptualise</a:t>
            </a:r>
          </a:p>
        </p:txBody>
      </p:sp>
      <p:sp>
        <p:nvSpPr>
          <p:cNvPr id="7" name="Rectangle: Rounded Corners 6"/>
          <p:cNvSpPr/>
          <p:nvPr/>
        </p:nvSpPr>
        <p:spPr>
          <a:xfrm>
            <a:off x="4637314" y="1415144"/>
            <a:ext cx="2100943" cy="62048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sz="1600" dirty="0">
                <a:solidFill>
                  <a:schemeClr val="bg1"/>
                </a:solidFill>
              </a:rPr>
              <a:t>Replace ticket system</a:t>
            </a:r>
          </a:p>
        </p:txBody>
      </p:sp>
      <p:sp>
        <p:nvSpPr>
          <p:cNvPr id="8" name="Rectangle: Rounded Corners 7"/>
          <p:cNvSpPr/>
          <p:nvPr/>
        </p:nvSpPr>
        <p:spPr>
          <a:xfrm>
            <a:off x="8958945" y="2394861"/>
            <a:ext cx="2100943" cy="62048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sz="1600" dirty="0">
                <a:solidFill>
                  <a:schemeClr val="bg1"/>
                </a:solidFill>
              </a:rPr>
              <a:t>Training</a:t>
            </a:r>
          </a:p>
        </p:txBody>
      </p:sp>
      <p:sp>
        <p:nvSpPr>
          <p:cNvPr id="9" name="Rectangle: Rounded Corners 8"/>
          <p:cNvSpPr/>
          <p:nvPr/>
        </p:nvSpPr>
        <p:spPr>
          <a:xfrm>
            <a:off x="3973287" y="2416631"/>
            <a:ext cx="2100943" cy="620486"/>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sz="1600" dirty="0">
                <a:solidFill>
                  <a:schemeClr val="bg1"/>
                </a:solidFill>
              </a:rPr>
              <a:t>Feasibility</a:t>
            </a:r>
          </a:p>
        </p:txBody>
      </p:sp>
      <p:sp>
        <p:nvSpPr>
          <p:cNvPr id="10" name="Rectangle: Rounded Corners 9"/>
          <p:cNvSpPr/>
          <p:nvPr/>
        </p:nvSpPr>
        <p:spPr>
          <a:xfrm>
            <a:off x="329940" y="3641891"/>
            <a:ext cx="1640374" cy="62048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sz="1600" dirty="0">
                <a:solidFill>
                  <a:schemeClr val="bg1"/>
                </a:solidFill>
              </a:rPr>
              <a:t>Investigate Solutions</a:t>
            </a:r>
          </a:p>
        </p:txBody>
      </p:sp>
      <p:sp>
        <p:nvSpPr>
          <p:cNvPr id="12" name="Rectangle: Rounded Corners 11"/>
          <p:cNvSpPr/>
          <p:nvPr/>
        </p:nvSpPr>
        <p:spPr>
          <a:xfrm>
            <a:off x="1349829" y="4671211"/>
            <a:ext cx="1640374" cy="62048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sz="1600" dirty="0">
                <a:solidFill>
                  <a:schemeClr val="bg1"/>
                </a:solidFill>
              </a:rPr>
              <a:t>Brainstorming</a:t>
            </a:r>
          </a:p>
        </p:txBody>
      </p:sp>
      <p:sp>
        <p:nvSpPr>
          <p:cNvPr id="13" name="Rectangle: Rounded Corners 12"/>
          <p:cNvSpPr/>
          <p:nvPr/>
        </p:nvSpPr>
        <p:spPr>
          <a:xfrm>
            <a:off x="1349829" y="5700531"/>
            <a:ext cx="1640374" cy="62048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sz="1600" dirty="0">
                <a:solidFill>
                  <a:schemeClr val="bg1"/>
                </a:solidFill>
              </a:rPr>
              <a:t>Research</a:t>
            </a:r>
          </a:p>
        </p:txBody>
      </p:sp>
      <p:sp>
        <p:nvSpPr>
          <p:cNvPr id="14" name="Rectangle: Rounded Corners 13"/>
          <p:cNvSpPr/>
          <p:nvPr/>
        </p:nvSpPr>
        <p:spPr>
          <a:xfrm>
            <a:off x="3614058" y="4671211"/>
            <a:ext cx="1640374" cy="62048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sz="1600" dirty="0">
                <a:solidFill>
                  <a:schemeClr val="bg1"/>
                </a:solidFill>
              </a:rPr>
              <a:t>Meetings</a:t>
            </a:r>
          </a:p>
        </p:txBody>
      </p:sp>
      <p:sp>
        <p:nvSpPr>
          <p:cNvPr id="15" name="Rectangle: Rounded Corners 14"/>
          <p:cNvSpPr/>
          <p:nvPr/>
        </p:nvSpPr>
        <p:spPr>
          <a:xfrm>
            <a:off x="3614058" y="5631633"/>
            <a:ext cx="1640374" cy="62048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sz="1600" dirty="0">
                <a:solidFill>
                  <a:schemeClr val="bg1"/>
                </a:solidFill>
              </a:rPr>
              <a:t>Articles</a:t>
            </a:r>
          </a:p>
        </p:txBody>
      </p:sp>
      <p:sp>
        <p:nvSpPr>
          <p:cNvPr id="16" name="Rectangle: Rounded Corners 15"/>
          <p:cNvSpPr/>
          <p:nvPr/>
        </p:nvSpPr>
        <p:spPr>
          <a:xfrm>
            <a:off x="3614058" y="6237514"/>
            <a:ext cx="1640374" cy="62048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sz="1600" dirty="0">
                <a:solidFill>
                  <a:schemeClr val="bg1"/>
                </a:solidFill>
              </a:rPr>
              <a:t>White papers</a:t>
            </a:r>
          </a:p>
        </p:txBody>
      </p:sp>
      <p:sp>
        <p:nvSpPr>
          <p:cNvPr id="17" name="Rectangle: Rounded Corners 16"/>
          <p:cNvSpPr/>
          <p:nvPr/>
        </p:nvSpPr>
        <p:spPr>
          <a:xfrm>
            <a:off x="5431972" y="4671211"/>
            <a:ext cx="1640374" cy="62048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sz="1600" dirty="0">
                <a:solidFill>
                  <a:schemeClr val="bg1"/>
                </a:solidFill>
              </a:rPr>
              <a:t>Conduct weekly meeting</a:t>
            </a:r>
          </a:p>
        </p:txBody>
      </p:sp>
      <p:sp>
        <p:nvSpPr>
          <p:cNvPr id="18" name="Rectangle: Rounded Corners 17"/>
          <p:cNvSpPr/>
          <p:nvPr/>
        </p:nvSpPr>
        <p:spPr>
          <a:xfrm>
            <a:off x="337458" y="2919851"/>
            <a:ext cx="1640374" cy="62048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sz="1600" dirty="0">
                <a:solidFill>
                  <a:schemeClr val="bg1"/>
                </a:solidFill>
              </a:rPr>
              <a:t>Gather requirements</a:t>
            </a:r>
          </a:p>
        </p:txBody>
      </p:sp>
      <p:sp>
        <p:nvSpPr>
          <p:cNvPr id="19" name="Rectangle: Rounded Corners 18"/>
          <p:cNvSpPr/>
          <p:nvPr/>
        </p:nvSpPr>
        <p:spPr>
          <a:xfrm>
            <a:off x="6520544" y="3266954"/>
            <a:ext cx="1640374" cy="620486"/>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sz="1600" dirty="0">
                <a:solidFill>
                  <a:schemeClr val="bg1"/>
                </a:solidFill>
              </a:rPr>
              <a:t>Design </a:t>
            </a:r>
          </a:p>
        </p:txBody>
      </p:sp>
      <p:sp>
        <p:nvSpPr>
          <p:cNvPr id="20" name="Rectangle: Rounded Corners 19"/>
          <p:cNvSpPr/>
          <p:nvPr/>
        </p:nvSpPr>
        <p:spPr>
          <a:xfrm>
            <a:off x="6520544" y="3969082"/>
            <a:ext cx="1640374" cy="620486"/>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sz="1600" dirty="0">
                <a:solidFill>
                  <a:schemeClr val="bg1"/>
                </a:solidFill>
              </a:rPr>
              <a:t>Build</a:t>
            </a:r>
          </a:p>
        </p:txBody>
      </p:sp>
      <p:sp>
        <p:nvSpPr>
          <p:cNvPr id="21" name="Rectangle: Rounded Corners 20"/>
          <p:cNvSpPr/>
          <p:nvPr/>
        </p:nvSpPr>
        <p:spPr>
          <a:xfrm>
            <a:off x="7249886" y="4774625"/>
            <a:ext cx="1640374" cy="620486"/>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sz="1600" dirty="0">
                <a:solidFill>
                  <a:schemeClr val="bg1"/>
                </a:solidFill>
              </a:rPr>
              <a:t>Test</a:t>
            </a:r>
          </a:p>
        </p:txBody>
      </p:sp>
      <p:sp>
        <p:nvSpPr>
          <p:cNvPr id="22" name="Rectangle: Rounded Corners 21"/>
          <p:cNvSpPr/>
          <p:nvPr/>
        </p:nvSpPr>
        <p:spPr>
          <a:xfrm>
            <a:off x="8567059" y="3615919"/>
            <a:ext cx="1640374" cy="620486"/>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sz="1600" dirty="0">
                <a:solidFill>
                  <a:schemeClr val="bg1"/>
                </a:solidFill>
              </a:rPr>
              <a:t>Per </a:t>
            </a:r>
            <a:r>
              <a:rPr lang="en-ZA" sz="1600" dirty="0" err="1">
                <a:solidFill>
                  <a:schemeClr val="bg1"/>
                </a:solidFill>
              </a:rPr>
              <a:t>departmetns</a:t>
            </a:r>
            <a:endParaRPr lang="en-ZA" sz="1600" dirty="0">
              <a:solidFill>
                <a:schemeClr val="bg1"/>
              </a:solidFill>
            </a:endParaRPr>
          </a:p>
        </p:txBody>
      </p:sp>
    </p:spTree>
    <p:extLst>
      <p:ext uri="{BB962C8B-B14F-4D97-AF65-F5344CB8AC3E}">
        <p14:creationId xmlns:p14="http://schemas.microsoft.com/office/powerpoint/2010/main" val="14281853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9939" y="600796"/>
            <a:ext cx="11566688" cy="634115"/>
          </a:xfrm>
          <a:solidFill>
            <a:srgbClr val="0070C0"/>
          </a:solidFill>
        </p:spPr>
        <p:txBody>
          <a:bodyPr>
            <a:normAutofit/>
          </a:bodyPr>
          <a:lstStyle/>
          <a:p>
            <a:pPr algn="ctr"/>
            <a:r>
              <a:rPr lang="en-ZA" sz="2900" b="1" dirty="0">
                <a:solidFill>
                  <a:srgbClr val="FFFFFF"/>
                </a:solidFill>
              </a:rPr>
              <a:t>	Project Life Cycle or Project Process Groups</a:t>
            </a:r>
          </a:p>
        </p:txBody>
      </p:sp>
      <p:sp>
        <p:nvSpPr>
          <p:cNvPr id="17" name="TextBox 20"/>
          <p:cNvSpPr txBox="1">
            <a:spLocks noChangeArrowheads="1"/>
          </p:cNvSpPr>
          <p:nvPr/>
        </p:nvSpPr>
        <p:spPr bwMode="auto">
          <a:xfrm>
            <a:off x="113885" y="3322260"/>
            <a:ext cx="2267808" cy="1122135"/>
          </a:xfrm>
          <a:prstGeom prst="rect">
            <a:avLst/>
          </a:prstGeom>
          <a:noFill/>
          <a:ln w="3175">
            <a:solidFill>
              <a:schemeClr val="tx2"/>
            </a:solidFill>
            <a:prstDash val="dash"/>
            <a:miter lim="800000"/>
            <a:headEnd/>
            <a:tailEnd/>
          </a:ln>
          <a:extLst>
            <a:ext uri="{909E8E84-426E-40DD-AFC4-6F175D3DCCD1}">
              <a14:hiddenFill xmlns:a14="http://schemas.microsoft.com/office/drawing/2010/main">
                <a:solidFill>
                  <a:srgbClr val="FFFFFF"/>
                </a:solidFill>
              </a14:hiddenFill>
            </a:ext>
          </a:extLst>
        </p:spPr>
        <p:txBody>
          <a:bodyPr lIns="72000" tIns="0" rIns="36000" bIns="0"/>
          <a:lstStyle>
            <a:lvl1pPr marL="179388" indent="-179388" defTabSz="4572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defTabSz="45720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defTabSz="4572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defTabSz="4572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defTabSz="4572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fontAlgn="base">
              <a:spcBef>
                <a:spcPct val="0"/>
              </a:spcBef>
              <a:spcAft>
                <a:spcPct val="0"/>
              </a:spcAft>
            </a:pPr>
            <a:r>
              <a:rPr lang="en-ZA" altLang="en-US" sz="1400" dirty="0">
                <a:solidFill>
                  <a:srgbClr val="000000"/>
                </a:solidFill>
                <a:latin typeface="Arial" panose="020B0604020202020204" pitchFamily="34" charset="0"/>
                <a:cs typeface="Arial" panose="020B0604020202020204" pitchFamily="34" charset="0"/>
              </a:rPr>
              <a:t>Select project. Consider resources.</a:t>
            </a:r>
          </a:p>
          <a:p>
            <a:pPr fontAlgn="base">
              <a:spcBef>
                <a:spcPct val="0"/>
              </a:spcBef>
              <a:spcAft>
                <a:spcPct val="0"/>
              </a:spcAft>
            </a:pPr>
            <a:r>
              <a:rPr lang="en-ZA" altLang="en-US" sz="1400" dirty="0">
                <a:solidFill>
                  <a:srgbClr val="000000"/>
                </a:solidFill>
                <a:latin typeface="Arial" panose="020B0604020202020204" pitchFamily="34" charset="0"/>
                <a:cs typeface="Arial" panose="020B0604020202020204" pitchFamily="34" charset="0"/>
              </a:rPr>
              <a:t>Articulate the benefits.</a:t>
            </a:r>
          </a:p>
          <a:p>
            <a:pPr fontAlgn="base">
              <a:spcBef>
                <a:spcPct val="0"/>
              </a:spcBef>
              <a:spcAft>
                <a:spcPct val="0"/>
              </a:spcAft>
            </a:pPr>
            <a:r>
              <a:rPr lang="en-ZA" altLang="en-US" sz="1400" dirty="0">
                <a:solidFill>
                  <a:srgbClr val="000000"/>
                </a:solidFill>
                <a:latin typeface="Arial" panose="020B0604020202020204" pitchFamily="34" charset="0"/>
                <a:cs typeface="Arial" panose="020B0604020202020204" pitchFamily="34" charset="0"/>
              </a:rPr>
              <a:t>Prepare business case. </a:t>
            </a:r>
          </a:p>
          <a:p>
            <a:pPr fontAlgn="base">
              <a:spcBef>
                <a:spcPct val="0"/>
              </a:spcBef>
              <a:spcAft>
                <a:spcPct val="0"/>
              </a:spcAft>
            </a:pPr>
            <a:r>
              <a:rPr lang="en-ZA" altLang="en-US" sz="1400" dirty="0">
                <a:solidFill>
                  <a:srgbClr val="000000"/>
                </a:solidFill>
                <a:latin typeface="Arial" panose="020B0604020202020204" pitchFamily="34" charset="0"/>
                <a:cs typeface="Arial" panose="020B0604020202020204" pitchFamily="34" charset="0"/>
              </a:rPr>
              <a:t>Assign project manager</a:t>
            </a:r>
          </a:p>
        </p:txBody>
      </p:sp>
      <p:sp>
        <p:nvSpPr>
          <p:cNvPr id="21" name="TextBox 26"/>
          <p:cNvSpPr txBox="1">
            <a:spLocks noChangeArrowheads="1"/>
          </p:cNvSpPr>
          <p:nvPr/>
        </p:nvSpPr>
        <p:spPr bwMode="auto">
          <a:xfrm>
            <a:off x="4730998" y="3299402"/>
            <a:ext cx="2039052" cy="1144993"/>
          </a:xfrm>
          <a:prstGeom prst="rect">
            <a:avLst/>
          </a:prstGeom>
          <a:noFill/>
          <a:ln w="3175">
            <a:solidFill>
              <a:schemeClr val="tx2"/>
            </a:solidFill>
            <a:prstDash val="dash"/>
            <a:miter lim="800000"/>
            <a:headEnd/>
            <a:tailEnd/>
          </a:ln>
          <a:extLst>
            <a:ext uri="{909E8E84-426E-40DD-AFC4-6F175D3DCCD1}">
              <a14:hiddenFill xmlns:a14="http://schemas.microsoft.com/office/drawing/2010/main">
                <a:solidFill>
                  <a:srgbClr val="FFFFFF"/>
                </a:solidFill>
              </a14:hiddenFill>
            </a:ext>
          </a:extLst>
        </p:spPr>
        <p:txBody>
          <a:bodyPr lIns="72000" tIns="0" rIns="36000" bIns="0"/>
          <a:lstStyle>
            <a:lvl1pPr marL="179388" indent="-179388" defTabSz="4572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defTabSz="45720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defTabSz="4572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defTabSz="4572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defTabSz="4572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fontAlgn="base">
              <a:spcBef>
                <a:spcPct val="0"/>
              </a:spcBef>
              <a:spcAft>
                <a:spcPct val="0"/>
              </a:spcAft>
            </a:pPr>
            <a:r>
              <a:rPr lang="en-ZA" altLang="en-US" sz="1400" dirty="0">
                <a:solidFill>
                  <a:srgbClr val="000000"/>
                </a:solidFill>
                <a:latin typeface="Arial" panose="020B0604020202020204" pitchFamily="34" charset="0"/>
                <a:cs typeface="Arial" panose="020B0604020202020204" pitchFamily="34" charset="0"/>
              </a:rPr>
              <a:t>Direct and manage the work packages. </a:t>
            </a:r>
          </a:p>
          <a:p>
            <a:pPr fontAlgn="base">
              <a:spcBef>
                <a:spcPct val="0"/>
              </a:spcBef>
              <a:spcAft>
                <a:spcPct val="0"/>
              </a:spcAft>
            </a:pPr>
            <a:r>
              <a:rPr lang="en-ZA" altLang="en-US" sz="1400" dirty="0">
                <a:solidFill>
                  <a:srgbClr val="000000"/>
                </a:solidFill>
                <a:latin typeface="Arial" panose="020B0604020202020204" pitchFamily="34" charset="0"/>
                <a:cs typeface="Arial" panose="020B0604020202020204" pitchFamily="34" charset="0"/>
              </a:rPr>
              <a:t>Execute the activities as per the schedule. </a:t>
            </a:r>
          </a:p>
        </p:txBody>
      </p:sp>
      <p:sp>
        <p:nvSpPr>
          <p:cNvPr id="23" name="TextBox 28"/>
          <p:cNvSpPr txBox="1">
            <a:spLocks noChangeArrowheads="1"/>
          </p:cNvSpPr>
          <p:nvPr/>
        </p:nvSpPr>
        <p:spPr bwMode="auto">
          <a:xfrm>
            <a:off x="6989829" y="3294604"/>
            <a:ext cx="1962785" cy="1149791"/>
          </a:xfrm>
          <a:prstGeom prst="rect">
            <a:avLst/>
          </a:prstGeom>
          <a:noFill/>
          <a:ln w="3175">
            <a:solidFill>
              <a:schemeClr val="tx2"/>
            </a:solidFill>
            <a:prstDash val="dash"/>
            <a:miter lim="800000"/>
            <a:headEnd/>
            <a:tailEnd/>
          </a:ln>
          <a:extLst>
            <a:ext uri="{909E8E84-426E-40DD-AFC4-6F175D3DCCD1}">
              <a14:hiddenFill xmlns:a14="http://schemas.microsoft.com/office/drawing/2010/main">
                <a:solidFill>
                  <a:srgbClr val="FFFFFF"/>
                </a:solidFill>
              </a14:hiddenFill>
            </a:ext>
          </a:extLst>
        </p:spPr>
        <p:txBody>
          <a:bodyPr lIns="72000" tIns="0" rIns="36000" bIns="0"/>
          <a:lstStyle>
            <a:lvl1pPr marL="179388" indent="-179388" defTabSz="4572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defTabSz="45720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defTabSz="4572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defTabSz="4572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defTabSz="4572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fontAlgn="base">
              <a:spcBef>
                <a:spcPct val="0"/>
              </a:spcBef>
              <a:spcAft>
                <a:spcPct val="0"/>
              </a:spcAft>
            </a:pPr>
            <a:r>
              <a:rPr lang="en-ZA" altLang="en-US" sz="1400" dirty="0">
                <a:solidFill>
                  <a:srgbClr val="000000"/>
                </a:solidFill>
                <a:latin typeface="Arial" panose="020B0604020202020204" pitchFamily="34" charset="0"/>
                <a:cs typeface="Arial" panose="020B0604020202020204" pitchFamily="34" charset="0"/>
              </a:rPr>
              <a:t>Track Progress</a:t>
            </a:r>
          </a:p>
          <a:p>
            <a:pPr fontAlgn="base">
              <a:spcBef>
                <a:spcPct val="0"/>
              </a:spcBef>
              <a:spcAft>
                <a:spcPct val="0"/>
              </a:spcAft>
            </a:pPr>
            <a:r>
              <a:rPr lang="en-ZA" altLang="en-US" sz="1400" dirty="0">
                <a:solidFill>
                  <a:srgbClr val="000000"/>
                </a:solidFill>
                <a:latin typeface="Arial" panose="020B0604020202020204" pitchFamily="34" charset="0"/>
                <a:cs typeface="Arial" panose="020B0604020202020204" pitchFamily="34" charset="0"/>
              </a:rPr>
              <a:t>Compare actual against plan</a:t>
            </a:r>
          </a:p>
          <a:p>
            <a:pPr fontAlgn="base">
              <a:spcBef>
                <a:spcPct val="0"/>
              </a:spcBef>
              <a:spcAft>
                <a:spcPct val="0"/>
              </a:spcAft>
            </a:pPr>
            <a:r>
              <a:rPr lang="en-ZA" altLang="en-US" sz="1400" dirty="0">
                <a:solidFill>
                  <a:srgbClr val="000000"/>
                </a:solidFill>
                <a:latin typeface="Arial" panose="020B0604020202020204" pitchFamily="34" charset="0"/>
                <a:cs typeface="Arial" panose="020B0604020202020204" pitchFamily="34" charset="0"/>
              </a:rPr>
              <a:t>Adjust plan if necessary</a:t>
            </a:r>
          </a:p>
        </p:txBody>
      </p:sp>
      <p:grpSp>
        <p:nvGrpSpPr>
          <p:cNvPr id="3" name="Group 2"/>
          <p:cNvGrpSpPr/>
          <p:nvPr/>
        </p:nvGrpSpPr>
        <p:grpSpPr>
          <a:xfrm>
            <a:off x="268943" y="1345237"/>
            <a:ext cx="11566687" cy="1977020"/>
            <a:chOff x="1561855" y="2040824"/>
            <a:chExt cx="8835643" cy="873552"/>
          </a:xfrm>
        </p:grpSpPr>
        <p:sp>
          <p:nvSpPr>
            <p:cNvPr id="9" name="Pentagon 9"/>
            <p:cNvSpPr/>
            <p:nvPr/>
          </p:nvSpPr>
          <p:spPr>
            <a:xfrm>
              <a:off x="1707523" y="2040824"/>
              <a:ext cx="8689975" cy="741362"/>
            </a:xfrm>
            <a:prstGeom prst="homePlate">
              <a:avLst/>
            </a:prstGeom>
            <a:solidFill>
              <a:srgbClr val="839B35"/>
            </a:solidFill>
            <a:ln w="12700" cap="flat" cmpd="sng" algn="ctr">
              <a:noFill/>
              <a:prstDash val="solid"/>
            </a:ln>
            <a:effectLst>
              <a:outerShdw blurRad="50800" dist="38100" dir="2700000" algn="tl" rotWithShape="0">
                <a:prstClr val="black">
                  <a:alpha val="40000"/>
                </a:prstClr>
              </a:outerShdw>
            </a:effectLst>
          </p:spPr>
          <p:txBody>
            <a:bodyPr/>
            <a:lstStyle/>
            <a:p>
              <a:pPr algn="ctr" defTabSz="457200">
                <a:defRPr/>
              </a:pPr>
              <a:endParaRPr lang="en-GB" sz="1200" kern="0" dirty="0">
                <a:solidFill>
                  <a:prstClr val="white"/>
                </a:solidFill>
                <a:latin typeface="Arial" panose="020B0604020202020204" pitchFamily="34" charset="0"/>
                <a:cs typeface="Arial" panose="020B0604020202020204" pitchFamily="34" charset="0"/>
              </a:endParaRPr>
            </a:p>
          </p:txBody>
        </p:sp>
        <p:sp>
          <p:nvSpPr>
            <p:cNvPr id="12" name="Chevron 14"/>
            <p:cNvSpPr/>
            <p:nvPr/>
          </p:nvSpPr>
          <p:spPr>
            <a:xfrm>
              <a:off x="4563870" y="2161793"/>
              <a:ext cx="2011316" cy="552841"/>
            </a:xfrm>
            <a:prstGeom prst="chevron">
              <a:avLst/>
            </a:prstGeom>
            <a:solidFill>
              <a:srgbClr val="002060"/>
            </a:solidFill>
            <a:scene3d>
              <a:camera prst="orthographicFront"/>
              <a:lightRig rig="flat" dir="t"/>
            </a:scene3d>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txBody>
            <a:bodyPr anchor="ctr"/>
            <a:lstStyle/>
            <a:p>
              <a:pPr algn="ctr" defTabSz="457200">
                <a:defRPr/>
              </a:pPr>
              <a:r>
                <a:rPr lang="en-US" sz="1400" kern="0" dirty="0">
                  <a:solidFill>
                    <a:prstClr val="white"/>
                  </a:solidFill>
                  <a:latin typeface="Arial" panose="020B0604020202020204" pitchFamily="34" charset="0"/>
                  <a:cs typeface="Arial" panose="020B0604020202020204" pitchFamily="34" charset="0"/>
                </a:rPr>
                <a:t>Execution</a:t>
              </a:r>
            </a:p>
          </p:txBody>
        </p:sp>
        <p:sp>
          <p:nvSpPr>
            <p:cNvPr id="13" name="Chevron 15"/>
            <p:cNvSpPr/>
            <p:nvPr/>
          </p:nvSpPr>
          <p:spPr>
            <a:xfrm>
              <a:off x="6328205" y="2161793"/>
              <a:ext cx="2011316" cy="552841"/>
            </a:xfrm>
            <a:prstGeom prst="chevron">
              <a:avLst/>
            </a:prstGeom>
            <a:solidFill>
              <a:srgbClr val="002060"/>
            </a:solidFill>
            <a:scene3d>
              <a:camera prst="orthographicFront"/>
              <a:lightRig rig="flat" dir="t"/>
            </a:scene3d>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txBody>
            <a:bodyPr anchor="ctr"/>
            <a:lstStyle/>
            <a:p>
              <a:pPr algn="ctr" defTabSz="457200">
                <a:defRPr/>
              </a:pPr>
              <a:r>
                <a:rPr lang="en-US" sz="1400" kern="0" dirty="0">
                  <a:solidFill>
                    <a:prstClr val="white"/>
                  </a:solidFill>
                  <a:latin typeface="Arial" panose="020B0604020202020204" pitchFamily="34" charset="0"/>
                  <a:cs typeface="Arial" panose="020B0604020202020204" pitchFamily="34" charset="0"/>
                </a:rPr>
                <a:t>Monitoring and Control </a:t>
              </a:r>
            </a:p>
          </p:txBody>
        </p:sp>
        <p:sp>
          <p:nvSpPr>
            <p:cNvPr id="14" name="Chevron 16"/>
            <p:cNvSpPr/>
            <p:nvPr/>
          </p:nvSpPr>
          <p:spPr>
            <a:xfrm>
              <a:off x="8092539" y="2161793"/>
              <a:ext cx="2011316" cy="552841"/>
            </a:xfrm>
            <a:prstGeom prst="chevron">
              <a:avLst/>
            </a:prstGeom>
            <a:solidFill>
              <a:srgbClr val="002060"/>
            </a:solidFill>
            <a:scene3d>
              <a:camera prst="orthographicFront"/>
              <a:lightRig rig="flat" dir="t"/>
            </a:scene3d>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txBody>
            <a:bodyPr anchor="ctr"/>
            <a:lstStyle/>
            <a:p>
              <a:pPr algn="ctr" defTabSz="457200">
                <a:defRPr/>
              </a:pPr>
              <a:r>
                <a:rPr lang="en-US" sz="1400" kern="0" dirty="0">
                  <a:solidFill>
                    <a:prstClr val="white"/>
                  </a:solidFill>
                  <a:latin typeface="Arial" panose="020B0604020202020204" pitchFamily="34" charset="0"/>
                  <a:cs typeface="Arial" panose="020B0604020202020204" pitchFamily="34" charset="0"/>
                </a:rPr>
                <a:t>Closeout </a:t>
              </a:r>
            </a:p>
          </p:txBody>
        </p:sp>
        <p:sp>
          <p:nvSpPr>
            <p:cNvPr id="15" name="Chevron 18"/>
            <p:cNvSpPr/>
            <p:nvPr/>
          </p:nvSpPr>
          <p:spPr>
            <a:xfrm>
              <a:off x="2799535" y="2161793"/>
              <a:ext cx="2011316" cy="552841"/>
            </a:xfrm>
            <a:prstGeom prst="chevron">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txBody>
            <a:bodyPr anchor="ctr"/>
            <a:lstStyle/>
            <a:p>
              <a:pPr algn="ctr" defTabSz="457200">
                <a:defRPr/>
              </a:pPr>
              <a:r>
                <a:rPr lang="en-US" sz="1400" kern="0" dirty="0">
                  <a:solidFill>
                    <a:prstClr val="black"/>
                  </a:solidFill>
                  <a:latin typeface="Arial" panose="020B0604020202020204" pitchFamily="34" charset="0"/>
                  <a:cs typeface="Arial" panose="020B0604020202020204" pitchFamily="34" charset="0"/>
                </a:rPr>
                <a:t>Planning</a:t>
              </a:r>
            </a:p>
          </p:txBody>
        </p:sp>
        <p:sp>
          <p:nvSpPr>
            <p:cNvPr id="16" name="Pentagon 19"/>
            <p:cNvSpPr/>
            <p:nvPr/>
          </p:nvSpPr>
          <p:spPr>
            <a:xfrm>
              <a:off x="1561855" y="2161793"/>
              <a:ext cx="1484661" cy="552841"/>
            </a:xfrm>
            <a:prstGeom prst="homePlate">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txBody>
            <a:bodyPr anchor="ctr"/>
            <a:lstStyle/>
            <a:p>
              <a:pPr algn="ctr" defTabSz="457200">
                <a:defRPr/>
              </a:pPr>
              <a:r>
                <a:rPr lang="en-US" sz="1400" kern="0" dirty="0">
                  <a:solidFill>
                    <a:prstClr val="black"/>
                  </a:solidFill>
                  <a:latin typeface="Arial" panose="020B0604020202020204" pitchFamily="34" charset="0"/>
                  <a:cs typeface="Arial" panose="020B0604020202020204" pitchFamily="34" charset="0"/>
                </a:rPr>
                <a:t>Initiation</a:t>
              </a:r>
            </a:p>
          </p:txBody>
        </p:sp>
        <p:cxnSp>
          <p:nvCxnSpPr>
            <p:cNvPr id="19" name="Elbow Connector 22"/>
            <p:cNvCxnSpPr>
              <a:stCxn id="16" idx="2"/>
              <a:endCxn id="17" idx="0"/>
            </p:cNvCxnSpPr>
            <p:nvPr/>
          </p:nvCxnSpPr>
          <p:spPr>
            <a:xfrm rot="16200000" flipH="1">
              <a:off x="2087543" y="2692336"/>
              <a:ext cx="199743" cy="244338"/>
            </a:xfrm>
            <a:prstGeom prst="bent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6" name="Elbow Connector 31"/>
            <p:cNvCxnSpPr>
              <a:stCxn id="13" idx="2"/>
              <a:endCxn id="23" idx="0"/>
            </p:cNvCxnSpPr>
            <p:nvPr/>
          </p:nvCxnSpPr>
          <p:spPr>
            <a:xfrm rot="16200000" flipH="1">
              <a:off x="7176462" y="2633093"/>
              <a:ext cx="187523" cy="350605"/>
            </a:xfrm>
            <a:prstGeom prst="bent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grpSp>
      <p:sp>
        <p:nvSpPr>
          <p:cNvPr id="34" name="TextBox 20"/>
          <p:cNvSpPr txBox="1">
            <a:spLocks noChangeArrowheads="1"/>
          </p:cNvSpPr>
          <p:nvPr/>
        </p:nvSpPr>
        <p:spPr bwMode="auto">
          <a:xfrm>
            <a:off x="2474285" y="3322258"/>
            <a:ext cx="2047899" cy="1122137"/>
          </a:xfrm>
          <a:prstGeom prst="rect">
            <a:avLst/>
          </a:prstGeom>
          <a:noFill/>
          <a:ln w="3175">
            <a:solidFill>
              <a:schemeClr val="tx2"/>
            </a:solidFill>
            <a:prstDash val="dash"/>
            <a:miter lim="800000"/>
            <a:headEnd/>
            <a:tailEnd/>
          </a:ln>
          <a:extLst>
            <a:ext uri="{909E8E84-426E-40DD-AFC4-6F175D3DCCD1}">
              <a14:hiddenFill xmlns:a14="http://schemas.microsoft.com/office/drawing/2010/main">
                <a:solidFill>
                  <a:srgbClr val="FFFFFF"/>
                </a:solidFill>
              </a14:hiddenFill>
            </a:ext>
          </a:extLst>
        </p:spPr>
        <p:txBody>
          <a:bodyPr lIns="72000" tIns="0" rIns="36000" bIns="0"/>
          <a:lstStyle>
            <a:lvl1pPr marL="179388" indent="-179388" defTabSz="4572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defTabSz="45720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defTabSz="4572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defTabSz="4572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defTabSz="4572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fontAlgn="base">
              <a:spcBef>
                <a:spcPct val="0"/>
              </a:spcBef>
              <a:spcAft>
                <a:spcPct val="0"/>
              </a:spcAft>
            </a:pPr>
            <a:r>
              <a:rPr lang="en-ZA" altLang="en-US" sz="1400" dirty="0">
                <a:solidFill>
                  <a:srgbClr val="000000"/>
                </a:solidFill>
                <a:latin typeface="Arial" panose="020B0604020202020204" pitchFamily="34" charset="0"/>
                <a:cs typeface="Arial" panose="020B0604020202020204" pitchFamily="34" charset="0"/>
              </a:rPr>
              <a:t>Define requirements.</a:t>
            </a:r>
          </a:p>
          <a:p>
            <a:pPr fontAlgn="base">
              <a:spcBef>
                <a:spcPct val="0"/>
              </a:spcBef>
              <a:spcAft>
                <a:spcPct val="0"/>
              </a:spcAft>
            </a:pPr>
            <a:r>
              <a:rPr lang="en-ZA" altLang="en-US" sz="1400" dirty="0">
                <a:solidFill>
                  <a:srgbClr val="000000"/>
                </a:solidFill>
                <a:latin typeface="Arial" panose="020B0604020202020204" pitchFamily="34" charset="0"/>
                <a:cs typeface="Arial" panose="020B0604020202020204" pitchFamily="34" charset="0"/>
              </a:rPr>
              <a:t>Define quality and quantities</a:t>
            </a:r>
          </a:p>
          <a:p>
            <a:pPr fontAlgn="base">
              <a:spcBef>
                <a:spcPct val="0"/>
              </a:spcBef>
              <a:spcAft>
                <a:spcPct val="0"/>
              </a:spcAft>
            </a:pPr>
            <a:r>
              <a:rPr lang="en-ZA" altLang="en-US" sz="1400" dirty="0">
                <a:solidFill>
                  <a:srgbClr val="000000"/>
                </a:solidFill>
                <a:latin typeface="Arial" panose="020B0604020202020204" pitchFamily="34" charset="0"/>
                <a:cs typeface="Arial" panose="020B0604020202020204" pitchFamily="34" charset="0"/>
              </a:rPr>
              <a:t>Define resources Schedule activities</a:t>
            </a:r>
          </a:p>
          <a:p>
            <a:pPr fontAlgn="base">
              <a:spcBef>
                <a:spcPct val="0"/>
              </a:spcBef>
              <a:spcAft>
                <a:spcPct val="0"/>
              </a:spcAft>
            </a:pPr>
            <a:endParaRPr lang="en-ZA" altLang="en-US" sz="1400" dirty="0">
              <a:solidFill>
                <a:srgbClr val="000000"/>
              </a:solidFill>
              <a:latin typeface="Arial" panose="020B0604020202020204" pitchFamily="34" charset="0"/>
              <a:cs typeface="Arial" panose="020B0604020202020204" pitchFamily="34" charset="0"/>
            </a:endParaRPr>
          </a:p>
          <a:p>
            <a:pPr fontAlgn="base">
              <a:spcBef>
                <a:spcPct val="0"/>
              </a:spcBef>
              <a:spcAft>
                <a:spcPct val="0"/>
              </a:spcAft>
            </a:pPr>
            <a:endParaRPr lang="en-ZA" altLang="en-US" sz="1400" dirty="0">
              <a:solidFill>
                <a:srgbClr val="000000"/>
              </a:solidFill>
              <a:latin typeface="Arial" panose="020B0604020202020204" pitchFamily="34" charset="0"/>
              <a:cs typeface="Arial" panose="020B0604020202020204" pitchFamily="34" charset="0"/>
            </a:endParaRPr>
          </a:p>
        </p:txBody>
      </p:sp>
      <p:cxnSp>
        <p:nvCxnSpPr>
          <p:cNvPr id="35" name="Elbow Connector 22"/>
          <p:cNvCxnSpPr>
            <a:stCxn id="15" idx="2"/>
            <a:endCxn id="34" idx="0"/>
          </p:cNvCxnSpPr>
          <p:nvPr/>
        </p:nvCxnSpPr>
        <p:spPr>
          <a:xfrm rot="16200000" flipH="1">
            <a:off x="2969532" y="2793555"/>
            <a:ext cx="452056" cy="605349"/>
          </a:xfrm>
          <a:prstGeom prst="bent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4" name="Elbow Connector 22"/>
          <p:cNvCxnSpPr>
            <a:stCxn id="12" idx="2"/>
            <a:endCxn id="21" idx="0"/>
          </p:cNvCxnSpPr>
          <p:nvPr/>
        </p:nvCxnSpPr>
        <p:spPr>
          <a:xfrm rot="16200000" flipH="1">
            <a:off x="5261945" y="2810823"/>
            <a:ext cx="429200" cy="547957"/>
          </a:xfrm>
          <a:prstGeom prst="bent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sp>
        <p:nvSpPr>
          <p:cNvPr id="59" name="TextBox 28"/>
          <p:cNvSpPr txBox="1">
            <a:spLocks noChangeArrowheads="1"/>
          </p:cNvSpPr>
          <p:nvPr/>
        </p:nvSpPr>
        <p:spPr bwMode="auto">
          <a:xfrm>
            <a:off x="9172393" y="3294604"/>
            <a:ext cx="2151715" cy="1149791"/>
          </a:xfrm>
          <a:prstGeom prst="rect">
            <a:avLst/>
          </a:prstGeom>
          <a:noFill/>
          <a:ln w="3175">
            <a:solidFill>
              <a:schemeClr val="tx2"/>
            </a:solidFill>
            <a:prstDash val="dash"/>
            <a:miter lim="800000"/>
            <a:headEnd/>
            <a:tailEnd/>
          </a:ln>
          <a:extLst>
            <a:ext uri="{909E8E84-426E-40DD-AFC4-6F175D3DCCD1}">
              <a14:hiddenFill xmlns:a14="http://schemas.microsoft.com/office/drawing/2010/main">
                <a:solidFill>
                  <a:srgbClr val="FFFFFF"/>
                </a:solidFill>
              </a14:hiddenFill>
            </a:ext>
          </a:extLst>
        </p:spPr>
        <p:txBody>
          <a:bodyPr lIns="72000" tIns="0" rIns="36000" bIns="0"/>
          <a:lstStyle>
            <a:lvl1pPr marL="179388" indent="-179388" defTabSz="4572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defTabSz="45720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defTabSz="4572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defTabSz="4572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defTabSz="4572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fontAlgn="base">
              <a:spcBef>
                <a:spcPct val="0"/>
              </a:spcBef>
              <a:spcAft>
                <a:spcPct val="0"/>
              </a:spcAft>
            </a:pPr>
            <a:r>
              <a:rPr lang="en-ZA" altLang="en-US" sz="1400" dirty="0">
                <a:solidFill>
                  <a:srgbClr val="000000"/>
                </a:solidFill>
                <a:latin typeface="Arial" panose="020B0604020202020204" pitchFamily="34" charset="0"/>
                <a:cs typeface="Arial" panose="020B0604020202020204" pitchFamily="34" charset="0"/>
              </a:rPr>
              <a:t>Verify work complete</a:t>
            </a:r>
          </a:p>
          <a:p>
            <a:pPr fontAlgn="base">
              <a:spcBef>
                <a:spcPct val="0"/>
              </a:spcBef>
              <a:spcAft>
                <a:spcPct val="0"/>
              </a:spcAft>
            </a:pPr>
            <a:r>
              <a:rPr lang="en-ZA" altLang="en-US" sz="1400" dirty="0">
                <a:solidFill>
                  <a:srgbClr val="000000"/>
                </a:solidFill>
                <a:latin typeface="Arial" panose="020B0604020202020204" pitchFamily="34" charset="0"/>
                <a:cs typeface="Arial" panose="020B0604020202020204" pitchFamily="34" charset="0"/>
              </a:rPr>
              <a:t>Close contract</a:t>
            </a:r>
          </a:p>
          <a:p>
            <a:pPr fontAlgn="base">
              <a:spcBef>
                <a:spcPct val="0"/>
              </a:spcBef>
              <a:spcAft>
                <a:spcPct val="0"/>
              </a:spcAft>
            </a:pPr>
            <a:r>
              <a:rPr lang="en-ZA" altLang="en-US" sz="1400" dirty="0">
                <a:solidFill>
                  <a:srgbClr val="000000"/>
                </a:solidFill>
                <a:latin typeface="Arial" panose="020B0604020202020204" pitchFamily="34" charset="0"/>
                <a:cs typeface="Arial" panose="020B0604020202020204" pitchFamily="34" charset="0"/>
              </a:rPr>
              <a:t>Admin closeout</a:t>
            </a:r>
          </a:p>
        </p:txBody>
      </p:sp>
      <p:cxnSp>
        <p:nvCxnSpPr>
          <p:cNvPr id="61" name="Elbow Connector 31"/>
          <p:cNvCxnSpPr>
            <a:stCxn id="14" idx="2"/>
            <a:endCxn id="59" idx="0"/>
          </p:cNvCxnSpPr>
          <p:nvPr/>
        </p:nvCxnSpPr>
        <p:spPr>
          <a:xfrm rot="16200000" flipH="1">
            <a:off x="9822887" y="2869240"/>
            <a:ext cx="424402" cy="426325"/>
          </a:xfrm>
          <a:prstGeom prst="bent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sp>
        <p:nvSpPr>
          <p:cNvPr id="84" name="Pentagon 10"/>
          <p:cNvSpPr/>
          <p:nvPr/>
        </p:nvSpPr>
        <p:spPr>
          <a:xfrm>
            <a:off x="1552353" y="5137208"/>
            <a:ext cx="10167862" cy="519196"/>
          </a:xfrm>
          <a:prstGeom prst="homePlate">
            <a:avLst/>
          </a:prstGeom>
          <a:solidFill>
            <a:sysClr val="windowText" lastClr="000000">
              <a:lumMod val="65000"/>
              <a:lumOff val="35000"/>
            </a:sysClr>
          </a:solidFill>
          <a:ln w="12700" cap="flat" cmpd="sng" algn="ctr">
            <a:noFill/>
            <a:prstDash val="solid"/>
          </a:ln>
          <a:effectLst>
            <a:outerShdw blurRad="50800" dist="38100" dir="2700000" algn="tl" rotWithShape="0">
              <a:prstClr val="black">
                <a:alpha val="40000"/>
              </a:prstClr>
            </a:outerShdw>
          </a:effectLst>
        </p:spPr>
        <p:txBody>
          <a:bodyPr anchor="ctr"/>
          <a:lstStyle/>
          <a:p>
            <a:pPr algn="ctr" defTabSz="457200">
              <a:defRPr/>
            </a:pPr>
            <a:r>
              <a:rPr lang="en-GB" sz="1400" kern="0" dirty="0">
                <a:solidFill>
                  <a:prstClr val="white"/>
                </a:solidFill>
                <a:latin typeface="Arial" panose="020B0604020202020204" pitchFamily="34" charset="0"/>
                <a:cs typeface="Arial" panose="020B0604020202020204" pitchFamily="34" charset="0"/>
              </a:rPr>
              <a:t>Integration of activities</a:t>
            </a:r>
          </a:p>
        </p:txBody>
      </p:sp>
      <p:sp>
        <p:nvSpPr>
          <p:cNvPr id="85" name="Pentagon 11"/>
          <p:cNvSpPr/>
          <p:nvPr/>
        </p:nvSpPr>
        <p:spPr>
          <a:xfrm>
            <a:off x="1552353" y="4585344"/>
            <a:ext cx="10167862" cy="475753"/>
          </a:xfrm>
          <a:prstGeom prst="homePlate">
            <a:avLst/>
          </a:prstGeom>
          <a:solidFill>
            <a:srgbClr val="00B0F0"/>
          </a:solidFill>
          <a:ln w="12700" cap="flat" cmpd="sng" algn="ctr">
            <a:noFill/>
            <a:prstDash val="solid"/>
          </a:ln>
          <a:effectLst>
            <a:outerShdw blurRad="50800" dist="38100" dir="2700000" algn="tl" rotWithShape="0">
              <a:prstClr val="black">
                <a:alpha val="40000"/>
              </a:prstClr>
            </a:outerShdw>
          </a:effectLst>
        </p:spPr>
        <p:txBody>
          <a:bodyPr anchor="ctr"/>
          <a:lstStyle/>
          <a:p>
            <a:pPr algn="ctr" defTabSz="457200">
              <a:defRPr/>
            </a:pPr>
            <a:r>
              <a:rPr lang="en-GB" sz="1400" kern="0" dirty="0">
                <a:solidFill>
                  <a:sysClr val="windowText" lastClr="000000"/>
                </a:solidFill>
                <a:latin typeface="Arial" panose="020B0604020202020204" pitchFamily="34" charset="0"/>
                <a:cs typeface="Arial" panose="020B0604020202020204" pitchFamily="34" charset="0"/>
              </a:rPr>
              <a:t>Change Management and Stakeholder Management</a:t>
            </a:r>
          </a:p>
        </p:txBody>
      </p:sp>
      <p:graphicFrame>
        <p:nvGraphicFramePr>
          <p:cNvPr id="91" name="Diagram 90"/>
          <p:cNvGraphicFramePr/>
          <p:nvPr>
            <p:extLst>
              <p:ext uri="{D42A27DB-BD31-4B8C-83A1-F6EECF244321}">
                <p14:modId xmlns:p14="http://schemas.microsoft.com/office/powerpoint/2010/main" val="148003734"/>
              </p:ext>
            </p:extLst>
          </p:nvPr>
        </p:nvGraphicFramePr>
        <p:xfrm>
          <a:off x="1552353" y="5384886"/>
          <a:ext cx="9367283" cy="14899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2" name="TextBox 91"/>
          <p:cNvSpPr txBox="1"/>
          <p:nvPr/>
        </p:nvSpPr>
        <p:spPr>
          <a:xfrm>
            <a:off x="580722" y="4585344"/>
            <a:ext cx="615553" cy="1050698"/>
          </a:xfrm>
          <a:prstGeom prst="rect">
            <a:avLst/>
          </a:prstGeom>
          <a:noFill/>
        </p:spPr>
        <p:txBody>
          <a:bodyPr vert="vert270" wrap="square" rtlCol="0">
            <a:spAutoFit/>
          </a:bodyPr>
          <a:lstStyle/>
          <a:p>
            <a:pPr algn="ctr"/>
            <a:r>
              <a:rPr lang="en-ZA" sz="1400" dirty="0"/>
              <a:t>Project Manager</a:t>
            </a:r>
          </a:p>
        </p:txBody>
      </p:sp>
    </p:spTree>
    <p:extLst>
      <p:ext uri="{BB962C8B-B14F-4D97-AF65-F5344CB8AC3E}">
        <p14:creationId xmlns:p14="http://schemas.microsoft.com/office/powerpoint/2010/main" val="1755776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5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8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8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91"/>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21" grpId="0" animBg="1"/>
      <p:bldP spid="23" grpId="0" animBg="1"/>
      <p:bldP spid="34" grpId="0" animBg="1"/>
      <p:bldP spid="59" grpId="0" animBg="1"/>
      <p:bldP spid="84" grpId="0" animBg="1"/>
      <p:bldP spid="85" grpId="0" animBg="1"/>
      <p:bldGraphic spid="91" grpId="0">
        <p:bldAsOne/>
      </p:bldGraphic>
      <p:bldP spid="9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9939" y="600796"/>
            <a:ext cx="11566688" cy="634115"/>
          </a:xfrm>
          <a:solidFill>
            <a:srgbClr val="0070C0"/>
          </a:solidFill>
        </p:spPr>
        <p:txBody>
          <a:bodyPr>
            <a:normAutofit/>
          </a:bodyPr>
          <a:lstStyle/>
          <a:p>
            <a:pPr algn="ctr"/>
            <a:r>
              <a:rPr lang="en-ZA" sz="2900" b="1" dirty="0">
                <a:solidFill>
                  <a:srgbClr val="FFFFFF"/>
                </a:solidFill>
              </a:rPr>
              <a:t>1.2</a:t>
            </a:r>
          </a:p>
        </p:txBody>
      </p:sp>
      <p:sp>
        <p:nvSpPr>
          <p:cNvPr id="3" name="TextBox 2"/>
          <p:cNvSpPr txBox="1"/>
          <p:nvPr/>
        </p:nvSpPr>
        <p:spPr>
          <a:xfrm>
            <a:off x="653143" y="1234911"/>
            <a:ext cx="3537857" cy="2862322"/>
          </a:xfrm>
          <a:prstGeom prst="rect">
            <a:avLst/>
          </a:prstGeom>
          <a:noFill/>
        </p:spPr>
        <p:txBody>
          <a:bodyPr wrap="square" rtlCol="0">
            <a:spAutoFit/>
          </a:bodyPr>
          <a:lstStyle/>
          <a:p>
            <a:r>
              <a:rPr lang="en-ZA" dirty="0"/>
              <a:t>Categorise the risks; identify the risks, </a:t>
            </a:r>
          </a:p>
          <a:p>
            <a:endParaRPr lang="en-ZA" dirty="0"/>
          </a:p>
          <a:p>
            <a:r>
              <a:rPr lang="en-ZA" dirty="0"/>
              <a:t> Technical </a:t>
            </a:r>
          </a:p>
          <a:p>
            <a:r>
              <a:rPr lang="en-ZA" dirty="0"/>
              <a:t> Schedule </a:t>
            </a:r>
          </a:p>
          <a:p>
            <a:r>
              <a:rPr lang="en-ZA" dirty="0"/>
              <a:t> Cost </a:t>
            </a:r>
          </a:p>
          <a:p>
            <a:r>
              <a:rPr lang="en-ZA" dirty="0"/>
              <a:t> Human resources </a:t>
            </a:r>
          </a:p>
          <a:p>
            <a:r>
              <a:rPr lang="en-ZA" dirty="0"/>
              <a:t> External </a:t>
            </a:r>
          </a:p>
          <a:p>
            <a:r>
              <a:rPr lang="en-ZA" dirty="0"/>
              <a:t> Sponsor/customer </a:t>
            </a:r>
          </a:p>
          <a:p>
            <a:endParaRPr lang="en-ZA" dirty="0"/>
          </a:p>
        </p:txBody>
      </p:sp>
      <p:sp>
        <p:nvSpPr>
          <p:cNvPr id="23" name="TextBox 22"/>
          <p:cNvSpPr txBox="1"/>
          <p:nvPr/>
        </p:nvSpPr>
        <p:spPr>
          <a:xfrm>
            <a:off x="5900057" y="1234911"/>
            <a:ext cx="5704114" cy="3970318"/>
          </a:xfrm>
          <a:prstGeom prst="rect">
            <a:avLst/>
          </a:prstGeom>
          <a:noFill/>
        </p:spPr>
        <p:txBody>
          <a:bodyPr wrap="square" rtlCol="0">
            <a:spAutoFit/>
          </a:bodyPr>
          <a:lstStyle/>
          <a:p>
            <a:r>
              <a:rPr lang="en-ZA" dirty="0"/>
              <a:t>Analyse and quantify the risk</a:t>
            </a:r>
          </a:p>
          <a:p>
            <a:endParaRPr lang="en-ZA" dirty="0"/>
          </a:p>
          <a:p>
            <a:r>
              <a:rPr lang="en-ZA" b="1" dirty="0"/>
              <a:t>Market or price risk </a:t>
            </a:r>
            <a:endParaRPr lang="en-ZA" dirty="0"/>
          </a:p>
          <a:p>
            <a:r>
              <a:rPr lang="en-ZA" b="1" dirty="0"/>
              <a:t>Interest rates risk </a:t>
            </a:r>
          </a:p>
          <a:p>
            <a:r>
              <a:rPr lang="en-ZA" b="1" dirty="0"/>
              <a:t>Liquidity </a:t>
            </a:r>
          </a:p>
          <a:p>
            <a:r>
              <a:rPr lang="en-ZA" b="1" dirty="0"/>
              <a:t>Legal risk </a:t>
            </a:r>
          </a:p>
          <a:p>
            <a:r>
              <a:rPr lang="en-ZA" b="1" dirty="0"/>
              <a:t>Operational risk</a:t>
            </a:r>
          </a:p>
          <a:p>
            <a:endParaRPr lang="en-ZA" b="1" dirty="0"/>
          </a:p>
          <a:p>
            <a:r>
              <a:rPr lang="en-ZA" b="1" dirty="0"/>
              <a:t>Rate the risk in terms of </a:t>
            </a:r>
          </a:p>
          <a:p>
            <a:pPr marL="342900" indent="-342900">
              <a:buAutoNum type="arabicPeriod"/>
            </a:pPr>
            <a:r>
              <a:rPr lang="en-ZA" b="1" dirty="0"/>
              <a:t>Frequency</a:t>
            </a:r>
          </a:p>
          <a:p>
            <a:pPr marL="342900" indent="-342900">
              <a:buAutoNum type="arabicPeriod"/>
            </a:pPr>
            <a:r>
              <a:rPr lang="en-ZA" b="1" dirty="0"/>
              <a:t>Severity</a:t>
            </a:r>
          </a:p>
          <a:p>
            <a:pPr marL="342900" indent="-342900">
              <a:buAutoNum type="arabicPeriod"/>
            </a:pPr>
            <a:r>
              <a:rPr lang="en-ZA" b="1" dirty="0"/>
              <a:t>Multiply the frequency by the severity</a:t>
            </a:r>
          </a:p>
          <a:p>
            <a:pPr marL="342900" indent="-342900">
              <a:buAutoNum type="arabicPeriod"/>
            </a:pPr>
            <a:r>
              <a:rPr lang="en-ZA" b="1" dirty="0"/>
              <a:t>Prioritise the ratings </a:t>
            </a:r>
          </a:p>
          <a:p>
            <a:endParaRPr lang="en-ZA" dirty="0"/>
          </a:p>
        </p:txBody>
      </p:sp>
      <p:sp>
        <p:nvSpPr>
          <p:cNvPr id="24" name="TextBox 23"/>
          <p:cNvSpPr txBox="1"/>
          <p:nvPr/>
        </p:nvSpPr>
        <p:spPr>
          <a:xfrm>
            <a:off x="799371" y="3995678"/>
            <a:ext cx="3537857" cy="2031325"/>
          </a:xfrm>
          <a:prstGeom prst="rect">
            <a:avLst/>
          </a:prstGeom>
          <a:noFill/>
        </p:spPr>
        <p:txBody>
          <a:bodyPr wrap="square" rtlCol="0">
            <a:spAutoFit/>
          </a:bodyPr>
          <a:lstStyle/>
          <a:p>
            <a:endParaRPr lang="en-ZA" dirty="0"/>
          </a:p>
          <a:p>
            <a:r>
              <a:rPr lang="en-ZA" dirty="0"/>
              <a:t> Eliminate risk. </a:t>
            </a:r>
          </a:p>
          <a:p>
            <a:r>
              <a:rPr lang="en-ZA" dirty="0"/>
              <a:t> Mitigate risk. </a:t>
            </a:r>
          </a:p>
          <a:p>
            <a:r>
              <a:rPr lang="en-ZA" dirty="0"/>
              <a:t> Deflect risk. </a:t>
            </a:r>
          </a:p>
          <a:p>
            <a:r>
              <a:rPr lang="en-ZA" dirty="0"/>
              <a:t> Accept risk (contingency). </a:t>
            </a:r>
          </a:p>
          <a:p>
            <a:r>
              <a:rPr lang="en-ZA" dirty="0"/>
              <a:t> Turn risk into an opportunity. </a:t>
            </a:r>
          </a:p>
          <a:p>
            <a:endParaRPr lang="en-ZA" dirty="0"/>
          </a:p>
        </p:txBody>
      </p:sp>
    </p:spTree>
    <p:extLst>
      <p:ext uri="{BB962C8B-B14F-4D97-AF65-F5344CB8AC3E}">
        <p14:creationId xmlns:p14="http://schemas.microsoft.com/office/powerpoint/2010/main" val="28655483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088838"/>
          </a:xfrm>
          <a:solidFill>
            <a:srgbClr val="0070C0"/>
          </a:solidFill>
        </p:spPr>
        <p:txBody>
          <a:bodyPr>
            <a:normAutofit/>
          </a:bodyPr>
          <a:lstStyle/>
          <a:p>
            <a:pPr algn="ctr"/>
            <a:r>
              <a:rPr lang="en-ZA" sz="6600" b="1" dirty="0">
                <a:solidFill>
                  <a:schemeClr val="bg1"/>
                </a:solidFill>
              </a:rPr>
              <a:t>MONITORING AND EVALUATION</a:t>
            </a:r>
          </a:p>
        </p:txBody>
      </p:sp>
    </p:spTree>
    <p:extLst>
      <p:ext uri="{BB962C8B-B14F-4D97-AF65-F5344CB8AC3E}">
        <p14:creationId xmlns:p14="http://schemas.microsoft.com/office/powerpoint/2010/main" val="340082922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9939" y="600796"/>
            <a:ext cx="11566688" cy="634115"/>
          </a:xfrm>
          <a:solidFill>
            <a:srgbClr val="0070C0"/>
          </a:solidFill>
        </p:spPr>
        <p:txBody>
          <a:bodyPr>
            <a:normAutofit/>
          </a:bodyPr>
          <a:lstStyle/>
          <a:p>
            <a:pPr algn="ctr"/>
            <a:r>
              <a:rPr lang="en-ZA" sz="2900" b="1" dirty="0">
                <a:solidFill>
                  <a:srgbClr val="FFFFFF"/>
                </a:solidFill>
              </a:rPr>
              <a:t>Reasons for project planning</a:t>
            </a:r>
          </a:p>
        </p:txBody>
      </p:sp>
      <p:graphicFrame>
        <p:nvGraphicFramePr>
          <p:cNvPr id="19" name="Diagram 18"/>
          <p:cNvGraphicFramePr/>
          <p:nvPr>
            <p:extLst>
              <p:ext uri="{D42A27DB-BD31-4B8C-83A1-F6EECF244321}">
                <p14:modId xmlns:p14="http://schemas.microsoft.com/office/powerpoint/2010/main" val="384799450"/>
              </p:ext>
            </p:extLst>
          </p:nvPr>
        </p:nvGraphicFramePr>
        <p:xfrm>
          <a:off x="733647" y="2530549"/>
          <a:ext cx="10956412" cy="412543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0" name="TextBox 19"/>
          <p:cNvSpPr txBox="1"/>
          <p:nvPr/>
        </p:nvSpPr>
        <p:spPr>
          <a:xfrm>
            <a:off x="329939" y="1446028"/>
            <a:ext cx="11566688" cy="830997"/>
          </a:xfrm>
          <a:prstGeom prst="rect">
            <a:avLst/>
          </a:prstGeom>
          <a:noFill/>
        </p:spPr>
        <p:txBody>
          <a:bodyPr wrap="square" rtlCol="0">
            <a:spAutoFit/>
          </a:bodyPr>
          <a:lstStyle/>
          <a:p>
            <a:r>
              <a:rPr lang="en-ZA" sz="2400" dirty="0"/>
              <a:t>Graphs and charts are intended to communicate project progress to an intended audience. The final form of the schedule may be:</a:t>
            </a:r>
          </a:p>
        </p:txBody>
      </p:sp>
    </p:spTree>
    <p:extLst>
      <p:ext uri="{BB962C8B-B14F-4D97-AF65-F5344CB8AC3E}">
        <p14:creationId xmlns:p14="http://schemas.microsoft.com/office/powerpoint/2010/main" val="347605172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9939" y="600796"/>
            <a:ext cx="11566688" cy="634115"/>
          </a:xfrm>
          <a:solidFill>
            <a:srgbClr val="0070C0"/>
          </a:solidFill>
        </p:spPr>
        <p:txBody>
          <a:bodyPr>
            <a:normAutofit/>
          </a:bodyPr>
          <a:lstStyle/>
          <a:p>
            <a:pPr algn="ctr"/>
            <a:r>
              <a:rPr lang="en-ZA" sz="2900" b="1" dirty="0">
                <a:solidFill>
                  <a:srgbClr val="FFFFFF"/>
                </a:solidFill>
              </a:rPr>
              <a:t>Bar Chart</a:t>
            </a:r>
          </a:p>
        </p:txBody>
      </p:sp>
      <p:pic>
        <p:nvPicPr>
          <p:cNvPr id="4" name="Picture 3"/>
          <p:cNvPicPr>
            <a:picLocks noChangeAspect="1"/>
          </p:cNvPicPr>
          <p:nvPr/>
        </p:nvPicPr>
        <p:blipFill>
          <a:blip r:embed="rId3"/>
          <a:stretch>
            <a:fillRect/>
          </a:stretch>
        </p:blipFill>
        <p:spPr>
          <a:xfrm>
            <a:off x="685800" y="1358117"/>
            <a:ext cx="8153400" cy="5499883"/>
          </a:xfrm>
          <a:prstGeom prst="rect">
            <a:avLst/>
          </a:prstGeom>
        </p:spPr>
      </p:pic>
    </p:spTree>
    <p:extLst>
      <p:ext uri="{BB962C8B-B14F-4D97-AF65-F5344CB8AC3E}">
        <p14:creationId xmlns:p14="http://schemas.microsoft.com/office/powerpoint/2010/main" val="93700638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088838"/>
          </a:xfrm>
          <a:solidFill>
            <a:srgbClr val="0070C0"/>
          </a:solidFill>
        </p:spPr>
        <p:txBody>
          <a:bodyPr>
            <a:normAutofit/>
          </a:bodyPr>
          <a:lstStyle/>
          <a:p>
            <a:pPr algn="ctr"/>
            <a:r>
              <a:rPr lang="en-ZA" sz="6600" b="1" dirty="0">
                <a:solidFill>
                  <a:schemeClr val="bg1"/>
                </a:solidFill>
              </a:rPr>
              <a:t>PROJECT COST MANAGEMENT</a:t>
            </a:r>
          </a:p>
        </p:txBody>
      </p:sp>
    </p:spTree>
    <p:extLst>
      <p:ext uri="{BB962C8B-B14F-4D97-AF65-F5344CB8AC3E}">
        <p14:creationId xmlns:p14="http://schemas.microsoft.com/office/powerpoint/2010/main" val="145593821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9939" y="600796"/>
            <a:ext cx="11566688" cy="634115"/>
          </a:xfrm>
          <a:solidFill>
            <a:srgbClr val="0070C0"/>
          </a:solidFill>
        </p:spPr>
        <p:txBody>
          <a:bodyPr>
            <a:normAutofit/>
          </a:bodyPr>
          <a:lstStyle/>
          <a:p>
            <a:pPr algn="ctr"/>
            <a:r>
              <a:rPr lang="en-ZA" sz="2900" b="1" dirty="0">
                <a:solidFill>
                  <a:srgbClr val="FFFFFF"/>
                </a:solidFill>
              </a:rPr>
              <a:t>Pricing Strategies</a:t>
            </a:r>
          </a:p>
        </p:txBody>
      </p:sp>
      <p:sp>
        <p:nvSpPr>
          <p:cNvPr id="6" name="TextBox 5"/>
          <p:cNvSpPr txBox="1"/>
          <p:nvPr/>
        </p:nvSpPr>
        <p:spPr>
          <a:xfrm>
            <a:off x="329940" y="2126425"/>
            <a:ext cx="4916974" cy="4401205"/>
          </a:xfrm>
          <a:prstGeom prst="rect">
            <a:avLst/>
          </a:prstGeom>
          <a:noFill/>
        </p:spPr>
        <p:txBody>
          <a:bodyPr wrap="square" rtlCol="0">
            <a:spAutoFit/>
          </a:bodyPr>
          <a:lstStyle/>
          <a:p>
            <a:pPr marL="285750" indent="-285750">
              <a:buFont typeface="Wingdings" panose="05000000000000000000" pitchFamily="2" charset="2"/>
              <a:buChar char="ü"/>
            </a:pPr>
            <a:r>
              <a:rPr lang="en-ZA" sz="2000" dirty="0"/>
              <a:t>Develop cost model and estimating guidelines; design proposed project baseline for minimum cost to minimum customer requirements</a:t>
            </a:r>
          </a:p>
          <a:p>
            <a:pPr marL="285750" indent="-285750">
              <a:buFont typeface="Wingdings" panose="05000000000000000000" pitchFamily="2" charset="2"/>
              <a:buChar char="ü"/>
            </a:pPr>
            <a:r>
              <a:rPr lang="en-ZA" sz="2000" dirty="0"/>
              <a:t>Estimate cost realistically for minimum requirements.</a:t>
            </a:r>
          </a:p>
          <a:p>
            <a:pPr marL="285750" indent="-285750">
              <a:buFont typeface="Wingdings" panose="05000000000000000000" pitchFamily="2" charset="2"/>
              <a:buChar char="ü"/>
            </a:pPr>
            <a:r>
              <a:rPr lang="en-ZA" sz="2000" dirty="0"/>
              <a:t>Scrub the baseline. Squeeze out unnecessary costs.</a:t>
            </a:r>
          </a:p>
          <a:p>
            <a:pPr marL="285750" indent="-285750">
              <a:buFont typeface="Wingdings" panose="05000000000000000000" pitchFamily="2" charset="2"/>
              <a:buChar char="ü"/>
            </a:pPr>
            <a:r>
              <a:rPr lang="en-ZA" sz="2000" dirty="0"/>
              <a:t>Determine realistic minimum costs.</a:t>
            </a:r>
          </a:p>
          <a:p>
            <a:pPr marL="285750" indent="-285750">
              <a:buFont typeface="Wingdings" panose="05000000000000000000" pitchFamily="2" charset="2"/>
              <a:buChar char="ü"/>
            </a:pPr>
            <a:r>
              <a:rPr lang="en-ZA" sz="2000" dirty="0"/>
              <a:t>Adjust cost estimate for risks.</a:t>
            </a:r>
          </a:p>
          <a:p>
            <a:pPr marL="285750" indent="-285750">
              <a:buFont typeface="Wingdings" panose="05000000000000000000" pitchFamily="2" charset="2"/>
              <a:buChar char="ü"/>
            </a:pPr>
            <a:r>
              <a:rPr lang="en-ZA" sz="2000" dirty="0"/>
              <a:t>Add margin and determine price.</a:t>
            </a:r>
          </a:p>
          <a:p>
            <a:pPr marL="285750" indent="-285750">
              <a:buFont typeface="Wingdings" panose="05000000000000000000" pitchFamily="2" charset="2"/>
              <a:buChar char="ü"/>
            </a:pPr>
            <a:r>
              <a:rPr lang="en-ZA" sz="2000" dirty="0"/>
              <a:t>Compare price to customer budget.</a:t>
            </a:r>
          </a:p>
          <a:p>
            <a:pPr marL="285750" indent="-285750">
              <a:buFont typeface="Wingdings" panose="05000000000000000000" pitchFamily="2" charset="2"/>
              <a:buChar char="ü"/>
            </a:pPr>
            <a:r>
              <a:rPr lang="en-ZA" sz="2000" dirty="0"/>
              <a:t>Bid only if price within competitive range</a:t>
            </a:r>
          </a:p>
          <a:p>
            <a:pPr marL="285750" indent="-285750">
              <a:buFont typeface="Wingdings" panose="05000000000000000000" pitchFamily="2" charset="2"/>
              <a:buChar char="ü"/>
            </a:pPr>
            <a:endParaRPr lang="en-ZA" sz="2000" dirty="0"/>
          </a:p>
        </p:txBody>
      </p:sp>
      <p:sp>
        <p:nvSpPr>
          <p:cNvPr id="7" name="Rectangle 6"/>
          <p:cNvSpPr/>
          <p:nvPr/>
        </p:nvSpPr>
        <p:spPr>
          <a:xfrm>
            <a:off x="761031" y="1393203"/>
            <a:ext cx="2472025" cy="574930"/>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defTabSz="457200">
              <a:defRPr/>
            </a:pPr>
            <a:r>
              <a:rPr lang="en-ZA" sz="2000" b="1" dirty="0">
                <a:solidFill>
                  <a:prstClr val="white"/>
                </a:solidFill>
                <a:latin typeface="Arial" panose="020B0604020202020204" pitchFamily="34" charset="0"/>
                <a:cs typeface="Arial" panose="020B0604020202020204" pitchFamily="34" charset="0"/>
              </a:rPr>
              <a:t>Type 1 Acquisition</a:t>
            </a:r>
          </a:p>
        </p:txBody>
      </p:sp>
      <p:sp>
        <p:nvSpPr>
          <p:cNvPr id="9" name="TextBox 8"/>
          <p:cNvSpPr txBox="1"/>
          <p:nvPr/>
        </p:nvSpPr>
        <p:spPr>
          <a:xfrm>
            <a:off x="5573486" y="2126425"/>
            <a:ext cx="6139543" cy="4093428"/>
          </a:xfrm>
          <a:prstGeom prst="rect">
            <a:avLst/>
          </a:prstGeom>
          <a:noFill/>
        </p:spPr>
        <p:txBody>
          <a:bodyPr wrap="square" rtlCol="0">
            <a:spAutoFit/>
          </a:bodyPr>
          <a:lstStyle/>
          <a:p>
            <a:pPr marL="285750" indent="-285750">
              <a:buFont typeface="Wingdings" panose="05000000000000000000" pitchFamily="2" charset="2"/>
              <a:buChar char="ü"/>
            </a:pPr>
            <a:r>
              <a:rPr lang="en-ZA" sz="2000" dirty="0"/>
              <a:t>Design project baseline compliant with customer requirements with innovative features but minimum risk</a:t>
            </a:r>
          </a:p>
          <a:p>
            <a:pPr marL="285750" indent="-285750">
              <a:buFont typeface="Wingdings" panose="05000000000000000000" pitchFamily="2" charset="2"/>
              <a:buChar char="ü"/>
            </a:pPr>
            <a:r>
              <a:rPr lang="en-ZA" sz="2000" dirty="0"/>
              <a:t>Estimate costs realistically.</a:t>
            </a:r>
          </a:p>
          <a:p>
            <a:pPr marL="285750" indent="-285750">
              <a:buFont typeface="Wingdings" panose="05000000000000000000" pitchFamily="2" charset="2"/>
              <a:buChar char="ü"/>
            </a:pPr>
            <a:r>
              <a:rPr lang="en-ZA" sz="2000" dirty="0"/>
              <a:t>Scrub baseline. Squeeze out unnecessary costs.</a:t>
            </a:r>
          </a:p>
          <a:p>
            <a:pPr marL="285750" indent="-285750">
              <a:buFont typeface="Wingdings" panose="05000000000000000000" pitchFamily="2" charset="2"/>
              <a:buChar char="ü"/>
            </a:pPr>
            <a:r>
              <a:rPr lang="en-ZA" sz="2000" dirty="0"/>
              <a:t>Determine “should cost” including risk adjustment.</a:t>
            </a:r>
          </a:p>
          <a:p>
            <a:pPr marL="285750" indent="-285750">
              <a:buFont typeface="Wingdings" panose="05000000000000000000" pitchFamily="2" charset="2"/>
              <a:buChar char="ü"/>
            </a:pPr>
            <a:r>
              <a:rPr lang="en-ZA" sz="2000" dirty="0"/>
              <a:t>Compare final cost estimate to customer budget and the most likely winning price.</a:t>
            </a:r>
          </a:p>
          <a:p>
            <a:pPr marL="285750" indent="-285750">
              <a:buFont typeface="Wingdings" panose="05000000000000000000" pitchFamily="2" charset="2"/>
              <a:buChar char="ü"/>
            </a:pPr>
            <a:r>
              <a:rPr lang="en-ZA" sz="2000" dirty="0"/>
              <a:t>Determine gross margin. This could be negative.</a:t>
            </a:r>
          </a:p>
          <a:p>
            <a:pPr marL="285750" indent="-285750">
              <a:buFont typeface="Wingdings" panose="05000000000000000000" pitchFamily="2" charset="2"/>
              <a:buChar char="ü"/>
            </a:pPr>
            <a:r>
              <a:rPr lang="en-ZA" sz="2000" dirty="0"/>
              <a:t>Decide whether gross margin is acceptable.</a:t>
            </a:r>
          </a:p>
          <a:p>
            <a:pPr marL="285750" indent="-285750">
              <a:buFont typeface="Wingdings" panose="05000000000000000000" pitchFamily="2" charset="2"/>
              <a:buChar char="ü"/>
            </a:pPr>
            <a:r>
              <a:rPr lang="en-ZA" sz="2000" dirty="0"/>
              <a:t>Determine the most likely bid price</a:t>
            </a:r>
          </a:p>
          <a:p>
            <a:pPr marL="285750" indent="-285750">
              <a:buFont typeface="Wingdings" panose="05000000000000000000" pitchFamily="2" charset="2"/>
              <a:buChar char="ü"/>
            </a:pPr>
            <a:r>
              <a:rPr lang="en-ZA" sz="2000" dirty="0"/>
              <a:t>If the bid price is below cost – provide explanation of source of additional funds.</a:t>
            </a:r>
          </a:p>
        </p:txBody>
      </p:sp>
      <p:sp>
        <p:nvSpPr>
          <p:cNvPr id="10" name="Rectangle 9"/>
          <p:cNvSpPr/>
          <p:nvPr/>
        </p:nvSpPr>
        <p:spPr>
          <a:xfrm>
            <a:off x="5899086" y="1393203"/>
            <a:ext cx="2472025" cy="574930"/>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defTabSz="457200">
              <a:defRPr/>
            </a:pPr>
            <a:r>
              <a:rPr lang="en-ZA" sz="2000" b="1" dirty="0">
                <a:solidFill>
                  <a:prstClr val="white"/>
                </a:solidFill>
                <a:latin typeface="Arial" panose="020B0604020202020204" pitchFamily="34" charset="0"/>
                <a:cs typeface="Arial" panose="020B0604020202020204" pitchFamily="34" charset="0"/>
              </a:rPr>
              <a:t>Type 2 Acquisition</a:t>
            </a:r>
          </a:p>
        </p:txBody>
      </p:sp>
      <p:cxnSp>
        <p:nvCxnSpPr>
          <p:cNvPr id="5" name="Straight Connector 4"/>
          <p:cNvCxnSpPr/>
          <p:nvPr/>
        </p:nvCxnSpPr>
        <p:spPr>
          <a:xfrm>
            <a:off x="5312230" y="1992087"/>
            <a:ext cx="0" cy="457200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03849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P spid="9" grpId="0"/>
      <p:bldP spid="10"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9939" y="600796"/>
            <a:ext cx="11566688" cy="634115"/>
          </a:xfrm>
          <a:solidFill>
            <a:srgbClr val="0070C0"/>
          </a:solidFill>
        </p:spPr>
        <p:txBody>
          <a:bodyPr>
            <a:normAutofit/>
          </a:bodyPr>
          <a:lstStyle/>
          <a:p>
            <a:pPr algn="ctr"/>
            <a:r>
              <a:rPr lang="en-ZA" sz="2900" b="1" dirty="0">
                <a:solidFill>
                  <a:srgbClr val="FFFFFF"/>
                </a:solidFill>
              </a:rPr>
              <a:t>Estimates</a:t>
            </a:r>
          </a:p>
        </p:txBody>
      </p:sp>
      <p:sp>
        <p:nvSpPr>
          <p:cNvPr id="7" name="Rectangle 6"/>
          <p:cNvSpPr/>
          <p:nvPr/>
        </p:nvSpPr>
        <p:spPr>
          <a:xfrm>
            <a:off x="609601" y="1839518"/>
            <a:ext cx="2623456" cy="574930"/>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defTabSz="457200">
              <a:defRPr/>
            </a:pPr>
            <a:r>
              <a:rPr lang="en-ZA" sz="2000" b="1" dirty="0">
                <a:solidFill>
                  <a:prstClr val="white"/>
                </a:solidFill>
                <a:latin typeface="Arial" panose="020B0604020202020204" pitchFamily="34" charset="0"/>
                <a:cs typeface="Arial" panose="020B0604020202020204" pitchFamily="34" charset="0"/>
              </a:rPr>
              <a:t>Order of magnitude</a:t>
            </a:r>
          </a:p>
        </p:txBody>
      </p:sp>
      <p:cxnSp>
        <p:nvCxnSpPr>
          <p:cNvPr id="5" name="Straight Connector 4"/>
          <p:cNvCxnSpPr/>
          <p:nvPr/>
        </p:nvCxnSpPr>
        <p:spPr>
          <a:xfrm>
            <a:off x="3614058" y="1883230"/>
            <a:ext cx="0" cy="4572000"/>
          </a:xfrm>
          <a:prstGeom prst="line">
            <a:avLst/>
          </a:prstGeom>
          <a:ln w="38100"/>
        </p:spPr>
        <p:style>
          <a:lnRef idx="1">
            <a:schemeClr val="accent1"/>
          </a:lnRef>
          <a:fillRef idx="0">
            <a:schemeClr val="accent1"/>
          </a:fillRef>
          <a:effectRef idx="0">
            <a:schemeClr val="accent1"/>
          </a:effectRef>
          <a:fontRef idx="minor">
            <a:schemeClr val="tx1"/>
          </a:fontRef>
        </p:style>
      </p:cxnSp>
      <p:graphicFrame>
        <p:nvGraphicFramePr>
          <p:cNvPr id="8" name="Diagram 7"/>
          <p:cNvGraphicFramePr/>
          <p:nvPr>
            <p:extLst>
              <p:ext uri="{D42A27DB-BD31-4B8C-83A1-F6EECF244321}">
                <p14:modId xmlns:p14="http://schemas.microsoft.com/office/powerpoint/2010/main" val="1392959119"/>
              </p:ext>
            </p:extLst>
          </p:nvPr>
        </p:nvGraphicFramePr>
        <p:xfrm>
          <a:off x="232904" y="2572740"/>
          <a:ext cx="3185209" cy="303340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1" name="Rectangle 10"/>
          <p:cNvSpPr/>
          <p:nvPr/>
        </p:nvSpPr>
        <p:spPr>
          <a:xfrm>
            <a:off x="4186701" y="1839518"/>
            <a:ext cx="2623456" cy="574930"/>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defTabSz="457200">
              <a:defRPr/>
            </a:pPr>
            <a:r>
              <a:rPr lang="en-ZA" sz="2000" b="1" dirty="0">
                <a:solidFill>
                  <a:prstClr val="white"/>
                </a:solidFill>
                <a:latin typeface="Arial" panose="020B0604020202020204" pitchFamily="34" charset="0"/>
                <a:cs typeface="Arial" panose="020B0604020202020204" pitchFamily="34" charset="0"/>
              </a:rPr>
              <a:t>Approximate</a:t>
            </a:r>
          </a:p>
        </p:txBody>
      </p:sp>
      <p:graphicFrame>
        <p:nvGraphicFramePr>
          <p:cNvPr id="12" name="Diagram 11"/>
          <p:cNvGraphicFramePr/>
          <p:nvPr>
            <p:extLst>
              <p:ext uri="{D42A27DB-BD31-4B8C-83A1-F6EECF244321}">
                <p14:modId xmlns:p14="http://schemas.microsoft.com/office/powerpoint/2010/main" val="990375834"/>
              </p:ext>
            </p:extLst>
          </p:nvPr>
        </p:nvGraphicFramePr>
        <p:xfrm>
          <a:off x="3810004" y="2572740"/>
          <a:ext cx="3407225" cy="3174918"/>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cxnSp>
        <p:nvCxnSpPr>
          <p:cNvPr id="13" name="Straight Connector 12"/>
          <p:cNvCxnSpPr/>
          <p:nvPr/>
        </p:nvCxnSpPr>
        <p:spPr>
          <a:xfrm>
            <a:off x="7794173" y="1968133"/>
            <a:ext cx="0" cy="457200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8377696" y="1817742"/>
            <a:ext cx="2623456" cy="574930"/>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defTabSz="457200">
              <a:defRPr/>
            </a:pPr>
            <a:r>
              <a:rPr lang="en-ZA" sz="2000" b="1" dirty="0">
                <a:solidFill>
                  <a:prstClr val="white"/>
                </a:solidFill>
                <a:latin typeface="Arial" panose="020B0604020202020204" pitchFamily="34" charset="0"/>
                <a:cs typeface="Arial" panose="020B0604020202020204" pitchFamily="34" charset="0"/>
              </a:rPr>
              <a:t>Definitive</a:t>
            </a:r>
          </a:p>
        </p:txBody>
      </p:sp>
      <p:graphicFrame>
        <p:nvGraphicFramePr>
          <p:cNvPr id="15" name="Diagram 14"/>
          <p:cNvGraphicFramePr/>
          <p:nvPr>
            <p:extLst>
              <p:ext uri="{D42A27DB-BD31-4B8C-83A1-F6EECF244321}">
                <p14:modId xmlns:p14="http://schemas.microsoft.com/office/powerpoint/2010/main" val="2409647022"/>
              </p:ext>
            </p:extLst>
          </p:nvPr>
        </p:nvGraphicFramePr>
        <p:xfrm>
          <a:off x="8000999" y="2550964"/>
          <a:ext cx="3407225" cy="3174918"/>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spTree>
    <p:extLst>
      <p:ext uri="{BB962C8B-B14F-4D97-AF65-F5344CB8AC3E}">
        <p14:creationId xmlns:p14="http://schemas.microsoft.com/office/powerpoint/2010/main" val="3929563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1" grpId="0" animBg="1"/>
      <p:bldP spid="14"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9939" y="600796"/>
            <a:ext cx="11566688" cy="634115"/>
          </a:xfrm>
          <a:solidFill>
            <a:srgbClr val="0070C0"/>
          </a:solidFill>
        </p:spPr>
        <p:txBody>
          <a:bodyPr>
            <a:normAutofit/>
          </a:bodyPr>
          <a:lstStyle/>
          <a:p>
            <a:pPr algn="ctr"/>
            <a:r>
              <a:rPr lang="en-ZA" sz="2900" b="1" dirty="0">
                <a:solidFill>
                  <a:srgbClr val="FFFFFF"/>
                </a:solidFill>
              </a:rPr>
              <a:t>Estimating Manual Table of Contents</a:t>
            </a:r>
          </a:p>
        </p:txBody>
      </p:sp>
      <p:pic>
        <p:nvPicPr>
          <p:cNvPr id="3" name="Picture 2"/>
          <p:cNvPicPr>
            <a:picLocks noChangeAspect="1"/>
          </p:cNvPicPr>
          <p:nvPr/>
        </p:nvPicPr>
        <p:blipFill>
          <a:blip r:embed="rId3"/>
          <a:stretch>
            <a:fillRect/>
          </a:stretch>
        </p:blipFill>
        <p:spPr>
          <a:xfrm>
            <a:off x="2417097" y="1234911"/>
            <a:ext cx="8174703" cy="5623089"/>
          </a:xfrm>
          <a:prstGeom prst="rect">
            <a:avLst/>
          </a:prstGeom>
        </p:spPr>
      </p:pic>
    </p:spTree>
    <p:extLst>
      <p:ext uri="{BB962C8B-B14F-4D97-AF65-F5344CB8AC3E}">
        <p14:creationId xmlns:p14="http://schemas.microsoft.com/office/powerpoint/2010/main" val="178855132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9939" y="600796"/>
            <a:ext cx="11566688" cy="634115"/>
          </a:xfrm>
          <a:solidFill>
            <a:srgbClr val="0070C0"/>
          </a:solidFill>
        </p:spPr>
        <p:txBody>
          <a:bodyPr>
            <a:normAutofit/>
          </a:bodyPr>
          <a:lstStyle/>
          <a:p>
            <a:pPr algn="ctr"/>
            <a:r>
              <a:rPr lang="en-ZA" sz="2900" b="1" dirty="0">
                <a:solidFill>
                  <a:srgbClr val="FFFFFF"/>
                </a:solidFill>
              </a:rPr>
              <a:t>Pricing Process</a:t>
            </a:r>
          </a:p>
        </p:txBody>
      </p:sp>
      <p:graphicFrame>
        <p:nvGraphicFramePr>
          <p:cNvPr id="5" name="Diagram 4"/>
          <p:cNvGraphicFramePr/>
          <p:nvPr>
            <p:extLst>
              <p:ext uri="{D42A27DB-BD31-4B8C-83A1-F6EECF244321}">
                <p14:modId xmlns:p14="http://schemas.microsoft.com/office/powerpoint/2010/main" val="3214990204"/>
              </p:ext>
            </p:extLst>
          </p:nvPr>
        </p:nvGraphicFramePr>
        <p:xfrm>
          <a:off x="2049283" y="1340151"/>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1417255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9939" y="600796"/>
            <a:ext cx="11566688" cy="634115"/>
          </a:xfrm>
          <a:solidFill>
            <a:srgbClr val="0070C0"/>
          </a:solidFill>
        </p:spPr>
        <p:txBody>
          <a:bodyPr>
            <a:normAutofit/>
          </a:bodyPr>
          <a:lstStyle/>
          <a:p>
            <a:pPr algn="ctr"/>
            <a:r>
              <a:rPr lang="en-ZA" sz="2900" b="1" dirty="0">
                <a:solidFill>
                  <a:srgbClr val="FFFFFF"/>
                </a:solidFill>
              </a:rPr>
              <a:t>Work Breakdown Structure – Apex Manufacturing</a:t>
            </a:r>
          </a:p>
        </p:txBody>
      </p:sp>
      <p:graphicFrame>
        <p:nvGraphicFramePr>
          <p:cNvPr id="3" name="Diagram 2"/>
          <p:cNvGraphicFramePr/>
          <p:nvPr>
            <p:extLst>
              <p:ext uri="{D42A27DB-BD31-4B8C-83A1-F6EECF244321}">
                <p14:modId xmlns:p14="http://schemas.microsoft.com/office/powerpoint/2010/main" val="2112744620"/>
              </p:ext>
            </p:extLst>
          </p:nvPr>
        </p:nvGraphicFramePr>
        <p:xfrm>
          <a:off x="2049283" y="917853"/>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47923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9939" y="600796"/>
            <a:ext cx="11566688" cy="634115"/>
          </a:xfrm>
          <a:solidFill>
            <a:srgbClr val="0070C0"/>
          </a:solidFill>
        </p:spPr>
        <p:txBody>
          <a:bodyPr>
            <a:normAutofit/>
          </a:bodyPr>
          <a:lstStyle/>
          <a:p>
            <a:pPr algn="ctr"/>
            <a:r>
              <a:rPr lang="en-ZA" sz="2900" b="1" dirty="0">
                <a:solidFill>
                  <a:srgbClr val="FFFFFF"/>
                </a:solidFill>
              </a:rPr>
              <a:t>Life Cycle for Project Management</a:t>
            </a:r>
          </a:p>
        </p:txBody>
      </p:sp>
      <p:cxnSp>
        <p:nvCxnSpPr>
          <p:cNvPr id="8" name="Straight Connector 7"/>
          <p:cNvCxnSpPr/>
          <p:nvPr/>
        </p:nvCxnSpPr>
        <p:spPr>
          <a:xfrm flipV="1">
            <a:off x="308673" y="2107555"/>
            <a:ext cx="11566688" cy="19878"/>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4499731" y="1470991"/>
            <a:ext cx="39757" cy="4740966"/>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7084945" y="1470991"/>
            <a:ext cx="39757" cy="4740966"/>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9670160" y="1470991"/>
            <a:ext cx="39757" cy="4740966"/>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V="1">
            <a:off x="308673" y="3055966"/>
            <a:ext cx="11566688" cy="19878"/>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V="1">
            <a:off x="308673" y="3941963"/>
            <a:ext cx="11566688" cy="19878"/>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2264753" y="1470991"/>
            <a:ext cx="39757" cy="4740966"/>
          </a:xfrm>
          <a:prstGeom prst="line">
            <a:avLst/>
          </a:prstGeom>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557273" y="1371939"/>
            <a:ext cx="1397000" cy="574930"/>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defTabSz="457200">
              <a:defRPr/>
            </a:pPr>
            <a:r>
              <a:rPr lang="en-ZA" sz="1200" dirty="0">
                <a:solidFill>
                  <a:prstClr val="white"/>
                </a:solidFill>
                <a:latin typeface="Arial" panose="020B0604020202020204" pitchFamily="34" charset="0"/>
                <a:cs typeface="Arial" panose="020B0604020202020204" pitchFamily="34" charset="0"/>
              </a:rPr>
              <a:t>Embryonic</a:t>
            </a:r>
          </a:p>
        </p:txBody>
      </p:sp>
      <p:sp>
        <p:nvSpPr>
          <p:cNvPr id="31" name="Rectangle 30"/>
          <p:cNvSpPr/>
          <p:nvPr/>
        </p:nvSpPr>
        <p:spPr>
          <a:xfrm>
            <a:off x="2614990" y="1384879"/>
            <a:ext cx="1397000" cy="574930"/>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defTabSz="457200">
              <a:defRPr/>
            </a:pPr>
            <a:r>
              <a:rPr lang="en-ZA" sz="1200" dirty="0">
                <a:solidFill>
                  <a:prstClr val="white"/>
                </a:solidFill>
                <a:latin typeface="Arial" panose="020B0604020202020204" pitchFamily="34" charset="0"/>
                <a:cs typeface="Arial" panose="020B0604020202020204" pitchFamily="34" charset="0"/>
              </a:rPr>
              <a:t>Executive Management Acceptance</a:t>
            </a:r>
          </a:p>
        </p:txBody>
      </p:sp>
      <p:sp>
        <p:nvSpPr>
          <p:cNvPr id="32" name="Rectangle 31"/>
          <p:cNvSpPr/>
          <p:nvPr/>
        </p:nvSpPr>
        <p:spPr>
          <a:xfrm>
            <a:off x="5027229" y="1382657"/>
            <a:ext cx="1397000" cy="574930"/>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defTabSz="457200">
              <a:defRPr/>
            </a:pPr>
            <a:r>
              <a:rPr lang="en-ZA" sz="1200" dirty="0">
                <a:solidFill>
                  <a:prstClr val="white"/>
                </a:solidFill>
                <a:latin typeface="Arial" panose="020B0604020202020204" pitchFamily="34" charset="0"/>
                <a:cs typeface="Arial" panose="020B0604020202020204" pitchFamily="34" charset="0"/>
              </a:rPr>
              <a:t>Line Management Acceptance</a:t>
            </a:r>
          </a:p>
        </p:txBody>
      </p:sp>
      <p:sp>
        <p:nvSpPr>
          <p:cNvPr id="33" name="Rectangle 32"/>
          <p:cNvSpPr/>
          <p:nvPr/>
        </p:nvSpPr>
        <p:spPr>
          <a:xfrm>
            <a:off x="7474938" y="1395597"/>
            <a:ext cx="1397000" cy="574930"/>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defTabSz="457200">
              <a:defRPr/>
            </a:pPr>
            <a:r>
              <a:rPr lang="en-ZA" sz="1200" dirty="0">
                <a:solidFill>
                  <a:prstClr val="white"/>
                </a:solidFill>
                <a:latin typeface="Arial" panose="020B0604020202020204" pitchFamily="34" charset="0"/>
                <a:cs typeface="Arial" panose="020B0604020202020204" pitchFamily="34" charset="0"/>
              </a:rPr>
              <a:t>Growth</a:t>
            </a:r>
          </a:p>
        </p:txBody>
      </p:sp>
      <p:sp>
        <p:nvSpPr>
          <p:cNvPr id="34" name="Rectangle 33"/>
          <p:cNvSpPr/>
          <p:nvPr/>
        </p:nvSpPr>
        <p:spPr>
          <a:xfrm>
            <a:off x="10075581" y="1388619"/>
            <a:ext cx="1397000" cy="574930"/>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defTabSz="457200">
              <a:defRPr/>
            </a:pPr>
            <a:r>
              <a:rPr lang="en-ZA" sz="1200" dirty="0">
                <a:solidFill>
                  <a:prstClr val="white"/>
                </a:solidFill>
                <a:latin typeface="Arial" panose="020B0604020202020204" pitchFamily="34" charset="0"/>
                <a:cs typeface="Arial" panose="020B0604020202020204" pitchFamily="34" charset="0"/>
              </a:rPr>
              <a:t>Maturity</a:t>
            </a:r>
          </a:p>
        </p:txBody>
      </p:sp>
      <p:sp>
        <p:nvSpPr>
          <p:cNvPr id="35" name="TextBox 34"/>
          <p:cNvSpPr txBox="1"/>
          <p:nvPr/>
        </p:nvSpPr>
        <p:spPr>
          <a:xfrm>
            <a:off x="329939" y="2449108"/>
            <a:ext cx="1624334" cy="553998"/>
          </a:xfrm>
          <a:prstGeom prst="rect">
            <a:avLst/>
          </a:prstGeom>
          <a:noFill/>
        </p:spPr>
        <p:txBody>
          <a:bodyPr wrap="square" rtlCol="0">
            <a:spAutoFit/>
          </a:bodyPr>
          <a:lstStyle/>
          <a:p>
            <a:r>
              <a:rPr lang="en-ZA" sz="1600" dirty="0"/>
              <a:t>Recognise need</a:t>
            </a:r>
          </a:p>
          <a:p>
            <a:endParaRPr lang="en-ZA" sz="1400" dirty="0"/>
          </a:p>
        </p:txBody>
      </p:sp>
      <p:sp>
        <p:nvSpPr>
          <p:cNvPr id="36" name="TextBox 35"/>
          <p:cNvSpPr txBox="1"/>
          <p:nvPr/>
        </p:nvSpPr>
        <p:spPr>
          <a:xfrm>
            <a:off x="329939" y="3377641"/>
            <a:ext cx="1764675" cy="553998"/>
          </a:xfrm>
          <a:prstGeom prst="rect">
            <a:avLst/>
          </a:prstGeom>
          <a:noFill/>
        </p:spPr>
        <p:txBody>
          <a:bodyPr wrap="square" rtlCol="0">
            <a:spAutoFit/>
          </a:bodyPr>
          <a:lstStyle/>
          <a:p>
            <a:r>
              <a:rPr lang="en-ZA" sz="1600" dirty="0"/>
              <a:t>Recognise benefit</a:t>
            </a:r>
          </a:p>
          <a:p>
            <a:endParaRPr lang="en-ZA" sz="1400" dirty="0"/>
          </a:p>
        </p:txBody>
      </p:sp>
      <p:sp>
        <p:nvSpPr>
          <p:cNvPr id="37" name="TextBox 36"/>
          <p:cNvSpPr txBox="1"/>
          <p:nvPr/>
        </p:nvSpPr>
        <p:spPr>
          <a:xfrm>
            <a:off x="256207" y="4273962"/>
            <a:ext cx="2048303" cy="553998"/>
          </a:xfrm>
          <a:prstGeom prst="rect">
            <a:avLst/>
          </a:prstGeom>
          <a:noFill/>
        </p:spPr>
        <p:txBody>
          <a:bodyPr wrap="square" rtlCol="0">
            <a:spAutoFit/>
          </a:bodyPr>
          <a:lstStyle/>
          <a:p>
            <a:r>
              <a:rPr lang="en-ZA" sz="1600" dirty="0"/>
              <a:t>Recognise applications</a:t>
            </a:r>
          </a:p>
          <a:p>
            <a:endParaRPr lang="en-ZA" sz="1400" dirty="0"/>
          </a:p>
        </p:txBody>
      </p:sp>
      <p:cxnSp>
        <p:nvCxnSpPr>
          <p:cNvPr id="38" name="Straight Connector 37"/>
          <p:cNvCxnSpPr/>
          <p:nvPr/>
        </p:nvCxnSpPr>
        <p:spPr>
          <a:xfrm flipV="1">
            <a:off x="308673" y="4951156"/>
            <a:ext cx="11566688" cy="19878"/>
          </a:xfrm>
          <a:prstGeom prst="line">
            <a:avLst/>
          </a:prstGeom>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227083" y="5386122"/>
            <a:ext cx="2048303" cy="800219"/>
          </a:xfrm>
          <a:prstGeom prst="rect">
            <a:avLst/>
          </a:prstGeom>
          <a:noFill/>
        </p:spPr>
        <p:txBody>
          <a:bodyPr wrap="square" rtlCol="0">
            <a:spAutoFit/>
          </a:bodyPr>
          <a:lstStyle/>
          <a:p>
            <a:r>
              <a:rPr lang="en-ZA" sz="1600" dirty="0"/>
              <a:t>Recognise what must be done</a:t>
            </a:r>
          </a:p>
          <a:p>
            <a:endParaRPr lang="en-ZA" sz="1400" dirty="0"/>
          </a:p>
        </p:txBody>
      </p:sp>
      <p:sp>
        <p:nvSpPr>
          <p:cNvPr id="40" name="TextBox 39"/>
          <p:cNvSpPr txBox="1"/>
          <p:nvPr/>
        </p:nvSpPr>
        <p:spPr>
          <a:xfrm>
            <a:off x="2315161" y="2414604"/>
            <a:ext cx="2048303" cy="800219"/>
          </a:xfrm>
          <a:prstGeom prst="rect">
            <a:avLst/>
          </a:prstGeom>
          <a:noFill/>
        </p:spPr>
        <p:txBody>
          <a:bodyPr wrap="square" rtlCol="0">
            <a:spAutoFit/>
          </a:bodyPr>
          <a:lstStyle/>
          <a:p>
            <a:r>
              <a:rPr lang="en-ZA" sz="1600" dirty="0"/>
              <a:t>Visible executive support</a:t>
            </a:r>
          </a:p>
          <a:p>
            <a:endParaRPr lang="en-ZA" sz="1400" dirty="0"/>
          </a:p>
        </p:txBody>
      </p:sp>
      <p:sp>
        <p:nvSpPr>
          <p:cNvPr id="41" name="TextBox 40"/>
          <p:cNvSpPr txBox="1"/>
          <p:nvPr/>
        </p:nvSpPr>
        <p:spPr>
          <a:xfrm>
            <a:off x="2363080" y="3110698"/>
            <a:ext cx="2048303" cy="1046440"/>
          </a:xfrm>
          <a:prstGeom prst="rect">
            <a:avLst/>
          </a:prstGeom>
          <a:noFill/>
        </p:spPr>
        <p:txBody>
          <a:bodyPr wrap="square" rtlCol="0">
            <a:spAutoFit/>
          </a:bodyPr>
          <a:lstStyle/>
          <a:p>
            <a:r>
              <a:rPr lang="en-ZA" sz="1600" dirty="0"/>
              <a:t>Executive understanding of project management</a:t>
            </a:r>
          </a:p>
          <a:p>
            <a:endParaRPr lang="en-ZA" sz="1400" dirty="0"/>
          </a:p>
        </p:txBody>
      </p:sp>
      <p:sp>
        <p:nvSpPr>
          <p:cNvPr id="42" name="TextBox 41"/>
          <p:cNvSpPr txBox="1"/>
          <p:nvPr/>
        </p:nvSpPr>
        <p:spPr>
          <a:xfrm>
            <a:off x="2363079" y="4266851"/>
            <a:ext cx="2048303" cy="553998"/>
          </a:xfrm>
          <a:prstGeom prst="rect">
            <a:avLst/>
          </a:prstGeom>
          <a:noFill/>
        </p:spPr>
        <p:txBody>
          <a:bodyPr wrap="square" rtlCol="0">
            <a:spAutoFit/>
          </a:bodyPr>
          <a:lstStyle/>
          <a:p>
            <a:r>
              <a:rPr lang="en-ZA" sz="1600" dirty="0"/>
              <a:t>Project Sponsorship</a:t>
            </a:r>
          </a:p>
          <a:p>
            <a:endParaRPr lang="en-ZA" sz="1400" dirty="0"/>
          </a:p>
        </p:txBody>
      </p:sp>
      <p:sp>
        <p:nvSpPr>
          <p:cNvPr id="43" name="TextBox 42"/>
          <p:cNvSpPr txBox="1"/>
          <p:nvPr/>
        </p:nvSpPr>
        <p:spPr>
          <a:xfrm>
            <a:off x="2363078" y="5364942"/>
            <a:ext cx="2048303" cy="1046440"/>
          </a:xfrm>
          <a:prstGeom prst="rect">
            <a:avLst/>
          </a:prstGeom>
          <a:noFill/>
        </p:spPr>
        <p:txBody>
          <a:bodyPr wrap="square" rtlCol="0">
            <a:spAutoFit/>
          </a:bodyPr>
          <a:lstStyle/>
          <a:p>
            <a:r>
              <a:rPr lang="en-ZA" sz="1600" dirty="0"/>
              <a:t>Willingness to change ways of doing business</a:t>
            </a:r>
          </a:p>
          <a:p>
            <a:endParaRPr lang="en-ZA" sz="1400" dirty="0"/>
          </a:p>
        </p:txBody>
      </p:sp>
      <p:sp>
        <p:nvSpPr>
          <p:cNvPr id="44" name="TextBox 43"/>
          <p:cNvSpPr txBox="1"/>
          <p:nvPr/>
        </p:nvSpPr>
        <p:spPr>
          <a:xfrm>
            <a:off x="4715238" y="2430121"/>
            <a:ext cx="2048303" cy="800219"/>
          </a:xfrm>
          <a:prstGeom prst="rect">
            <a:avLst/>
          </a:prstGeom>
          <a:noFill/>
        </p:spPr>
        <p:txBody>
          <a:bodyPr wrap="square" rtlCol="0">
            <a:spAutoFit/>
          </a:bodyPr>
          <a:lstStyle/>
          <a:p>
            <a:r>
              <a:rPr lang="en-ZA" sz="1600" dirty="0"/>
              <a:t>Line management support</a:t>
            </a:r>
          </a:p>
          <a:p>
            <a:endParaRPr lang="en-ZA" sz="1400" dirty="0"/>
          </a:p>
        </p:txBody>
      </p:sp>
      <p:sp>
        <p:nvSpPr>
          <p:cNvPr id="45" name="TextBox 44"/>
          <p:cNvSpPr txBox="1"/>
          <p:nvPr/>
        </p:nvSpPr>
        <p:spPr>
          <a:xfrm>
            <a:off x="4670978" y="3114010"/>
            <a:ext cx="2048303" cy="800219"/>
          </a:xfrm>
          <a:prstGeom prst="rect">
            <a:avLst/>
          </a:prstGeom>
          <a:noFill/>
        </p:spPr>
        <p:txBody>
          <a:bodyPr wrap="square" rtlCol="0">
            <a:spAutoFit/>
          </a:bodyPr>
          <a:lstStyle/>
          <a:p>
            <a:r>
              <a:rPr lang="en-ZA" sz="1600" dirty="0"/>
              <a:t>Line management commitment</a:t>
            </a:r>
          </a:p>
          <a:p>
            <a:endParaRPr lang="en-ZA" sz="1400" dirty="0"/>
          </a:p>
        </p:txBody>
      </p:sp>
      <p:sp>
        <p:nvSpPr>
          <p:cNvPr id="46" name="TextBox 45"/>
          <p:cNvSpPr txBox="1"/>
          <p:nvPr/>
        </p:nvSpPr>
        <p:spPr>
          <a:xfrm>
            <a:off x="4697757" y="4027741"/>
            <a:ext cx="2048303" cy="800219"/>
          </a:xfrm>
          <a:prstGeom prst="rect">
            <a:avLst/>
          </a:prstGeom>
          <a:noFill/>
        </p:spPr>
        <p:txBody>
          <a:bodyPr wrap="square" rtlCol="0">
            <a:spAutoFit/>
          </a:bodyPr>
          <a:lstStyle/>
          <a:p>
            <a:r>
              <a:rPr lang="en-ZA" sz="1600" dirty="0"/>
              <a:t>Line management education</a:t>
            </a:r>
          </a:p>
          <a:p>
            <a:endParaRPr lang="en-ZA" sz="1400" dirty="0"/>
          </a:p>
        </p:txBody>
      </p:sp>
      <p:sp>
        <p:nvSpPr>
          <p:cNvPr id="47" name="TextBox 46"/>
          <p:cNvSpPr txBox="1"/>
          <p:nvPr/>
        </p:nvSpPr>
        <p:spPr>
          <a:xfrm>
            <a:off x="4675083" y="5364942"/>
            <a:ext cx="2048303" cy="1046440"/>
          </a:xfrm>
          <a:prstGeom prst="rect">
            <a:avLst/>
          </a:prstGeom>
          <a:noFill/>
        </p:spPr>
        <p:txBody>
          <a:bodyPr wrap="square" rtlCol="0">
            <a:spAutoFit/>
          </a:bodyPr>
          <a:lstStyle/>
          <a:p>
            <a:r>
              <a:rPr lang="en-ZA" sz="1600" dirty="0"/>
              <a:t>Willingness to release employees for project management training</a:t>
            </a:r>
          </a:p>
          <a:p>
            <a:endParaRPr lang="en-ZA" sz="1400" dirty="0"/>
          </a:p>
        </p:txBody>
      </p:sp>
      <p:sp>
        <p:nvSpPr>
          <p:cNvPr id="48" name="TextBox 47"/>
          <p:cNvSpPr txBox="1"/>
          <p:nvPr/>
        </p:nvSpPr>
        <p:spPr>
          <a:xfrm>
            <a:off x="7302509" y="2385823"/>
            <a:ext cx="2048303" cy="800219"/>
          </a:xfrm>
          <a:prstGeom prst="rect">
            <a:avLst/>
          </a:prstGeom>
          <a:noFill/>
        </p:spPr>
        <p:txBody>
          <a:bodyPr wrap="square" rtlCol="0">
            <a:spAutoFit/>
          </a:bodyPr>
          <a:lstStyle/>
          <a:p>
            <a:r>
              <a:rPr lang="en-ZA" sz="1600" dirty="0">
                <a:solidFill>
                  <a:srgbClr val="FF0000"/>
                </a:solidFill>
              </a:rPr>
              <a:t>Use of life cycle phases</a:t>
            </a:r>
          </a:p>
          <a:p>
            <a:endParaRPr lang="en-ZA" sz="1400" dirty="0"/>
          </a:p>
        </p:txBody>
      </p:sp>
      <p:sp>
        <p:nvSpPr>
          <p:cNvPr id="49" name="TextBox 48"/>
          <p:cNvSpPr txBox="1"/>
          <p:nvPr/>
        </p:nvSpPr>
        <p:spPr>
          <a:xfrm>
            <a:off x="7302508" y="3107225"/>
            <a:ext cx="2048303" cy="1046440"/>
          </a:xfrm>
          <a:prstGeom prst="rect">
            <a:avLst/>
          </a:prstGeom>
          <a:noFill/>
        </p:spPr>
        <p:txBody>
          <a:bodyPr wrap="square" rtlCol="0">
            <a:spAutoFit/>
          </a:bodyPr>
          <a:lstStyle/>
          <a:p>
            <a:r>
              <a:rPr lang="en-ZA" sz="1600" dirty="0"/>
              <a:t>Development of a project management methodology</a:t>
            </a:r>
          </a:p>
          <a:p>
            <a:endParaRPr lang="en-ZA" sz="1400" dirty="0"/>
          </a:p>
        </p:txBody>
      </p:sp>
      <p:sp>
        <p:nvSpPr>
          <p:cNvPr id="50" name="TextBox 49"/>
          <p:cNvSpPr txBox="1"/>
          <p:nvPr/>
        </p:nvSpPr>
        <p:spPr>
          <a:xfrm>
            <a:off x="7256193" y="3989575"/>
            <a:ext cx="2048303" cy="800219"/>
          </a:xfrm>
          <a:prstGeom prst="rect">
            <a:avLst/>
          </a:prstGeom>
          <a:noFill/>
        </p:spPr>
        <p:txBody>
          <a:bodyPr wrap="square" rtlCol="0">
            <a:spAutoFit/>
          </a:bodyPr>
          <a:lstStyle/>
          <a:p>
            <a:r>
              <a:rPr lang="en-ZA" sz="1600" dirty="0"/>
              <a:t>Commitment to planning</a:t>
            </a:r>
          </a:p>
          <a:p>
            <a:endParaRPr lang="en-ZA" sz="1400" dirty="0"/>
          </a:p>
        </p:txBody>
      </p:sp>
      <p:sp>
        <p:nvSpPr>
          <p:cNvPr id="51" name="TextBox 50"/>
          <p:cNvSpPr txBox="1"/>
          <p:nvPr/>
        </p:nvSpPr>
        <p:spPr>
          <a:xfrm>
            <a:off x="7302508" y="5263011"/>
            <a:ext cx="2048303" cy="800219"/>
          </a:xfrm>
          <a:prstGeom prst="rect">
            <a:avLst/>
          </a:prstGeom>
          <a:noFill/>
        </p:spPr>
        <p:txBody>
          <a:bodyPr wrap="square" rtlCol="0">
            <a:spAutoFit/>
          </a:bodyPr>
          <a:lstStyle/>
          <a:p>
            <a:r>
              <a:rPr lang="en-ZA" sz="1600" dirty="0"/>
              <a:t>Selection of a project tracking system</a:t>
            </a:r>
          </a:p>
          <a:p>
            <a:endParaRPr lang="en-ZA" sz="1400" dirty="0"/>
          </a:p>
        </p:txBody>
      </p:sp>
      <p:sp>
        <p:nvSpPr>
          <p:cNvPr id="52" name="TextBox 51"/>
          <p:cNvSpPr txBox="1"/>
          <p:nvPr/>
        </p:nvSpPr>
        <p:spPr>
          <a:xfrm>
            <a:off x="9827058" y="2277839"/>
            <a:ext cx="2048303" cy="830997"/>
          </a:xfrm>
          <a:prstGeom prst="rect">
            <a:avLst/>
          </a:prstGeom>
          <a:noFill/>
        </p:spPr>
        <p:txBody>
          <a:bodyPr wrap="square" rtlCol="0">
            <a:spAutoFit/>
          </a:bodyPr>
          <a:lstStyle/>
          <a:p>
            <a:r>
              <a:rPr lang="en-ZA" sz="1600" dirty="0"/>
              <a:t>Development of a management cost control system</a:t>
            </a:r>
            <a:endParaRPr lang="en-ZA" sz="1400" dirty="0"/>
          </a:p>
        </p:txBody>
      </p:sp>
      <p:sp>
        <p:nvSpPr>
          <p:cNvPr id="53" name="TextBox 52"/>
          <p:cNvSpPr txBox="1"/>
          <p:nvPr/>
        </p:nvSpPr>
        <p:spPr>
          <a:xfrm>
            <a:off x="9892803" y="3111037"/>
            <a:ext cx="2048303" cy="800219"/>
          </a:xfrm>
          <a:prstGeom prst="rect">
            <a:avLst/>
          </a:prstGeom>
          <a:noFill/>
        </p:spPr>
        <p:txBody>
          <a:bodyPr wrap="square" rtlCol="0">
            <a:spAutoFit/>
          </a:bodyPr>
          <a:lstStyle/>
          <a:p>
            <a:r>
              <a:rPr lang="en-ZA" sz="1600" dirty="0"/>
              <a:t>Integrate cost and schedule control</a:t>
            </a:r>
          </a:p>
          <a:p>
            <a:endParaRPr lang="en-ZA" sz="1400" dirty="0"/>
          </a:p>
        </p:txBody>
      </p:sp>
      <p:sp>
        <p:nvSpPr>
          <p:cNvPr id="54" name="TextBox 53"/>
          <p:cNvSpPr txBox="1"/>
          <p:nvPr/>
        </p:nvSpPr>
        <p:spPr>
          <a:xfrm>
            <a:off x="9915406" y="3981006"/>
            <a:ext cx="2048303" cy="1046440"/>
          </a:xfrm>
          <a:prstGeom prst="rect">
            <a:avLst/>
          </a:prstGeom>
          <a:noFill/>
        </p:spPr>
        <p:txBody>
          <a:bodyPr wrap="square" rtlCol="0">
            <a:spAutoFit/>
          </a:bodyPr>
          <a:lstStyle/>
          <a:p>
            <a:r>
              <a:rPr lang="en-ZA" sz="1600" dirty="0"/>
              <a:t>Ongoing training to enhance project management skills</a:t>
            </a:r>
          </a:p>
          <a:p>
            <a:endParaRPr lang="en-ZA" sz="1400" dirty="0"/>
          </a:p>
        </p:txBody>
      </p:sp>
    </p:spTree>
    <p:extLst>
      <p:ext uri="{BB962C8B-B14F-4D97-AF65-F5344CB8AC3E}">
        <p14:creationId xmlns:p14="http://schemas.microsoft.com/office/powerpoint/2010/main" val="690184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9939" y="600796"/>
            <a:ext cx="11566688" cy="634115"/>
          </a:xfrm>
          <a:solidFill>
            <a:srgbClr val="0070C0"/>
          </a:solidFill>
        </p:spPr>
        <p:txBody>
          <a:bodyPr>
            <a:normAutofit/>
          </a:bodyPr>
          <a:lstStyle/>
          <a:p>
            <a:pPr algn="ctr"/>
            <a:r>
              <a:rPr lang="en-ZA" sz="2900" b="1" dirty="0">
                <a:solidFill>
                  <a:srgbClr val="FFFFFF"/>
                </a:solidFill>
              </a:rPr>
              <a:t>Work Breakdown Structure – Apex Manufacturing</a:t>
            </a:r>
          </a:p>
        </p:txBody>
      </p:sp>
      <p:pic>
        <p:nvPicPr>
          <p:cNvPr id="4" name="Picture 3"/>
          <p:cNvPicPr>
            <a:picLocks noChangeAspect="1"/>
          </p:cNvPicPr>
          <p:nvPr/>
        </p:nvPicPr>
        <p:blipFill>
          <a:blip r:embed="rId3"/>
          <a:stretch>
            <a:fillRect/>
          </a:stretch>
        </p:blipFill>
        <p:spPr>
          <a:xfrm>
            <a:off x="266700" y="1338943"/>
            <a:ext cx="11658600" cy="4971369"/>
          </a:xfrm>
          <a:prstGeom prst="rect">
            <a:avLst/>
          </a:prstGeom>
        </p:spPr>
      </p:pic>
    </p:spTree>
    <p:extLst>
      <p:ext uri="{BB962C8B-B14F-4D97-AF65-F5344CB8AC3E}">
        <p14:creationId xmlns:p14="http://schemas.microsoft.com/office/powerpoint/2010/main" val="287167537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9939" y="600796"/>
            <a:ext cx="11566688" cy="634115"/>
          </a:xfrm>
          <a:solidFill>
            <a:srgbClr val="0070C0"/>
          </a:solidFill>
        </p:spPr>
        <p:txBody>
          <a:bodyPr>
            <a:normAutofit/>
          </a:bodyPr>
          <a:lstStyle/>
          <a:p>
            <a:pPr algn="ctr"/>
            <a:r>
              <a:rPr lang="en-ZA" sz="2900" b="1" dirty="0">
                <a:solidFill>
                  <a:srgbClr val="FFFFFF"/>
                </a:solidFill>
              </a:rPr>
              <a:t>Types of costs</a:t>
            </a:r>
          </a:p>
        </p:txBody>
      </p:sp>
      <p:sp>
        <p:nvSpPr>
          <p:cNvPr id="3" name="TextBox 2"/>
          <p:cNvSpPr txBox="1"/>
          <p:nvPr/>
        </p:nvSpPr>
        <p:spPr>
          <a:xfrm>
            <a:off x="550683" y="1426028"/>
            <a:ext cx="11125200" cy="5355312"/>
          </a:xfrm>
          <a:prstGeom prst="rect">
            <a:avLst/>
          </a:prstGeom>
          <a:noFill/>
        </p:spPr>
        <p:txBody>
          <a:bodyPr wrap="square" rtlCol="0">
            <a:spAutoFit/>
          </a:bodyPr>
          <a:lstStyle/>
          <a:p>
            <a:r>
              <a:rPr lang="en-ZA" b="1" dirty="0">
                <a:solidFill>
                  <a:srgbClr val="0070C0"/>
                </a:solidFill>
              </a:rPr>
              <a:t>Fixed Costs:</a:t>
            </a:r>
            <a:r>
              <a:rPr lang="en-ZA" dirty="0"/>
              <a:t> These costs stay the same and do not change throughout the project life cycle. Examples of fixed costs include setup costs, rental costs etc.</a:t>
            </a:r>
          </a:p>
          <a:p>
            <a:endParaRPr lang="en-ZA" dirty="0"/>
          </a:p>
          <a:p>
            <a:r>
              <a:rPr lang="en-ZA" b="1" dirty="0">
                <a:solidFill>
                  <a:srgbClr val="0070C0"/>
                </a:solidFill>
              </a:rPr>
              <a:t>Variable Costs:</a:t>
            </a:r>
            <a:r>
              <a:rPr lang="en-ZA" dirty="0"/>
              <a:t> Variable costs are costs that change with the amount of work. Examples of variable costs are hourly </a:t>
            </a:r>
            <a:r>
              <a:rPr lang="en-ZA" dirty="0" err="1"/>
              <a:t>labor</a:t>
            </a:r>
            <a:r>
              <a:rPr lang="en-ZA" dirty="0"/>
              <a:t>, the cost of material, the cost of supply, fuel for bulldozer etc.</a:t>
            </a:r>
          </a:p>
          <a:p>
            <a:endParaRPr lang="en-ZA" dirty="0"/>
          </a:p>
          <a:p>
            <a:r>
              <a:rPr lang="en-ZA" b="1" dirty="0">
                <a:solidFill>
                  <a:srgbClr val="0070C0"/>
                </a:solidFill>
              </a:rPr>
              <a:t>Direct Costs</a:t>
            </a:r>
            <a:r>
              <a:rPr lang="en-ZA" b="1" dirty="0"/>
              <a:t>:</a:t>
            </a:r>
            <a:r>
              <a:rPr lang="en-ZA" dirty="0"/>
              <a:t> Direct costs are expenses that are billed directly to the project. Examples of direct costs are team travel expenses, team wages, the cost of material used in a project, costs incurred for materials used to construct a building.</a:t>
            </a:r>
          </a:p>
          <a:p>
            <a:endParaRPr lang="en-ZA" dirty="0"/>
          </a:p>
          <a:p>
            <a:r>
              <a:rPr lang="en-ZA" b="1" dirty="0">
                <a:solidFill>
                  <a:srgbClr val="0070C0"/>
                </a:solidFill>
              </a:rPr>
              <a:t>Indirect Costs:</a:t>
            </a:r>
            <a:r>
              <a:rPr lang="en-ZA" dirty="0"/>
              <a:t> Indirect costs are costs that are shared and allocated among several or all projects. Examples include fringe benefits and taxes. Another example of indirect costs could be the salary of an architect or a project manager who is partially allocated across many projects.</a:t>
            </a:r>
          </a:p>
          <a:p>
            <a:endParaRPr lang="en-ZA" dirty="0"/>
          </a:p>
          <a:p>
            <a:r>
              <a:rPr lang="en-ZA" b="1" dirty="0">
                <a:solidFill>
                  <a:srgbClr val="0070C0"/>
                </a:solidFill>
              </a:rPr>
              <a:t>Sunk Costs</a:t>
            </a:r>
            <a:r>
              <a:rPr lang="en-ZA" dirty="0"/>
              <a:t>: Sunk costs are costs that have been incurred on a project but have not produced value towards the project objectives. Sunk costs are like spilled </a:t>
            </a:r>
            <a:r>
              <a:rPr lang="en-ZA" dirty="0" err="1"/>
              <a:t>milk.If</a:t>
            </a:r>
            <a:r>
              <a:rPr lang="en-ZA" dirty="0"/>
              <a:t> they are unrecoverable, they are to be treated as if they are irrelevant.</a:t>
            </a:r>
          </a:p>
          <a:p>
            <a:endParaRPr lang="en-ZA" dirty="0"/>
          </a:p>
          <a:p>
            <a:r>
              <a:rPr lang="en-ZA" b="1" dirty="0">
                <a:solidFill>
                  <a:srgbClr val="0070C0"/>
                </a:solidFill>
              </a:rPr>
              <a:t>Overhead Costs: </a:t>
            </a:r>
            <a:r>
              <a:rPr lang="en-ZA" dirty="0"/>
              <a:t>Overhead costs are those general costs that are the costs of doing business not directly attributed to any one individual. They are shared proportionally across the project as a percentage. </a:t>
            </a:r>
            <a:r>
              <a:rPr lang="en-ZA" dirty="0" err="1"/>
              <a:t>Eg</a:t>
            </a:r>
            <a:r>
              <a:rPr lang="en-ZA" dirty="0"/>
              <a:t>. Telephone, office expenses. </a:t>
            </a:r>
            <a:endParaRPr lang="en-ZA" b="1" dirty="0">
              <a:solidFill>
                <a:srgbClr val="0070C0"/>
              </a:solidFill>
            </a:endParaRPr>
          </a:p>
        </p:txBody>
      </p:sp>
    </p:spTree>
    <p:extLst>
      <p:ext uri="{BB962C8B-B14F-4D97-AF65-F5344CB8AC3E}">
        <p14:creationId xmlns:p14="http://schemas.microsoft.com/office/powerpoint/2010/main" val="235401015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9939" y="600796"/>
            <a:ext cx="11566688" cy="634115"/>
          </a:xfrm>
          <a:solidFill>
            <a:srgbClr val="0070C0"/>
          </a:solidFill>
        </p:spPr>
        <p:txBody>
          <a:bodyPr>
            <a:normAutofit/>
          </a:bodyPr>
          <a:lstStyle/>
          <a:p>
            <a:pPr algn="ctr"/>
            <a:r>
              <a:rPr lang="en-ZA" sz="2900" b="1" dirty="0">
                <a:solidFill>
                  <a:srgbClr val="FFFFFF"/>
                </a:solidFill>
              </a:rPr>
              <a:t>Project Financing Methods</a:t>
            </a:r>
          </a:p>
        </p:txBody>
      </p:sp>
      <p:graphicFrame>
        <p:nvGraphicFramePr>
          <p:cNvPr id="4" name="Diagram 3"/>
          <p:cNvGraphicFramePr/>
          <p:nvPr>
            <p:extLst>
              <p:ext uri="{D42A27DB-BD31-4B8C-83A1-F6EECF244321}">
                <p14:modId xmlns:p14="http://schemas.microsoft.com/office/powerpoint/2010/main" val="3598025762"/>
              </p:ext>
            </p:extLst>
          </p:nvPr>
        </p:nvGraphicFramePr>
        <p:xfrm>
          <a:off x="2645227" y="1349829"/>
          <a:ext cx="7968343" cy="515982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854712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9939" y="600796"/>
            <a:ext cx="11566688" cy="634115"/>
          </a:xfrm>
          <a:solidFill>
            <a:srgbClr val="0070C0"/>
          </a:solidFill>
        </p:spPr>
        <p:txBody>
          <a:bodyPr>
            <a:normAutofit/>
          </a:bodyPr>
          <a:lstStyle/>
          <a:p>
            <a:pPr algn="ctr"/>
            <a:r>
              <a:rPr lang="en-ZA" sz="2900" b="1" dirty="0">
                <a:solidFill>
                  <a:srgbClr val="FFFFFF"/>
                </a:solidFill>
              </a:rPr>
              <a:t>Payback period</a:t>
            </a:r>
          </a:p>
        </p:txBody>
      </p:sp>
      <p:sp>
        <p:nvSpPr>
          <p:cNvPr id="11" name="TextBox 10"/>
          <p:cNvSpPr txBox="1"/>
          <p:nvPr/>
        </p:nvSpPr>
        <p:spPr>
          <a:xfrm>
            <a:off x="435429" y="1545771"/>
            <a:ext cx="11157857" cy="1015663"/>
          </a:xfrm>
          <a:prstGeom prst="rect">
            <a:avLst/>
          </a:prstGeom>
          <a:noFill/>
        </p:spPr>
        <p:txBody>
          <a:bodyPr wrap="square" rtlCol="0">
            <a:spAutoFit/>
          </a:bodyPr>
          <a:lstStyle/>
          <a:p>
            <a:r>
              <a:rPr lang="en-ZA" sz="2000" dirty="0"/>
              <a:t>The payback period is the exact length of time needed for a firm to recover its initial investment as calculated from cash inflows. Payback period is the </a:t>
            </a:r>
            <a:r>
              <a:rPr lang="en-ZA" sz="2000" i="1" dirty="0"/>
              <a:t>least </a:t>
            </a:r>
            <a:r>
              <a:rPr lang="en-ZA" sz="2000" dirty="0"/>
              <a:t>precise of all capital budgeting methods because the calculations are in </a:t>
            </a:r>
            <a:r>
              <a:rPr lang="en-ZA" sz="2000" dirty="0" err="1"/>
              <a:t>rands</a:t>
            </a:r>
            <a:r>
              <a:rPr lang="en-ZA" sz="2000" dirty="0"/>
              <a:t> and not adjusted for the time value of money. </a:t>
            </a:r>
          </a:p>
        </p:txBody>
      </p:sp>
      <p:pic>
        <p:nvPicPr>
          <p:cNvPr id="12" name="Picture 11"/>
          <p:cNvPicPr>
            <a:picLocks noChangeAspect="1"/>
          </p:cNvPicPr>
          <p:nvPr/>
        </p:nvPicPr>
        <p:blipFill>
          <a:blip r:embed="rId3"/>
          <a:stretch>
            <a:fillRect/>
          </a:stretch>
        </p:blipFill>
        <p:spPr>
          <a:xfrm>
            <a:off x="642108" y="2810270"/>
            <a:ext cx="10926712" cy="1837929"/>
          </a:xfrm>
          <a:prstGeom prst="rect">
            <a:avLst/>
          </a:prstGeom>
        </p:spPr>
      </p:pic>
    </p:spTree>
    <p:extLst>
      <p:ext uri="{BB962C8B-B14F-4D97-AF65-F5344CB8AC3E}">
        <p14:creationId xmlns:p14="http://schemas.microsoft.com/office/powerpoint/2010/main" val="108895869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9939" y="600796"/>
            <a:ext cx="11566688" cy="634115"/>
          </a:xfrm>
          <a:solidFill>
            <a:srgbClr val="0070C0"/>
          </a:solidFill>
        </p:spPr>
        <p:txBody>
          <a:bodyPr>
            <a:normAutofit/>
          </a:bodyPr>
          <a:lstStyle/>
          <a:p>
            <a:pPr algn="ctr"/>
            <a:r>
              <a:rPr lang="en-ZA" sz="2900" b="1" dirty="0">
                <a:solidFill>
                  <a:srgbClr val="FFFFFF"/>
                </a:solidFill>
              </a:rPr>
              <a:t>Discounted Cash Flows	</a:t>
            </a:r>
          </a:p>
        </p:txBody>
      </p:sp>
      <p:pic>
        <p:nvPicPr>
          <p:cNvPr id="6" name="Picture 5"/>
          <p:cNvPicPr>
            <a:picLocks noChangeAspect="1"/>
          </p:cNvPicPr>
          <p:nvPr/>
        </p:nvPicPr>
        <p:blipFill>
          <a:blip r:embed="rId3"/>
          <a:stretch>
            <a:fillRect/>
          </a:stretch>
        </p:blipFill>
        <p:spPr>
          <a:xfrm>
            <a:off x="329939" y="1523999"/>
            <a:ext cx="4655623" cy="2133601"/>
          </a:xfrm>
          <a:prstGeom prst="rect">
            <a:avLst/>
          </a:prstGeom>
          <a:ln>
            <a:solidFill>
              <a:srgbClr val="0070C0"/>
            </a:solidFill>
          </a:ln>
        </p:spPr>
      </p:pic>
      <p:pic>
        <p:nvPicPr>
          <p:cNvPr id="8" name="Picture 7"/>
          <p:cNvPicPr>
            <a:picLocks noChangeAspect="1"/>
          </p:cNvPicPr>
          <p:nvPr/>
        </p:nvPicPr>
        <p:blipFill>
          <a:blip r:embed="rId4"/>
          <a:stretch>
            <a:fillRect/>
          </a:stretch>
        </p:blipFill>
        <p:spPr>
          <a:xfrm>
            <a:off x="6222140" y="1523999"/>
            <a:ext cx="3057525" cy="1257300"/>
          </a:xfrm>
          <a:prstGeom prst="rect">
            <a:avLst/>
          </a:prstGeom>
          <a:ln>
            <a:solidFill>
              <a:srgbClr val="0070C0"/>
            </a:solidFill>
          </a:ln>
        </p:spPr>
      </p:pic>
      <p:pic>
        <p:nvPicPr>
          <p:cNvPr id="9" name="Picture 8"/>
          <p:cNvPicPr>
            <a:picLocks noChangeAspect="1"/>
          </p:cNvPicPr>
          <p:nvPr/>
        </p:nvPicPr>
        <p:blipFill>
          <a:blip r:embed="rId5"/>
          <a:stretch>
            <a:fillRect/>
          </a:stretch>
        </p:blipFill>
        <p:spPr>
          <a:xfrm>
            <a:off x="6222140" y="3070387"/>
            <a:ext cx="3183118" cy="1392755"/>
          </a:xfrm>
          <a:prstGeom prst="rect">
            <a:avLst/>
          </a:prstGeom>
          <a:ln>
            <a:solidFill>
              <a:srgbClr val="0070C0"/>
            </a:solidFill>
          </a:ln>
        </p:spPr>
      </p:pic>
      <p:pic>
        <p:nvPicPr>
          <p:cNvPr id="10" name="Picture 9"/>
          <p:cNvPicPr>
            <a:picLocks noChangeAspect="1"/>
          </p:cNvPicPr>
          <p:nvPr/>
        </p:nvPicPr>
        <p:blipFill>
          <a:blip r:embed="rId6"/>
          <a:stretch>
            <a:fillRect/>
          </a:stretch>
        </p:blipFill>
        <p:spPr>
          <a:xfrm>
            <a:off x="329939" y="4616775"/>
            <a:ext cx="11566688" cy="1930301"/>
          </a:xfrm>
          <a:prstGeom prst="rect">
            <a:avLst/>
          </a:prstGeom>
          <a:ln>
            <a:solidFill>
              <a:srgbClr val="0070C0"/>
            </a:solidFill>
          </a:ln>
        </p:spPr>
      </p:pic>
    </p:spTree>
    <p:extLst>
      <p:ext uri="{BB962C8B-B14F-4D97-AF65-F5344CB8AC3E}">
        <p14:creationId xmlns:p14="http://schemas.microsoft.com/office/powerpoint/2010/main" val="294814260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9939" y="600796"/>
            <a:ext cx="11566688" cy="634115"/>
          </a:xfrm>
          <a:solidFill>
            <a:srgbClr val="0070C0"/>
          </a:solidFill>
        </p:spPr>
        <p:txBody>
          <a:bodyPr>
            <a:normAutofit/>
          </a:bodyPr>
          <a:lstStyle/>
          <a:p>
            <a:pPr algn="ctr"/>
            <a:r>
              <a:rPr lang="en-ZA" sz="2900" b="1" dirty="0">
                <a:solidFill>
                  <a:srgbClr val="FFFFFF"/>
                </a:solidFill>
              </a:rPr>
              <a:t>Exercise	</a:t>
            </a:r>
          </a:p>
        </p:txBody>
      </p:sp>
      <p:sp>
        <p:nvSpPr>
          <p:cNvPr id="3" name="TextBox 2"/>
          <p:cNvSpPr txBox="1"/>
          <p:nvPr/>
        </p:nvSpPr>
        <p:spPr>
          <a:xfrm>
            <a:off x="424543" y="1621971"/>
            <a:ext cx="11397343" cy="1384995"/>
          </a:xfrm>
          <a:prstGeom prst="rect">
            <a:avLst/>
          </a:prstGeom>
          <a:noFill/>
        </p:spPr>
        <p:txBody>
          <a:bodyPr wrap="square" rtlCol="0">
            <a:spAutoFit/>
          </a:bodyPr>
          <a:lstStyle/>
          <a:p>
            <a:r>
              <a:rPr lang="en-ZA" sz="2800" dirty="0"/>
              <a:t>Investment A will generate $100,000 two years from now and investment B will generate $110,000 three years from now. If the cost of capital is 15%, which investment is better? </a:t>
            </a:r>
          </a:p>
        </p:txBody>
      </p:sp>
    </p:spTree>
    <p:extLst>
      <p:ext uri="{BB962C8B-B14F-4D97-AF65-F5344CB8AC3E}">
        <p14:creationId xmlns:p14="http://schemas.microsoft.com/office/powerpoint/2010/main" val="377643011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9939" y="600796"/>
            <a:ext cx="11566688" cy="634115"/>
          </a:xfrm>
          <a:solidFill>
            <a:srgbClr val="0070C0"/>
          </a:solidFill>
        </p:spPr>
        <p:txBody>
          <a:bodyPr>
            <a:normAutofit/>
          </a:bodyPr>
          <a:lstStyle/>
          <a:p>
            <a:pPr algn="ctr"/>
            <a:r>
              <a:rPr lang="en-ZA" sz="2900" b="1" dirty="0">
                <a:solidFill>
                  <a:srgbClr val="FFFFFF"/>
                </a:solidFill>
              </a:rPr>
              <a:t>Exercise	</a:t>
            </a:r>
          </a:p>
        </p:txBody>
      </p:sp>
      <p:sp>
        <p:nvSpPr>
          <p:cNvPr id="3" name="TextBox 2"/>
          <p:cNvSpPr txBox="1"/>
          <p:nvPr/>
        </p:nvSpPr>
        <p:spPr>
          <a:xfrm>
            <a:off x="424543" y="1621971"/>
            <a:ext cx="11397343" cy="1384995"/>
          </a:xfrm>
          <a:prstGeom prst="rect">
            <a:avLst/>
          </a:prstGeom>
          <a:noFill/>
        </p:spPr>
        <p:txBody>
          <a:bodyPr wrap="square" rtlCol="0">
            <a:spAutoFit/>
          </a:bodyPr>
          <a:lstStyle/>
          <a:p>
            <a:r>
              <a:rPr lang="en-ZA" sz="2800" dirty="0"/>
              <a:t>Investment A will generate $100,000 two years from now and investment B will generate $110,000 three years from now. If the cost of capital is 15%, which investment is better? </a:t>
            </a:r>
          </a:p>
        </p:txBody>
      </p:sp>
    </p:spTree>
    <p:extLst>
      <p:ext uri="{BB962C8B-B14F-4D97-AF65-F5344CB8AC3E}">
        <p14:creationId xmlns:p14="http://schemas.microsoft.com/office/powerpoint/2010/main" val="141521117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9939" y="600796"/>
            <a:ext cx="11566688" cy="634115"/>
          </a:xfrm>
          <a:solidFill>
            <a:srgbClr val="0070C0"/>
          </a:solidFill>
        </p:spPr>
        <p:txBody>
          <a:bodyPr>
            <a:normAutofit/>
          </a:bodyPr>
          <a:lstStyle/>
          <a:p>
            <a:pPr algn="ctr"/>
            <a:r>
              <a:rPr lang="en-ZA" sz="2900" b="1" dirty="0">
                <a:solidFill>
                  <a:srgbClr val="FFFFFF"/>
                </a:solidFill>
              </a:rPr>
              <a:t>Net Present Value	</a:t>
            </a:r>
          </a:p>
        </p:txBody>
      </p:sp>
      <p:sp>
        <p:nvSpPr>
          <p:cNvPr id="3" name="TextBox 2"/>
          <p:cNvSpPr txBox="1"/>
          <p:nvPr/>
        </p:nvSpPr>
        <p:spPr>
          <a:xfrm>
            <a:off x="424543" y="1621971"/>
            <a:ext cx="11397343" cy="954107"/>
          </a:xfrm>
          <a:prstGeom prst="rect">
            <a:avLst/>
          </a:prstGeom>
          <a:noFill/>
        </p:spPr>
        <p:txBody>
          <a:bodyPr wrap="square" rtlCol="0">
            <a:spAutoFit/>
          </a:bodyPr>
          <a:lstStyle/>
          <a:p>
            <a:r>
              <a:rPr lang="en-ZA" sz="2800" dirty="0"/>
              <a:t>the present value of future cash minus the present value of the cost of the investment. The formula is NPV = PV - cost</a:t>
            </a:r>
          </a:p>
        </p:txBody>
      </p:sp>
      <p:pic>
        <p:nvPicPr>
          <p:cNvPr id="4" name="Picture 3"/>
          <p:cNvPicPr>
            <a:picLocks noChangeAspect="1"/>
          </p:cNvPicPr>
          <p:nvPr/>
        </p:nvPicPr>
        <p:blipFill>
          <a:blip r:embed="rId3"/>
          <a:stretch>
            <a:fillRect/>
          </a:stretch>
        </p:blipFill>
        <p:spPr>
          <a:xfrm>
            <a:off x="1317171" y="2576078"/>
            <a:ext cx="7641772" cy="4269034"/>
          </a:xfrm>
          <a:prstGeom prst="rect">
            <a:avLst/>
          </a:prstGeom>
        </p:spPr>
      </p:pic>
    </p:spTree>
    <p:extLst>
      <p:ext uri="{BB962C8B-B14F-4D97-AF65-F5344CB8AC3E}">
        <p14:creationId xmlns:p14="http://schemas.microsoft.com/office/powerpoint/2010/main" val="196285197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9939" y="600796"/>
            <a:ext cx="11566688" cy="634115"/>
          </a:xfrm>
          <a:solidFill>
            <a:srgbClr val="0070C0"/>
          </a:solidFill>
        </p:spPr>
        <p:txBody>
          <a:bodyPr>
            <a:normAutofit/>
          </a:bodyPr>
          <a:lstStyle/>
          <a:p>
            <a:pPr algn="ctr"/>
            <a:r>
              <a:rPr lang="en-ZA" sz="2900" b="1" dirty="0">
                <a:solidFill>
                  <a:srgbClr val="FFFFFF"/>
                </a:solidFill>
              </a:rPr>
              <a:t>Internal Rate of Return	</a:t>
            </a:r>
          </a:p>
        </p:txBody>
      </p:sp>
      <p:sp>
        <p:nvSpPr>
          <p:cNvPr id="3" name="TextBox 2"/>
          <p:cNvSpPr txBox="1"/>
          <p:nvPr/>
        </p:nvSpPr>
        <p:spPr>
          <a:xfrm>
            <a:off x="414611" y="1524000"/>
            <a:ext cx="11397343" cy="1631216"/>
          </a:xfrm>
          <a:prstGeom prst="rect">
            <a:avLst/>
          </a:prstGeom>
          <a:noFill/>
        </p:spPr>
        <p:txBody>
          <a:bodyPr wrap="square" rtlCol="0">
            <a:spAutoFit/>
          </a:bodyPr>
          <a:lstStyle/>
          <a:p>
            <a:r>
              <a:rPr lang="en-ZA" sz="2000" dirty="0"/>
              <a:t>Is the discount rate where the present value of the cash inflows exactly equals the initial investment. The solution to problems involving IRR is basically a trial-and-error solution. The example below shows that with the cash inflows provided, and with a $5,000 initial investment, an IRR of 10% yielded a value of $3,722 for NPV. Therefore, as a second guess, we should try a value greater than 10% for IRR to generate a zero value for NPV. </a:t>
            </a:r>
          </a:p>
        </p:txBody>
      </p:sp>
      <p:pic>
        <p:nvPicPr>
          <p:cNvPr id="5" name="Picture 4"/>
          <p:cNvPicPr>
            <a:picLocks noChangeAspect="1"/>
          </p:cNvPicPr>
          <p:nvPr/>
        </p:nvPicPr>
        <p:blipFill>
          <a:blip r:embed="rId3"/>
          <a:stretch>
            <a:fillRect/>
          </a:stretch>
        </p:blipFill>
        <p:spPr>
          <a:xfrm>
            <a:off x="2990850" y="2981325"/>
            <a:ext cx="4991100" cy="3876675"/>
          </a:xfrm>
          <a:prstGeom prst="rect">
            <a:avLst/>
          </a:prstGeom>
        </p:spPr>
      </p:pic>
    </p:spTree>
    <p:extLst>
      <p:ext uri="{BB962C8B-B14F-4D97-AF65-F5344CB8AC3E}">
        <p14:creationId xmlns:p14="http://schemas.microsoft.com/office/powerpoint/2010/main" val="346554475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9939" y="600796"/>
            <a:ext cx="11566688" cy="634115"/>
          </a:xfrm>
          <a:solidFill>
            <a:srgbClr val="0070C0"/>
          </a:solidFill>
        </p:spPr>
        <p:txBody>
          <a:bodyPr>
            <a:normAutofit/>
          </a:bodyPr>
          <a:lstStyle/>
          <a:p>
            <a:pPr algn="ctr"/>
            <a:r>
              <a:rPr lang="en-ZA" sz="2900" b="1" dirty="0">
                <a:solidFill>
                  <a:srgbClr val="FFFFFF"/>
                </a:solidFill>
              </a:rPr>
              <a:t>Comparing IRR, NPV and Payback	</a:t>
            </a:r>
          </a:p>
        </p:txBody>
      </p:sp>
      <p:sp>
        <p:nvSpPr>
          <p:cNvPr id="3" name="TextBox 2"/>
          <p:cNvSpPr txBox="1"/>
          <p:nvPr/>
        </p:nvSpPr>
        <p:spPr>
          <a:xfrm>
            <a:off x="414611" y="1524000"/>
            <a:ext cx="11397343" cy="3416320"/>
          </a:xfrm>
          <a:prstGeom prst="rect">
            <a:avLst/>
          </a:prstGeom>
          <a:noFill/>
        </p:spPr>
        <p:txBody>
          <a:bodyPr wrap="square" rtlCol="0">
            <a:spAutoFit/>
          </a:bodyPr>
          <a:lstStyle/>
          <a:p>
            <a:r>
              <a:rPr lang="en-ZA" sz="2400" dirty="0"/>
              <a:t>For most projects, both IRR and NPV will generate the same accept /reject decision. The major problem is the differences in the magnitude and timing of the cash inflows. </a:t>
            </a:r>
          </a:p>
          <a:p>
            <a:endParaRPr lang="en-ZA" sz="2400" dirty="0"/>
          </a:p>
          <a:p>
            <a:pPr marL="342900" indent="-342900">
              <a:buFont typeface="Arial" panose="020B0604020202020204" pitchFamily="34" charset="0"/>
              <a:buChar char="•"/>
            </a:pPr>
            <a:r>
              <a:rPr lang="en-ZA" sz="2400" dirty="0"/>
              <a:t>NPV assumes that the cash inflows are reinvested at the cost of capital </a:t>
            </a:r>
          </a:p>
          <a:p>
            <a:pPr marL="342900" indent="-342900">
              <a:buFont typeface="Arial" panose="020B0604020202020204" pitchFamily="34" charset="0"/>
              <a:buChar char="•"/>
            </a:pPr>
            <a:r>
              <a:rPr lang="en-ZA" sz="2400" dirty="0"/>
              <a:t>IRR assumes reinvestment at the project’s IRR. NPV tends to be a more conservative approach. </a:t>
            </a:r>
          </a:p>
          <a:p>
            <a:endParaRPr lang="en-ZA" sz="2400" dirty="0"/>
          </a:p>
          <a:p>
            <a:r>
              <a:rPr lang="en-ZA" sz="2400" dirty="0"/>
              <a:t> </a:t>
            </a:r>
          </a:p>
          <a:p>
            <a:endParaRPr lang="en-ZA" sz="2400" dirty="0"/>
          </a:p>
        </p:txBody>
      </p:sp>
    </p:spTree>
    <p:extLst>
      <p:ext uri="{BB962C8B-B14F-4D97-AF65-F5344CB8AC3E}">
        <p14:creationId xmlns:p14="http://schemas.microsoft.com/office/powerpoint/2010/main" val="16409820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088838"/>
          </a:xfrm>
          <a:solidFill>
            <a:srgbClr val="0070C0"/>
          </a:solidFill>
        </p:spPr>
        <p:txBody>
          <a:bodyPr>
            <a:normAutofit/>
          </a:bodyPr>
          <a:lstStyle/>
          <a:p>
            <a:pPr algn="ctr"/>
            <a:r>
              <a:rPr lang="en-ZA" sz="6600" b="1" dirty="0">
                <a:solidFill>
                  <a:schemeClr val="bg1"/>
                </a:solidFill>
              </a:rPr>
              <a:t>PLANNING</a:t>
            </a:r>
          </a:p>
        </p:txBody>
      </p:sp>
    </p:spTree>
    <p:extLst>
      <p:ext uri="{BB962C8B-B14F-4D97-AF65-F5344CB8AC3E}">
        <p14:creationId xmlns:p14="http://schemas.microsoft.com/office/powerpoint/2010/main" val="133575726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9939" y="600796"/>
            <a:ext cx="11566688" cy="634115"/>
          </a:xfrm>
          <a:solidFill>
            <a:srgbClr val="0070C0"/>
          </a:solidFill>
        </p:spPr>
        <p:txBody>
          <a:bodyPr>
            <a:normAutofit/>
          </a:bodyPr>
          <a:lstStyle/>
          <a:p>
            <a:pPr algn="ctr"/>
            <a:r>
              <a:rPr lang="en-ZA" sz="2900" b="1" dirty="0">
                <a:solidFill>
                  <a:srgbClr val="FFFFFF"/>
                </a:solidFill>
              </a:rPr>
              <a:t>Risk Management Process</a:t>
            </a:r>
          </a:p>
        </p:txBody>
      </p:sp>
      <p:sp>
        <p:nvSpPr>
          <p:cNvPr id="5" name="Slide Number Placeholder 3"/>
          <p:cNvSpPr>
            <a:spLocks noGrp="1"/>
          </p:cNvSpPr>
          <p:nvPr>
            <p:ph type="sldNum" sz="quarter" idx="12"/>
          </p:nvPr>
        </p:nvSpPr>
        <p:spPr>
          <a:xfrm>
            <a:off x="6248400" y="6356352"/>
            <a:ext cx="2133600" cy="365125"/>
          </a:xfrm>
        </p:spPr>
        <p:txBody>
          <a:bodyPr/>
          <a:lstStyle/>
          <a:p>
            <a:pPr defTabSz="457200"/>
            <a:fld id="{093862CD-2CE4-D846-9F15-15300DCE1BBC}" type="slidenum">
              <a:rPr lang="en-US" smtClean="0">
                <a:solidFill>
                  <a:prstClr val="black"/>
                </a:solidFill>
              </a:rPr>
              <a:pPr defTabSz="457200"/>
              <a:t>50</a:t>
            </a:fld>
            <a:endParaRPr lang="en-US" dirty="0">
              <a:solidFill>
                <a:prstClr val="black"/>
              </a:solidFill>
            </a:endParaRPr>
          </a:p>
        </p:txBody>
      </p:sp>
      <p:pic>
        <p:nvPicPr>
          <p:cNvPr id="6" name="Picture 5" descr="070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800" y="1371601"/>
            <a:ext cx="3807048" cy="5411981"/>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6248400" y="1371600"/>
            <a:ext cx="2514600" cy="1015663"/>
          </a:xfrm>
          <a:prstGeom prst="rect">
            <a:avLst/>
          </a:prstGeom>
          <a:noFill/>
          <a:ln w="6350">
            <a:solidFill>
              <a:srgbClr val="0070C0"/>
            </a:solidFill>
          </a:ln>
        </p:spPr>
        <p:txBody>
          <a:bodyPr wrap="square" rtlCol="0">
            <a:spAutoFit/>
          </a:bodyPr>
          <a:lstStyle/>
          <a:p>
            <a:r>
              <a:rPr lang="en-US" sz="1200" dirty="0"/>
              <a:t>Generate a list of possible risks through </a:t>
            </a:r>
          </a:p>
          <a:p>
            <a:pPr marL="171450" indent="-171450">
              <a:buFont typeface="Arial" panose="020B0604020202020204" pitchFamily="34" charset="0"/>
              <a:buChar char="•"/>
            </a:pPr>
            <a:r>
              <a:rPr lang="en-US" sz="1200" dirty="0"/>
              <a:t>brainstorming, </a:t>
            </a:r>
          </a:p>
          <a:p>
            <a:pPr marL="171450" indent="-171450">
              <a:buFont typeface="Arial" panose="020B0604020202020204" pitchFamily="34" charset="0"/>
              <a:buChar char="•"/>
            </a:pPr>
            <a:r>
              <a:rPr lang="en-US" sz="1200" dirty="0"/>
              <a:t>historical data, </a:t>
            </a:r>
          </a:p>
          <a:p>
            <a:pPr marL="171450" indent="-171450">
              <a:buFont typeface="Arial" panose="020B0604020202020204" pitchFamily="34" charset="0"/>
              <a:buChar char="•"/>
            </a:pPr>
            <a:r>
              <a:rPr lang="en-US" sz="1200" dirty="0"/>
              <a:t>risk profiling. </a:t>
            </a:r>
          </a:p>
        </p:txBody>
      </p:sp>
      <p:sp>
        <p:nvSpPr>
          <p:cNvPr id="8" name="TextBox 7"/>
          <p:cNvSpPr txBox="1"/>
          <p:nvPr/>
        </p:nvSpPr>
        <p:spPr>
          <a:xfrm>
            <a:off x="6248400" y="2743200"/>
            <a:ext cx="2514600" cy="1015663"/>
          </a:xfrm>
          <a:prstGeom prst="rect">
            <a:avLst/>
          </a:prstGeom>
          <a:noFill/>
          <a:ln w="6350">
            <a:solidFill>
              <a:srgbClr val="0070C0"/>
            </a:solidFill>
          </a:ln>
        </p:spPr>
        <p:txBody>
          <a:bodyPr wrap="square" rtlCol="0">
            <a:spAutoFit/>
          </a:bodyPr>
          <a:lstStyle>
            <a:defPPr>
              <a:defRPr lang="en-US"/>
            </a:defPPr>
            <a:lvl1pPr>
              <a:defRPr sz="1200"/>
            </a:lvl1pPr>
          </a:lstStyle>
          <a:p>
            <a:pPr marL="171450" indent="-171450">
              <a:buFont typeface="Arial" panose="020B0604020202020204" pitchFamily="34" charset="0"/>
              <a:buChar char="•"/>
            </a:pPr>
            <a:r>
              <a:rPr lang="en-US" dirty="0"/>
              <a:t>Conduct scenario analysis for event probability and impact.</a:t>
            </a:r>
          </a:p>
          <a:p>
            <a:pPr marL="171450" indent="-171450">
              <a:buFont typeface="Arial" panose="020B0604020202020204" pitchFamily="34" charset="0"/>
              <a:buChar char="•"/>
            </a:pPr>
            <a:r>
              <a:rPr lang="en-US" dirty="0"/>
              <a:t>Compile risk assessment matrix</a:t>
            </a:r>
          </a:p>
          <a:p>
            <a:pPr marL="171450" indent="-171450">
              <a:buFont typeface="Arial" panose="020B0604020202020204" pitchFamily="34" charset="0"/>
              <a:buChar char="•"/>
            </a:pPr>
            <a:r>
              <a:rPr lang="en-US" dirty="0"/>
              <a:t>Conduct Failure Mode and Effects Analysis (FMEA) </a:t>
            </a:r>
          </a:p>
        </p:txBody>
      </p:sp>
      <p:sp>
        <p:nvSpPr>
          <p:cNvPr id="9" name="TextBox 8"/>
          <p:cNvSpPr txBox="1"/>
          <p:nvPr/>
        </p:nvSpPr>
        <p:spPr>
          <a:xfrm>
            <a:off x="6248400" y="4274403"/>
            <a:ext cx="2514600" cy="830997"/>
          </a:xfrm>
          <a:prstGeom prst="rect">
            <a:avLst/>
          </a:prstGeom>
          <a:noFill/>
          <a:ln w="6350">
            <a:solidFill>
              <a:srgbClr val="0070C0"/>
            </a:solidFill>
          </a:ln>
        </p:spPr>
        <p:txBody>
          <a:bodyPr wrap="square" rtlCol="0">
            <a:spAutoFit/>
          </a:bodyPr>
          <a:lstStyle>
            <a:defPPr>
              <a:defRPr lang="en-US"/>
            </a:defPPr>
            <a:lvl1pPr marL="171450" indent="-171450">
              <a:buFont typeface="Arial" panose="020B0604020202020204" pitchFamily="34" charset="0"/>
              <a:buChar char="•"/>
              <a:defRPr sz="1200"/>
            </a:lvl1pPr>
          </a:lstStyle>
          <a:p>
            <a:r>
              <a:rPr lang="en-US" dirty="0"/>
              <a:t>Mitigate the risk </a:t>
            </a:r>
          </a:p>
          <a:p>
            <a:r>
              <a:rPr lang="en-US" dirty="0"/>
              <a:t>Avoid the risk</a:t>
            </a:r>
          </a:p>
          <a:p>
            <a:r>
              <a:rPr lang="en-US" dirty="0"/>
              <a:t>Transfer the risk</a:t>
            </a:r>
          </a:p>
          <a:p>
            <a:r>
              <a:rPr lang="en-US" dirty="0"/>
              <a:t>Retain the risk</a:t>
            </a:r>
          </a:p>
        </p:txBody>
      </p:sp>
      <p:sp>
        <p:nvSpPr>
          <p:cNvPr id="10" name="TextBox 9"/>
          <p:cNvSpPr txBox="1"/>
          <p:nvPr/>
        </p:nvSpPr>
        <p:spPr>
          <a:xfrm>
            <a:off x="6235890" y="5583253"/>
            <a:ext cx="2514600" cy="1200329"/>
          </a:xfrm>
          <a:prstGeom prst="rect">
            <a:avLst/>
          </a:prstGeom>
          <a:noFill/>
          <a:ln w="6350">
            <a:solidFill>
              <a:srgbClr val="0070C0"/>
            </a:solidFill>
          </a:ln>
        </p:spPr>
        <p:txBody>
          <a:bodyPr wrap="square" rtlCol="0">
            <a:spAutoFit/>
          </a:bodyPr>
          <a:lstStyle>
            <a:defPPr>
              <a:defRPr lang="en-US"/>
            </a:defPPr>
            <a:lvl1pPr marL="171450" indent="-171450">
              <a:buFont typeface="Arial" panose="020B0604020202020204" pitchFamily="34" charset="0"/>
              <a:buChar char="•"/>
              <a:defRPr sz="1200"/>
            </a:lvl1pPr>
          </a:lstStyle>
          <a:p>
            <a:r>
              <a:rPr lang="en-US" dirty="0"/>
              <a:t>Execute risk response  strategy</a:t>
            </a:r>
          </a:p>
          <a:p>
            <a:r>
              <a:rPr lang="en-US" dirty="0"/>
              <a:t>Initiate contingency plans</a:t>
            </a:r>
          </a:p>
          <a:p>
            <a:r>
              <a:rPr lang="en-US" dirty="0"/>
              <a:t>Watch for new risks</a:t>
            </a:r>
          </a:p>
          <a:p>
            <a:r>
              <a:rPr lang="en-US" dirty="0"/>
              <a:t>Repeat risk identification exercise</a:t>
            </a:r>
          </a:p>
          <a:p>
            <a:r>
              <a:rPr lang="en-US" dirty="0"/>
              <a:t>Document risk resolution</a:t>
            </a:r>
          </a:p>
          <a:p>
            <a:endParaRPr lang="en-US" dirty="0"/>
          </a:p>
        </p:txBody>
      </p:sp>
      <p:cxnSp>
        <p:nvCxnSpPr>
          <p:cNvPr id="11" name="Straight Arrow Connector 10"/>
          <p:cNvCxnSpPr/>
          <p:nvPr/>
        </p:nvCxnSpPr>
        <p:spPr>
          <a:xfrm>
            <a:off x="5208896" y="1879431"/>
            <a:ext cx="981042"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p:nvPr/>
        </p:nvCxnSpPr>
        <p:spPr>
          <a:xfrm>
            <a:off x="5208896" y="3259554"/>
            <a:ext cx="981042"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p:nvPr/>
        </p:nvCxnSpPr>
        <p:spPr>
          <a:xfrm>
            <a:off x="5208896" y="4639677"/>
            <a:ext cx="981042"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p:nvPr/>
        </p:nvCxnSpPr>
        <p:spPr>
          <a:xfrm>
            <a:off x="5208896" y="6019800"/>
            <a:ext cx="981042"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767281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9939" y="600796"/>
            <a:ext cx="11566688" cy="634115"/>
          </a:xfrm>
          <a:solidFill>
            <a:srgbClr val="0070C0"/>
          </a:solidFill>
        </p:spPr>
        <p:txBody>
          <a:bodyPr>
            <a:normAutofit/>
          </a:bodyPr>
          <a:lstStyle/>
          <a:p>
            <a:pPr algn="ctr"/>
            <a:r>
              <a:rPr lang="en-ZA" sz="2900" b="1" dirty="0">
                <a:solidFill>
                  <a:srgbClr val="FFFFFF"/>
                </a:solidFill>
              </a:rPr>
              <a:t>Quantifying risk</a:t>
            </a:r>
          </a:p>
        </p:txBody>
      </p:sp>
      <p:graphicFrame>
        <p:nvGraphicFramePr>
          <p:cNvPr id="3" name="Diagram 2"/>
          <p:cNvGraphicFramePr/>
          <p:nvPr>
            <p:extLst>
              <p:ext uri="{D42A27DB-BD31-4B8C-83A1-F6EECF244321}">
                <p14:modId xmlns:p14="http://schemas.microsoft.com/office/powerpoint/2010/main" val="904497495"/>
              </p:ext>
            </p:extLst>
          </p:nvPr>
        </p:nvGraphicFramePr>
        <p:xfrm>
          <a:off x="1661886" y="1439333"/>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5890624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9939" y="600796"/>
            <a:ext cx="11566688" cy="634115"/>
          </a:xfrm>
          <a:solidFill>
            <a:srgbClr val="0070C0"/>
          </a:solidFill>
        </p:spPr>
        <p:txBody>
          <a:bodyPr>
            <a:normAutofit/>
          </a:bodyPr>
          <a:lstStyle/>
          <a:p>
            <a:pPr algn="ctr"/>
            <a:r>
              <a:rPr lang="en-ZA" sz="2900" b="1" dirty="0">
                <a:solidFill>
                  <a:srgbClr val="FFFFFF"/>
                </a:solidFill>
              </a:rPr>
              <a:t>Responding to the risk</a:t>
            </a:r>
          </a:p>
        </p:txBody>
      </p:sp>
      <p:graphicFrame>
        <p:nvGraphicFramePr>
          <p:cNvPr id="3" name="Diagram 2"/>
          <p:cNvGraphicFramePr/>
          <p:nvPr>
            <p:extLst>
              <p:ext uri="{D42A27DB-BD31-4B8C-83A1-F6EECF244321}">
                <p14:modId xmlns:p14="http://schemas.microsoft.com/office/powerpoint/2010/main" val="2032159499"/>
              </p:ext>
            </p:extLst>
          </p:nvPr>
        </p:nvGraphicFramePr>
        <p:xfrm>
          <a:off x="1661886" y="1439333"/>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2726451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9939" y="600796"/>
            <a:ext cx="11566688" cy="634115"/>
          </a:xfrm>
          <a:solidFill>
            <a:srgbClr val="0070C0"/>
          </a:solidFill>
        </p:spPr>
        <p:txBody>
          <a:bodyPr>
            <a:normAutofit/>
          </a:bodyPr>
          <a:lstStyle/>
          <a:p>
            <a:pPr algn="ctr"/>
            <a:r>
              <a:rPr lang="en-ZA" sz="2900" b="1" dirty="0">
                <a:solidFill>
                  <a:srgbClr val="FFFFFF"/>
                </a:solidFill>
              </a:rPr>
              <a:t>Risk Prioritisation Analysis</a:t>
            </a:r>
          </a:p>
        </p:txBody>
      </p:sp>
      <p:graphicFrame>
        <p:nvGraphicFramePr>
          <p:cNvPr id="15" name="Table 14"/>
          <p:cNvGraphicFramePr>
            <a:graphicFrameLocks noGrp="1"/>
          </p:cNvGraphicFramePr>
          <p:nvPr>
            <p:extLst>
              <p:ext uri="{D42A27DB-BD31-4B8C-83A1-F6EECF244321}">
                <p14:modId xmlns:p14="http://schemas.microsoft.com/office/powerpoint/2010/main" val="2482026356"/>
              </p:ext>
            </p:extLst>
          </p:nvPr>
        </p:nvGraphicFramePr>
        <p:xfrm>
          <a:off x="533397" y="1981200"/>
          <a:ext cx="9329061" cy="4659085"/>
        </p:xfrm>
        <a:graphic>
          <a:graphicData uri="http://schemas.openxmlformats.org/drawingml/2006/table">
            <a:tbl>
              <a:tblPr firstRow="1" bandRow="1">
                <a:tableStyleId>{5C22544A-7EE6-4342-B048-85BDC9FD1C3A}</a:tableStyleId>
              </a:tblPr>
              <a:tblGrid>
                <a:gridCol w="1304728">
                  <a:extLst>
                    <a:ext uri="{9D8B030D-6E8A-4147-A177-3AD203B41FA5}">
                      <a16:colId xmlns:a16="http://schemas.microsoft.com/office/drawing/2014/main" val="20000"/>
                    </a:ext>
                  </a:extLst>
                </a:gridCol>
                <a:gridCol w="2442188">
                  <a:extLst>
                    <a:ext uri="{9D8B030D-6E8A-4147-A177-3AD203B41FA5}">
                      <a16:colId xmlns:a16="http://schemas.microsoft.com/office/drawing/2014/main" val="20001"/>
                    </a:ext>
                  </a:extLst>
                </a:gridCol>
                <a:gridCol w="1860715">
                  <a:extLst>
                    <a:ext uri="{9D8B030D-6E8A-4147-A177-3AD203B41FA5}">
                      <a16:colId xmlns:a16="http://schemas.microsoft.com/office/drawing/2014/main" val="20002"/>
                    </a:ext>
                  </a:extLst>
                </a:gridCol>
                <a:gridCol w="1860715">
                  <a:extLst>
                    <a:ext uri="{9D8B030D-6E8A-4147-A177-3AD203B41FA5}">
                      <a16:colId xmlns:a16="http://schemas.microsoft.com/office/drawing/2014/main" val="20003"/>
                    </a:ext>
                  </a:extLst>
                </a:gridCol>
                <a:gridCol w="1860715">
                  <a:extLst>
                    <a:ext uri="{9D8B030D-6E8A-4147-A177-3AD203B41FA5}">
                      <a16:colId xmlns:a16="http://schemas.microsoft.com/office/drawing/2014/main" val="20004"/>
                    </a:ext>
                  </a:extLst>
                </a:gridCol>
              </a:tblGrid>
              <a:tr h="438856">
                <a:tc>
                  <a:txBody>
                    <a:bodyPr/>
                    <a:lstStyle/>
                    <a:p>
                      <a:endParaRPr lang="en-US" sz="1200" dirty="0"/>
                    </a:p>
                  </a:txBody>
                  <a:tcPr/>
                </a:tc>
                <a:tc>
                  <a:txBody>
                    <a:bodyPr/>
                    <a:lstStyle/>
                    <a:p>
                      <a:endParaRPr lang="en-US" sz="1200" dirty="0"/>
                    </a:p>
                  </a:txBody>
                  <a:tcPr/>
                </a:tc>
                <a:tc>
                  <a:txBody>
                    <a:bodyPr/>
                    <a:lstStyle/>
                    <a:p>
                      <a:r>
                        <a:rPr lang="en-US" sz="1200" dirty="0"/>
                        <a:t>Technical Performance</a:t>
                      </a:r>
                    </a:p>
                  </a:txBody>
                  <a:tcPr/>
                </a:tc>
                <a:tc>
                  <a:txBody>
                    <a:bodyPr/>
                    <a:lstStyle/>
                    <a:p>
                      <a:r>
                        <a:rPr lang="en-US" sz="1200" dirty="0"/>
                        <a:t>Cost</a:t>
                      </a:r>
                    </a:p>
                  </a:txBody>
                  <a:tcPr/>
                </a:tc>
                <a:tc>
                  <a:txBody>
                    <a:bodyPr/>
                    <a:lstStyle/>
                    <a:p>
                      <a:r>
                        <a:rPr lang="en-US" sz="1200" dirty="0"/>
                        <a:t>Schedule</a:t>
                      </a:r>
                    </a:p>
                  </a:txBody>
                  <a:tcPr/>
                </a:tc>
                <a:extLst>
                  <a:ext uri="{0D108BD9-81ED-4DB2-BD59-A6C34878D82A}">
                    <a16:rowId xmlns:a16="http://schemas.microsoft.com/office/drawing/2014/main" val="10000"/>
                  </a:ext>
                </a:extLst>
              </a:tr>
              <a:tr h="973899">
                <a:tc>
                  <a:txBody>
                    <a:bodyPr/>
                    <a:lstStyle/>
                    <a:p>
                      <a:pPr algn="ctr"/>
                      <a:r>
                        <a:rPr lang="en-US" sz="1200" dirty="0"/>
                        <a:t>5</a:t>
                      </a:r>
                    </a:p>
                    <a:p>
                      <a:pPr algn="ctr"/>
                      <a:r>
                        <a:rPr lang="en-US" sz="1200" dirty="0"/>
                        <a:t>Severe</a:t>
                      </a:r>
                    </a:p>
                  </a:txBody>
                  <a:tcPr/>
                </a:tc>
                <a:tc>
                  <a:txBody>
                    <a:bodyPr/>
                    <a:lstStyle/>
                    <a:p>
                      <a:r>
                        <a:rPr lang="en-US" sz="1200" dirty="0"/>
                        <a:t>Severe</a:t>
                      </a:r>
                      <a:r>
                        <a:rPr lang="en-US" sz="1200" baseline="0" dirty="0"/>
                        <a:t> impact on  achieving desired results. </a:t>
                      </a:r>
                      <a:r>
                        <a:rPr lang="en-US" sz="1200" dirty="0"/>
                        <a:t>One or more critical objectives will not be achieved. </a:t>
                      </a:r>
                    </a:p>
                  </a:txBody>
                  <a:tcPr/>
                </a:tc>
                <a:tc>
                  <a:txBody>
                    <a:bodyPr/>
                    <a:lstStyle/>
                    <a:p>
                      <a:r>
                        <a:rPr lang="en-US" sz="1200" dirty="0"/>
                        <a:t>Performance</a:t>
                      </a:r>
                      <a:r>
                        <a:rPr lang="en-US" sz="1200" baseline="0" dirty="0"/>
                        <a:t> unacceptable. Does not meet requirements.</a:t>
                      </a:r>
                      <a:endParaRPr lang="en-US" sz="1200" dirty="0"/>
                    </a:p>
                  </a:txBody>
                  <a:tcPr/>
                </a:tc>
                <a:tc>
                  <a:txBody>
                    <a:bodyPr/>
                    <a:lstStyle/>
                    <a:p>
                      <a:r>
                        <a:rPr lang="en-US" sz="1200" dirty="0"/>
                        <a:t>Program budget</a:t>
                      </a:r>
                      <a:r>
                        <a:rPr lang="en-US" sz="1200" baseline="0" dirty="0"/>
                        <a:t> impacted by greater than 50%</a:t>
                      </a:r>
                      <a:endParaRPr lang="en-US" sz="1200" dirty="0"/>
                    </a:p>
                  </a:txBody>
                  <a:tcPr/>
                </a:tc>
                <a:tc>
                  <a:txBody>
                    <a:bodyPr/>
                    <a:lstStyle/>
                    <a:p>
                      <a:r>
                        <a:rPr lang="en-US" sz="1200" dirty="0"/>
                        <a:t>Increase critical path schedule </a:t>
                      </a:r>
                      <a:r>
                        <a:rPr lang="en-US" sz="1200" baseline="0" dirty="0"/>
                        <a:t>by more than 3 months.</a:t>
                      </a:r>
                      <a:endParaRPr lang="en-US" sz="1200" dirty="0"/>
                    </a:p>
                  </a:txBody>
                  <a:tcPr/>
                </a:tc>
                <a:extLst>
                  <a:ext uri="{0D108BD9-81ED-4DB2-BD59-A6C34878D82A}">
                    <a16:rowId xmlns:a16="http://schemas.microsoft.com/office/drawing/2014/main" val="10001"/>
                  </a:ext>
                </a:extLst>
              </a:tr>
              <a:tr h="973899">
                <a:tc>
                  <a:txBody>
                    <a:bodyPr/>
                    <a:lstStyle/>
                    <a:p>
                      <a:pPr algn="ctr"/>
                      <a:r>
                        <a:rPr lang="en-US" sz="1200" dirty="0"/>
                        <a:t>4 </a:t>
                      </a:r>
                    </a:p>
                    <a:p>
                      <a:pPr algn="ctr"/>
                      <a:r>
                        <a:rPr lang="en-US" sz="1200" dirty="0"/>
                        <a:t>Significant</a:t>
                      </a:r>
                    </a:p>
                  </a:txBody>
                  <a:tcPr/>
                </a:tc>
                <a:tc>
                  <a:txBody>
                    <a:bodyPr/>
                    <a:lstStyle/>
                    <a:p>
                      <a:r>
                        <a:rPr lang="en-US" sz="1200" dirty="0"/>
                        <a:t>Significant impact on achieving desired results. One or more  objectives will fall below acceptable levels.</a:t>
                      </a:r>
                      <a:r>
                        <a:rPr lang="en-US" sz="1200" baseline="0" dirty="0"/>
                        <a:t> </a:t>
                      </a:r>
                      <a:endParaRPr lang="en-US" sz="1200" dirty="0"/>
                    </a:p>
                  </a:txBody>
                  <a:tcPr/>
                </a:tc>
                <a:tc>
                  <a:txBody>
                    <a:bodyPr/>
                    <a:lstStyle/>
                    <a:p>
                      <a:r>
                        <a:rPr lang="en-US" sz="1200" dirty="0"/>
                        <a:t>Performance unacceptable</a:t>
                      </a:r>
                      <a:r>
                        <a:rPr lang="en-US" sz="1200" baseline="0" dirty="0"/>
                        <a:t> . Significant changes required.</a:t>
                      </a:r>
                      <a:endParaRPr lang="en-US" sz="1200" dirty="0"/>
                    </a:p>
                  </a:txBody>
                  <a:tcPr/>
                </a:tc>
                <a:tc>
                  <a:txBody>
                    <a:bodyPr/>
                    <a:lstStyle/>
                    <a:p>
                      <a:r>
                        <a:rPr lang="en-US" sz="1200" dirty="0"/>
                        <a:t>Program budget</a:t>
                      </a:r>
                      <a:r>
                        <a:rPr lang="en-US" sz="1200" baseline="0" dirty="0"/>
                        <a:t> impacted between 30 and 49%</a:t>
                      </a:r>
                      <a:endParaRPr lang="en-US" sz="1200" dirty="0"/>
                    </a:p>
                  </a:txBody>
                  <a:tcPr/>
                </a:tc>
                <a:tc>
                  <a:txBody>
                    <a:bodyPr/>
                    <a:lstStyle/>
                    <a:p>
                      <a:r>
                        <a:rPr lang="en-US" sz="1200" dirty="0"/>
                        <a:t>Increase critical path schedule by 2-3 months. </a:t>
                      </a:r>
                    </a:p>
                  </a:txBody>
                  <a:tcPr/>
                </a:tc>
                <a:extLst>
                  <a:ext uri="{0D108BD9-81ED-4DB2-BD59-A6C34878D82A}">
                    <a16:rowId xmlns:a16="http://schemas.microsoft.com/office/drawing/2014/main" val="10002"/>
                  </a:ext>
                </a:extLst>
              </a:tr>
              <a:tr h="757477">
                <a:tc>
                  <a:txBody>
                    <a:bodyPr/>
                    <a:lstStyle/>
                    <a:p>
                      <a:pPr algn="ctr"/>
                      <a:r>
                        <a:rPr lang="en-US" sz="1200" dirty="0"/>
                        <a:t>3</a:t>
                      </a:r>
                    </a:p>
                    <a:p>
                      <a:pPr algn="ctr"/>
                      <a:r>
                        <a:rPr lang="en-US" sz="1200" dirty="0"/>
                        <a:t>Moderate</a:t>
                      </a:r>
                    </a:p>
                  </a:txBody>
                  <a:tcPr/>
                </a:tc>
                <a:tc>
                  <a:txBody>
                    <a:bodyPr/>
                    <a:lstStyle/>
                    <a:p>
                      <a:r>
                        <a:rPr lang="en-US" sz="1200" dirty="0"/>
                        <a:t>Moderate impact on achieving desired results. </a:t>
                      </a:r>
                    </a:p>
                  </a:txBody>
                  <a:tcPr/>
                </a:tc>
                <a:tc>
                  <a:txBody>
                    <a:bodyPr/>
                    <a:lstStyle/>
                    <a:p>
                      <a:r>
                        <a:rPr lang="en-US" sz="1200" dirty="0"/>
                        <a:t>Performance below goals. Moderate changes required. </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t>Program budget</a:t>
                      </a:r>
                      <a:r>
                        <a:rPr lang="en-US" sz="1200" baseline="0" dirty="0"/>
                        <a:t> impacted between 10 and 29%</a:t>
                      </a:r>
                      <a:endParaRPr lang="en-US" sz="12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t>Increase critical path schedule by 1-</a:t>
                      </a:r>
                      <a:r>
                        <a:rPr lang="en-US" sz="1200" baseline="0" dirty="0"/>
                        <a:t> </a:t>
                      </a:r>
                      <a:r>
                        <a:rPr lang="en-US" sz="1200" dirty="0"/>
                        <a:t>2 months. </a:t>
                      </a:r>
                    </a:p>
                    <a:p>
                      <a:endParaRPr lang="en-US" sz="1200" dirty="0"/>
                    </a:p>
                  </a:txBody>
                  <a:tcPr/>
                </a:tc>
                <a:extLst>
                  <a:ext uri="{0D108BD9-81ED-4DB2-BD59-A6C34878D82A}">
                    <a16:rowId xmlns:a16="http://schemas.microsoft.com/office/drawing/2014/main" val="10003"/>
                  </a:ext>
                </a:extLst>
              </a:tr>
              <a:tr h="973899">
                <a:tc>
                  <a:txBody>
                    <a:bodyPr/>
                    <a:lstStyle/>
                    <a:p>
                      <a:pPr algn="ctr"/>
                      <a:r>
                        <a:rPr lang="en-US" sz="1200" dirty="0"/>
                        <a:t>2</a:t>
                      </a:r>
                    </a:p>
                    <a:p>
                      <a:pPr algn="ctr"/>
                      <a:r>
                        <a:rPr lang="en-US" sz="1200" dirty="0"/>
                        <a:t>Minor</a:t>
                      </a:r>
                    </a:p>
                  </a:txBody>
                  <a:tcPr/>
                </a:tc>
                <a:tc>
                  <a:txBody>
                    <a:bodyPr/>
                    <a:lstStyle/>
                    <a:p>
                      <a:r>
                        <a:rPr lang="en-US" sz="1200" dirty="0"/>
                        <a:t>Minor impact on achieving desired results. </a:t>
                      </a:r>
                    </a:p>
                  </a:txBody>
                  <a:tcPr/>
                </a:tc>
                <a:tc>
                  <a:txBody>
                    <a:bodyPr/>
                    <a:lstStyle/>
                    <a:p>
                      <a:r>
                        <a:rPr lang="en-US" sz="1200" dirty="0"/>
                        <a:t>Performance</a:t>
                      </a:r>
                      <a:r>
                        <a:rPr lang="en-US" sz="1200" baseline="0" dirty="0"/>
                        <a:t> below goals but within acceptable limits. No  changes required. </a:t>
                      </a:r>
                      <a:endParaRPr lang="en-US" sz="12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t>Program budget</a:t>
                      </a:r>
                      <a:r>
                        <a:rPr lang="en-US" sz="1200" baseline="0" dirty="0"/>
                        <a:t> impacted between 0 and 9%</a:t>
                      </a:r>
                      <a:endParaRPr lang="en-US" sz="1200" dirty="0"/>
                    </a:p>
                    <a:p>
                      <a:endParaRPr lang="en-US" sz="12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t>Increase critical path schedule by 0-</a:t>
                      </a:r>
                      <a:r>
                        <a:rPr lang="en-US" sz="1200" baseline="0" dirty="0"/>
                        <a:t> 1 </a:t>
                      </a:r>
                      <a:r>
                        <a:rPr lang="en-US" sz="1200" dirty="0"/>
                        <a:t>month. </a:t>
                      </a:r>
                    </a:p>
                    <a:p>
                      <a:endParaRPr lang="en-US" sz="1200" dirty="0"/>
                    </a:p>
                  </a:txBody>
                  <a:tcPr/>
                </a:tc>
                <a:extLst>
                  <a:ext uri="{0D108BD9-81ED-4DB2-BD59-A6C34878D82A}">
                    <a16:rowId xmlns:a16="http://schemas.microsoft.com/office/drawing/2014/main" val="10004"/>
                  </a:ext>
                </a:extLst>
              </a:tr>
              <a:tr h="541055">
                <a:tc>
                  <a:txBody>
                    <a:bodyPr/>
                    <a:lstStyle/>
                    <a:p>
                      <a:pPr algn="ctr"/>
                      <a:r>
                        <a:rPr lang="en-US" sz="1200" dirty="0"/>
                        <a:t>1</a:t>
                      </a:r>
                    </a:p>
                    <a:p>
                      <a:pPr algn="ctr"/>
                      <a:r>
                        <a:rPr lang="en-US" sz="1200" dirty="0"/>
                        <a:t>Minimal</a:t>
                      </a:r>
                    </a:p>
                  </a:txBody>
                  <a:tcPr/>
                </a:tc>
                <a:tc>
                  <a:txBody>
                    <a:bodyPr/>
                    <a:lstStyle/>
                    <a:p>
                      <a:r>
                        <a:rPr lang="en-US" sz="1200" dirty="0"/>
                        <a:t>Little or no impact</a:t>
                      </a:r>
                      <a:r>
                        <a:rPr lang="en-US" sz="1200" baseline="0" dirty="0"/>
                        <a:t> on achieving desired results. </a:t>
                      </a:r>
                      <a:endParaRPr lang="en-US" sz="1200" dirty="0"/>
                    </a:p>
                  </a:txBody>
                  <a:tcPr/>
                </a:tc>
                <a:tc>
                  <a:txBody>
                    <a:bodyPr/>
                    <a:lstStyle/>
                    <a:p>
                      <a:r>
                        <a:rPr lang="en-US" sz="1200" dirty="0"/>
                        <a:t>Minor</a:t>
                      </a:r>
                      <a:r>
                        <a:rPr lang="en-US" sz="1200" baseline="0" dirty="0"/>
                        <a:t> performance trade-offs. </a:t>
                      </a:r>
                      <a:endParaRPr lang="en-US" sz="1200" dirty="0"/>
                    </a:p>
                  </a:txBody>
                  <a:tcPr/>
                </a:tc>
                <a:tc>
                  <a:txBody>
                    <a:bodyPr/>
                    <a:lstStyle/>
                    <a:p>
                      <a:r>
                        <a:rPr lang="en-US" sz="1200" dirty="0"/>
                        <a:t>Program budget not impacted. </a:t>
                      </a:r>
                    </a:p>
                  </a:txBody>
                  <a:tcPr/>
                </a:tc>
                <a:tc>
                  <a:txBody>
                    <a:bodyPr/>
                    <a:lstStyle/>
                    <a:p>
                      <a:r>
                        <a:rPr lang="en-US" sz="1200" dirty="0"/>
                        <a:t>Schedule not affected</a:t>
                      </a:r>
                    </a:p>
                  </a:txBody>
                  <a:tcPr/>
                </a:tc>
                <a:extLst>
                  <a:ext uri="{0D108BD9-81ED-4DB2-BD59-A6C34878D82A}">
                    <a16:rowId xmlns:a16="http://schemas.microsoft.com/office/drawing/2014/main" val="10005"/>
                  </a:ext>
                </a:extLst>
              </a:tr>
            </a:tbl>
          </a:graphicData>
        </a:graphic>
      </p:graphicFrame>
      <p:sp>
        <p:nvSpPr>
          <p:cNvPr id="16" name="TextBox 15"/>
          <p:cNvSpPr txBox="1"/>
          <p:nvPr/>
        </p:nvSpPr>
        <p:spPr>
          <a:xfrm>
            <a:off x="533399" y="1459467"/>
            <a:ext cx="4299858"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dirty="0"/>
              <a:t>Example: Severity Impact Assessment</a:t>
            </a:r>
          </a:p>
        </p:txBody>
      </p:sp>
    </p:spTree>
    <p:extLst>
      <p:ext uri="{BB962C8B-B14F-4D97-AF65-F5344CB8AC3E}">
        <p14:creationId xmlns:p14="http://schemas.microsoft.com/office/powerpoint/2010/main" val="317378914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9939" y="600796"/>
            <a:ext cx="11566688" cy="634115"/>
          </a:xfrm>
          <a:solidFill>
            <a:srgbClr val="0070C0"/>
          </a:solidFill>
        </p:spPr>
        <p:txBody>
          <a:bodyPr>
            <a:normAutofit/>
          </a:bodyPr>
          <a:lstStyle/>
          <a:p>
            <a:pPr algn="ctr"/>
            <a:r>
              <a:rPr lang="en-ZA" sz="2900" b="1" dirty="0">
                <a:solidFill>
                  <a:srgbClr val="FFFFFF"/>
                </a:solidFill>
              </a:rPr>
              <a:t>Risk Matrix</a:t>
            </a:r>
          </a:p>
        </p:txBody>
      </p:sp>
      <p:sp>
        <p:nvSpPr>
          <p:cNvPr id="3" name="TextBox 2"/>
          <p:cNvSpPr txBox="1"/>
          <p:nvPr/>
        </p:nvSpPr>
        <p:spPr>
          <a:xfrm>
            <a:off x="329939" y="1436914"/>
            <a:ext cx="11566688" cy="914400"/>
          </a:xfrm>
          <a:prstGeom prst="rect">
            <a:avLst/>
          </a:prstGeom>
          <a:noFill/>
        </p:spPr>
        <p:txBody>
          <a:bodyPr wrap="square" rtlCol="0">
            <a:spAutoFit/>
          </a:bodyPr>
          <a:lstStyle/>
          <a:p>
            <a:r>
              <a:rPr lang="en-ZA" dirty="0"/>
              <a:t>A Risk matrix is a matrix that is used during risk assessment to define the various levels of risk as the product of the probability and severity categories. This is a simple mechanism to increase visibility of risks and assist management decision making.</a:t>
            </a:r>
            <a:endParaRPr lang="en-ZA" dirty="0"/>
          </a:p>
        </p:txBody>
      </p:sp>
      <p:sp>
        <p:nvSpPr>
          <p:cNvPr id="4" name="Rectangle 3"/>
          <p:cNvSpPr/>
          <p:nvPr/>
        </p:nvSpPr>
        <p:spPr>
          <a:xfrm>
            <a:off x="2427401" y="2553317"/>
            <a:ext cx="7444026" cy="461665"/>
          </a:xfrm>
          <a:prstGeom prst="rect">
            <a:avLst/>
          </a:prstGeom>
          <a:ln>
            <a:solidFill>
              <a:srgbClr val="FF0000"/>
            </a:solidFill>
          </a:ln>
        </p:spPr>
        <p:txBody>
          <a:bodyPr wrap="none">
            <a:spAutoFit/>
          </a:bodyPr>
          <a:lstStyle/>
          <a:p>
            <a:r>
              <a:rPr lang="en-ZA" sz="2400" dirty="0"/>
              <a:t>Risk (R) = Severity x Probability x Frequency or R = S x P x F</a:t>
            </a:r>
            <a:endParaRPr lang="en-ZA" sz="2400" dirty="0"/>
          </a:p>
        </p:txBody>
      </p:sp>
      <p:sp>
        <p:nvSpPr>
          <p:cNvPr id="5" name="Rectangle 4"/>
          <p:cNvSpPr/>
          <p:nvPr/>
        </p:nvSpPr>
        <p:spPr>
          <a:xfrm>
            <a:off x="424543" y="3641528"/>
            <a:ext cx="10874827" cy="2031325"/>
          </a:xfrm>
          <a:prstGeom prst="rect">
            <a:avLst/>
          </a:prstGeom>
        </p:spPr>
        <p:txBody>
          <a:bodyPr wrap="square">
            <a:spAutoFit/>
          </a:bodyPr>
          <a:lstStyle/>
          <a:p>
            <a:r>
              <a:rPr lang="en-ZA" dirty="0"/>
              <a:t>Severity: Describes the potential loss or consequence or a mishap. </a:t>
            </a:r>
          </a:p>
          <a:p>
            <a:r>
              <a:rPr lang="en-ZA" dirty="0"/>
              <a:t>1=none or slight 2=Minimal 3=Significant 4=Major 5=Catastrophic Probability: </a:t>
            </a:r>
          </a:p>
          <a:p>
            <a:r>
              <a:rPr lang="en-ZA" dirty="0"/>
              <a:t>Probability: Describes the likelihood that the risk event will occur. </a:t>
            </a:r>
          </a:p>
          <a:p>
            <a:r>
              <a:rPr lang="en-ZA" dirty="0"/>
              <a:t>1=Impossible or remote under normal conditions 2=Unlikely under normal conditions 3=50/50 chance 4=Greater than 50% chance 5=Very likely Exposure: </a:t>
            </a:r>
          </a:p>
          <a:p>
            <a:r>
              <a:rPr lang="en-ZA" dirty="0"/>
              <a:t>Frequency: Describes the  amount of time, number of cycles involved. </a:t>
            </a:r>
          </a:p>
          <a:p>
            <a:r>
              <a:rPr lang="en-ZA" dirty="0"/>
              <a:t>1=None or below average 2=Average 3=Above average 4=Great</a:t>
            </a:r>
            <a:endParaRPr lang="en-ZA" dirty="0"/>
          </a:p>
        </p:txBody>
      </p:sp>
    </p:spTree>
    <p:extLst>
      <p:ext uri="{BB962C8B-B14F-4D97-AF65-F5344CB8AC3E}">
        <p14:creationId xmlns:p14="http://schemas.microsoft.com/office/powerpoint/2010/main" val="426611391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Sample Risk Register</a:t>
            </a:r>
          </a:p>
        </p:txBody>
      </p:sp>
      <p:sp>
        <p:nvSpPr>
          <p:cNvPr id="4" name="Slide Number Placeholder 3"/>
          <p:cNvSpPr>
            <a:spLocks noGrp="1"/>
          </p:cNvSpPr>
          <p:nvPr>
            <p:ph type="sldNum" sz="quarter" idx="12"/>
          </p:nvPr>
        </p:nvSpPr>
        <p:spPr/>
        <p:txBody>
          <a:bodyPr/>
          <a:lstStyle/>
          <a:p>
            <a:pPr defTabSz="457200"/>
            <a:fld id="{093862CD-2CE4-D846-9F15-15300DCE1BBC}" type="slidenum">
              <a:rPr lang="en-US" smtClean="0">
                <a:solidFill>
                  <a:prstClr val="black"/>
                </a:solidFill>
              </a:rPr>
              <a:pPr defTabSz="457200"/>
              <a:t>55</a:t>
            </a:fld>
            <a:endParaRPr lang="en-US" dirty="0">
              <a:solidFill>
                <a:prstClr val="black"/>
              </a:solidFill>
            </a:endParaRPr>
          </a:p>
        </p:txBody>
      </p:sp>
      <p:pic>
        <p:nvPicPr>
          <p:cNvPr id="5" name="table"/>
          <p:cNvPicPr>
            <a:picLocks noGrp="1" noChangeAspect="1"/>
          </p:cNvPicPr>
          <p:nvPr>
            <p:ph idx="1"/>
          </p:nvPr>
        </p:nvPicPr>
        <p:blipFill>
          <a:blip r:embed="rId2"/>
          <a:stretch>
            <a:fillRect/>
          </a:stretch>
        </p:blipFill>
        <p:spPr>
          <a:xfrm>
            <a:off x="1861457" y="1992085"/>
            <a:ext cx="8013700" cy="1836360"/>
          </a:xfrm>
          <a:prstGeom prst="rect">
            <a:avLst/>
          </a:prstGeom>
        </p:spPr>
      </p:pic>
    </p:spTree>
    <p:extLst>
      <p:ext uri="{BB962C8B-B14F-4D97-AF65-F5344CB8AC3E}">
        <p14:creationId xmlns:p14="http://schemas.microsoft.com/office/powerpoint/2010/main" val="349308021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9939" y="600796"/>
            <a:ext cx="11566688" cy="634115"/>
          </a:xfrm>
          <a:solidFill>
            <a:srgbClr val="0070C0"/>
          </a:solidFill>
        </p:spPr>
        <p:txBody>
          <a:bodyPr>
            <a:normAutofit/>
          </a:bodyPr>
          <a:lstStyle/>
          <a:p>
            <a:pPr algn="ctr"/>
            <a:r>
              <a:rPr lang="en-ZA" sz="2900" b="1" dirty="0">
                <a:solidFill>
                  <a:srgbClr val="FFFFFF"/>
                </a:solidFill>
              </a:rPr>
              <a:t>Case Study</a:t>
            </a:r>
          </a:p>
        </p:txBody>
      </p:sp>
      <p:sp>
        <p:nvSpPr>
          <p:cNvPr id="3" name="Rectangle 2"/>
          <p:cNvSpPr/>
          <p:nvPr/>
        </p:nvSpPr>
        <p:spPr>
          <a:xfrm>
            <a:off x="424543" y="1720840"/>
            <a:ext cx="10918371" cy="3416320"/>
          </a:xfrm>
          <a:prstGeom prst="rect">
            <a:avLst/>
          </a:prstGeom>
        </p:spPr>
        <p:txBody>
          <a:bodyPr wrap="square">
            <a:spAutoFit/>
          </a:bodyPr>
          <a:lstStyle/>
          <a:p>
            <a:r>
              <a:rPr lang="en-ZA" sz="2400" dirty="0">
                <a:solidFill>
                  <a:srgbClr val="000000"/>
                </a:solidFill>
                <a:latin typeface="Arial" panose="020B0604020202020204" pitchFamily="34" charset="0"/>
              </a:rPr>
              <a:t>You have been appointed as the project manager for a shopping centre construction project. The area in which you are building is prone to excessive rain and occasional flooding. You are working with unfamiliar construction teams. After initial consultation with the local traffic department, it has become clear that they are not satisfied with the road layout as per your building plans. However, they did give the preliminary go-ahead for the project, with the proviso that the town engineer and town planner reconsider the plans. To date, all the suppliers you have contacted can supply all the relevant material but cannot guarantee on-time delivery. </a:t>
            </a:r>
            <a:endParaRPr lang="en-ZA" sz="2400" dirty="0"/>
          </a:p>
        </p:txBody>
      </p:sp>
    </p:spTree>
    <p:extLst>
      <p:ext uri="{BB962C8B-B14F-4D97-AF65-F5344CB8AC3E}">
        <p14:creationId xmlns:p14="http://schemas.microsoft.com/office/powerpoint/2010/main" val="35889103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9939" y="600796"/>
            <a:ext cx="11566688" cy="634115"/>
          </a:xfrm>
          <a:solidFill>
            <a:srgbClr val="0070C0"/>
          </a:solidFill>
        </p:spPr>
        <p:txBody>
          <a:bodyPr>
            <a:normAutofit/>
          </a:bodyPr>
          <a:lstStyle/>
          <a:p>
            <a:pPr algn="ctr"/>
            <a:r>
              <a:rPr lang="en-ZA" sz="2900" b="1" dirty="0">
                <a:solidFill>
                  <a:srgbClr val="FFFFFF"/>
                </a:solidFill>
              </a:rPr>
              <a:t>Reasons for project planning</a:t>
            </a:r>
          </a:p>
        </p:txBody>
      </p:sp>
      <p:graphicFrame>
        <p:nvGraphicFramePr>
          <p:cNvPr id="19" name="Diagram 18"/>
          <p:cNvGraphicFramePr/>
          <p:nvPr>
            <p:extLst>
              <p:ext uri="{D42A27DB-BD31-4B8C-83A1-F6EECF244321}">
                <p14:modId xmlns:p14="http://schemas.microsoft.com/office/powerpoint/2010/main" val="3366339651"/>
              </p:ext>
            </p:extLst>
          </p:nvPr>
        </p:nvGraphicFramePr>
        <p:xfrm>
          <a:off x="733647" y="2530549"/>
          <a:ext cx="10956412" cy="412543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0" name="TextBox 19"/>
          <p:cNvSpPr txBox="1"/>
          <p:nvPr/>
        </p:nvSpPr>
        <p:spPr>
          <a:xfrm>
            <a:off x="329939" y="1446028"/>
            <a:ext cx="11566688" cy="830997"/>
          </a:xfrm>
          <a:prstGeom prst="rect">
            <a:avLst/>
          </a:prstGeom>
          <a:noFill/>
        </p:spPr>
        <p:txBody>
          <a:bodyPr wrap="square" rtlCol="0">
            <a:spAutoFit/>
          </a:bodyPr>
          <a:lstStyle/>
          <a:p>
            <a:r>
              <a:rPr lang="en-ZA" sz="2400" dirty="0"/>
              <a:t>The objective of planning is to completely define all work required usually through a scope of work document so that the plan is readily identifiable to each project participant. </a:t>
            </a:r>
          </a:p>
        </p:txBody>
      </p:sp>
    </p:spTree>
    <p:extLst>
      <p:ext uri="{BB962C8B-B14F-4D97-AF65-F5344CB8AC3E}">
        <p14:creationId xmlns:p14="http://schemas.microsoft.com/office/powerpoint/2010/main" val="5313983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9939" y="600796"/>
            <a:ext cx="11566688" cy="634115"/>
          </a:xfrm>
          <a:solidFill>
            <a:srgbClr val="0070C0"/>
          </a:solidFill>
        </p:spPr>
        <p:txBody>
          <a:bodyPr>
            <a:normAutofit/>
          </a:bodyPr>
          <a:lstStyle/>
          <a:p>
            <a:pPr algn="ctr"/>
            <a:r>
              <a:rPr lang="en-ZA" sz="2900" b="1" dirty="0">
                <a:solidFill>
                  <a:srgbClr val="FFFFFF"/>
                </a:solidFill>
              </a:rPr>
              <a:t>The components of the planning phase</a:t>
            </a:r>
          </a:p>
        </p:txBody>
      </p:sp>
      <p:graphicFrame>
        <p:nvGraphicFramePr>
          <p:cNvPr id="3" name="Diagram 2"/>
          <p:cNvGraphicFramePr/>
          <p:nvPr>
            <p:extLst>
              <p:ext uri="{D42A27DB-BD31-4B8C-83A1-F6EECF244321}">
                <p14:modId xmlns:p14="http://schemas.microsoft.com/office/powerpoint/2010/main" val="727097412"/>
              </p:ext>
            </p:extLst>
          </p:nvPr>
        </p:nvGraphicFramePr>
        <p:xfrm>
          <a:off x="-700568" y="1325722"/>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5" name="Straight Arrow Connector 4"/>
          <p:cNvCxnSpPr/>
          <p:nvPr/>
        </p:nvCxnSpPr>
        <p:spPr>
          <a:xfrm>
            <a:off x="6655981" y="2073349"/>
            <a:ext cx="88250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7751135" y="1887279"/>
            <a:ext cx="1818167" cy="372139"/>
          </a:xfrm>
          <a:prstGeom prst="rect">
            <a:avLst/>
          </a:prstGeom>
          <a:noFill/>
        </p:spPr>
        <p:txBody>
          <a:bodyPr wrap="square" rtlCol="0">
            <a:spAutoFit/>
          </a:bodyPr>
          <a:lstStyle/>
          <a:p>
            <a:r>
              <a:rPr lang="en-ZA" dirty="0"/>
              <a:t>Goal or Target</a:t>
            </a:r>
          </a:p>
        </p:txBody>
      </p:sp>
      <p:cxnSp>
        <p:nvCxnSpPr>
          <p:cNvPr id="9" name="Straight Arrow Connector 8"/>
          <p:cNvCxnSpPr/>
          <p:nvPr/>
        </p:nvCxnSpPr>
        <p:spPr>
          <a:xfrm>
            <a:off x="6670156" y="2523465"/>
            <a:ext cx="88250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7765310" y="2337395"/>
            <a:ext cx="2729025" cy="369332"/>
          </a:xfrm>
          <a:prstGeom prst="rect">
            <a:avLst/>
          </a:prstGeom>
          <a:noFill/>
        </p:spPr>
        <p:txBody>
          <a:bodyPr wrap="square" rtlCol="0">
            <a:spAutoFit/>
          </a:bodyPr>
          <a:lstStyle/>
          <a:p>
            <a:r>
              <a:rPr lang="en-ZA" dirty="0"/>
              <a:t>Strategy and Major Actions</a:t>
            </a:r>
          </a:p>
        </p:txBody>
      </p:sp>
      <p:cxnSp>
        <p:nvCxnSpPr>
          <p:cNvPr id="11" name="Straight Arrow Connector 10"/>
          <p:cNvCxnSpPr/>
          <p:nvPr/>
        </p:nvCxnSpPr>
        <p:spPr>
          <a:xfrm>
            <a:off x="6702051" y="3055090"/>
            <a:ext cx="88250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7797205" y="2869020"/>
            <a:ext cx="3090535" cy="369332"/>
          </a:xfrm>
          <a:prstGeom prst="rect">
            <a:avLst/>
          </a:prstGeom>
          <a:noFill/>
        </p:spPr>
        <p:txBody>
          <a:bodyPr wrap="square" rtlCol="0">
            <a:spAutoFit/>
          </a:bodyPr>
          <a:lstStyle/>
          <a:p>
            <a:r>
              <a:rPr lang="en-ZA" dirty="0"/>
              <a:t>Plan with activities and dates</a:t>
            </a:r>
          </a:p>
        </p:txBody>
      </p:sp>
      <p:cxnSp>
        <p:nvCxnSpPr>
          <p:cNvPr id="13" name="Straight Arrow Connector 12"/>
          <p:cNvCxnSpPr/>
          <p:nvPr/>
        </p:nvCxnSpPr>
        <p:spPr>
          <a:xfrm>
            <a:off x="6712688" y="3576084"/>
            <a:ext cx="88250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7807842" y="3390014"/>
            <a:ext cx="2569535" cy="369332"/>
          </a:xfrm>
          <a:prstGeom prst="rect">
            <a:avLst/>
          </a:prstGeom>
          <a:noFill/>
        </p:spPr>
        <p:txBody>
          <a:bodyPr wrap="square" rtlCol="0">
            <a:spAutoFit/>
          </a:bodyPr>
          <a:lstStyle/>
          <a:p>
            <a:r>
              <a:rPr lang="en-ZA" dirty="0"/>
              <a:t>Planned Expenditure</a:t>
            </a:r>
          </a:p>
        </p:txBody>
      </p:sp>
      <p:cxnSp>
        <p:nvCxnSpPr>
          <p:cNvPr id="15" name="Straight Arrow Connector 14"/>
          <p:cNvCxnSpPr/>
          <p:nvPr/>
        </p:nvCxnSpPr>
        <p:spPr>
          <a:xfrm>
            <a:off x="6702051" y="4022650"/>
            <a:ext cx="88250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7797205" y="3836580"/>
            <a:ext cx="1818167" cy="372139"/>
          </a:xfrm>
          <a:prstGeom prst="rect">
            <a:avLst/>
          </a:prstGeom>
          <a:noFill/>
        </p:spPr>
        <p:txBody>
          <a:bodyPr wrap="square" rtlCol="0">
            <a:spAutoFit/>
          </a:bodyPr>
          <a:lstStyle/>
          <a:p>
            <a:r>
              <a:rPr lang="en-ZA" dirty="0"/>
              <a:t>Projection</a:t>
            </a:r>
          </a:p>
        </p:txBody>
      </p:sp>
      <p:cxnSp>
        <p:nvCxnSpPr>
          <p:cNvPr id="17" name="Straight Arrow Connector 16"/>
          <p:cNvCxnSpPr/>
          <p:nvPr/>
        </p:nvCxnSpPr>
        <p:spPr>
          <a:xfrm>
            <a:off x="6670153" y="4511750"/>
            <a:ext cx="88250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7765310" y="4340836"/>
            <a:ext cx="1818167" cy="372139"/>
          </a:xfrm>
          <a:prstGeom prst="rect">
            <a:avLst/>
          </a:prstGeom>
          <a:noFill/>
        </p:spPr>
        <p:txBody>
          <a:bodyPr wrap="square" rtlCol="0">
            <a:spAutoFit/>
          </a:bodyPr>
          <a:lstStyle/>
          <a:p>
            <a:r>
              <a:rPr lang="en-ZA" dirty="0"/>
              <a:t>Organogram</a:t>
            </a:r>
          </a:p>
        </p:txBody>
      </p:sp>
      <p:cxnSp>
        <p:nvCxnSpPr>
          <p:cNvPr id="21" name="Straight Arrow Connector 20"/>
          <p:cNvCxnSpPr/>
          <p:nvPr/>
        </p:nvCxnSpPr>
        <p:spPr>
          <a:xfrm>
            <a:off x="6712690" y="5011483"/>
            <a:ext cx="88250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7807844" y="4825413"/>
            <a:ext cx="2782184" cy="369332"/>
          </a:xfrm>
          <a:prstGeom prst="rect">
            <a:avLst/>
          </a:prstGeom>
          <a:noFill/>
        </p:spPr>
        <p:txBody>
          <a:bodyPr wrap="square" rtlCol="0">
            <a:spAutoFit/>
          </a:bodyPr>
          <a:lstStyle/>
          <a:p>
            <a:r>
              <a:rPr lang="en-ZA" dirty="0"/>
              <a:t>General Guide for activities</a:t>
            </a:r>
          </a:p>
        </p:txBody>
      </p:sp>
      <p:cxnSp>
        <p:nvCxnSpPr>
          <p:cNvPr id="24" name="Straight Arrow Connector 23"/>
          <p:cNvCxnSpPr/>
          <p:nvPr/>
        </p:nvCxnSpPr>
        <p:spPr>
          <a:xfrm>
            <a:off x="6716233" y="5461597"/>
            <a:ext cx="88250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7811387" y="5275527"/>
            <a:ext cx="3076353" cy="369332"/>
          </a:xfrm>
          <a:prstGeom prst="rect">
            <a:avLst/>
          </a:prstGeom>
          <a:noFill/>
        </p:spPr>
        <p:txBody>
          <a:bodyPr wrap="square" rtlCol="0">
            <a:spAutoFit/>
          </a:bodyPr>
          <a:lstStyle/>
          <a:p>
            <a:r>
              <a:rPr lang="en-ZA" dirty="0"/>
              <a:t>Detailed method  of policy</a:t>
            </a:r>
          </a:p>
        </p:txBody>
      </p:sp>
      <p:cxnSp>
        <p:nvCxnSpPr>
          <p:cNvPr id="26" name="Straight Arrow Connector 25"/>
          <p:cNvCxnSpPr/>
          <p:nvPr/>
        </p:nvCxnSpPr>
        <p:spPr>
          <a:xfrm>
            <a:off x="6712690" y="5936514"/>
            <a:ext cx="88250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7807843" y="5750444"/>
            <a:ext cx="3250017" cy="369332"/>
          </a:xfrm>
          <a:prstGeom prst="rect">
            <a:avLst/>
          </a:prstGeom>
          <a:noFill/>
        </p:spPr>
        <p:txBody>
          <a:bodyPr wrap="square" rtlCol="0">
            <a:spAutoFit/>
          </a:bodyPr>
          <a:lstStyle/>
          <a:p>
            <a:r>
              <a:rPr lang="en-ZA" dirty="0"/>
              <a:t>Acceptable level of performance</a:t>
            </a:r>
          </a:p>
        </p:txBody>
      </p:sp>
    </p:spTree>
    <p:extLst>
      <p:ext uri="{BB962C8B-B14F-4D97-AF65-F5344CB8AC3E}">
        <p14:creationId xmlns:p14="http://schemas.microsoft.com/office/powerpoint/2010/main" val="3995545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1"/>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2"/>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24"/>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5"/>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26"/>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AsOne/>
      </p:bldGraphic>
      <p:bldP spid="6" grpId="0"/>
      <p:bldP spid="10" grpId="0"/>
      <p:bldP spid="12" grpId="0"/>
      <p:bldP spid="14" grpId="0"/>
      <p:bldP spid="16" grpId="0"/>
      <p:bldP spid="18" grpId="0"/>
      <p:bldP spid="22" grpId="0"/>
      <p:bldP spid="25" grpId="0"/>
      <p:bldP spid="2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9939" y="600796"/>
            <a:ext cx="11566688" cy="634115"/>
          </a:xfrm>
          <a:solidFill>
            <a:srgbClr val="0070C0"/>
          </a:solidFill>
        </p:spPr>
        <p:txBody>
          <a:bodyPr>
            <a:normAutofit/>
          </a:bodyPr>
          <a:lstStyle/>
          <a:p>
            <a:pPr algn="ctr"/>
            <a:r>
              <a:rPr lang="en-ZA" sz="2900" b="1" dirty="0">
                <a:solidFill>
                  <a:srgbClr val="FFFFFF"/>
                </a:solidFill>
              </a:rPr>
              <a:t>Life Cycle for Project Management</a:t>
            </a:r>
          </a:p>
        </p:txBody>
      </p:sp>
      <p:sp>
        <p:nvSpPr>
          <p:cNvPr id="55" name="Rectangle 54"/>
          <p:cNvSpPr/>
          <p:nvPr/>
        </p:nvSpPr>
        <p:spPr>
          <a:xfrm>
            <a:off x="3987204" y="2639066"/>
            <a:ext cx="1681515" cy="461231"/>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defTabSz="457200">
              <a:defRPr/>
            </a:pPr>
            <a:r>
              <a:rPr lang="en-ZA" sz="1400" dirty="0">
                <a:solidFill>
                  <a:prstClr val="white"/>
                </a:solidFill>
                <a:latin typeface="Arial" panose="020B0604020202020204" pitchFamily="34" charset="0"/>
                <a:cs typeface="Arial" panose="020B0604020202020204" pitchFamily="34" charset="0"/>
              </a:rPr>
              <a:t>Pre planning</a:t>
            </a:r>
          </a:p>
        </p:txBody>
      </p:sp>
      <p:sp>
        <p:nvSpPr>
          <p:cNvPr id="56" name="Rectangle 55"/>
          <p:cNvSpPr/>
          <p:nvPr/>
        </p:nvSpPr>
        <p:spPr>
          <a:xfrm>
            <a:off x="315904" y="2638329"/>
            <a:ext cx="1679606" cy="461231"/>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defTabSz="457200">
              <a:defRPr/>
            </a:pPr>
            <a:r>
              <a:rPr lang="en-ZA" sz="1400" dirty="0">
                <a:solidFill>
                  <a:prstClr val="white"/>
                </a:solidFill>
                <a:latin typeface="Arial" panose="020B0604020202020204" pitchFamily="34" charset="0"/>
                <a:cs typeface="Arial" panose="020B0604020202020204" pitchFamily="34" charset="0"/>
              </a:rPr>
              <a:t>Conceptualisation</a:t>
            </a:r>
          </a:p>
        </p:txBody>
      </p:sp>
      <p:sp>
        <p:nvSpPr>
          <p:cNvPr id="57" name="Rectangle 56"/>
          <p:cNvSpPr/>
          <p:nvPr/>
        </p:nvSpPr>
        <p:spPr>
          <a:xfrm>
            <a:off x="5792637" y="2637531"/>
            <a:ext cx="1679606" cy="464391"/>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defTabSz="457200">
              <a:defRPr/>
            </a:pPr>
            <a:r>
              <a:rPr lang="en-ZA" sz="1400" dirty="0">
                <a:solidFill>
                  <a:prstClr val="white"/>
                </a:solidFill>
                <a:latin typeface="Arial" panose="020B0604020202020204" pitchFamily="34" charset="0"/>
                <a:cs typeface="Arial" panose="020B0604020202020204" pitchFamily="34" charset="0"/>
              </a:rPr>
              <a:t>Detail Planning</a:t>
            </a:r>
          </a:p>
        </p:txBody>
      </p:sp>
      <p:sp>
        <p:nvSpPr>
          <p:cNvPr id="58" name="Rectangle 57"/>
          <p:cNvSpPr/>
          <p:nvPr/>
        </p:nvSpPr>
        <p:spPr>
          <a:xfrm>
            <a:off x="2138533" y="2638328"/>
            <a:ext cx="1679606" cy="461231"/>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defTabSz="457200">
              <a:defRPr/>
            </a:pPr>
            <a:r>
              <a:rPr lang="en-ZA" sz="1400" dirty="0">
                <a:solidFill>
                  <a:prstClr val="white"/>
                </a:solidFill>
                <a:latin typeface="Arial" panose="020B0604020202020204" pitchFamily="34" charset="0"/>
                <a:cs typeface="Arial" panose="020B0604020202020204" pitchFamily="34" charset="0"/>
              </a:rPr>
              <a:t>Feasibility</a:t>
            </a:r>
          </a:p>
        </p:txBody>
      </p:sp>
      <p:sp>
        <p:nvSpPr>
          <p:cNvPr id="59" name="Rectangle 58"/>
          <p:cNvSpPr/>
          <p:nvPr/>
        </p:nvSpPr>
        <p:spPr>
          <a:xfrm>
            <a:off x="9395903" y="2637533"/>
            <a:ext cx="2185618" cy="464391"/>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defTabSz="457200">
              <a:defRPr/>
            </a:pPr>
            <a:r>
              <a:rPr lang="en-ZA" sz="1400" dirty="0">
                <a:solidFill>
                  <a:prstClr val="white"/>
                </a:solidFill>
                <a:latin typeface="Arial" panose="020B0604020202020204" pitchFamily="34" charset="0"/>
                <a:cs typeface="Arial" panose="020B0604020202020204" pitchFamily="34" charset="0"/>
              </a:rPr>
              <a:t>Testing/Commissioning</a:t>
            </a:r>
          </a:p>
        </p:txBody>
      </p:sp>
      <p:sp>
        <p:nvSpPr>
          <p:cNvPr id="60" name="Rectangle 59"/>
          <p:cNvSpPr/>
          <p:nvPr/>
        </p:nvSpPr>
        <p:spPr>
          <a:xfrm>
            <a:off x="7577173" y="2637532"/>
            <a:ext cx="1679606" cy="464391"/>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defTabSz="457200">
              <a:defRPr/>
            </a:pPr>
            <a:r>
              <a:rPr lang="en-ZA" sz="1400" dirty="0">
                <a:solidFill>
                  <a:prstClr val="white"/>
                </a:solidFill>
                <a:latin typeface="Arial" panose="020B0604020202020204" pitchFamily="34" charset="0"/>
                <a:cs typeface="Arial" panose="020B0604020202020204" pitchFamily="34" charset="0"/>
              </a:rPr>
              <a:t>Execution</a:t>
            </a:r>
          </a:p>
        </p:txBody>
      </p:sp>
      <p:cxnSp>
        <p:nvCxnSpPr>
          <p:cNvPr id="61" name="Straight Connector 60"/>
          <p:cNvCxnSpPr/>
          <p:nvPr/>
        </p:nvCxnSpPr>
        <p:spPr>
          <a:xfrm>
            <a:off x="3907672" y="2636740"/>
            <a:ext cx="0" cy="1786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5718756" y="2616432"/>
            <a:ext cx="0" cy="1786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9322294" y="2616429"/>
            <a:ext cx="0" cy="1786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2072850" y="2616430"/>
            <a:ext cx="0" cy="1786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7524008" y="2616429"/>
            <a:ext cx="0" cy="1786401"/>
          </a:xfrm>
          <a:prstGeom prst="line">
            <a:avLst/>
          </a:prstGeom>
        </p:spPr>
        <p:style>
          <a:lnRef idx="1">
            <a:schemeClr val="accent1"/>
          </a:lnRef>
          <a:fillRef idx="0">
            <a:schemeClr val="accent1"/>
          </a:fillRef>
          <a:effectRef idx="0">
            <a:schemeClr val="accent1"/>
          </a:effectRef>
          <a:fontRef idx="minor">
            <a:schemeClr val="tx1"/>
          </a:fontRef>
        </p:style>
      </p:cxnSp>
      <p:sp>
        <p:nvSpPr>
          <p:cNvPr id="66" name="TextBox 65"/>
          <p:cNvSpPr txBox="1"/>
          <p:nvPr/>
        </p:nvSpPr>
        <p:spPr>
          <a:xfrm>
            <a:off x="198944" y="3104700"/>
            <a:ext cx="1948834" cy="954107"/>
          </a:xfrm>
          <a:prstGeom prst="rect">
            <a:avLst/>
          </a:prstGeom>
          <a:noFill/>
        </p:spPr>
        <p:txBody>
          <a:bodyPr wrap="square" rtlCol="0">
            <a:spAutoFit/>
          </a:bodyPr>
          <a:lstStyle/>
          <a:p>
            <a:pPr marL="285750" indent="-285750">
              <a:buFont typeface="Arial" panose="020B0604020202020204" pitchFamily="34" charset="0"/>
              <a:buChar char="•"/>
            </a:pPr>
            <a:r>
              <a:rPr lang="en-ZA" sz="1400" dirty="0"/>
              <a:t>Define the problem</a:t>
            </a:r>
          </a:p>
          <a:p>
            <a:pPr marL="285750" indent="-285750">
              <a:buFont typeface="Arial" panose="020B0604020202020204" pitchFamily="34" charset="0"/>
              <a:buChar char="•"/>
            </a:pPr>
            <a:r>
              <a:rPr lang="en-ZA" sz="1400" dirty="0"/>
              <a:t>Identify potential solutions</a:t>
            </a:r>
          </a:p>
          <a:p>
            <a:endParaRPr lang="en-ZA" sz="1400" dirty="0"/>
          </a:p>
        </p:txBody>
      </p:sp>
      <p:sp>
        <p:nvSpPr>
          <p:cNvPr id="67" name="TextBox 66"/>
          <p:cNvSpPr txBox="1"/>
          <p:nvPr/>
        </p:nvSpPr>
        <p:spPr>
          <a:xfrm>
            <a:off x="2038368" y="3078164"/>
            <a:ext cx="1948834" cy="2031325"/>
          </a:xfrm>
          <a:prstGeom prst="rect">
            <a:avLst/>
          </a:prstGeom>
          <a:noFill/>
        </p:spPr>
        <p:txBody>
          <a:bodyPr wrap="square" rtlCol="0">
            <a:spAutoFit/>
          </a:bodyPr>
          <a:lstStyle/>
          <a:p>
            <a:pPr marL="285750" indent="-285750">
              <a:buFont typeface="Arial" panose="020B0604020202020204" pitchFamily="34" charset="0"/>
              <a:buChar char="•"/>
            </a:pPr>
            <a:r>
              <a:rPr lang="en-ZA" sz="1400" dirty="0"/>
              <a:t>Plan project and implementation activities</a:t>
            </a:r>
          </a:p>
          <a:p>
            <a:pPr marL="285750" indent="-285750">
              <a:buFont typeface="Arial" panose="020B0604020202020204" pitchFamily="34" charset="0"/>
              <a:buChar char="•"/>
            </a:pPr>
            <a:r>
              <a:rPr lang="en-ZA" sz="1400" dirty="0"/>
              <a:t>Estimate resource requirements</a:t>
            </a:r>
          </a:p>
          <a:p>
            <a:pPr marL="285750" indent="-285750">
              <a:buFont typeface="Arial" panose="020B0604020202020204" pitchFamily="34" charset="0"/>
              <a:buChar char="•"/>
            </a:pPr>
            <a:r>
              <a:rPr lang="en-ZA" sz="1400" dirty="0"/>
              <a:t>Identify cost and consequences and alternatives</a:t>
            </a:r>
          </a:p>
          <a:p>
            <a:endParaRPr lang="en-ZA" sz="1400" dirty="0"/>
          </a:p>
        </p:txBody>
      </p:sp>
      <p:sp>
        <p:nvSpPr>
          <p:cNvPr id="68" name="TextBox 67"/>
          <p:cNvSpPr txBox="1"/>
          <p:nvPr/>
        </p:nvSpPr>
        <p:spPr>
          <a:xfrm>
            <a:off x="3878102" y="3078164"/>
            <a:ext cx="1948834" cy="2031325"/>
          </a:xfrm>
          <a:prstGeom prst="rect">
            <a:avLst/>
          </a:prstGeom>
          <a:noFill/>
        </p:spPr>
        <p:txBody>
          <a:bodyPr wrap="square" rtlCol="0">
            <a:spAutoFit/>
          </a:bodyPr>
          <a:lstStyle/>
          <a:p>
            <a:pPr marL="285750" indent="-285750">
              <a:buFont typeface="Arial" panose="020B0604020202020204" pitchFamily="34" charset="0"/>
              <a:buChar char="•"/>
            </a:pPr>
            <a:r>
              <a:rPr lang="en-ZA" sz="1400" dirty="0"/>
              <a:t>Define requirements.</a:t>
            </a:r>
          </a:p>
          <a:p>
            <a:pPr marL="285750" indent="-285750">
              <a:buFont typeface="Arial" panose="020B0604020202020204" pitchFamily="34" charset="0"/>
              <a:buChar char="•"/>
            </a:pPr>
            <a:r>
              <a:rPr lang="en-ZA" sz="1400" dirty="0"/>
              <a:t>High Level Scope of Work</a:t>
            </a:r>
          </a:p>
          <a:p>
            <a:pPr marL="285750" indent="-285750">
              <a:buFont typeface="Arial" panose="020B0604020202020204" pitchFamily="34" charset="0"/>
              <a:buChar char="•"/>
            </a:pPr>
            <a:r>
              <a:rPr lang="en-ZA" sz="1400" dirty="0"/>
              <a:t>Contractor tasks</a:t>
            </a:r>
          </a:p>
          <a:p>
            <a:pPr marL="285750" indent="-285750">
              <a:buFont typeface="Arial" panose="020B0604020202020204" pitchFamily="34" charset="0"/>
              <a:buChar char="•"/>
            </a:pPr>
            <a:r>
              <a:rPr lang="en-ZA" sz="1400" dirty="0"/>
              <a:t>Support</a:t>
            </a:r>
          </a:p>
          <a:p>
            <a:pPr marL="285750" indent="-285750">
              <a:buFont typeface="Arial" panose="020B0604020202020204" pitchFamily="34" charset="0"/>
              <a:buChar char="•"/>
            </a:pPr>
            <a:r>
              <a:rPr lang="en-ZA" sz="1400" dirty="0"/>
              <a:t>Schedule of performance</a:t>
            </a:r>
          </a:p>
          <a:p>
            <a:endParaRPr lang="en-ZA" sz="1400" dirty="0"/>
          </a:p>
        </p:txBody>
      </p:sp>
      <p:sp>
        <p:nvSpPr>
          <p:cNvPr id="69" name="Isosceles Triangle 68"/>
          <p:cNvSpPr/>
          <p:nvPr/>
        </p:nvSpPr>
        <p:spPr>
          <a:xfrm>
            <a:off x="3572746" y="2190307"/>
            <a:ext cx="669852" cy="442880"/>
          </a:xfrm>
          <a:prstGeom prst="triangl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sz="1000" dirty="0"/>
              <a:t>G1</a:t>
            </a:r>
          </a:p>
        </p:txBody>
      </p:sp>
      <p:sp>
        <p:nvSpPr>
          <p:cNvPr id="70" name="TextBox 69"/>
          <p:cNvSpPr txBox="1"/>
          <p:nvPr/>
        </p:nvSpPr>
        <p:spPr>
          <a:xfrm>
            <a:off x="5725722" y="3078164"/>
            <a:ext cx="1948834" cy="2031325"/>
          </a:xfrm>
          <a:prstGeom prst="rect">
            <a:avLst/>
          </a:prstGeom>
          <a:noFill/>
        </p:spPr>
        <p:txBody>
          <a:bodyPr wrap="square" rtlCol="0">
            <a:spAutoFit/>
          </a:bodyPr>
          <a:lstStyle/>
          <a:p>
            <a:pPr marL="285750" indent="-285750">
              <a:buFont typeface="Arial" panose="020B0604020202020204" pitchFamily="34" charset="0"/>
              <a:buChar char="•"/>
            </a:pPr>
            <a:r>
              <a:rPr lang="en-ZA" sz="1400" dirty="0"/>
              <a:t>Detailed Scope of Work</a:t>
            </a:r>
          </a:p>
          <a:p>
            <a:pPr marL="285750" indent="-285750">
              <a:buFont typeface="Arial" panose="020B0604020202020204" pitchFamily="34" charset="0"/>
              <a:buChar char="•"/>
            </a:pPr>
            <a:r>
              <a:rPr lang="en-ZA" sz="1400" dirty="0"/>
              <a:t>Project specifications.</a:t>
            </a:r>
          </a:p>
          <a:p>
            <a:pPr marL="285750" indent="-285750">
              <a:buFont typeface="Arial" panose="020B0604020202020204" pitchFamily="34" charset="0"/>
              <a:buChar char="•"/>
            </a:pPr>
            <a:r>
              <a:rPr lang="en-ZA" sz="1400" dirty="0"/>
              <a:t>Milestone Schedule</a:t>
            </a:r>
          </a:p>
          <a:p>
            <a:pPr marL="285750" indent="-285750">
              <a:buFont typeface="Arial" panose="020B0604020202020204" pitchFamily="34" charset="0"/>
              <a:buChar char="•"/>
            </a:pPr>
            <a:r>
              <a:rPr lang="en-ZA" sz="1400" dirty="0"/>
              <a:t>Work Breakdown Structure</a:t>
            </a:r>
          </a:p>
          <a:p>
            <a:pPr marL="285750" indent="-285750">
              <a:buFont typeface="Arial" panose="020B0604020202020204" pitchFamily="34" charset="0"/>
              <a:buChar char="•"/>
            </a:pPr>
            <a:endParaRPr lang="en-ZA" sz="1400" dirty="0"/>
          </a:p>
          <a:p>
            <a:endParaRPr lang="en-ZA" sz="1400" dirty="0"/>
          </a:p>
        </p:txBody>
      </p:sp>
      <p:sp>
        <p:nvSpPr>
          <p:cNvPr id="3" name="TextBox 2"/>
          <p:cNvSpPr txBox="1"/>
          <p:nvPr/>
        </p:nvSpPr>
        <p:spPr>
          <a:xfrm>
            <a:off x="1155707" y="1305277"/>
            <a:ext cx="2307472" cy="830997"/>
          </a:xfrm>
          <a:prstGeom prst="rect">
            <a:avLst/>
          </a:prstGeom>
          <a:noFill/>
          <a:ln>
            <a:solidFill>
              <a:srgbClr val="FF0000"/>
            </a:solidFill>
            <a:prstDash val="dash"/>
          </a:ln>
        </p:spPr>
        <p:txBody>
          <a:bodyPr wrap="square" rtlCol="0">
            <a:spAutoFit/>
          </a:bodyPr>
          <a:lstStyle/>
          <a:p>
            <a:r>
              <a:rPr lang="en-ZA" sz="1200" dirty="0"/>
              <a:t>Feasibility Report. Used to decide whether or not to commit resources for the subsequent phases</a:t>
            </a:r>
          </a:p>
        </p:txBody>
      </p:sp>
      <p:cxnSp>
        <p:nvCxnSpPr>
          <p:cNvPr id="73" name="Straight Connector 72"/>
          <p:cNvCxnSpPr>
            <a:stCxn id="69" idx="0"/>
            <a:endCxn id="3" idx="3"/>
          </p:cNvCxnSpPr>
          <p:nvPr/>
        </p:nvCxnSpPr>
        <p:spPr>
          <a:xfrm flipH="1" flipV="1">
            <a:off x="3463179" y="1720776"/>
            <a:ext cx="444493" cy="469531"/>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76" name="Isosceles Triangle 75"/>
          <p:cNvSpPr/>
          <p:nvPr/>
        </p:nvSpPr>
        <p:spPr>
          <a:xfrm>
            <a:off x="5341885" y="2200648"/>
            <a:ext cx="669852" cy="442880"/>
          </a:xfrm>
          <a:prstGeom prst="triangl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sz="1000" dirty="0"/>
              <a:t>G2</a:t>
            </a:r>
          </a:p>
        </p:txBody>
      </p:sp>
      <p:sp>
        <p:nvSpPr>
          <p:cNvPr id="77" name="TextBox 76"/>
          <p:cNvSpPr txBox="1"/>
          <p:nvPr/>
        </p:nvSpPr>
        <p:spPr>
          <a:xfrm>
            <a:off x="6101464" y="1305277"/>
            <a:ext cx="2307472" cy="830997"/>
          </a:xfrm>
          <a:prstGeom prst="rect">
            <a:avLst/>
          </a:prstGeom>
          <a:noFill/>
          <a:ln>
            <a:solidFill>
              <a:srgbClr val="FF0000"/>
            </a:solidFill>
            <a:prstDash val="dash"/>
          </a:ln>
        </p:spPr>
        <p:txBody>
          <a:bodyPr wrap="square" rtlCol="0">
            <a:spAutoFit/>
          </a:bodyPr>
          <a:lstStyle/>
          <a:p>
            <a:r>
              <a:rPr lang="en-ZA" sz="1200" dirty="0"/>
              <a:t>Scope of Work. The project cannot proceed to the next phase unless the SOW is comprehensive and management has approved.</a:t>
            </a:r>
          </a:p>
        </p:txBody>
      </p:sp>
      <p:cxnSp>
        <p:nvCxnSpPr>
          <p:cNvPr id="79" name="Straight Connector 78"/>
          <p:cNvCxnSpPr>
            <a:stCxn id="76" idx="0"/>
            <a:endCxn id="77" idx="1"/>
          </p:cNvCxnSpPr>
          <p:nvPr/>
        </p:nvCxnSpPr>
        <p:spPr>
          <a:xfrm flipV="1">
            <a:off x="5676811" y="1720776"/>
            <a:ext cx="424653" cy="479872"/>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80" name="Isosceles Triangle 79"/>
          <p:cNvSpPr/>
          <p:nvPr/>
        </p:nvSpPr>
        <p:spPr>
          <a:xfrm>
            <a:off x="7189082" y="3066749"/>
            <a:ext cx="669852" cy="442880"/>
          </a:xfrm>
          <a:prstGeom prst="triangl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sz="1000" dirty="0"/>
              <a:t>G3</a:t>
            </a:r>
          </a:p>
        </p:txBody>
      </p:sp>
      <p:sp>
        <p:nvSpPr>
          <p:cNvPr id="81" name="TextBox 80"/>
          <p:cNvSpPr txBox="1"/>
          <p:nvPr/>
        </p:nvSpPr>
        <p:spPr>
          <a:xfrm>
            <a:off x="4475235" y="5109489"/>
            <a:ext cx="2307472" cy="646331"/>
          </a:xfrm>
          <a:prstGeom prst="rect">
            <a:avLst/>
          </a:prstGeom>
          <a:noFill/>
          <a:ln>
            <a:solidFill>
              <a:srgbClr val="FF0000"/>
            </a:solidFill>
            <a:prstDash val="dash"/>
          </a:ln>
        </p:spPr>
        <p:txBody>
          <a:bodyPr wrap="square" rtlCol="0">
            <a:spAutoFit/>
          </a:bodyPr>
          <a:lstStyle/>
          <a:p>
            <a:r>
              <a:rPr lang="en-ZA" sz="1200" dirty="0"/>
              <a:t>Project Specification. Must be signed of by a registered professional. </a:t>
            </a:r>
          </a:p>
        </p:txBody>
      </p:sp>
      <p:cxnSp>
        <p:nvCxnSpPr>
          <p:cNvPr id="83" name="Connector: Elbow 82"/>
          <p:cNvCxnSpPr>
            <a:endCxn id="81" idx="3"/>
          </p:cNvCxnSpPr>
          <p:nvPr/>
        </p:nvCxnSpPr>
        <p:spPr>
          <a:xfrm rot="5400000">
            <a:off x="6208705" y="4117349"/>
            <a:ext cx="1889309" cy="741303"/>
          </a:xfrm>
          <a:prstGeom prst="bentConnector2">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84" name="TextBox 83"/>
          <p:cNvSpPr txBox="1"/>
          <p:nvPr/>
        </p:nvSpPr>
        <p:spPr>
          <a:xfrm>
            <a:off x="7505366" y="3111881"/>
            <a:ext cx="1948834" cy="1600438"/>
          </a:xfrm>
          <a:prstGeom prst="rect">
            <a:avLst/>
          </a:prstGeom>
          <a:noFill/>
        </p:spPr>
        <p:txBody>
          <a:bodyPr wrap="square" rtlCol="0">
            <a:spAutoFit/>
          </a:bodyPr>
          <a:lstStyle/>
          <a:p>
            <a:pPr marL="285750" indent="-285750">
              <a:buFont typeface="Arial" panose="020B0604020202020204" pitchFamily="34" charset="0"/>
              <a:buChar char="•"/>
            </a:pPr>
            <a:r>
              <a:rPr lang="en-ZA" sz="1400" dirty="0"/>
              <a:t>Negotiate for team members.</a:t>
            </a:r>
          </a:p>
          <a:p>
            <a:pPr marL="285750" indent="-285750">
              <a:buFont typeface="Arial" panose="020B0604020202020204" pitchFamily="34" charset="0"/>
              <a:buChar char="•"/>
            </a:pPr>
            <a:r>
              <a:rPr lang="en-ZA" sz="1400" dirty="0"/>
              <a:t>Direct and manage the work.</a:t>
            </a:r>
          </a:p>
          <a:p>
            <a:pPr marL="285750" indent="-285750">
              <a:buFont typeface="Arial" panose="020B0604020202020204" pitchFamily="34" charset="0"/>
              <a:buChar char="•"/>
            </a:pPr>
            <a:r>
              <a:rPr lang="en-ZA" sz="1400" dirty="0"/>
              <a:t>Track progress. </a:t>
            </a:r>
          </a:p>
          <a:p>
            <a:pPr marL="285750" indent="-285750">
              <a:buFont typeface="Arial" panose="020B0604020202020204" pitchFamily="34" charset="0"/>
              <a:buChar char="•"/>
            </a:pPr>
            <a:endParaRPr lang="en-ZA" sz="1400" dirty="0"/>
          </a:p>
          <a:p>
            <a:endParaRPr lang="en-ZA" sz="1400" dirty="0"/>
          </a:p>
        </p:txBody>
      </p:sp>
      <p:sp>
        <p:nvSpPr>
          <p:cNvPr id="85" name="TextBox 84"/>
          <p:cNvSpPr txBox="1"/>
          <p:nvPr/>
        </p:nvSpPr>
        <p:spPr>
          <a:xfrm>
            <a:off x="9344258" y="3178082"/>
            <a:ext cx="1948834" cy="1600438"/>
          </a:xfrm>
          <a:prstGeom prst="rect">
            <a:avLst/>
          </a:prstGeom>
          <a:noFill/>
        </p:spPr>
        <p:txBody>
          <a:bodyPr wrap="square" rtlCol="0">
            <a:spAutoFit/>
          </a:bodyPr>
          <a:lstStyle/>
          <a:p>
            <a:pPr marL="285750" indent="-285750">
              <a:buFont typeface="Arial" panose="020B0604020202020204" pitchFamily="34" charset="0"/>
              <a:buChar char="•"/>
            </a:pPr>
            <a:r>
              <a:rPr lang="en-ZA" sz="1400" dirty="0"/>
              <a:t>Test and analyse performance.</a:t>
            </a:r>
          </a:p>
          <a:p>
            <a:pPr marL="285750" indent="-285750">
              <a:buFont typeface="Arial" panose="020B0604020202020204" pitchFamily="34" charset="0"/>
              <a:buChar char="•"/>
            </a:pPr>
            <a:r>
              <a:rPr lang="en-ZA" sz="1400" dirty="0"/>
              <a:t>Closeout reports.</a:t>
            </a:r>
          </a:p>
          <a:p>
            <a:pPr marL="285750" indent="-285750">
              <a:buFont typeface="Arial" panose="020B0604020202020204" pitchFamily="34" charset="0"/>
              <a:buChar char="•"/>
            </a:pPr>
            <a:r>
              <a:rPr lang="en-ZA" sz="1400" dirty="0"/>
              <a:t>Handover</a:t>
            </a:r>
          </a:p>
          <a:p>
            <a:pPr marL="285750" indent="-285750">
              <a:buFont typeface="Arial" panose="020B0604020202020204" pitchFamily="34" charset="0"/>
              <a:buChar char="•"/>
            </a:pPr>
            <a:endParaRPr lang="en-ZA" sz="1400" dirty="0"/>
          </a:p>
          <a:p>
            <a:pPr marL="285750" indent="-285750">
              <a:buFont typeface="Arial" panose="020B0604020202020204" pitchFamily="34" charset="0"/>
              <a:buChar char="•"/>
            </a:pPr>
            <a:endParaRPr lang="en-ZA" sz="1400" dirty="0"/>
          </a:p>
          <a:p>
            <a:endParaRPr lang="en-ZA" sz="1400" dirty="0"/>
          </a:p>
        </p:txBody>
      </p:sp>
    </p:spTree>
    <p:extLst>
      <p:ext uri="{BB962C8B-B14F-4D97-AF65-F5344CB8AC3E}">
        <p14:creationId xmlns:p14="http://schemas.microsoft.com/office/powerpoint/2010/main" val="15531280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9939" y="600796"/>
            <a:ext cx="11566688" cy="634115"/>
          </a:xfrm>
          <a:solidFill>
            <a:srgbClr val="0070C0"/>
          </a:solidFill>
        </p:spPr>
        <p:txBody>
          <a:bodyPr>
            <a:normAutofit/>
          </a:bodyPr>
          <a:lstStyle/>
          <a:p>
            <a:pPr algn="ctr"/>
            <a:r>
              <a:rPr lang="en-ZA" sz="2900" b="1" dirty="0">
                <a:solidFill>
                  <a:srgbClr val="FFFFFF"/>
                </a:solidFill>
              </a:rPr>
              <a:t>Feasibility Report Checklist</a:t>
            </a:r>
          </a:p>
        </p:txBody>
      </p:sp>
      <p:sp>
        <p:nvSpPr>
          <p:cNvPr id="4" name="TextBox 3"/>
          <p:cNvSpPr txBox="1"/>
          <p:nvPr/>
        </p:nvSpPr>
        <p:spPr>
          <a:xfrm>
            <a:off x="999460" y="2126425"/>
            <a:ext cx="3721395" cy="1631216"/>
          </a:xfrm>
          <a:prstGeom prst="rect">
            <a:avLst/>
          </a:prstGeom>
          <a:noFill/>
        </p:spPr>
        <p:txBody>
          <a:bodyPr wrap="square" rtlCol="0">
            <a:spAutoFit/>
          </a:bodyPr>
          <a:lstStyle/>
          <a:p>
            <a:pPr marL="285750" indent="-285750">
              <a:buFont typeface="Wingdings" panose="05000000000000000000" pitchFamily="2" charset="2"/>
              <a:buChar char="ü"/>
            </a:pPr>
            <a:r>
              <a:rPr lang="en-ZA" sz="2000" dirty="0"/>
              <a:t>Evaluate alternatives</a:t>
            </a:r>
          </a:p>
          <a:p>
            <a:pPr marL="285750" indent="-285750">
              <a:buFont typeface="Wingdings" panose="05000000000000000000" pitchFamily="2" charset="2"/>
              <a:buChar char="ü"/>
            </a:pPr>
            <a:r>
              <a:rPr lang="en-ZA" sz="2000" dirty="0"/>
              <a:t>Evaluate market potential </a:t>
            </a:r>
          </a:p>
          <a:p>
            <a:pPr marL="285750" indent="-285750">
              <a:buFont typeface="Wingdings" panose="05000000000000000000" pitchFamily="2" charset="2"/>
              <a:buChar char="ü"/>
            </a:pPr>
            <a:r>
              <a:rPr lang="en-ZA" sz="2000" dirty="0"/>
              <a:t>Evaluate cost effectiveness </a:t>
            </a:r>
          </a:p>
          <a:p>
            <a:pPr marL="285750" indent="-285750">
              <a:buFont typeface="Wingdings" panose="05000000000000000000" pitchFamily="2" charset="2"/>
              <a:buChar char="ü"/>
            </a:pPr>
            <a:r>
              <a:rPr lang="en-ZA" sz="2000" dirty="0"/>
              <a:t>Evaluate producibility </a:t>
            </a:r>
          </a:p>
          <a:p>
            <a:pPr marL="285750" indent="-285750">
              <a:buFont typeface="Wingdings" panose="05000000000000000000" pitchFamily="2" charset="2"/>
              <a:buChar char="ü"/>
            </a:pPr>
            <a:r>
              <a:rPr lang="en-ZA" sz="2000" dirty="0"/>
              <a:t>Evaluate technical base </a:t>
            </a:r>
          </a:p>
        </p:txBody>
      </p:sp>
      <p:sp>
        <p:nvSpPr>
          <p:cNvPr id="22" name="Rectangle 21"/>
          <p:cNvSpPr/>
          <p:nvPr/>
        </p:nvSpPr>
        <p:spPr>
          <a:xfrm>
            <a:off x="1229118" y="1393203"/>
            <a:ext cx="2241353" cy="574930"/>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defTabSz="457200">
              <a:defRPr/>
            </a:pPr>
            <a:r>
              <a:rPr lang="en-ZA" sz="2000" b="1" dirty="0">
                <a:solidFill>
                  <a:prstClr val="white"/>
                </a:solidFill>
                <a:latin typeface="Arial" panose="020B0604020202020204" pitchFamily="34" charset="0"/>
                <a:cs typeface="Arial" panose="020B0604020202020204" pitchFamily="34" charset="0"/>
              </a:rPr>
              <a:t>Summary Level</a:t>
            </a:r>
          </a:p>
        </p:txBody>
      </p:sp>
      <p:sp>
        <p:nvSpPr>
          <p:cNvPr id="23" name="Rectangle 22"/>
          <p:cNvSpPr/>
          <p:nvPr/>
        </p:nvSpPr>
        <p:spPr>
          <a:xfrm>
            <a:off x="7467600" y="1393203"/>
            <a:ext cx="2241353" cy="574930"/>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defTabSz="457200">
              <a:defRPr/>
            </a:pPr>
            <a:r>
              <a:rPr lang="en-ZA" sz="2000" b="1" dirty="0">
                <a:solidFill>
                  <a:prstClr val="white"/>
                </a:solidFill>
                <a:latin typeface="Arial" panose="020B0604020202020204" pitchFamily="34" charset="0"/>
                <a:cs typeface="Arial" panose="020B0604020202020204" pitchFamily="34" charset="0"/>
              </a:rPr>
              <a:t>Detail Level</a:t>
            </a:r>
          </a:p>
        </p:txBody>
      </p:sp>
      <p:sp>
        <p:nvSpPr>
          <p:cNvPr id="5" name="TextBox 4"/>
          <p:cNvSpPr txBox="1"/>
          <p:nvPr/>
        </p:nvSpPr>
        <p:spPr>
          <a:xfrm>
            <a:off x="6900530" y="2126425"/>
            <a:ext cx="4114800" cy="4708981"/>
          </a:xfrm>
          <a:prstGeom prst="rect">
            <a:avLst/>
          </a:prstGeom>
          <a:noFill/>
        </p:spPr>
        <p:txBody>
          <a:bodyPr wrap="square" rtlCol="0">
            <a:spAutoFit/>
          </a:bodyPr>
          <a:lstStyle/>
          <a:p>
            <a:pPr marL="285750" indent="-285750">
              <a:buFont typeface="Wingdings" panose="05000000000000000000" pitchFamily="2" charset="2"/>
              <a:buChar char="ü"/>
            </a:pPr>
            <a:r>
              <a:rPr lang="en-ZA" sz="2000" dirty="0"/>
              <a:t>A more specific determination of the problem </a:t>
            </a:r>
          </a:p>
          <a:p>
            <a:pPr marL="285750" indent="-285750">
              <a:buFont typeface="Wingdings" panose="05000000000000000000" pitchFamily="2" charset="2"/>
              <a:buChar char="ü"/>
            </a:pPr>
            <a:r>
              <a:rPr lang="en-ZA" sz="2000" dirty="0"/>
              <a:t>Analysis of the state-of-the-art technology </a:t>
            </a:r>
          </a:p>
          <a:p>
            <a:pPr marL="285750" indent="-285750">
              <a:buFont typeface="Wingdings" panose="05000000000000000000" pitchFamily="2" charset="2"/>
              <a:buChar char="ü"/>
            </a:pPr>
            <a:r>
              <a:rPr lang="en-ZA" sz="2000" dirty="0"/>
              <a:t>Assessment of in-house technical capabilities </a:t>
            </a:r>
          </a:p>
          <a:p>
            <a:pPr marL="285750" indent="-285750">
              <a:buFont typeface="Wingdings" panose="05000000000000000000" pitchFamily="2" charset="2"/>
              <a:buChar char="ü"/>
            </a:pPr>
            <a:r>
              <a:rPr lang="en-ZA" sz="2000" dirty="0"/>
              <a:t>Test validity of alternatives </a:t>
            </a:r>
          </a:p>
          <a:p>
            <a:pPr marL="285750" indent="-285750">
              <a:buFont typeface="Wingdings" panose="05000000000000000000" pitchFamily="2" charset="2"/>
              <a:buChar char="ü"/>
            </a:pPr>
            <a:r>
              <a:rPr lang="en-ZA" sz="2000" dirty="0"/>
              <a:t>Quantify weaknesses and unknowns </a:t>
            </a:r>
          </a:p>
          <a:p>
            <a:pPr marL="285750" indent="-285750">
              <a:buFont typeface="Wingdings" panose="05000000000000000000" pitchFamily="2" charset="2"/>
              <a:buChar char="ü"/>
            </a:pPr>
            <a:r>
              <a:rPr lang="en-ZA" sz="2000" dirty="0"/>
              <a:t>Conduct trade-off analysis on time, cost, and performance </a:t>
            </a:r>
          </a:p>
          <a:p>
            <a:pPr marL="285750" indent="-285750">
              <a:buFont typeface="Wingdings" panose="05000000000000000000" pitchFamily="2" charset="2"/>
              <a:buChar char="ü"/>
            </a:pPr>
            <a:r>
              <a:rPr lang="en-ZA" sz="2000" dirty="0"/>
              <a:t>Prepare initial project goals and objectives </a:t>
            </a:r>
          </a:p>
          <a:p>
            <a:pPr marL="285750" indent="-285750">
              <a:buFont typeface="Wingdings" panose="05000000000000000000" pitchFamily="2" charset="2"/>
              <a:buChar char="ü"/>
            </a:pPr>
            <a:r>
              <a:rPr lang="en-ZA" sz="2000" dirty="0"/>
              <a:t>Prepare preliminary cost estimates and development plan</a:t>
            </a:r>
          </a:p>
        </p:txBody>
      </p:sp>
    </p:spTree>
    <p:extLst>
      <p:ext uri="{BB962C8B-B14F-4D97-AF65-F5344CB8AC3E}">
        <p14:creationId xmlns:p14="http://schemas.microsoft.com/office/powerpoint/2010/main" val="3852560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2" grpId="0" animBg="1"/>
      <p:bldP spid="23" grpId="0" animBg="1"/>
      <p:bldP spid="5"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4420</TotalTime>
  <Words>5405</Words>
  <Application>Microsoft Office PowerPoint</Application>
  <PresentationFormat>Widescreen</PresentationFormat>
  <Paragraphs>629</Paragraphs>
  <Slides>56</Slides>
  <Notes>47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56</vt:i4>
      </vt:variant>
    </vt:vector>
  </HeadingPairs>
  <TitlesOfParts>
    <vt:vector size="61" baseType="lpstr">
      <vt:lpstr>Arial</vt:lpstr>
      <vt:lpstr>Calibri</vt:lpstr>
      <vt:lpstr>Calibri Light</vt:lpstr>
      <vt:lpstr>Wingdings</vt:lpstr>
      <vt:lpstr>Office Theme</vt:lpstr>
      <vt:lpstr>Agenda</vt:lpstr>
      <vt:lpstr>RECAP</vt:lpstr>
      <vt:lpstr> Project Life Cycle or Project Process Groups</vt:lpstr>
      <vt:lpstr>Life Cycle for Project Management</vt:lpstr>
      <vt:lpstr>PLANNING</vt:lpstr>
      <vt:lpstr>Reasons for project planning</vt:lpstr>
      <vt:lpstr>The components of the planning phase</vt:lpstr>
      <vt:lpstr>Life Cycle for Project Management</vt:lpstr>
      <vt:lpstr>Feasibility Report Checklist</vt:lpstr>
      <vt:lpstr>Pre-Planning/Defining the requirements</vt:lpstr>
      <vt:lpstr>Detailed Planning</vt:lpstr>
      <vt:lpstr>Example of SOW</vt:lpstr>
      <vt:lpstr>Example of Milestone Schedule</vt:lpstr>
      <vt:lpstr>Example of Specification document</vt:lpstr>
      <vt:lpstr>WBS</vt:lpstr>
      <vt:lpstr>Example of a WBS</vt:lpstr>
      <vt:lpstr>Activity 1</vt:lpstr>
      <vt:lpstr>PROJECT SCHEDULE</vt:lpstr>
      <vt:lpstr>Scheduling Techniques</vt:lpstr>
      <vt:lpstr>Activity 1</vt:lpstr>
      <vt:lpstr>GANTT CHART</vt:lpstr>
      <vt:lpstr>PERT CHART</vt:lpstr>
      <vt:lpstr>Conversion from GANTT to PERT</vt:lpstr>
      <vt:lpstr>PERT Diagram</vt:lpstr>
      <vt:lpstr>Activity 2</vt:lpstr>
      <vt:lpstr>Example 2</vt:lpstr>
      <vt:lpstr>ASSIGNMENT</vt:lpstr>
      <vt:lpstr>PowerPoint Presentation</vt:lpstr>
      <vt:lpstr>1.1</vt:lpstr>
      <vt:lpstr>1.2</vt:lpstr>
      <vt:lpstr>MONITORING AND EVALUATION</vt:lpstr>
      <vt:lpstr>Reasons for project planning</vt:lpstr>
      <vt:lpstr>Bar Chart</vt:lpstr>
      <vt:lpstr>PROJECT COST MANAGEMENT</vt:lpstr>
      <vt:lpstr>Pricing Strategies</vt:lpstr>
      <vt:lpstr>Estimates</vt:lpstr>
      <vt:lpstr>Estimating Manual Table of Contents</vt:lpstr>
      <vt:lpstr>Pricing Process</vt:lpstr>
      <vt:lpstr>Work Breakdown Structure – Apex Manufacturing</vt:lpstr>
      <vt:lpstr>Work Breakdown Structure – Apex Manufacturing</vt:lpstr>
      <vt:lpstr>Types of costs</vt:lpstr>
      <vt:lpstr>Project Financing Methods</vt:lpstr>
      <vt:lpstr>Payback period</vt:lpstr>
      <vt:lpstr>Discounted Cash Flows </vt:lpstr>
      <vt:lpstr>Exercise </vt:lpstr>
      <vt:lpstr>Exercise </vt:lpstr>
      <vt:lpstr>Net Present Value </vt:lpstr>
      <vt:lpstr>Internal Rate of Return </vt:lpstr>
      <vt:lpstr>Comparing IRR, NPV and Payback </vt:lpstr>
      <vt:lpstr>Risk Management Process</vt:lpstr>
      <vt:lpstr>Quantifying risk</vt:lpstr>
      <vt:lpstr>Responding to the risk</vt:lpstr>
      <vt:lpstr>Risk Prioritisation Analysis</vt:lpstr>
      <vt:lpstr>Risk Matrix</vt:lpstr>
      <vt:lpstr>Sample Risk Register</vt:lpstr>
      <vt:lpstr>Case Study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Singh, Rishen A.</dc:creator>
  <cp:lastModifiedBy>Singh, Rishen A.</cp:lastModifiedBy>
  <cp:revision>136</cp:revision>
  <dcterms:created xsi:type="dcterms:W3CDTF">2017-03-15T12:04:44Z</dcterms:created>
  <dcterms:modified xsi:type="dcterms:W3CDTF">2017-04-07T09:38:52Z</dcterms:modified>
</cp:coreProperties>
</file>