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82" r:id="rId2"/>
    <p:sldId id="335" r:id="rId3"/>
    <p:sldId id="336" r:id="rId4"/>
    <p:sldId id="339" r:id="rId5"/>
    <p:sldId id="340" r:id="rId6"/>
    <p:sldId id="278" r:id="rId7"/>
    <p:sldId id="341" r:id="rId8"/>
    <p:sldId id="342" r:id="rId9"/>
    <p:sldId id="344" r:id="rId10"/>
    <p:sldId id="345" r:id="rId11"/>
    <p:sldId id="346" r:id="rId12"/>
    <p:sldId id="347" r:id="rId13"/>
    <p:sldId id="348" r:id="rId14"/>
    <p:sldId id="349" r:id="rId15"/>
    <p:sldId id="351" r:id="rId16"/>
    <p:sldId id="288" r:id="rId17"/>
    <p:sldId id="290" r:id="rId18"/>
    <p:sldId id="289" r:id="rId19"/>
    <p:sldId id="287" r:id="rId20"/>
    <p:sldId id="302" r:id="rId21"/>
    <p:sldId id="286" r:id="rId22"/>
    <p:sldId id="291" r:id="rId23"/>
    <p:sldId id="292" r:id="rId24"/>
    <p:sldId id="294" r:id="rId25"/>
    <p:sldId id="293" r:id="rId26"/>
    <p:sldId id="295" r:id="rId27"/>
    <p:sldId id="296" r:id="rId28"/>
    <p:sldId id="297" r:id="rId29"/>
    <p:sldId id="299" r:id="rId30"/>
    <p:sldId id="300" r:id="rId31"/>
    <p:sldId id="301" r:id="rId32"/>
    <p:sldId id="298" r:id="rId33"/>
    <p:sldId id="304" r:id="rId34"/>
    <p:sldId id="305" r:id="rId35"/>
    <p:sldId id="307" r:id="rId36"/>
    <p:sldId id="308" r:id="rId37"/>
    <p:sldId id="306" r:id="rId38"/>
    <p:sldId id="309" r:id="rId39"/>
    <p:sldId id="310" r:id="rId40"/>
    <p:sldId id="311" r:id="rId41"/>
    <p:sldId id="312" r:id="rId42"/>
    <p:sldId id="313" r:id="rId43"/>
    <p:sldId id="314" r:id="rId44"/>
    <p:sldId id="315" r:id="rId45"/>
    <p:sldId id="317" r:id="rId46"/>
    <p:sldId id="319" r:id="rId47"/>
    <p:sldId id="320" r:id="rId48"/>
    <p:sldId id="324" r:id="rId49"/>
    <p:sldId id="322" r:id="rId50"/>
    <p:sldId id="323" r:id="rId51"/>
    <p:sldId id="325" r:id="rId52"/>
    <p:sldId id="326" r:id="rId53"/>
    <p:sldId id="327" r:id="rId54"/>
    <p:sldId id="328" r:id="rId55"/>
    <p:sldId id="331" r:id="rId56"/>
    <p:sldId id="332" r:id="rId57"/>
    <p:sldId id="329" r:id="rId58"/>
    <p:sldId id="334" r:id="rId59"/>
    <p:sldId id="330" r:id="rId60"/>
    <p:sldId id="33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gh, Rishen A." initials="SRA" lastIdx="0" clrIdx="0">
    <p:extLst>
      <p:ext uri="{19B8F6BF-5375-455C-9EA6-DF929625EA0E}">
        <p15:presenceInfo xmlns:p15="http://schemas.microsoft.com/office/powerpoint/2012/main" userId="S-1-5-21-329068152-1454471165-1417001333-19862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86605" autoAdjust="0"/>
  </p:normalViewPr>
  <p:slideViewPr>
    <p:cSldViewPr snapToGrid="0">
      <p:cViewPr varScale="1">
        <p:scale>
          <a:sx n="59" d="100"/>
          <a:sy n="59" d="100"/>
        </p:scale>
        <p:origin x="10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iagrams/_rels/data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s>
</file>

<file path=ppt/diagrams/_rels/drawing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68070A-225B-4BB6-9CED-E652AF3059F0}" type="doc">
      <dgm:prSet loTypeId="urn:microsoft.com/office/officeart/2005/8/layout/hProcess9" loCatId="process" qsTypeId="urn:microsoft.com/office/officeart/2005/8/quickstyle/simple1" qsCatId="simple" csTypeId="urn:microsoft.com/office/officeart/2005/8/colors/accent0_1" csCatId="mainScheme" phldr="1"/>
      <dgm:spPr/>
    </dgm:pt>
    <dgm:pt modelId="{DC64667D-6632-44AB-B6C9-E1F70CA24150}">
      <dgm:prSet phldrT="[Text]" custT="1"/>
      <dgm:spPr/>
      <dgm:t>
        <a:bodyPr/>
        <a:lstStyle/>
        <a:p>
          <a:r>
            <a:rPr lang="en-US" sz="1200" dirty="0"/>
            <a:t>RESOURCES (Capital, Material, Equipment)</a:t>
          </a:r>
        </a:p>
      </dgm:t>
    </dgm:pt>
    <dgm:pt modelId="{D66F1A91-8C28-4DAF-AF06-8F0AB2482327}" type="parTrans" cxnId="{8AF9A296-A230-4039-8DEA-AB980DD32430}">
      <dgm:prSet/>
      <dgm:spPr/>
      <dgm:t>
        <a:bodyPr/>
        <a:lstStyle/>
        <a:p>
          <a:endParaRPr lang="en-US"/>
        </a:p>
      </dgm:t>
    </dgm:pt>
    <dgm:pt modelId="{247C65B8-8E94-447C-8400-E05E2F483F04}" type="sibTrans" cxnId="{8AF9A296-A230-4039-8DEA-AB980DD32430}">
      <dgm:prSet/>
      <dgm:spPr/>
      <dgm:t>
        <a:bodyPr/>
        <a:lstStyle/>
        <a:p>
          <a:endParaRPr lang="en-US"/>
        </a:p>
      </dgm:t>
    </dgm:pt>
    <dgm:pt modelId="{293B7161-6C6B-4F4C-A1CD-734FE1FE0FF5}">
      <dgm:prSet phldrT="[Text]" custT="1"/>
      <dgm:spPr/>
      <dgm:t>
        <a:bodyPr/>
        <a:lstStyle/>
        <a:p>
          <a:r>
            <a:rPr lang="en-US" sz="1200" dirty="0"/>
            <a:t>INTEGRATION PROCESSES</a:t>
          </a:r>
        </a:p>
      </dgm:t>
    </dgm:pt>
    <dgm:pt modelId="{6218E7C2-FC0A-4897-8415-739DC0504E2E}" type="parTrans" cxnId="{EF4D44DA-EEB0-4A2E-8F71-BB191FB49FDD}">
      <dgm:prSet/>
      <dgm:spPr/>
      <dgm:t>
        <a:bodyPr/>
        <a:lstStyle/>
        <a:p>
          <a:endParaRPr lang="en-US"/>
        </a:p>
      </dgm:t>
    </dgm:pt>
    <dgm:pt modelId="{4EA054C8-FBCD-40CD-B3E0-AF0BD6277B21}" type="sibTrans" cxnId="{EF4D44DA-EEB0-4A2E-8F71-BB191FB49FDD}">
      <dgm:prSet/>
      <dgm:spPr/>
      <dgm:t>
        <a:bodyPr/>
        <a:lstStyle/>
        <a:p>
          <a:endParaRPr lang="en-US"/>
        </a:p>
      </dgm:t>
    </dgm:pt>
    <dgm:pt modelId="{E85E2450-180A-4770-A650-83A9B6D9A7C5}">
      <dgm:prSet phldrT="[Text]" custT="1"/>
      <dgm:spPr/>
      <dgm:t>
        <a:bodyPr/>
        <a:lstStyle/>
        <a:p>
          <a:r>
            <a:rPr lang="en-US" sz="1200" dirty="0"/>
            <a:t>OUTPUT (Products, Services, Profit)</a:t>
          </a:r>
        </a:p>
      </dgm:t>
    </dgm:pt>
    <dgm:pt modelId="{0276CF6A-774D-419B-ABFF-E0ABA6FC49BC}" type="parTrans" cxnId="{1BE004CD-D2DA-4D68-828B-95CF36E5659A}">
      <dgm:prSet/>
      <dgm:spPr/>
      <dgm:t>
        <a:bodyPr/>
        <a:lstStyle/>
        <a:p>
          <a:endParaRPr lang="en-US"/>
        </a:p>
      </dgm:t>
    </dgm:pt>
    <dgm:pt modelId="{A0EEEE31-3BE1-4F5D-9E36-1E3F1D31E9BD}" type="sibTrans" cxnId="{1BE004CD-D2DA-4D68-828B-95CF36E5659A}">
      <dgm:prSet/>
      <dgm:spPr/>
      <dgm:t>
        <a:bodyPr/>
        <a:lstStyle/>
        <a:p>
          <a:endParaRPr lang="en-US"/>
        </a:p>
      </dgm:t>
    </dgm:pt>
    <dgm:pt modelId="{4BA31E22-7EC0-4005-A838-1714A718534C}" type="pres">
      <dgm:prSet presAssocID="{E468070A-225B-4BB6-9CED-E652AF3059F0}" presName="CompostProcess" presStyleCnt="0">
        <dgm:presLayoutVars>
          <dgm:dir/>
          <dgm:resizeHandles val="exact"/>
        </dgm:presLayoutVars>
      </dgm:prSet>
      <dgm:spPr/>
    </dgm:pt>
    <dgm:pt modelId="{546F8A3D-3412-4057-A1AB-BB5F748272C9}" type="pres">
      <dgm:prSet presAssocID="{E468070A-225B-4BB6-9CED-E652AF3059F0}" presName="arrow" presStyleLbl="bgShp" presStyleIdx="0" presStyleCnt="1" custLinFactNeighborX="-2803" custLinFactNeighborY="-15342"/>
      <dgm:spPr/>
    </dgm:pt>
    <dgm:pt modelId="{3A003F93-119C-47B5-9EE1-AC2607B5267D}" type="pres">
      <dgm:prSet presAssocID="{E468070A-225B-4BB6-9CED-E652AF3059F0}" presName="linearProcess" presStyleCnt="0"/>
      <dgm:spPr/>
    </dgm:pt>
    <dgm:pt modelId="{82F2C17F-FFC4-4131-B988-71C83420A203}" type="pres">
      <dgm:prSet presAssocID="{DC64667D-6632-44AB-B6C9-E1F70CA24150}" presName="textNode" presStyleLbl="node1" presStyleIdx="0" presStyleCnt="3">
        <dgm:presLayoutVars>
          <dgm:bulletEnabled val="1"/>
        </dgm:presLayoutVars>
      </dgm:prSet>
      <dgm:spPr/>
    </dgm:pt>
    <dgm:pt modelId="{91F31250-B4DB-4D4A-97D4-C07764DE350E}" type="pres">
      <dgm:prSet presAssocID="{247C65B8-8E94-447C-8400-E05E2F483F04}" presName="sibTrans" presStyleCnt="0"/>
      <dgm:spPr/>
    </dgm:pt>
    <dgm:pt modelId="{3804FC5D-9C88-4B45-A572-8D25A5FC45AB}" type="pres">
      <dgm:prSet presAssocID="{293B7161-6C6B-4F4C-A1CD-734FE1FE0FF5}" presName="textNode" presStyleLbl="node1" presStyleIdx="1" presStyleCnt="3">
        <dgm:presLayoutVars>
          <dgm:bulletEnabled val="1"/>
        </dgm:presLayoutVars>
      </dgm:prSet>
      <dgm:spPr/>
    </dgm:pt>
    <dgm:pt modelId="{83FCEB99-924C-437D-B9DA-1D831C4E7F79}" type="pres">
      <dgm:prSet presAssocID="{4EA054C8-FBCD-40CD-B3E0-AF0BD6277B21}" presName="sibTrans" presStyleCnt="0"/>
      <dgm:spPr/>
    </dgm:pt>
    <dgm:pt modelId="{BFDE4B6C-40A4-456C-B105-89CB4D885E4D}" type="pres">
      <dgm:prSet presAssocID="{E85E2450-180A-4770-A650-83A9B6D9A7C5}" presName="textNode" presStyleLbl="node1" presStyleIdx="2" presStyleCnt="3">
        <dgm:presLayoutVars>
          <dgm:bulletEnabled val="1"/>
        </dgm:presLayoutVars>
      </dgm:prSet>
      <dgm:spPr/>
    </dgm:pt>
  </dgm:ptLst>
  <dgm:cxnLst>
    <dgm:cxn modelId="{7A1EB720-D6A3-477D-BACC-DDAD345475D9}" type="presOf" srcId="{293B7161-6C6B-4F4C-A1CD-734FE1FE0FF5}" destId="{3804FC5D-9C88-4B45-A572-8D25A5FC45AB}" srcOrd="0" destOrd="0" presId="urn:microsoft.com/office/officeart/2005/8/layout/hProcess9"/>
    <dgm:cxn modelId="{385F9677-B026-4FA9-ABFE-91C65A75EB58}" type="presOf" srcId="{E468070A-225B-4BB6-9CED-E652AF3059F0}" destId="{4BA31E22-7EC0-4005-A838-1714A718534C}" srcOrd="0" destOrd="0" presId="urn:microsoft.com/office/officeart/2005/8/layout/hProcess9"/>
    <dgm:cxn modelId="{8AF9A296-A230-4039-8DEA-AB980DD32430}" srcId="{E468070A-225B-4BB6-9CED-E652AF3059F0}" destId="{DC64667D-6632-44AB-B6C9-E1F70CA24150}" srcOrd="0" destOrd="0" parTransId="{D66F1A91-8C28-4DAF-AF06-8F0AB2482327}" sibTransId="{247C65B8-8E94-447C-8400-E05E2F483F04}"/>
    <dgm:cxn modelId="{556E32A4-FD6F-4158-926B-52A8AB89AE3A}" type="presOf" srcId="{E85E2450-180A-4770-A650-83A9B6D9A7C5}" destId="{BFDE4B6C-40A4-456C-B105-89CB4D885E4D}" srcOrd="0" destOrd="0" presId="urn:microsoft.com/office/officeart/2005/8/layout/hProcess9"/>
    <dgm:cxn modelId="{1BE004CD-D2DA-4D68-828B-95CF36E5659A}" srcId="{E468070A-225B-4BB6-9CED-E652AF3059F0}" destId="{E85E2450-180A-4770-A650-83A9B6D9A7C5}" srcOrd="2" destOrd="0" parTransId="{0276CF6A-774D-419B-ABFF-E0ABA6FC49BC}" sibTransId="{A0EEEE31-3BE1-4F5D-9E36-1E3F1D31E9BD}"/>
    <dgm:cxn modelId="{2ABD29D4-E532-4B6A-A7D6-71B8B1D7020B}" type="presOf" srcId="{DC64667D-6632-44AB-B6C9-E1F70CA24150}" destId="{82F2C17F-FFC4-4131-B988-71C83420A203}" srcOrd="0" destOrd="0" presId="urn:microsoft.com/office/officeart/2005/8/layout/hProcess9"/>
    <dgm:cxn modelId="{EF4D44DA-EEB0-4A2E-8F71-BB191FB49FDD}" srcId="{E468070A-225B-4BB6-9CED-E652AF3059F0}" destId="{293B7161-6C6B-4F4C-A1CD-734FE1FE0FF5}" srcOrd="1" destOrd="0" parTransId="{6218E7C2-FC0A-4897-8415-739DC0504E2E}" sibTransId="{4EA054C8-FBCD-40CD-B3E0-AF0BD6277B21}"/>
    <dgm:cxn modelId="{F45CAA5D-408D-4A5B-8681-E3398D0EC09A}" type="presParOf" srcId="{4BA31E22-7EC0-4005-A838-1714A718534C}" destId="{546F8A3D-3412-4057-A1AB-BB5F748272C9}" srcOrd="0" destOrd="0" presId="urn:microsoft.com/office/officeart/2005/8/layout/hProcess9"/>
    <dgm:cxn modelId="{388A3B46-3157-4969-BEC5-127382F598F9}" type="presParOf" srcId="{4BA31E22-7EC0-4005-A838-1714A718534C}" destId="{3A003F93-119C-47B5-9EE1-AC2607B5267D}" srcOrd="1" destOrd="0" presId="urn:microsoft.com/office/officeart/2005/8/layout/hProcess9"/>
    <dgm:cxn modelId="{948390E8-D861-4D49-83D8-8F240A5492D0}" type="presParOf" srcId="{3A003F93-119C-47B5-9EE1-AC2607B5267D}" destId="{82F2C17F-FFC4-4131-B988-71C83420A203}" srcOrd="0" destOrd="0" presId="urn:microsoft.com/office/officeart/2005/8/layout/hProcess9"/>
    <dgm:cxn modelId="{8DD8FCC0-2F5A-4C9D-81C9-200D7018E4D0}" type="presParOf" srcId="{3A003F93-119C-47B5-9EE1-AC2607B5267D}" destId="{91F31250-B4DB-4D4A-97D4-C07764DE350E}" srcOrd="1" destOrd="0" presId="urn:microsoft.com/office/officeart/2005/8/layout/hProcess9"/>
    <dgm:cxn modelId="{836E118E-FD2F-4E90-AC01-B71DCF84AC19}" type="presParOf" srcId="{3A003F93-119C-47B5-9EE1-AC2607B5267D}" destId="{3804FC5D-9C88-4B45-A572-8D25A5FC45AB}" srcOrd="2" destOrd="0" presId="urn:microsoft.com/office/officeart/2005/8/layout/hProcess9"/>
    <dgm:cxn modelId="{A001BC2C-712F-4EF2-A898-AA5BF2CC34FA}" type="presParOf" srcId="{3A003F93-119C-47B5-9EE1-AC2607B5267D}" destId="{83FCEB99-924C-437D-B9DA-1D831C4E7F79}" srcOrd="3" destOrd="0" presId="urn:microsoft.com/office/officeart/2005/8/layout/hProcess9"/>
    <dgm:cxn modelId="{DD3F0E56-968F-4B80-B541-9C5603263EB0}" type="presParOf" srcId="{3A003F93-119C-47B5-9EE1-AC2607B5267D}" destId="{BFDE4B6C-40A4-456C-B105-89CB4D885E4D}"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4DCD734-21EF-4D13-9AEB-8B9F0B6712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F9B1BF1-AC0E-4DB9-8174-0DA3662EC3B1}">
      <dgm:prSet phldrT="[Text]"/>
      <dgm:spPr/>
      <dgm:t>
        <a:bodyPr/>
        <a:lstStyle/>
        <a:p>
          <a:r>
            <a:rPr lang="en-US" dirty="0"/>
            <a:t>Well defined data</a:t>
          </a:r>
        </a:p>
      </dgm:t>
    </dgm:pt>
    <dgm:pt modelId="{B1BE9952-1C21-4C98-8363-2A591B1CC6CE}" type="parTrans" cxnId="{B0FD8F77-5D7B-4D9B-B225-6712D1DB88C4}">
      <dgm:prSet/>
      <dgm:spPr/>
      <dgm:t>
        <a:bodyPr/>
        <a:lstStyle/>
        <a:p>
          <a:endParaRPr lang="en-US"/>
        </a:p>
      </dgm:t>
    </dgm:pt>
    <dgm:pt modelId="{39B1B091-7AB1-4181-B7B1-785FD41CD177}" type="sibTrans" cxnId="{B0FD8F77-5D7B-4D9B-B225-6712D1DB88C4}">
      <dgm:prSet/>
      <dgm:spPr/>
      <dgm:t>
        <a:bodyPr/>
        <a:lstStyle/>
        <a:p>
          <a:endParaRPr lang="en-US"/>
        </a:p>
      </dgm:t>
    </dgm:pt>
    <dgm:pt modelId="{BA2AED2F-9D6E-40C3-9DDA-CCBEE49C62ED}">
      <dgm:prSet phldrT="[Text]"/>
      <dgm:spPr/>
      <dgm:t>
        <a:bodyPr/>
        <a:lstStyle/>
        <a:p>
          <a:r>
            <a:rPr lang="en-ZA" dirty="0"/>
            <a:t>Includes vendor quotes</a:t>
          </a:r>
          <a:endParaRPr lang="en-US" dirty="0"/>
        </a:p>
      </dgm:t>
    </dgm:pt>
    <dgm:pt modelId="{7D6EC0C7-1EAD-4553-9B0A-D3ED698978B7}" type="parTrans" cxnId="{30C34626-35CA-4335-BBAB-CFB4507516AD}">
      <dgm:prSet/>
      <dgm:spPr/>
      <dgm:t>
        <a:bodyPr/>
        <a:lstStyle/>
        <a:p>
          <a:endParaRPr lang="en-US"/>
        </a:p>
      </dgm:t>
    </dgm:pt>
    <dgm:pt modelId="{AAB8F2F4-9550-43E1-8582-2B481369BA7A}" type="sibTrans" cxnId="{30C34626-35CA-4335-BBAB-CFB4507516AD}">
      <dgm:prSet/>
      <dgm:spPr/>
      <dgm:t>
        <a:bodyPr/>
        <a:lstStyle/>
        <a:p>
          <a:endParaRPr lang="en-US"/>
        </a:p>
      </dgm:t>
    </dgm:pt>
    <dgm:pt modelId="{2F973D4E-63DD-44EF-AE9D-D6BEBBD6C039}">
      <dgm:prSet phldrT="[Text]"/>
      <dgm:spPr/>
      <dgm:t>
        <a:bodyPr/>
        <a:lstStyle/>
        <a:p>
          <a:r>
            <a:rPr lang="en-US" dirty="0"/>
            <a:t>Complete plans</a:t>
          </a:r>
        </a:p>
      </dgm:t>
    </dgm:pt>
    <dgm:pt modelId="{2067535F-94D7-451C-993A-B3459FD2A590}" type="parTrans" cxnId="{31A869FC-5C79-4ABB-86EF-38E093287BB2}">
      <dgm:prSet/>
      <dgm:spPr/>
      <dgm:t>
        <a:bodyPr/>
        <a:lstStyle/>
        <a:p>
          <a:endParaRPr lang="en-US"/>
        </a:p>
      </dgm:t>
    </dgm:pt>
    <dgm:pt modelId="{A4F87625-124F-489C-80B2-B0034665C65F}" type="sibTrans" cxnId="{31A869FC-5C79-4ABB-86EF-38E093287BB2}">
      <dgm:prSet/>
      <dgm:spPr/>
      <dgm:t>
        <a:bodyPr/>
        <a:lstStyle/>
        <a:p>
          <a:endParaRPr lang="en-US"/>
        </a:p>
      </dgm:t>
    </dgm:pt>
    <dgm:pt modelId="{E773CA89-BB45-49D1-83A6-7443A0DEB4C3}">
      <dgm:prSet phldrT="[Text]"/>
      <dgm:spPr/>
      <dgm:t>
        <a:bodyPr/>
        <a:lstStyle/>
        <a:p>
          <a:r>
            <a:rPr lang="en-US" dirty="0"/>
            <a:t>Detailed specifications</a:t>
          </a:r>
        </a:p>
      </dgm:t>
    </dgm:pt>
    <dgm:pt modelId="{DC5A0407-5D40-45C3-B6CB-0BAEFF3DCB9A}" type="parTrans" cxnId="{34012512-8148-450F-804B-87C4168F7EE5}">
      <dgm:prSet/>
      <dgm:spPr/>
      <dgm:t>
        <a:bodyPr/>
        <a:lstStyle/>
        <a:p>
          <a:endParaRPr lang="en-US"/>
        </a:p>
      </dgm:t>
    </dgm:pt>
    <dgm:pt modelId="{4F63312D-15A6-4887-B315-CCAEB6ED87A8}" type="sibTrans" cxnId="{34012512-8148-450F-804B-87C4168F7EE5}">
      <dgm:prSet/>
      <dgm:spPr/>
      <dgm:t>
        <a:bodyPr/>
        <a:lstStyle/>
        <a:p>
          <a:endParaRPr lang="en-US"/>
        </a:p>
      </dgm:t>
    </dgm:pt>
    <dgm:pt modelId="{87050649-052F-4BE7-959B-391B0095E9E5}">
      <dgm:prSet phldrT="[Text]"/>
      <dgm:spPr/>
      <dgm:t>
        <a:bodyPr/>
        <a:lstStyle/>
        <a:p>
          <a:r>
            <a:rPr lang="en-US" dirty="0"/>
            <a:t>Accuracy of 5%</a:t>
          </a:r>
        </a:p>
      </dgm:t>
    </dgm:pt>
    <dgm:pt modelId="{A13008FE-8891-4D45-96C5-D66C85FCC814}" type="parTrans" cxnId="{9318128F-C2B4-4698-A60E-1293A4095BF8}">
      <dgm:prSet/>
      <dgm:spPr/>
      <dgm:t>
        <a:bodyPr/>
        <a:lstStyle/>
        <a:p>
          <a:endParaRPr lang="en-US"/>
        </a:p>
      </dgm:t>
    </dgm:pt>
    <dgm:pt modelId="{AF7A1631-7B10-41E1-AC22-C93045B5957E}" type="sibTrans" cxnId="{9318128F-C2B4-4698-A60E-1293A4095BF8}">
      <dgm:prSet/>
      <dgm:spPr/>
      <dgm:t>
        <a:bodyPr/>
        <a:lstStyle/>
        <a:p>
          <a:endParaRPr lang="en-US"/>
        </a:p>
      </dgm:t>
    </dgm:pt>
    <dgm:pt modelId="{4B001771-2D2C-4205-9D0F-1A6C9AC5984A}" type="pres">
      <dgm:prSet presAssocID="{04DCD734-21EF-4D13-9AEB-8B9F0B6712A0}" presName="Name0" presStyleCnt="0">
        <dgm:presLayoutVars>
          <dgm:chMax val="7"/>
          <dgm:chPref val="7"/>
          <dgm:dir/>
        </dgm:presLayoutVars>
      </dgm:prSet>
      <dgm:spPr/>
    </dgm:pt>
    <dgm:pt modelId="{DFDAF223-BD20-4D1C-97B6-22A353E50E8C}" type="pres">
      <dgm:prSet presAssocID="{04DCD734-21EF-4D13-9AEB-8B9F0B6712A0}" presName="Name1" presStyleCnt="0"/>
      <dgm:spPr/>
    </dgm:pt>
    <dgm:pt modelId="{415F33A6-5A42-4EA4-A8E3-E9CCF54D95A6}" type="pres">
      <dgm:prSet presAssocID="{04DCD734-21EF-4D13-9AEB-8B9F0B6712A0}" presName="cycle" presStyleCnt="0"/>
      <dgm:spPr/>
    </dgm:pt>
    <dgm:pt modelId="{86822B4E-B260-49DD-8425-CDBE63CEF212}" type="pres">
      <dgm:prSet presAssocID="{04DCD734-21EF-4D13-9AEB-8B9F0B6712A0}" presName="srcNode" presStyleLbl="node1" presStyleIdx="0" presStyleCnt="5"/>
      <dgm:spPr/>
    </dgm:pt>
    <dgm:pt modelId="{FAAA86F8-54C2-4962-92BF-12EF41BF86F4}" type="pres">
      <dgm:prSet presAssocID="{04DCD734-21EF-4D13-9AEB-8B9F0B6712A0}" presName="conn" presStyleLbl="parChTrans1D2" presStyleIdx="0" presStyleCnt="1"/>
      <dgm:spPr/>
    </dgm:pt>
    <dgm:pt modelId="{E041ADE4-EC37-42B7-802D-7164C863F956}" type="pres">
      <dgm:prSet presAssocID="{04DCD734-21EF-4D13-9AEB-8B9F0B6712A0}" presName="extraNode" presStyleLbl="node1" presStyleIdx="0" presStyleCnt="5"/>
      <dgm:spPr/>
    </dgm:pt>
    <dgm:pt modelId="{47A17BDF-2E6A-48CF-A858-9A76DAA1C037}" type="pres">
      <dgm:prSet presAssocID="{04DCD734-21EF-4D13-9AEB-8B9F0B6712A0}" presName="dstNode" presStyleLbl="node1" presStyleIdx="0" presStyleCnt="5"/>
      <dgm:spPr/>
    </dgm:pt>
    <dgm:pt modelId="{F936C660-734C-4190-B171-B0383A4CE954}" type="pres">
      <dgm:prSet presAssocID="{5F9B1BF1-AC0E-4DB9-8174-0DA3662EC3B1}" presName="text_1" presStyleLbl="node1" presStyleIdx="0" presStyleCnt="5">
        <dgm:presLayoutVars>
          <dgm:bulletEnabled val="1"/>
        </dgm:presLayoutVars>
      </dgm:prSet>
      <dgm:spPr/>
    </dgm:pt>
    <dgm:pt modelId="{9D5D9D17-A36D-466A-BB0B-71DECD074A2E}" type="pres">
      <dgm:prSet presAssocID="{5F9B1BF1-AC0E-4DB9-8174-0DA3662EC3B1}" presName="accent_1" presStyleCnt="0"/>
      <dgm:spPr/>
    </dgm:pt>
    <dgm:pt modelId="{B4642D4C-A5C8-47C2-AD6D-22449A522DDC}" type="pres">
      <dgm:prSet presAssocID="{5F9B1BF1-AC0E-4DB9-8174-0DA3662EC3B1}" presName="accentRepeatNode" presStyleLbl="solidFgAcc1" presStyleIdx="0" presStyleCnt="5"/>
      <dgm:spPr/>
    </dgm:pt>
    <dgm:pt modelId="{936B1E4A-7C65-4E3B-9490-C76A8FE14605}" type="pres">
      <dgm:prSet presAssocID="{BA2AED2F-9D6E-40C3-9DDA-CCBEE49C62ED}" presName="text_2" presStyleLbl="node1" presStyleIdx="1" presStyleCnt="5">
        <dgm:presLayoutVars>
          <dgm:bulletEnabled val="1"/>
        </dgm:presLayoutVars>
      </dgm:prSet>
      <dgm:spPr/>
    </dgm:pt>
    <dgm:pt modelId="{917B1030-D47B-4FA8-8EAB-3C609C466600}" type="pres">
      <dgm:prSet presAssocID="{BA2AED2F-9D6E-40C3-9DDA-CCBEE49C62ED}" presName="accent_2" presStyleCnt="0"/>
      <dgm:spPr/>
    </dgm:pt>
    <dgm:pt modelId="{3E2DAD1B-911F-4344-9394-E9BFDCF9505F}" type="pres">
      <dgm:prSet presAssocID="{BA2AED2F-9D6E-40C3-9DDA-CCBEE49C62ED}" presName="accentRepeatNode" presStyleLbl="solidFgAcc1" presStyleIdx="1" presStyleCnt="5"/>
      <dgm:spPr/>
    </dgm:pt>
    <dgm:pt modelId="{2B5E3824-527D-49F7-BE54-02887217B070}" type="pres">
      <dgm:prSet presAssocID="{2F973D4E-63DD-44EF-AE9D-D6BEBBD6C039}" presName="text_3" presStyleLbl="node1" presStyleIdx="2" presStyleCnt="5">
        <dgm:presLayoutVars>
          <dgm:bulletEnabled val="1"/>
        </dgm:presLayoutVars>
      </dgm:prSet>
      <dgm:spPr/>
    </dgm:pt>
    <dgm:pt modelId="{E85D85AE-DD23-4E99-AA0D-5A3A8AFCD246}" type="pres">
      <dgm:prSet presAssocID="{2F973D4E-63DD-44EF-AE9D-D6BEBBD6C039}" presName="accent_3" presStyleCnt="0"/>
      <dgm:spPr/>
    </dgm:pt>
    <dgm:pt modelId="{A95B71E1-8DA4-42A4-A672-01E1481B537E}" type="pres">
      <dgm:prSet presAssocID="{2F973D4E-63DD-44EF-AE9D-D6BEBBD6C039}" presName="accentRepeatNode" presStyleLbl="solidFgAcc1" presStyleIdx="2" presStyleCnt="5"/>
      <dgm:spPr/>
    </dgm:pt>
    <dgm:pt modelId="{5486AEFF-F336-4CDA-A978-ED87EA000FBE}" type="pres">
      <dgm:prSet presAssocID="{E773CA89-BB45-49D1-83A6-7443A0DEB4C3}" presName="text_4" presStyleLbl="node1" presStyleIdx="3" presStyleCnt="5">
        <dgm:presLayoutVars>
          <dgm:bulletEnabled val="1"/>
        </dgm:presLayoutVars>
      </dgm:prSet>
      <dgm:spPr/>
    </dgm:pt>
    <dgm:pt modelId="{DBB6C0D1-2F7B-4DF5-8F12-B1A90144D268}" type="pres">
      <dgm:prSet presAssocID="{E773CA89-BB45-49D1-83A6-7443A0DEB4C3}" presName="accent_4" presStyleCnt="0"/>
      <dgm:spPr/>
    </dgm:pt>
    <dgm:pt modelId="{B4BF3614-2F49-408A-8386-A3698E4118EF}" type="pres">
      <dgm:prSet presAssocID="{E773CA89-BB45-49D1-83A6-7443A0DEB4C3}" presName="accentRepeatNode" presStyleLbl="solidFgAcc1" presStyleIdx="3" presStyleCnt="5"/>
      <dgm:spPr/>
    </dgm:pt>
    <dgm:pt modelId="{35754152-AAC2-4AD0-882E-79BA477ECEAB}" type="pres">
      <dgm:prSet presAssocID="{87050649-052F-4BE7-959B-391B0095E9E5}" presName="text_5" presStyleLbl="node1" presStyleIdx="4" presStyleCnt="5">
        <dgm:presLayoutVars>
          <dgm:bulletEnabled val="1"/>
        </dgm:presLayoutVars>
      </dgm:prSet>
      <dgm:spPr/>
    </dgm:pt>
    <dgm:pt modelId="{BBA5CDD1-5A4E-4B44-B372-6019043DFA22}" type="pres">
      <dgm:prSet presAssocID="{87050649-052F-4BE7-959B-391B0095E9E5}" presName="accent_5" presStyleCnt="0"/>
      <dgm:spPr/>
    </dgm:pt>
    <dgm:pt modelId="{E2D47E6A-B77E-44BB-B5F7-B9D3459AA3EC}" type="pres">
      <dgm:prSet presAssocID="{87050649-052F-4BE7-959B-391B0095E9E5}" presName="accentRepeatNode" presStyleLbl="solidFgAcc1" presStyleIdx="4" presStyleCnt="5"/>
      <dgm:spPr/>
    </dgm:pt>
  </dgm:ptLst>
  <dgm:cxnLst>
    <dgm:cxn modelId="{D8E4F001-E14B-4453-9FBA-7085D2E4D7CD}" type="presOf" srcId="{E773CA89-BB45-49D1-83A6-7443A0DEB4C3}" destId="{5486AEFF-F336-4CDA-A978-ED87EA000FBE}" srcOrd="0" destOrd="0" presId="urn:microsoft.com/office/officeart/2008/layout/VerticalCurvedList"/>
    <dgm:cxn modelId="{8B7B1B02-98EF-4121-9DA6-399D996CEE65}" type="presOf" srcId="{39B1B091-7AB1-4181-B7B1-785FD41CD177}" destId="{FAAA86F8-54C2-4962-92BF-12EF41BF86F4}" srcOrd="0" destOrd="0" presId="urn:microsoft.com/office/officeart/2008/layout/VerticalCurvedList"/>
    <dgm:cxn modelId="{34012512-8148-450F-804B-87C4168F7EE5}" srcId="{04DCD734-21EF-4D13-9AEB-8B9F0B6712A0}" destId="{E773CA89-BB45-49D1-83A6-7443A0DEB4C3}" srcOrd="3" destOrd="0" parTransId="{DC5A0407-5D40-45C3-B6CB-0BAEFF3DCB9A}" sibTransId="{4F63312D-15A6-4887-B315-CCAEB6ED87A8}"/>
    <dgm:cxn modelId="{30C34626-35CA-4335-BBAB-CFB4507516AD}" srcId="{04DCD734-21EF-4D13-9AEB-8B9F0B6712A0}" destId="{BA2AED2F-9D6E-40C3-9DDA-CCBEE49C62ED}" srcOrd="1" destOrd="0" parTransId="{7D6EC0C7-1EAD-4553-9B0A-D3ED698978B7}" sibTransId="{AAB8F2F4-9550-43E1-8582-2B481369BA7A}"/>
    <dgm:cxn modelId="{927F442D-9807-4294-BC1D-D6CEB6B59AE0}" type="presOf" srcId="{2F973D4E-63DD-44EF-AE9D-D6BEBBD6C039}" destId="{2B5E3824-527D-49F7-BE54-02887217B070}" srcOrd="0" destOrd="0" presId="urn:microsoft.com/office/officeart/2008/layout/VerticalCurvedList"/>
    <dgm:cxn modelId="{98380C4A-C579-4629-A1CC-D6B6C086FBCA}" type="presOf" srcId="{5F9B1BF1-AC0E-4DB9-8174-0DA3662EC3B1}" destId="{F936C660-734C-4190-B171-B0383A4CE954}" srcOrd="0" destOrd="0" presId="urn:microsoft.com/office/officeart/2008/layout/VerticalCurvedList"/>
    <dgm:cxn modelId="{B0FD8F77-5D7B-4D9B-B225-6712D1DB88C4}" srcId="{04DCD734-21EF-4D13-9AEB-8B9F0B6712A0}" destId="{5F9B1BF1-AC0E-4DB9-8174-0DA3662EC3B1}" srcOrd="0" destOrd="0" parTransId="{B1BE9952-1C21-4C98-8363-2A591B1CC6CE}" sibTransId="{39B1B091-7AB1-4181-B7B1-785FD41CD177}"/>
    <dgm:cxn modelId="{B5F34F86-8FE3-4357-91B0-4A83A3FE16E2}" type="presOf" srcId="{04DCD734-21EF-4D13-9AEB-8B9F0B6712A0}" destId="{4B001771-2D2C-4205-9D0F-1A6C9AC5984A}" srcOrd="0" destOrd="0" presId="urn:microsoft.com/office/officeart/2008/layout/VerticalCurvedList"/>
    <dgm:cxn modelId="{9318128F-C2B4-4698-A60E-1293A4095BF8}" srcId="{04DCD734-21EF-4D13-9AEB-8B9F0B6712A0}" destId="{87050649-052F-4BE7-959B-391B0095E9E5}" srcOrd="4" destOrd="0" parTransId="{A13008FE-8891-4D45-96C5-D66C85FCC814}" sibTransId="{AF7A1631-7B10-41E1-AC22-C93045B5957E}"/>
    <dgm:cxn modelId="{996CD19B-2E40-4C6D-9E36-E56751100234}" type="presOf" srcId="{BA2AED2F-9D6E-40C3-9DDA-CCBEE49C62ED}" destId="{936B1E4A-7C65-4E3B-9490-C76A8FE14605}" srcOrd="0" destOrd="0" presId="urn:microsoft.com/office/officeart/2008/layout/VerticalCurvedList"/>
    <dgm:cxn modelId="{719C9AE1-ADFB-482A-8D29-27FD6D11AB4B}" type="presOf" srcId="{87050649-052F-4BE7-959B-391B0095E9E5}" destId="{35754152-AAC2-4AD0-882E-79BA477ECEAB}" srcOrd="0" destOrd="0" presId="urn:microsoft.com/office/officeart/2008/layout/VerticalCurvedList"/>
    <dgm:cxn modelId="{31A869FC-5C79-4ABB-86EF-38E093287BB2}" srcId="{04DCD734-21EF-4D13-9AEB-8B9F0B6712A0}" destId="{2F973D4E-63DD-44EF-AE9D-D6BEBBD6C039}" srcOrd="2" destOrd="0" parTransId="{2067535F-94D7-451C-993A-B3459FD2A590}" sibTransId="{A4F87625-124F-489C-80B2-B0034665C65F}"/>
    <dgm:cxn modelId="{CC3B27AB-AA78-40E8-9FE3-36CD6C32F2B2}" type="presParOf" srcId="{4B001771-2D2C-4205-9D0F-1A6C9AC5984A}" destId="{DFDAF223-BD20-4D1C-97B6-22A353E50E8C}" srcOrd="0" destOrd="0" presId="urn:microsoft.com/office/officeart/2008/layout/VerticalCurvedList"/>
    <dgm:cxn modelId="{3C0BE00D-8360-4A36-BF0E-C6989206AE9F}" type="presParOf" srcId="{DFDAF223-BD20-4D1C-97B6-22A353E50E8C}" destId="{415F33A6-5A42-4EA4-A8E3-E9CCF54D95A6}" srcOrd="0" destOrd="0" presId="urn:microsoft.com/office/officeart/2008/layout/VerticalCurvedList"/>
    <dgm:cxn modelId="{B885222B-2A38-4349-98EC-0E9EA6B3DEA5}" type="presParOf" srcId="{415F33A6-5A42-4EA4-A8E3-E9CCF54D95A6}" destId="{86822B4E-B260-49DD-8425-CDBE63CEF212}" srcOrd="0" destOrd="0" presId="urn:microsoft.com/office/officeart/2008/layout/VerticalCurvedList"/>
    <dgm:cxn modelId="{BBA53A52-221E-48E4-8B57-4194819F1AA5}" type="presParOf" srcId="{415F33A6-5A42-4EA4-A8E3-E9CCF54D95A6}" destId="{FAAA86F8-54C2-4962-92BF-12EF41BF86F4}" srcOrd="1" destOrd="0" presId="urn:microsoft.com/office/officeart/2008/layout/VerticalCurvedList"/>
    <dgm:cxn modelId="{D0CD142B-2816-4D69-8C87-726A827CF709}" type="presParOf" srcId="{415F33A6-5A42-4EA4-A8E3-E9CCF54D95A6}" destId="{E041ADE4-EC37-42B7-802D-7164C863F956}" srcOrd="2" destOrd="0" presId="urn:microsoft.com/office/officeart/2008/layout/VerticalCurvedList"/>
    <dgm:cxn modelId="{8C9441F9-012A-40C8-968A-E73C399AFA68}" type="presParOf" srcId="{415F33A6-5A42-4EA4-A8E3-E9CCF54D95A6}" destId="{47A17BDF-2E6A-48CF-A858-9A76DAA1C037}" srcOrd="3" destOrd="0" presId="urn:microsoft.com/office/officeart/2008/layout/VerticalCurvedList"/>
    <dgm:cxn modelId="{3AB2AD91-7886-46E5-ACAC-9FAC423B37A6}" type="presParOf" srcId="{DFDAF223-BD20-4D1C-97B6-22A353E50E8C}" destId="{F936C660-734C-4190-B171-B0383A4CE954}" srcOrd="1" destOrd="0" presId="urn:microsoft.com/office/officeart/2008/layout/VerticalCurvedList"/>
    <dgm:cxn modelId="{ED6AAE4F-2346-47EF-A2BC-E80CDE5DCB30}" type="presParOf" srcId="{DFDAF223-BD20-4D1C-97B6-22A353E50E8C}" destId="{9D5D9D17-A36D-466A-BB0B-71DECD074A2E}" srcOrd="2" destOrd="0" presId="urn:microsoft.com/office/officeart/2008/layout/VerticalCurvedList"/>
    <dgm:cxn modelId="{940D35F9-BB2C-4257-9408-96AE3714FCE6}" type="presParOf" srcId="{9D5D9D17-A36D-466A-BB0B-71DECD074A2E}" destId="{B4642D4C-A5C8-47C2-AD6D-22449A522DDC}" srcOrd="0" destOrd="0" presId="urn:microsoft.com/office/officeart/2008/layout/VerticalCurvedList"/>
    <dgm:cxn modelId="{20AF49BF-E7DC-447C-B0FC-CA835E9CC0D8}" type="presParOf" srcId="{DFDAF223-BD20-4D1C-97B6-22A353E50E8C}" destId="{936B1E4A-7C65-4E3B-9490-C76A8FE14605}" srcOrd="3" destOrd="0" presId="urn:microsoft.com/office/officeart/2008/layout/VerticalCurvedList"/>
    <dgm:cxn modelId="{7D716633-7B05-4AF7-A543-5BC32F7B02DA}" type="presParOf" srcId="{DFDAF223-BD20-4D1C-97B6-22A353E50E8C}" destId="{917B1030-D47B-4FA8-8EAB-3C609C466600}" srcOrd="4" destOrd="0" presId="urn:microsoft.com/office/officeart/2008/layout/VerticalCurvedList"/>
    <dgm:cxn modelId="{ABFF361D-9AE3-4DF0-97BC-05F5D05B10F3}" type="presParOf" srcId="{917B1030-D47B-4FA8-8EAB-3C609C466600}" destId="{3E2DAD1B-911F-4344-9394-E9BFDCF9505F}" srcOrd="0" destOrd="0" presId="urn:microsoft.com/office/officeart/2008/layout/VerticalCurvedList"/>
    <dgm:cxn modelId="{5EA6A020-C8C1-490A-8E76-CD02553FA008}" type="presParOf" srcId="{DFDAF223-BD20-4D1C-97B6-22A353E50E8C}" destId="{2B5E3824-527D-49F7-BE54-02887217B070}" srcOrd="5" destOrd="0" presId="urn:microsoft.com/office/officeart/2008/layout/VerticalCurvedList"/>
    <dgm:cxn modelId="{3161203F-34E5-4681-A6B9-3F2C6E995FBA}" type="presParOf" srcId="{DFDAF223-BD20-4D1C-97B6-22A353E50E8C}" destId="{E85D85AE-DD23-4E99-AA0D-5A3A8AFCD246}" srcOrd="6" destOrd="0" presId="urn:microsoft.com/office/officeart/2008/layout/VerticalCurvedList"/>
    <dgm:cxn modelId="{252506B2-BBB3-4F8B-92B5-4173CE8391B5}" type="presParOf" srcId="{E85D85AE-DD23-4E99-AA0D-5A3A8AFCD246}" destId="{A95B71E1-8DA4-42A4-A672-01E1481B537E}" srcOrd="0" destOrd="0" presId="urn:microsoft.com/office/officeart/2008/layout/VerticalCurvedList"/>
    <dgm:cxn modelId="{D94D5065-43A0-4A68-9182-5938BC556D21}" type="presParOf" srcId="{DFDAF223-BD20-4D1C-97B6-22A353E50E8C}" destId="{5486AEFF-F336-4CDA-A978-ED87EA000FBE}" srcOrd="7" destOrd="0" presId="urn:microsoft.com/office/officeart/2008/layout/VerticalCurvedList"/>
    <dgm:cxn modelId="{42637952-EBE7-4BA4-9472-CB4E5114BB9A}" type="presParOf" srcId="{DFDAF223-BD20-4D1C-97B6-22A353E50E8C}" destId="{DBB6C0D1-2F7B-4DF5-8F12-B1A90144D268}" srcOrd="8" destOrd="0" presId="urn:microsoft.com/office/officeart/2008/layout/VerticalCurvedList"/>
    <dgm:cxn modelId="{BB051FDD-FDDE-4CCE-B431-0CD5D30BAB0D}" type="presParOf" srcId="{DBB6C0D1-2F7B-4DF5-8F12-B1A90144D268}" destId="{B4BF3614-2F49-408A-8386-A3698E4118EF}" srcOrd="0" destOrd="0" presId="urn:microsoft.com/office/officeart/2008/layout/VerticalCurvedList"/>
    <dgm:cxn modelId="{6DF6D712-5BAB-45D4-989D-08503E347D00}" type="presParOf" srcId="{DFDAF223-BD20-4D1C-97B6-22A353E50E8C}" destId="{35754152-AAC2-4AD0-882E-79BA477ECEAB}" srcOrd="9" destOrd="0" presId="urn:microsoft.com/office/officeart/2008/layout/VerticalCurvedList"/>
    <dgm:cxn modelId="{8726CAA0-84DE-4E08-A331-DADCC3ABF52D}" type="presParOf" srcId="{DFDAF223-BD20-4D1C-97B6-22A353E50E8C}" destId="{BBA5CDD1-5A4E-4B44-B372-6019043DFA22}" srcOrd="10" destOrd="0" presId="urn:microsoft.com/office/officeart/2008/layout/VerticalCurvedList"/>
    <dgm:cxn modelId="{8380F4D8-C872-43F4-9735-A33F62278394}" type="presParOf" srcId="{BBA5CDD1-5A4E-4B44-B372-6019043DFA22}" destId="{E2D47E6A-B77E-44BB-B5F7-B9D3459AA3EC}" srcOrd="0" destOrd="0" presId="urn:microsoft.com/office/officeart/2008/layout/VerticalCurved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0BB81AD-CA3A-477F-B25C-D7830D3A6D4E}"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84277AEB-EC20-4F74-B39E-CA02B37DCF61}">
      <dgm:prSet phldrT="[Text]"/>
      <dgm:spPr/>
      <dgm:t>
        <a:bodyPr/>
        <a:lstStyle/>
        <a:p>
          <a:r>
            <a:rPr lang="en-US" dirty="0"/>
            <a:t>Activity Schedule</a:t>
          </a:r>
        </a:p>
      </dgm:t>
    </dgm:pt>
    <dgm:pt modelId="{2BB2904B-628D-455A-B3C9-189321E1952C}" type="parTrans" cxnId="{03F7DBBD-7ED1-4A92-94C8-523AC5860821}">
      <dgm:prSet/>
      <dgm:spPr/>
      <dgm:t>
        <a:bodyPr/>
        <a:lstStyle/>
        <a:p>
          <a:endParaRPr lang="en-US"/>
        </a:p>
      </dgm:t>
    </dgm:pt>
    <dgm:pt modelId="{E597C292-04BD-4E7D-9BD1-2265987F0476}" type="sibTrans" cxnId="{03F7DBBD-7ED1-4A92-94C8-523AC5860821}">
      <dgm:prSet/>
      <dgm:spPr/>
      <dgm:t>
        <a:bodyPr/>
        <a:lstStyle/>
        <a:p>
          <a:endParaRPr lang="en-US"/>
        </a:p>
      </dgm:t>
    </dgm:pt>
    <dgm:pt modelId="{154A1B4F-E0AC-489C-85CD-E07906ACD5A4}">
      <dgm:prSet phldrT="[Text]"/>
      <dgm:spPr/>
      <dgm:t>
        <a:bodyPr/>
        <a:lstStyle/>
        <a:p>
          <a:r>
            <a:rPr lang="en-US" dirty="0"/>
            <a:t>Work Breakdown Structure</a:t>
          </a:r>
        </a:p>
      </dgm:t>
    </dgm:pt>
    <dgm:pt modelId="{C8478C8C-7A65-425B-AC9E-5785ABA4CC4F}" type="parTrans" cxnId="{B7142B94-DE7B-430F-B99F-5C4054DB465B}">
      <dgm:prSet/>
      <dgm:spPr/>
      <dgm:t>
        <a:bodyPr/>
        <a:lstStyle/>
        <a:p>
          <a:endParaRPr lang="en-US"/>
        </a:p>
      </dgm:t>
    </dgm:pt>
    <dgm:pt modelId="{731276C0-C53D-4935-958C-7D32231B5F86}" type="sibTrans" cxnId="{B7142B94-DE7B-430F-B99F-5C4054DB465B}">
      <dgm:prSet/>
      <dgm:spPr/>
      <dgm:t>
        <a:bodyPr/>
        <a:lstStyle/>
        <a:p>
          <a:endParaRPr lang="en-US"/>
        </a:p>
      </dgm:t>
    </dgm:pt>
    <dgm:pt modelId="{CB018227-0094-498D-AC20-E43916794259}">
      <dgm:prSet phldrT="[Text]"/>
      <dgm:spPr/>
      <dgm:t>
        <a:bodyPr/>
        <a:lstStyle/>
        <a:p>
          <a:r>
            <a:rPr lang="en-US" dirty="0"/>
            <a:t>Cost data</a:t>
          </a:r>
        </a:p>
      </dgm:t>
    </dgm:pt>
    <dgm:pt modelId="{890E075E-A26B-479A-BE48-F52F1998CE1D}" type="parTrans" cxnId="{4FDADF1B-BC42-4377-AC71-AC8586636484}">
      <dgm:prSet/>
      <dgm:spPr/>
      <dgm:t>
        <a:bodyPr/>
        <a:lstStyle/>
        <a:p>
          <a:endParaRPr lang="en-US"/>
        </a:p>
      </dgm:t>
    </dgm:pt>
    <dgm:pt modelId="{9B45509A-469C-4BBF-BD61-B7F333D1D5DB}" type="sibTrans" cxnId="{4FDADF1B-BC42-4377-AC71-AC8586636484}">
      <dgm:prSet/>
      <dgm:spPr/>
      <dgm:t>
        <a:bodyPr/>
        <a:lstStyle/>
        <a:p>
          <a:endParaRPr lang="en-US"/>
        </a:p>
      </dgm:t>
    </dgm:pt>
    <dgm:pt modelId="{E93502E1-38E3-415C-BD5A-70AAA9205E9A}">
      <dgm:prSet phldrT="[Text]"/>
      <dgm:spPr/>
      <dgm:t>
        <a:bodyPr/>
        <a:lstStyle/>
        <a:p>
          <a:r>
            <a:rPr lang="en-US" dirty="0"/>
            <a:t>Price</a:t>
          </a:r>
        </a:p>
      </dgm:t>
    </dgm:pt>
    <dgm:pt modelId="{ACF2FFB9-D44D-47D7-8CAF-AA3103D5C8C7}" type="parTrans" cxnId="{787C6D47-4D2B-441B-B197-FDA4CC6ABDB2}">
      <dgm:prSet/>
      <dgm:spPr/>
      <dgm:t>
        <a:bodyPr/>
        <a:lstStyle/>
        <a:p>
          <a:endParaRPr lang="en-US"/>
        </a:p>
      </dgm:t>
    </dgm:pt>
    <dgm:pt modelId="{C0789CCA-E015-4408-AE21-97CD72EB86BC}" type="sibTrans" cxnId="{787C6D47-4D2B-441B-B197-FDA4CC6ABDB2}">
      <dgm:prSet/>
      <dgm:spPr/>
      <dgm:t>
        <a:bodyPr/>
        <a:lstStyle/>
        <a:p>
          <a:endParaRPr lang="en-US"/>
        </a:p>
      </dgm:t>
    </dgm:pt>
    <dgm:pt modelId="{8BB2775E-54B3-42DC-BAD9-E633DF4B2649}" type="pres">
      <dgm:prSet presAssocID="{50BB81AD-CA3A-477F-B25C-D7830D3A6D4E}" presName="Name0" presStyleCnt="0">
        <dgm:presLayoutVars>
          <dgm:chMax val="4"/>
          <dgm:resizeHandles val="exact"/>
        </dgm:presLayoutVars>
      </dgm:prSet>
      <dgm:spPr/>
    </dgm:pt>
    <dgm:pt modelId="{D35554F6-18FA-4357-9E59-5E0F42C92CF7}" type="pres">
      <dgm:prSet presAssocID="{50BB81AD-CA3A-477F-B25C-D7830D3A6D4E}" presName="ellipse" presStyleLbl="trBgShp" presStyleIdx="0" presStyleCnt="1"/>
      <dgm:spPr/>
    </dgm:pt>
    <dgm:pt modelId="{6DF8CEA0-7946-4ED0-BA21-86F1C551C2DD}" type="pres">
      <dgm:prSet presAssocID="{50BB81AD-CA3A-477F-B25C-D7830D3A6D4E}" presName="arrow1" presStyleLbl="fgShp" presStyleIdx="0" presStyleCnt="1"/>
      <dgm:spPr/>
    </dgm:pt>
    <dgm:pt modelId="{71649088-5D0E-411C-B0C5-2CF775CE2C5A}" type="pres">
      <dgm:prSet presAssocID="{50BB81AD-CA3A-477F-B25C-D7830D3A6D4E}" presName="rectangle" presStyleLbl="revTx" presStyleIdx="0" presStyleCnt="1">
        <dgm:presLayoutVars>
          <dgm:bulletEnabled val="1"/>
        </dgm:presLayoutVars>
      </dgm:prSet>
      <dgm:spPr/>
    </dgm:pt>
    <dgm:pt modelId="{852382F3-8E73-4EC5-B303-29EAB939CE94}" type="pres">
      <dgm:prSet presAssocID="{154A1B4F-E0AC-489C-85CD-E07906ACD5A4}" presName="item1" presStyleLbl="node1" presStyleIdx="0" presStyleCnt="3">
        <dgm:presLayoutVars>
          <dgm:bulletEnabled val="1"/>
        </dgm:presLayoutVars>
      </dgm:prSet>
      <dgm:spPr/>
    </dgm:pt>
    <dgm:pt modelId="{AE579236-BDA3-4C46-AEC1-0EEA80273354}" type="pres">
      <dgm:prSet presAssocID="{CB018227-0094-498D-AC20-E43916794259}" presName="item2" presStyleLbl="node1" presStyleIdx="1" presStyleCnt="3">
        <dgm:presLayoutVars>
          <dgm:bulletEnabled val="1"/>
        </dgm:presLayoutVars>
      </dgm:prSet>
      <dgm:spPr/>
    </dgm:pt>
    <dgm:pt modelId="{ED6A5BBA-6286-4CA9-8D0E-E19CFAF5946F}" type="pres">
      <dgm:prSet presAssocID="{E93502E1-38E3-415C-BD5A-70AAA9205E9A}" presName="item3" presStyleLbl="node1" presStyleIdx="2" presStyleCnt="3">
        <dgm:presLayoutVars>
          <dgm:bulletEnabled val="1"/>
        </dgm:presLayoutVars>
      </dgm:prSet>
      <dgm:spPr/>
    </dgm:pt>
    <dgm:pt modelId="{06C6407C-6E94-40D5-B7A6-9EA1875D86EF}" type="pres">
      <dgm:prSet presAssocID="{50BB81AD-CA3A-477F-B25C-D7830D3A6D4E}" presName="funnel" presStyleLbl="trAlignAcc1" presStyleIdx="0" presStyleCnt="1"/>
      <dgm:spPr/>
    </dgm:pt>
  </dgm:ptLst>
  <dgm:cxnLst>
    <dgm:cxn modelId="{4FDADF1B-BC42-4377-AC71-AC8586636484}" srcId="{50BB81AD-CA3A-477F-B25C-D7830D3A6D4E}" destId="{CB018227-0094-498D-AC20-E43916794259}" srcOrd="2" destOrd="0" parTransId="{890E075E-A26B-479A-BE48-F52F1998CE1D}" sibTransId="{9B45509A-469C-4BBF-BD61-B7F333D1D5DB}"/>
    <dgm:cxn modelId="{787C6D47-4D2B-441B-B197-FDA4CC6ABDB2}" srcId="{50BB81AD-CA3A-477F-B25C-D7830D3A6D4E}" destId="{E93502E1-38E3-415C-BD5A-70AAA9205E9A}" srcOrd="3" destOrd="0" parTransId="{ACF2FFB9-D44D-47D7-8CAF-AA3103D5C8C7}" sibTransId="{C0789CCA-E015-4408-AE21-97CD72EB86BC}"/>
    <dgm:cxn modelId="{A5F9CA88-ED54-4C8B-A812-C75774B953F2}" type="presOf" srcId="{CB018227-0094-498D-AC20-E43916794259}" destId="{852382F3-8E73-4EC5-B303-29EAB939CE94}" srcOrd="0" destOrd="0" presId="urn:microsoft.com/office/officeart/2005/8/layout/funnel1"/>
    <dgm:cxn modelId="{B7142B94-DE7B-430F-B99F-5C4054DB465B}" srcId="{50BB81AD-CA3A-477F-B25C-D7830D3A6D4E}" destId="{154A1B4F-E0AC-489C-85CD-E07906ACD5A4}" srcOrd="1" destOrd="0" parTransId="{C8478C8C-7A65-425B-AC9E-5785ABA4CC4F}" sibTransId="{731276C0-C53D-4935-958C-7D32231B5F86}"/>
    <dgm:cxn modelId="{7ADEBCB8-6653-4047-A26B-3D4BD7892766}" type="presOf" srcId="{E93502E1-38E3-415C-BD5A-70AAA9205E9A}" destId="{71649088-5D0E-411C-B0C5-2CF775CE2C5A}" srcOrd="0" destOrd="0" presId="urn:microsoft.com/office/officeart/2005/8/layout/funnel1"/>
    <dgm:cxn modelId="{FC7017BB-253A-4F24-9030-32F4E28DD74E}" type="presOf" srcId="{84277AEB-EC20-4F74-B39E-CA02B37DCF61}" destId="{ED6A5BBA-6286-4CA9-8D0E-E19CFAF5946F}" srcOrd="0" destOrd="0" presId="urn:microsoft.com/office/officeart/2005/8/layout/funnel1"/>
    <dgm:cxn modelId="{03F7DBBD-7ED1-4A92-94C8-523AC5860821}" srcId="{50BB81AD-CA3A-477F-B25C-D7830D3A6D4E}" destId="{84277AEB-EC20-4F74-B39E-CA02B37DCF61}" srcOrd="0" destOrd="0" parTransId="{2BB2904B-628D-455A-B3C9-189321E1952C}" sibTransId="{E597C292-04BD-4E7D-9BD1-2265987F0476}"/>
    <dgm:cxn modelId="{70D81AF6-4818-43CE-BCFE-9928E66624A2}" type="presOf" srcId="{50BB81AD-CA3A-477F-B25C-D7830D3A6D4E}" destId="{8BB2775E-54B3-42DC-BAD9-E633DF4B2649}" srcOrd="0" destOrd="0" presId="urn:microsoft.com/office/officeart/2005/8/layout/funnel1"/>
    <dgm:cxn modelId="{846304FE-5BDF-4234-BEEA-8677BC7E0985}" type="presOf" srcId="{154A1B4F-E0AC-489C-85CD-E07906ACD5A4}" destId="{AE579236-BDA3-4C46-AEC1-0EEA80273354}" srcOrd="0" destOrd="0" presId="urn:microsoft.com/office/officeart/2005/8/layout/funnel1"/>
    <dgm:cxn modelId="{B2F55A2A-9647-4A94-912E-B0015BDB323A}" type="presParOf" srcId="{8BB2775E-54B3-42DC-BAD9-E633DF4B2649}" destId="{D35554F6-18FA-4357-9E59-5E0F42C92CF7}" srcOrd="0" destOrd="0" presId="urn:microsoft.com/office/officeart/2005/8/layout/funnel1"/>
    <dgm:cxn modelId="{6A229CB7-3103-4EE3-A7D8-2D64AD9DC66D}" type="presParOf" srcId="{8BB2775E-54B3-42DC-BAD9-E633DF4B2649}" destId="{6DF8CEA0-7946-4ED0-BA21-86F1C551C2DD}" srcOrd="1" destOrd="0" presId="urn:microsoft.com/office/officeart/2005/8/layout/funnel1"/>
    <dgm:cxn modelId="{467BEB1E-D754-426E-ABCB-B69244E726A2}" type="presParOf" srcId="{8BB2775E-54B3-42DC-BAD9-E633DF4B2649}" destId="{71649088-5D0E-411C-B0C5-2CF775CE2C5A}" srcOrd="2" destOrd="0" presId="urn:microsoft.com/office/officeart/2005/8/layout/funnel1"/>
    <dgm:cxn modelId="{698166BE-1334-4111-AD73-638A894E2B49}" type="presParOf" srcId="{8BB2775E-54B3-42DC-BAD9-E633DF4B2649}" destId="{852382F3-8E73-4EC5-B303-29EAB939CE94}" srcOrd="3" destOrd="0" presId="urn:microsoft.com/office/officeart/2005/8/layout/funnel1"/>
    <dgm:cxn modelId="{6ED00371-21E6-4A4F-8107-1495A8B8AF74}" type="presParOf" srcId="{8BB2775E-54B3-42DC-BAD9-E633DF4B2649}" destId="{AE579236-BDA3-4C46-AEC1-0EEA80273354}" srcOrd="4" destOrd="0" presId="urn:microsoft.com/office/officeart/2005/8/layout/funnel1"/>
    <dgm:cxn modelId="{FB66D66F-22E1-4C2B-8347-60E00FA4C7E7}" type="presParOf" srcId="{8BB2775E-54B3-42DC-BAD9-E633DF4B2649}" destId="{ED6A5BBA-6286-4CA9-8D0E-E19CFAF5946F}" srcOrd="5" destOrd="0" presId="urn:microsoft.com/office/officeart/2005/8/layout/funnel1"/>
    <dgm:cxn modelId="{937D79A7-7655-4840-B6E1-D4B6851A9C7B}" type="presParOf" srcId="{8BB2775E-54B3-42DC-BAD9-E633DF4B2649}" destId="{06C6407C-6E94-40D5-B7A6-9EA1875D86EF}"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8733DE2-8FAF-4A65-B91F-3A84EFF0F00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C47FCF6-3FFF-431F-9C30-4C49254E9B81}">
      <dgm:prSet phldrT="[Text]"/>
      <dgm:spPr/>
      <dgm:t>
        <a:bodyPr/>
        <a:lstStyle/>
        <a:p>
          <a:r>
            <a:rPr lang="en-ZA" dirty="0"/>
            <a:t>PROGRAM </a:t>
          </a:r>
        </a:p>
        <a:p>
          <a:r>
            <a:rPr lang="en-ZA" dirty="0"/>
            <a:t>(01-00-00): Assembly Line Modification</a:t>
          </a:r>
          <a:endParaRPr lang="en-US" dirty="0"/>
        </a:p>
      </dgm:t>
    </dgm:pt>
    <dgm:pt modelId="{5B13001D-81A7-40E1-9A8C-D3E745C794A3}" type="parTrans" cxnId="{7504661A-69FA-4E2E-8981-F1912AAAFFB1}">
      <dgm:prSet/>
      <dgm:spPr/>
      <dgm:t>
        <a:bodyPr/>
        <a:lstStyle/>
        <a:p>
          <a:endParaRPr lang="en-US"/>
        </a:p>
      </dgm:t>
    </dgm:pt>
    <dgm:pt modelId="{13D96DA7-7C37-4C4A-A7B0-5C9A4CDE970B}" type="sibTrans" cxnId="{7504661A-69FA-4E2E-8981-F1912AAAFFB1}">
      <dgm:prSet/>
      <dgm:spPr/>
      <dgm:t>
        <a:bodyPr/>
        <a:lstStyle/>
        <a:p>
          <a:endParaRPr lang="en-US"/>
        </a:p>
      </dgm:t>
    </dgm:pt>
    <dgm:pt modelId="{03687CC8-5755-4709-A83A-064AC096E1C5}" type="asst">
      <dgm:prSet phldrT="[Text]"/>
      <dgm:spPr/>
      <dgm:t>
        <a:bodyPr/>
        <a:lstStyle/>
        <a:p>
          <a:r>
            <a:rPr lang="en-US" dirty="0"/>
            <a:t>PROJECT 2 </a:t>
          </a:r>
        </a:p>
        <a:p>
          <a:r>
            <a:rPr lang="en-US" dirty="0"/>
            <a:t>(01-02-00): Assembly</a:t>
          </a:r>
        </a:p>
      </dgm:t>
    </dgm:pt>
    <dgm:pt modelId="{EC872400-911C-4FC2-80A4-473CD85FCA50}" type="parTrans" cxnId="{F6FDF36C-975E-411C-9131-40E6D39BF70D}">
      <dgm:prSet/>
      <dgm:spPr/>
      <dgm:t>
        <a:bodyPr/>
        <a:lstStyle/>
        <a:p>
          <a:endParaRPr lang="en-US"/>
        </a:p>
      </dgm:t>
    </dgm:pt>
    <dgm:pt modelId="{CA601A9C-46A8-49A4-B60B-A89FED59D723}" type="sibTrans" cxnId="{F6FDF36C-975E-411C-9131-40E6D39BF70D}">
      <dgm:prSet/>
      <dgm:spPr/>
      <dgm:t>
        <a:bodyPr/>
        <a:lstStyle/>
        <a:p>
          <a:endParaRPr lang="en-US"/>
        </a:p>
      </dgm:t>
    </dgm:pt>
    <dgm:pt modelId="{8BE5811F-EBB0-4EA9-9B0B-2A8FF52108A8}" type="asst">
      <dgm:prSet phldrT="[Text]"/>
      <dgm:spPr/>
      <dgm:t>
        <a:bodyPr/>
        <a:lstStyle/>
        <a:p>
          <a:r>
            <a:rPr lang="en-ZA" dirty="0"/>
            <a:t>PROJECT 1 </a:t>
          </a:r>
        </a:p>
        <a:p>
          <a:r>
            <a:rPr lang="en-ZA" dirty="0"/>
            <a:t>(01-01-00): Initial Planning</a:t>
          </a:r>
          <a:endParaRPr lang="en-US" dirty="0"/>
        </a:p>
      </dgm:t>
    </dgm:pt>
    <dgm:pt modelId="{48FB03C3-B1D8-4D6A-811A-EF8A30AD5E11}" type="parTrans" cxnId="{97CD5660-5C24-4587-A333-C87BAE53885A}">
      <dgm:prSet/>
      <dgm:spPr/>
      <dgm:t>
        <a:bodyPr/>
        <a:lstStyle/>
        <a:p>
          <a:endParaRPr lang="en-US"/>
        </a:p>
      </dgm:t>
    </dgm:pt>
    <dgm:pt modelId="{6C38450B-1085-4290-9893-E27D2F0180F5}" type="sibTrans" cxnId="{97CD5660-5C24-4587-A333-C87BAE53885A}">
      <dgm:prSet/>
      <dgm:spPr/>
      <dgm:t>
        <a:bodyPr/>
        <a:lstStyle/>
        <a:p>
          <a:endParaRPr lang="en-US"/>
        </a:p>
      </dgm:t>
    </dgm:pt>
    <dgm:pt modelId="{96512EAA-31FB-417D-AB25-D3780027716C}" type="asst">
      <dgm:prSet phldrT="[Text]"/>
      <dgm:spPr/>
      <dgm:t>
        <a:bodyPr/>
        <a:lstStyle/>
        <a:p>
          <a:r>
            <a:rPr lang="en-ZA" dirty="0"/>
            <a:t>Task 1 </a:t>
          </a:r>
        </a:p>
        <a:p>
          <a:r>
            <a:rPr lang="en-ZA" dirty="0"/>
            <a:t>(01-01-01): Engineering Control</a:t>
          </a:r>
          <a:endParaRPr lang="en-US" dirty="0"/>
        </a:p>
      </dgm:t>
    </dgm:pt>
    <dgm:pt modelId="{848D98AE-6634-476F-B823-876FE1D50759}" type="parTrans" cxnId="{CBE204E7-1FBC-4D86-9562-93DB31E459A8}">
      <dgm:prSet/>
      <dgm:spPr/>
      <dgm:t>
        <a:bodyPr/>
        <a:lstStyle/>
        <a:p>
          <a:endParaRPr lang="en-US"/>
        </a:p>
      </dgm:t>
    </dgm:pt>
    <dgm:pt modelId="{B44CAFD1-2676-42C5-B919-FA3D5A073AD0}" type="sibTrans" cxnId="{CBE204E7-1FBC-4D86-9562-93DB31E459A8}">
      <dgm:prSet/>
      <dgm:spPr/>
      <dgm:t>
        <a:bodyPr/>
        <a:lstStyle/>
        <a:p>
          <a:endParaRPr lang="en-US"/>
        </a:p>
      </dgm:t>
    </dgm:pt>
    <dgm:pt modelId="{54D07579-8A40-4BBE-8891-BDD2E2A32D77}" type="asst">
      <dgm:prSet phldrT="[Text]"/>
      <dgm:spPr/>
      <dgm:t>
        <a:bodyPr/>
        <a:lstStyle/>
        <a:p>
          <a:r>
            <a:rPr lang="en-ZA" dirty="0"/>
            <a:t>Task 2</a:t>
          </a:r>
        </a:p>
        <a:p>
          <a:r>
            <a:rPr lang="en-ZA" dirty="0"/>
            <a:t> (01-01-02): Engineering Development</a:t>
          </a:r>
          <a:endParaRPr lang="en-US" dirty="0"/>
        </a:p>
      </dgm:t>
    </dgm:pt>
    <dgm:pt modelId="{FA27DBB3-88D6-4EA7-8EDC-24D72186D3A0}" type="parTrans" cxnId="{FA0E7131-372C-41A4-A0E9-A4DC114A52E6}">
      <dgm:prSet/>
      <dgm:spPr/>
      <dgm:t>
        <a:bodyPr/>
        <a:lstStyle/>
        <a:p>
          <a:endParaRPr lang="en-US"/>
        </a:p>
      </dgm:t>
    </dgm:pt>
    <dgm:pt modelId="{F060469C-BA63-4290-B625-96CAF1F51B1C}" type="sibTrans" cxnId="{FA0E7131-372C-41A4-A0E9-A4DC114A52E6}">
      <dgm:prSet/>
      <dgm:spPr/>
      <dgm:t>
        <a:bodyPr/>
        <a:lstStyle/>
        <a:p>
          <a:endParaRPr lang="en-US"/>
        </a:p>
      </dgm:t>
    </dgm:pt>
    <dgm:pt modelId="{E919472E-AE3E-4D32-9156-273C8AB7DC3A}" type="asst">
      <dgm:prSet phldrT="[Text]"/>
      <dgm:spPr/>
      <dgm:t>
        <a:bodyPr/>
        <a:lstStyle/>
        <a:p>
          <a:r>
            <a:rPr lang="en-US" dirty="0"/>
            <a:t>Task 1 </a:t>
          </a:r>
        </a:p>
        <a:p>
          <a:r>
            <a:rPr lang="en-US" dirty="0"/>
            <a:t> (01-02-01): Modification</a:t>
          </a:r>
        </a:p>
      </dgm:t>
    </dgm:pt>
    <dgm:pt modelId="{B6903C24-C7AE-4A44-BAF5-48D59E59087C}" type="parTrans" cxnId="{D395FA9B-40A4-4CC3-8205-6153B48A7474}">
      <dgm:prSet/>
      <dgm:spPr/>
      <dgm:t>
        <a:bodyPr/>
        <a:lstStyle/>
        <a:p>
          <a:endParaRPr lang="en-US"/>
        </a:p>
      </dgm:t>
    </dgm:pt>
    <dgm:pt modelId="{D0549519-6D96-44C7-A3F4-25455FE4C940}" type="sibTrans" cxnId="{D395FA9B-40A4-4CC3-8205-6153B48A7474}">
      <dgm:prSet/>
      <dgm:spPr/>
      <dgm:t>
        <a:bodyPr/>
        <a:lstStyle/>
        <a:p>
          <a:endParaRPr lang="en-US"/>
        </a:p>
      </dgm:t>
    </dgm:pt>
    <dgm:pt modelId="{E5877C89-E56B-4007-8C59-D1BCD248F578}" type="asst">
      <dgm:prSet phldrT="[Text]"/>
      <dgm:spPr/>
      <dgm:t>
        <a:bodyPr/>
        <a:lstStyle/>
        <a:p>
          <a:r>
            <a:rPr lang="en-US" dirty="0"/>
            <a:t>Task 2</a:t>
          </a:r>
        </a:p>
        <a:p>
          <a:r>
            <a:rPr lang="en-US" dirty="0"/>
            <a:t> (01-02-02): Testing</a:t>
          </a:r>
        </a:p>
      </dgm:t>
    </dgm:pt>
    <dgm:pt modelId="{11CD8562-E5F0-407F-AACC-B07695308B70}" type="parTrans" cxnId="{73C221F6-DE8F-42D8-9A9F-E1BC3771642F}">
      <dgm:prSet/>
      <dgm:spPr/>
      <dgm:t>
        <a:bodyPr/>
        <a:lstStyle/>
        <a:p>
          <a:endParaRPr lang="en-US"/>
        </a:p>
      </dgm:t>
    </dgm:pt>
    <dgm:pt modelId="{09CBB060-66A3-4BAA-B191-ED51AC991383}" type="sibTrans" cxnId="{73C221F6-DE8F-42D8-9A9F-E1BC3771642F}">
      <dgm:prSet/>
      <dgm:spPr/>
      <dgm:t>
        <a:bodyPr/>
        <a:lstStyle/>
        <a:p>
          <a:endParaRPr lang="en-US"/>
        </a:p>
      </dgm:t>
    </dgm:pt>
    <dgm:pt modelId="{191B0A6B-8542-4FDD-B182-71F32462FF7C}" type="pres">
      <dgm:prSet presAssocID="{08733DE2-8FAF-4A65-B91F-3A84EFF0F008}" presName="hierChild1" presStyleCnt="0">
        <dgm:presLayoutVars>
          <dgm:orgChart val="1"/>
          <dgm:chPref val="1"/>
          <dgm:dir/>
          <dgm:animOne val="branch"/>
          <dgm:animLvl val="lvl"/>
          <dgm:resizeHandles/>
        </dgm:presLayoutVars>
      </dgm:prSet>
      <dgm:spPr/>
    </dgm:pt>
    <dgm:pt modelId="{572D97E9-C64D-4A64-99C2-324E5FB69672}" type="pres">
      <dgm:prSet presAssocID="{8C47FCF6-3FFF-431F-9C30-4C49254E9B81}" presName="hierRoot1" presStyleCnt="0">
        <dgm:presLayoutVars>
          <dgm:hierBranch val="init"/>
        </dgm:presLayoutVars>
      </dgm:prSet>
      <dgm:spPr/>
    </dgm:pt>
    <dgm:pt modelId="{6194173D-82F9-4846-BB91-C4831046906D}" type="pres">
      <dgm:prSet presAssocID="{8C47FCF6-3FFF-431F-9C30-4C49254E9B81}" presName="rootComposite1" presStyleCnt="0"/>
      <dgm:spPr/>
    </dgm:pt>
    <dgm:pt modelId="{190E2342-50CB-43D7-8A8C-8AFECAD02ED9}" type="pres">
      <dgm:prSet presAssocID="{8C47FCF6-3FFF-431F-9C30-4C49254E9B81}" presName="rootText1" presStyleLbl="node0" presStyleIdx="0" presStyleCnt="1">
        <dgm:presLayoutVars>
          <dgm:chPref val="3"/>
        </dgm:presLayoutVars>
      </dgm:prSet>
      <dgm:spPr/>
    </dgm:pt>
    <dgm:pt modelId="{87650362-26C8-456C-BDB7-4009D772E06F}" type="pres">
      <dgm:prSet presAssocID="{8C47FCF6-3FFF-431F-9C30-4C49254E9B81}" presName="rootConnector1" presStyleLbl="node1" presStyleIdx="0" presStyleCnt="0"/>
      <dgm:spPr/>
    </dgm:pt>
    <dgm:pt modelId="{E1687198-B128-4375-8C4D-73C7A58E4D1D}" type="pres">
      <dgm:prSet presAssocID="{8C47FCF6-3FFF-431F-9C30-4C49254E9B81}" presName="hierChild2" presStyleCnt="0"/>
      <dgm:spPr/>
    </dgm:pt>
    <dgm:pt modelId="{F3F89A32-0D51-4A07-8FB3-F649A574355F}" type="pres">
      <dgm:prSet presAssocID="{8C47FCF6-3FFF-431F-9C30-4C49254E9B81}" presName="hierChild3" presStyleCnt="0"/>
      <dgm:spPr/>
    </dgm:pt>
    <dgm:pt modelId="{BD1EBCD2-255D-4C04-98ED-F3B06E2E69B9}" type="pres">
      <dgm:prSet presAssocID="{EC872400-911C-4FC2-80A4-473CD85FCA50}" presName="Name111" presStyleLbl="parChTrans1D2" presStyleIdx="0" presStyleCnt="2"/>
      <dgm:spPr/>
    </dgm:pt>
    <dgm:pt modelId="{B72CCD53-2492-4395-9331-1BD1EBA92072}" type="pres">
      <dgm:prSet presAssocID="{03687CC8-5755-4709-A83A-064AC096E1C5}" presName="hierRoot3" presStyleCnt="0">
        <dgm:presLayoutVars>
          <dgm:hierBranch val="init"/>
        </dgm:presLayoutVars>
      </dgm:prSet>
      <dgm:spPr/>
    </dgm:pt>
    <dgm:pt modelId="{2AD70AF0-7BE3-4C21-B87C-7360D7EAD325}" type="pres">
      <dgm:prSet presAssocID="{03687CC8-5755-4709-A83A-064AC096E1C5}" presName="rootComposite3" presStyleCnt="0"/>
      <dgm:spPr/>
    </dgm:pt>
    <dgm:pt modelId="{23F1C9D3-C014-4627-9ED3-1AAAA8441966}" type="pres">
      <dgm:prSet presAssocID="{03687CC8-5755-4709-A83A-064AC096E1C5}" presName="rootText3" presStyleLbl="asst1" presStyleIdx="0" presStyleCnt="6">
        <dgm:presLayoutVars>
          <dgm:chPref val="3"/>
        </dgm:presLayoutVars>
      </dgm:prSet>
      <dgm:spPr/>
    </dgm:pt>
    <dgm:pt modelId="{73949FED-0F53-4E58-AA99-CFC80480FC4B}" type="pres">
      <dgm:prSet presAssocID="{03687CC8-5755-4709-A83A-064AC096E1C5}" presName="rootConnector3" presStyleLbl="asst1" presStyleIdx="0" presStyleCnt="6"/>
      <dgm:spPr/>
    </dgm:pt>
    <dgm:pt modelId="{3A90BA46-EA0C-4E00-A6B1-D8B45DF1603B}" type="pres">
      <dgm:prSet presAssocID="{03687CC8-5755-4709-A83A-064AC096E1C5}" presName="hierChild6" presStyleCnt="0"/>
      <dgm:spPr/>
    </dgm:pt>
    <dgm:pt modelId="{DEC3E900-AEC8-4FF3-9562-5094D7DD8768}" type="pres">
      <dgm:prSet presAssocID="{03687CC8-5755-4709-A83A-064AC096E1C5}" presName="hierChild7" presStyleCnt="0"/>
      <dgm:spPr/>
    </dgm:pt>
    <dgm:pt modelId="{88A30149-4085-4E6D-8CC7-F589551CBD65}" type="pres">
      <dgm:prSet presAssocID="{B6903C24-C7AE-4A44-BAF5-48D59E59087C}" presName="Name111" presStyleLbl="parChTrans1D3" presStyleIdx="0" presStyleCnt="4"/>
      <dgm:spPr/>
    </dgm:pt>
    <dgm:pt modelId="{55B42E36-D2E5-4168-B127-FA77F0606334}" type="pres">
      <dgm:prSet presAssocID="{E919472E-AE3E-4D32-9156-273C8AB7DC3A}" presName="hierRoot3" presStyleCnt="0">
        <dgm:presLayoutVars>
          <dgm:hierBranch val="init"/>
        </dgm:presLayoutVars>
      </dgm:prSet>
      <dgm:spPr/>
    </dgm:pt>
    <dgm:pt modelId="{C3ACCA74-828B-4A67-A8A9-7FA436ADE934}" type="pres">
      <dgm:prSet presAssocID="{E919472E-AE3E-4D32-9156-273C8AB7DC3A}" presName="rootComposite3" presStyleCnt="0"/>
      <dgm:spPr/>
    </dgm:pt>
    <dgm:pt modelId="{390F554F-5D44-43E7-96AC-84594073E41E}" type="pres">
      <dgm:prSet presAssocID="{E919472E-AE3E-4D32-9156-273C8AB7DC3A}" presName="rootText3" presStyleLbl="asst1" presStyleIdx="1" presStyleCnt="6">
        <dgm:presLayoutVars>
          <dgm:chPref val="3"/>
        </dgm:presLayoutVars>
      </dgm:prSet>
      <dgm:spPr/>
    </dgm:pt>
    <dgm:pt modelId="{F53AB514-D0D3-4231-84A3-25B5207D24A9}" type="pres">
      <dgm:prSet presAssocID="{E919472E-AE3E-4D32-9156-273C8AB7DC3A}" presName="rootConnector3" presStyleLbl="asst1" presStyleIdx="1" presStyleCnt="6"/>
      <dgm:spPr/>
    </dgm:pt>
    <dgm:pt modelId="{60043C3C-7101-4376-BF84-BC356815C7C3}" type="pres">
      <dgm:prSet presAssocID="{E919472E-AE3E-4D32-9156-273C8AB7DC3A}" presName="hierChild6" presStyleCnt="0"/>
      <dgm:spPr/>
    </dgm:pt>
    <dgm:pt modelId="{043723D1-34C8-4E8D-9C06-36DED4870BC9}" type="pres">
      <dgm:prSet presAssocID="{E919472E-AE3E-4D32-9156-273C8AB7DC3A}" presName="hierChild7" presStyleCnt="0"/>
      <dgm:spPr/>
    </dgm:pt>
    <dgm:pt modelId="{78AC6976-A21A-43F4-B16E-48AF8587A159}" type="pres">
      <dgm:prSet presAssocID="{11CD8562-E5F0-407F-AACC-B07695308B70}" presName="Name111" presStyleLbl="parChTrans1D3" presStyleIdx="1" presStyleCnt="4"/>
      <dgm:spPr/>
    </dgm:pt>
    <dgm:pt modelId="{C608B24F-1C8C-4979-9EAE-84607393E71F}" type="pres">
      <dgm:prSet presAssocID="{E5877C89-E56B-4007-8C59-D1BCD248F578}" presName="hierRoot3" presStyleCnt="0">
        <dgm:presLayoutVars>
          <dgm:hierBranch val="init"/>
        </dgm:presLayoutVars>
      </dgm:prSet>
      <dgm:spPr/>
    </dgm:pt>
    <dgm:pt modelId="{81C8EDEE-55D3-4FDE-A979-0B4ECA26F41C}" type="pres">
      <dgm:prSet presAssocID="{E5877C89-E56B-4007-8C59-D1BCD248F578}" presName="rootComposite3" presStyleCnt="0"/>
      <dgm:spPr/>
    </dgm:pt>
    <dgm:pt modelId="{797FD306-33EF-495B-8B76-1E6066BE5BEF}" type="pres">
      <dgm:prSet presAssocID="{E5877C89-E56B-4007-8C59-D1BCD248F578}" presName="rootText3" presStyleLbl="asst1" presStyleIdx="2" presStyleCnt="6">
        <dgm:presLayoutVars>
          <dgm:chPref val="3"/>
        </dgm:presLayoutVars>
      </dgm:prSet>
      <dgm:spPr/>
    </dgm:pt>
    <dgm:pt modelId="{A80E5F32-4B98-4E59-A86A-279CFF31525E}" type="pres">
      <dgm:prSet presAssocID="{E5877C89-E56B-4007-8C59-D1BCD248F578}" presName="rootConnector3" presStyleLbl="asst1" presStyleIdx="2" presStyleCnt="6"/>
      <dgm:spPr/>
    </dgm:pt>
    <dgm:pt modelId="{825F90A9-C435-4539-9B1F-0F491F453861}" type="pres">
      <dgm:prSet presAssocID="{E5877C89-E56B-4007-8C59-D1BCD248F578}" presName="hierChild6" presStyleCnt="0"/>
      <dgm:spPr/>
    </dgm:pt>
    <dgm:pt modelId="{430E07ED-5CD0-4B1F-9EF7-8F8D48058E57}" type="pres">
      <dgm:prSet presAssocID="{E5877C89-E56B-4007-8C59-D1BCD248F578}" presName="hierChild7" presStyleCnt="0"/>
      <dgm:spPr/>
    </dgm:pt>
    <dgm:pt modelId="{090E435A-9014-40AE-8B6F-E3A8B0DC5AAE}" type="pres">
      <dgm:prSet presAssocID="{48FB03C3-B1D8-4D6A-811A-EF8A30AD5E11}" presName="Name111" presStyleLbl="parChTrans1D2" presStyleIdx="1" presStyleCnt="2"/>
      <dgm:spPr/>
    </dgm:pt>
    <dgm:pt modelId="{226468F1-127A-4A9F-ADE5-D037FEBA7070}" type="pres">
      <dgm:prSet presAssocID="{8BE5811F-EBB0-4EA9-9B0B-2A8FF52108A8}" presName="hierRoot3" presStyleCnt="0">
        <dgm:presLayoutVars>
          <dgm:hierBranch val="init"/>
        </dgm:presLayoutVars>
      </dgm:prSet>
      <dgm:spPr/>
    </dgm:pt>
    <dgm:pt modelId="{3B4BBCA6-C8D2-4056-BBC7-B27AE96406D6}" type="pres">
      <dgm:prSet presAssocID="{8BE5811F-EBB0-4EA9-9B0B-2A8FF52108A8}" presName="rootComposite3" presStyleCnt="0"/>
      <dgm:spPr/>
    </dgm:pt>
    <dgm:pt modelId="{E2BC7BA3-A16B-415D-AEE3-98F55FA3DC3E}" type="pres">
      <dgm:prSet presAssocID="{8BE5811F-EBB0-4EA9-9B0B-2A8FF52108A8}" presName="rootText3" presStyleLbl="asst1" presStyleIdx="3" presStyleCnt="6">
        <dgm:presLayoutVars>
          <dgm:chPref val="3"/>
        </dgm:presLayoutVars>
      </dgm:prSet>
      <dgm:spPr/>
    </dgm:pt>
    <dgm:pt modelId="{AB10042C-227D-4FB3-928B-566C481AD4F6}" type="pres">
      <dgm:prSet presAssocID="{8BE5811F-EBB0-4EA9-9B0B-2A8FF52108A8}" presName="rootConnector3" presStyleLbl="asst1" presStyleIdx="3" presStyleCnt="6"/>
      <dgm:spPr/>
    </dgm:pt>
    <dgm:pt modelId="{9D49DCE5-52FA-4DCA-AC60-E2584DEB95BB}" type="pres">
      <dgm:prSet presAssocID="{8BE5811F-EBB0-4EA9-9B0B-2A8FF52108A8}" presName="hierChild6" presStyleCnt="0"/>
      <dgm:spPr/>
    </dgm:pt>
    <dgm:pt modelId="{01ECEA08-C35B-492B-A050-73C778572A8F}" type="pres">
      <dgm:prSet presAssocID="{8BE5811F-EBB0-4EA9-9B0B-2A8FF52108A8}" presName="hierChild7" presStyleCnt="0"/>
      <dgm:spPr/>
    </dgm:pt>
    <dgm:pt modelId="{EC0F211C-911D-425A-97B7-8CF07A9C8969}" type="pres">
      <dgm:prSet presAssocID="{848D98AE-6634-476F-B823-876FE1D50759}" presName="Name111" presStyleLbl="parChTrans1D3" presStyleIdx="2" presStyleCnt="4"/>
      <dgm:spPr/>
    </dgm:pt>
    <dgm:pt modelId="{FE504C5E-0ED2-45C1-BF51-B6A732D0B8AD}" type="pres">
      <dgm:prSet presAssocID="{96512EAA-31FB-417D-AB25-D3780027716C}" presName="hierRoot3" presStyleCnt="0">
        <dgm:presLayoutVars>
          <dgm:hierBranch val="init"/>
        </dgm:presLayoutVars>
      </dgm:prSet>
      <dgm:spPr/>
    </dgm:pt>
    <dgm:pt modelId="{61659DB3-1A7A-4CC8-BF8C-D830F0D2A6A8}" type="pres">
      <dgm:prSet presAssocID="{96512EAA-31FB-417D-AB25-D3780027716C}" presName="rootComposite3" presStyleCnt="0"/>
      <dgm:spPr/>
    </dgm:pt>
    <dgm:pt modelId="{0BF95E93-BC64-405C-B9A3-B0C497955B6C}" type="pres">
      <dgm:prSet presAssocID="{96512EAA-31FB-417D-AB25-D3780027716C}" presName="rootText3" presStyleLbl="asst1" presStyleIdx="4" presStyleCnt="6">
        <dgm:presLayoutVars>
          <dgm:chPref val="3"/>
        </dgm:presLayoutVars>
      </dgm:prSet>
      <dgm:spPr/>
    </dgm:pt>
    <dgm:pt modelId="{92CF1867-93B2-44BE-83E7-C6F4B1633B70}" type="pres">
      <dgm:prSet presAssocID="{96512EAA-31FB-417D-AB25-D3780027716C}" presName="rootConnector3" presStyleLbl="asst1" presStyleIdx="4" presStyleCnt="6"/>
      <dgm:spPr/>
    </dgm:pt>
    <dgm:pt modelId="{6CF65401-4751-42E2-ABB8-FEDE3F3029EE}" type="pres">
      <dgm:prSet presAssocID="{96512EAA-31FB-417D-AB25-D3780027716C}" presName="hierChild6" presStyleCnt="0"/>
      <dgm:spPr/>
    </dgm:pt>
    <dgm:pt modelId="{F31F8811-9884-409F-84D6-FC5AFA07AC04}" type="pres">
      <dgm:prSet presAssocID="{96512EAA-31FB-417D-AB25-D3780027716C}" presName="hierChild7" presStyleCnt="0"/>
      <dgm:spPr/>
    </dgm:pt>
    <dgm:pt modelId="{A15B6F70-7F35-47BB-A04A-836DD56678F0}" type="pres">
      <dgm:prSet presAssocID="{FA27DBB3-88D6-4EA7-8EDC-24D72186D3A0}" presName="Name111" presStyleLbl="parChTrans1D3" presStyleIdx="3" presStyleCnt="4"/>
      <dgm:spPr/>
    </dgm:pt>
    <dgm:pt modelId="{3F71CCB1-41E5-49A7-8B14-E7BBCA3C4541}" type="pres">
      <dgm:prSet presAssocID="{54D07579-8A40-4BBE-8891-BDD2E2A32D77}" presName="hierRoot3" presStyleCnt="0">
        <dgm:presLayoutVars>
          <dgm:hierBranch val="init"/>
        </dgm:presLayoutVars>
      </dgm:prSet>
      <dgm:spPr/>
    </dgm:pt>
    <dgm:pt modelId="{ADA42F76-FD11-4501-B2BC-A232F1B2928F}" type="pres">
      <dgm:prSet presAssocID="{54D07579-8A40-4BBE-8891-BDD2E2A32D77}" presName="rootComposite3" presStyleCnt="0"/>
      <dgm:spPr/>
    </dgm:pt>
    <dgm:pt modelId="{06207A79-906E-42BA-AADA-C8F368DC5066}" type="pres">
      <dgm:prSet presAssocID="{54D07579-8A40-4BBE-8891-BDD2E2A32D77}" presName="rootText3" presStyleLbl="asst1" presStyleIdx="5" presStyleCnt="6">
        <dgm:presLayoutVars>
          <dgm:chPref val="3"/>
        </dgm:presLayoutVars>
      </dgm:prSet>
      <dgm:spPr/>
    </dgm:pt>
    <dgm:pt modelId="{E33C2B52-7703-48A4-85B5-3C5670C3A011}" type="pres">
      <dgm:prSet presAssocID="{54D07579-8A40-4BBE-8891-BDD2E2A32D77}" presName="rootConnector3" presStyleLbl="asst1" presStyleIdx="5" presStyleCnt="6"/>
      <dgm:spPr/>
    </dgm:pt>
    <dgm:pt modelId="{BFA5EB9C-218A-4FCC-8C92-0508F26ACD2D}" type="pres">
      <dgm:prSet presAssocID="{54D07579-8A40-4BBE-8891-BDD2E2A32D77}" presName="hierChild6" presStyleCnt="0"/>
      <dgm:spPr/>
    </dgm:pt>
    <dgm:pt modelId="{5CFC8043-4E21-49BA-9743-90E9BE2451C0}" type="pres">
      <dgm:prSet presAssocID="{54D07579-8A40-4BBE-8891-BDD2E2A32D77}" presName="hierChild7" presStyleCnt="0"/>
      <dgm:spPr/>
    </dgm:pt>
  </dgm:ptLst>
  <dgm:cxnLst>
    <dgm:cxn modelId="{D4DEF114-768D-4E2D-9937-54B7CCD20743}" type="presOf" srcId="{11CD8562-E5F0-407F-AACC-B07695308B70}" destId="{78AC6976-A21A-43F4-B16E-48AF8587A159}" srcOrd="0" destOrd="0" presId="urn:microsoft.com/office/officeart/2005/8/layout/orgChart1"/>
    <dgm:cxn modelId="{C0394117-E588-497C-8C21-5D19453599D4}" type="presOf" srcId="{03687CC8-5755-4709-A83A-064AC096E1C5}" destId="{73949FED-0F53-4E58-AA99-CFC80480FC4B}" srcOrd="1" destOrd="0" presId="urn:microsoft.com/office/officeart/2005/8/layout/orgChart1"/>
    <dgm:cxn modelId="{7504661A-69FA-4E2E-8981-F1912AAAFFB1}" srcId="{08733DE2-8FAF-4A65-B91F-3A84EFF0F008}" destId="{8C47FCF6-3FFF-431F-9C30-4C49254E9B81}" srcOrd="0" destOrd="0" parTransId="{5B13001D-81A7-40E1-9A8C-D3E745C794A3}" sibTransId="{13D96DA7-7C37-4C4A-A7B0-5C9A4CDE970B}"/>
    <dgm:cxn modelId="{4D6DC91D-B90A-44EC-AB58-602D13BA0F3C}" type="presOf" srcId="{FA27DBB3-88D6-4EA7-8EDC-24D72186D3A0}" destId="{A15B6F70-7F35-47BB-A04A-836DD56678F0}" srcOrd="0" destOrd="0" presId="urn:microsoft.com/office/officeart/2005/8/layout/orgChart1"/>
    <dgm:cxn modelId="{6CBB4023-971B-44D7-805E-8996C97F2706}" type="presOf" srcId="{96512EAA-31FB-417D-AB25-D3780027716C}" destId="{0BF95E93-BC64-405C-B9A3-B0C497955B6C}" srcOrd="0" destOrd="0" presId="urn:microsoft.com/office/officeart/2005/8/layout/orgChart1"/>
    <dgm:cxn modelId="{FA0E7131-372C-41A4-A0E9-A4DC114A52E6}" srcId="{8BE5811F-EBB0-4EA9-9B0B-2A8FF52108A8}" destId="{54D07579-8A40-4BBE-8891-BDD2E2A32D77}" srcOrd="1" destOrd="0" parTransId="{FA27DBB3-88D6-4EA7-8EDC-24D72186D3A0}" sibTransId="{F060469C-BA63-4290-B625-96CAF1F51B1C}"/>
    <dgm:cxn modelId="{4848883E-60CE-4A47-8106-2361AE53381F}" type="presOf" srcId="{96512EAA-31FB-417D-AB25-D3780027716C}" destId="{92CF1867-93B2-44BE-83E7-C6F4B1633B70}" srcOrd="1" destOrd="0" presId="urn:microsoft.com/office/officeart/2005/8/layout/orgChart1"/>
    <dgm:cxn modelId="{A61E9F5E-9A93-4C2A-9667-687A137F457F}" type="presOf" srcId="{EC872400-911C-4FC2-80A4-473CD85FCA50}" destId="{BD1EBCD2-255D-4C04-98ED-F3B06E2E69B9}" srcOrd="0" destOrd="0" presId="urn:microsoft.com/office/officeart/2005/8/layout/orgChart1"/>
    <dgm:cxn modelId="{97CD5660-5C24-4587-A333-C87BAE53885A}" srcId="{8C47FCF6-3FFF-431F-9C30-4C49254E9B81}" destId="{8BE5811F-EBB0-4EA9-9B0B-2A8FF52108A8}" srcOrd="1" destOrd="0" parTransId="{48FB03C3-B1D8-4D6A-811A-EF8A30AD5E11}" sibTransId="{6C38450B-1085-4290-9893-E27D2F0180F5}"/>
    <dgm:cxn modelId="{F6FDF36C-975E-411C-9131-40E6D39BF70D}" srcId="{8C47FCF6-3FFF-431F-9C30-4C49254E9B81}" destId="{03687CC8-5755-4709-A83A-064AC096E1C5}" srcOrd="0" destOrd="0" parTransId="{EC872400-911C-4FC2-80A4-473CD85FCA50}" sibTransId="{CA601A9C-46A8-49A4-B60B-A89FED59D723}"/>
    <dgm:cxn modelId="{1C44F974-1D4C-4D30-9C0D-995BD94433B4}" type="presOf" srcId="{E919472E-AE3E-4D32-9156-273C8AB7DC3A}" destId="{390F554F-5D44-43E7-96AC-84594073E41E}" srcOrd="0" destOrd="0" presId="urn:microsoft.com/office/officeart/2005/8/layout/orgChart1"/>
    <dgm:cxn modelId="{3F5EFB83-DD52-4FED-AEDB-93949C1925B5}" type="presOf" srcId="{54D07579-8A40-4BBE-8891-BDD2E2A32D77}" destId="{06207A79-906E-42BA-AADA-C8F368DC5066}" srcOrd="0" destOrd="0" presId="urn:microsoft.com/office/officeart/2005/8/layout/orgChart1"/>
    <dgm:cxn modelId="{52F8A389-0523-4F8A-ACBB-5C66D640FDD6}" type="presOf" srcId="{E5877C89-E56B-4007-8C59-D1BCD248F578}" destId="{797FD306-33EF-495B-8B76-1E6066BE5BEF}" srcOrd="0" destOrd="0" presId="urn:microsoft.com/office/officeart/2005/8/layout/orgChart1"/>
    <dgm:cxn modelId="{FFCB3191-E479-4E33-B3AB-9BC226B1F37B}" type="presOf" srcId="{8C47FCF6-3FFF-431F-9C30-4C49254E9B81}" destId="{190E2342-50CB-43D7-8A8C-8AFECAD02ED9}" srcOrd="0" destOrd="0" presId="urn:microsoft.com/office/officeart/2005/8/layout/orgChart1"/>
    <dgm:cxn modelId="{5F36A691-55BF-4558-9CC3-33C5E1B347BD}" type="presOf" srcId="{8BE5811F-EBB0-4EA9-9B0B-2A8FF52108A8}" destId="{E2BC7BA3-A16B-415D-AEE3-98F55FA3DC3E}" srcOrd="0" destOrd="0" presId="urn:microsoft.com/office/officeart/2005/8/layout/orgChart1"/>
    <dgm:cxn modelId="{703D0F97-2DD1-4AE8-A8FC-DE62D4FD2F57}" type="presOf" srcId="{E5877C89-E56B-4007-8C59-D1BCD248F578}" destId="{A80E5F32-4B98-4E59-A86A-279CFF31525E}" srcOrd="1" destOrd="0" presId="urn:microsoft.com/office/officeart/2005/8/layout/orgChart1"/>
    <dgm:cxn modelId="{D395FA9B-40A4-4CC3-8205-6153B48A7474}" srcId="{03687CC8-5755-4709-A83A-064AC096E1C5}" destId="{E919472E-AE3E-4D32-9156-273C8AB7DC3A}" srcOrd="0" destOrd="0" parTransId="{B6903C24-C7AE-4A44-BAF5-48D59E59087C}" sibTransId="{D0549519-6D96-44C7-A3F4-25455FE4C940}"/>
    <dgm:cxn modelId="{B2E5F9B3-A970-43A0-8060-42AFAB7B458A}" type="presOf" srcId="{E919472E-AE3E-4D32-9156-273C8AB7DC3A}" destId="{F53AB514-D0D3-4231-84A3-25B5207D24A9}" srcOrd="1" destOrd="0" presId="urn:microsoft.com/office/officeart/2005/8/layout/orgChart1"/>
    <dgm:cxn modelId="{5C9136B5-E625-4431-80EC-537CB94F2DF1}" type="presOf" srcId="{08733DE2-8FAF-4A65-B91F-3A84EFF0F008}" destId="{191B0A6B-8542-4FDD-B182-71F32462FF7C}" srcOrd="0" destOrd="0" presId="urn:microsoft.com/office/officeart/2005/8/layout/orgChart1"/>
    <dgm:cxn modelId="{E7D4BCC7-FB47-4753-96C3-A9089A85AFF7}" type="presOf" srcId="{848D98AE-6634-476F-B823-876FE1D50759}" destId="{EC0F211C-911D-425A-97B7-8CF07A9C8969}" srcOrd="0" destOrd="0" presId="urn:microsoft.com/office/officeart/2005/8/layout/orgChart1"/>
    <dgm:cxn modelId="{D37B35D1-2487-43EC-BE6A-9E9C89E6A5BC}" type="presOf" srcId="{B6903C24-C7AE-4A44-BAF5-48D59E59087C}" destId="{88A30149-4085-4E6D-8CC7-F589551CBD65}" srcOrd="0" destOrd="0" presId="urn:microsoft.com/office/officeart/2005/8/layout/orgChart1"/>
    <dgm:cxn modelId="{8B910CD8-3399-4E3F-B9CB-E9653E764DED}" type="presOf" srcId="{03687CC8-5755-4709-A83A-064AC096E1C5}" destId="{23F1C9D3-C014-4627-9ED3-1AAAA8441966}" srcOrd="0" destOrd="0" presId="urn:microsoft.com/office/officeart/2005/8/layout/orgChart1"/>
    <dgm:cxn modelId="{9E608AE3-7B72-48E2-B0BA-8AA77C9AE958}" type="presOf" srcId="{8C47FCF6-3FFF-431F-9C30-4C49254E9B81}" destId="{87650362-26C8-456C-BDB7-4009D772E06F}" srcOrd="1" destOrd="0" presId="urn:microsoft.com/office/officeart/2005/8/layout/orgChart1"/>
    <dgm:cxn modelId="{CBE204E7-1FBC-4D86-9562-93DB31E459A8}" srcId="{8BE5811F-EBB0-4EA9-9B0B-2A8FF52108A8}" destId="{96512EAA-31FB-417D-AB25-D3780027716C}" srcOrd="0" destOrd="0" parTransId="{848D98AE-6634-476F-B823-876FE1D50759}" sibTransId="{B44CAFD1-2676-42C5-B919-FA3D5A073AD0}"/>
    <dgm:cxn modelId="{1601AAE8-4083-434E-AC23-24470010C4F7}" type="presOf" srcId="{8BE5811F-EBB0-4EA9-9B0B-2A8FF52108A8}" destId="{AB10042C-227D-4FB3-928B-566C481AD4F6}" srcOrd="1" destOrd="0" presId="urn:microsoft.com/office/officeart/2005/8/layout/orgChart1"/>
    <dgm:cxn modelId="{4C7AFFEA-3276-4118-BCD3-637C93D0E8BC}" type="presOf" srcId="{54D07579-8A40-4BBE-8891-BDD2E2A32D77}" destId="{E33C2B52-7703-48A4-85B5-3C5670C3A011}" srcOrd="1" destOrd="0" presId="urn:microsoft.com/office/officeart/2005/8/layout/orgChart1"/>
    <dgm:cxn modelId="{809802EB-DEA8-4812-A4E2-D4F35A026EE0}" type="presOf" srcId="{48FB03C3-B1D8-4D6A-811A-EF8A30AD5E11}" destId="{090E435A-9014-40AE-8B6F-E3A8B0DC5AAE}" srcOrd="0" destOrd="0" presId="urn:microsoft.com/office/officeart/2005/8/layout/orgChart1"/>
    <dgm:cxn modelId="{73C221F6-DE8F-42D8-9A9F-E1BC3771642F}" srcId="{03687CC8-5755-4709-A83A-064AC096E1C5}" destId="{E5877C89-E56B-4007-8C59-D1BCD248F578}" srcOrd="1" destOrd="0" parTransId="{11CD8562-E5F0-407F-AACC-B07695308B70}" sibTransId="{09CBB060-66A3-4BAA-B191-ED51AC991383}"/>
    <dgm:cxn modelId="{11F8F156-B7F0-4723-8986-6DD389C77C60}" type="presParOf" srcId="{191B0A6B-8542-4FDD-B182-71F32462FF7C}" destId="{572D97E9-C64D-4A64-99C2-324E5FB69672}" srcOrd="0" destOrd="0" presId="urn:microsoft.com/office/officeart/2005/8/layout/orgChart1"/>
    <dgm:cxn modelId="{4490240D-E420-473A-8FFE-84A29780E060}" type="presParOf" srcId="{572D97E9-C64D-4A64-99C2-324E5FB69672}" destId="{6194173D-82F9-4846-BB91-C4831046906D}" srcOrd="0" destOrd="0" presId="urn:microsoft.com/office/officeart/2005/8/layout/orgChart1"/>
    <dgm:cxn modelId="{F2775789-5DD1-43CE-9845-84F2921C8FA8}" type="presParOf" srcId="{6194173D-82F9-4846-BB91-C4831046906D}" destId="{190E2342-50CB-43D7-8A8C-8AFECAD02ED9}" srcOrd="0" destOrd="0" presId="urn:microsoft.com/office/officeart/2005/8/layout/orgChart1"/>
    <dgm:cxn modelId="{17C637A4-FDAE-4452-9E16-D01E4E1B6A13}" type="presParOf" srcId="{6194173D-82F9-4846-BB91-C4831046906D}" destId="{87650362-26C8-456C-BDB7-4009D772E06F}" srcOrd="1" destOrd="0" presId="urn:microsoft.com/office/officeart/2005/8/layout/orgChart1"/>
    <dgm:cxn modelId="{D910BABE-4B55-4708-A148-4CE03652975E}" type="presParOf" srcId="{572D97E9-C64D-4A64-99C2-324E5FB69672}" destId="{E1687198-B128-4375-8C4D-73C7A58E4D1D}" srcOrd="1" destOrd="0" presId="urn:microsoft.com/office/officeart/2005/8/layout/orgChart1"/>
    <dgm:cxn modelId="{ECA2B25C-61E4-438D-B843-92A46346011F}" type="presParOf" srcId="{572D97E9-C64D-4A64-99C2-324E5FB69672}" destId="{F3F89A32-0D51-4A07-8FB3-F649A574355F}" srcOrd="2" destOrd="0" presId="urn:microsoft.com/office/officeart/2005/8/layout/orgChart1"/>
    <dgm:cxn modelId="{FD2DBF11-2C70-4CA5-8B1D-9AFF6B916FEA}" type="presParOf" srcId="{F3F89A32-0D51-4A07-8FB3-F649A574355F}" destId="{BD1EBCD2-255D-4C04-98ED-F3B06E2E69B9}" srcOrd="0" destOrd="0" presId="urn:microsoft.com/office/officeart/2005/8/layout/orgChart1"/>
    <dgm:cxn modelId="{DB1197F7-1F7F-47C4-AB0D-D3474B7111C7}" type="presParOf" srcId="{F3F89A32-0D51-4A07-8FB3-F649A574355F}" destId="{B72CCD53-2492-4395-9331-1BD1EBA92072}" srcOrd="1" destOrd="0" presId="urn:microsoft.com/office/officeart/2005/8/layout/orgChart1"/>
    <dgm:cxn modelId="{4128F27E-09F6-47D4-AF43-D99AD350CBC3}" type="presParOf" srcId="{B72CCD53-2492-4395-9331-1BD1EBA92072}" destId="{2AD70AF0-7BE3-4C21-B87C-7360D7EAD325}" srcOrd="0" destOrd="0" presId="urn:microsoft.com/office/officeart/2005/8/layout/orgChart1"/>
    <dgm:cxn modelId="{A378AF3B-87D9-4754-81E4-776D68FF6349}" type="presParOf" srcId="{2AD70AF0-7BE3-4C21-B87C-7360D7EAD325}" destId="{23F1C9D3-C014-4627-9ED3-1AAAA8441966}" srcOrd="0" destOrd="0" presId="urn:microsoft.com/office/officeart/2005/8/layout/orgChart1"/>
    <dgm:cxn modelId="{FF924534-5523-43F0-8E66-EF7C7B9E040C}" type="presParOf" srcId="{2AD70AF0-7BE3-4C21-B87C-7360D7EAD325}" destId="{73949FED-0F53-4E58-AA99-CFC80480FC4B}" srcOrd="1" destOrd="0" presId="urn:microsoft.com/office/officeart/2005/8/layout/orgChart1"/>
    <dgm:cxn modelId="{99F5FEE3-3542-4ABE-8C82-B03A67C2F02E}" type="presParOf" srcId="{B72CCD53-2492-4395-9331-1BD1EBA92072}" destId="{3A90BA46-EA0C-4E00-A6B1-D8B45DF1603B}" srcOrd="1" destOrd="0" presId="urn:microsoft.com/office/officeart/2005/8/layout/orgChart1"/>
    <dgm:cxn modelId="{84AE6CC9-31A7-4181-B9FC-23C4C36DB661}" type="presParOf" srcId="{B72CCD53-2492-4395-9331-1BD1EBA92072}" destId="{DEC3E900-AEC8-4FF3-9562-5094D7DD8768}" srcOrd="2" destOrd="0" presId="urn:microsoft.com/office/officeart/2005/8/layout/orgChart1"/>
    <dgm:cxn modelId="{7ACCFDE1-E914-48BB-83C8-3CCC3F52CCE7}" type="presParOf" srcId="{DEC3E900-AEC8-4FF3-9562-5094D7DD8768}" destId="{88A30149-4085-4E6D-8CC7-F589551CBD65}" srcOrd="0" destOrd="0" presId="urn:microsoft.com/office/officeart/2005/8/layout/orgChart1"/>
    <dgm:cxn modelId="{1EBFCDE7-4D31-45BF-837B-5AFC27CA0227}" type="presParOf" srcId="{DEC3E900-AEC8-4FF3-9562-5094D7DD8768}" destId="{55B42E36-D2E5-4168-B127-FA77F0606334}" srcOrd="1" destOrd="0" presId="urn:microsoft.com/office/officeart/2005/8/layout/orgChart1"/>
    <dgm:cxn modelId="{EA92C4CD-8CC8-47AD-AB30-ADFB1788BD26}" type="presParOf" srcId="{55B42E36-D2E5-4168-B127-FA77F0606334}" destId="{C3ACCA74-828B-4A67-A8A9-7FA436ADE934}" srcOrd="0" destOrd="0" presId="urn:microsoft.com/office/officeart/2005/8/layout/orgChart1"/>
    <dgm:cxn modelId="{E4BC7412-4F47-4FAB-A1AC-88831B95D4D3}" type="presParOf" srcId="{C3ACCA74-828B-4A67-A8A9-7FA436ADE934}" destId="{390F554F-5D44-43E7-96AC-84594073E41E}" srcOrd="0" destOrd="0" presId="urn:microsoft.com/office/officeart/2005/8/layout/orgChart1"/>
    <dgm:cxn modelId="{0FF2B948-77A5-4DCA-911F-D9C38BD7991E}" type="presParOf" srcId="{C3ACCA74-828B-4A67-A8A9-7FA436ADE934}" destId="{F53AB514-D0D3-4231-84A3-25B5207D24A9}" srcOrd="1" destOrd="0" presId="urn:microsoft.com/office/officeart/2005/8/layout/orgChart1"/>
    <dgm:cxn modelId="{B7B077B4-8A75-412B-B972-CDCB3459E5F2}" type="presParOf" srcId="{55B42E36-D2E5-4168-B127-FA77F0606334}" destId="{60043C3C-7101-4376-BF84-BC356815C7C3}" srcOrd="1" destOrd="0" presId="urn:microsoft.com/office/officeart/2005/8/layout/orgChart1"/>
    <dgm:cxn modelId="{3DC696CC-A334-486C-BBBF-D0A0382D4558}" type="presParOf" srcId="{55B42E36-D2E5-4168-B127-FA77F0606334}" destId="{043723D1-34C8-4E8D-9C06-36DED4870BC9}" srcOrd="2" destOrd="0" presId="urn:microsoft.com/office/officeart/2005/8/layout/orgChart1"/>
    <dgm:cxn modelId="{FB87761F-CD9C-4ECB-8986-153857B6C286}" type="presParOf" srcId="{DEC3E900-AEC8-4FF3-9562-5094D7DD8768}" destId="{78AC6976-A21A-43F4-B16E-48AF8587A159}" srcOrd="2" destOrd="0" presId="urn:microsoft.com/office/officeart/2005/8/layout/orgChart1"/>
    <dgm:cxn modelId="{3A420013-E391-4738-A3CF-71E1CC13A75E}" type="presParOf" srcId="{DEC3E900-AEC8-4FF3-9562-5094D7DD8768}" destId="{C608B24F-1C8C-4979-9EAE-84607393E71F}" srcOrd="3" destOrd="0" presId="urn:microsoft.com/office/officeart/2005/8/layout/orgChart1"/>
    <dgm:cxn modelId="{132722EF-643C-464C-A749-C30F9E787274}" type="presParOf" srcId="{C608B24F-1C8C-4979-9EAE-84607393E71F}" destId="{81C8EDEE-55D3-4FDE-A979-0B4ECA26F41C}" srcOrd="0" destOrd="0" presId="urn:microsoft.com/office/officeart/2005/8/layout/orgChart1"/>
    <dgm:cxn modelId="{C010C5FF-4F3E-4EA1-96DA-1810A7AA5025}" type="presParOf" srcId="{81C8EDEE-55D3-4FDE-A979-0B4ECA26F41C}" destId="{797FD306-33EF-495B-8B76-1E6066BE5BEF}" srcOrd="0" destOrd="0" presId="urn:microsoft.com/office/officeart/2005/8/layout/orgChart1"/>
    <dgm:cxn modelId="{AE36B8AB-F2D4-4D12-97D8-A5804CBF1A5B}" type="presParOf" srcId="{81C8EDEE-55D3-4FDE-A979-0B4ECA26F41C}" destId="{A80E5F32-4B98-4E59-A86A-279CFF31525E}" srcOrd="1" destOrd="0" presId="urn:microsoft.com/office/officeart/2005/8/layout/orgChart1"/>
    <dgm:cxn modelId="{9B32B0CC-70A2-4F7D-85D7-2D51C7A51B9A}" type="presParOf" srcId="{C608B24F-1C8C-4979-9EAE-84607393E71F}" destId="{825F90A9-C435-4539-9B1F-0F491F453861}" srcOrd="1" destOrd="0" presId="urn:microsoft.com/office/officeart/2005/8/layout/orgChart1"/>
    <dgm:cxn modelId="{FAF38FDF-03C3-439D-A41E-E8CB201D8D1F}" type="presParOf" srcId="{C608B24F-1C8C-4979-9EAE-84607393E71F}" destId="{430E07ED-5CD0-4B1F-9EF7-8F8D48058E57}" srcOrd="2" destOrd="0" presId="urn:microsoft.com/office/officeart/2005/8/layout/orgChart1"/>
    <dgm:cxn modelId="{587250A6-BDFD-4B02-A5EA-2F921CF87FC0}" type="presParOf" srcId="{F3F89A32-0D51-4A07-8FB3-F649A574355F}" destId="{090E435A-9014-40AE-8B6F-E3A8B0DC5AAE}" srcOrd="2" destOrd="0" presId="urn:microsoft.com/office/officeart/2005/8/layout/orgChart1"/>
    <dgm:cxn modelId="{67190A1B-1CF9-4054-9C4F-9C39AA92718C}" type="presParOf" srcId="{F3F89A32-0D51-4A07-8FB3-F649A574355F}" destId="{226468F1-127A-4A9F-ADE5-D037FEBA7070}" srcOrd="3" destOrd="0" presId="urn:microsoft.com/office/officeart/2005/8/layout/orgChart1"/>
    <dgm:cxn modelId="{CA3581F2-F877-4829-8D98-005337C81C3A}" type="presParOf" srcId="{226468F1-127A-4A9F-ADE5-D037FEBA7070}" destId="{3B4BBCA6-C8D2-4056-BBC7-B27AE96406D6}" srcOrd="0" destOrd="0" presId="urn:microsoft.com/office/officeart/2005/8/layout/orgChart1"/>
    <dgm:cxn modelId="{0EF4C606-6E3C-4935-A306-64100184C4D0}" type="presParOf" srcId="{3B4BBCA6-C8D2-4056-BBC7-B27AE96406D6}" destId="{E2BC7BA3-A16B-415D-AEE3-98F55FA3DC3E}" srcOrd="0" destOrd="0" presId="urn:microsoft.com/office/officeart/2005/8/layout/orgChart1"/>
    <dgm:cxn modelId="{ED2B8AE0-DA44-474C-BB13-8333DF4F9FAC}" type="presParOf" srcId="{3B4BBCA6-C8D2-4056-BBC7-B27AE96406D6}" destId="{AB10042C-227D-4FB3-928B-566C481AD4F6}" srcOrd="1" destOrd="0" presId="urn:microsoft.com/office/officeart/2005/8/layout/orgChart1"/>
    <dgm:cxn modelId="{0DCFABA5-7E39-4DCA-8BA7-B9146475D528}" type="presParOf" srcId="{226468F1-127A-4A9F-ADE5-D037FEBA7070}" destId="{9D49DCE5-52FA-4DCA-AC60-E2584DEB95BB}" srcOrd="1" destOrd="0" presId="urn:microsoft.com/office/officeart/2005/8/layout/orgChart1"/>
    <dgm:cxn modelId="{E80DF783-6DC9-4199-920D-283B234395B0}" type="presParOf" srcId="{226468F1-127A-4A9F-ADE5-D037FEBA7070}" destId="{01ECEA08-C35B-492B-A050-73C778572A8F}" srcOrd="2" destOrd="0" presId="urn:microsoft.com/office/officeart/2005/8/layout/orgChart1"/>
    <dgm:cxn modelId="{3D980946-6D88-46EA-9076-439AF74F360F}" type="presParOf" srcId="{01ECEA08-C35B-492B-A050-73C778572A8F}" destId="{EC0F211C-911D-425A-97B7-8CF07A9C8969}" srcOrd="0" destOrd="0" presId="urn:microsoft.com/office/officeart/2005/8/layout/orgChart1"/>
    <dgm:cxn modelId="{B3A61114-BE39-449C-A4F6-011E741FE23B}" type="presParOf" srcId="{01ECEA08-C35B-492B-A050-73C778572A8F}" destId="{FE504C5E-0ED2-45C1-BF51-B6A732D0B8AD}" srcOrd="1" destOrd="0" presId="urn:microsoft.com/office/officeart/2005/8/layout/orgChart1"/>
    <dgm:cxn modelId="{ED63DB99-DD18-48F2-AA07-154FC46D1B6F}" type="presParOf" srcId="{FE504C5E-0ED2-45C1-BF51-B6A732D0B8AD}" destId="{61659DB3-1A7A-4CC8-BF8C-D830F0D2A6A8}" srcOrd="0" destOrd="0" presId="urn:microsoft.com/office/officeart/2005/8/layout/orgChart1"/>
    <dgm:cxn modelId="{B5043CCD-0CFA-41D1-8DA3-DA244E81D384}" type="presParOf" srcId="{61659DB3-1A7A-4CC8-BF8C-D830F0D2A6A8}" destId="{0BF95E93-BC64-405C-B9A3-B0C497955B6C}" srcOrd="0" destOrd="0" presId="urn:microsoft.com/office/officeart/2005/8/layout/orgChart1"/>
    <dgm:cxn modelId="{0F29F135-FDF5-49F9-90C4-C4E67B0441D5}" type="presParOf" srcId="{61659DB3-1A7A-4CC8-BF8C-D830F0D2A6A8}" destId="{92CF1867-93B2-44BE-83E7-C6F4B1633B70}" srcOrd="1" destOrd="0" presId="urn:microsoft.com/office/officeart/2005/8/layout/orgChart1"/>
    <dgm:cxn modelId="{E705BCF0-0599-4B9C-A235-400222725848}" type="presParOf" srcId="{FE504C5E-0ED2-45C1-BF51-B6A732D0B8AD}" destId="{6CF65401-4751-42E2-ABB8-FEDE3F3029EE}" srcOrd="1" destOrd="0" presId="urn:microsoft.com/office/officeart/2005/8/layout/orgChart1"/>
    <dgm:cxn modelId="{5EF19A74-F8B7-4AD5-8219-A3F407A18145}" type="presParOf" srcId="{FE504C5E-0ED2-45C1-BF51-B6A732D0B8AD}" destId="{F31F8811-9884-409F-84D6-FC5AFA07AC04}" srcOrd="2" destOrd="0" presId="urn:microsoft.com/office/officeart/2005/8/layout/orgChart1"/>
    <dgm:cxn modelId="{E2143FDF-C16C-4B16-B115-849C1509392B}" type="presParOf" srcId="{01ECEA08-C35B-492B-A050-73C778572A8F}" destId="{A15B6F70-7F35-47BB-A04A-836DD56678F0}" srcOrd="2" destOrd="0" presId="urn:microsoft.com/office/officeart/2005/8/layout/orgChart1"/>
    <dgm:cxn modelId="{924A8FE3-95EC-4BB1-A748-62B2C21ACA32}" type="presParOf" srcId="{01ECEA08-C35B-492B-A050-73C778572A8F}" destId="{3F71CCB1-41E5-49A7-8B14-E7BBCA3C4541}" srcOrd="3" destOrd="0" presId="urn:microsoft.com/office/officeart/2005/8/layout/orgChart1"/>
    <dgm:cxn modelId="{9FEA3BF0-B71F-4066-BC97-04B0ED42D595}" type="presParOf" srcId="{3F71CCB1-41E5-49A7-8B14-E7BBCA3C4541}" destId="{ADA42F76-FD11-4501-B2BC-A232F1B2928F}" srcOrd="0" destOrd="0" presId="urn:microsoft.com/office/officeart/2005/8/layout/orgChart1"/>
    <dgm:cxn modelId="{CD089463-C1D7-4192-92E2-8BD0B694C8F8}" type="presParOf" srcId="{ADA42F76-FD11-4501-B2BC-A232F1B2928F}" destId="{06207A79-906E-42BA-AADA-C8F368DC5066}" srcOrd="0" destOrd="0" presId="urn:microsoft.com/office/officeart/2005/8/layout/orgChart1"/>
    <dgm:cxn modelId="{C63FD395-B661-4894-877E-A112B54E4351}" type="presParOf" srcId="{ADA42F76-FD11-4501-B2BC-A232F1B2928F}" destId="{E33C2B52-7703-48A4-85B5-3C5670C3A011}" srcOrd="1" destOrd="0" presId="urn:microsoft.com/office/officeart/2005/8/layout/orgChart1"/>
    <dgm:cxn modelId="{A1AF192A-FA87-4A15-97EF-EB35237BB18F}" type="presParOf" srcId="{3F71CCB1-41E5-49A7-8B14-E7BBCA3C4541}" destId="{BFA5EB9C-218A-4FCC-8C92-0508F26ACD2D}" srcOrd="1" destOrd="0" presId="urn:microsoft.com/office/officeart/2005/8/layout/orgChart1"/>
    <dgm:cxn modelId="{A909E8A3-E2FF-4EBC-B31E-3585EA82F467}" type="presParOf" srcId="{3F71CCB1-41E5-49A7-8B14-E7BBCA3C4541}" destId="{5CFC8043-4E21-49BA-9743-90E9BE2451C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4417192-F403-4335-8DD3-4E70EDFA8928}" type="doc">
      <dgm:prSet loTypeId="urn:microsoft.com/office/officeart/2005/8/layout/pyramid2" loCatId="list" qsTypeId="urn:microsoft.com/office/officeart/2005/8/quickstyle/simple1" qsCatId="simple" csTypeId="urn:microsoft.com/office/officeart/2005/8/colors/accent1_2" csCatId="accent1" phldr="1"/>
      <dgm:spPr/>
    </dgm:pt>
    <dgm:pt modelId="{05E8E94E-F825-42FD-BA58-E13CC9495EFC}">
      <dgm:prSet phldrT="[Text]"/>
      <dgm:spPr/>
      <dgm:t>
        <a:bodyPr/>
        <a:lstStyle/>
        <a:p>
          <a:r>
            <a:rPr lang="en-US"/>
            <a:t>Payback Period</a:t>
          </a:r>
        </a:p>
      </dgm:t>
    </dgm:pt>
    <dgm:pt modelId="{85E35BC1-A295-46AD-AD2B-00CB71D3D47F}" type="parTrans" cxnId="{89A9479E-03C9-4910-BBF2-EF721FBE1FE2}">
      <dgm:prSet/>
      <dgm:spPr/>
      <dgm:t>
        <a:bodyPr/>
        <a:lstStyle/>
        <a:p>
          <a:endParaRPr lang="en-US"/>
        </a:p>
      </dgm:t>
    </dgm:pt>
    <dgm:pt modelId="{CA609E0F-0D25-44A6-8DCF-AE8B39C8E84C}" type="sibTrans" cxnId="{89A9479E-03C9-4910-BBF2-EF721FBE1FE2}">
      <dgm:prSet/>
      <dgm:spPr/>
      <dgm:t>
        <a:bodyPr/>
        <a:lstStyle/>
        <a:p>
          <a:endParaRPr lang="en-US"/>
        </a:p>
      </dgm:t>
    </dgm:pt>
    <dgm:pt modelId="{112E222A-88C9-4BE9-942D-F3B26D62B14C}">
      <dgm:prSet phldrT="[Text]"/>
      <dgm:spPr/>
      <dgm:t>
        <a:bodyPr/>
        <a:lstStyle/>
        <a:p>
          <a:r>
            <a:rPr lang="en-US" dirty="0"/>
            <a:t>Discounted Cash Flow (DCF)</a:t>
          </a:r>
        </a:p>
      </dgm:t>
    </dgm:pt>
    <dgm:pt modelId="{83A8442E-A180-43DE-8AF3-D9BFBD0356A8}" type="parTrans" cxnId="{9D377C21-7639-4ED2-9FBD-98B9FDFB04C9}">
      <dgm:prSet/>
      <dgm:spPr/>
      <dgm:t>
        <a:bodyPr/>
        <a:lstStyle/>
        <a:p>
          <a:endParaRPr lang="en-US"/>
        </a:p>
      </dgm:t>
    </dgm:pt>
    <dgm:pt modelId="{A825EF6F-0D59-4549-B156-283CC49636FC}" type="sibTrans" cxnId="{9D377C21-7639-4ED2-9FBD-98B9FDFB04C9}">
      <dgm:prSet/>
      <dgm:spPr/>
      <dgm:t>
        <a:bodyPr/>
        <a:lstStyle/>
        <a:p>
          <a:endParaRPr lang="en-US"/>
        </a:p>
      </dgm:t>
    </dgm:pt>
    <dgm:pt modelId="{3135F123-E4A4-4215-B1A6-E481443A01B6}">
      <dgm:prSet phldrT="[Text]"/>
      <dgm:spPr/>
      <dgm:t>
        <a:bodyPr/>
        <a:lstStyle/>
        <a:p>
          <a:r>
            <a:rPr lang="en-US" dirty="0"/>
            <a:t>Net Present Value (NPV)</a:t>
          </a:r>
        </a:p>
      </dgm:t>
    </dgm:pt>
    <dgm:pt modelId="{B14558F3-8865-440E-88D5-A0D1C01BAA99}" type="parTrans" cxnId="{94B22278-9AF5-4CF7-9F32-C302C9C23618}">
      <dgm:prSet/>
      <dgm:spPr/>
      <dgm:t>
        <a:bodyPr/>
        <a:lstStyle/>
        <a:p>
          <a:endParaRPr lang="en-US"/>
        </a:p>
      </dgm:t>
    </dgm:pt>
    <dgm:pt modelId="{83646DF6-A5F4-4E7B-8672-D0C5CE7B49CE}" type="sibTrans" cxnId="{94B22278-9AF5-4CF7-9F32-C302C9C23618}">
      <dgm:prSet/>
      <dgm:spPr/>
      <dgm:t>
        <a:bodyPr/>
        <a:lstStyle/>
        <a:p>
          <a:endParaRPr lang="en-US"/>
        </a:p>
      </dgm:t>
    </dgm:pt>
    <dgm:pt modelId="{BAF8CB4D-F6D6-4895-B458-9F4D3C000F8F}">
      <dgm:prSet phldrT="[Text]"/>
      <dgm:spPr/>
      <dgm:t>
        <a:bodyPr/>
        <a:lstStyle/>
        <a:p>
          <a:r>
            <a:rPr lang="en-ZA" dirty="0"/>
            <a:t>Internal Rate of Return (IRR)</a:t>
          </a:r>
          <a:endParaRPr lang="en-US" dirty="0"/>
        </a:p>
      </dgm:t>
    </dgm:pt>
    <dgm:pt modelId="{97835868-874E-493B-8F7D-53B043661E44}" type="parTrans" cxnId="{D16F38BD-E042-498D-8499-469A595E1886}">
      <dgm:prSet/>
      <dgm:spPr/>
      <dgm:t>
        <a:bodyPr/>
        <a:lstStyle/>
        <a:p>
          <a:endParaRPr lang="en-US"/>
        </a:p>
      </dgm:t>
    </dgm:pt>
    <dgm:pt modelId="{CD22FA43-0B0F-4DE6-8243-8500FD31B719}" type="sibTrans" cxnId="{D16F38BD-E042-498D-8499-469A595E1886}">
      <dgm:prSet/>
      <dgm:spPr/>
      <dgm:t>
        <a:bodyPr/>
        <a:lstStyle/>
        <a:p>
          <a:endParaRPr lang="en-US"/>
        </a:p>
      </dgm:t>
    </dgm:pt>
    <dgm:pt modelId="{6AADDC2D-C1F8-4746-A58C-C41560ADA452}" type="pres">
      <dgm:prSet presAssocID="{44417192-F403-4335-8DD3-4E70EDFA8928}" presName="compositeShape" presStyleCnt="0">
        <dgm:presLayoutVars>
          <dgm:dir/>
          <dgm:resizeHandles/>
        </dgm:presLayoutVars>
      </dgm:prSet>
      <dgm:spPr/>
    </dgm:pt>
    <dgm:pt modelId="{19F8EEF8-66AC-446D-B525-699A9A9F8CE9}" type="pres">
      <dgm:prSet presAssocID="{44417192-F403-4335-8DD3-4E70EDFA8928}" presName="pyramid" presStyleLbl="node1" presStyleIdx="0" presStyleCnt="1"/>
      <dgm:spPr/>
    </dgm:pt>
    <dgm:pt modelId="{3BB3E419-1848-412B-A88A-F7376C6AF207}" type="pres">
      <dgm:prSet presAssocID="{44417192-F403-4335-8DD3-4E70EDFA8928}" presName="theList" presStyleCnt="0"/>
      <dgm:spPr/>
    </dgm:pt>
    <dgm:pt modelId="{491B411A-5DD9-457E-B863-D99EE22C8C78}" type="pres">
      <dgm:prSet presAssocID="{05E8E94E-F825-42FD-BA58-E13CC9495EFC}" presName="aNode" presStyleLbl="fgAcc1" presStyleIdx="0" presStyleCnt="4">
        <dgm:presLayoutVars>
          <dgm:bulletEnabled val="1"/>
        </dgm:presLayoutVars>
      </dgm:prSet>
      <dgm:spPr/>
    </dgm:pt>
    <dgm:pt modelId="{C17C7EC1-2358-4A54-9DD6-FCAB0421A5E2}" type="pres">
      <dgm:prSet presAssocID="{05E8E94E-F825-42FD-BA58-E13CC9495EFC}" presName="aSpace" presStyleCnt="0"/>
      <dgm:spPr/>
    </dgm:pt>
    <dgm:pt modelId="{ACBDB749-05CB-47C2-9626-288482D11F96}" type="pres">
      <dgm:prSet presAssocID="{112E222A-88C9-4BE9-942D-F3B26D62B14C}" presName="aNode" presStyleLbl="fgAcc1" presStyleIdx="1" presStyleCnt="4">
        <dgm:presLayoutVars>
          <dgm:bulletEnabled val="1"/>
        </dgm:presLayoutVars>
      </dgm:prSet>
      <dgm:spPr/>
    </dgm:pt>
    <dgm:pt modelId="{3898C11C-549B-4A65-A9D0-4954455F947C}" type="pres">
      <dgm:prSet presAssocID="{112E222A-88C9-4BE9-942D-F3B26D62B14C}" presName="aSpace" presStyleCnt="0"/>
      <dgm:spPr/>
    </dgm:pt>
    <dgm:pt modelId="{7C987CA0-1BD8-4A80-89F6-CD8EECDE5950}" type="pres">
      <dgm:prSet presAssocID="{3135F123-E4A4-4215-B1A6-E481443A01B6}" presName="aNode" presStyleLbl="fgAcc1" presStyleIdx="2" presStyleCnt="4">
        <dgm:presLayoutVars>
          <dgm:bulletEnabled val="1"/>
        </dgm:presLayoutVars>
      </dgm:prSet>
      <dgm:spPr/>
    </dgm:pt>
    <dgm:pt modelId="{0927672D-F58F-4F28-9E0D-E80FD42FF6B7}" type="pres">
      <dgm:prSet presAssocID="{3135F123-E4A4-4215-B1A6-E481443A01B6}" presName="aSpace" presStyleCnt="0"/>
      <dgm:spPr/>
    </dgm:pt>
    <dgm:pt modelId="{701E4910-43A7-4A08-9A0F-266010DD4407}" type="pres">
      <dgm:prSet presAssocID="{BAF8CB4D-F6D6-4895-B458-9F4D3C000F8F}" presName="aNode" presStyleLbl="fgAcc1" presStyleIdx="3" presStyleCnt="4">
        <dgm:presLayoutVars>
          <dgm:bulletEnabled val="1"/>
        </dgm:presLayoutVars>
      </dgm:prSet>
      <dgm:spPr/>
    </dgm:pt>
    <dgm:pt modelId="{7755C3A5-C3C0-4164-B688-9BDD2A51802E}" type="pres">
      <dgm:prSet presAssocID="{BAF8CB4D-F6D6-4895-B458-9F4D3C000F8F}" presName="aSpace" presStyleCnt="0"/>
      <dgm:spPr/>
    </dgm:pt>
  </dgm:ptLst>
  <dgm:cxnLst>
    <dgm:cxn modelId="{9D377C21-7639-4ED2-9FBD-98B9FDFB04C9}" srcId="{44417192-F403-4335-8DD3-4E70EDFA8928}" destId="{112E222A-88C9-4BE9-942D-F3B26D62B14C}" srcOrd="1" destOrd="0" parTransId="{83A8442E-A180-43DE-8AF3-D9BFBD0356A8}" sibTransId="{A825EF6F-0D59-4549-B156-283CC49636FC}"/>
    <dgm:cxn modelId="{AF7ADF32-611A-4FF2-A493-C7B2604B5AD5}" type="presOf" srcId="{44417192-F403-4335-8DD3-4E70EDFA8928}" destId="{6AADDC2D-C1F8-4746-A58C-C41560ADA452}" srcOrd="0" destOrd="0" presId="urn:microsoft.com/office/officeart/2005/8/layout/pyramid2"/>
    <dgm:cxn modelId="{82E11E4D-E6A4-432F-8C16-02385DE56D6A}" type="presOf" srcId="{BAF8CB4D-F6D6-4895-B458-9F4D3C000F8F}" destId="{701E4910-43A7-4A08-9A0F-266010DD4407}" srcOrd="0" destOrd="0" presId="urn:microsoft.com/office/officeart/2005/8/layout/pyramid2"/>
    <dgm:cxn modelId="{94B22278-9AF5-4CF7-9F32-C302C9C23618}" srcId="{44417192-F403-4335-8DD3-4E70EDFA8928}" destId="{3135F123-E4A4-4215-B1A6-E481443A01B6}" srcOrd="2" destOrd="0" parTransId="{B14558F3-8865-440E-88D5-A0D1C01BAA99}" sibTransId="{83646DF6-A5F4-4E7B-8672-D0C5CE7B49CE}"/>
    <dgm:cxn modelId="{89A9479E-03C9-4910-BBF2-EF721FBE1FE2}" srcId="{44417192-F403-4335-8DD3-4E70EDFA8928}" destId="{05E8E94E-F825-42FD-BA58-E13CC9495EFC}" srcOrd="0" destOrd="0" parTransId="{85E35BC1-A295-46AD-AD2B-00CB71D3D47F}" sibTransId="{CA609E0F-0D25-44A6-8DCF-AE8B39C8E84C}"/>
    <dgm:cxn modelId="{8D6CC5A7-7CBE-4681-AC7C-C9420A7BC2E4}" type="presOf" srcId="{3135F123-E4A4-4215-B1A6-E481443A01B6}" destId="{7C987CA0-1BD8-4A80-89F6-CD8EECDE5950}" srcOrd="0" destOrd="0" presId="urn:microsoft.com/office/officeart/2005/8/layout/pyramid2"/>
    <dgm:cxn modelId="{D16F38BD-E042-498D-8499-469A595E1886}" srcId="{44417192-F403-4335-8DD3-4E70EDFA8928}" destId="{BAF8CB4D-F6D6-4895-B458-9F4D3C000F8F}" srcOrd="3" destOrd="0" parTransId="{97835868-874E-493B-8F7D-53B043661E44}" sibTransId="{CD22FA43-0B0F-4DE6-8243-8500FD31B719}"/>
    <dgm:cxn modelId="{6CEC84C2-8A60-4537-ABA9-A2CF37DA76B1}" type="presOf" srcId="{05E8E94E-F825-42FD-BA58-E13CC9495EFC}" destId="{491B411A-5DD9-457E-B863-D99EE22C8C78}" srcOrd="0" destOrd="0" presId="urn:microsoft.com/office/officeart/2005/8/layout/pyramid2"/>
    <dgm:cxn modelId="{700C11C5-1D3F-45D6-A7BE-12214D735629}" type="presOf" srcId="{112E222A-88C9-4BE9-942D-F3B26D62B14C}" destId="{ACBDB749-05CB-47C2-9626-288482D11F96}" srcOrd="0" destOrd="0" presId="urn:microsoft.com/office/officeart/2005/8/layout/pyramid2"/>
    <dgm:cxn modelId="{6A454F20-9010-44E1-BC02-A2D6422438E1}" type="presParOf" srcId="{6AADDC2D-C1F8-4746-A58C-C41560ADA452}" destId="{19F8EEF8-66AC-446D-B525-699A9A9F8CE9}" srcOrd="0" destOrd="0" presId="urn:microsoft.com/office/officeart/2005/8/layout/pyramid2"/>
    <dgm:cxn modelId="{AAE4F6A3-6772-4015-B72A-79B4A7B04FAE}" type="presParOf" srcId="{6AADDC2D-C1F8-4746-A58C-C41560ADA452}" destId="{3BB3E419-1848-412B-A88A-F7376C6AF207}" srcOrd="1" destOrd="0" presId="urn:microsoft.com/office/officeart/2005/8/layout/pyramid2"/>
    <dgm:cxn modelId="{7EB1BB92-4D79-4CF6-8489-A5B946CA91BF}" type="presParOf" srcId="{3BB3E419-1848-412B-A88A-F7376C6AF207}" destId="{491B411A-5DD9-457E-B863-D99EE22C8C78}" srcOrd="0" destOrd="0" presId="urn:microsoft.com/office/officeart/2005/8/layout/pyramid2"/>
    <dgm:cxn modelId="{77AFC892-849E-4CA0-9153-4BD575833587}" type="presParOf" srcId="{3BB3E419-1848-412B-A88A-F7376C6AF207}" destId="{C17C7EC1-2358-4A54-9DD6-FCAB0421A5E2}" srcOrd="1" destOrd="0" presId="urn:microsoft.com/office/officeart/2005/8/layout/pyramid2"/>
    <dgm:cxn modelId="{047D5C4B-B897-46BC-8D20-F5020D4BF39A}" type="presParOf" srcId="{3BB3E419-1848-412B-A88A-F7376C6AF207}" destId="{ACBDB749-05CB-47C2-9626-288482D11F96}" srcOrd="2" destOrd="0" presId="urn:microsoft.com/office/officeart/2005/8/layout/pyramid2"/>
    <dgm:cxn modelId="{9C485618-5A20-4F25-8EE0-52AC28512792}" type="presParOf" srcId="{3BB3E419-1848-412B-A88A-F7376C6AF207}" destId="{3898C11C-549B-4A65-A9D0-4954455F947C}" srcOrd="3" destOrd="0" presId="urn:microsoft.com/office/officeart/2005/8/layout/pyramid2"/>
    <dgm:cxn modelId="{EF358144-E16A-40D4-8C3C-7FFB7C19B025}" type="presParOf" srcId="{3BB3E419-1848-412B-A88A-F7376C6AF207}" destId="{7C987CA0-1BD8-4A80-89F6-CD8EECDE5950}" srcOrd="4" destOrd="0" presId="urn:microsoft.com/office/officeart/2005/8/layout/pyramid2"/>
    <dgm:cxn modelId="{FB4703CA-4C15-47C9-81E6-25C403025849}" type="presParOf" srcId="{3BB3E419-1848-412B-A88A-F7376C6AF207}" destId="{0927672D-F58F-4F28-9E0D-E80FD42FF6B7}" srcOrd="5" destOrd="0" presId="urn:microsoft.com/office/officeart/2005/8/layout/pyramid2"/>
    <dgm:cxn modelId="{5D63F721-FCA5-427E-A382-34FBC1DDCC1C}" type="presParOf" srcId="{3BB3E419-1848-412B-A88A-F7376C6AF207}" destId="{701E4910-43A7-4A08-9A0F-266010DD4407}" srcOrd="6" destOrd="0" presId="urn:microsoft.com/office/officeart/2005/8/layout/pyramid2"/>
    <dgm:cxn modelId="{27EE8AD8-4B19-4150-8C47-CCACBE9BAF57}" type="presParOf" srcId="{3BB3E419-1848-412B-A88A-F7376C6AF207}" destId="{7755C3A5-C3C0-4164-B688-9BDD2A51802E}"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2C61053-0A4F-4F9B-9204-01EFE83F464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5E80F6F-BC40-4F13-AB9F-F4A162BEE86F}">
      <dgm:prSet phldrT="[Text]"/>
      <dgm:spPr/>
      <dgm:t>
        <a:bodyPr/>
        <a:lstStyle/>
        <a:p>
          <a:r>
            <a:rPr lang="en-ZA" dirty="0"/>
            <a:t>Assign a category for the frequency</a:t>
          </a:r>
          <a:endParaRPr lang="en-US" dirty="0"/>
        </a:p>
      </dgm:t>
    </dgm:pt>
    <dgm:pt modelId="{9F70D990-180B-4D9D-A5DC-8E89DE8CD0BC}" type="parTrans" cxnId="{AF9C3F43-5FA2-450B-9086-B3C570EAB52A}">
      <dgm:prSet/>
      <dgm:spPr/>
      <dgm:t>
        <a:bodyPr/>
        <a:lstStyle/>
        <a:p>
          <a:endParaRPr lang="en-US"/>
        </a:p>
      </dgm:t>
    </dgm:pt>
    <dgm:pt modelId="{F406507C-E235-43B2-881A-439728AC1EF5}" type="sibTrans" cxnId="{AF9C3F43-5FA2-450B-9086-B3C570EAB52A}">
      <dgm:prSet/>
      <dgm:spPr/>
      <dgm:t>
        <a:bodyPr/>
        <a:lstStyle/>
        <a:p>
          <a:endParaRPr lang="en-US"/>
        </a:p>
      </dgm:t>
    </dgm:pt>
    <dgm:pt modelId="{12E8AB84-3E4E-4453-B5DF-6166107868DA}">
      <dgm:prSet phldrT="[Text]"/>
      <dgm:spPr/>
      <dgm:t>
        <a:bodyPr/>
        <a:lstStyle/>
        <a:p>
          <a:r>
            <a:rPr lang="en-ZA" dirty="0"/>
            <a:t>Assign a category for the severity</a:t>
          </a:r>
          <a:endParaRPr lang="en-US" dirty="0"/>
        </a:p>
      </dgm:t>
    </dgm:pt>
    <dgm:pt modelId="{69D81335-EBDB-4A4A-84E4-ED0104B2205A}" type="parTrans" cxnId="{75757A8B-577B-43FC-A914-88A78ABE5E3B}">
      <dgm:prSet/>
      <dgm:spPr/>
      <dgm:t>
        <a:bodyPr/>
        <a:lstStyle/>
        <a:p>
          <a:endParaRPr lang="en-US"/>
        </a:p>
      </dgm:t>
    </dgm:pt>
    <dgm:pt modelId="{B42E193B-1E86-4B4E-B847-DF2379FCB1A6}" type="sibTrans" cxnId="{75757A8B-577B-43FC-A914-88A78ABE5E3B}">
      <dgm:prSet/>
      <dgm:spPr/>
      <dgm:t>
        <a:bodyPr/>
        <a:lstStyle/>
        <a:p>
          <a:endParaRPr lang="en-US"/>
        </a:p>
      </dgm:t>
    </dgm:pt>
    <dgm:pt modelId="{EB17F78A-7623-418E-B747-E568C0259086}">
      <dgm:prSet phldrT="[Text]"/>
      <dgm:spPr/>
      <dgm:t>
        <a:bodyPr/>
        <a:lstStyle/>
        <a:p>
          <a:r>
            <a:rPr lang="en-ZA" b="1" dirty="0"/>
            <a:t>Multiply the frequency value by the severity value.</a:t>
          </a:r>
          <a:endParaRPr lang="en-US" b="1" dirty="0"/>
        </a:p>
      </dgm:t>
    </dgm:pt>
    <dgm:pt modelId="{544D04C0-C0FE-4055-9375-6D867BD1249E}" type="parTrans" cxnId="{365E2501-281C-4DA7-A598-B355D798018A}">
      <dgm:prSet/>
      <dgm:spPr/>
      <dgm:t>
        <a:bodyPr/>
        <a:lstStyle/>
        <a:p>
          <a:endParaRPr lang="en-US"/>
        </a:p>
      </dgm:t>
    </dgm:pt>
    <dgm:pt modelId="{9948C358-B997-44FC-A9AA-84CC967B6FFB}" type="sibTrans" cxnId="{365E2501-281C-4DA7-A598-B355D798018A}">
      <dgm:prSet/>
      <dgm:spPr/>
      <dgm:t>
        <a:bodyPr/>
        <a:lstStyle/>
        <a:p>
          <a:endParaRPr lang="en-US"/>
        </a:p>
      </dgm:t>
    </dgm:pt>
    <dgm:pt modelId="{B7A050FC-E5B7-4987-9062-B2B2B41E2850}">
      <dgm:prSet phldrT="[Text]"/>
      <dgm:spPr/>
      <dgm:t>
        <a:bodyPr/>
        <a:lstStyle/>
        <a:p>
          <a:r>
            <a:rPr lang="en-US" b="1" dirty="0" err="1"/>
            <a:t>Prioritise</a:t>
          </a:r>
          <a:r>
            <a:rPr lang="en-US" b="1" dirty="0"/>
            <a:t> the ratings</a:t>
          </a:r>
        </a:p>
      </dgm:t>
    </dgm:pt>
    <dgm:pt modelId="{D052F383-CFA9-4E58-8855-0509C11E5459}" type="parTrans" cxnId="{DE81637C-DF13-428D-B46F-0D4D446F77DE}">
      <dgm:prSet/>
      <dgm:spPr/>
      <dgm:t>
        <a:bodyPr/>
        <a:lstStyle/>
        <a:p>
          <a:endParaRPr lang="en-US"/>
        </a:p>
      </dgm:t>
    </dgm:pt>
    <dgm:pt modelId="{6BC7C92C-7CA5-41F3-8CB1-D75BA60D1CDD}" type="sibTrans" cxnId="{DE81637C-DF13-428D-B46F-0D4D446F77DE}">
      <dgm:prSet/>
      <dgm:spPr/>
      <dgm:t>
        <a:bodyPr/>
        <a:lstStyle/>
        <a:p>
          <a:endParaRPr lang="en-US"/>
        </a:p>
      </dgm:t>
    </dgm:pt>
    <dgm:pt modelId="{2944C03D-C61C-4A8C-8FFA-E20CA61C8791}" type="pres">
      <dgm:prSet presAssocID="{F2C61053-0A4F-4F9B-9204-01EFE83F4641}" presName="Name0" presStyleCnt="0">
        <dgm:presLayoutVars>
          <dgm:chMax val="7"/>
          <dgm:chPref val="7"/>
          <dgm:dir/>
        </dgm:presLayoutVars>
      </dgm:prSet>
      <dgm:spPr/>
    </dgm:pt>
    <dgm:pt modelId="{E0F58E50-7822-4EC3-AECD-E906927AD338}" type="pres">
      <dgm:prSet presAssocID="{F2C61053-0A4F-4F9B-9204-01EFE83F4641}" presName="Name1" presStyleCnt="0"/>
      <dgm:spPr/>
    </dgm:pt>
    <dgm:pt modelId="{E5ED83BE-428C-4AAC-9E6E-6D45836F87E7}" type="pres">
      <dgm:prSet presAssocID="{F2C61053-0A4F-4F9B-9204-01EFE83F4641}" presName="cycle" presStyleCnt="0"/>
      <dgm:spPr/>
    </dgm:pt>
    <dgm:pt modelId="{E7D8328D-07B8-4943-A2CE-D272487ADB34}" type="pres">
      <dgm:prSet presAssocID="{F2C61053-0A4F-4F9B-9204-01EFE83F4641}" presName="srcNode" presStyleLbl="node1" presStyleIdx="0" presStyleCnt="4"/>
      <dgm:spPr/>
    </dgm:pt>
    <dgm:pt modelId="{4E4018B6-2491-4CDC-A201-BBA945B72298}" type="pres">
      <dgm:prSet presAssocID="{F2C61053-0A4F-4F9B-9204-01EFE83F4641}" presName="conn" presStyleLbl="parChTrans1D2" presStyleIdx="0" presStyleCnt="1"/>
      <dgm:spPr/>
    </dgm:pt>
    <dgm:pt modelId="{EF0E9E8F-A8D3-452B-9CAF-DC4502A38722}" type="pres">
      <dgm:prSet presAssocID="{F2C61053-0A4F-4F9B-9204-01EFE83F4641}" presName="extraNode" presStyleLbl="node1" presStyleIdx="0" presStyleCnt="4"/>
      <dgm:spPr/>
    </dgm:pt>
    <dgm:pt modelId="{116F614F-CA71-4862-8060-AB66B193D65D}" type="pres">
      <dgm:prSet presAssocID="{F2C61053-0A4F-4F9B-9204-01EFE83F4641}" presName="dstNode" presStyleLbl="node1" presStyleIdx="0" presStyleCnt="4"/>
      <dgm:spPr/>
    </dgm:pt>
    <dgm:pt modelId="{30D63355-C770-4959-A59E-ECB7A38E51AE}" type="pres">
      <dgm:prSet presAssocID="{35E80F6F-BC40-4F13-AB9F-F4A162BEE86F}" presName="text_1" presStyleLbl="node1" presStyleIdx="0" presStyleCnt="4">
        <dgm:presLayoutVars>
          <dgm:bulletEnabled val="1"/>
        </dgm:presLayoutVars>
      </dgm:prSet>
      <dgm:spPr/>
    </dgm:pt>
    <dgm:pt modelId="{FDAC4F59-94BD-41BC-B06F-02D2290BC60C}" type="pres">
      <dgm:prSet presAssocID="{35E80F6F-BC40-4F13-AB9F-F4A162BEE86F}" presName="accent_1" presStyleCnt="0"/>
      <dgm:spPr/>
    </dgm:pt>
    <dgm:pt modelId="{C202E79A-A970-492D-8E46-A8E3BCCFD7DE}" type="pres">
      <dgm:prSet presAssocID="{35E80F6F-BC40-4F13-AB9F-F4A162BEE86F}" presName="accentRepeatNode" presStyleLbl="solidFgAcc1" presStyleIdx="0" presStyleCnt="4"/>
      <dgm:spPr/>
    </dgm:pt>
    <dgm:pt modelId="{4EF724FD-85C8-474A-B4F4-2FDC9BE89D75}" type="pres">
      <dgm:prSet presAssocID="{12E8AB84-3E4E-4453-B5DF-6166107868DA}" presName="text_2" presStyleLbl="node1" presStyleIdx="1" presStyleCnt="4">
        <dgm:presLayoutVars>
          <dgm:bulletEnabled val="1"/>
        </dgm:presLayoutVars>
      </dgm:prSet>
      <dgm:spPr/>
    </dgm:pt>
    <dgm:pt modelId="{B8C28AA9-3630-4A2A-84F0-2C21B5967029}" type="pres">
      <dgm:prSet presAssocID="{12E8AB84-3E4E-4453-B5DF-6166107868DA}" presName="accent_2" presStyleCnt="0"/>
      <dgm:spPr/>
    </dgm:pt>
    <dgm:pt modelId="{35313D88-7517-41B7-BE9B-E3312B95C28B}" type="pres">
      <dgm:prSet presAssocID="{12E8AB84-3E4E-4453-B5DF-6166107868DA}" presName="accentRepeatNode" presStyleLbl="solidFgAcc1" presStyleIdx="1" presStyleCnt="4"/>
      <dgm:spPr/>
    </dgm:pt>
    <dgm:pt modelId="{BF3D75BB-A380-48AD-A19A-9B3F6B96C712}" type="pres">
      <dgm:prSet presAssocID="{EB17F78A-7623-418E-B747-E568C0259086}" presName="text_3" presStyleLbl="node1" presStyleIdx="2" presStyleCnt="4">
        <dgm:presLayoutVars>
          <dgm:bulletEnabled val="1"/>
        </dgm:presLayoutVars>
      </dgm:prSet>
      <dgm:spPr/>
    </dgm:pt>
    <dgm:pt modelId="{56D4DED4-07E6-4B99-B3FF-FCDC62A8BC6C}" type="pres">
      <dgm:prSet presAssocID="{EB17F78A-7623-418E-B747-E568C0259086}" presName="accent_3" presStyleCnt="0"/>
      <dgm:spPr/>
    </dgm:pt>
    <dgm:pt modelId="{5EB15E03-4385-4897-BEE1-B393B2FEDE6B}" type="pres">
      <dgm:prSet presAssocID="{EB17F78A-7623-418E-B747-E568C0259086}" presName="accentRepeatNode" presStyleLbl="solidFgAcc1" presStyleIdx="2" presStyleCnt="4"/>
      <dgm:spPr/>
    </dgm:pt>
    <dgm:pt modelId="{B516DD98-3DAC-41D4-AD15-A72D31D514AB}" type="pres">
      <dgm:prSet presAssocID="{B7A050FC-E5B7-4987-9062-B2B2B41E2850}" presName="text_4" presStyleLbl="node1" presStyleIdx="3" presStyleCnt="4">
        <dgm:presLayoutVars>
          <dgm:bulletEnabled val="1"/>
        </dgm:presLayoutVars>
      </dgm:prSet>
      <dgm:spPr/>
    </dgm:pt>
    <dgm:pt modelId="{C0870E8D-7C6C-4486-A58F-A6C0190E0BBA}" type="pres">
      <dgm:prSet presAssocID="{B7A050FC-E5B7-4987-9062-B2B2B41E2850}" presName="accent_4" presStyleCnt="0"/>
      <dgm:spPr/>
    </dgm:pt>
    <dgm:pt modelId="{32C1D442-9C11-4DFA-9B0A-C23343D99FD7}" type="pres">
      <dgm:prSet presAssocID="{B7A050FC-E5B7-4987-9062-B2B2B41E2850}" presName="accentRepeatNode" presStyleLbl="solidFgAcc1" presStyleIdx="3" presStyleCnt="4"/>
      <dgm:spPr/>
    </dgm:pt>
  </dgm:ptLst>
  <dgm:cxnLst>
    <dgm:cxn modelId="{365E2501-281C-4DA7-A598-B355D798018A}" srcId="{F2C61053-0A4F-4F9B-9204-01EFE83F4641}" destId="{EB17F78A-7623-418E-B747-E568C0259086}" srcOrd="2" destOrd="0" parTransId="{544D04C0-C0FE-4055-9375-6D867BD1249E}" sibTransId="{9948C358-B997-44FC-A9AA-84CC967B6FFB}"/>
    <dgm:cxn modelId="{45881F14-1080-42FD-9431-BAC41D4C3602}" type="presOf" srcId="{B7A050FC-E5B7-4987-9062-B2B2B41E2850}" destId="{B516DD98-3DAC-41D4-AD15-A72D31D514AB}" srcOrd="0" destOrd="0" presId="urn:microsoft.com/office/officeart/2008/layout/VerticalCurvedList"/>
    <dgm:cxn modelId="{CDCEBA3D-E4A3-4F6D-96A5-330701425C77}" type="presOf" srcId="{12E8AB84-3E4E-4453-B5DF-6166107868DA}" destId="{4EF724FD-85C8-474A-B4F4-2FDC9BE89D75}" srcOrd="0" destOrd="0" presId="urn:microsoft.com/office/officeart/2008/layout/VerticalCurvedList"/>
    <dgm:cxn modelId="{AF9C3F43-5FA2-450B-9086-B3C570EAB52A}" srcId="{F2C61053-0A4F-4F9B-9204-01EFE83F4641}" destId="{35E80F6F-BC40-4F13-AB9F-F4A162BEE86F}" srcOrd="0" destOrd="0" parTransId="{9F70D990-180B-4D9D-A5DC-8E89DE8CD0BC}" sibTransId="{F406507C-E235-43B2-881A-439728AC1EF5}"/>
    <dgm:cxn modelId="{378DBE6C-73FE-454A-B857-B9491E328B9C}" type="presOf" srcId="{EB17F78A-7623-418E-B747-E568C0259086}" destId="{BF3D75BB-A380-48AD-A19A-9B3F6B96C712}" srcOrd="0" destOrd="0" presId="urn:microsoft.com/office/officeart/2008/layout/VerticalCurvedList"/>
    <dgm:cxn modelId="{DE81637C-DF13-428D-B46F-0D4D446F77DE}" srcId="{F2C61053-0A4F-4F9B-9204-01EFE83F4641}" destId="{B7A050FC-E5B7-4987-9062-B2B2B41E2850}" srcOrd="3" destOrd="0" parTransId="{D052F383-CFA9-4E58-8855-0509C11E5459}" sibTransId="{6BC7C92C-7CA5-41F3-8CB1-D75BA60D1CDD}"/>
    <dgm:cxn modelId="{75757A8B-577B-43FC-A914-88A78ABE5E3B}" srcId="{F2C61053-0A4F-4F9B-9204-01EFE83F4641}" destId="{12E8AB84-3E4E-4453-B5DF-6166107868DA}" srcOrd="1" destOrd="0" parTransId="{69D81335-EBDB-4A4A-84E4-ED0104B2205A}" sibTransId="{B42E193B-1E86-4B4E-B847-DF2379FCB1A6}"/>
    <dgm:cxn modelId="{BE75D299-D338-4ED1-AE04-89657E68459B}" type="presOf" srcId="{35E80F6F-BC40-4F13-AB9F-F4A162BEE86F}" destId="{30D63355-C770-4959-A59E-ECB7A38E51AE}" srcOrd="0" destOrd="0" presId="urn:microsoft.com/office/officeart/2008/layout/VerticalCurvedList"/>
    <dgm:cxn modelId="{791AC6A6-4A1E-4F19-95BE-81A9F00AA823}" type="presOf" srcId="{F406507C-E235-43B2-881A-439728AC1EF5}" destId="{4E4018B6-2491-4CDC-A201-BBA945B72298}" srcOrd="0" destOrd="0" presId="urn:microsoft.com/office/officeart/2008/layout/VerticalCurvedList"/>
    <dgm:cxn modelId="{97D5B7A7-A6AF-4C6F-BB00-A66C1E619E4E}" type="presOf" srcId="{F2C61053-0A4F-4F9B-9204-01EFE83F4641}" destId="{2944C03D-C61C-4A8C-8FFA-E20CA61C8791}" srcOrd="0" destOrd="0" presId="urn:microsoft.com/office/officeart/2008/layout/VerticalCurvedList"/>
    <dgm:cxn modelId="{FFF8A47B-B787-4AC8-BD44-EF41B649EEB0}" type="presParOf" srcId="{2944C03D-C61C-4A8C-8FFA-E20CA61C8791}" destId="{E0F58E50-7822-4EC3-AECD-E906927AD338}" srcOrd="0" destOrd="0" presId="urn:microsoft.com/office/officeart/2008/layout/VerticalCurvedList"/>
    <dgm:cxn modelId="{E230B707-7FA0-42A7-99AE-FBB22E706929}" type="presParOf" srcId="{E0F58E50-7822-4EC3-AECD-E906927AD338}" destId="{E5ED83BE-428C-4AAC-9E6E-6D45836F87E7}" srcOrd="0" destOrd="0" presId="urn:microsoft.com/office/officeart/2008/layout/VerticalCurvedList"/>
    <dgm:cxn modelId="{F0C19C64-1741-49DD-A17B-3A3EBB151AE3}" type="presParOf" srcId="{E5ED83BE-428C-4AAC-9E6E-6D45836F87E7}" destId="{E7D8328D-07B8-4943-A2CE-D272487ADB34}" srcOrd="0" destOrd="0" presId="urn:microsoft.com/office/officeart/2008/layout/VerticalCurvedList"/>
    <dgm:cxn modelId="{3B88BFEB-F0CA-4FED-8EEC-F6EB6F314BEA}" type="presParOf" srcId="{E5ED83BE-428C-4AAC-9E6E-6D45836F87E7}" destId="{4E4018B6-2491-4CDC-A201-BBA945B72298}" srcOrd="1" destOrd="0" presId="urn:microsoft.com/office/officeart/2008/layout/VerticalCurvedList"/>
    <dgm:cxn modelId="{AB95AE32-39EE-4185-B8CD-4A6DAD8CA35B}" type="presParOf" srcId="{E5ED83BE-428C-4AAC-9E6E-6D45836F87E7}" destId="{EF0E9E8F-A8D3-452B-9CAF-DC4502A38722}" srcOrd="2" destOrd="0" presId="urn:microsoft.com/office/officeart/2008/layout/VerticalCurvedList"/>
    <dgm:cxn modelId="{BE423D86-7C76-426D-A9BB-1DC9BEF2B0D0}" type="presParOf" srcId="{E5ED83BE-428C-4AAC-9E6E-6D45836F87E7}" destId="{116F614F-CA71-4862-8060-AB66B193D65D}" srcOrd="3" destOrd="0" presId="urn:microsoft.com/office/officeart/2008/layout/VerticalCurvedList"/>
    <dgm:cxn modelId="{93E96736-869C-48B3-8E8B-85DC5FEDBF40}" type="presParOf" srcId="{E0F58E50-7822-4EC3-AECD-E906927AD338}" destId="{30D63355-C770-4959-A59E-ECB7A38E51AE}" srcOrd="1" destOrd="0" presId="urn:microsoft.com/office/officeart/2008/layout/VerticalCurvedList"/>
    <dgm:cxn modelId="{F6D9583D-5400-4BCE-A5F4-1868552A6B0B}" type="presParOf" srcId="{E0F58E50-7822-4EC3-AECD-E906927AD338}" destId="{FDAC4F59-94BD-41BC-B06F-02D2290BC60C}" srcOrd="2" destOrd="0" presId="urn:microsoft.com/office/officeart/2008/layout/VerticalCurvedList"/>
    <dgm:cxn modelId="{6D40D40E-EB5F-45C4-A9EE-4C49C3C0BBC0}" type="presParOf" srcId="{FDAC4F59-94BD-41BC-B06F-02D2290BC60C}" destId="{C202E79A-A970-492D-8E46-A8E3BCCFD7DE}" srcOrd="0" destOrd="0" presId="urn:microsoft.com/office/officeart/2008/layout/VerticalCurvedList"/>
    <dgm:cxn modelId="{DB0C3D56-DF22-482B-8A5A-5931E73BD3C6}" type="presParOf" srcId="{E0F58E50-7822-4EC3-AECD-E906927AD338}" destId="{4EF724FD-85C8-474A-B4F4-2FDC9BE89D75}" srcOrd="3" destOrd="0" presId="urn:microsoft.com/office/officeart/2008/layout/VerticalCurvedList"/>
    <dgm:cxn modelId="{CFFEED05-994A-4347-A468-D523363D25F1}" type="presParOf" srcId="{E0F58E50-7822-4EC3-AECD-E906927AD338}" destId="{B8C28AA9-3630-4A2A-84F0-2C21B5967029}" srcOrd="4" destOrd="0" presId="urn:microsoft.com/office/officeart/2008/layout/VerticalCurvedList"/>
    <dgm:cxn modelId="{6B64A07D-BBE1-4FB2-A0EE-993ECE4C5817}" type="presParOf" srcId="{B8C28AA9-3630-4A2A-84F0-2C21B5967029}" destId="{35313D88-7517-41B7-BE9B-E3312B95C28B}" srcOrd="0" destOrd="0" presId="urn:microsoft.com/office/officeart/2008/layout/VerticalCurvedList"/>
    <dgm:cxn modelId="{4E4CAC9F-2982-40CB-9D7B-F3F80CCBF7A2}" type="presParOf" srcId="{E0F58E50-7822-4EC3-AECD-E906927AD338}" destId="{BF3D75BB-A380-48AD-A19A-9B3F6B96C712}" srcOrd="5" destOrd="0" presId="urn:microsoft.com/office/officeart/2008/layout/VerticalCurvedList"/>
    <dgm:cxn modelId="{322CD0DE-D32A-498F-9954-FD92454C4134}" type="presParOf" srcId="{E0F58E50-7822-4EC3-AECD-E906927AD338}" destId="{56D4DED4-07E6-4B99-B3FF-FCDC62A8BC6C}" srcOrd="6" destOrd="0" presId="urn:microsoft.com/office/officeart/2008/layout/VerticalCurvedList"/>
    <dgm:cxn modelId="{1C92C095-8CE0-46B4-8E15-496FF1E45ED3}" type="presParOf" srcId="{56D4DED4-07E6-4B99-B3FF-FCDC62A8BC6C}" destId="{5EB15E03-4385-4897-BEE1-B393B2FEDE6B}" srcOrd="0" destOrd="0" presId="urn:microsoft.com/office/officeart/2008/layout/VerticalCurvedList"/>
    <dgm:cxn modelId="{4F45E05E-815E-4918-A6C7-E991143A5834}" type="presParOf" srcId="{E0F58E50-7822-4EC3-AECD-E906927AD338}" destId="{B516DD98-3DAC-41D4-AD15-A72D31D514AB}" srcOrd="7" destOrd="0" presId="urn:microsoft.com/office/officeart/2008/layout/VerticalCurvedList"/>
    <dgm:cxn modelId="{1A2D083A-D31F-43A7-ACF4-3C559DB3F87C}" type="presParOf" srcId="{E0F58E50-7822-4EC3-AECD-E906927AD338}" destId="{C0870E8D-7C6C-4486-A58F-A6C0190E0BBA}" srcOrd="8" destOrd="0" presId="urn:microsoft.com/office/officeart/2008/layout/VerticalCurvedList"/>
    <dgm:cxn modelId="{60CE5306-775F-48C0-BFCD-89B4A045A034}" type="presParOf" srcId="{C0870E8D-7C6C-4486-A58F-A6C0190E0BBA}" destId="{32C1D442-9C11-4DFA-9B0A-C23343D99FD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2C61053-0A4F-4F9B-9204-01EFE83F464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5E80F6F-BC40-4F13-AB9F-F4A162BEE86F}">
      <dgm:prSet phldrT="[Text]"/>
      <dgm:spPr/>
      <dgm:t>
        <a:bodyPr/>
        <a:lstStyle/>
        <a:p>
          <a:r>
            <a:rPr lang="en-US" dirty="0"/>
            <a:t>Eliminate risk.</a:t>
          </a:r>
        </a:p>
      </dgm:t>
    </dgm:pt>
    <dgm:pt modelId="{9F70D990-180B-4D9D-A5DC-8E89DE8CD0BC}" type="parTrans" cxnId="{AF9C3F43-5FA2-450B-9086-B3C570EAB52A}">
      <dgm:prSet/>
      <dgm:spPr/>
      <dgm:t>
        <a:bodyPr/>
        <a:lstStyle/>
        <a:p>
          <a:endParaRPr lang="en-US"/>
        </a:p>
      </dgm:t>
    </dgm:pt>
    <dgm:pt modelId="{F406507C-E235-43B2-881A-439728AC1EF5}" type="sibTrans" cxnId="{AF9C3F43-5FA2-450B-9086-B3C570EAB52A}">
      <dgm:prSet/>
      <dgm:spPr/>
      <dgm:t>
        <a:bodyPr/>
        <a:lstStyle/>
        <a:p>
          <a:endParaRPr lang="en-US"/>
        </a:p>
      </dgm:t>
    </dgm:pt>
    <dgm:pt modelId="{12E8AB84-3E4E-4453-B5DF-6166107868DA}">
      <dgm:prSet phldrT="[Text]"/>
      <dgm:spPr/>
      <dgm:t>
        <a:bodyPr/>
        <a:lstStyle/>
        <a:p>
          <a:r>
            <a:rPr lang="en-US" dirty="0"/>
            <a:t>Mitigate risk.</a:t>
          </a:r>
        </a:p>
      </dgm:t>
    </dgm:pt>
    <dgm:pt modelId="{69D81335-EBDB-4A4A-84E4-ED0104B2205A}" type="parTrans" cxnId="{75757A8B-577B-43FC-A914-88A78ABE5E3B}">
      <dgm:prSet/>
      <dgm:spPr/>
      <dgm:t>
        <a:bodyPr/>
        <a:lstStyle/>
        <a:p>
          <a:endParaRPr lang="en-US"/>
        </a:p>
      </dgm:t>
    </dgm:pt>
    <dgm:pt modelId="{B42E193B-1E86-4B4E-B847-DF2379FCB1A6}" type="sibTrans" cxnId="{75757A8B-577B-43FC-A914-88A78ABE5E3B}">
      <dgm:prSet/>
      <dgm:spPr/>
      <dgm:t>
        <a:bodyPr/>
        <a:lstStyle/>
        <a:p>
          <a:endParaRPr lang="en-US"/>
        </a:p>
      </dgm:t>
    </dgm:pt>
    <dgm:pt modelId="{EB17F78A-7623-418E-B747-E568C0259086}">
      <dgm:prSet phldrT="[Text]"/>
      <dgm:spPr/>
      <dgm:t>
        <a:bodyPr/>
        <a:lstStyle/>
        <a:p>
          <a:r>
            <a:rPr lang="en-US" b="0" dirty="0"/>
            <a:t>Deflect risk.</a:t>
          </a:r>
        </a:p>
      </dgm:t>
    </dgm:pt>
    <dgm:pt modelId="{544D04C0-C0FE-4055-9375-6D867BD1249E}" type="parTrans" cxnId="{365E2501-281C-4DA7-A598-B355D798018A}">
      <dgm:prSet/>
      <dgm:spPr/>
      <dgm:t>
        <a:bodyPr/>
        <a:lstStyle/>
        <a:p>
          <a:endParaRPr lang="en-US"/>
        </a:p>
      </dgm:t>
    </dgm:pt>
    <dgm:pt modelId="{9948C358-B997-44FC-A9AA-84CC967B6FFB}" type="sibTrans" cxnId="{365E2501-281C-4DA7-A598-B355D798018A}">
      <dgm:prSet/>
      <dgm:spPr/>
      <dgm:t>
        <a:bodyPr/>
        <a:lstStyle/>
        <a:p>
          <a:endParaRPr lang="en-US"/>
        </a:p>
      </dgm:t>
    </dgm:pt>
    <dgm:pt modelId="{B7A050FC-E5B7-4987-9062-B2B2B41E2850}">
      <dgm:prSet phldrT="[Text]"/>
      <dgm:spPr/>
      <dgm:t>
        <a:bodyPr/>
        <a:lstStyle/>
        <a:p>
          <a:r>
            <a:rPr lang="en-US" b="0" dirty="0"/>
            <a:t>Accept risk (contingency).</a:t>
          </a:r>
        </a:p>
      </dgm:t>
    </dgm:pt>
    <dgm:pt modelId="{D052F383-CFA9-4E58-8855-0509C11E5459}" type="parTrans" cxnId="{DE81637C-DF13-428D-B46F-0D4D446F77DE}">
      <dgm:prSet/>
      <dgm:spPr/>
      <dgm:t>
        <a:bodyPr/>
        <a:lstStyle/>
        <a:p>
          <a:endParaRPr lang="en-US"/>
        </a:p>
      </dgm:t>
    </dgm:pt>
    <dgm:pt modelId="{6BC7C92C-7CA5-41F3-8CB1-D75BA60D1CDD}" type="sibTrans" cxnId="{DE81637C-DF13-428D-B46F-0D4D446F77DE}">
      <dgm:prSet/>
      <dgm:spPr/>
      <dgm:t>
        <a:bodyPr/>
        <a:lstStyle/>
        <a:p>
          <a:endParaRPr lang="en-US"/>
        </a:p>
      </dgm:t>
    </dgm:pt>
    <dgm:pt modelId="{FD278203-6FD3-4962-A1C5-1B68D1B85F69}">
      <dgm:prSet phldrT="[Text]"/>
      <dgm:spPr/>
      <dgm:t>
        <a:bodyPr/>
        <a:lstStyle/>
        <a:p>
          <a:r>
            <a:rPr lang="en-ZA" b="0" dirty="0"/>
            <a:t>Turn risk into an opportunity</a:t>
          </a:r>
          <a:r>
            <a:rPr lang="en-ZA" b="1" dirty="0"/>
            <a:t>.</a:t>
          </a:r>
          <a:endParaRPr lang="en-US" b="1" dirty="0"/>
        </a:p>
      </dgm:t>
    </dgm:pt>
    <dgm:pt modelId="{3EB8CB1D-BD19-400A-950B-9E6731DDCABE}" type="parTrans" cxnId="{27546E5C-1C9C-45B8-B9F6-F772A16B036F}">
      <dgm:prSet/>
      <dgm:spPr/>
      <dgm:t>
        <a:bodyPr/>
        <a:lstStyle/>
        <a:p>
          <a:endParaRPr lang="en-US"/>
        </a:p>
      </dgm:t>
    </dgm:pt>
    <dgm:pt modelId="{A24D4F2A-1521-45A1-9013-AF2F3577131E}" type="sibTrans" cxnId="{27546E5C-1C9C-45B8-B9F6-F772A16B036F}">
      <dgm:prSet/>
      <dgm:spPr/>
      <dgm:t>
        <a:bodyPr/>
        <a:lstStyle/>
        <a:p>
          <a:endParaRPr lang="en-US"/>
        </a:p>
      </dgm:t>
    </dgm:pt>
    <dgm:pt modelId="{2944C03D-C61C-4A8C-8FFA-E20CA61C8791}" type="pres">
      <dgm:prSet presAssocID="{F2C61053-0A4F-4F9B-9204-01EFE83F4641}" presName="Name0" presStyleCnt="0">
        <dgm:presLayoutVars>
          <dgm:chMax val="7"/>
          <dgm:chPref val="7"/>
          <dgm:dir/>
        </dgm:presLayoutVars>
      </dgm:prSet>
      <dgm:spPr/>
    </dgm:pt>
    <dgm:pt modelId="{E0F58E50-7822-4EC3-AECD-E906927AD338}" type="pres">
      <dgm:prSet presAssocID="{F2C61053-0A4F-4F9B-9204-01EFE83F4641}" presName="Name1" presStyleCnt="0"/>
      <dgm:spPr/>
    </dgm:pt>
    <dgm:pt modelId="{E5ED83BE-428C-4AAC-9E6E-6D45836F87E7}" type="pres">
      <dgm:prSet presAssocID="{F2C61053-0A4F-4F9B-9204-01EFE83F4641}" presName="cycle" presStyleCnt="0"/>
      <dgm:spPr/>
    </dgm:pt>
    <dgm:pt modelId="{E7D8328D-07B8-4943-A2CE-D272487ADB34}" type="pres">
      <dgm:prSet presAssocID="{F2C61053-0A4F-4F9B-9204-01EFE83F4641}" presName="srcNode" presStyleLbl="node1" presStyleIdx="0" presStyleCnt="5"/>
      <dgm:spPr/>
    </dgm:pt>
    <dgm:pt modelId="{4E4018B6-2491-4CDC-A201-BBA945B72298}" type="pres">
      <dgm:prSet presAssocID="{F2C61053-0A4F-4F9B-9204-01EFE83F4641}" presName="conn" presStyleLbl="parChTrans1D2" presStyleIdx="0" presStyleCnt="1"/>
      <dgm:spPr/>
    </dgm:pt>
    <dgm:pt modelId="{EF0E9E8F-A8D3-452B-9CAF-DC4502A38722}" type="pres">
      <dgm:prSet presAssocID="{F2C61053-0A4F-4F9B-9204-01EFE83F4641}" presName="extraNode" presStyleLbl="node1" presStyleIdx="0" presStyleCnt="5"/>
      <dgm:spPr/>
    </dgm:pt>
    <dgm:pt modelId="{116F614F-CA71-4862-8060-AB66B193D65D}" type="pres">
      <dgm:prSet presAssocID="{F2C61053-0A4F-4F9B-9204-01EFE83F4641}" presName="dstNode" presStyleLbl="node1" presStyleIdx="0" presStyleCnt="5"/>
      <dgm:spPr/>
    </dgm:pt>
    <dgm:pt modelId="{30D63355-C770-4959-A59E-ECB7A38E51AE}" type="pres">
      <dgm:prSet presAssocID="{35E80F6F-BC40-4F13-AB9F-F4A162BEE86F}" presName="text_1" presStyleLbl="node1" presStyleIdx="0" presStyleCnt="5">
        <dgm:presLayoutVars>
          <dgm:bulletEnabled val="1"/>
        </dgm:presLayoutVars>
      </dgm:prSet>
      <dgm:spPr/>
    </dgm:pt>
    <dgm:pt modelId="{FDAC4F59-94BD-41BC-B06F-02D2290BC60C}" type="pres">
      <dgm:prSet presAssocID="{35E80F6F-BC40-4F13-AB9F-F4A162BEE86F}" presName="accent_1" presStyleCnt="0"/>
      <dgm:spPr/>
    </dgm:pt>
    <dgm:pt modelId="{C202E79A-A970-492D-8E46-A8E3BCCFD7DE}" type="pres">
      <dgm:prSet presAssocID="{35E80F6F-BC40-4F13-AB9F-F4A162BEE86F}" presName="accentRepeatNode" presStyleLbl="solidFgAcc1" presStyleIdx="0" presStyleCnt="5"/>
      <dgm:spPr/>
    </dgm:pt>
    <dgm:pt modelId="{4EF724FD-85C8-474A-B4F4-2FDC9BE89D75}" type="pres">
      <dgm:prSet presAssocID="{12E8AB84-3E4E-4453-B5DF-6166107868DA}" presName="text_2" presStyleLbl="node1" presStyleIdx="1" presStyleCnt="5">
        <dgm:presLayoutVars>
          <dgm:bulletEnabled val="1"/>
        </dgm:presLayoutVars>
      </dgm:prSet>
      <dgm:spPr/>
    </dgm:pt>
    <dgm:pt modelId="{B8C28AA9-3630-4A2A-84F0-2C21B5967029}" type="pres">
      <dgm:prSet presAssocID="{12E8AB84-3E4E-4453-B5DF-6166107868DA}" presName="accent_2" presStyleCnt="0"/>
      <dgm:spPr/>
    </dgm:pt>
    <dgm:pt modelId="{35313D88-7517-41B7-BE9B-E3312B95C28B}" type="pres">
      <dgm:prSet presAssocID="{12E8AB84-3E4E-4453-B5DF-6166107868DA}" presName="accentRepeatNode" presStyleLbl="solidFgAcc1" presStyleIdx="1" presStyleCnt="5"/>
      <dgm:spPr/>
    </dgm:pt>
    <dgm:pt modelId="{BF3D75BB-A380-48AD-A19A-9B3F6B96C712}" type="pres">
      <dgm:prSet presAssocID="{EB17F78A-7623-418E-B747-E568C0259086}" presName="text_3" presStyleLbl="node1" presStyleIdx="2" presStyleCnt="5">
        <dgm:presLayoutVars>
          <dgm:bulletEnabled val="1"/>
        </dgm:presLayoutVars>
      </dgm:prSet>
      <dgm:spPr/>
    </dgm:pt>
    <dgm:pt modelId="{56D4DED4-07E6-4B99-B3FF-FCDC62A8BC6C}" type="pres">
      <dgm:prSet presAssocID="{EB17F78A-7623-418E-B747-E568C0259086}" presName="accent_3" presStyleCnt="0"/>
      <dgm:spPr/>
    </dgm:pt>
    <dgm:pt modelId="{5EB15E03-4385-4897-BEE1-B393B2FEDE6B}" type="pres">
      <dgm:prSet presAssocID="{EB17F78A-7623-418E-B747-E568C0259086}" presName="accentRepeatNode" presStyleLbl="solidFgAcc1" presStyleIdx="2" presStyleCnt="5"/>
      <dgm:spPr/>
    </dgm:pt>
    <dgm:pt modelId="{B516DD98-3DAC-41D4-AD15-A72D31D514AB}" type="pres">
      <dgm:prSet presAssocID="{B7A050FC-E5B7-4987-9062-B2B2B41E2850}" presName="text_4" presStyleLbl="node1" presStyleIdx="3" presStyleCnt="5">
        <dgm:presLayoutVars>
          <dgm:bulletEnabled val="1"/>
        </dgm:presLayoutVars>
      </dgm:prSet>
      <dgm:spPr/>
    </dgm:pt>
    <dgm:pt modelId="{C0870E8D-7C6C-4486-A58F-A6C0190E0BBA}" type="pres">
      <dgm:prSet presAssocID="{B7A050FC-E5B7-4987-9062-B2B2B41E2850}" presName="accent_4" presStyleCnt="0"/>
      <dgm:spPr/>
    </dgm:pt>
    <dgm:pt modelId="{32C1D442-9C11-4DFA-9B0A-C23343D99FD7}" type="pres">
      <dgm:prSet presAssocID="{B7A050FC-E5B7-4987-9062-B2B2B41E2850}" presName="accentRepeatNode" presStyleLbl="solidFgAcc1" presStyleIdx="3" presStyleCnt="5"/>
      <dgm:spPr/>
    </dgm:pt>
    <dgm:pt modelId="{DE74EDC1-209F-475E-A678-40757EC404B7}" type="pres">
      <dgm:prSet presAssocID="{FD278203-6FD3-4962-A1C5-1B68D1B85F69}" presName="text_5" presStyleLbl="node1" presStyleIdx="4" presStyleCnt="5">
        <dgm:presLayoutVars>
          <dgm:bulletEnabled val="1"/>
        </dgm:presLayoutVars>
      </dgm:prSet>
      <dgm:spPr/>
    </dgm:pt>
    <dgm:pt modelId="{660FA897-A902-4E59-B04B-D224AAF7877E}" type="pres">
      <dgm:prSet presAssocID="{FD278203-6FD3-4962-A1C5-1B68D1B85F69}" presName="accent_5" presStyleCnt="0"/>
      <dgm:spPr/>
    </dgm:pt>
    <dgm:pt modelId="{099D3C7B-7CEE-4354-A0CC-35B98654ECB4}" type="pres">
      <dgm:prSet presAssocID="{FD278203-6FD3-4962-A1C5-1B68D1B85F69}" presName="accentRepeatNode" presStyleLbl="solidFgAcc1" presStyleIdx="4" presStyleCnt="5"/>
      <dgm:spPr/>
    </dgm:pt>
  </dgm:ptLst>
  <dgm:cxnLst>
    <dgm:cxn modelId="{365E2501-281C-4DA7-A598-B355D798018A}" srcId="{F2C61053-0A4F-4F9B-9204-01EFE83F4641}" destId="{EB17F78A-7623-418E-B747-E568C0259086}" srcOrd="2" destOrd="0" parTransId="{544D04C0-C0FE-4055-9375-6D867BD1249E}" sibTransId="{9948C358-B997-44FC-A9AA-84CC967B6FFB}"/>
    <dgm:cxn modelId="{4D090409-CD0F-4116-88C7-0645A751FA9F}" type="presOf" srcId="{FD278203-6FD3-4962-A1C5-1B68D1B85F69}" destId="{DE74EDC1-209F-475E-A678-40757EC404B7}" srcOrd="0" destOrd="0" presId="urn:microsoft.com/office/officeart/2008/layout/VerticalCurvedList"/>
    <dgm:cxn modelId="{45881F14-1080-42FD-9431-BAC41D4C3602}" type="presOf" srcId="{B7A050FC-E5B7-4987-9062-B2B2B41E2850}" destId="{B516DD98-3DAC-41D4-AD15-A72D31D514AB}" srcOrd="0" destOrd="0" presId="urn:microsoft.com/office/officeart/2008/layout/VerticalCurvedList"/>
    <dgm:cxn modelId="{CDCEBA3D-E4A3-4F6D-96A5-330701425C77}" type="presOf" srcId="{12E8AB84-3E4E-4453-B5DF-6166107868DA}" destId="{4EF724FD-85C8-474A-B4F4-2FDC9BE89D75}" srcOrd="0" destOrd="0" presId="urn:microsoft.com/office/officeart/2008/layout/VerticalCurvedList"/>
    <dgm:cxn modelId="{27546E5C-1C9C-45B8-B9F6-F772A16B036F}" srcId="{F2C61053-0A4F-4F9B-9204-01EFE83F4641}" destId="{FD278203-6FD3-4962-A1C5-1B68D1B85F69}" srcOrd="4" destOrd="0" parTransId="{3EB8CB1D-BD19-400A-950B-9E6731DDCABE}" sibTransId="{A24D4F2A-1521-45A1-9013-AF2F3577131E}"/>
    <dgm:cxn modelId="{AF9C3F43-5FA2-450B-9086-B3C570EAB52A}" srcId="{F2C61053-0A4F-4F9B-9204-01EFE83F4641}" destId="{35E80F6F-BC40-4F13-AB9F-F4A162BEE86F}" srcOrd="0" destOrd="0" parTransId="{9F70D990-180B-4D9D-A5DC-8E89DE8CD0BC}" sibTransId="{F406507C-E235-43B2-881A-439728AC1EF5}"/>
    <dgm:cxn modelId="{378DBE6C-73FE-454A-B857-B9491E328B9C}" type="presOf" srcId="{EB17F78A-7623-418E-B747-E568C0259086}" destId="{BF3D75BB-A380-48AD-A19A-9B3F6B96C712}" srcOrd="0" destOrd="0" presId="urn:microsoft.com/office/officeart/2008/layout/VerticalCurvedList"/>
    <dgm:cxn modelId="{DE81637C-DF13-428D-B46F-0D4D446F77DE}" srcId="{F2C61053-0A4F-4F9B-9204-01EFE83F4641}" destId="{B7A050FC-E5B7-4987-9062-B2B2B41E2850}" srcOrd="3" destOrd="0" parTransId="{D052F383-CFA9-4E58-8855-0509C11E5459}" sibTransId="{6BC7C92C-7CA5-41F3-8CB1-D75BA60D1CDD}"/>
    <dgm:cxn modelId="{75757A8B-577B-43FC-A914-88A78ABE5E3B}" srcId="{F2C61053-0A4F-4F9B-9204-01EFE83F4641}" destId="{12E8AB84-3E4E-4453-B5DF-6166107868DA}" srcOrd="1" destOrd="0" parTransId="{69D81335-EBDB-4A4A-84E4-ED0104B2205A}" sibTransId="{B42E193B-1E86-4B4E-B847-DF2379FCB1A6}"/>
    <dgm:cxn modelId="{BE75D299-D338-4ED1-AE04-89657E68459B}" type="presOf" srcId="{35E80F6F-BC40-4F13-AB9F-F4A162BEE86F}" destId="{30D63355-C770-4959-A59E-ECB7A38E51AE}" srcOrd="0" destOrd="0" presId="urn:microsoft.com/office/officeart/2008/layout/VerticalCurvedList"/>
    <dgm:cxn modelId="{791AC6A6-4A1E-4F19-95BE-81A9F00AA823}" type="presOf" srcId="{F406507C-E235-43B2-881A-439728AC1EF5}" destId="{4E4018B6-2491-4CDC-A201-BBA945B72298}" srcOrd="0" destOrd="0" presId="urn:microsoft.com/office/officeart/2008/layout/VerticalCurvedList"/>
    <dgm:cxn modelId="{97D5B7A7-A6AF-4C6F-BB00-A66C1E619E4E}" type="presOf" srcId="{F2C61053-0A4F-4F9B-9204-01EFE83F4641}" destId="{2944C03D-C61C-4A8C-8FFA-E20CA61C8791}" srcOrd="0" destOrd="0" presId="urn:microsoft.com/office/officeart/2008/layout/VerticalCurvedList"/>
    <dgm:cxn modelId="{FFF8A47B-B787-4AC8-BD44-EF41B649EEB0}" type="presParOf" srcId="{2944C03D-C61C-4A8C-8FFA-E20CA61C8791}" destId="{E0F58E50-7822-4EC3-AECD-E906927AD338}" srcOrd="0" destOrd="0" presId="urn:microsoft.com/office/officeart/2008/layout/VerticalCurvedList"/>
    <dgm:cxn modelId="{E230B707-7FA0-42A7-99AE-FBB22E706929}" type="presParOf" srcId="{E0F58E50-7822-4EC3-AECD-E906927AD338}" destId="{E5ED83BE-428C-4AAC-9E6E-6D45836F87E7}" srcOrd="0" destOrd="0" presId="urn:microsoft.com/office/officeart/2008/layout/VerticalCurvedList"/>
    <dgm:cxn modelId="{F0C19C64-1741-49DD-A17B-3A3EBB151AE3}" type="presParOf" srcId="{E5ED83BE-428C-4AAC-9E6E-6D45836F87E7}" destId="{E7D8328D-07B8-4943-A2CE-D272487ADB34}" srcOrd="0" destOrd="0" presId="urn:microsoft.com/office/officeart/2008/layout/VerticalCurvedList"/>
    <dgm:cxn modelId="{3B88BFEB-F0CA-4FED-8EEC-F6EB6F314BEA}" type="presParOf" srcId="{E5ED83BE-428C-4AAC-9E6E-6D45836F87E7}" destId="{4E4018B6-2491-4CDC-A201-BBA945B72298}" srcOrd="1" destOrd="0" presId="urn:microsoft.com/office/officeart/2008/layout/VerticalCurvedList"/>
    <dgm:cxn modelId="{AB95AE32-39EE-4185-B8CD-4A6DAD8CA35B}" type="presParOf" srcId="{E5ED83BE-428C-4AAC-9E6E-6D45836F87E7}" destId="{EF0E9E8F-A8D3-452B-9CAF-DC4502A38722}" srcOrd="2" destOrd="0" presId="urn:microsoft.com/office/officeart/2008/layout/VerticalCurvedList"/>
    <dgm:cxn modelId="{BE423D86-7C76-426D-A9BB-1DC9BEF2B0D0}" type="presParOf" srcId="{E5ED83BE-428C-4AAC-9E6E-6D45836F87E7}" destId="{116F614F-CA71-4862-8060-AB66B193D65D}" srcOrd="3" destOrd="0" presId="urn:microsoft.com/office/officeart/2008/layout/VerticalCurvedList"/>
    <dgm:cxn modelId="{93E96736-869C-48B3-8E8B-85DC5FEDBF40}" type="presParOf" srcId="{E0F58E50-7822-4EC3-AECD-E906927AD338}" destId="{30D63355-C770-4959-A59E-ECB7A38E51AE}" srcOrd="1" destOrd="0" presId="urn:microsoft.com/office/officeart/2008/layout/VerticalCurvedList"/>
    <dgm:cxn modelId="{F6D9583D-5400-4BCE-A5F4-1868552A6B0B}" type="presParOf" srcId="{E0F58E50-7822-4EC3-AECD-E906927AD338}" destId="{FDAC4F59-94BD-41BC-B06F-02D2290BC60C}" srcOrd="2" destOrd="0" presId="urn:microsoft.com/office/officeart/2008/layout/VerticalCurvedList"/>
    <dgm:cxn modelId="{6D40D40E-EB5F-45C4-A9EE-4C49C3C0BBC0}" type="presParOf" srcId="{FDAC4F59-94BD-41BC-B06F-02D2290BC60C}" destId="{C202E79A-A970-492D-8E46-A8E3BCCFD7DE}" srcOrd="0" destOrd="0" presId="urn:microsoft.com/office/officeart/2008/layout/VerticalCurvedList"/>
    <dgm:cxn modelId="{DB0C3D56-DF22-482B-8A5A-5931E73BD3C6}" type="presParOf" srcId="{E0F58E50-7822-4EC3-AECD-E906927AD338}" destId="{4EF724FD-85C8-474A-B4F4-2FDC9BE89D75}" srcOrd="3" destOrd="0" presId="urn:microsoft.com/office/officeart/2008/layout/VerticalCurvedList"/>
    <dgm:cxn modelId="{CFFEED05-994A-4347-A468-D523363D25F1}" type="presParOf" srcId="{E0F58E50-7822-4EC3-AECD-E906927AD338}" destId="{B8C28AA9-3630-4A2A-84F0-2C21B5967029}" srcOrd="4" destOrd="0" presId="urn:microsoft.com/office/officeart/2008/layout/VerticalCurvedList"/>
    <dgm:cxn modelId="{6B64A07D-BBE1-4FB2-A0EE-993ECE4C5817}" type="presParOf" srcId="{B8C28AA9-3630-4A2A-84F0-2C21B5967029}" destId="{35313D88-7517-41B7-BE9B-E3312B95C28B}" srcOrd="0" destOrd="0" presId="urn:microsoft.com/office/officeart/2008/layout/VerticalCurvedList"/>
    <dgm:cxn modelId="{4E4CAC9F-2982-40CB-9D7B-F3F80CCBF7A2}" type="presParOf" srcId="{E0F58E50-7822-4EC3-AECD-E906927AD338}" destId="{BF3D75BB-A380-48AD-A19A-9B3F6B96C712}" srcOrd="5" destOrd="0" presId="urn:microsoft.com/office/officeart/2008/layout/VerticalCurvedList"/>
    <dgm:cxn modelId="{322CD0DE-D32A-498F-9954-FD92454C4134}" type="presParOf" srcId="{E0F58E50-7822-4EC3-AECD-E906927AD338}" destId="{56D4DED4-07E6-4B99-B3FF-FCDC62A8BC6C}" srcOrd="6" destOrd="0" presId="urn:microsoft.com/office/officeart/2008/layout/VerticalCurvedList"/>
    <dgm:cxn modelId="{1C92C095-8CE0-46B4-8E15-496FF1E45ED3}" type="presParOf" srcId="{56D4DED4-07E6-4B99-B3FF-FCDC62A8BC6C}" destId="{5EB15E03-4385-4897-BEE1-B393B2FEDE6B}" srcOrd="0" destOrd="0" presId="urn:microsoft.com/office/officeart/2008/layout/VerticalCurvedList"/>
    <dgm:cxn modelId="{4F45E05E-815E-4918-A6C7-E991143A5834}" type="presParOf" srcId="{E0F58E50-7822-4EC3-AECD-E906927AD338}" destId="{B516DD98-3DAC-41D4-AD15-A72D31D514AB}" srcOrd="7" destOrd="0" presId="urn:microsoft.com/office/officeart/2008/layout/VerticalCurvedList"/>
    <dgm:cxn modelId="{1A2D083A-D31F-43A7-ACF4-3C559DB3F87C}" type="presParOf" srcId="{E0F58E50-7822-4EC3-AECD-E906927AD338}" destId="{C0870E8D-7C6C-4486-A58F-A6C0190E0BBA}" srcOrd="8" destOrd="0" presId="urn:microsoft.com/office/officeart/2008/layout/VerticalCurvedList"/>
    <dgm:cxn modelId="{60CE5306-775F-48C0-BFCD-89B4A045A034}" type="presParOf" srcId="{C0870E8D-7C6C-4486-A58F-A6C0190E0BBA}" destId="{32C1D442-9C11-4DFA-9B0A-C23343D99FD7}" srcOrd="0" destOrd="0" presId="urn:microsoft.com/office/officeart/2008/layout/VerticalCurvedList"/>
    <dgm:cxn modelId="{F16E3A6B-89AC-4291-AE57-4ED1D472EB51}" type="presParOf" srcId="{E0F58E50-7822-4EC3-AECD-E906927AD338}" destId="{DE74EDC1-209F-475E-A678-40757EC404B7}" srcOrd="9" destOrd="0" presId="urn:microsoft.com/office/officeart/2008/layout/VerticalCurvedList"/>
    <dgm:cxn modelId="{1580DE3E-4EF7-4D71-AF0C-9ABC932492C4}" type="presParOf" srcId="{E0F58E50-7822-4EC3-AECD-E906927AD338}" destId="{660FA897-A902-4E59-B04B-D224AAF7877E}" srcOrd="10" destOrd="0" presId="urn:microsoft.com/office/officeart/2008/layout/VerticalCurvedList"/>
    <dgm:cxn modelId="{87111820-E894-4F71-A42A-408970C80334}" type="presParOf" srcId="{660FA897-A902-4E59-B04B-D224AAF7877E}" destId="{099D3C7B-7CEE-4354-A0CC-35B98654ECB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8B8A04-E068-4BAC-A4E6-6415094A96D7}" type="doc">
      <dgm:prSet loTypeId="urn:microsoft.com/office/officeart/2005/8/layout/hProcess9" loCatId="process" qsTypeId="urn:microsoft.com/office/officeart/2005/8/quickstyle/simple1" qsCatId="simple" csTypeId="urn:microsoft.com/office/officeart/2005/8/colors/accent1_2" csCatId="accent1" phldr="1"/>
      <dgm:spPr/>
    </dgm:pt>
    <dgm:pt modelId="{B6E44155-9C9A-4B19-91BD-23C1DBEC066B}">
      <dgm:prSet phldrT="[Text]"/>
      <dgm:spPr>
        <a:solidFill>
          <a:schemeClr val="bg1">
            <a:lumMod val="75000"/>
          </a:schemeClr>
        </a:solidFill>
      </dgm:spPr>
      <dgm:t>
        <a:bodyPr/>
        <a:lstStyle/>
        <a:p>
          <a:r>
            <a:rPr lang="en-US" dirty="0"/>
            <a:t>Project identification</a:t>
          </a:r>
        </a:p>
      </dgm:t>
    </dgm:pt>
    <dgm:pt modelId="{E9D0ED9A-9278-44D8-A1B1-1DD7B74F1EEE}" type="parTrans" cxnId="{5AF23C37-BCCB-48B6-AFF8-7EA8550E7598}">
      <dgm:prSet/>
      <dgm:spPr/>
      <dgm:t>
        <a:bodyPr/>
        <a:lstStyle/>
        <a:p>
          <a:endParaRPr lang="en-US"/>
        </a:p>
      </dgm:t>
    </dgm:pt>
    <dgm:pt modelId="{2C171F7D-987E-4F2F-9C49-BFB7F799D74F}" type="sibTrans" cxnId="{5AF23C37-BCCB-48B6-AFF8-7EA8550E7598}">
      <dgm:prSet/>
      <dgm:spPr/>
      <dgm:t>
        <a:bodyPr/>
        <a:lstStyle/>
        <a:p>
          <a:endParaRPr lang="en-US"/>
        </a:p>
      </dgm:t>
    </dgm:pt>
    <dgm:pt modelId="{C8DDB244-224D-41FB-8765-B2481DC6B2D7}">
      <dgm:prSet phldrT="[Text]"/>
      <dgm:spPr>
        <a:solidFill>
          <a:schemeClr val="bg1">
            <a:lumMod val="75000"/>
          </a:schemeClr>
        </a:solidFill>
      </dgm:spPr>
      <dgm:t>
        <a:bodyPr/>
        <a:lstStyle/>
        <a:p>
          <a:r>
            <a:rPr lang="en-US" dirty="0"/>
            <a:t>Project selection</a:t>
          </a:r>
        </a:p>
      </dgm:t>
    </dgm:pt>
    <dgm:pt modelId="{8BB4FC85-2353-4D47-8644-E7C60F899F94}" type="parTrans" cxnId="{4256EDB9-5CC2-402A-8985-392FAB95995E}">
      <dgm:prSet/>
      <dgm:spPr/>
      <dgm:t>
        <a:bodyPr/>
        <a:lstStyle/>
        <a:p>
          <a:endParaRPr lang="en-US"/>
        </a:p>
      </dgm:t>
    </dgm:pt>
    <dgm:pt modelId="{FB7EB2DD-7E8A-42B4-B1C5-9EFC18307418}" type="sibTrans" cxnId="{4256EDB9-5CC2-402A-8985-392FAB95995E}">
      <dgm:prSet/>
      <dgm:spPr/>
      <dgm:t>
        <a:bodyPr/>
        <a:lstStyle/>
        <a:p>
          <a:endParaRPr lang="en-US"/>
        </a:p>
      </dgm:t>
    </dgm:pt>
    <dgm:pt modelId="{BE467A4E-5227-4212-A4B4-ED3B56F186E8}">
      <dgm:prSet phldrT="[Text]"/>
      <dgm:spPr/>
      <dgm:t>
        <a:bodyPr/>
        <a:lstStyle/>
        <a:p>
          <a:r>
            <a:rPr lang="en-US" dirty="0"/>
            <a:t>Project charter</a:t>
          </a:r>
        </a:p>
      </dgm:t>
    </dgm:pt>
    <dgm:pt modelId="{6D8C1440-0A9D-4170-B699-5BC4835E4F78}" type="parTrans" cxnId="{A3BABCF6-855B-4A9C-8945-1EF4924FDA59}">
      <dgm:prSet/>
      <dgm:spPr/>
      <dgm:t>
        <a:bodyPr/>
        <a:lstStyle/>
        <a:p>
          <a:endParaRPr lang="en-US"/>
        </a:p>
      </dgm:t>
    </dgm:pt>
    <dgm:pt modelId="{7C8C32A3-8E45-4FDB-BE38-F167084A40BA}" type="sibTrans" cxnId="{A3BABCF6-855B-4A9C-8945-1EF4924FDA59}">
      <dgm:prSet/>
      <dgm:spPr/>
      <dgm:t>
        <a:bodyPr/>
        <a:lstStyle/>
        <a:p>
          <a:endParaRPr lang="en-US"/>
        </a:p>
      </dgm:t>
    </dgm:pt>
    <dgm:pt modelId="{9F7E6D58-CD25-4484-B084-2678834BC8B3}" type="pres">
      <dgm:prSet presAssocID="{A18B8A04-E068-4BAC-A4E6-6415094A96D7}" presName="CompostProcess" presStyleCnt="0">
        <dgm:presLayoutVars>
          <dgm:dir/>
          <dgm:resizeHandles val="exact"/>
        </dgm:presLayoutVars>
      </dgm:prSet>
      <dgm:spPr/>
    </dgm:pt>
    <dgm:pt modelId="{11AA3178-1DDE-4B74-9DBE-0B98893920E8}" type="pres">
      <dgm:prSet presAssocID="{A18B8A04-E068-4BAC-A4E6-6415094A96D7}" presName="arrow" presStyleLbl="bgShp" presStyleIdx="0" presStyleCnt="1"/>
      <dgm:spPr/>
    </dgm:pt>
    <dgm:pt modelId="{4B73BE42-5631-455C-95A7-B692B40FFA75}" type="pres">
      <dgm:prSet presAssocID="{A18B8A04-E068-4BAC-A4E6-6415094A96D7}" presName="linearProcess" presStyleCnt="0"/>
      <dgm:spPr/>
    </dgm:pt>
    <dgm:pt modelId="{B53E969F-0A9C-453C-8170-633C03635E50}" type="pres">
      <dgm:prSet presAssocID="{B6E44155-9C9A-4B19-91BD-23C1DBEC066B}" presName="textNode" presStyleLbl="node1" presStyleIdx="0" presStyleCnt="3">
        <dgm:presLayoutVars>
          <dgm:bulletEnabled val="1"/>
        </dgm:presLayoutVars>
      </dgm:prSet>
      <dgm:spPr/>
    </dgm:pt>
    <dgm:pt modelId="{A67C1D02-77D1-4AF7-BAAE-3DFCDD547C86}" type="pres">
      <dgm:prSet presAssocID="{2C171F7D-987E-4F2F-9C49-BFB7F799D74F}" presName="sibTrans" presStyleCnt="0"/>
      <dgm:spPr/>
    </dgm:pt>
    <dgm:pt modelId="{DFC4A7F4-0B58-47A5-B413-1157C5FC3126}" type="pres">
      <dgm:prSet presAssocID="{C8DDB244-224D-41FB-8765-B2481DC6B2D7}" presName="textNode" presStyleLbl="node1" presStyleIdx="1" presStyleCnt="3">
        <dgm:presLayoutVars>
          <dgm:bulletEnabled val="1"/>
        </dgm:presLayoutVars>
      </dgm:prSet>
      <dgm:spPr/>
    </dgm:pt>
    <dgm:pt modelId="{1FB0E036-D920-498E-8E17-F27421947B17}" type="pres">
      <dgm:prSet presAssocID="{FB7EB2DD-7E8A-42B4-B1C5-9EFC18307418}" presName="sibTrans" presStyleCnt="0"/>
      <dgm:spPr/>
    </dgm:pt>
    <dgm:pt modelId="{BCE62A25-B5BE-453A-9F68-01F983DC45E5}" type="pres">
      <dgm:prSet presAssocID="{BE467A4E-5227-4212-A4B4-ED3B56F186E8}" presName="textNode" presStyleLbl="node1" presStyleIdx="2" presStyleCnt="3">
        <dgm:presLayoutVars>
          <dgm:bulletEnabled val="1"/>
        </dgm:presLayoutVars>
      </dgm:prSet>
      <dgm:spPr/>
    </dgm:pt>
  </dgm:ptLst>
  <dgm:cxnLst>
    <dgm:cxn modelId="{5AF23C37-BCCB-48B6-AFF8-7EA8550E7598}" srcId="{A18B8A04-E068-4BAC-A4E6-6415094A96D7}" destId="{B6E44155-9C9A-4B19-91BD-23C1DBEC066B}" srcOrd="0" destOrd="0" parTransId="{E9D0ED9A-9278-44D8-A1B1-1DD7B74F1EEE}" sibTransId="{2C171F7D-987E-4F2F-9C49-BFB7F799D74F}"/>
    <dgm:cxn modelId="{6101B839-21C5-4E73-A280-70BA13857A62}" type="presOf" srcId="{A18B8A04-E068-4BAC-A4E6-6415094A96D7}" destId="{9F7E6D58-CD25-4484-B084-2678834BC8B3}" srcOrd="0" destOrd="0" presId="urn:microsoft.com/office/officeart/2005/8/layout/hProcess9"/>
    <dgm:cxn modelId="{29ECED63-56E9-4D67-AB89-FDAA3BEDB12E}" type="presOf" srcId="{C8DDB244-224D-41FB-8765-B2481DC6B2D7}" destId="{DFC4A7F4-0B58-47A5-B413-1157C5FC3126}" srcOrd="0" destOrd="0" presId="urn:microsoft.com/office/officeart/2005/8/layout/hProcess9"/>
    <dgm:cxn modelId="{F380B4AE-EC1E-4760-923C-0D7DE7C2CDD4}" type="presOf" srcId="{BE467A4E-5227-4212-A4B4-ED3B56F186E8}" destId="{BCE62A25-B5BE-453A-9F68-01F983DC45E5}" srcOrd="0" destOrd="0" presId="urn:microsoft.com/office/officeart/2005/8/layout/hProcess9"/>
    <dgm:cxn modelId="{4256EDB9-5CC2-402A-8985-392FAB95995E}" srcId="{A18B8A04-E068-4BAC-A4E6-6415094A96D7}" destId="{C8DDB244-224D-41FB-8765-B2481DC6B2D7}" srcOrd="1" destOrd="0" parTransId="{8BB4FC85-2353-4D47-8644-E7C60F899F94}" sibTransId="{FB7EB2DD-7E8A-42B4-B1C5-9EFC18307418}"/>
    <dgm:cxn modelId="{48275FED-D8B5-4A88-B103-1C940987BC0B}" type="presOf" srcId="{B6E44155-9C9A-4B19-91BD-23C1DBEC066B}" destId="{B53E969F-0A9C-453C-8170-633C03635E50}" srcOrd="0" destOrd="0" presId="urn:microsoft.com/office/officeart/2005/8/layout/hProcess9"/>
    <dgm:cxn modelId="{A3BABCF6-855B-4A9C-8945-1EF4924FDA59}" srcId="{A18B8A04-E068-4BAC-A4E6-6415094A96D7}" destId="{BE467A4E-5227-4212-A4B4-ED3B56F186E8}" srcOrd="2" destOrd="0" parTransId="{6D8C1440-0A9D-4170-B699-5BC4835E4F78}" sibTransId="{7C8C32A3-8E45-4FDB-BE38-F167084A40BA}"/>
    <dgm:cxn modelId="{20788212-9820-4B10-A6E7-3126FFDE7918}" type="presParOf" srcId="{9F7E6D58-CD25-4484-B084-2678834BC8B3}" destId="{11AA3178-1DDE-4B74-9DBE-0B98893920E8}" srcOrd="0" destOrd="0" presId="urn:microsoft.com/office/officeart/2005/8/layout/hProcess9"/>
    <dgm:cxn modelId="{9B9B534E-5095-4C6D-B857-C490F8BA8AFF}" type="presParOf" srcId="{9F7E6D58-CD25-4484-B084-2678834BC8B3}" destId="{4B73BE42-5631-455C-95A7-B692B40FFA75}" srcOrd="1" destOrd="0" presId="urn:microsoft.com/office/officeart/2005/8/layout/hProcess9"/>
    <dgm:cxn modelId="{BAB15033-2E65-4792-A238-F48B10042F52}" type="presParOf" srcId="{4B73BE42-5631-455C-95A7-B692B40FFA75}" destId="{B53E969F-0A9C-453C-8170-633C03635E50}" srcOrd="0" destOrd="0" presId="urn:microsoft.com/office/officeart/2005/8/layout/hProcess9"/>
    <dgm:cxn modelId="{46806DB1-1A01-47A2-8BB5-0D7845207FC5}" type="presParOf" srcId="{4B73BE42-5631-455C-95A7-B692B40FFA75}" destId="{A67C1D02-77D1-4AF7-BAAE-3DFCDD547C86}" srcOrd="1" destOrd="0" presId="urn:microsoft.com/office/officeart/2005/8/layout/hProcess9"/>
    <dgm:cxn modelId="{B5593C0A-540F-4DA8-934D-8361EC85B408}" type="presParOf" srcId="{4B73BE42-5631-455C-95A7-B692B40FFA75}" destId="{DFC4A7F4-0B58-47A5-B413-1157C5FC3126}" srcOrd="2" destOrd="0" presId="urn:microsoft.com/office/officeart/2005/8/layout/hProcess9"/>
    <dgm:cxn modelId="{9C89E32E-8F71-43DC-97C5-39F6564462A4}" type="presParOf" srcId="{4B73BE42-5631-455C-95A7-B692B40FFA75}" destId="{1FB0E036-D920-498E-8E17-F27421947B17}" srcOrd="3" destOrd="0" presId="urn:microsoft.com/office/officeart/2005/8/layout/hProcess9"/>
    <dgm:cxn modelId="{F8CBCD00-26DC-4AB3-A709-F631BB9C495B}" type="presParOf" srcId="{4B73BE42-5631-455C-95A7-B692B40FFA75}" destId="{BCE62A25-B5BE-453A-9F68-01F983DC45E5}"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FB36E0-390B-4777-99B1-C5B4F72A51B6}"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331D99F0-3872-449E-99A2-D9467F0C5AEE}">
      <dgm:prSet phldrT="[Text]"/>
      <dgm:spPr/>
      <dgm:t>
        <a:bodyPr/>
        <a:lstStyle/>
        <a:p>
          <a:r>
            <a:rPr lang="en-US" dirty="0"/>
            <a:t>objective</a:t>
          </a:r>
          <a:endParaRPr lang="en-US" dirty="0"/>
        </a:p>
      </dgm:t>
    </dgm:pt>
    <dgm:pt modelId="{346B5F2A-D9CA-45FC-813C-D5FBA21BA5D0}" type="parTrans" cxnId="{297208E6-042C-4D55-A0D5-9F4FFC9E2E38}">
      <dgm:prSet/>
      <dgm:spPr/>
      <dgm:t>
        <a:bodyPr/>
        <a:lstStyle/>
        <a:p>
          <a:endParaRPr lang="en-US"/>
        </a:p>
      </dgm:t>
    </dgm:pt>
    <dgm:pt modelId="{A891689C-A4A3-43F7-8A4E-8C833ECCE9AD}" type="sibTrans" cxnId="{297208E6-042C-4D55-A0D5-9F4FFC9E2E38}">
      <dgm:prSet/>
      <dgm:spPr/>
      <dgm:t>
        <a:bodyPr/>
        <a:lstStyle/>
        <a:p>
          <a:endParaRPr lang="en-US"/>
        </a:p>
      </dgm:t>
    </dgm:pt>
    <dgm:pt modelId="{04C340C5-FEC7-450E-AEA8-75A2AC5F8C3C}">
      <dgm:prSet phldrT="[Text]"/>
      <dgm:spPr>
        <a:solidFill>
          <a:schemeClr val="bg1">
            <a:lumMod val="65000"/>
          </a:schemeClr>
        </a:solidFill>
      </dgm:spPr>
      <dgm:t>
        <a:bodyPr/>
        <a:lstStyle/>
        <a:p>
          <a:r>
            <a:rPr lang="en-US" dirty="0"/>
            <a:t>deliverables</a:t>
          </a:r>
          <a:endParaRPr lang="en-US" dirty="0"/>
        </a:p>
      </dgm:t>
    </dgm:pt>
    <dgm:pt modelId="{494206EB-9CE8-417B-8B7D-271A4784608E}" type="parTrans" cxnId="{F323C097-8036-43D8-8C9F-11CB32E4D1EF}">
      <dgm:prSet/>
      <dgm:spPr/>
      <dgm:t>
        <a:bodyPr/>
        <a:lstStyle/>
        <a:p>
          <a:endParaRPr lang="en-US"/>
        </a:p>
      </dgm:t>
    </dgm:pt>
    <dgm:pt modelId="{010593FB-3D2B-4F04-9646-7114804BE422}" type="sibTrans" cxnId="{F323C097-8036-43D8-8C9F-11CB32E4D1EF}">
      <dgm:prSet/>
      <dgm:spPr/>
      <dgm:t>
        <a:bodyPr/>
        <a:lstStyle/>
        <a:p>
          <a:endParaRPr lang="en-US"/>
        </a:p>
      </dgm:t>
    </dgm:pt>
    <dgm:pt modelId="{0ACA7957-1EDF-421C-92C8-2B53A0A351E9}">
      <dgm:prSet phldrT="[Text]"/>
      <dgm:spPr/>
      <dgm:t>
        <a:bodyPr/>
        <a:lstStyle/>
        <a:p>
          <a:r>
            <a:rPr lang="en-US" dirty="0"/>
            <a:t>terms</a:t>
          </a:r>
        </a:p>
      </dgm:t>
    </dgm:pt>
    <dgm:pt modelId="{FD21F7F9-ADE5-49D5-8D22-D1CA7A4BF327}" type="parTrans" cxnId="{42012A89-C2DC-4847-88C7-77ED994DABE6}">
      <dgm:prSet/>
      <dgm:spPr/>
      <dgm:t>
        <a:bodyPr/>
        <a:lstStyle/>
        <a:p>
          <a:endParaRPr lang="en-US"/>
        </a:p>
      </dgm:t>
    </dgm:pt>
    <dgm:pt modelId="{C8AD72F6-D650-4150-9F58-D16C28CF8CCA}" type="sibTrans" cxnId="{42012A89-C2DC-4847-88C7-77ED994DABE6}">
      <dgm:prSet/>
      <dgm:spPr/>
      <dgm:t>
        <a:bodyPr/>
        <a:lstStyle/>
        <a:p>
          <a:endParaRPr lang="en-US"/>
        </a:p>
      </dgm:t>
    </dgm:pt>
    <dgm:pt modelId="{8377EBF3-8400-4858-BFA4-58C2EB32D730}">
      <dgm:prSet phldrT="[Text]"/>
      <dgm:spPr>
        <a:solidFill>
          <a:schemeClr val="bg1">
            <a:lumMod val="65000"/>
          </a:schemeClr>
        </a:solidFill>
      </dgm:spPr>
      <dgm:t>
        <a:bodyPr/>
        <a:lstStyle/>
        <a:p>
          <a:r>
            <a:rPr lang="en-US" dirty="0"/>
            <a:t>budget</a:t>
          </a:r>
        </a:p>
      </dgm:t>
    </dgm:pt>
    <dgm:pt modelId="{28A6B77A-3EB6-40E7-A7B3-93F7821D2027}" type="parTrans" cxnId="{D63C95FD-561B-4E80-A13F-5C26BC8EB3F3}">
      <dgm:prSet/>
      <dgm:spPr/>
      <dgm:t>
        <a:bodyPr/>
        <a:lstStyle/>
        <a:p>
          <a:endParaRPr lang="en-US"/>
        </a:p>
      </dgm:t>
    </dgm:pt>
    <dgm:pt modelId="{40DE3D88-6BF6-43FC-A91D-6A41C4C413EB}" type="sibTrans" cxnId="{D63C95FD-561B-4E80-A13F-5C26BC8EB3F3}">
      <dgm:prSet/>
      <dgm:spPr/>
      <dgm:t>
        <a:bodyPr/>
        <a:lstStyle/>
        <a:p>
          <a:endParaRPr lang="en-US"/>
        </a:p>
      </dgm:t>
    </dgm:pt>
    <dgm:pt modelId="{9B5E1714-4E66-492D-BEA1-231543D22682}">
      <dgm:prSet phldrT="[Text]"/>
      <dgm:spPr/>
      <dgm:t>
        <a:bodyPr/>
        <a:lstStyle/>
        <a:p>
          <a:r>
            <a:rPr lang="en-US" dirty="0"/>
            <a:t>schedule</a:t>
          </a:r>
        </a:p>
      </dgm:t>
    </dgm:pt>
    <dgm:pt modelId="{D10BEBE9-F106-4F74-B5F8-B98F1900B6AE}" type="parTrans" cxnId="{B4DF0F54-3F46-4EBC-A867-50B04B8E56FC}">
      <dgm:prSet/>
      <dgm:spPr/>
      <dgm:t>
        <a:bodyPr/>
        <a:lstStyle/>
        <a:p>
          <a:endParaRPr lang="en-US"/>
        </a:p>
      </dgm:t>
    </dgm:pt>
    <dgm:pt modelId="{7DA2B710-740D-45C7-8579-283AA5322F77}" type="sibTrans" cxnId="{B4DF0F54-3F46-4EBC-A867-50B04B8E56FC}">
      <dgm:prSet/>
      <dgm:spPr/>
      <dgm:t>
        <a:bodyPr/>
        <a:lstStyle/>
        <a:p>
          <a:endParaRPr lang="en-US"/>
        </a:p>
      </dgm:t>
    </dgm:pt>
    <dgm:pt modelId="{BE19BA69-8E7C-4331-AB1A-4C978A7B0117}">
      <dgm:prSet phldrT="[Text]"/>
      <dgm:spPr>
        <a:solidFill>
          <a:schemeClr val="bg1">
            <a:lumMod val="65000"/>
          </a:schemeClr>
        </a:solidFill>
      </dgm:spPr>
      <dgm:t>
        <a:bodyPr/>
        <a:lstStyle/>
        <a:p>
          <a:r>
            <a:rPr lang="en-US" dirty="0"/>
            <a:t>requirements</a:t>
          </a:r>
          <a:endParaRPr lang="en-US" dirty="0"/>
        </a:p>
      </dgm:t>
    </dgm:pt>
    <dgm:pt modelId="{04C5A539-1377-432D-A0CB-9CDE569BFF03}" type="parTrans" cxnId="{BC6294FB-C907-44F3-8F09-6AD2478BAF16}">
      <dgm:prSet/>
      <dgm:spPr/>
      <dgm:t>
        <a:bodyPr/>
        <a:lstStyle/>
        <a:p>
          <a:endParaRPr lang="en-US"/>
        </a:p>
      </dgm:t>
    </dgm:pt>
    <dgm:pt modelId="{E5248D50-DB5C-45AC-B73E-472B274C9B44}" type="sibTrans" cxnId="{BC6294FB-C907-44F3-8F09-6AD2478BAF16}">
      <dgm:prSet/>
      <dgm:spPr/>
      <dgm:t>
        <a:bodyPr/>
        <a:lstStyle/>
        <a:p>
          <a:endParaRPr lang="en-US"/>
        </a:p>
      </dgm:t>
    </dgm:pt>
    <dgm:pt modelId="{ED685C48-2802-4561-841E-A60A9B319647}">
      <dgm:prSet phldrT="[Text]"/>
      <dgm:spPr/>
      <dgm:t>
        <a:bodyPr/>
        <a:lstStyle/>
        <a:p>
          <a:r>
            <a:rPr lang="en-US" dirty="0"/>
            <a:t>SOW</a:t>
          </a:r>
        </a:p>
      </dgm:t>
    </dgm:pt>
    <dgm:pt modelId="{9619F008-6266-41D1-92D5-8E13C9E67EEF}" type="parTrans" cxnId="{71926EFC-8FD5-4D39-870D-525767FA2AD6}">
      <dgm:prSet/>
      <dgm:spPr/>
      <dgm:t>
        <a:bodyPr/>
        <a:lstStyle/>
        <a:p>
          <a:endParaRPr lang="en-US"/>
        </a:p>
      </dgm:t>
    </dgm:pt>
    <dgm:pt modelId="{5EAC38F9-2FDE-46DA-98E2-1786B7A25E7D}" type="sibTrans" cxnId="{71926EFC-8FD5-4D39-870D-525767FA2AD6}">
      <dgm:prSet/>
      <dgm:spPr/>
      <dgm:t>
        <a:bodyPr/>
        <a:lstStyle/>
        <a:p>
          <a:endParaRPr lang="en-US"/>
        </a:p>
      </dgm:t>
    </dgm:pt>
    <dgm:pt modelId="{5FC7031C-381F-4964-9B7F-BC9B8C47D010}">
      <dgm:prSet phldrT="[Text]"/>
      <dgm:spPr>
        <a:solidFill>
          <a:schemeClr val="bg1">
            <a:lumMod val="65000"/>
          </a:schemeClr>
        </a:solidFill>
      </dgm:spPr>
      <dgm:t>
        <a:bodyPr/>
        <a:lstStyle/>
        <a:p>
          <a:r>
            <a:rPr lang="en-US" dirty="0"/>
            <a:t>payment</a:t>
          </a:r>
        </a:p>
      </dgm:t>
    </dgm:pt>
    <dgm:pt modelId="{6D1D042A-CF16-46E9-9F71-DB2974775E43}" type="parTrans" cxnId="{20CCE5F2-E848-4BBE-B571-0A9792BA5D6D}">
      <dgm:prSet/>
      <dgm:spPr/>
      <dgm:t>
        <a:bodyPr/>
        <a:lstStyle/>
        <a:p>
          <a:endParaRPr lang="en-US"/>
        </a:p>
      </dgm:t>
    </dgm:pt>
    <dgm:pt modelId="{B8C079AA-D81F-4951-A312-FAC2E6938A2F}" type="sibTrans" cxnId="{20CCE5F2-E848-4BBE-B571-0A9792BA5D6D}">
      <dgm:prSet/>
      <dgm:spPr/>
      <dgm:t>
        <a:bodyPr/>
        <a:lstStyle/>
        <a:p>
          <a:endParaRPr lang="en-US"/>
        </a:p>
      </dgm:t>
    </dgm:pt>
    <dgm:pt modelId="{098DB142-EEB5-4380-ACB1-B98D52E29DB5}">
      <dgm:prSet phldrT="[Text]"/>
      <dgm:spPr/>
      <dgm:t>
        <a:bodyPr/>
        <a:lstStyle/>
        <a:p>
          <a:r>
            <a:rPr lang="en-US" dirty="0"/>
            <a:t>due date</a:t>
          </a:r>
        </a:p>
      </dgm:t>
    </dgm:pt>
    <dgm:pt modelId="{945213E5-3FC5-49D3-A0D8-3FF4588B0C1C}" type="parTrans" cxnId="{2D7CF1DD-DD98-467C-BBC2-B9233FD2D2CC}">
      <dgm:prSet/>
      <dgm:spPr/>
      <dgm:t>
        <a:bodyPr/>
        <a:lstStyle/>
        <a:p>
          <a:endParaRPr lang="en-US"/>
        </a:p>
      </dgm:t>
    </dgm:pt>
    <dgm:pt modelId="{6B25E096-65E2-4742-91E6-0E59EAA7D445}" type="sibTrans" cxnId="{2D7CF1DD-DD98-467C-BBC2-B9233FD2D2CC}">
      <dgm:prSet/>
      <dgm:spPr/>
      <dgm:t>
        <a:bodyPr/>
        <a:lstStyle/>
        <a:p>
          <a:endParaRPr lang="en-US"/>
        </a:p>
      </dgm:t>
    </dgm:pt>
    <dgm:pt modelId="{A8D6C218-DB5B-47DA-8CAE-EBDCE1A83EE2}" type="pres">
      <dgm:prSet presAssocID="{5CFB36E0-390B-4777-99B1-C5B4F72A51B6}" presName="Name0" presStyleCnt="0">
        <dgm:presLayoutVars>
          <dgm:dir/>
          <dgm:resizeHandles/>
        </dgm:presLayoutVars>
      </dgm:prSet>
      <dgm:spPr/>
    </dgm:pt>
    <dgm:pt modelId="{38B79D2A-ADA8-412C-887F-E44DA83EC7F0}" type="pres">
      <dgm:prSet presAssocID="{331D99F0-3872-449E-99A2-D9467F0C5AEE}" presName="compNode" presStyleCnt="0"/>
      <dgm:spPr/>
    </dgm:pt>
    <dgm:pt modelId="{53FD1175-0308-402A-B1EC-91C3FE7D177F}" type="pres">
      <dgm:prSet presAssocID="{331D99F0-3872-449E-99A2-D9467F0C5AEE}" presName="dummyConnPt" presStyleCnt="0"/>
      <dgm:spPr/>
    </dgm:pt>
    <dgm:pt modelId="{1988D335-767C-4BB8-968E-D8BCDCCD5D62}" type="pres">
      <dgm:prSet presAssocID="{331D99F0-3872-449E-99A2-D9467F0C5AEE}" presName="node" presStyleLbl="node1" presStyleIdx="0" presStyleCnt="9">
        <dgm:presLayoutVars>
          <dgm:bulletEnabled val="1"/>
        </dgm:presLayoutVars>
      </dgm:prSet>
      <dgm:spPr/>
    </dgm:pt>
    <dgm:pt modelId="{5147005F-935A-4747-B386-96C1B4BF1951}" type="pres">
      <dgm:prSet presAssocID="{A891689C-A4A3-43F7-8A4E-8C833ECCE9AD}" presName="sibTrans" presStyleLbl="bgSibTrans2D1" presStyleIdx="0" presStyleCnt="8"/>
      <dgm:spPr/>
    </dgm:pt>
    <dgm:pt modelId="{19AD1FC7-812C-4A36-B445-AB383C5A1B95}" type="pres">
      <dgm:prSet presAssocID="{04C340C5-FEC7-450E-AEA8-75A2AC5F8C3C}" presName="compNode" presStyleCnt="0"/>
      <dgm:spPr/>
    </dgm:pt>
    <dgm:pt modelId="{A2C80953-5C50-4E17-8067-2E96524D6902}" type="pres">
      <dgm:prSet presAssocID="{04C340C5-FEC7-450E-AEA8-75A2AC5F8C3C}" presName="dummyConnPt" presStyleCnt="0"/>
      <dgm:spPr/>
    </dgm:pt>
    <dgm:pt modelId="{017ACF67-9689-4D56-BBF5-EC03C36D4827}" type="pres">
      <dgm:prSet presAssocID="{04C340C5-FEC7-450E-AEA8-75A2AC5F8C3C}" presName="node" presStyleLbl="node1" presStyleIdx="1" presStyleCnt="9">
        <dgm:presLayoutVars>
          <dgm:bulletEnabled val="1"/>
        </dgm:presLayoutVars>
      </dgm:prSet>
      <dgm:spPr/>
    </dgm:pt>
    <dgm:pt modelId="{1DF5129E-F117-487D-8145-7E39CB067663}" type="pres">
      <dgm:prSet presAssocID="{010593FB-3D2B-4F04-9646-7114804BE422}" presName="sibTrans" presStyleLbl="bgSibTrans2D1" presStyleIdx="1" presStyleCnt="8"/>
      <dgm:spPr/>
    </dgm:pt>
    <dgm:pt modelId="{E9960460-1E6C-43C3-BA0F-201330BD57E5}" type="pres">
      <dgm:prSet presAssocID="{0ACA7957-1EDF-421C-92C8-2B53A0A351E9}" presName="compNode" presStyleCnt="0"/>
      <dgm:spPr/>
    </dgm:pt>
    <dgm:pt modelId="{79A79043-6E68-4FDA-A93B-ABA25EA81589}" type="pres">
      <dgm:prSet presAssocID="{0ACA7957-1EDF-421C-92C8-2B53A0A351E9}" presName="dummyConnPt" presStyleCnt="0"/>
      <dgm:spPr/>
    </dgm:pt>
    <dgm:pt modelId="{B217797F-72C2-4F01-9088-A59421AF85A3}" type="pres">
      <dgm:prSet presAssocID="{0ACA7957-1EDF-421C-92C8-2B53A0A351E9}" presName="node" presStyleLbl="node1" presStyleIdx="2" presStyleCnt="9">
        <dgm:presLayoutVars>
          <dgm:bulletEnabled val="1"/>
        </dgm:presLayoutVars>
      </dgm:prSet>
      <dgm:spPr/>
    </dgm:pt>
    <dgm:pt modelId="{CCCCD1FD-3982-47C8-9F45-57DA9DC9FB17}" type="pres">
      <dgm:prSet presAssocID="{C8AD72F6-D650-4150-9F58-D16C28CF8CCA}" presName="sibTrans" presStyleLbl="bgSibTrans2D1" presStyleIdx="2" presStyleCnt="8"/>
      <dgm:spPr/>
    </dgm:pt>
    <dgm:pt modelId="{45D62AD7-2434-4F04-841D-262B2159C02D}" type="pres">
      <dgm:prSet presAssocID="{8377EBF3-8400-4858-BFA4-58C2EB32D730}" presName="compNode" presStyleCnt="0"/>
      <dgm:spPr/>
    </dgm:pt>
    <dgm:pt modelId="{118171D4-1712-46B0-A8AD-2639A8320A3E}" type="pres">
      <dgm:prSet presAssocID="{8377EBF3-8400-4858-BFA4-58C2EB32D730}" presName="dummyConnPt" presStyleCnt="0"/>
      <dgm:spPr/>
    </dgm:pt>
    <dgm:pt modelId="{9B2990A9-AA11-45D8-BA3C-392FB4329B44}" type="pres">
      <dgm:prSet presAssocID="{8377EBF3-8400-4858-BFA4-58C2EB32D730}" presName="node" presStyleLbl="node1" presStyleIdx="3" presStyleCnt="9">
        <dgm:presLayoutVars>
          <dgm:bulletEnabled val="1"/>
        </dgm:presLayoutVars>
      </dgm:prSet>
      <dgm:spPr/>
    </dgm:pt>
    <dgm:pt modelId="{26E56994-ECA4-44A3-8823-70516FFDF4E5}" type="pres">
      <dgm:prSet presAssocID="{40DE3D88-6BF6-43FC-A91D-6A41C4C413EB}" presName="sibTrans" presStyleLbl="bgSibTrans2D1" presStyleIdx="3" presStyleCnt="8"/>
      <dgm:spPr/>
    </dgm:pt>
    <dgm:pt modelId="{083899BA-86E1-4C60-9C2F-3F2B7E409485}" type="pres">
      <dgm:prSet presAssocID="{9B5E1714-4E66-492D-BEA1-231543D22682}" presName="compNode" presStyleCnt="0"/>
      <dgm:spPr/>
    </dgm:pt>
    <dgm:pt modelId="{778ABB75-B70E-4289-9E9D-536766679D1B}" type="pres">
      <dgm:prSet presAssocID="{9B5E1714-4E66-492D-BEA1-231543D22682}" presName="dummyConnPt" presStyleCnt="0"/>
      <dgm:spPr/>
    </dgm:pt>
    <dgm:pt modelId="{E907B1FC-6D67-4425-A243-69E7FA40D53A}" type="pres">
      <dgm:prSet presAssocID="{9B5E1714-4E66-492D-BEA1-231543D22682}" presName="node" presStyleLbl="node1" presStyleIdx="4" presStyleCnt="9">
        <dgm:presLayoutVars>
          <dgm:bulletEnabled val="1"/>
        </dgm:presLayoutVars>
      </dgm:prSet>
      <dgm:spPr/>
    </dgm:pt>
    <dgm:pt modelId="{D3794E18-2268-4873-ABCE-EEB0CC4BBE40}" type="pres">
      <dgm:prSet presAssocID="{7DA2B710-740D-45C7-8579-283AA5322F77}" presName="sibTrans" presStyleLbl="bgSibTrans2D1" presStyleIdx="4" presStyleCnt="8"/>
      <dgm:spPr/>
    </dgm:pt>
    <dgm:pt modelId="{1DD08729-9339-4F1E-8398-D3653AB811C9}" type="pres">
      <dgm:prSet presAssocID="{BE19BA69-8E7C-4331-AB1A-4C978A7B0117}" presName="compNode" presStyleCnt="0"/>
      <dgm:spPr/>
    </dgm:pt>
    <dgm:pt modelId="{FB952C2A-AB73-4C66-91EF-7DDE46127BF5}" type="pres">
      <dgm:prSet presAssocID="{BE19BA69-8E7C-4331-AB1A-4C978A7B0117}" presName="dummyConnPt" presStyleCnt="0"/>
      <dgm:spPr/>
    </dgm:pt>
    <dgm:pt modelId="{F8F644A7-F7E2-4AA5-81CA-CD0205AB77DC}" type="pres">
      <dgm:prSet presAssocID="{BE19BA69-8E7C-4331-AB1A-4C978A7B0117}" presName="node" presStyleLbl="node1" presStyleIdx="5" presStyleCnt="9">
        <dgm:presLayoutVars>
          <dgm:bulletEnabled val="1"/>
        </dgm:presLayoutVars>
      </dgm:prSet>
      <dgm:spPr/>
    </dgm:pt>
    <dgm:pt modelId="{FF71602E-EF41-499C-BAAC-91027EA3EC30}" type="pres">
      <dgm:prSet presAssocID="{E5248D50-DB5C-45AC-B73E-472B274C9B44}" presName="sibTrans" presStyleLbl="bgSibTrans2D1" presStyleIdx="5" presStyleCnt="8"/>
      <dgm:spPr/>
    </dgm:pt>
    <dgm:pt modelId="{82C9E073-ED55-4CA8-9F9C-D30273D68C2F}" type="pres">
      <dgm:prSet presAssocID="{ED685C48-2802-4561-841E-A60A9B319647}" presName="compNode" presStyleCnt="0"/>
      <dgm:spPr/>
    </dgm:pt>
    <dgm:pt modelId="{F1AE24A0-F055-4575-A930-D5B970F81B8C}" type="pres">
      <dgm:prSet presAssocID="{ED685C48-2802-4561-841E-A60A9B319647}" presName="dummyConnPt" presStyleCnt="0"/>
      <dgm:spPr/>
    </dgm:pt>
    <dgm:pt modelId="{9C445E3F-E1CA-4267-A20C-5E802B78E77D}" type="pres">
      <dgm:prSet presAssocID="{ED685C48-2802-4561-841E-A60A9B319647}" presName="node" presStyleLbl="node1" presStyleIdx="6" presStyleCnt="9">
        <dgm:presLayoutVars>
          <dgm:bulletEnabled val="1"/>
        </dgm:presLayoutVars>
      </dgm:prSet>
      <dgm:spPr/>
    </dgm:pt>
    <dgm:pt modelId="{431C97F0-C87A-41DB-87EF-ACEBC50D8C60}" type="pres">
      <dgm:prSet presAssocID="{5EAC38F9-2FDE-46DA-98E2-1786B7A25E7D}" presName="sibTrans" presStyleLbl="bgSibTrans2D1" presStyleIdx="6" presStyleCnt="8"/>
      <dgm:spPr/>
    </dgm:pt>
    <dgm:pt modelId="{AEF17BE5-8D9B-4EB1-BB0C-D11C0B319D23}" type="pres">
      <dgm:prSet presAssocID="{5FC7031C-381F-4964-9B7F-BC9B8C47D010}" presName="compNode" presStyleCnt="0"/>
      <dgm:spPr/>
    </dgm:pt>
    <dgm:pt modelId="{FB9D1697-62EB-4D26-B3DC-481B8BC359AB}" type="pres">
      <dgm:prSet presAssocID="{5FC7031C-381F-4964-9B7F-BC9B8C47D010}" presName="dummyConnPt" presStyleCnt="0"/>
      <dgm:spPr/>
    </dgm:pt>
    <dgm:pt modelId="{981213B4-D13A-4630-8C9A-BC4D17AFA6BD}" type="pres">
      <dgm:prSet presAssocID="{5FC7031C-381F-4964-9B7F-BC9B8C47D010}" presName="node" presStyleLbl="node1" presStyleIdx="7" presStyleCnt="9">
        <dgm:presLayoutVars>
          <dgm:bulletEnabled val="1"/>
        </dgm:presLayoutVars>
      </dgm:prSet>
      <dgm:spPr/>
    </dgm:pt>
    <dgm:pt modelId="{C95C9EB8-A856-4D80-A953-5B8C7D447E7F}" type="pres">
      <dgm:prSet presAssocID="{B8C079AA-D81F-4951-A312-FAC2E6938A2F}" presName="sibTrans" presStyleLbl="bgSibTrans2D1" presStyleIdx="7" presStyleCnt="8"/>
      <dgm:spPr/>
    </dgm:pt>
    <dgm:pt modelId="{3F562E19-B9DC-4DDA-829D-7A2CBEAD3F12}" type="pres">
      <dgm:prSet presAssocID="{098DB142-EEB5-4380-ACB1-B98D52E29DB5}" presName="compNode" presStyleCnt="0"/>
      <dgm:spPr/>
    </dgm:pt>
    <dgm:pt modelId="{A3C2D869-F0E6-47E7-8108-5F006AE043D1}" type="pres">
      <dgm:prSet presAssocID="{098DB142-EEB5-4380-ACB1-B98D52E29DB5}" presName="dummyConnPt" presStyleCnt="0"/>
      <dgm:spPr/>
    </dgm:pt>
    <dgm:pt modelId="{4F68B062-9000-4D83-A260-349219322049}" type="pres">
      <dgm:prSet presAssocID="{098DB142-EEB5-4380-ACB1-B98D52E29DB5}" presName="node" presStyleLbl="node1" presStyleIdx="8" presStyleCnt="9">
        <dgm:presLayoutVars>
          <dgm:bulletEnabled val="1"/>
        </dgm:presLayoutVars>
      </dgm:prSet>
      <dgm:spPr/>
    </dgm:pt>
  </dgm:ptLst>
  <dgm:cxnLst>
    <dgm:cxn modelId="{7EE20408-D3EC-4CDA-BF4C-EDDE4325149A}" type="presOf" srcId="{ED685C48-2802-4561-841E-A60A9B319647}" destId="{9C445E3F-E1CA-4267-A20C-5E802B78E77D}" srcOrd="0" destOrd="0" presId="urn:microsoft.com/office/officeart/2005/8/layout/bProcess4"/>
    <dgm:cxn modelId="{F691D813-07CD-4E10-B93A-2901D98FD8B4}" type="presOf" srcId="{9B5E1714-4E66-492D-BEA1-231543D22682}" destId="{E907B1FC-6D67-4425-A243-69E7FA40D53A}" srcOrd="0" destOrd="0" presId="urn:microsoft.com/office/officeart/2005/8/layout/bProcess4"/>
    <dgm:cxn modelId="{14B1CE14-23E1-4F59-8DC6-6C6F57241C71}" type="presOf" srcId="{C8AD72F6-D650-4150-9F58-D16C28CF8CCA}" destId="{CCCCD1FD-3982-47C8-9F45-57DA9DC9FB17}" srcOrd="0" destOrd="0" presId="urn:microsoft.com/office/officeart/2005/8/layout/bProcess4"/>
    <dgm:cxn modelId="{40783B1D-3EA7-4980-B1C4-1D6EB6A3E834}" type="presOf" srcId="{04C340C5-FEC7-450E-AEA8-75A2AC5F8C3C}" destId="{017ACF67-9689-4D56-BBF5-EC03C36D4827}" srcOrd="0" destOrd="0" presId="urn:microsoft.com/office/officeart/2005/8/layout/bProcess4"/>
    <dgm:cxn modelId="{8ED0E328-BE63-49EB-9C48-16EEAF62B8D0}" type="presOf" srcId="{331D99F0-3872-449E-99A2-D9467F0C5AEE}" destId="{1988D335-767C-4BB8-968E-D8BCDCCD5D62}" srcOrd="0" destOrd="0" presId="urn:microsoft.com/office/officeart/2005/8/layout/bProcess4"/>
    <dgm:cxn modelId="{847D622E-B7D2-4552-BE47-3B296C22592C}" type="presOf" srcId="{0ACA7957-1EDF-421C-92C8-2B53A0A351E9}" destId="{B217797F-72C2-4F01-9088-A59421AF85A3}" srcOrd="0" destOrd="0" presId="urn:microsoft.com/office/officeart/2005/8/layout/bProcess4"/>
    <dgm:cxn modelId="{5316133C-BBA5-4393-B8C7-AE7219BD7A18}" type="presOf" srcId="{A891689C-A4A3-43F7-8A4E-8C833ECCE9AD}" destId="{5147005F-935A-4747-B386-96C1B4BF1951}" srcOrd="0" destOrd="0" presId="urn:microsoft.com/office/officeart/2005/8/layout/bProcess4"/>
    <dgm:cxn modelId="{9BBCEA47-EFF6-48D6-8B97-9BC34B07F4B0}" type="presOf" srcId="{5FC7031C-381F-4964-9B7F-BC9B8C47D010}" destId="{981213B4-D13A-4630-8C9A-BC4D17AFA6BD}" srcOrd="0" destOrd="0" presId="urn:microsoft.com/office/officeart/2005/8/layout/bProcess4"/>
    <dgm:cxn modelId="{2A85A073-6CE9-4D0F-8633-DA8B46903087}" type="presOf" srcId="{5EAC38F9-2FDE-46DA-98E2-1786B7A25E7D}" destId="{431C97F0-C87A-41DB-87EF-ACEBC50D8C60}" srcOrd="0" destOrd="0" presId="urn:microsoft.com/office/officeart/2005/8/layout/bProcess4"/>
    <dgm:cxn modelId="{B4DF0F54-3F46-4EBC-A867-50B04B8E56FC}" srcId="{5CFB36E0-390B-4777-99B1-C5B4F72A51B6}" destId="{9B5E1714-4E66-492D-BEA1-231543D22682}" srcOrd="4" destOrd="0" parTransId="{D10BEBE9-F106-4F74-B5F8-B98F1900B6AE}" sibTransId="{7DA2B710-740D-45C7-8579-283AA5322F77}"/>
    <dgm:cxn modelId="{0BE1DC75-4E7D-4169-8CB8-94942AA0EB30}" type="presOf" srcId="{5CFB36E0-390B-4777-99B1-C5B4F72A51B6}" destId="{A8D6C218-DB5B-47DA-8CAE-EBDCE1A83EE2}" srcOrd="0" destOrd="0" presId="urn:microsoft.com/office/officeart/2005/8/layout/bProcess4"/>
    <dgm:cxn modelId="{1E7AD186-B96D-4AB9-91B6-B0D7822FD4D9}" type="presOf" srcId="{098DB142-EEB5-4380-ACB1-B98D52E29DB5}" destId="{4F68B062-9000-4D83-A260-349219322049}" srcOrd="0" destOrd="0" presId="urn:microsoft.com/office/officeart/2005/8/layout/bProcess4"/>
    <dgm:cxn modelId="{42012A89-C2DC-4847-88C7-77ED994DABE6}" srcId="{5CFB36E0-390B-4777-99B1-C5B4F72A51B6}" destId="{0ACA7957-1EDF-421C-92C8-2B53A0A351E9}" srcOrd="2" destOrd="0" parTransId="{FD21F7F9-ADE5-49D5-8D22-D1CA7A4BF327}" sibTransId="{C8AD72F6-D650-4150-9F58-D16C28CF8CCA}"/>
    <dgm:cxn modelId="{F323C097-8036-43D8-8C9F-11CB32E4D1EF}" srcId="{5CFB36E0-390B-4777-99B1-C5B4F72A51B6}" destId="{04C340C5-FEC7-450E-AEA8-75A2AC5F8C3C}" srcOrd="1" destOrd="0" parTransId="{494206EB-9CE8-417B-8B7D-271A4784608E}" sibTransId="{010593FB-3D2B-4F04-9646-7114804BE422}"/>
    <dgm:cxn modelId="{524AC49C-00DC-4F3A-8F88-96808E9B16DB}" type="presOf" srcId="{BE19BA69-8E7C-4331-AB1A-4C978A7B0117}" destId="{F8F644A7-F7E2-4AA5-81CA-CD0205AB77DC}" srcOrd="0" destOrd="0" presId="urn:microsoft.com/office/officeart/2005/8/layout/bProcess4"/>
    <dgm:cxn modelId="{3E001B9D-F037-4231-82BA-6F815D0B2B50}" type="presOf" srcId="{7DA2B710-740D-45C7-8579-283AA5322F77}" destId="{D3794E18-2268-4873-ABCE-EEB0CC4BBE40}" srcOrd="0" destOrd="0" presId="urn:microsoft.com/office/officeart/2005/8/layout/bProcess4"/>
    <dgm:cxn modelId="{A7DA4AB3-848B-4F01-A59B-A836690943D1}" type="presOf" srcId="{40DE3D88-6BF6-43FC-A91D-6A41C4C413EB}" destId="{26E56994-ECA4-44A3-8823-70516FFDF4E5}" srcOrd="0" destOrd="0" presId="urn:microsoft.com/office/officeart/2005/8/layout/bProcess4"/>
    <dgm:cxn modelId="{FD2777DA-C835-4889-8B82-F99260A16103}" type="presOf" srcId="{010593FB-3D2B-4F04-9646-7114804BE422}" destId="{1DF5129E-F117-487D-8145-7E39CB067663}" srcOrd="0" destOrd="0" presId="urn:microsoft.com/office/officeart/2005/8/layout/bProcess4"/>
    <dgm:cxn modelId="{74869BDB-A965-45A2-93A7-83CB1174B3F8}" type="presOf" srcId="{B8C079AA-D81F-4951-A312-FAC2E6938A2F}" destId="{C95C9EB8-A856-4D80-A953-5B8C7D447E7F}" srcOrd="0" destOrd="0" presId="urn:microsoft.com/office/officeart/2005/8/layout/bProcess4"/>
    <dgm:cxn modelId="{2D7CF1DD-DD98-467C-BBC2-B9233FD2D2CC}" srcId="{5CFB36E0-390B-4777-99B1-C5B4F72A51B6}" destId="{098DB142-EEB5-4380-ACB1-B98D52E29DB5}" srcOrd="8" destOrd="0" parTransId="{945213E5-3FC5-49D3-A0D8-3FF4588B0C1C}" sibTransId="{6B25E096-65E2-4742-91E6-0E59EAA7D445}"/>
    <dgm:cxn modelId="{297208E6-042C-4D55-A0D5-9F4FFC9E2E38}" srcId="{5CFB36E0-390B-4777-99B1-C5B4F72A51B6}" destId="{331D99F0-3872-449E-99A2-D9467F0C5AEE}" srcOrd="0" destOrd="0" parTransId="{346B5F2A-D9CA-45FC-813C-D5FBA21BA5D0}" sibTransId="{A891689C-A4A3-43F7-8A4E-8C833ECCE9AD}"/>
    <dgm:cxn modelId="{7A834FE7-C009-41AB-B0A1-940CE89526EF}" type="presOf" srcId="{E5248D50-DB5C-45AC-B73E-472B274C9B44}" destId="{FF71602E-EF41-499C-BAAC-91027EA3EC30}" srcOrd="0" destOrd="0" presId="urn:microsoft.com/office/officeart/2005/8/layout/bProcess4"/>
    <dgm:cxn modelId="{20CCE5F2-E848-4BBE-B571-0A9792BA5D6D}" srcId="{5CFB36E0-390B-4777-99B1-C5B4F72A51B6}" destId="{5FC7031C-381F-4964-9B7F-BC9B8C47D010}" srcOrd="7" destOrd="0" parTransId="{6D1D042A-CF16-46E9-9F71-DB2974775E43}" sibTransId="{B8C079AA-D81F-4951-A312-FAC2E6938A2F}"/>
    <dgm:cxn modelId="{BC6294FB-C907-44F3-8F09-6AD2478BAF16}" srcId="{5CFB36E0-390B-4777-99B1-C5B4F72A51B6}" destId="{BE19BA69-8E7C-4331-AB1A-4C978A7B0117}" srcOrd="5" destOrd="0" parTransId="{04C5A539-1377-432D-A0CB-9CDE569BFF03}" sibTransId="{E5248D50-DB5C-45AC-B73E-472B274C9B44}"/>
    <dgm:cxn modelId="{71926EFC-8FD5-4D39-870D-525767FA2AD6}" srcId="{5CFB36E0-390B-4777-99B1-C5B4F72A51B6}" destId="{ED685C48-2802-4561-841E-A60A9B319647}" srcOrd="6" destOrd="0" parTransId="{9619F008-6266-41D1-92D5-8E13C9E67EEF}" sibTransId="{5EAC38F9-2FDE-46DA-98E2-1786B7A25E7D}"/>
    <dgm:cxn modelId="{D63C95FD-561B-4E80-A13F-5C26BC8EB3F3}" srcId="{5CFB36E0-390B-4777-99B1-C5B4F72A51B6}" destId="{8377EBF3-8400-4858-BFA4-58C2EB32D730}" srcOrd="3" destOrd="0" parTransId="{28A6B77A-3EB6-40E7-A7B3-93F7821D2027}" sibTransId="{40DE3D88-6BF6-43FC-A91D-6A41C4C413EB}"/>
    <dgm:cxn modelId="{2FC31DFF-8AE1-4E00-BA22-22D13D1D0BE7}" type="presOf" srcId="{8377EBF3-8400-4858-BFA4-58C2EB32D730}" destId="{9B2990A9-AA11-45D8-BA3C-392FB4329B44}" srcOrd="0" destOrd="0" presId="urn:microsoft.com/office/officeart/2005/8/layout/bProcess4"/>
    <dgm:cxn modelId="{4F8469DF-6064-4513-941D-9879788CFDE6}" type="presParOf" srcId="{A8D6C218-DB5B-47DA-8CAE-EBDCE1A83EE2}" destId="{38B79D2A-ADA8-412C-887F-E44DA83EC7F0}" srcOrd="0" destOrd="0" presId="urn:microsoft.com/office/officeart/2005/8/layout/bProcess4"/>
    <dgm:cxn modelId="{DB0ACF3B-3F15-45E1-B723-3DD091D7D870}" type="presParOf" srcId="{38B79D2A-ADA8-412C-887F-E44DA83EC7F0}" destId="{53FD1175-0308-402A-B1EC-91C3FE7D177F}" srcOrd="0" destOrd="0" presId="urn:microsoft.com/office/officeart/2005/8/layout/bProcess4"/>
    <dgm:cxn modelId="{E2D1EE91-C638-4C91-9260-1A417411448A}" type="presParOf" srcId="{38B79D2A-ADA8-412C-887F-E44DA83EC7F0}" destId="{1988D335-767C-4BB8-968E-D8BCDCCD5D62}" srcOrd="1" destOrd="0" presId="urn:microsoft.com/office/officeart/2005/8/layout/bProcess4"/>
    <dgm:cxn modelId="{193A227B-EC78-4C93-87AE-85C8F4FF9F47}" type="presParOf" srcId="{A8D6C218-DB5B-47DA-8CAE-EBDCE1A83EE2}" destId="{5147005F-935A-4747-B386-96C1B4BF1951}" srcOrd="1" destOrd="0" presId="urn:microsoft.com/office/officeart/2005/8/layout/bProcess4"/>
    <dgm:cxn modelId="{54F1BA31-FABA-44B5-960C-0B3202CAC263}" type="presParOf" srcId="{A8D6C218-DB5B-47DA-8CAE-EBDCE1A83EE2}" destId="{19AD1FC7-812C-4A36-B445-AB383C5A1B95}" srcOrd="2" destOrd="0" presId="urn:microsoft.com/office/officeart/2005/8/layout/bProcess4"/>
    <dgm:cxn modelId="{DAB0324B-D68D-4F17-BB79-9437477D8006}" type="presParOf" srcId="{19AD1FC7-812C-4A36-B445-AB383C5A1B95}" destId="{A2C80953-5C50-4E17-8067-2E96524D6902}" srcOrd="0" destOrd="0" presId="urn:microsoft.com/office/officeart/2005/8/layout/bProcess4"/>
    <dgm:cxn modelId="{6BA1A6B7-2B02-4C46-885E-5E5CB53FCFC3}" type="presParOf" srcId="{19AD1FC7-812C-4A36-B445-AB383C5A1B95}" destId="{017ACF67-9689-4D56-BBF5-EC03C36D4827}" srcOrd="1" destOrd="0" presId="urn:microsoft.com/office/officeart/2005/8/layout/bProcess4"/>
    <dgm:cxn modelId="{9D193CD1-0C1C-4739-A0D4-CB7228CC50E3}" type="presParOf" srcId="{A8D6C218-DB5B-47DA-8CAE-EBDCE1A83EE2}" destId="{1DF5129E-F117-487D-8145-7E39CB067663}" srcOrd="3" destOrd="0" presId="urn:microsoft.com/office/officeart/2005/8/layout/bProcess4"/>
    <dgm:cxn modelId="{ED6D9C09-B2A7-47DC-8808-AA59C75DC025}" type="presParOf" srcId="{A8D6C218-DB5B-47DA-8CAE-EBDCE1A83EE2}" destId="{E9960460-1E6C-43C3-BA0F-201330BD57E5}" srcOrd="4" destOrd="0" presId="urn:microsoft.com/office/officeart/2005/8/layout/bProcess4"/>
    <dgm:cxn modelId="{243AAA27-EA8E-437B-BF0A-64DF95BE5523}" type="presParOf" srcId="{E9960460-1E6C-43C3-BA0F-201330BD57E5}" destId="{79A79043-6E68-4FDA-A93B-ABA25EA81589}" srcOrd="0" destOrd="0" presId="urn:microsoft.com/office/officeart/2005/8/layout/bProcess4"/>
    <dgm:cxn modelId="{B4CECD80-F334-477F-94F6-3767409AEBCF}" type="presParOf" srcId="{E9960460-1E6C-43C3-BA0F-201330BD57E5}" destId="{B217797F-72C2-4F01-9088-A59421AF85A3}" srcOrd="1" destOrd="0" presId="urn:microsoft.com/office/officeart/2005/8/layout/bProcess4"/>
    <dgm:cxn modelId="{027F9E19-8F8E-4E29-90E3-A9246ACBC64C}" type="presParOf" srcId="{A8D6C218-DB5B-47DA-8CAE-EBDCE1A83EE2}" destId="{CCCCD1FD-3982-47C8-9F45-57DA9DC9FB17}" srcOrd="5" destOrd="0" presId="urn:microsoft.com/office/officeart/2005/8/layout/bProcess4"/>
    <dgm:cxn modelId="{141C7185-6088-4489-906E-52918E9DA239}" type="presParOf" srcId="{A8D6C218-DB5B-47DA-8CAE-EBDCE1A83EE2}" destId="{45D62AD7-2434-4F04-841D-262B2159C02D}" srcOrd="6" destOrd="0" presId="urn:microsoft.com/office/officeart/2005/8/layout/bProcess4"/>
    <dgm:cxn modelId="{6299A5EE-CB51-404A-A124-2E46ABA9365F}" type="presParOf" srcId="{45D62AD7-2434-4F04-841D-262B2159C02D}" destId="{118171D4-1712-46B0-A8AD-2639A8320A3E}" srcOrd="0" destOrd="0" presId="urn:microsoft.com/office/officeart/2005/8/layout/bProcess4"/>
    <dgm:cxn modelId="{6094AA4E-2963-4246-8AFC-761C075AFAAD}" type="presParOf" srcId="{45D62AD7-2434-4F04-841D-262B2159C02D}" destId="{9B2990A9-AA11-45D8-BA3C-392FB4329B44}" srcOrd="1" destOrd="0" presId="urn:microsoft.com/office/officeart/2005/8/layout/bProcess4"/>
    <dgm:cxn modelId="{3A41471A-E52E-41AE-A464-17AEDA978FD4}" type="presParOf" srcId="{A8D6C218-DB5B-47DA-8CAE-EBDCE1A83EE2}" destId="{26E56994-ECA4-44A3-8823-70516FFDF4E5}" srcOrd="7" destOrd="0" presId="urn:microsoft.com/office/officeart/2005/8/layout/bProcess4"/>
    <dgm:cxn modelId="{D14864EC-6ED2-4B6A-9969-6C9E797B8010}" type="presParOf" srcId="{A8D6C218-DB5B-47DA-8CAE-EBDCE1A83EE2}" destId="{083899BA-86E1-4C60-9C2F-3F2B7E409485}" srcOrd="8" destOrd="0" presId="urn:microsoft.com/office/officeart/2005/8/layout/bProcess4"/>
    <dgm:cxn modelId="{79A43F33-0B49-4E4B-B8E1-D15F787A7CBF}" type="presParOf" srcId="{083899BA-86E1-4C60-9C2F-3F2B7E409485}" destId="{778ABB75-B70E-4289-9E9D-536766679D1B}" srcOrd="0" destOrd="0" presId="urn:microsoft.com/office/officeart/2005/8/layout/bProcess4"/>
    <dgm:cxn modelId="{26C72D16-7F04-4B04-94D1-399A50DE31F4}" type="presParOf" srcId="{083899BA-86E1-4C60-9C2F-3F2B7E409485}" destId="{E907B1FC-6D67-4425-A243-69E7FA40D53A}" srcOrd="1" destOrd="0" presId="urn:microsoft.com/office/officeart/2005/8/layout/bProcess4"/>
    <dgm:cxn modelId="{BFBBAA19-1E39-4006-B21F-D080609CAC78}" type="presParOf" srcId="{A8D6C218-DB5B-47DA-8CAE-EBDCE1A83EE2}" destId="{D3794E18-2268-4873-ABCE-EEB0CC4BBE40}" srcOrd="9" destOrd="0" presId="urn:microsoft.com/office/officeart/2005/8/layout/bProcess4"/>
    <dgm:cxn modelId="{AA654D74-7561-48FC-9527-7FD1A652F3C9}" type="presParOf" srcId="{A8D6C218-DB5B-47DA-8CAE-EBDCE1A83EE2}" destId="{1DD08729-9339-4F1E-8398-D3653AB811C9}" srcOrd="10" destOrd="0" presId="urn:microsoft.com/office/officeart/2005/8/layout/bProcess4"/>
    <dgm:cxn modelId="{10CB1D74-41AF-4CD5-8B9C-582E2E08CEFD}" type="presParOf" srcId="{1DD08729-9339-4F1E-8398-D3653AB811C9}" destId="{FB952C2A-AB73-4C66-91EF-7DDE46127BF5}" srcOrd="0" destOrd="0" presId="urn:microsoft.com/office/officeart/2005/8/layout/bProcess4"/>
    <dgm:cxn modelId="{0052D531-7A16-44F6-ACBA-759042DFBF15}" type="presParOf" srcId="{1DD08729-9339-4F1E-8398-D3653AB811C9}" destId="{F8F644A7-F7E2-4AA5-81CA-CD0205AB77DC}" srcOrd="1" destOrd="0" presId="urn:microsoft.com/office/officeart/2005/8/layout/bProcess4"/>
    <dgm:cxn modelId="{10D51682-9944-413F-BBBC-F5A176FB51C2}" type="presParOf" srcId="{A8D6C218-DB5B-47DA-8CAE-EBDCE1A83EE2}" destId="{FF71602E-EF41-499C-BAAC-91027EA3EC30}" srcOrd="11" destOrd="0" presId="urn:microsoft.com/office/officeart/2005/8/layout/bProcess4"/>
    <dgm:cxn modelId="{7A8AC709-224E-4B92-ADA3-DB25EBEADD28}" type="presParOf" srcId="{A8D6C218-DB5B-47DA-8CAE-EBDCE1A83EE2}" destId="{82C9E073-ED55-4CA8-9F9C-D30273D68C2F}" srcOrd="12" destOrd="0" presId="urn:microsoft.com/office/officeart/2005/8/layout/bProcess4"/>
    <dgm:cxn modelId="{74881D77-086F-450E-A2D9-7475034DE397}" type="presParOf" srcId="{82C9E073-ED55-4CA8-9F9C-D30273D68C2F}" destId="{F1AE24A0-F055-4575-A930-D5B970F81B8C}" srcOrd="0" destOrd="0" presId="urn:microsoft.com/office/officeart/2005/8/layout/bProcess4"/>
    <dgm:cxn modelId="{1DB6AC1F-18D9-48D0-A783-01875440AD87}" type="presParOf" srcId="{82C9E073-ED55-4CA8-9F9C-D30273D68C2F}" destId="{9C445E3F-E1CA-4267-A20C-5E802B78E77D}" srcOrd="1" destOrd="0" presId="urn:microsoft.com/office/officeart/2005/8/layout/bProcess4"/>
    <dgm:cxn modelId="{7BA7B545-A7B0-46B2-998A-DABF12CBE0D7}" type="presParOf" srcId="{A8D6C218-DB5B-47DA-8CAE-EBDCE1A83EE2}" destId="{431C97F0-C87A-41DB-87EF-ACEBC50D8C60}" srcOrd="13" destOrd="0" presId="urn:microsoft.com/office/officeart/2005/8/layout/bProcess4"/>
    <dgm:cxn modelId="{0B387590-DE4E-48E3-B88A-FDAA68ECD428}" type="presParOf" srcId="{A8D6C218-DB5B-47DA-8CAE-EBDCE1A83EE2}" destId="{AEF17BE5-8D9B-4EB1-BB0C-D11C0B319D23}" srcOrd="14" destOrd="0" presId="urn:microsoft.com/office/officeart/2005/8/layout/bProcess4"/>
    <dgm:cxn modelId="{28E20D8D-AF61-4139-BE26-26182ED0D893}" type="presParOf" srcId="{AEF17BE5-8D9B-4EB1-BB0C-D11C0B319D23}" destId="{FB9D1697-62EB-4D26-B3DC-481B8BC359AB}" srcOrd="0" destOrd="0" presId="urn:microsoft.com/office/officeart/2005/8/layout/bProcess4"/>
    <dgm:cxn modelId="{FE3A5464-4AAC-4CC9-B89E-7647DCC24098}" type="presParOf" srcId="{AEF17BE5-8D9B-4EB1-BB0C-D11C0B319D23}" destId="{981213B4-D13A-4630-8C9A-BC4D17AFA6BD}" srcOrd="1" destOrd="0" presId="urn:microsoft.com/office/officeart/2005/8/layout/bProcess4"/>
    <dgm:cxn modelId="{8976DDE6-F8FC-434A-AABE-300B7474B4CA}" type="presParOf" srcId="{A8D6C218-DB5B-47DA-8CAE-EBDCE1A83EE2}" destId="{C95C9EB8-A856-4D80-A953-5B8C7D447E7F}" srcOrd="15" destOrd="0" presId="urn:microsoft.com/office/officeart/2005/8/layout/bProcess4"/>
    <dgm:cxn modelId="{7BD93D40-FDCC-4DEA-A2F6-2003278E7104}" type="presParOf" srcId="{A8D6C218-DB5B-47DA-8CAE-EBDCE1A83EE2}" destId="{3F562E19-B9DC-4DDA-829D-7A2CBEAD3F12}" srcOrd="16" destOrd="0" presId="urn:microsoft.com/office/officeart/2005/8/layout/bProcess4"/>
    <dgm:cxn modelId="{C68141A9-6FDF-4BC5-B94C-4EDC7E0B6357}" type="presParOf" srcId="{3F562E19-B9DC-4DDA-829D-7A2CBEAD3F12}" destId="{A3C2D869-F0E6-47E7-8108-5F006AE043D1}" srcOrd="0" destOrd="0" presId="urn:microsoft.com/office/officeart/2005/8/layout/bProcess4"/>
    <dgm:cxn modelId="{2722DFAB-34B2-4B93-9574-E02509746AB1}" type="presParOf" srcId="{3F562E19-B9DC-4DDA-829D-7A2CBEAD3F12}" destId="{4F68B062-9000-4D83-A260-349219322049}"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6CD6C9-1B68-47D9-84C8-523854C919BF}" type="doc">
      <dgm:prSet loTypeId="urn:microsoft.com/office/officeart/2005/8/layout/hList7" loCatId="list" qsTypeId="urn:microsoft.com/office/officeart/2005/8/quickstyle/simple1" qsCatId="simple" csTypeId="urn:microsoft.com/office/officeart/2005/8/colors/accent1_2" csCatId="accent1" phldr="1"/>
      <dgm:spPr/>
    </dgm:pt>
    <dgm:pt modelId="{A47B5B75-C8B1-482B-A6A1-29BF7748D89B}">
      <dgm:prSet phldrT="[Text]" custT="1"/>
      <dgm:spPr>
        <a:solidFill>
          <a:schemeClr val="bg1">
            <a:lumMod val="50000"/>
          </a:schemeClr>
        </a:solidFill>
      </dgm:spPr>
      <dgm:t>
        <a:bodyPr/>
        <a:lstStyle/>
        <a:p>
          <a:r>
            <a:rPr lang="en-ZA" sz="1800" dirty="0"/>
            <a:t>Describe the approach that will be used to solve the problem.</a:t>
          </a:r>
        </a:p>
        <a:p>
          <a:r>
            <a:rPr lang="en-ZA" sz="1800" dirty="0"/>
            <a:t>Indicate clearly how the proposed approach or solution will benefit the customer</a:t>
          </a:r>
        </a:p>
        <a:p>
          <a:endParaRPr lang="en-US" sz="1800" dirty="0"/>
        </a:p>
      </dgm:t>
    </dgm:pt>
    <dgm:pt modelId="{4DEBA043-88C8-4797-8AB9-CB4988A80D0B}" type="parTrans" cxnId="{0F6D7403-8BEB-4A44-A627-567A575B8D76}">
      <dgm:prSet/>
      <dgm:spPr/>
      <dgm:t>
        <a:bodyPr/>
        <a:lstStyle/>
        <a:p>
          <a:endParaRPr lang="en-US"/>
        </a:p>
      </dgm:t>
    </dgm:pt>
    <dgm:pt modelId="{26E5AD75-E3C3-4C6B-86A2-FF04B483F13B}" type="sibTrans" cxnId="{0F6D7403-8BEB-4A44-A627-567A575B8D76}">
      <dgm:prSet/>
      <dgm:spPr/>
      <dgm:t>
        <a:bodyPr/>
        <a:lstStyle/>
        <a:p>
          <a:endParaRPr lang="en-US"/>
        </a:p>
      </dgm:t>
    </dgm:pt>
    <dgm:pt modelId="{CAEA853C-A445-4D58-A987-84213AE37224}">
      <dgm:prSet phldrT="[Text]" custT="1"/>
      <dgm:spPr/>
      <dgm:t>
        <a:bodyPr/>
        <a:lstStyle/>
        <a:p>
          <a:r>
            <a:rPr lang="en-US" sz="1800" dirty="0"/>
            <a:t>Describe major tasks.</a:t>
          </a:r>
        </a:p>
        <a:p>
          <a:r>
            <a:rPr lang="en-US" sz="1800" dirty="0"/>
            <a:t>List all deliverables.</a:t>
          </a:r>
        </a:p>
        <a:p>
          <a:r>
            <a:rPr lang="en-US" sz="1800" dirty="0"/>
            <a:t>Describe project org. structure.</a:t>
          </a:r>
        </a:p>
        <a:p>
          <a:r>
            <a:rPr lang="en-US" sz="1800" dirty="0"/>
            <a:t>Highlight prior experience.</a:t>
          </a:r>
        </a:p>
        <a:p>
          <a:endParaRPr lang="en-US" sz="1800" dirty="0"/>
        </a:p>
      </dgm:t>
    </dgm:pt>
    <dgm:pt modelId="{063825FD-4EA4-4F78-9286-4E0B06BF42F4}" type="parTrans" cxnId="{76C4F2AB-F1BA-419F-8BBA-42CC234F7D2E}">
      <dgm:prSet/>
      <dgm:spPr/>
      <dgm:t>
        <a:bodyPr/>
        <a:lstStyle/>
        <a:p>
          <a:endParaRPr lang="en-US"/>
        </a:p>
      </dgm:t>
    </dgm:pt>
    <dgm:pt modelId="{48C23602-9D96-4693-B6E8-A7D0B4BA7FC1}" type="sibTrans" cxnId="{76C4F2AB-F1BA-419F-8BBA-42CC234F7D2E}">
      <dgm:prSet/>
      <dgm:spPr/>
      <dgm:t>
        <a:bodyPr/>
        <a:lstStyle/>
        <a:p>
          <a:endParaRPr lang="en-US"/>
        </a:p>
      </dgm:t>
    </dgm:pt>
    <dgm:pt modelId="{5F7CED46-08E6-4FE2-9119-47E3A5173E22}">
      <dgm:prSet phldrT="[Text]" custT="1"/>
      <dgm:spPr>
        <a:solidFill>
          <a:srgbClr val="002060"/>
        </a:solidFill>
      </dgm:spPr>
      <dgm:t>
        <a:bodyPr/>
        <a:lstStyle/>
        <a:p>
          <a:r>
            <a:rPr lang="en-US" sz="1800" dirty="0"/>
            <a:t>Labour</a:t>
          </a:r>
          <a:r>
            <a:rPr lang="en-US" sz="1800" baseline="0" dirty="0"/>
            <a:t> costs</a:t>
          </a:r>
        </a:p>
        <a:p>
          <a:r>
            <a:rPr lang="en-US" sz="1800" baseline="0" dirty="0"/>
            <a:t>Material costs</a:t>
          </a:r>
        </a:p>
        <a:p>
          <a:r>
            <a:rPr lang="en-US" sz="1800" baseline="0" dirty="0"/>
            <a:t>Equipment costs.	</a:t>
          </a:r>
        </a:p>
        <a:p>
          <a:r>
            <a:rPr lang="en-US" sz="1800" baseline="0" dirty="0"/>
            <a:t>Facilities cost.</a:t>
          </a:r>
        </a:p>
        <a:p>
          <a:r>
            <a:rPr lang="en-US" sz="1800" baseline="0" dirty="0"/>
            <a:t>Travel costs.</a:t>
          </a:r>
          <a:endParaRPr lang="en-US" sz="1800" dirty="0"/>
        </a:p>
      </dgm:t>
    </dgm:pt>
    <dgm:pt modelId="{41212892-4E24-4110-9F79-2F7B4F680307}" type="parTrans" cxnId="{DA571039-B22B-4515-80D8-6FE89FEC3910}">
      <dgm:prSet/>
      <dgm:spPr/>
      <dgm:t>
        <a:bodyPr/>
        <a:lstStyle/>
        <a:p>
          <a:endParaRPr lang="en-US"/>
        </a:p>
      </dgm:t>
    </dgm:pt>
    <dgm:pt modelId="{9125BAA3-4C43-4CE0-B8C7-0E91E4570D83}" type="sibTrans" cxnId="{DA571039-B22B-4515-80D8-6FE89FEC3910}">
      <dgm:prSet/>
      <dgm:spPr/>
      <dgm:t>
        <a:bodyPr/>
        <a:lstStyle/>
        <a:p>
          <a:endParaRPr lang="en-US"/>
        </a:p>
      </dgm:t>
    </dgm:pt>
    <dgm:pt modelId="{1F45A928-3B78-4297-B3E6-E0562FC87E6B}" type="pres">
      <dgm:prSet presAssocID="{076CD6C9-1B68-47D9-84C8-523854C919BF}" presName="Name0" presStyleCnt="0">
        <dgm:presLayoutVars>
          <dgm:dir/>
          <dgm:resizeHandles val="exact"/>
        </dgm:presLayoutVars>
      </dgm:prSet>
      <dgm:spPr/>
    </dgm:pt>
    <dgm:pt modelId="{862CB6AD-6EED-444A-9A57-A1C3BCFED393}" type="pres">
      <dgm:prSet presAssocID="{076CD6C9-1B68-47D9-84C8-523854C919BF}" presName="fgShape" presStyleLbl="fgShp" presStyleIdx="0" presStyleCnt="1"/>
      <dgm:spPr/>
    </dgm:pt>
    <dgm:pt modelId="{39DA81DA-894D-45AA-B674-991E4DC6FE70}" type="pres">
      <dgm:prSet presAssocID="{076CD6C9-1B68-47D9-84C8-523854C919BF}" presName="linComp" presStyleCnt="0"/>
      <dgm:spPr/>
    </dgm:pt>
    <dgm:pt modelId="{C51A1A5A-67A2-498B-8A15-945FD94C99BC}" type="pres">
      <dgm:prSet presAssocID="{A47B5B75-C8B1-482B-A6A1-29BF7748D89B}" presName="compNode" presStyleCnt="0"/>
      <dgm:spPr/>
    </dgm:pt>
    <dgm:pt modelId="{46A920DB-D822-4C82-9AA2-CE20C878E02F}" type="pres">
      <dgm:prSet presAssocID="{A47B5B75-C8B1-482B-A6A1-29BF7748D89B}" presName="bkgdShape" presStyleLbl="node1" presStyleIdx="0" presStyleCnt="3"/>
      <dgm:spPr/>
    </dgm:pt>
    <dgm:pt modelId="{26550A02-B518-49BB-8A81-5D048A7066F4}" type="pres">
      <dgm:prSet presAssocID="{A47B5B75-C8B1-482B-A6A1-29BF7748D89B}" presName="nodeTx" presStyleLbl="node1" presStyleIdx="0" presStyleCnt="3">
        <dgm:presLayoutVars>
          <dgm:bulletEnabled val="1"/>
        </dgm:presLayoutVars>
      </dgm:prSet>
      <dgm:spPr/>
    </dgm:pt>
    <dgm:pt modelId="{4CE4AE4B-D09A-4F35-AD43-22B7139F1062}" type="pres">
      <dgm:prSet presAssocID="{A47B5B75-C8B1-482B-A6A1-29BF7748D89B}" presName="invisiNode" presStyleLbl="node1" presStyleIdx="0" presStyleCnt="3"/>
      <dgm:spPr/>
    </dgm:pt>
    <dgm:pt modelId="{4B092B0F-F08F-4D40-B575-5D445E3DEBCD}" type="pres">
      <dgm:prSet presAssocID="{A47B5B75-C8B1-482B-A6A1-29BF7748D89B}"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9A160EF8-75D1-4443-B8CC-55719E8D4769}" type="pres">
      <dgm:prSet presAssocID="{26E5AD75-E3C3-4C6B-86A2-FF04B483F13B}" presName="sibTrans" presStyleLbl="sibTrans2D1" presStyleIdx="0" presStyleCnt="0"/>
      <dgm:spPr/>
    </dgm:pt>
    <dgm:pt modelId="{31E1A7C7-F56A-49A9-AB08-3990B240DD45}" type="pres">
      <dgm:prSet presAssocID="{CAEA853C-A445-4D58-A987-84213AE37224}" presName="compNode" presStyleCnt="0"/>
      <dgm:spPr/>
    </dgm:pt>
    <dgm:pt modelId="{C997411F-3DE3-434F-9323-428422C9738B}" type="pres">
      <dgm:prSet presAssocID="{CAEA853C-A445-4D58-A987-84213AE37224}" presName="bkgdShape" presStyleLbl="node1" presStyleIdx="1" presStyleCnt="3"/>
      <dgm:spPr/>
    </dgm:pt>
    <dgm:pt modelId="{5C767998-0F00-4691-8340-EAAC69C5E3C9}" type="pres">
      <dgm:prSet presAssocID="{CAEA853C-A445-4D58-A987-84213AE37224}" presName="nodeTx" presStyleLbl="node1" presStyleIdx="1" presStyleCnt="3">
        <dgm:presLayoutVars>
          <dgm:bulletEnabled val="1"/>
        </dgm:presLayoutVars>
      </dgm:prSet>
      <dgm:spPr/>
    </dgm:pt>
    <dgm:pt modelId="{FF209404-F40F-432A-B85E-FD1AA4036A33}" type="pres">
      <dgm:prSet presAssocID="{CAEA853C-A445-4D58-A987-84213AE37224}" presName="invisiNode" presStyleLbl="node1" presStyleIdx="1" presStyleCnt="3"/>
      <dgm:spPr/>
    </dgm:pt>
    <dgm:pt modelId="{6AA5EDC7-CC19-49D4-A0DD-C7C4D4122A41}" type="pres">
      <dgm:prSet presAssocID="{CAEA853C-A445-4D58-A987-84213AE37224}"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5000" r="-35000"/>
          </a:stretch>
        </a:blipFill>
      </dgm:spPr>
    </dgm:pt>
    <dgm:pt modelId="{36235B57-4E3A-4850-BC7D-F50D6ECFA1BF}" type="pres">
      <dgm:prSet presAssocID="{48C23602-9D96-4693-B6E8-A7D0B4BA7FC1}" presName="sibTrans" presStyleLbl="sibTrans2D1" presStyleIdx="0" presStyleCnt="0"/>
      <dgm:spPr/>
    </dgm:pt>
    <dgm:pt modelId="{3E2A1666-995A-42A9-AA89-A2FE8D386C42}" type="pres">
      <dgm:prSet presAssocID="{5F7CED46-08E6-4FE2-9119-47E3A5173E22}" presName="compNode" presStyleCnt="0"/>
      <dgm:spPr/>
    </dgm:pt>
    <dgm:pt modelId="{281282CC-4EFA-4521-B11E-3D04A5739BB9}" type="pres">
      <dgm:prSet presAssocID="{5F7CED46-08E6-4FE2-9119-47E3A5173E22}" presName="bkgdShape" presStyleLbl="node1" presStyleIdx="2" presStyleCnt="3"/>
      <dgm:spPr/>
    </dgm:pt>
    <dgm:pt modelId="{1DCF6397-CAEA-44FB-BB5B-D1DF70618357}" type="pres">
      <dgm:prSet presAssocID="{5F7CED46-08E6-4FE2-9119-47E3A5173E22}" presName="nodeTx" presStyleLbl="node1" presStyleIdx="2" presStyleCnt="3">
        <dgm:presLayoutVars>
          <dgm:bulletEnabled val="1"/>
        </dgm:presLayoutVars>
      </dgm:prSet>
      <dgm:spPr/>
    </dgm:pt>
    <dgm:pt modelId="{3F0446A2-8278-4145-9696-598A47F3A5D9}" type="pres">
      <dgm:prSet presAssocID="{5F7CED46-08E6-4FE2-9119-47E3A5173E22}" presName="invisiNode" presStyleLbl="node1" presStyleIdx="2" presStyleCnt="3"/>
      <dgm:spPr/>
    </dgm:pt>
    <dgm:pt modelId="{465DED88-D4AA-4077-BB74-E0E36CCF367F}" type="pres">
      <dgm:prSet presAssocID="{5F7CED46-08E6-4FE2-9119-47E3A5173E22}"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56000" r="-56000"/>
          </a:stretch>
        </a:blipFill>
      </dgm:spPr>
    </dgm:pt>
  </dgm:ptLst>
  <dgm:cxnLst>
    <dgm:cxn modelId="{0F6D7403-8BEB-4A44-A627-567A575B8D76}" srcId="{076CD6C9-1B68-47D9-84C8-523854C919BF}" destId="{A47B5B75-C8B1-482B-A6A1-29BF7748D89B}" srcOrd="0" destOrd="0" parTransId="{4DEBA043-88C8-4797-8AB9-CB4988A80D0B}" sibTransId="{26E5AD75-E3C3-4C6B-86A2-FF04B483F13B}"/>
    <dgm:cxn modelId="{6718802D-EC95-4B96-8EB1-7A0240365A54}" type="presOf" srcId="{48C23602-9D96-4693-B6E8-A7D0B4BA7FC1}" destId="{36235B57-4E3A-4850-BC7D-F50D6ECFA1BF}" srcOrd="0" destOrd="0" presId="urn:microsoft.com/office/officeart/2005/8/layout/hList7"/>
    <dgm:cxn modelId="{BB8DA737-540F-470F-AA47-5D74EEF0AD2C}" type="presOf" srcId="{5F7CED46-08E6-4FE2-9119-47E3A5173E22}" destId="{281282CC-4EFA-4521-B11E-3D04A5739BB9}" srcOrd="0" destOrd="0" presId="urn:microsoft.com/office/officeart/2005/8/layout/hList7"/>
    <dgm:cxn modelId="{DA571039-B22B-4515-80D8-6FE89FEC3910}" srcId="{076CD6C9-1B68-47D9-84C8-523854C919BF}" destId="{5F7CED46-08E6-4FE2-9119-47E3A5173E22}" srcOrd="2" destOrd="0" parTransId="{41212892-4E24-4110-9F79-2F7B4F680307}" sibTransId="{9125BAA3-4C43-4CE0-B8C7-0E91E4570D83}"/>
    <dgm:cxn modelId="{7593BF70-DCC2-4021-829A-83D6174189F3}" type="presOf" srcId="{5F7CED46-08E6-4FE2-9119-47E3A5173E22}" destId="{1DCF6397-CAEA-44FB-BB5B-D1DF70618357}" srcOrd="1" destOrd="0" presId="urn:microsoft.com/office/officeart/2005/8/layout/hList7"/>
    <dgm:cxn modelId="{C7C34952-D662-4805-8298-C5FE85D0E3B3}" type="presOf" srcId="{076CD6C9-1B68-47D9-84C8-523854C919BF}" destId="{1F45A928-3B78-4297-B3E6-E0562FC87E6B}" srcOrd="0" destOrd="0" presId="urn:microsoft.com/office/officeart/2005/8/layout/hList7"/>
    <dgm:cxn modelId="{66E66E57-8936-45DC-96FF-974E05DA2A4D}" type="presOf" srcId="{26E5AD75-E3C3-4C6B-86A2-FF04B483F13B}" destId="{9A160EF8-75D1-4443-B8CC-55719E8D4769}" srcOrd="0" destOrd="0" presId="urn:microsoft.com/office/officeart/2005/8/layout/hList7"/>
    <dgm:cxn modelId="{61F4BC9E-D55C-4FAC-9615-3803336E4F16}" type="presOf" srcId="{A47B5B75-C8B1-482B-A6A1-29BF7748D89B}" destId="{46A920DB-D822-4C82-9AA2-CE20C878E02F}" srcOrd="0" destOrd="0" presId="urn:microsoft.com/office/officeart/2005/8/layout/hList7"/>
    <dgm:cxn modelId="{76C4F2AB-F1BA-419F-8BBA-42CC234F7D2E}" srcId="{076CD6C9-1B68-47D9-84C8-523854C919BF}" destId="{CAEA853C-A445-4D58-A987-84213AE37224}" srcOrd="1" destOrd="0" parTransId="{063825FD-4EA4-4F78-9286-4E0B06BF42F4}" sibTransId="{48C23602-9D96-4693-B6E8-A7D0B4BA7FC1}"/>
    <dgm:cxn modelId="{01AECFB7-D792-4C1B-8DFB-2AA53FE1EAD8}" type="presOf" srcId="{A47B5B75-C8B1-482B-A6A1-29BF7748D89B}" destId="{26550A02-B518-49BB-8A81-5D048A7066F4}" srcOrd="1" destOrd="0" presId="urn:microsoft.com/office/officeart/2005/8/layout/hList7"/>
    <dgm:cxn modelId="{7A504EBE-359D-4AC0-9D4E-1913EEC72019}" type="presOf" srcId="{CAEA853C-A445-4D58-A987-84213AE37224}" destId="{C997411F-3DE3-434F-9323-428422C9738B}" srcOrd="0" destOrd="0" presId="urn:microsoft.com/office/officeart/2005/8/layout/hList7"/>
    <dgm:cxn modelId="{4C48E7D3-5974-4A17-AAA4-7A70D8426179}" type="presOf" srcId="{CAEA853C-A445-4D58-A987-84213AE37224}" destId="{5C767998-0F00-4691-8340-EAAC69C5E3C9}" srcOrd="1" destOrd="0" presId="urn:microsoft.com/office/officeart/2005/8/layout/hList7"/>
    <dgm:cxn modelId="{B3ECC24A-E0B3-4F5D-BF7F-ED4C8E430967}" type="presParOf" srcId="{1F45A928-3B78-4297-B3E6-E0562FC87E6B}" destId="{862CB6AD-6EED-444A-9A57-A1C3BCFED393}" srcOrd="0" destOrd="0" presId="urn:microsoft.com/office/officeart/2005/8/layout/hList7"/>
    <dgm:cxn modelId="{9DB104F5-44AB-459B-BEFA-24EAFE83F278}" type="presParOf" srcId="{1F45A928-3B78-4297-B3E6-E0562FC87E6B}" destId="{39DA81DA-894D-45AA-B674-991E4DC6FE70}" srcOrd="1" destOrd="0" presId="urn:microsoft.com/office/officeart/2005/8/layout/hList7"/>
    <dgm:cxn modelId="{EE0B1C73-BE38-4133-BC94-D1D4CC5E25DD}" type="presParOf" srcId="{39DA81DA-894D-45AA-B674-991E4DC6FE70}" destId="{C51A1A5A-67A2-498B-8A15-945FD94C99BC}" srcOrd="0" destOrd="0" presId="urn:microsoft.com/office/officeart/2005/8/layout/hList7"/>
    <dgm:cxn modelId="{D52031C0-7DEA-4F09-B23F-10B3C7D1C4C2}" type="presParOf" srcId="{C51A1A5A-67A2-498B-8A15-945FD94C99BC}" destId="{46A920DB-D822-4C82-9AA2-CE20C878E02F}" srcOrd="0" destOrd="0" presId="urn:microsoft.com/office/officeart/2005/8/layout/hList7"/>
    <dgm:cxn modelId="{7FE633D1-1A32-4707-B83A-62569DFBBDBF}" type="presParOf" srcId="{C51A1A5A-67A2-498B-8A15-945FD94C99BC}" destId="{26550A02-B518-49BB-8A81-5D048A7066F4}" srcOrd="1" destOrd="0" presId="urn:microsoft.com/office/officeart/2005/8/layout/hList7"/>
    <dgm:cxn modelId="{535F1143-C993-4F19-B0CD-A4F3538BCE49}" type="presParOf" srcId="{C51A1A5A-67A2-498B-8A15-945FD94C99BC}" destId="{4CE4AE4B-D09A-4F35-AD43-22B7139F1062}" srcOrd="2" destOrd="0" presId="urn:microsoft.com/office/officeart/2005/8/layout/hList7"/>
    <dgm:cxn modelId="{A22C2DAB-65D2-406F-92A3-2FF6E5C8809F}" type="presParOf" srcId="{C51A1A5A-67A2-498B-8A15-945FD94C99BC}" destId="{4B092B0F-F08F-4D40-B575-5D445E3DEBCD}" srcOrd="3" destOrd="0" presId="urn:microsoft.com/office/officeart/2005/8/layout/hList7"/>
    <dgm:cxn modelId="{C4D414B2-B52C-4F44-A27B-4855807931EE}" type="presParOf" srcId="{39DA81DA-894D-45AA-B674-991E4DC6FE70}" destId="{9A160EF8-75D1-4443-B8CC-55719E8D4769}" srcOrd="1" destOrd="0" presId="urn:microsoft.com/office/officeart/2005/8/layout/hList7"/>
    <dgm:cxn modelId="{E4A67CCF-0EB6-404B-A755-2ADAC6A88C73}" type="presParOf" srcId="{39DA81DA-894D-45AA-B674-991E4DC6FE70}" destId="{31E1A7C7-F56A-49A9-AB08-3990B240DD45}" srcOrd="2" destOrd="0" presId="urn:microsoft.com/office/officeart/2005/8/layout/hList7"/>
    <dgm:cxn modelId="{0C4B0720-59B1-4448-B2D7-695CEC5E0E48}" type="presParOf" srcId="{31E1A7C7-F56A-49A9-AB08-3990B240DD45}" destId="{C997411F-3DE3-434F-9323-428422C9738B}" srcOrd="0" destOrd="0" presId="urn:microsoft.com/office/officeart/2005/8/layout/hList7"/>
    <dgm:cxn modelId="{3D20D81F-B3E3-47F8-85C2-2438716AB92F}" type="presParOf" srcId="{31E1A7C7-F56A-49A9-AB08-3990B240DD45}" destId="{5C767998-0F00-4691-8340-EAAC69C5E3C9}" srcOrd="1" destOrd="0" presId="urn:microsoft.com/office/officeart/2005/8/layout/hList7"/>
    <dgm:cxn modelId="{0D57AD3D-0F20-4CB8-B61A-7041E9CC315A}" type="presParOf" srcId="{31E1A7C7-F56A-49A9-AB08-3990B240DD45}" destId="{FF209404-F40F-432A-B85E-FD1AA4036A33}" srcOrd="2" destOrd="0" presId="urn:microsoft.com/office/officeart/2005/8/layout/hList7"/>
    <dgm:cxn modelId="{63F68A83-336D-4F19-881C-CDB60B9F1927}" type="presParOf" srcId="{31E1A7C7-F56A-49A9-AB08-3990B240DD45}" destId="{6AA5EDC7-CC19-49D4-A0DD-C7C4D4122A41}" srcOrd="3" destOrd="0" presId="urn:microsoft.com/office/officeart/2005/8/layout/hList7"/>
    <dgm:cxn modelId="{2187FF81-2BC6-422F-B020-A173A367C343}" type="presParOf" srcId="{39DA81DA-894D-45AA-B674-991E4DC6FE70}" destId="{36235B57-4E3A-4850-BC7D-F50D6ECFA1BF}" srcOrd="3" destOrd="0" presId="urn:microsoft.com/office/officeart/2005/8/layout/hList7"/>
    <dgm:cxn modelId="{BAB2F9B9-3F6E-4784-B10C-7E9A617874EB}" type="presParOf" srcId="{39DA81DA-894D-45AA-B674-991E4DC6FE70}" destId="{3E2A1666-995A-42A9-AA89-A2FE8D386C42}" srcOrd="4" destOrd="0" presId="urn:microsoft.com/office/officeart/2005/8/layout/hList7"/>
    <dgm:cxn modelId="{0706DB12-4BD1-4B03-A35A-AC14131A01D8}" type="presParOf" srcId="{3E2A1666-995A-42A9-AA89-A2FE8D386C42}" destId="{281282CC-4EFA-4521-B11E-3D04A5739BB9}" srcOrd="0" destOrd="0" presId="urn:microsoft.com/office/officeart/2005/8/layout/hList7"/>
    <dgm:cxn modelId="{ABE8B215-D8B7-42F4-8B69-F9FFDAB76942}" type="presParOf" srcId="{3E2A1666-995A-42A9-AA89-A2FE8D386C42}" destId="{1DCF6397-CAEA-44FB-BB5B-D1DF70618357}" srcOrd="1" destOrd="0" presId="urn:microsoft.com/office/officeart/2005/8/layout/hList7"/>
    <dgm:cxn modelId="{1147AE24-9EEC-423D-974F-3B03F5BFADF8}" type="presParOf" srcId="{3E2A1666-995A-42A9-AA89-A2FE8D386C42}" destId="{3F0446A2-8278-4145-9696-598A47F3A5D9}" srcOrd="2" destOrd="0" presId="urn:microsoft.com/office/officeart/2005/8/layout/hList7"/>
    <dgm:cxn modelId="{64F791F7-DED6-4055-9988-360389E80904}" type="presParOf" srcId="{3E2A1666-995A-42A9-AA89-A2FE8D386C42}" destId="{465DED88-D4AA-4077-BB74-E0E36CCF367F}"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38BD19-8E0A-40AD-B5DC-9E75EF192A88}"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DCAAA447-17B9-46D2-B17D-57E2EEFA5E73}">
      <dgm:prSet custT="1"/>
      <dgm:spPr/>
      <dgm:t>
        <a:bodyPr/>
        <a:lstStyle/>
        <a:p>
          <a:r>
            <a:rPr lang="en-ZA" sz="1800" dirty="0"/>
            <a:t>The price will be fixed </a:t>
          </a:r>
        </a:p>
      </dgm:t>
    </dgm:pt>
    <dgm:pt modelId="{DC01F18E-5D0C-4EB3-994A-72D10A30AC78}" type="parTrans" cxnId="{8B7F5702-EF6D-45EC-9CB7-645F9F40C3F4}">
      <dgm:prSet/>
      <dgm:spPr/>
      <dgm:t>
        <a:bodyPr/>
        <a:lstStyle/>
        <a:p>
          <a:endParaRPr lang="en-US"/>
        </a:p>
      </dgm:t>
    </dgm:pt>
    <dgm:pt modelId="{8932B3D0-526C-4CB8-9643-AF82F905026D}" type="sibTrans" cxnId="{8B7F5702-EF6D-45EC-9CB7-645F9F40C3F4}">
      <dgm:prSet/>
      <dgm:spPr/>
      <dgm:t>
        <a:bodyPr/>
        <a:lstStyle/>
        <a:p>
          <a:endParaRPr lang="en-US"/>
        </a:p>
      </dgm:t>
    </dgm:pt>
    <dgm:pt modelId="{1F0D3AFC-C59A-4865-AC98-1F6D930A88F3}">
      <dgm:prSet custT="1"/>
      <dgm:spPr/>
      <dgm:t>
        <a:bodyPr/>
        <a:lstStyle/>
        <a:p>
          <a:r>
            <a:rPr lang="en-ZA" sz="1800" dirty="0"/>
            <a:t>Customer and the contractor are in agreement on the price. </a:t>
          </a:r>
        </a:p>
      </dgm:t>
    </dgm:pt>
    <dgm:pt modelId="{9438FDD3-E298-4F3F-901C-811827188D75}" type="parTrans" cxnId="{E1BD4397-1A7E-4EAA-9690-D85BC07F5A04}">
      <dgm:prSet/>
      <dgm:spPr/>
      <dgm:t>
        <a:bodyPr/>
        <a:lstStyle/>
        <a:p>
          <a:endParaRPr lang="en-US"/>
        </a:p>
      </dgm:t>
    </dgm:pt>
    <dgm:pt modelId="{02E677E0-0477-4E93-8CCB-0BB40D1326D3}" type="sibTrans" cxnId="{E1BD4397-1A7E-4EAA-9690-D85BC07F5A04}">
      <dgm:prSet/>
      <dgm:spPr/>
      <dgm:t>
        <a:bodyPr/>
        <a:lstStyle/>
        <a:p>
          <a:endParaRPr lang="en-US"/>
        </a:p>
      </dgm:t>
    </dgm:pt>
    <dgm:pt modelId="{724CE7F7-2C45-4F51-9AE5-372B8F995F77}">
      <dgm:prSet custT="1"/>
      <dgm:spPr/>
      <dgm:t>
        <a:bodyPr/>
        <a:lstStyle/>
        <a:p>
          <a:r>
            <a:rPr lang="en-ZA" sz="1600" dirty="0"/>
            <a:t>The price can only change by agreement of both the customer and contractor. </a:t>
          </a:r>
        </a:p>
      </dgm:t>
    </dgm:pt>
    <dgm:pt modelId="{754CE17F-1C7A-46E5-B328-B0F13F4E76A4}" type="parTrans" cxnId="{31BDDE1A-581A-4C75-9A1E-D2D79302BA8B}">
      <dgm:prSet/>
      <dgm:spPr/>
      <dgm:t>
        <a:bodyPr/>
        <a:lstStyle/>
        <a:p>
          <a:endParaRPr lang="en-US"/>
        </a:p>
      </dgm:t>
    </dgm:pt>
    <dgm:pt modelId="{90D2F582-BEC2-460C-8CB7-36163D2C3215}" type="sibTrans" cxnId="{31BDDE1A-581A-4C75-9A1E-D2D79302BA8B}">
      <dgm:prSet/>
      <dgm:spPr/>
      <dgm:t>
        <a:bodyPr/>
        <a:lstStyle/>
        <a:p>
          <a:endParaRPr lang="en-US"/>
        </a:p>
      </dgm:t>
    </dgm:pt>
    <dgm:pt modelId="{05988B2F-8E80-4681-9B05-071A69E785C0}">
      <dgm:prSet custT="1"/>
      <dgm:spPr/>
      <dgm:t>
        <a:bodyPr/>
        <a:lstStyle/>
        <a:p>
          <a:r>
            <a:rPr lang="en-ZA" sz="1800" dirty="0"/>
            <a:t>This is a low risk contract for the customer.</a:t>
          </a:r>
        </a:p>
      </dgm:t>
    </dgm:pt>
    <dgm:pt modelId="{82C02998-52B5-4A5C-B638-FE086696B812}" type="parTrans" cxnId="{564C2DE2-3C06-43BA-B10D-BA845AA58808}">
      <dgm:prSet/>
      <dgm:spPr/>
      <dgm:t>
        <a:bodyPr/>
        <a:lstStyle/>
        <a:p>
          <a:endParaRPr lang="en-US"/>
        </a:p>
      </dgm:t>
    </dgm:pt>
    <dgm:pt modelId="{7791E149-2574-4438-BB94-78D8A41B703B}" type="sibTrans" cxnId="{564C2DE2-3C06-43BA-B10D-BA845AA58808}">
      <dgm:prSet/>
      <dgm:spPr/>
      <dgm:t>
        <a:bodyPr/>
        <a:lstStyle/>
        <a:p>
          <a:endParaRPr lang="en-US"/>
        </a:p>
      </dgm:t>
    </dgm:pt>
    <dgm:pt modelId="{6D25E743-0979-4EB4-A5D1-8F4DDE8359F4}">
      <dgm:prSet custT="1"/>
      <dgm:spPr/>
      <dgm:t>
        <a:bodyPr/>
        <a:lstStyle/>
        <a:p>
          <a:r>
            <a:rPr lang="en-ZA" sz="1800" dirty="0"/>
            <a:t>High risk for the contractor </a:t>
          </a:r>
        </a:p>
      </dgm:t>
    </dgm:pt>
    <dgm:pt modelId="{D4BE0369-9399-46D7-A34E-91701BB56F2C}" type="parTrans" cxnId="{518FA68A-25E8-482F-B93A-329A6706A4DF}">
      <dgm:prSet/>
      <dgm:spPr/>
      <dgm:t>
        <a:bodyPr/>
        <a:lstStyle/>
        <a:p>
          <a:endParaRPr lang="en-US"/>
        </a:p>
      </dgm:t>
    </dgm:pt>
    <dgm:pt modelId="{E004B58F-F31E-4CD0-84E0-444F31CFD47D}" type="sibTrans" cxnId="{518FA68A-25E8-482F-B93A-329A6706A4DF}">
      <dgm:prSet/>
      <dgm:spPr/>
      <dgm:t>
        <a:bodyPr/>
        <a:lstStyle/>
        <a:p>
          <a:endParaRPr lang="en-US"/>
        </a:p>
      </dgm:t>
    </dgm:pt>
    <dgm:pt modelId="{7CA79E14-E678-4DE6-977E-B8D32E3F2101}" type="pres">
      <dgm:prSet presAssocID="{A338BD19-8E0A-40AD-B5DC-9E75EF192A88}" presName="compositeShape" presStyleCnt="0">
        <dgm:presLayoutVars>
          <dgm:dir/>
          <dgm:resizeHandles/>
        </dgm:presLayoutVars>
      </dgm:prSet>
      <dgm:spPr/>
    </dgm:pt>
    <dgm:pt modelId="{DCB7B661-4A22-439E-A77F-956D84470FA5}" type="pres">
      <dgm:prSet presAssocID="{A338BD19-8E0A-40AD-B5DC-9E75EF192A88}" presName="pyramid" presStyleLbl="node1" presStyleIdx="0" presStyleCnt="1"/>
      <dgm:spPr/>
    </dgm:pt>
    <dgm:pt modelId="{20932D5D-D986-4154-9373-784C426FBF98}" type="pres">
      <dgm:prSet presAssocID="{A338BD19-8E0A-40AD-B5DC-9E75EF192A88}" presName="theList" presStyleCnt="0"/>
      <dgm:spPr/>
    </dgm:pt>
    <dgm:pt modelId="{DED35E3F-6B87-4856-843D-5EAACBF0C3C9}" type="pres">
      <dgm:prSet presAssocID="{DCAAA447-17B9-46D2-B17D-57E2EEFA5E73}" presName="aNode" presStyleLbl="fgAcc1" presStyleIdx="0" presStyleCnt="5">
        <dgm:presLayoutVars>
          <dgm:bulletEnabled val="1"/>
        </dgm:presLayoutVars>
      </dgm:prSet>
      <dgm:spPr/>
    </dgm:pt>
    <dgm:pt modelId="{C911800F-E186-42A8-8907-2BF88C37554C}" type="pres">
      <dgm:prSet presAssocID="{DCAAA447-17B9-46D2-B17D-57E2EEFA5E73}" presName="aSpace" presStyleCnt="0"/>
      <dgm:spPr/>
    </dgm:pt>
    <dgm:pt modelId="{BE611588-79A0-4F9C-A6A2-2AB1B8C4CB8E}" type="pres">
      <dgm:prSet presAssocID="{1F0D3AFC-C59A-4865-AC98-1F6D930A88F3}" presName="aNode" presStyleLbl="fgAcc1" presStyleIdx="1" presStyleCnt="5">
        <dgm:presLayoutVars>
          <dgm:bulletEnabled val="1"/>
        </dgm:presLayoutVars>
      </dgm:prSet>
      <dgm:spPr/>
    </dgm:pt>
    <dgm:pt modelId="{DBDB017C-E689-422B-BEA7-A6D0A02C3173}" type="pres">
      <dgm:prSet presAssocID="{1F0D3AFC-C59A-4865-AC98-1F6D930A88F3}" presName="aSpace" presStyleCnt="0"/>
      <dgm:spPr/>
    </dgm:pt>
    <dgm:pt modelId="{9994D09B-0350-456E-8A66-62B0309F7FD8}" type="pres">
      <dgm:prSet presAssocID="{724CE7F7-2C45-4F51-9AE5-372B8F995F77}" presName="aNode" presStyleLbl="fgAcc1" presStyleIdx="2" presStyleCnt="5">
        <dgm:presLayoutVars>
          <dgm:bulletEnabled val="1"/>
        </dgm:presLayoutVars>
      </dgm:prSet>
      <dgm:spPr/>
    </dgm:pt>
    <dgm:pt modelId="{4CDA6924-9AC7-4A85-932C-03F9A3795A40}" type="pres">
      <dgm:prSet presAssocID="{724CE7F7-2C45-4F51-9AE5-372B8F995F77}" presName="aSpace" presStyleCnt="0"/>
      <dgm:spPr/>
    </dgm:pt>
    <dgm:pt modelId="{65B4D92C-4693-4F8F-A476-0B5F468B25B5}" type="pres">
      <dgm:prSet presAssocID="{05988B2F-8E80-4681-9B05-071A69E785C0}" presName="aNode" presStyleLbl="fgAcc1" presStyleIdx="3" presStyleCnt="5">
        <dgm:presLayoutVars>
          <dgm:bulletEnabled val="1"/>
        </dgm:presLayoutVars>
      </dgm:prSet>
      <dgm:spPr/>
    </dgm:pt>
    <dgm:pt modelId="{F5E91E56-EAA7-4BC0-854B-228D5215A9A1}" type="pres">
      <dgm:prSet presAssocID="{05988B2F-8E80-4681-9B05-071A69E785C0}" presName="aSpace" presStyleCnt="0"/>
      <dgm:spPr/>
    </dgm:pt>
    <dgm:pt modelId="{22118B68-60A3-4C6B-822C-8F882F72C723}" type="pres">
      <dgm:prSet presAssocID="{6D25E743-0979-4EB4-A5D1-8F4DDE8359F4}" presName="aNode" presStyleLbl="fgAcc1" presStyleIdx="4" presStyleCnt="5">
        <dgm:presLayoutVars>
          <dgm:bulletEnabled val="1"/>
        </dgm:presLayoutVars>
      </dgm:prSet>
      <dgm:spPr/>
    </dgm:pt>
    <dgm:pt modelId="{FC884F60-4432-4458-9BDA-8009F96991BD}" type="pres">
      <dgm:prSet presAssocID="{6D25E743-0979-4EB4-A5D1-8F4DDE8359F4}" presName="aSpace" presStyleCnt="0"/>
      <dgm:spPr/>
    </dgm:pt>
  </dgm:ptLst>
  <dgm:cxnLst>
    <dgm:cxn modelId="{8B7F5702-EF6D-45EC-9CB7-645F9F40C3F4}" srcId="{A338BD19-8E0A-40AD-B5DC-9E75EF192A88}" destId="{DCAAA447-17B9-46D2-B17D-57E2EEFA5E73}" srcOrd="0" destOrd="0" parTransId="{DC01F18E-5D0C-4EB3-994A-72D10A30AC78}" sibTransId="{8932B3D0-526C-4CB8-9643-AF82F905026D}"/>
    <dgm:cxn modelId="{31BDDE1A-581A-4C75-9A1E-D2D79302BA8B}" srcId="{A338BD19-8E0A-40AD-B5DC-9E75EF192A88}" destId="{724CE7F7-2C45-4F51-9AE5-372B8F995F77}" srcOrd="2" destOrd="0" parTransId="{754CE17F-1C7A-46E5-B328-B0F13F4E76A4}" sibTransId="{90D2F582-BEC2-460C-8CB7-36163D2C3215}"/>
    <dgm:cxn modelId="{9A249822-CB1D-4789-B42E-833D8C7DFDE9}" type="presOf" srcId="{DCAAA447-17B9-46D2-B17D-57E2EEFA5E73}" destId="{DED35E3F-6B87-4856-843D-5EAACBF0C3C9}" srcOrd="0" destOrd="0" presId="urn:microsoft.com/office/officeart/2005/8/layout/pyramid2"/>
    <dgm:cxn modelId="{51533B40-DC6F-4F0C-BCC9-6A4E64F2619E}" type="presOf" srcId="{6D25E743-0979-4EB4-A5D1-8F4DDE8359F4}" destId="{22118B68-60A3-4C6B-822C-8F882F72C723}" srcOrd="0" destOrd="0" presId="urn:microsoft.com/office/officeart/2005/8/layout/pyramid2"/>
    <dgm:cxn modelId="{EE809F5F-C9EA-40B8-9841-1E887C90C3D9}" type="presOf" srcId="{A338BD19-8E0A-40AD-B5DC-9E75EF192A88}" destId="{7CA79E14-E678-4DE6-977E-B8D32E3F2101}" srcOrd="0" destOrd="0" presId="urn:microsoft.com/office/officeart/2005/8/layout/pyramid2"/>
    <dgm:cxn modelId="{1CC25D4E-AF1A-44E5-A1DA-832F01F77A3A}" type="presOf" srcId="{1F0D3AFC-C59A-4865-AC98-1F6D930A88F3}" destId="{BE611588-79A0-4F9C-A6A2-2AB1B8C4CB8E}" srcOrd="0" destOrd="0" presId="urn:microsoft.com/office/officeart/2005/8/layout/pyramid2"/>
    <dgm:cxn modelId="{518FA68A-25E8-482F-B93A-329A6706A4DF}" srcId="{A338BD19-8E0A-40AD-B5DC-9E75EF192A88}" destId="{6D25E743-0979-4EB4-A5D1-8F4DDE8359F4}" srcOrd="4" destOrd="0" parTransId="{D4BE0369-9399-46D7-A34E-91701BB56F2C}" sibTransId="{E004B58F-F31E-4CD0-84E0-444F31CFD47D}"/>
    <dgm:cxn modelId="{88097F8D-3DE6-49DC-B8F5-A026F93D447A}" type="presOf" srcId="{05988B2F-8E80-4681-9B05-071A69E785C0}" destId="{65B4D92C-4693-4F8F-A476-0B5F468B25B5}" srcOrd="0" destOrd="0" presId="urn:microsoft.com/office/officeart/2005/8/layout/pyramid2"/>
    <dgm:cxn modelId="{E1BD4397-1A7E-4EAA-9690-D85BC07F5A04}" srcId="{A338BD19-8E0A-40AD-B5DC-9E75EF192A88}" destId="{1F0D3AFC-C59A-4865-AC98-1F6D930A88F3}" srcOrd="1" destOrd="0" parTransId="{9438FDD3-E298-4F3F-901C-811827188D75}" sibTransId="{02E677E0-0477-4E93-8CCB-0BB40D1326D3}"/>
    <dgm:cxn modelId="{FDB2D4C6-1824-4BE7-9844-E02D007B3C8D}" type="presOf" srcId="{724CE7F7-2C45-4F51-9AE5-372B8F995F77}" destId="{9994D09B-0350-456E-8A66-62B0309F7FD8}" srcOrd="0" destOrd="0" presId="urn:microsoft.com/office/officeart/2005/8/layout/pyramid2"/>
    <dgm:cxn modelId="{564C2DE2-3C06-43BA-B10D-BA845AA58808}" srcId="{A338BD19-8E0A-40AD-B5DC-9E75EF192A88}" destId="{05988B2F-8E80-4681-9B05-071A69E785C0}" srcOrd="3" destOrd="0" parTransId="{82C02998-52B5-4A5C-B638-FE086696B812}" sibTransId="{7791E149-2574-4438-BB94-78D8A41B703B}"/>
    <dgm:cxn modelId="{2A41E783-C09D-40BF-A486-5CB5FA90B81F}" type="presParOf" srcId="{7CA79E14-E678-4DE6-977E-B8D32E3F2101}" destId="{DCB7B661-4A22-439E-A77F-956D84470FA5}" srcOrd="0" destOrd="0" presId="urn:microsoft.com/office/officeart/2005/8/layout/pyramid2"/>
    <dgm:cxn modelId="{0D80277E-F9DE-4756-A55C-CC57E976C1AA}" type="presParOf" srcId="{7CA79E14-E678-4DE6-977E-B8D32E3F2101}" destId="{20932D5D-D986-4154-9373-784C426FBF98}" srcOrd="1" destOrd="0" presId="urn:microsoft.com/office/officeart/2005/8/layout/pyramid2"/>
    <dgm:cxn modelId="{1A1BCCC9-07E2-4D00-AE44-A6EDAF0CB1EC}" type="presParOf" srcId="{20932D5D-D986-4154-9373-784C426FBF98}" destId="{DED35E3F-6B87-4856-843D-5EAACBF0C3C9}" srcOrd="0" destOrd="0" presId="urn:microsoft.com/office/officeart/2005/8/layout/pyramid2"/>
    <dgm:cxn modelId="{A9FF6D34-B046-4AEA-95BC-F28FC2809362}" type="presParOf" srcId="{20932D5D-D986-4154-9373-784C426FBF98}" destId="{C911800F-E186-42A8-8907-2BF88C37554C}" srcOrd="1" destOrd="0" presId="urn:microsoft.com/office/officeart/2005/8/layout/pyramid2"/>
    <dgm:cxn modelId="{577EFA19-B8EA-44A4-8861-6FFDE8E671BC}" type="presParOf" srcId="{20932D5D-D986-4154-9373-784C426FBF98}" destId="{BE611588-79A0-4F9C-A6A2-2AB1B8C4CB8E}" srcOrd="2" destOrd="0" presId="urn:microsoft.com/office/officeart/2005/8/layout/pyramid2"/>
    <dgm:cxn modelId="{B841E238-10D3-4AD9-AD1F-42325DBAEEA5}" type="presParOf" srcId="{20932D5D-D986-4154-9373-784C426FBF98}" destId="{DBDB017C-E689-422B-BEA7-A6D0A02C3173}" srcOrd="3" destOrd="0" presId="urn:microsoft.com/office/officeart/2005/8/layout/pyramid2"/>
    <dgm:cxn modelId="{0E02C20F-FB04-45AD-B785-D129D8B040CE}" type="presParOf" srcId="{20932D5D-D986-4154-9373-784C426FBF98}" destId="{9994D09B-0350-456E-8A66-62B0309F7FD8}" srcOrd="4" destOrd="0" presId="urn:microsoft.com/office/officeart/2005/8/layout/pyramid2"/>
    <dgm:cxn modelId="{9BF38F30-117F-417C-90C7-76BC019BD6E3}" type="presParOf" srcId="{20932D5D-D986-4154-9373-784C426FBF98}" destId="{4CDA6924-9AC7-4A85-932C-03F9A3795A40}" srcOrd="5" destOrd="0" presId="urn:microsoft.com/office/officeart/2005/8/layout/pyramid2"/>
    <dgm:cxn modelId="{3F3397C8-850F-42D9-A700-60C8FE887604}" type="presParOf" srcId="{20932D5D-D986-4154-9373-784C426FBF98}" destId="{65B4D92C-4693-4F8F-A476-0B5F468B25B5}" srcOrd="6" destOrd="0" presId="urn:microsoft.com/office/officeart/2005/8/layout/pyramid2"/>
    <dgm:cxn modelId="{1472C95E-A0F2-47ED-9ECC-B9C714B85719}" type="presParOf" srcId="{20932D5D-D986-4154-9373-784C426FBF98}" destId="{F5E91E56-EAA7-4BC0-854B-228D5215A9A1}" srcOrd="7" destOrd="0" presId="urn:microsoft.com/office/officeart/2005/8/layout/pyramid2"/>
    <dgm:cxn modelId="{0FCE2190-3DD4-4D48-A737-1E57651D510E}" type="presParOf" srcId="{20932D5D-D986-4154-9373-784C426FBF98}" destId="{22118B68-60A3-4C6B-822C-8F882F72C723}" srcOrd="8" destOrd="0" presId="urn:microsoft.com/office/officeart/2005/8/layout/pyramid2"/>
    <dgm:cxn modelId="{D059FA64-8E6A-4BDE-8364-637D7910740D}" type="presParOf" srcId="{20932D5D-D986-4154-9373-784C426FBF98}" destId="{FC884F60-4432-4458-9BDA-8009F96991BD}"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7AEDE8-445D-4C3F-BC04-966F8C9DD30F}"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02F38E9B-DD00-4D0E-9635-737EA7CB8A1B}">
      <dgm:prSet custT="1"/>
      <dgm:spPr/>
      <dgm:t>
        <a:bodyPr/>
        <a:lstStyle/>
        <a:p>
          <a:r>
            <a:rPr lang="en-ZA" sz="1800" dirty="0"/>
            <a:t>Customer will also pay the profit amount to the contractor. </a:t>
          </a:r>
        </a:p>
      </dgm:t>
    </dgm:pt>
    <dgm:pt modelId="{4CFA5748-C05F-4CD5-93A5-D8AD217D7E1A}" type="parTrans" cxnId="{89FE4D6F-4DEB-401F-B4A7-B60441797EB3}">
      <dgm:prSet/>
      <dgm:spPr/>
      <dgm:t>
        <a:bodyPr/>
        <a:lstStyle/>
        <a:p>
          <a:endParaRPr lang="en-US"/>
        </a:p>
      </dgm:t>
    </dgm:pt>
    <dgm:pt modelId="{16D0F039-329E-45C8-9518-0C030DD046A7}" type="sibTrans" cxnId="{89FE4D6F-4DEB-401F-B4A7-B60441797EB3}">
      <dgm:prSet/>
      <dgm:spPr/>
      <dgm:t>
        <a:bodyPr/>
        <a:lstStyle/>
        <a:p>
          <a:endParaRPr lang="en-US"/>
        </a:p>
      </dgm:t>
    </dgm:pt>
    <dgm:pt modelId="{16A9CDD0-DB84-4AD6-8EB4-CA41D1286255}">
      <dgm:prSet custT="1"/>
      <dgm:spPr/>
      <dgm:t>
        <a:bodyPr/>
        <a:lstStyle/>
        <a:p>
          <a:r>
            <a:rPr lang="en-ZA" sz="1800" dirty="0"/>
            <a:t>High risk for the customer</a:t>
          </a:r>
          <a:r>
            <a:rPr lang="en-ZA" sz="1300" dirty="0"/>
            <a:t>.</a:t>
          </a:r>
        </a:p>
      </dgm:t>
    </dgm:pt>
    <dgm:pt modelId="{047AE5E6-AE4B-4AD4-BD17-4C1A82107A2B}" type="parTrans" cxnId="{44C3F280-5A19-4E24-A554-66A1DEE7EA08}">
      <dgm:prSet/>
      <dgm:spPr/>
      <dgm:t>
        <a:bodyPr/>
        <a:lstStyle/>
        <a:p>
          <a:endParaRPr lang="en-US"/>
        </a:p>
      </dgm:t>
    </dgm:pt>
    <dgm:pt modelId="{E6112935-854B-49F1-AE03-BB1682E75808}" type="sibTrans" cxnId="{44C3F280-5A19-4E24-A554-66A1DEE7EA08}">
      <dgm:prSet/>
      <dgm:spPr/>
      <dgm:t>
        <a:bodyPr/>
        <a:lstStyle/>
        <a:p>
          <a:endParaRPr lang="en-US"/>
        </a:p>
      </dgm:t>
    </dgm:pt>
    <dgm:pt modelId="{80FC1BE8-0B6F-4B0C-A8EF-B3DAB0623082}">
      <dgm:prSet custT="1"/>
      <dgm:spPr/>
      <dgm:t>
        <a:bodyPr/>
        <a:lstStyle/>
        <a:p>
          <a:r>
            <a:rPr lang="en-ZA" sz="1800" dirty="0"/>
            <a:t>Low risk to the contractor.</a:t>
          </a:r>
        </a:p>
      </dgm:t>
    </dgm:pt>
    <dgm:pt modelId="{14BDDE88-5064-4F0D-959E-CF8F938716CE}" type="parTrans" cxnId="{231AA12F-C06C-4184-A5C9-02C239F437CB}">
      <dgm:prSet/>
      <dgm:spPr/>
      <dgm:t>
        <a:bodyPr/>
        <a:lstStyle/>
        <a:p>
          <a:endParaRPr lang="en-US"/>
        </a:p>
      </dgm:t>
    </dgm:pt>
    <dgm:pt modelId="{552DF05F-075B-449A-A596-194AE149932F}" type="sibTrans" cxnId="{231AA12F-C06C-4184-A5C9-02C239F437CB}">
      <dgm:prSet/>
      <dgm:spPr/>
      <dgm:t>
        <a:bodyPr/>
        <a:lstStyle/>
        <a:p>
          <a:endParaRPr lang="en-US"/>
        </a:p>
      </dgm:t>
    </dgm:pt>
    <dgm:pt modelId="{0682696B-58ED-4408-90FA-56BEF6F6C875}">
      <dgm:prSet custT="1"/>
      <dgm:spPr/>
      <dgm:t>
        <a:bodyPr/>
        <a:lstStyle/>
        <a:p>
          <a:r>
            <a:rPr lang="en-ZA" sz="1800" dirty="0"/>
            <a:t>Based on cost plus margin</a:t>
          </a:r>
          <a:r>
            <a:rPr lang="en-ZA" sz="1300" dirty="0"/>
            <a:t>.</a:t>
          </a:r>
        </a:p>
      </dgm:t>
    </dgm:pt>
    <dgm:pt modelId="{B7A7F264-0069-44FA-94D8-DA7469B41500}" type="parTrans" cxnId="{1866882C-FF27-448E-B46E-F32457E4B0AF}">
      <dgm:prSet/>
      <dgm:spPr/>
      <dgm:t>
        <a:bodyPr/>
        <a:lstStyle/>
        <a:p>
          <a:endParaRPr lang="en-US"/>
        </a:p>
      </dgm:t>
    </dgm:pt>
    <dgm:pt modelId="{5D36C9CE-8E61-462B-8B9E-D779D37C916A}" type="sibTrans" cxnId="{1866882C-FF27-448E-B46E-F32457E4B0AF}">
      <dgm:prSet/>
      <dgm:spPr/>
      <dgm:t>
        <a:bodyPr/>
        <a:lstStyle/>
        <a:p>
          <a:endParaRPr lang="en-US"/>
        </a:p>
      </dgm:t>
    </dgm:pt>
    <dgm:pt modelId="{ECBCB285-920C-4340-B239-E383653FE40A}">
      <dgm:prSet/>
      <dgm:spPr/>
      <dgm:t>
        <a:bodyPr/>
        <a:lstStyle/>
        <a:p>
          <a:r>
            <a:rPr lang="en-ZA" dirty="0"/>
            <a:t>The contractor's reputation can be hurt if costs are highly overrun</a:t>
          </a:r>
        </a:p>
      </dgm:t>
    </dgm:pt>
    <dgm:pt modelId="{57D588D1-7776-4F05-9280-E3A30A95366D}" type="parTrans" cxnId="{58A9502B-97C7-4895-885D-78DA360F7BD7}">
      <dgm:prSet/>
      <dgm:spPr/>
      <dgm:t>
        <a:bodyPr/>
        <a:lstStyle/>
        <a:p>
          <a:endParaRPr lang="en-US"/>
        </a:p>
      </dgm:t>
    </dgm:pt>
    <dgm:pt modelId="{63A9DA7F-6E8A-46BC-8486-7278ECED2865}" type="sibTrans" cxnId="{58A9502B-97C7-4895-885D-78DA360F7BD7}">
      <dgm:prSet/>
      <dgm:spPr/>
      <dgm:t>
        <a:bodyPr/>
        <a:lstStyle/>
        <a:p>
          <a:endParaRPr lang="en-US"/>
        </a:p>
      </dgm:t>
    </dgm:pt>
    <dgm:pt modelId="{BDF08692-4CC8-4C5C-A1EF-8ACFE727D495}" type="pres">
      <dgm:prSet presAssocID="{787AEDE8-445D-4C3F-BC04-966F8C9DD30F}" presName="compositeShape" presStyleCnt="0">
        <dgm:presLayoutVars>
          <dgm:dir/>
          <dgm:resizeHandles/>
        </dgm:presLayoutVars>
      </dgm:prSet>
      <dgm:spPr/>
    </dgm:pt>
    <dgm:pt modelId="{64B6B281-1874-433D-A43E-A2AD7FC1E007}" type="pres">
      <dgm:prSet presAssocID="{787AEDE8-445D-4C3F-BC04-966F8C9DD30F}" presName="pyramid" presStyleLbl="node1" presStyleIdx="0" presStyleCnt="1"/>
      <dgm:spPr/>
    </dgm:pt>
    <dgm:pt modelId="{551B1C94-A98E-4B6A-83C2-C826EE87FDFF}" type="pres">
      <dgm:prSet presAssocID="{787AEDE8-445D-4C3F-BC04-966F8C9DD30F}" presName="theList" presStyleCnt="0"/>
      <dgm:spPr/>
    </dgm:pt>
    <dgm:pt modelId="{2CAA91C0-7A04-4807-B7E2-EB1260AF4A7C}" type="pres">
      <dgm:prSet presAssocID="{02F38E9B-DD00-4D0E-9635-737EA7CB8A1B}" presName="aNode" presStyleLbl="fgAcc1" presStyleIdx="0" presStyleCnt="5">
        <dgm:presLayoutVars>
          <dgm:bulletEnabled val="1"/>
        </dgm:presLayoutVars>
      </dgm:prSet>
      <dgm:spPr/>
    </dgm:pt>
    <dgm:pt modelId="{F403F7D8-E54F-4830-90A7-704F2C1B26FF}" type="pres">
      <dgm:prSet presAssocID="{02F38E9B-DD00-4D0E-9635-737EA7CB8A1B}" presName="aSpace" presStyleCnt="0"/>
      <dgm:spPr/>
    </dgm:pt>
    <dgm:pt modelId="{2D8CFF97-436E-478D-9663-F13D1404F461}" type="pres">
      <dgm:prSet presAssocID="{16A9CDD0-DB84-4AD6-8EB4-CA41D1286255}" presName="aNode" presStyleLbl="fgAcc1" presStyleIdx="1" presStyleCnt="5">
        <dgm:presLayoutVars>
          <dgm:bulletEnabled val="1"/>
        </dgm:presLayoutVars>
      </dgm:prSet>
      <dgm:spPr/>
    </dgm:pt>
    <dgm:pt modelId="{AEFC00EA-81D3-4495-9492-12F944CBB0BD}" type="pres">
      <dgm:prSet presAssocID="{16A9CDD0-DB84-4AD6-8EB4-CA41D1286255}" presName="aSpace" presStyleCnt="0"/>
      <dgm:spPr/>
    </dgm:pt>
    <dgm:pt modelId="{5920E163-3D53-405C-8D63-5ED8A2D09CA7}" type="pres">
      <dgm:prSet presAssocID="{80FC1BE8-0B6F-4B0C-A8EF-B3DAB0623082}" presName="aNode" presStyleLbl="fgAcc1" presStyleIdx="2" presStyleCnt="5">
        <dgm:presLayoutVars>
          <dgm:bulletEnabled val="1"/>
        </dgm:presLayoutVars>
      </dgm:prSet>
      <dgm:spPr/>
    </dgm:pt>
    <dgm:pt modelId="{28F09187-285E-4A77-A011-2F84DD287016}" type="pres">
      <dgm:prSet presAssocID="{80FC1BE8-0B6F-4B0C-A8EF-B3DAB0623082}" presName="aSpace" presStyleCnt="0"/>
      <dgm:spPr/>
    </dgm:pt>
    <dgm:pt modelId="{F1202B8D-7CC8-4D86-B188-E8375069E5E9}" type="pres">
      <dgm:prSet presAssocID="{0682696B-58ED-4408-90FA-56BEF6F6C875}" presName="aNode" presStyleLbl="fgAcc1" presStyleIdx="3" presStyleCnt="5">
        <dgm:presLayoutVars>
          <dgm:bulletEnabled val="1"/>
        </dgm:presLayoutVars>
      </dgm:prSet>
      <dgm:spPr/>
    </dgm:pt>
    <dgm:pt modelId="{46284478-80D2-4100-970F-89F141025F0E}" type="pres">
      <dgm:prSet presAssocID="{0682696B-58ED-4408-90FA-56BEF6F6C875}" presName="aSpace" presStyleCnt="0"/>
      <dgm:spPr/>
    </dgm:pt>
    <dgm:pt modelId="{10CE4542-C564-424F-ACBB-55F8E1EED9B8}" type="pres">
      <dgm:prSet presAssocID="{ECBCB285-920C-4340-B239-E383653FE40A}" presName="aNode" presStyleLbl="fgAcc1" presStyleIdx="4" presStyleCnt="5">
        <dgm:presLayoutVars>
          <dgm:bulletEnabled val="1"/>
        </dgm:presLayoutVars>
      </dgm:prSet>
      <dgm:spPr/>
    </dgm:pt>
    <dgm:pt modelId="{E998FCC8-6001-4956-93D2-4A4632B9A48B}" type="pres">
      <dgm:prSet presAssocID="{ECBCB285-920C-4340-B239-E383653FE40A}" presName="aSpace" presStyleCnt="0"/>
      <dgm:spPr/>
    </dgm:pt>
  </dgm:ptLst>
  <dgm:cxnLst>
    <dgm:cxn modelId="{5065E215-6528-494E-83A0-05494B77A39B}" type="presOf" srcId="{16A9CDD0-DB84-4AD6-8EB4-CA41D1286255}" destId="{2D8CFF97-436E-478D-9663-F13D1404F461}" srcOrd="0" destOrd="0" presId="urn:microsoft.com/office/officeart/2005/8/layout/pyramid2"/>
    <dgm:cxn modelId="{58A9502B-97C7-4895-885D-78DA360F7BD7}" srcId="{787AEDE8-445D-4C3F-BC04-966F8C9DD30F}" destId="{ECBCB285-920C-4340-B239-E383653FE40A}" srcOrd="4" destOrd="0" parTransId="{57D588D1-7776-4F05-9280-E3A30A95366D}" sibTransId="{63A9DA7F-6E8A-46BC-8486-7278ECED2865}"/>
    <dgm:cxn modelId="{1866882C-FF27-448E-B46E-F32457E4B0AF}" srcId="{787AEDE8-445D-4C3F-BC04-966F8C9DD30F}" destId="{0682696B-58ED-4408-90FA-56BEF6F6C875}" srcOrd="3" destOrd="0" parTransId="{B7A7F264-0069-44FA-94D8-DA7469B41500}" sibTransId="{5D36C9CE-8E61-462B-8B9E-D779D37C916A}"/>
    <dgm:cxn modelId="{231AA12F-C06C-4184-A5C9-02C239F437CB}" srcId="{787AEDE8-445D-4C3F-BC04-966F8C9DD30F}" destId="{80FC1BE8-0B6F-4B0C-A8EF-B3DAB0623082}" srcOrd="2" destOrd="0" parTransId="{14BDDE88-5064-4F0D-959E-CF8F938716CE}" sibTransId="{552DF05F-075B-449A-A596-194AE149932F}"/>
    <dgm:cxn modelId="{F9AFC142-89D5-4CDE-9ACC-9107E3E0366E}" type="presOf" srcId="{787AEDE8-445D-4C3F-BC04-966F8C9DD30F}" destId="{BDF08692-4CC8-4C5C-A1EF-8ACFE727D495}" srcOrd="0" destOrd="0" presId="urn:microsoft.com/office/officeart/2005/8/layout/pyramid2"/>
    <dgm:cxn modelId="{89FE4D6F-4DEB-401F-B4A7-B60441797EB3}" srcId="{787AEDE8-445D-4C3F-BC04-966F8C9DD30F}" destId="{02F38E9B-DD00-4D0E-9635-737EA7CB8A1B}" srcOrd="0" destOrd="0" parTransId="{4CFA5748-C05F-4CD5-93A5-D8AD217D7E1A}" sibTransId="{16D0F039-329E-45C8-9518-0C030DD046A7}"/>
    <dgm:cxn modelId="{44C3F280-5A19-4E24-A554-66A1DEE7EA08}" srcId="{787AEDE8-445D-4C3F-BC04-966F8C9DD30F}" destId="{16A9CDD0-DB84-4AD6-8EB4-CA41D1286255}" srcOrd="1" destOrd="0" parTransId="{047AE5E6-AE4B-4AD4-BD17-4C1A82107A2B}" sibTransId="{E6112935-854B-49F1-AE03-BB1682E75808}"/>
    <dgm:cxn modelId="{94AE2A89-9772-4405-B12A-49952F19A93E}" type="presOf" srcId="{ECBCB285-920C-4340-B239-E383653FE40A}" destId="{10CE4542-C564-424F-ACBB-55F8E1EED9B8}" srcOrd="0" destOrd="0" presId="urn:microsoft.com/office/officeart/2005/8/layout/pyramid2"/>
    <dgm:cxn modelId="{1ABC2DD9-22C0-4DAC-A663-7FA0527BA7AD}" type="presOf" srcId="{80FC1BE8-0B6F-4B0C-A8EF-B3DAB0623082}" destId="{5920E163-3D53-405C-8D63-5ED8A2D09CA7}" srcOrd="0" destOrd="0" presId="urn:microsoft.com/office/officeart/2005/8/layout/pyramid2"/>
    <dgm:cxn modelId="{E9A8CEDE-A08C-4958-A3BE-6EF618D41233}" type="presOf" srcId="{0682696B-58ED-4408-90FA-56BEF6F6C875}" destId="{F1202B8D-7CC8-4D86-B188-E8375069E5E9}" srcOrd="0" destOrd="0" presId="urn:microsoft.com/office/officeart/2005/8/layout/pyramid2"/>
    <dgm:cxn modelId="{7145A1E1-49C1-4DDD-AD08-8FE7BC6C0FD0}" type="presOf" srcId="{02F38E9B-DD00-4D0E-9635-737EA7CB8A1B}" destId="{2CAA91C0-7A04-4807-B7E2-EB1260AF4A7C}" srcOrd="0" destOrd="0" presId="urn:microsoft.com/office/officeart/2005/8/layout/pyramid2"/>
    <dgm:cxn modelId="{99535946-6885-45E7-9B3C-78360EF147E5}" type="presParOf" srcId="{BDF08692-4CC8-4C5C-A1EF-8ACFE727D495}" destId="{64B6B281-1874-433D-A43E-A2AD7FC1E007}" srcOrd="0" destOrd="0" presId="urn:microsoft.com/office/officeart/2005/8/layout/pyramid2"/>
    <dgm:cxn modelId="{73A197AE-614E-4B37-B565-14021559AA3C}" type="presParOf" srcId="{BDF08692-4CC8-4C5C-A1EF-8ACFE727D495}" destId="{551B1C94-A98E-4B6A-83C2-C826EE87FDFF}" srcOrd="1" destOrd="0" presId="urn:microsoft.com/office/officeart/2005/8/layout/pyramid2"/>
    <dgm:cxn modelId="{AE11EE95-5BC9-47C1-ACBE-369C3BEF3DC2}" type="presParOf" srcId="{551B1C94-A98E-4B6A-83C2-C826EE87FDFF}" destId="{2CAA91C0-7A04-4807-B7E2-EB1260AF4A7C}" srcOrd="0" destOrd="0" presId="urn:microsoft.com/office/officeart/2005/8/layout/pyramid2"/>
    <dgm:cxn modelId="{663146F8-1822-473A-B8AB-AAFA6138D1D2}" type="presParOf" srcId="{551B1C94-A98E-4B6A-83C2-C826EE87FDFF}" destId="{F403F7D8-E54F-4830-90A7-704F2C1B26FF}" srcOrd="1" destOrd="0" presId="urn:microsoft.com/office/officeart/2005/8/layout/pyramid2"/>
    <dgm:cxn modelId="{E6697A8C-F8CA-4C3F-9AC5-450AAC274061}" type="presParOf" srcId="{551B1C94-A98E-4B6A-83C2-C826EE87FDFF}" destId="{2D8CFF97-436E-478D-9663-F13D1404F461}" srcOrd="2" destOrd="0" presId="urn:microsoft.com/office/officeart/2005/8/layout/pyramid2"/>
    <dgm:cxn modelId="{19B9B1F6-AF7D-4188-9DF6-B1E0093CF302}" type="presParOf" srcId="{551B1C94-A98E-4B6A-83C2-C826EE87FDFF}" destId="{AEFC00EA-81D3-4495-9492-12F944CBB0BD}" srcOrd="3" destOrd="0" presId="urn:microsoft.com/office/officeart/2005/8/layout/pyramid2"/>
    <dgm:cxn modelId="{D43EC6BB-00BA-4219-895B-EA6FA61263D4}" type="presParOf" srcId="{551B1C94-A98E-4B6A-83C2-C826EE87FDFF}" destId="{5920E163-3D53-405C-8D63-5ED8A2D09CA7}" srcOrd="4" destOrd="0" presId="urn:microsoft.com/office/officeart/2005/8/layout/pyramid2"/>
    <dgm:cxn modelId="{5FC189BC-5B18-4EE3-8490-C0D95BC61262}" type="presParOf" srcId="{551B1C94-A98E-4B6A-83C2-C826EE87FDFF}" destId="{28F09187-285E-4A77-A011-2F84DD287016}" srcOrd="5" destOrd="0" presId="urn:microsoft.com/office/officeart/2005/8/layout/pyramid2"/>
    <dgm:cxn modelId="{0B239DBA-A769-4F8D-B4AE-02F5D8678B88}" type="presParOf" srcId="{551B1C94-A98E-4B6A-83C2-C826EE87FDFF}" destId="{F1202B8D-7CC8-4D86-B188-E8375069E5E9}" srcOrd="6" destOrd="0" presId="urn:microsoft.com/office/officeart/2005/8/layout/pyramid2"/>
    <dgm:cxn modelId="{06409975-B2AF-4A87-B959-1FEE73322E8C}" type="presParOf" srcId="{551B1C94-A98E-4B6A-83C2-C826EE87FDFF}" destId="{46284478-80D2-4100-970F-89F141025F0E}" srcOrd="7" destOrd="0" presId="urn:microsoft.com/office/officeart/2005/8/layout/pyramid2"/>
    <dgm:cxn modelId="{8991FDA5-EC1E-47AA-BF70-3CBDC631EB95}" type="presParOf" srcId="{551B1C94-A98E-4B6A-83C2-C826EE87FDFF}" destId="{10CE4542-C564-424F-ACBB-55F8E1EED9B8}" srcOrd="8" destOrd="0" presId="urn:microsoft.com/office/officeart/2005/8/layout/pyramid2"/>
    <dgm:cxn modelId="{1792AE50-970B-4921-BBD2-0EDFCBCD3776}" type="presParOf" srcId="{551B1C94-A98E-4B6A-83C2-C826EE87FDFF}" destId="{E998FCC8-6001-4956-93D2-4A4632B9A48B}" srcOrd="9" destOrd="0" presId="urn:microsoft.com/office/officeart/2005/8/layout/pyramid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4DCD734-21EF-4D13-9AEB-8B9F0B6712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F9B1BF1-AC0E-4DB9-8174-0DA3662EC3B1}">
      <dgm:prSet phldrT="[Text]"/>
      <dgm:spPr/>
      <dgm:t>
        <a:bodyPr/>
        <a:lstStyle/>
        <a:p>
          <a:r>
            <a:rPr lang="en-ZA" dirty="0"/>
            <a:t>Bar chart</a:t>
          </a:r>
          <a:endParaRPr lang="en-US" dirty="0"/>
        </a:p>
      </dgm:t>
    </dgm:pt>
    <dgm:pt modelId="{B1BE9952-1C21-4C98-8363-2A591B1CC6CE}" type="parTrans" cxnId="{B0FD8F77-5D7B-4D9B-B225-6712D1DB88C4}">
      <dgm:prSet/>
      <dgm:spPr/>
      <dgm:t>
        <a:bodyPr/>
        <a:lstStyle/>
        <a:p>
          <a:endParaRPr lang="en-US"/>
        </a:p>
      </dgm:t>
    </dgm:pt>
    <dgm:pt modelId="{39B1B091-7AB1-4181-B7B1-785FD41CD177}" type="sibTrans" cxnId="{B0FD8F77-5D7B-4D9B-B225-6712D1DB88C4}">
      <dgm:prSet/>
      <dgm:spPr/>
      <dgm:t>
        <a:bodyPr/>
        <a:lstStyle/>
        <a:p>
          <a:endParaRPr lang="en-US"/>
        </a:p>
      </dgm:t>
    </dgm:pt>
    <dgm:pt modelId="{BA2AED2F-9D6E-40C3-9DDA-CCBEE49C62ED}">
      <dgm:prSet phldrT="[Text]"/>
      <dgm:spPr/>
      <dgm:t>
        <a:bodyPr/>
        <a:lstStyle/>
        <a:p>
          <a:r>
            <a:rPr lang="en-ZA" dirty="0"/>
            <a:t>Graphs</a:t>
          </a:r>
          <a:endParaRPr lang="en-US" dirty="0"/>
        </a:p>
      </dgm:t>
    </dgm:pt>
    <dgm:pt modelId="{7D6EC0C7-1EAD-4553-9B0A-D3ED698978B7}" type="parTrans" cxnId="{30C34626-35CA-4335-BBAB-CFB4507516AD}">
      <dgm:prSet/>
      <dgm:spPr/>
      <dgm:t>
        <a:bodyPr/>
        <a:lstStyle/>
        <a:p>
          <a:endParaRPr lang="en-US"/>
        </a:p>
      </dgm:t>
    </dgm:pt>
    <dgm:pt modelId="{AAB8F2F4-9550-43E1-8582-2B481369BA7A}" type="sibTrans" cxnId="{30C34626-35CA-4335-BBAB-CFB4507516AD}">
      <dgm:prSet/>
      <dgm:spPr/>
      <dgm:t>
        <a:bodyPr/>
        <a:lstStyle/>
        <a:p>
          <a:endParaRPr lang="en-US"/>
        </a:p>
      </dgm:t>
    </dgm:pt>
    <dgm:pt modelId="{2F973D4E-63DD-44EF-AE9D-D6BEBBD6C039}">
      <dgm:prSet phldrT="[Text]"/>
      <dgm:spPr/>
      <dgm:t>
        <a:bodyPr/>
        <a:lstStyle/>
        <a:p>
          <a:r>
            <a:rPr lang="en-US" dirty="0"/>
            <a:t>Tables</a:t>
          </a:r>
        </a:p>
      </dgm:t>
    </dgm:pt>
    <dgm:pt modelId="{2067535F-94D7-451C-993A-B3459FD2A590}" type="parTrans" cxnId="{31A869FC-5C79-4ABB-86EF-38E093287BB2}">
      <dgm:prSet/>
      <dgm:spPr/>
      <dgm:t>
        <a:bodyPr/>
        <a:lstStyle/>
        <a:p>
          <a:endParaRPr lang="en-US"/>
        </a:p>
      </dgm:t>
    </dgm:pt>
    <dgm:pt modelId="{A4F87625-124F-489C-80B2-B0034665C65F}" type="sibTrans" cxnId="{31A869FC-5C79-4ABB-86EF-38E093287BB2}">
      <dgm:prSet/>
      <dgm:spPr/>
      <dgm:t>
        <a:bodyPr/>
        <a:lstStyle/>
        <a:p>
          <a:endParaRPr lang="en-US"/>
        </a:p>
      </dgm:t>
    </dgm:pt>
    <dgm:pt modelId="{E773CA89-BB45-49D1-83A6-7443A0DEB4C3}">
      <dgm:prSet phldrT="[Text]"/>
      <dgm:spPr/>
      <dgm:t>
        <a:bodyPr/>
        <a:lstStyle/>
        <a:p>
          <a:r>
            <a:rPr lang="en-ZA" dirty="0"/>
            <a:t>Bubble Charts</a:t>
          </a:r>
          <a:endParaRPr lang="en-US" dirty="0"/>
        </a:p>
      </dgm:t>
    </dgm:pt>
    <dgm:pt modelId="{DC5A0407-5D40-45C3-B6CB-0BAEFF3DCB9A}" type="parTrans" cxnId="{34012512-8148-450F-804B-87C4168F7EE5}">
      <dgm:prSet/>
      <dgm:spPr/>
      <dgm:t>
        <a:bodyPr/>
        <a:lstStyle/>
        <a:p>
          <a:endParaRPr lang="en-US"/>
        </a:p>
      </dgm:t>
    </dgm:pt>
    <dgm:pt modelId="{4F63312D-15A6-4887-B315-CCAEB6ED87A8}" type="sibTrans" cxnId="{34012512-8148-450F-804B-87C4168F7EE5}">
      <dgm:prSet/>
      <dgm:spPr/>
      <dgm:t>
        <a:bodyPr/>
        <a:lstStyle/>
        <a:p>
          <a:endParaRPr lang="en-US"/>
        </a:p>
      </dgm:t>
    </dgm:pt>
    <dgm:pt modelId="{87050649-052F-4BE7-959B-391B0095E9E5}">
      <dgm:prSet phldrT="[Text]"/>
      <dgm:spPr/>
      <dgm:t>
        <a:bodyPr/>
        <a:lstStyle/>
        <a:p>
          <a:r>
            <a:rPr lang="en-US" dirty="0"/>
            <a:t>Logic Diagrams</a:t>
          </a:r>
        </a:p>
      </dgm:t>
    </dgm:pt>
    <dgm:pt modelId="{A13008FE-8891-4D45-96C5-D66C85FCC814}" type="parTrans" cxnId="{9318128F-C2B4-4698-A60E-1293A4095BF8}">
      <dgm:prSet/>
      <dgm:spPr/>
      <dgm:t>
        <a:bodyPr/>
        <a:lstStyle/>
        <a:p>
          <a:endParaRPr lang="en-US"/>
        </a:p>
      </dgm:t>
    </dgm:pt>
    <dgm:pt modelId="{AF7A1631-7B10-41E1-AC22-C93045B5957E}" type="sibTrans" cxnId="{9318128F-C2B4-4698-A60E-1293A4095BF8}">
      <dgm:prSet/>
      <dgm:spPr/>
      <dgm:t>
        <a:bodyPr/>
        <a:lstStyle/>
        <a:p>
          <a:endParaRPr lang="en-US"/>
        </a:p>
      </dgm:t>
    </dgm:pt>
    <dgm:pt modelId="{4B001771-2D2C-4205-9D0F-1A6C9AC5984A}" type="pres">
      <dgm:prSet presAssocID="{04DCD734-21EF-4D13-9AEB-8B9F0B6712A0}" presName="Name0" presStyleCnt="0">
        <dgm:presLayoutVars>
          <dgm:chMax val="7"/>
          <dgm:chPref val="7"/>
          <dgm:dir/>
        </dgm:presLayoutVars>
      </dgm:prSet>
      <dgm:spPr/>
    </dgm:pt>
    <dgm:pt modelId="{DFDAF223-BD20-4D1C-97B6-22A353E50E8C}" type="pres">
      <dgm:prSet presAssocID="{04DCD734-21EF-4D13-9AEB-8B9F0B6712A0}" presName="Name1" presStyleCnt="0"/>
      <dgm:spPr/>
    </dgm:pt>
    <dgm:pt modelId="{415F33A6-5A42-4EA4-A8E3-E9CCF54D95A6}" type="pres">
      <dgm:prSet presAssocID="{04DCD734-21EF-4D13-9AEB-8B9F0B6712A0}" presName="cycle" presStyleCnt="0"/>
      <dgm:spPr/>
    </dgm:pt>
    <dgm:pt modelId="{86822B4E-B260-49DD-8425-CDBE63CEF212}" type="pres">
      <dgm:prSet presAssocID="{04DCD734-21EF-4D13-9AEB-8B9F0B6712A0}" presName="srcNode" presStyleLbl="node1" presStyleIdx="0" presStyleCnt="5"/>
      <dgm:spPr/>
    </dgm:pt>
    <dgm:pt modelId="{FAAA86F8-54C2-4962-92BF-12EF41BF86F4}" type="pres">
      <dgm:prSet presAssocID="{04DCD734-21EF-4D13-9AEB-8B9F0B6712A0}" presName="conn" presStyleLbl="parChTrans1D2" presStyleIdx="0" presStyleCnt="1"/>
      <dgm:spPr/>
    </dgm:pt>
    <dgm:pt modelId="{E041ADE4-EC37-42B7-802D-7164C863F956}" type="pres">
      <dgm:prSet presAssocID="{04DCD734-21EF-4D13-9AEB-8B9F0B6712A0}" presName="extraNode" presStyleLbl="node1" presStyleIdx="0" presStyleCnt="5"/>
      <dgm:spPr/>
    </dgm:pt>
    <dgm:pt modelId="{47A17BDF-2E6A-48CF-A858-9A76DAA1C037}" type="pres">
      <dgm:prSet presAssocID="{04DCD734-21EF-4D13-9AEB-8B9F0B6712A0}" presName="dstNode" presStyleLbl="node1" presStyleIdx="0" presStyleCnt="5"/>
      <dgm:spPr/>
    </dgm:pt>
    <dgm:pt modelId="{F936C660-734C-4190-B171-B0383A4CE954}" type="pres">
      <dgm:prSet presAssocID="{5F9B1BF1-AC0E-4DB9-8174-0DA3662EC3B1}" presName="text_1" presStyleLbl="node1" presStyleIdx="0" presStyleCnt="5">
        <dgm:presLayoutVars>
          <dgm:bulletEnabled val="1"/>
        </dgm:presLayoutVars>
      </dgm:prSet>
      <dgm:spPr/>
    </dgm:pt>
    <dgm:pt modelId="{9D5D9D17-A36D-466A-BB0B-71DECD074A2E}" type="pres">
      <dgm:prSet presAssocID="{5F9B1BF1-AC0E-4DB9-8174-0DA3662EC3B1}" presName="accent_1" presStyleCnt="0"/>
      <dgm:spPr/>
    </dgm:pt>
    <dgm:pt modelId="{B4642D4C-A5C8-47C2-AD6D-22449A522DDC}" type="pres">
      <dgm:prSet presAssocID="{5F9B1BF1-AC0E-4DB9-8174-0DA3662EC3B1}" presName="accentRepeatNode" presStyleLbl="solidFgAcc1" presStyleIdx="0" presStyleCnt="5"/>
      <dgm:spPr/>
    </dgm:pt>
    <dgm:pt modelId="{936B1E4A-7C65-4E3B-9490-C76A8FE14605}" type="pres">
      <dgm:prSet presAssocID="{BA2AED2F-9D6E-40C3-9DDA-CCBEE49C62ED}" presName="text_2" presStyleLbl="node1" presStyleIdx="1" presStyleCnt="5">
        <dgm:presLayoutVars>
          <dgm:bulletEnabled val="1"/>
        </dgm:presLayoutVars>
      </dgm:prSet>
      <dgm:spPr/>
    </dgm:pt>
    <dgm:pt modelId="{917B1030-D47B-4FA8-8EAB-3C609C466600}" type="pres">
      <dgm:prSet presAssocID="{BA2AED2F-9D6E-40C3-9DDA-CCBEE49C62ED}" presName="accent_2" presStyleCnt="0"/>
      <dgm:spPr/>
    </dgm:pt>
    <dgm:pt modelId="{3E2DAD1B-911F-4344-9394-E9BFDCF9505F}" type="pres">
      <dgm:prSet presAssocID="{BA2AED2F-9D6E-40C3-9DDA-CCBEE49C62ED}" presName="accentRepeatNode" presStyleLbl="solidFgAcc1" presStyleIdx="1" presStyleCnt="5"/>
      <dgm:spPr/>
    </dgm:pt>
    <dgm:pt modelId="{2B5E3824-527D-49F7-BE54-02887217B070}" type="pres">
      <dgm:prSet presAssocID="{2F973D4E-63DD-44EF-AE9D-D6BEBBD6C039}" presName="text_3" presStyleLbl="node1" presStyleIdx="2" presStyleCnt="5">
        <dgm:presLayoutVars>
          <dgm:bulletEnabled val="1"/>
        </dgm:presLayoutVars>
      </dgm:prSet>
      <dgm:spPr/>
    </dgm:pt>
    <dgm:pt modelId="{E85D85AE-DD23-4E99-AA0D-5A3A8AFCD246}" type="pres">
      <dgm:prSet presAssocID="{2F973D4E-63DD-44EF-AE9D-D6BEBBD6C039}" presName="accent_3" presStyleCnt="0"/>
      <dgm:spPr/>
    </dgm:pt>
    <dgm:pt modelId="{A95B71E1-8DA4-42A4-A672-01E1481B537E}" type="pres">
      <dgm:prSet presAssocID="{2F973D4E-63DD-44EF-AE9D-D6BEBBD6C039}" presName="accentRepeatNode" presStyleLbl="solidFgAcc1" presStyleIdx="2" presStyleCnt="5"/>
      <dgm:spPr/>
    </dgm:pt>
    <dgm:pt modelId="{5486AEFF-F336-4CDA-A978-ED87EA000FBE}" type="pres">
      <dgm:prSet presAssocID="{E773CA89-BB45-49D1-83A6-7443A0DEB4C3}" presName="text_4" presStyleLbl="node1" presStyleIdx="3" presStyleCnt="5">
        <dgm:presLayoutVars>
          <dgm:bulletEnabled val="1"/>
        </dgm:presLayoutVars>
      </dgm:prSet>
      <dgm:spPr/>
    </dgm:pt>
    <dgm:pt modelId="{DBB6C0D1-2F7B-4DF5-8F12-B1A90144D268}" type="pres">
      <dgm:prSet presAssocID="{E773CA89-BB45-49D1-83A6-7443A0DEB4C3}" presName="accent_4" presStyleCnt="0"/>
      <dgm:spPr/>
    </dgm:pt>
    <dgm:pt modelId="{B4BF3614-2F49-408A-8386-A3698E4118EF}" type="pres">
      <dgm:prSet presAssocID="{E773CA89-BB45-49D1-83A6-7443A0DEB4C3}" presName="accentRepeatNode" presStyleLbl="solidFgAcc1" presStyleIdx="3" presStyleCnt="5"/>
      <dgm:spPr/>
    </dgm:pt>
    <dgm:pt modelId="{35754152-AAC2-4AD0-882E-79BA477ECEAB}" type="pres">
      <dgm:prSet presAssocID="{87050649-052F-4BE7-959B-391B0095E9E5}" presName="text_5" presStyleLbl="node1" presStyleIdx="4" presStyleCnt="5">
        <dgm:presLayoutVars>
          <dgm:bulletEnabled val="1"/>
        </dgm:presLayoutVars>
      </dgm:prSet>
      <dgm:spPr/>
    </dgm:pt>
    <dgm:pt modelId="{BBA5CDD1-5A4E-4B44-B372-6019043DFA22}" type="pres">
      <dgm:prSet presAssocID="{87050649-052F-4BE7-959B-391B0095E9E5}" presName="accent_5" presStyleCnt="0"/>
      <dgm:spPr/>
    </dgm:pt>
    <dgm:pt modelId="{E2D47E6A-B77E-44BB-B5F7-B9D3459AA3EC}" type="pres">
      <dgm:prSet presAssocID="{87050649-052F-4BE7-959B-391B0095E9E5}" presName="accentRepeatNode" presStyleLbl="solidFgAcc1" presStyleIdx="4" presStyleCnt="5"/>
      <dgm:spPr/>
    </dgm:pt>
  </dgm:ptLst>
  <dgm:cxnLst>
    <dgm:cxn modelId="{D8E4F001-E14B-4453-9FBA-7085D2E4D7CD}" type="presOf" srcId="{E773CA89-BB45-49D1-83A6-7443A0DEB4C3}" destId="{5486AEFF-F336-4CDA-A978-ED87EA000FBE}" srcOrd="0" destOrd="0" presId="urn:microsoft.com/office/officeart/2008/layout/VerticalCurvedList"/>
    <dgm:cxn modelId="{8B7B1B02-98EF-4121-9DA6-399D996CEE65}" type="presOf" srcId="{39B1B091-7AB1-4181-B7B1-785FD41CD177}" destId="{FAAA86F8-54C2-4962-92BF-12EF41BF86F4}" srcOrd="0" destOrd="0" presId="urn:microsoft.com/office/officeart/2008/layout/VerticalCurvedList"/>
    <dgm:cxn modelId="{34012512-8148-450F-804B-87C4168F7EE5}" srcId="{04DCD734-21EF-4D13-9AEB-8B9F0B6712A0}" destId="{E773CA89-BB45-49D1-83A6-7443A0DEB4C3}" srcOrd="3" destOrd="0" parTransId="{DC5A0407-5D40-45C3-B6CB-0BAEFF3DCB9A}" sibTransId="{4F63312D-15A6-4887-B315-CCAEB6ED87A8}"/>
    <dgm:cxn modelId="{30C34626-35CA-4335-BBAB-CFB4507516AD}" srcId="{04DCD734-21EF-4D13-9AEB-8B9F0B6712A0}" destId="{BA2AED2F-9D6E-40C3-9DDA-CCBEE49C62ED}" srcOrd="1" destOrd="0" parTransId="{7D6EC0C7-1EAD-4553-9B0A-D3ED698978B7}" sibTransId="{AAB8F2F4-9550-43E1-8582-2B481369BA7A}"/>
    <dgm:cxn modelId="{927F442D-9807-4294-BC1D-D6CEB6B59AE0}" type="presOf" srcId="{2F973D4E-63DD-44EF-AE9D-D6BEBBD6C039}" destId="{2B5E3824-527D-49F7-BE54-02887217B070}" srcOrd="0" destOrd="0" presId="urn:microsoft.com/office/officeart/2008/layout/VerticalCurvedList"/>
    <dgm:cxn modelId="{98380C4A-C579-4629-A1CC-D6B6C086FBCA}" type="presOf" srcId="{5F9B1BF1-AC0E-4DB9-8174-0DA3662EC3B1}" destId="{F936C660-734C-4190-B171-B0383A4CE954}" srcOrd="0" destOrd="0" presId="urn:microsoft.com/office/officeart/2008/layout/VerticalCurvedList"/>
    <dgm:cxn modelId="{B0FD8F77-5D7B-4D9B-B225-6712D1DB88C4}" srcId="{04DCD734-21EF-4D13-9AEB-8B9F0B6712A0}" destId="{5F9B1BF1-AC0E-4DB9-8174-0DA3662EC3B1}" srcOrd="0" destOrd="0" parTransId="{B1BE9952-1C21-4C98-8363-2A591B1CC6CE}" sibTransId="{39B1B091-7AB1-4181-B7B1-785FD41CD177}"/>
    <dgm:cxn modelId="{B5F34F86-8FE3-4357-91B0-4A83A3FE16E2}" type="presOf" srcId="{04DCD734-21EF-4D13-9AEB-8B9F0B6712A0}" destId="{4B001771-2D2C-4205-9D0F-1A6C9AC5984A}" srcOrd="0" destOrd="0" presId="urn:microsoft.com/office/officeart/2008/layout/VerticalCurvedList"/>
    <dgm:cxn modelId="{9318128F-C2B4-4698-A60E-1293A4095BF8}" srcId="{04DCD734-21EF-4D13-9AEB-8B9F0B6712A0}" destId="{87050649-052F-4BE7-959B-391B0095E9E5}" srcOrd="4" destOrd="0" parTransId="{A13008FE-8891-4D45-96C5-D66C85FCC814}" sibTransId="{AF7A1631-7B10-41E1-AC22-C93045B5957E}"/>
    <dgm:cxn modelId="{996CD19B-2E40-4C6D-9E36-E56751100234}" type="presOf" srcId="{BA2AED2F-9D6E-40C3-9DDA-CCBEE49C62ED}" destId="{936B1E4A-7C65-4E3B-9490-C76A8FE14605}" srcOrd="0" destOrd="0" presId="urn:microsoft.com/office/officeart/2008/layout/VerticalCurvedList"/>
    <dgm:cxn modelId="{719C9AE1-ADFB-482A-8D29-27FD6D11AB4B}" type="presOf" srcId="{87050649-052F-4BE7-959B-391B0095E9E5}" destId="{35754152-AAC2-4AD0-882E-79BA477ECEAB}" srcOrd="0" destOrd="0" presId="urn:microsoft.com/office/officeart/2008/layout/VerticalCurvedList"/>
    <dgm:cxn modelId="{31A869FC-5C79-4ABB-86EF-38E093287BB2}" srcId="{04DCD734-21EF-4D13-9AEB-8B9F0B6712A0}" destId="{2F973D4E-63DD-44EF-AE9D-D6BEBBD6C039}" srcOrd="2" destOrd="0" parTransId="{2067535F-94D7-451C-993A-B3459FD2A590}" sibTransId="{A4F87625-124F-489C-80B2-B0034665C65F}"/>
    <dgm:cxn modelId="{CC3B27AB-AA78-40E8-9FE3-36CD6C32F2B2}" type="presParOf" srcId="{4B001771-2D2C-4205-9D0F-1A6C9AC5984A}" destId="{DFDAF223-BD20-4D1C-97B6-22A353E50E8C}" srcOrd="0" destOrd="0" presId="urn:microsoft.com/office/officeart/2008/layout/VerticalCurvedList"/>
    <dgm:cxn modelId="{3C0BE00D-8360-4A36-BF0E-C6989206AE9F}" type="presParOf" srcId="{DFDAF223-BD20-4D1C-97B6-22A353E50E8C}" destId="{415F33A6-5A42-4EA4-A8E3-E9CCF54D95A6}" srcOrd="0" destOrd="0" presId="urn:microsoft.com/office/officeart/2008/layout/VerticalCurvedList"/>
    <dgm:cxn modelId="{B885222B-2A38-4349-98EC-0E9EA6B3DEA5}" type="presParOf" srcId="{415F33A6-5A42-4EA4-A8E3-E9CCF54D95A6}" destId="{86822B4E-B260-49DD-8425-CDBE63CEF212}" srcOrd="0" destOrd="0" presId="urn:microsoft.com/office/officeart/2008/layout/VerticalCurvedList"/>
    <dgm:cxn modelId="{BBA53A52-221E-48E4-8B57-4194819F1AA5}" type="presParOf" srcId="{415F33A6-5A42-4EA4-A8E3-E9CCF54D95A6}" destId="{FAAA86F8-54C2-4962-92BF-12EF41BF86F4}" srcOrd="1" destOrd="0" presId="urn:microsoft.com/office/officeart/2008/layout/VerticalCurvedList"/>
    <dgm:cxn modelId="{D0CD142B-2816-4D69-8C87-726A827CF709}" type="presParOf" srcId="{415F33A6-5A42-4EA4-A8E3-E9CCF54D95A6}" destId="{E041ADE4-EC37-42B7-802D-7164C863F956}" srcOrd="2" destOrd="0" presId="urn:microsoft.com/office/officeart/2008/layout/VerticalCurvedList"/>
    <dgm:cxn modelId="{8C9441F9-012A-40C8-968A-E73C399AFA68}" type="presParOf" srcId="{415F33A6-5A42-4EA4-A8E3-E9CCF54D95A6}" destId="{47A17BDF-2E6A-48CF-A858-9A76DAA1C037}" srcOrd="3" destOrd="0" presId="urn:microsoft.com/office/officeart/2008/layout/VerticalCurvedList"/>
    <dgm:cxn modelId="{3AB2AD91-7886-46E5-ACAC-9FAC423B37A6}" type="presParOf" srcId="{DFDAF223-BD20-4D1C-97B6-22A353E50E8C}" destId="{F936C660-734C-4190-B171-B0383A4CE954}" srcOrd="1" destOrd="0" presId="urn:microsoft.com/office/officeart/2008/layout/VerticalCurvedList"/>
    <dgm:cxn modelId="{ED6AAE4F-2346-47EF-A2BC-E80CDE5DCB30}" type="presParOf" srcId="{DFDAF223-BD20-4D1C-97B6-22A353E50E8C}" destId="{9D5D9D17-A36D-466A-BB0B-71DECD074A2E}" srcOrd="2" destOrd="0" presId="urn:microsoft.com/office/officeart/2008/layout/VerticalCurvedList"/>
    <dgm:cxn modelId="{940D35F9-BB2C-4257-9408-96AE3714FCE6}" type="presParOf" srcId="{9D5D9D17-A36D-466A-BB0B-71DECD074A2E}" destId="{B4642D4C-A5C8-47C2-AD6D-22449A522DDC}" srcOrd="0" destOrd="0" presId="urn:microsoft.com/office/officeart/2008/layout/VerticalCurvedList"/>
    <dgm:cxn modelId="{20AF49BF-E7DC-447C-B0FC-CA835E9CC0D8}" type="presParOf" srcId="{DFDAF223-BD20-4D1C-97B6-22A353E50E8C}" destId="{936B1E4A-7C65-4E3B-9490-C76A8FE14605}" srcOrd="3" destOrd="0" presId="urn:microsoft.com/office/officeart/2008/layout/VerticalCurvedList"/>
    <dgm:cxn modelId="{7D716633-7B05-4AF7-A543-5BC32F7B02DA}" type="presParOf" srcId="{DFDAF223-BD20-4D1C-97B6-22A353E50E8C}" destId="{917B1030-D47B-4FA8-8EAB-3C609C466600}" srcOrd="4" destOrd="0" presId="urn:microsoft.com/office/officeart/2008/layout/VerticalCurvedList"/>
    <dgm:cxn modelId="{ABFF361D-9AE3-4DF0-97BC-05F5D05B10F3}" type="presParOf" srcId="{917B1030-D47B-4FA8-8EAB-3C609C466600}" destId="{3E2DAD1B-911F-4344-9394-E9BFDCF9505F}" srcOrd="0" destOrd="0" presId="urn:microsoft.com/office/officeart/2008/layout/VerticalCurvedList"/>
    <dgm:cxn modelId="{5EA6A020-C8C1-490A-8E76-CD02553FA008}" type="presParOf" srcId="{DFDAF223-BD20-4D1C-97B6-22A353E50E8C}" destId="{2B5E3824-527D-49F7-BE54-02887217B070}" srcOrd="5" destOrd="0" presId="urn:microsoft.com/office/officeart/2008/layout/VerticalCurvedList"/>
    <dgm:cxn modelId="{3161203F-34E5-4681-A6B9-3F2C6E995FBA}" type="presParOf" srcId="{DFDAF223-BD20-4D1C-97B6-22A353E50E8C}" destId="{E85D85AE-DD23-4E99-AA0D-5A3A8AFCD246}" srcOrd="6" destOrd="0" presId="urn:microsoft.com/office/officeart/2008/layout/VerticalCurvedList"/>
    <dgm:cxn modelId="{252506B2-BBB3-4F8B-92B5-4173CE8391B5}" type="presParOf" srcId="{E85D85AE-DD23-4E99-AA0D-5A3A8AFCD246}" destId="{A95B71E1-8DA4-42A4-A672-01E1481B537E}" srcOrd="0" destOrd="0" presId="urn:microsoft.com/office/officeart/2008/layout/VerticalCurvedList"/>
    <dgm:cxn modelId="{D94D5065-43A0-4A68-9182-5938BC556D21}" type="presParOf" srcId="{DFDAF223-BD20-4D1C-97B6-22A353E50E8C}" destId="{5486AEFF-F336-4CDA-A978-ED87EA000FBE}" srcOrd="7" destOrd="0" presId="urn:microsoft.com/office/officeart/2008/layout/VerticalCurvedList"/>
    <dgm:cxn modelId="{42637952-EBE7-4BA4-9472-CB4E5114BB9A}" type="presParOf" srcId="{DFDAF223-BD20-4D1C-97B6-22A353E50E8C}" destId="{DBB6C0D1-2F7B-4DF5-8F12-B1A90144D268}" srcOrd="8" destOrd="0" presId="urn:microsoft.com/office/officeart/2008/layout/VerticalCurvedList"/>
    <dgm:cxn modelId="{BB051FDD-FDDE-4CCE-B431-0CD5D30BAB0D}" type="presParOf" srcId="{DBB6C0D1-2F7B-4DF5-8F12-B1A90144D268}" destId="{B4BF3614-2F49-408A-8386-A3698E4118EF}" srcOrd="0" destOrd="0" presId="urn:microsoft.com/office/officeart/2008/layout/VerticalCurvedList"/>
    <dgm:cxn modelId="{6DF6D712-5BAB-45D4-989D-08503E347D00}" type="presParOf" srcId="{DFDAF223-BD20-4D1C-97B6-22A353E50E8C}" destId="{35754152-AAC2-4AD0-882E-79BA477ECEAB}" srcOrd="9" destOrd="0" presId="urn:microsoft.com/office/officeart/2008/layout/VerticalCurvedList"/>
    <dgm:cxn modelId="{8726CAA0-84DE-4E08-A331-DADCC3ABF52D}" type="presParOf" srcId="{DFDAF223-BD20-4D1C-97B6-22A353E50E8C}" destId="{BBA5CDD1-5A4E-4B44-B372-6019043DFA22}" srcOrd="10" destOrd="0" presId="urn:microsoft.com/office/officeart/2008/layout/VerticalCurvedList"/>
    <dgm:cxn modelId="{8380F4D8-C872-43F4-9735-A33F62278394}" type="presParOf" srcId="{BBA5CDD1-5A4E-4B44-B372-6019043DFA22}" destId="{E2D47E6A-B77E-44BB-B5F7-B9D3459AA3E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4DCD734-21EF-4D13-9AEB-8B9F0B6712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F9B1BF1-AC0E-4DB9-8174-0DA3662EC3B1}">
      <dgm:prSet phldrT="[Text]"/>
      <dgm:spPr/>
      <dgm:t>
        <a:bodyPr/>
        <a:lstStyle/>
        <a:p>
          <a:r>
            <a:rPr lang="en-ZA" dirty="0"/>
            <a:t>No detailed data</a:t>
          </a:r>
          <a:endParaRPr lang="en-US" dirty="0"/>
        </a:p>
      </dgm:t>
    </dgm:pt>
    <dgm:pt modelId="{B1BE9952-1C21-4C98-8363-2A591B1CC6CE}" type="parTrans" cxnId="{B0FD8F77-5D7B-4D9B-B225-6712D1DB88C4}">
      <dgm:prSet/>
      <dgm:spPr/>
      <dgm:t>
        <a:bodyPr/>
        <a:lstStyle/>
        <a:p>
          <a:endParaRPr lang="en-US"/>
        </a:p>
      </dgm:t>
    </dgm:pt>
    <dgm:pt modelId="{39B1B091-7AB1-4181-B7B1-785FD41CD177}" type="sibTrans" cxnId="{B0FD8F77-5D7B-4D9B-B225-6712D1DB88C4}">
      <dgm:prSet/>
      <dgm:spPr/>
      <dgm:t>
        <a:bodyPr/>
        <a:lstStyle/>
        <a:p>
          <a:endParaRPr lang="en-US"/>
        </a:p>
      </dgm:t>
    </dgm:pt>
    <dgm:pt modelId="{BA2AED2F-9D6E-40C3-9DDA-CCBEE49C62ED}">
      <dgm:prSet phldrT="[Text]"/>
      <dgm:spPr/>
      <dgm:t>
        <a:bodyPr/>
        <a:lstStyle/>
        <a:p>
          <a:r>
            <a:rPr lang="en-ZA" dirty="0"/>
            <a:t>Accuracy of 35%</a:t>
          </a:r>
          <a:endParaRPr lang="en-US" dirty="0"/>
        </a:p>
      </dgm:t>
    </dgm:pt>
    <dgm:pt modelId="{7D6EC0C7-1EAD-4553-9B0A-D3ED698978B7}" type="parTrans" cxnId="{30C34626-35CA-4335-BBAB-CFB4507516AD}">
      <dgm:prSet/>
      <dgm:spPr/>
      <dgm:t>
        <a:bodyPr/>
        <a:lstStyle/>
        <a:p>
          <a:endParaRPr lang="en-US"/>
        </a:p>
      </dgm:t>
    </dgm:pt>
    <dgm:pt modelId="{AAB8F2F4-9550-43E1-8582-2B481369BA7A}" type="sibTrans" cxnId="{30C34626-35CA-4335-BBAB-CFB4507516AD}">
      <dgm:prSet/>
      <dgm:spPr/>
      <dgm:t>
        <a:bodyPr/>
        <a:lstStyle/>
        <a:p>
          <a:endParaRPr lang="en-US"/>
        </a:p>
      </dgm:t>
    </dgm:pt>
    <dgm:pt modelId="{2F973D4E-63DD-44EF-AE9D-D6BEBBD6C039}">
      <dgm:prSet phldrT="[Text]"/>
      <dgm:spPr/>
      <dgm:t>
        <a:bodyPr/>
        <a:lstStyle/>
        <a:p>
          <a:r>
            <a:rPr lang="en-US" dirty="0"/>
            <a:t>Top down approach</a:t>
          </a:r>
        </a:p>
      </dgm:t>
    </dgm:pt>
    <dgm:pt modelId="{2067535F-94D7-451C-993A-B3459FD2A590}" type="parTrans" cxnId="{31A869FC-5C79-4ABB-86EF-38E093287BB2}">
      <dgm:prSet/>
      <dgm:spPr/>
      <dgm:t>
        <a:bodyPr/>
        <a:lstStyle/>
        <a:p>
          <a:endParaRPr lang="en-US"/>
        </a:p>
      </dgm:t>
    </dgm:pt>
    <dgm:pt modelId="{A4F87625-124F-489C-80B2-B0034665C65F}" type="sibTrans" cxnId="{31A869FC-5C79-4ABB-86EF-38E093287BB2}">
      <dgm:prSet/>
      <dgm:spPr/>
      <dgm:t>
        <a:bodyPr/>
        <a:lstStyle/>
        <a:p>
          <a:endParaRPr lang="en-US"/>
        </a:p>
      </dgm:t>
    </dgm:pt>
    <dgm:pt modelId="{E773CA89-BB45-49D1-83A6-7443A0DEB4C3}">
      <dgm:prSet phldrT="[Text]"/>
      <dgm:spPr/>
      <dgm:t>
        <a:bodyPr/>
        <a:lstStyle/>
        <a:p>
          <a:r>
            <a:rPr lang="en-US" dirty="0"/>
            <a:t>Based on statistical</a:t>
          </a:r>
        </a:p>
      </dgm:t>
    </dgm:pt>
    <dgm:pt modelId="{DC5A0407-5D40-45C3-B6CB-0BAEFF3DCB9A}" type="parTrans" cxnId="{34012512-8148-450F-804B-87C4168F7EE5}">
      <dgm:prSet/>
      <dgm:spPr/>
      <dgm:t>
        <a:bodyPr/>
        <a:lstStyle/>
        <a:p>
          <a:endParaRPr lang="en-US"/>
        </a:p>
      </dgm:t>
    </dgm:pt>
    <dgm:pt modelId="{4F63312D-15A6-4887-B315-CCAEB6ED87A8}" type="sibTrans" cxnId="{34012512-8148-450F-804B-87C4168F7EE5}">
      <dgm:prSet/>
      <dgm:spPr/>
      <dgm:t>
        <a:bodyPr/>
        <a:lstStyle/>
        <a:p>
          <a:endParaRPr lang="en-US"/>
        </a:p>
      </dgm:t>
    </dgm:pt>
    <dgm:pt modelId="{87050649-052F-4BE7-959B-391B0095E9E5}">
      <dgm:prSet phldrT="[Text]"/>
      <dgm:spPr/>
      <dgm:t>
        <a:bodyPr/>
        <a:lstStyle/>
        <a:p>
          <a:r>
            <a:rPr lang="en-US" dirty="0"/>
            <a:t>May use historical data</a:t>
          </a:r>
        </a:p>
      </dgm:t>
    </dgm:pt>
    <dgm:pt modelId="{A13008FE-8891-4D45-96C5-D66C85FCC814}" type="parTrans" cxnId="{9318128F-C2B4-4698-A60E-1293A4095BF8}">
      <dgm:prSet/>
      <dgm:spPr/>
      <dgm:t>
        <a:bodyPr/>
        <a:lstStyle/>
        <a:p>
          <a:endParaRPr lang="en-US"/>
        </a:p>
      </dgm:t>
    </dgm:pt>
    <dgm:pt modelId="{AF7A1631-7B10-41E1-AC22-C93045B5957E}" type="sibTrans" cxnId="{9318128F-C2B4-4698-A60E-1293A4095BF8}">
      <dgm:prSet/>
      <dgm:spPr/>
      <dgm:t>
        <a:bodyPr/>
        <a:lstStyle/>
        <a:p>
          <a:endParaRPr lang="en-US"/>
        </a:p>
      </dgm:t>
    </dgm:pt>
    <dgm:pt modelId="{4B001771-2D2C-4205-9D0F-1A6C9AC5984A}" type="pres">
      <dgm:prSet presAssocID="{04DCD734-21EF-4D13-9AEB-8B9F0B6712A0}" presName="Name0" presStyleCnt="0">
        <dgm:presLayoutVars>
          <dgm:chMax val="7"/>
          <dgm:chPref val="7"/>
          <dgm:dir/>
        </dgm:presLayoutVars>
      </dgm:prSet>
      <dgm:spPr/>
    </dgm:pt>
    <dgm:pt modelId="{DFDAF223-BD20-4D1C-97B6-22A353E50E8C}" type="pres">
      <dgm:prSet presAssocID="{04DCD734-21EF-4D13-9AEB-8B9F0B6712A0}" presName="Name1" presStyleCnt="0"/>
      <dgm:spPr/>
    </dgm:pt>
    <dgm:pt modelId="{415F33A6-5A42-4EA4-A8E3-E9CCF54D95A6}" type="pres">
      <dgm:prSet presAssocID="{04DCD734-21EF-4D13-9AEB-8B9F0B6712A0}" presName="cycle" presStyleCnt="0"/>
      <dgm:spPr/>
    </dgm:pt>
    <dgm:pt modelId="{86822B4E-B260-49DD-8425-CDBE63CEF212}" type="pres">
      <dgm:prSet presAssocID="{04DCD734-21EF-4D13-9AEB-8B9F0B6712A0}" presName="srcNode" presStyleLbl="node1" presStyleIdx="0" presStyleCnt="5"/>
      <dgm:spPr/>
    </dgm:pt>
    <dgm:pt modelId="{FAAA86F8-54C2-4962-92BF-12EF41BF86F4}" type="pres">
      <dgm:prSet presAssocID="{04DCD734-21EF-4D13-9AEB-8B9F0B6712A0}" presName="conn" presStyleLbl="parChTrans1D2" presStyleIdx="0" presStyleCnt="1"/>
      <dgm:spPr/>
    </dgm:pt>
    <dgm:pt modelId="{E041ADE4-EC37-42B7-802D-7164C863F956}" type="pres">
      <dgm:prSet presAssocID="{04DCD734-21EF-4D13-9AEB-8B9F0B6712A0}" presName="extraNode" presStyleLbl="node1" presStyleIdx="0" presStyleCnt="5"/>
      <dgm:spPr/>
    </dgm:pt>
    <dgm:pt modelId="{47A17BDF-2E6A-48CF-A858-9A76DAA1C037}" type="pres">
      <dgm:prSet presAssocID="{04DCD734-21EF-4D13-9AEB-8B9F0B6712A0}" presName="dstNode" presStyleLbl="node1" presStyleIdx="0" presStyleCnt="5"/>
      <dgm:spPr/>
    </dgm:pt>
    <dgm:pt modelId="{F936C660-734C-4190-B171-B0383A4CE954}" type="pres">
      <dgm:prSet presAssocID="{5F9B1BF1-AC0E-4DB9-8174-0DA3662EC3B1}" presName="text_1" presStyleLbl="node1" presStyleIdx="0" presStyleCnt="5">
        <dgm:presLayoutVars>
          <dgm:bulletEnabled val="1"/>
        </dgm:presLayoutVars>
      </dgm:prSet>
      <dgm:spPr/>
    </dgm:pt>
    <dgm:pt modelId="{9D5D9D17-A36D-466A-BB0B-71DECD074A2E}" type="pres">
      <dgm:prSet presAssocID="{5F9B1BF1-AC0E-4DB9-8174-0DA3662EC3B1}" presName="accent_1" presStyleCnt="0"/>
      <dgm:spPr/>
    </dgm:pt>
    <dgm:pt modelId="{B4642D4C-A5C8-47C2-AD6D-22449A522DDC}" type="pres">
      <dgm:prSet presAssocID="{5F9B1BF1-AC0E-4DB9-8174-0DA3662EC3B1}" presName="accentRepeatNode" presStyleLbl="solidFgAcc1" presStyleIdx="0" presStyleCnt="5"/>
      <dgm:spPr/>
    </dgm:pt>
    <dgm:pt modelId="{936B1E4A-7C65-4E3B-9490-C76A8FE14605}" type="pres">
      <dgm:prSet presAssocID="{BA2AED2F-9D6E-40C3-9DDA-CCBEE49C62ED}" presName="text_2" presStyleLbl="node1" presStyleIdx="1" presStyleCnt="5">
        <dgm:presLayoutVars>
          <dgm:bulletEnabled val="1"/>
        </dgm:presLayoutVars>
      </dgm:prSet>
      <dgm:spPr/>
    </dgm:pt>
    <dgm:pt modelId="{917B1030-D47B-4FA8-8EAB-3C609C466600}" type="pres">
      <dgm:prSet presAssocID="{BA2AED2F-9D6E-40C3-9DDA-CCBEE49C62ED}" presName="accent_2" presStyleCnt="0"/>
      <dgm:spPr/>
    </dgm:pt>
    <dgm:pt modelId="{3E2DAD1B-911F-4344-9394-E9BFDCF9505F}" type="pres">
      <dgm:prSet presAssocID="{BA2AED2F-9D6E-40C3-9DDA-CCBEE49C62ED}" presName="accentRepeatNode" presStyleLbl="solidFgAcc1" presStyleIdx="1" presStyleCnt="5"/>
      <dgm:spPr/>
    </dgm:pt>
    <dgm:pt modelId="{2B5E3824-527D-49F7-BE54-02887217B070}" type="pres">
      <dgm:prSet presAssocID="{2F973D4E-63DD-44EF-AE9D-D6BEBBD6C039}" presName="text_3" presStyleLbl="node1" presStyleIdx="2" presStyleCnt="5">
        <dgm:presLayoutVars>
          <dgm:bulletEnabled val="1"/>
        </dgm:presLayoutVars>
      </dgm:prSet>
      <dgm:spPr/>
    </dgm:pt>
    <dgm:pt modelId="{E85D85AE-DD23-4E99-AA0D-5A3A8AFCD246}" type="pres">
      <dgm:prSet presAssocID="{2F973D4E-63DD-44EF-AE9D-D6BEBBD6C039}" presName="accent_3" presStyleCnt="0"/>
      <dgm:spPr/>
    </dgm:pt>
    <dgm:pt modelId="{A95B71E1-8DA4-42A4-A672-01E1481B537E}" type="pres">
      <dgm:prSet presAssocID="{2F973D4E-63DD-44EF-AE9D-D6BEBBD6C039}" presName="accentRepeatNode" presStyleLbl="solidFgAcc1" presStyleIdx="2" presStyleCnt="5"/>
      <dgm:spPr/>
    </dgm:pt>
    <dgm:pt modelId="{5486AEFF-F336-4CDA-A978-ED87EA000FBE}" type="pres">
      <dgm:prSet presAssocID="{E773CA89-BB45-49D1-83A6-7443A0DEB4C3}" presName="text_4" presStyleLbl="node1" presStyleIdx="3" presStyleCnt="5">
        <dgm:presLayoutVars>
          <dgm:bulletEnabled val="1"/>
        </dgm:presLayoutVars>
      </dgm:prSet>
      <dgm:spPr/>
    </dgm:pt>
    <dgm:pt modelId="{DBB6C0D1-2F7B-4DF5-8F12-B1A90144D268}" type="pres">
      <dgm:prSet presAssocID="{E773CA89-BB45-49D1-83A6-7443A0DEB4C3}" presName="accent_4" presStyleCnt="0"/>
      <dgm:spPr/>
    </dgm:pt>
    <dgm:pt modelId="{B4BF3614-2F49-408A-8386-A3698E4118EF}" type="pres">
      <dgm:prSet presAssocID="{E773CA89-BB45-49D1-83A6-7443A0DEB4C3}" presName="accentRepeatNode" presStyleLbl="solidFgAcc1" presStyleIdx="3" presStyleCnt="5"/>
      <dgm:spPr/>
    </dgm:pt>
    <dgm:pt modelId="{35754152-AAC2-4AD0-882E-79BA477ECEAB}" type="pres">
      <dgm:prSet presAssocID="{87050649-052F-4BE7-959B-391B0095E9E5}" presName="text_5" presStyleLbl="node1" presStyleIdx="4" presStyleCnt="5">
        <dgm:presLayoutVars>
          <dgm:bulletEnabled val="1"/>
        </dgm:presLayoutVars>
      </dgm:prSet>
      <dgm:spPr/>
    </dgm:pt>
    <dgm:pt modelId="{BBA5CDD1-5A4E-4B44-B372-6019043DFA22}" type="pres">
      <dgm:prSet presAssocID="{87050649-052F-4BE7-959B-391B0095E9E5}" presName="accent_5" presStyleCnt="0"/>
      <dgm:spPr/>
    </dgm:pt>
    <dgm:pt modelId="{E2D47E6A-B77E-44BB-B5F7-B9D3459AA3EC}" type="pres">
      <dgm:prSet presAssocID="{87050649-052F-4BE7-959B-391B0095E9E5}" presName="accentRepeatNode" presStyleLbl="solidFgAcc1" presStyleIdx="4" presStyleCnt="5"/>
      <dgm:spPr/>
    </dgm:pt>
  </dgm:ptLst>
  <dgm:cxnLst>
    <dgm:cxn modelId="{D8E4F001-E14B-4453-9FBA-7085D2E4D7CD}" type="presOf" srcId="{E773CA89-BB45-49D1-83A6-7443A0DEB4C3}" destId="{5486AEFF-F336-4CDA-A978-ED87EA000FBE}" srcOrd="0" destOrd="0" presId="urn:microsoft.com/office/officeart/2008/layout/VerticalCurvedList"/>
    <dgm:cxn modelId="{8B7B1B02-98EF-4121-9DA6-399D996CEE65}" type="presOf" srcId="{39B1B091-7AB1-4181-B7B1-785FD41CD177}" destId="{FAAA86F8-54C2-4962-92BF-12EF41BF86F4}" srcOrd="0" destOrd="0" presId="urn:microsoft.com/office/officeart/2008/layout/VerticalCurvedList"/>
    <dgm:cxn modelId="{34012512-8148-450F-804B-87C4168F7EE5}" srcId="{04DCD734-21EF-4D13-9AEB-8B9F0B6712A0}" destId="{E773CA89-BB45-49D1-83A6-7443A0DEB4C3}" srcOrd="3" destOrd="0" parTransId="{DC5A0407-5D40-45C3-B6CB-0BAEFF3DCB9A}" sibTransId="{4F63312D-15A6-4887-B315-CCAEB6ED87A8}"/>
    <dgm:cxn modelId="{30C34626-35CA-4335-BBAB-CFB4507516AD}" srcId="{04DCD734-21EF-4D13-9AEB-8B9F0B6712A0}" destId="{BA2AED2F-9D6E-40C3-9DDA-CCBEE49C62ED}" srcOrd="1" destOrd="0" parTransId="{7D6EC0C7-1EAD-4553-9B0A-D3ED698978B7}" sibTransId="{AAB8F2F4-9550-43E1-8582-2B481369BA7A}"/>
    <dgm:cxn modelId="{927F442D-9807-4294-BC1D-D6CEB6B59AE0}" type="presOf" srcId="{2F973D4E-63DD-44EF-AE9D-D6BEBBD6C039}" destId="{2B5E3824-527D-49F7-BE54-02887217B070}" srcOrd="0" destOrd="0" presId="urn:microsoft.com/office/officeart/2008/layout/VerticalCurvedList"/>
    <dgm:cxn modelId="{98380C4A-C579-4629-A1CC-D6B6C086FBCA}" type="presOf" srcId="{5F9B1BF1-AC0E-4DB9-8174-0DA3662EC3B1}" destId="{F936C660-734C-4190-B171-B0383A4CE954}" srcOrd="0" destOrd="0" presId="urn:microsoft.com/office/officeart/2008/layout/VerticalCurvedList"/>
    <dgm:cxn modelId="{B0FD8F77-5D7B-4D9B-B225-6712D1DB88C4}" srcId="{04DCD734-21EF-4D13-9AEB-8B9F0B6712A0}" destId="{5F9B1BF1-AC0E-4DB9-8174-0DA3662EC3B1}" srcOrd="0" destOrd="0" parTransId="{B1BE9952-1C21-4C98-8363-2A591B1CC6CE}" sibTransId="{39B1B091-7AB1-4181-B7B1-785FD41CD177}"/>
    <dgm:cxn modelId="{B5F34F86-8FE3-4357-91B0-4A83A3FE16E2}" type="presOf" srcId="{04DCD734-21EF-4D13-9AEB-8B9F0B6712A0}" destId="{4B001771-2D2C-4205-9D0F-1A6C9AC5984A}" srcOrd="0" destOrd="0" presId="urn:microsoft.com/office/officeart/2008/layout/VerticalCurvedList"/>
    <dgm:cxn modelId="{9318128F-C2B4-4698-A60E-1293A4095BF8}" srcId="{04DCD734-21EF-4D13-9AEB-8B9F0B6712A0}" destId="{87050649-052F-4BE7-959B-391B0095E9E5}" srcOrd="4" destOrd="0" parTransId="{A13008FE-8891-4D45-96C5-D66C85FCC814}" sibTransId="{AF7A1631-7B10-41E1-AC22-C93045B5957E}"/>
    <dgm:cxn modelId="{996CD19B-2E40-4C6D-9E36-E56751100234}" type="presOf" srcId="{BA2AED2F-9D6E-40C3-9DDA-CCBEE49C62ED}" destId="{936B1E4A-7C65-4E3B-9490-C76A8FE14605}" srcOrd="0" destOrd="0" presId="urn:microsoft.com/office/officeart/2008/layout/VerticalCurvedList"/>
    <dgm:cxn modelId="{719C9AE1-ADFB-482A-8D29-27FD6D11AB4B}" type="presOf" srcId="{87050649-052F-4BE7-959B-391B0095E9E5}" destId="{35754152-AAC2-4AD0-882E-79BA477ECEAB}" srcOrd="0" destOrd="0" presId="urn:microsoft.com/office/officeart/2008/layout/VerticalCurvedList"/>
    <dgm:cxn modelId="{31A869FC-5C79-4ABB-86EF-38E093287BB2}" srcId="{04DCD734-21EF-4D13-9AEB-8B9F0B6712A0}" destId="{2F973D4E-63DD-44EF-AE9D-D6BEBBD6C039}" srcOrd="2" destOrd="0" parTransId="{2067535F-94D7-451C-993A-B3459FD2A590}" sibTransId="{A4F87625-124F-489C-80B2-B0034665C65F}"/>
    <dgm:cxn modelId="{CC3B27AB-AA78-40E8-9FE3-36CD6C32F2B2}" type="presParOf" srcId="{4B001771-2D2C-4205-9D0F-1A6C9AC5984A}" destId="{DFDAF223-BD20-4D1C-97B6-22A353E50E8C}" srcOrd="0" destOrd="0" presId="urn:microsoft.com/office/officeart/2008/layout/VerticalCurvedList"/>
    <dgm:cxn modelId="{3C0BE00D-8360-4A36-BF0E-C6989206AE9F}" type="presParOf" srcId="{DFDAF223-BD20-4D1C-97B6-22A353E50E8C}" destId="{415F33A6-5A42-4EA4-A8E3-E9CCF54D95A6}" srcOrd="0" destOrd="0" presId="urn:microsoft.com/office/officeart/2008/layout/VerticalCurvedList"/>
    <dgm:cxn modelId="{B885222B-2A38-4349-98EC-0E9EA6B3DEA5}" type="presParOf" srcId="{415F33A6-5A42-4EA4-A8E3-E9CCF54D95A6}" destId="{86822B4E-B260-49DD-8425-CDBE63CEF212}" srcOrd="0" destOrd="0" presId="urn:microsoft.com/office/officeart/2008/layout/VerticalCurvedList"/>
    <dgm:cxn modelId="{BBA53A52-221E-48E4-8B57-4194819F1AA5}" type="presParOf" srcId="{415F33A6-5A42-4EA4-A8E3-E9CCF54D95A6}" destId="{FAAA86F8-54C2-4962-92BF-12EF41BF86F4}" srcOrd="1" destOrd="0" presId="urn:microsoft.com/office/officeart/2008/layout/VerticalCurvedList"/>
    <dgm:cxn modelId="{D0CD142B-2816-4D69-8C87-726A827CF709}" type="presParOf" srcId="{415F33A6-5A42-4EA4-A8E3-E9CCF54D95A6}" destId="{E041ADE4-EC37-42B7-802D-7164C863F956}" srcOrd="2" destOrd="0" presId="urn:microsoft.com/office/officeart/2008/layout/VerticalCurvedList"/>
    <dgm:cxn modelId="{8C9441F9-012A-40C8-968A-E73C399AFA68}" type="presParOf" srcId="{415F33A6-5A42-4EA4-A8E3-E9CCF54D95A6}" destId="{47A17BDF-2E6A-48CF-A858-9A76DAA1C037}" srcOrd="3" destOrd="0" presId="urn:microsoft.com/office/officeart/2008/layout/VerticalCurvedList"/>
    <dgm:cxn modelId="{3AB2AD91-7886-46E5-ACAC-9FAC423B37A6}" type="presParOf" srcId="{DFDAF223-BD20-4D1C-97B6-22A353E50E8C}" destId="{F936C660-734C-4190-B171-B0383A4CE954}" srcOrd="1" destOrd="0" presId="urn:microsoft.com/office/officeart/2008/layout/VerticalCurvedList"/>
    <dgm:cxn modelId="{ED6AAE4F-2346-47EF-A2BC-E80CDE5DCB30}" type="presParOf" srcId="{DFDAF223-BD20-4D1C-97B6-22A353E50E8C}" destId="{9D5D9D17-A36D-466A-BB0B-71DECD074A2E}" srcOrd="2" destOrd="0" presId="urn:microsoft.com/office/officeart/2008/layout/VerticalCurvedList"/>
    <dgm:cxn modelId="{940D35F9-BB2C-4257-9408-96AE3714FCE6}" type="presParOf" srcId="{9D5D9D17-A36D-466A-BB0B-71DECD074A2E}" destId="{B4642D4C-A5C8-47C2-AD6D-22449A522DDC}" srcOrd="0" destOrd="0" presId="urn:microsoft.com/office/officeart/2008/layout/VerticalCurvedList"/>
    <dgm:cxn modelId="{20AF49BF-E7DC-447C-B0FC-CA835E9CC0D8}" type="presParOf" srcId="{DFDAF223-BD20-4D1C-97B6-22A353E50E8C}" destId="{936B1E4A-7C65-4E3B-9490-C76A8FE14605}" srcOrd="3" destOrd="0" presId="urn:microsoft.com/office/officeart/2008/layout/VerticalCurvedList"/>
    <dgm:cxn modelId="{7D716633-7B05-4AF7-A543-5BC32F7B02DA}" type="presParOf" srcId="{DFDAF223-BD20-4D1C-97B6-22A353E50E8C}" destId="{917B1030-D47B-4FA8-8EAB-3C609C466600}" srcOrd="4" destOrd="0" presId="urn:microsoft.com/office/officeart/2008/layout/VerticalCurvedList"/>
    <dgm:cxn modelId="{ABFF361D-9AE3-4DF0-97BC-05F5D05B10F3}" type="presParOf" srcId="{917B1030-D47B-4FA8-8EAB-3C609C466600}" destId="{3E2DAD1B-911F-4344-9394-E9BFDCF9505F}" srcOrd="0" destOrd="0" presId="urn:microsoft.com/office/officeart/2008/layout/VerticalCurvedList"/>
    <dgm:cxn modelId="{5EA6A020-C8C1-490A-8E76-CD02553FA008}" type="presParOf" srcId="{DFDAF223-BD20-4D1C-97B6-22A353E50E8C}" destId="{2B5E3824-527D-49F7-BE54-02887217B070}" srcOrd="5" destOrd="0" presId="urn:microsoft.com/office/officeart/2008/layout/VerticalCurvedList"/>
    <dgm:cxn modelId="{3161203F-34E5-4681-A6B9-3F2C6E995FBA}" type="presParOf" srcId="{DFDAF223-BD20-4D1C-97B6-22A353E50E8C}" destId="{E85D85AE-DD23-4E99-AA0D-5A3A8AFCD246}" srcOrd="6" destOrd="0" presId="urn:microsoft.com/office/officeart/2008/layout/VerticalCurvedList"/>
    <dgm:cxn modelId="{252506B2-BBB3-4F8B-92B5-4173CE8391B5}" type="presParOf" srcId="{E85D85AE-DD23-4E99-AA0D-5A3A8AFCD246}" destId="{A95B71E1-8DA4-42A4-A672-01E1481B537E}" srcOrd="0" destOrd="0" presId="urn:microsoft.com/office/officeart/2008/layout/VerticalCurvedList"/>
    <dgm:cxn modelId="{D94D5065-43A0-4A68-9182-5938BC556D21}" type="presParOf" srcId="{DFDAF223-BD20-4D1C-97B6-22A353E50E8C}" destId="{5486AEFF-F336-4CDA-A978-ED87EA000FBE}" srcOrd="7" destOrd="0" presId="urn:microsoft.com/office/officeart/2008/layout/VerticalCurvedList"/>
    <dgm:cxn modelId="{42637952-EBE7-4BA4-9472-CB4E5114BB9A}" type="presParOf" srcId="{DFDAF223-BD20-4D1C-97B6-22A353E50E8C}" destId="{DBB6C0D1-2F7B-4DF5-8F12-B1A90144D268}" srcOrd="8" destOrd="0" presId="urn:microsoft.com/office/officeart/2008/layout/VerticalCurvedList"/>
    <dgm:cxn modelId="{BB051FDD-FDDE-4CCE-B431-0CD5D30BAB0D}" type="presParOf" srcId="{DBB6C0D1-2F7B-4DF5-8F12-B1A90144D268}" destId="{B4BF3614-2F49-408A-8386-A3698E4118EF}" srcOrd="0" destOrd="0" presId="urn:microsoft.com/office/officeart/2008/layout/VerticalCurvedList"/>
    <dgm:cxn modelId="{6DF6D712-5BAB-45D4-989D-08503E347D00}" type="presParOf" srcId="{DFDAF223-BD20-4D1C-97B6-22A353E50E8C}" destId="{35754152-AAC2-4AD0-882E-79BA477ECEAB}" srcOrd="9" destOrd="0" presId="urn:microsoft.com/office/officeart/2008/layout/VerticalCurvedList"/>
    <dgm:cxn modelId="{8726CAA0-84DE-4E08-A331-DADCC3ABF52D}" type="presParOf" srcId="{DFDAF223-BD20-4D1C-97B6-22A353E50E8C}" destId="{BBA5CDD1-5A4E-4B44-B372-6019043DFA22}" srcOrd="10" destOrd="0" presId="urn:microsoft.com/office/officeart/2008/layout/VerticalCurvedList"/>
    <dgm:cxn modelId="{8380F4D8-C872-43F4-9735-A33F62278394}" type="presParOf" srcId="{BBA5CDD1-5A4E-4B44-B372-6019043DFA22}" destId="{E2D47E6A-B77E-44BB-B5F7-B9D3459AA3E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DCD734-21EF-4D13-9AEB-8B9F0B6712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F9B1BF1-AC0E-4DB9-8174-0DA3662EC3B1}">
      <dgm:prSet phldrT="[Text]"/>
      <dgm:spPr/>
      <dgm:t>
        <a:bodyPr/>
        <a:lstStyle/>
        <a:p>
          <a:r>
            <a:rPr lang="en-US" dirty="0"/>
            <a:t>Top-down</a:t>
          </a:r>
        </a:p>
      </dgm:t>
    </dgm:pt>
    <dgm:pt modelId="{B1BE9952-1C21-4C98-8363-2A591B1CC6CE}" type="parTrans" cxnId="{B0FD8F77-5D7B-4D9B-B225-6712D1DB88C4}">
      <dgm:prSet/>
      <dgm:spPr/>
      <dgm:t>
        <a:bodyPr/>
        <a:lstStyle/>
        <a:p>
          <a:endParaRPr lang="en-US"/>
        </a:p>
      </dgm:t>
    </dgm:pt>
    <dgm:pt modelId="{39B1B091-7AB1-4181-B7B1-785FD41CD177}" type="sibTrans" cxnId="{B0FD8F77-5D7B-4D9B-B225-6712D1DB88C4}">
      <dgm:prSet/>
      <dgm:spPr/>
      <dgm:t>
        <a:bodyPr/>
        <a:lstStyle/>
        <a:p>
          <a:endParaRPr lang="en-US"/>
        </a:p>
      </dgm:t>
    </dgm:pt>
    <dgm:pt modelId="{BA2AED2F-9D6E-40C3-9DDA-CCBEE49C62ED}">
      <dgm:prSet phldrT="[Text]"/>
      <dgm:spPr/>
      <dgm:t>
        <a:bodyPr/>
        <a:lstStyle/>
        <a:p>
          <a:r>
            <a:rPr lang="en-ZA" dirty="0"/>
            <a:t>No detailed data</a:t>
          </a:r>
          <a:endParaRPr lang="en-US" dirty="0"/>
        </a:p>
      </dgm:t>
    </dgm:pt>
    <dgm:pt modelId="{7D6EC0C7-1EAD-4553-9B0A-D3ED698978B7}" type="parTrans" cxnId="{30C34626-35CA-4335-BBAB-CFB4507516AD}">
      <dgm:prSet/>
      <dgm:spPr/>
      <dgm:t>
        <a:bodyPr/>
        <a:lstStyle/>
        <a:p>
          <a:endParaRPr lang="en-US"/>
        </a:p>
      </dgm:t>
    </dgm:pt>
    <dgm:pt modelId="{AAB8F2F4-9550-43E1-8582-2B481369BA7A}" type="sibTrans" cxnId="{30C34626-35CA-4335-BBAB-CFB4507516AD}">
      <dgm:prSet/>
      <dgm:spPr/>
      <dgm:t>
        <a:bodyPr/>
        <a:lstStyle/>
        <a:p>
          <a:endParaRPr lang="en-US"/>
        </a:p>
      </dgm:t>
    </dgm:pt>
    <dgm:pt modelId="{2F973D4E-63DD-44EF-AE9D-D6BEBBD6C039}">
      <dgm:prSet phldrT="[Text]"/>
      <dgm:spPr/>
      <dgm:t>
        <a:bodyPr/>
        <a:lstStyle/>
        <a:p>
          <a:r>
            <a:rPr lang="en-US" dirty="0"/>
            <a:t>Based on similar projects</a:t>
          </a:r>
        </a:p>
      </dgm:t>
    </dgm:pt>
    <dgm:pt modelId="{2067535F-94D7-451C-993A-B3459FD2A590}" type="parTrans" cxnId="{31A869FC-5C79-4ABB-86EF-38E093287BB2}">
      <dgm:prSet/>
      <dgm:spPr/>
      <dgm:t>
        <a:bodyPr/>
        <a:lstStyle/>
        <a:p>
          <a:endParaRPr lang="en-US"/>
        </a:p>
      </dgm:t>
    </dgm:pt>
    <dgm:pt modelId="{A4F87625-124F-489C-80B2-B0034665C65F}" type="sibTrans" cxnId="{31A869FC-5C79-4ABB-86EF-38E093287BB2}">
      <dgm:prSet/>
      <dgm:spPr/>
      <dgm:t>
        <a:bodyPr/>
        <a:lstStyle/>
        <a:p>
          <a:endParaRPr lang="en-US"/>
        </a:p>
      </dgm:t>
    </dgm:pt>
    <dgm:pt modelId="{E773CA89-BB45-49D1-83A6-7443A0DEB4C3}">
      <dgm:prSet phldrT="[Text]"/>
      <dgm:spPr/>
      <dgm:t>
        <a:bodyPr/>
        <a:lstStyle/>
        <a:p>
          <a:r>
            <a:rPr lang="en-US" dirty="0"/>
            <a:t>Adjust for capacity</a:t>
          </a:r>
        </a:p>
      </dgm:t>
    </dgm:pt>
    <dgm:pt modelId="{DC5A0407-5D40-45C3-B6CB-0BAEFF3DCB9A}" type="parTrans" cxnId="{34012512-8148-450F-804B-87C4168F7EE5}">
      <dgm:prSet/>
      <dgm:spPr/>
      <dgm:t>
        <a:bodyPr/>
        <a:lstStyle/>
        <a:p>
          <a:endParaRPr lang="en-US"/>
        </a:p>
      </dgm:t>
    </dgm:pt>
    <dgm:pt modelId="{4F63312D-15A6-4887-B315-CCAEB6ED87A8}" type="sibTrans" cxnId="{34012512-8148-450F-804B-87C4168F7EE5}">
      <dgm:prSet/>
      <dgm:spPr/>
      <dgm:t>
        <a:bodyPr/>
        <a:lstStyle/>
        <a:p>
          <a:endParaRPr lang="en-US"/>
        </a:p>
      </dgm:t>
    </dgm:pt>
    <dgm:pt modelId="{87050649-052F-4BE7-959B-391B0095E9E5}">
      <dgm:prSet phldrT="[Text]"/>
      <dgm:spPr/>
      <dgm:t>
        <a:bodyPr/>
        <a:lstStyle/>
        <a:p>
          <a:r>
            <a:rPr lang="en-US" dirty="0"/>
            <a:t>Adjust for technology</a:t>
          </a:r>
        </a:p>
      </dgm:t>
    </dgm:pt>
    <dgm:pt modelId="{A13008FE-8891-4D45-96C5-D66C85FCC814}" type="parTrans" cxnId="{9318128F-C2B4-4698-A60E-1293A4095BF8}">
      <dgm:prSet/>
      <dgm:spPr/>
      <dgm:t>
        <a:bodyPr/>
        <a:lstStyle/>
        <a:p>
          <a:endParaRPr lang="en-US"/>
        </a:p>
      </dgm:t>
    </dgm:pt>
    <dgm:pt modelId="{AF7A1631-7B10-41E1-AC22-C93045B5957E}" type="sibTrans" cxnId="{9318128F-C2B4-4698-A60E-1293A4095BF8}">
      <dgm:prSet/>
      <dgm:spPr/>
      <dgm:t>
        <a:bodyPr/>
        <a:lstStyle/>
        <a:p>
          <a:endParaRPr lang="en-US"/>
        </a:p>
      </dgm:t>
    </dgm:pt>
    <dgm:pt modelId="{4B001771-2D2C-4205-9D0F-1A6C9AC5984A}" type="pres">
      <dgm:prSet presAssocID="{04DCD734-21EF-4D13-9AEB-8B9F0B6712A0}" presName="Name0" presStyleCnt="0">
        <dgm:presLayoutVars>
          <dgm:chMax val="7"/>
          <dgm:chPref val="7"/>
          <dgm:dir/>
        </dgm:presLayoutVars>
      </dgm:prSet>
      <dgm:spPr/>
    </dgm:pt>
    <dgm:pt modelId="{DFDAF223-BD20-4D1C-97B6-22A353E50E8C}" type="pres">
      <dgm:prSet presAssocID="{04DCD734-21EF-4D13-9AEB-8B9F0B6712A0}" presName="Name1" presStyleCnt="0"/>
      <dgm:spPr/>
    </dgm:pt>
    <dgm:pt modelId="{415F33A6-5A42-4EA4-A8E3-E9CCF54D95A6}" type="pres">
      <dgm:prSet presAssocID="{04DCD734-21EF-4D13-9AEB-8B9F0B6712A0}" presName="cycle" presStyleCnt="0"/>
      <dgm:spPr/>
    </dgm:pt>
    <dgm:pt modelId="{86822B4E-B260-49DD-8425-CDBE63CEF212}" type="pres">
      <dgm:prSet presAssocID="{04DCD734-21EF-4D13-9AEB-8B9F0B6712A0}" presName="srcNode" presStyleLbl="node1" presStyleIdx="0" presStyleCnt="5"/>
      <dgm:spPr/>
    </dgm:pt>
    <dgm:pt modelId="{FAAA86F8-54C2-4962-92BF-12EF41BF86F4}" type="pres">
      <dgm:prSet presAssocID="{04DCD734-21EF-4D13-9AEB-8B9F0B6712A0}" presName="conn" presStyleLbl="parChTrans1D2" presStyleIdx="0" presStyleCnt="1"/>
      <dgm:spPr/>
    </dgm:pt>
    <dgm:pt modelId="{E041ADE4-EC37-42B7-802D-7164C863F956}" type="pres">
      <dgm:prSet presAssocID="{04DCD734-21EF-4D13-9AEB-8B9F0B6712A0}" presName="extraNode" presStyleLbl="node1" presStyleIdx="0" presStyleCnt="5"/>
      <dgm:spPr/>
    </dgm:pt>
    <dgm:pt modelId="{47A17BDF-2E6A-48CF-A858-9A76DAA1C037}" type="pres">
      <dgm:prSet presAssocID="{04DCD734-21EF-4D13-9AEB-8B9F0B6712A0}" presName="dstNode" presStyleLbl="node1" presStyleIdx="0" presStyleCnt="5"/>
      <dgm:spPr/>
    </dgm:pt>
    <dgm:pt modelId="{F936C660-734C-4190-B171-B0383A4CE954}" type="pres">
      <dgm:prSet presAssocID="{5F9B1BF1-AC0E-4DB9-8174-0DA3662EC3B1}" presName="text_1" presStyleLbl="node1" presStyleIdx="0" presStyleCnt="5">
        <dgm:presLayoutVars>
          <dgm:bulletEnabled val="1"/>
        </dgm:presLayoutVars>
      </dgm:prSet>
      <dgm:spPr/>
    </dgm:pt>
    <dgm:pt modelId="{9D5D9D17-A36D-466A-BB0B-71DECD074A2E}" type="pres">
      <dgm:prSet presAssocID="{5F9B1BF1-AC0E-4DB9-8174-0DA3662EC3B1}" presName="accent_1" presStyleCnt="0"/>
      <dgm:spPr/>
    </dgm:pt>
    <dgm:pt modelId="{B4642D4C-A5C8-47C2-AD6D-22449A522DDC}" type="pres">
      <dgm:prSet presAssocID="{5F9B1BF1-AC0E-4DB9-8174-0DA3662EC3B1}" presName="accentRepeatNode" presStyleLbl="solidFgAcc1" presStyleIdx="0" presStyleCnt="5"/>
      <dgm:spPr/>
    </dgm:pt>
    <dgm:pt modelId="{936B1E4A-7C65-4E3B-9490-C76A8FE14605}" type="pres">
      <dgm:prSet presAssocID="{BA2AED2F-9D6E-40C3-9DDA-CCBEE49C62ED}" presName="text_2" presStyleLbl="node1" presStyleIdx="1" presStyleCnt="5">
        <dgm:presLayoutVars>
          <dgm:bulletEnabled val="1"/>
        </dgm:presLayoutVars>
      </dgm:prSet>
      <dgm:spPr/>
    </dgm:pt>
    <dgm:pt modelId="{917B1030-D47B-4FA8-8EAB-3C609C466600}" type="pres">
      <dgm:prSet presAssocID="{BA2AED2F-9D6E-40C3-9DDA-CCBEE49C62ED}" presName="accent_2" presStyleCnt="0"/>
      <dgm:spPr/>
    </dgm:pt>
    <dgm:pt modelId="{3E2DAD1B-911F-4344-9394-E9BFDCF9505F}" type="pres">
      <dgm:prSet presAssocID="{BA2AED2F-9D6E-40C3-9DDA-CCBEE49C62ED}" presName="accentRepeatNode" presStyleLbl="solidFgAcc1" presStyleIdx="1" presStyleCnt="5"/>
      <dgm:spPr/>
    </dgm:pt>
    <dgm:pt modelId="{2B5E3824-527D-49F7-BE54-02887217B070}" type="pres">
      <dgm:prSet presAssocID="{2F973D4E-63DD-44EF-AE9D-D6BEBBD6C039}" presName="text_3" presStyleLbl="node1" presStyleIdx="2" presStyleCnt="5">
        <dgm:presLayoutVars>
          <dgm:bulletEnabled val="1"/>
        </dgm:presLayoutVars>
      </dgm:prSet>
      <dgm:spPr/>
    </dgm:pt>
    <dgm:pt modelId="{E85D85AE-DD23-4E99-AA0D-5A3A8AFCD246}" type="pres">
      <dgm:prSet presAssocID="{2F973D4E-63DD-44EF-AE9D-D6BEBBD6C039}" presName="accent_3" presStyleCnt="0"/>
      <dgm:spPr/>
    </dgm:pt>
    <dgm:pt modelId="{A95B71E1-8DA4-42A4-A672-01E1481B537E}" type="pres">
      <dgm:prSet presAssocID="{2F973D4E-63DD-44EF-AE9D-D6BEBBD6C039}" presName="accentRepeatNode" presStyleLbl="solidFgAcc1" presStyleIdx="2" presStyleCnt="5"/>
      <dgm:spPr/>
    </dgm:pt>
    <dgm:pt modelId="{5486AEFF-F336-4CDA-A978-ED87EA000FBE}" type="pres">
      <dgm:prSet presAssocID="{E773CA89-BB45-49D1-83A6-7443A0DEB4C3}" presName="text_4" presStyleLbl="node1" presStyleIdx="3" presStyleCnt="5">
        <dgm:presLayoutVars>
          <dgm:bulletEnabled val="1"/>
        </dgm:presLayoutVars>
      </dgm:prSet>
      <dgm:spPr/>
    </dgm:pt>
    <dgm:pt modelId="{DBB6C0D1-2F7B-4DF5-8F12-B1A90144D268}" type="pres">
      <dgm:prSet presAssocID="{E773CA89-BB45-49D1-83A6-7443A0DEB4C3}" presName="accent_4" presStyleCnt="0"/>
      <dgm:spPr/>
    </dgm:pt>
    <dgm:pt modelId="{B4BF3614-2F49-408A-8386-A3698E4118EF}" type="pres">
      <dgm:prSet presAssocID="{E773CA89-BB45-49D1-83A6-7443A0DEB4C3}" presName="accentRepeatNode" presStyleLbl="solidFgAcc1" presStyleIdx="3" presStyleCnt="5"/>
      <dgm:spPr/>
    </dgm:pt>
    <dgm:pt modelId="{35754152-AAC2-4AD0-882E-79BA477ECEAB}" type="pres">
      <dgm:prSet presAssocID="{87050649-052F-4BE7-959B-391B0095E9E5}" presName="text_5" presStyleLbl="node1" presStyleIdx="4" presStyleCnt="5">
        <dgm:presLayoutVars>
          <dgm:bulletEnabled val="1"/>
        </dgm:presLayoutVars>
      </dgm:prSet>
      <dgm:spPr/>
    </dgm:pt>
    <dgm:pt modelId="{BBA5CDD1-5A4E-4B44-B372-6019043DFA22}" type="pres">
      <dgm:prSet presAssocID="{87050649-052F-4BE7-959B-391B0095E9E5}" presName="accent_5" presStyleCnt="0"/>
      <dgm:spPr/>
    </dgm:pt>
    <dgm:pt modelId="{E2D47E6A-B77E-44BB-B5F7-B9D3459AA3EC}" type="pres">
      <dgm:prSet presAssocID="{87050649-052F-4BE7-959B-391B0095E9E5}" presName="accentRepeatNode" presStyleLbl="solidFgAcc1" presStyleIdx="4" presStyleCnt="5"/>
      <dgm:spPr/>
    </dgm:pt>
  </dgm:ptLst>
  <dgm:cxnLst>
    <dgm:cxn modelId="{D8E4F001-E14B-4453-9FBA-7085D2E4D7CD}" type="presOf" srcId="{E773CA89-BB45-49D1-83A6-7443A0DEB4C3}" destId="{5486AEFF-F336-4CDA-A978-ED87EA000FBE}" srcOrd="0" destOrd="0" presId="urn:microsoft.com/office/officeart/2008/layout/VerticalCurvedList"/>
    <dgm:cxn modelId="{8B7B1B02-98EF-4121-9DA6-399D996CEE65}" type="presOf" srcId="{39B1B091-7AB1-4181-B7B1-785FD41CD177}" destId="{FAAA86F8-54C2-4962-92BF-12EF41BF86F4}" srcOrd="0" destOrd="0" presId="urn:microsoft.com/office/officeart/2008/layout/VerticalCurvedList"/>
    <dgm:cxn modelId="{34012512-8148-450F-804B-87C4168F7EE5}" srcId="{04DCD734-21EF-4D13-9AEB-8B9F0B6712A0}" destId="{E773CA89-BB45-49D1-83A6-7443A0DEB4C3}" srcOrd="3" destOrd="0" parTransId="{DC5A0407-5D40-45C3-B6CB-0BAEFF3DCB9A}" sibTransId="{4F63312D-15A6-4887-B315-CCAEB6ED87A8}"/>
    <dgm:cxn modelId="{30C34626-35CA-4335-BBAB-CFB4507516AD}" srcId="{04DCD734-21EF-4D13-9AEB-8B9F0B6712A0}" destId="{BA2AED2F-9D6E-40C3-9DDA-CCBEE49C62ED}" srcOrd="1" destOrd="0" parTransId="{7D6EC0C7-1EAD-4553-9B0A-D3ED698978B7}" sibTransId="{AAB8F2F4-9550-43E1-8582-2B481369BA7A}"/>
    <dgm:cxn modelId="{927F442D-9807-4294-BC1D-D6CEB6B59AE0}" type="presOf" srcId="{2F973D4E-63DD-44EF-AE9D-D6BEBBD6C039}" destId="{2B5E3824-527D-49F7-BE54-02887217B070}" srcOrd="0" destOrd="0" presId="urn:microsoft.com/office/officeart/2008/layout/VerticalCurvedList"/>
    <dgm:cxn modelId="{98380C4A-C579-4629-A1CC-D6B6C086FBCA}" type="presOf" srcId="{5F9B1BF1-AC0E-4DB9-8174-0DA3662EC3B1}" destId="{F936C660-734C-4190-B171-B0383A4CE954}" srcOrd="0" destOrd="0" presId="urn:microsoft.com/office/officeart/2008/layout/VerticalCurvedList"/>
    <dgm:cxn modelId="{B0FD8F77-5D7B-4D9B-B225-6712D1DB88C4}" srcId="{04DCD734-21EF-4D13-9AEB-8B9F0B6712A0}" destId="{5F9B1BF1-AC0E-4DB9-8174-0DA3662EC3B1}" srcOrd="0" destOrd="0" parTransId="{B1BE9952-1C21-4C98-8363-2A591B1CC6CE}" sibTransId="{39B1B091-7AB1-4181-B7B1-785FD41CD177}"/>
    <dgm:cxn modelId="{B5F34F86-8FE3-4357-91B0-4A83A3FE16E2}" type="presOf" srcId="{04DCD734-21EF-4D13-9AEB-8B9F0B6712A0}" destId="{4B001771-2D2C-4205-9D0F-1A6C9AC5984A}" srcOrd="0" destOrd="0" presId="urn:microsoft.com/office/officeart/2008/layout/VerticalCurvedList"/>
    <dgm:cxn modelId="{9318128F-C2B4-4698-A60E-1293A4095BF8}" srcId="{04DCD734-21EF-4D13-9AEB-8B9F0B6712A0}" destId="{87050649-052F-4BE7-959B-391B0095E9E5}" srcOrd="4" destOrd="0" parTransId="{A13008FE-8891-4D45-96C5-D66C85FCC814}" sibTransId="{AF7A1631-7B10-41E1-AC22-C93045B5957E}"/>
    <dgm:cxn modelId="{996CD19B-2E40-4C6D-9E36-E56751100234}" type="presOf" srcId="{BA2AED2F-9D6E-40C3-9DDA-CCBEE49C62ED}" destId="{936B1E4A-7C65-4E3B-9490-C76A8FE14605}" srcOrd="0" destOrd="0" presId="urn:microsoft.com/office/officeart/2008/layout/VerticalCurvedList"/>
    <dgm:cxn modelId="{719C9AE1-ADFB-482A-8D29-27FD6D11AB4B}" type="presOf" srcId="{87050649-052F-4BE7-959B-391B0095E9E5}" destId="{35754152-AAC2-4AD0-882E-79BA477ECEAB}" srcOrd="0" destOrd="0" presId="urn:microsoft.com/office/officeart/2008/layout/VerticalCurvedList"/>
    <dgm:cxn modelId="{31A869FC-5C79-4ABB-86EF-38E093287BB2}" srcId="{04DCD734-21EF-4D13-9AEB-8B9F0B6712A0}" destId="{2F973D4E-63DD-44EF-AE9D-D6BEBBD6C039}" srcOrd="2" destOrd="0" parTransId="{2067535F-94D7-451C-993A-B3459FD2A590}" sibTransId="{A4F87625-124F-489C-80B2-B0034665C65F}"/>
    <dgm:cxn modelId="{CC3B27AB-AA78-40E8-9FE3-36CD6C32F2B2}" type="presParOf" srcId="{4B001771-2D2C-4205-9D0F-1A6C9AC5984A}" destId="{DFDAF223-BD20-4D1C-97B6-22A353E50E8C}" srcOrd="0" destOrd="0" presId="urn:microsoft.com/office/officeart/2008/layout/VerticalCurvedList"/>
    <dgm:cxn modelId="{3C0BE00D-8360-4A36-BF0E-C6989206AE9F}" type="presParOf" srcId="{DFDAF223-BD20-4D1C-97B6-22A353E50E8C}" destId="{415F33A6-5A42-4EA4-A8E3-E9CCF54D95A6}" srcOrd="0" destOrd="0" presId="urn:microsoft.com/office/officeart/2008/layout/VerticalCurvedList"/>
    <dgm:cxn modelId="{B885222B-2A38-4349-98EC-0E9EA6B3DEA5}" type="presParOf" srcId="{415F33A6-5A42-4EA4-A8E3-E9CCF54D95A6}" destId="{86822B4E-B260-49DD-8425-CDBE63CEF212}" srcOrd="0" destOrd="0" presId="urn:microsoft.com/office/officeart/2008/layout/VerticalCurvedList"/>
    <dgm:cxn modelId="{BBA53A52-221E-48E4-8B57-4194819F1AA5}" type="presParOf" srcId="{415F33A6-5A42-4EA4-A8E3-E9CCF54D95A6}" destId="{FAAA86F8-54C2-4962-92BF-12EF41BF86F4}" srcOrd="1" destOrd="0" presId="urn:microsoft.com/office/officeart/2008/layout/VerticalCurvedList"/>
    <dgm:cxn modelId="{D0CD142B-2816-4D69-8C87-726A827CF709}" type="presParOf" srcId="{415F33A6-5A42-4EA4-A8E3-E9CCF54D95A6}" destId="{E041ADE4-EC37-42B7-802D-7164C863F956}" srcOrd="2" destOrd="0" presId="urn:microsoft.com/office/officeart/2008/layout/VerticalCurvedList"/>
    <dgm:cxn modelId="{8C9441F9-012A-40C8-968A-E73C399AFA68}" type="presParOf" srcId="{415F33A6-5A42-4EA4-A8E3-E9CCF54D95A6}" destId="{47A17BDF-2E6A-48CF-A858-9A76DAA1C037}" srcOrd="3" destOrd="0" presId="urn:microsoft.com/office/officeart/2008/layout/VerticalCurvedList"/>
    <dgm:cxn modelId="{3AB2AD91-7886-46E5-ACAC-9FAC423B37A6}" type="presParOf" srcId="{DFDAF223-BD20-4D1C-97B6-22A353E50E8C}" destId="{F936C660-734C-4190-B171-B0383A4CE954}" srcOrd="1" destOrd="0" presId="urn:microsoft.com/office/officeart/2008/layout/VerticalCurvedList"/>
    <dgm:cxn modelId="{ED6AAE4F-2346-47EF-A2BC-E80CDE5DCB30}" type="presParOf" srcId="{DFDAF223-BD20-4D1C-97B6-22A353E50E8C}" destId="{9D5D9D17-A36D-466A-BB0B-71DECD074A2E}" srcOrd="2" destOrd="0" presId="urn:microsoft.com/office/officeart/2008/layout/VerticalCurvedList"/>
    <dgm:cxn modelId="{940D35F9-BB2C-4257-9408-96AE3714FCE6}" type="presParOf" srcId="{9D5D9D17-A36D-466A-BB0B-71DECD074A2E}" destId="{B4642D4C-A5C8-47C2-AD6D-22449A522DDC}" srcOrd="0" destOrd="0" presId="urn:microsoft.com/office/officeart/2008/layout/VerticalCurvedList"/>
    <dgm:cxn modelId="{20AF49BF-E7DC-447C-B0FC-CA835E9CC0D8}" type="presParOf" srcId="{DFDAF223-BD20-4D1C-97B6-22A353E50E8C}" destId="{936B1E4A-7C65-4E3B-9490-C76A8FE14605}" srcOrd="3" destOrd="0" presId="urn:microsoft.com/office/officeart/2008/layout/VerticalCurvedList"/>
    <dgm:cxn modelId="{7D716633-7B05-4AF7-A543-5BC32F7B02DA}" type="presParOf" srcId="{DFDAF223-BD20-4D1C-97B6-22A353E50E8C}" destId="{917B1030-D47B-4FA8-8EAB-3C609C466600}" srcOrd="4" destOrd="0" presId="urn:microsoft.com/office/officeart/2008/layout/VerticalCurvedList"/>
    <dgm:cxn modelId="{ABFF361D-9AE3-4DF0-97BC-05F5D05B10F3}" type="presParOf" srcId="{917B1030-D47B-4FA8-8EAB-3C609C466600}" destId="{3E2DAD1B-911F-4344-9394-E9BFDCF9505F}" srcOrd="0" destOrd="0" presId="urn:microsoft.com/office/officeart/2008/layout/VerticalCurvedList"/>
    <dgm:cxn modelId="{5EA6A020-C8C1-490A-8E76-CD02553FA008}" type="presParOf" srcId="{DFDAF223-BD20-4D1C-97B6-22A353E50E8C}" destId="{2B5E3824-527D-49F7-BE54-02887217B070}" srcOrd="5" destOrd="0" presId="urn:microsoft.com/office/officeart/2008/layout/VerticalCurvedList"/>
    <dgm:cxn modelId="{3161203F-34E5-4681-A6B9-3F2C6E995FBA}" type="presParOf" srcId="{DFDAF223-BD20-4D1C-97B6-22A353E50E8C}" destId="{E85D85AE-DD23-4E99-AA0D-5A3A8AFCD246}" srcOrd="6" destOrd="0" presId="urn:microsoft.com/office/officeart/2008/layout/VerticalCurvedList"/>
    <dgm:cxn modelId="{252506B2-BBB3-4F8B-92B5-4173CE8391B5}" type="presParOf" srcId="{E85D85AE-DD23-4E99-AA0D-5A3A8AFCD246}" destId="{A95B71E1-8DA4-42A4-A672-01E1481B537E}" srcOrd="0" destOrd="0" presId="urn:microsoft.com/office/officeart/2008/layout/VerticalCurvedList"/>
    <dgm:cxn modelId="{D94D5065-43A0-4A68-9182-5938BC556D21}" type="presParOf" srcId="{DFDAF223-BD20-4D1C-97B6-22A353E50E8C}" destId="{5486AEFF-F336-4CDA-A978-ED87EA000FBE}" srcOrd="7" destOrd="0" presId="urn:microsoft.com/office/officeart/2008/layout/VerticalCurvedList"/>
    <dgm:cxn modelId="{42637952-EBE7-4BA4-9472-CB4E5114BB9A}" type="presParOf" srcId="{DFDAF223-BD20-4D1C-97B6-22A353E50E8C}" destId="{DBB6C0D1-2F7B-4DF5-8F12-B1A90144D268}" srcOrd="8" destOrd="0" presId="urn:microsoft.com/office/officeart/2008/layout/VerticalCurvedList"/>
    <dgm:cxn modelId="{BB051FDD-FDDE-4CCE-B431-0CD5D30BAB0D}" type="presParOf" srcId="{DBB6C0D1-2F7B-4DF5-8F12-B1A90144D268}" destId="{B4BF3614-2F49-408A-8386-A3698E4118EF}" srcOrd="0" destOrd="0" presId="urn:microsoft.com/office/officeart/2008/layout/VerticalCurvedList"/>
    <dgm:cxn modelId="{6DF6D712-5BAB-45D4-989D-08503E347D00}" type="presParOf" srcId="{DFDAF223-BD20-4D1C-97B6-22A353E50E8C}" destId="{35754152-AAC2-4AD0-882E-79BA477ECEAB}" srcOrd="9" destOrd="0" presId="urn:microsoft.com/office/officeart/2008/layout/VerticalCurvedList"/>
    <dgm:cxn modelId="{8726CAA0-84DE-4E08-A331-DADCC3ABF52D}" type="presParOf" srcId="{DFDAF223-BD20-4D1C-97B6-22A353E50E8C}" destId="{BBA5CDD1-5A4E-4B44-B372-6019043DFA22}" srcOrd="10" destOrd="0" presId="urn:microsoft.com/office/officeart/2008/layout/VerticalCurvedList"/>
    <dgm:cxn modelId="{8380F4D8-C872-43F4-9735-A33F62278394}" type="presParOf" srcId="{BBA5CDD1-5A4E-4B44-B372-6019043DFA22}" destId="{E2D47E6A-B77E-44BB-B5F7-B9D3459AA3EC}"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F8A3D-3412-4057-A1AB-BB5F748272C9}">
      <dsp:nvSpPr>
        <dsp:cNvPr id="0" name=""/>
        <dsp:cNvSpPr/>
      </dsp:nvSpPr>
      <dsp:spPr>
        <a:xfrm>
          <a:off x="479366" y="0"/>
          <a:ext cx="7962190" cy="1489980"/>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F2C17F-FFC4-4131-B988-71C83420A203}">
      <dsp:nvSpPr>
        <dsp:cNvPr id="0" name=""/>
        <dsp:cNvSpPr/>
      </dsp:nvSpPr>
      <dsp:spPr>
        <a:xfrm>
          <a:off x="0" y="446994"/>
          <a:ext cx="2810184" cy="59599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RESOURCES (Capital, Material, Equipment)</a:t>
          </a:r>
        </a:p>
      </dsp:txBody>
      <dsp:txXfrm>
        <a:off x="29094" y="476088"/>
        <a:ext cx="2751996" cy="537804"/>
      </dsp:txXfrm>
    </dsp:sp>
    <dsp:sp modelId="{3804FC5D-9C88-4B45-A572-8D25A5FC45AB}">
      <dsp:nvSpPr>
        <dsp:cNvPr id="0" name=""/>
        <dsp:cNvSpPr/>
      </dsp:nvSpPr>
      <dsp:spPr>
        <a:xfrm>
          <a:off x="3278549" y="446994"/>
          <a:ext cx="2810184" cy="59599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INTEGRATION PROCESSES</a:t>
          </a:r>
        </a:p>
      </dsp:txBody>
      <dsp:txXfrm>
        <a:off x="3307643" y="476088"/>
        <a:ext cx="2751996" cy="537804"/>
      </dsp:txXfrm>
    </dsp:sp>
    <dsp:sp modelId="{BFDE4B6C-40A4-456C-B105-89CB4D885E4D}">
      <dsp:nvSpPr>
        <dsp:cNvPr id="0" name=""/>
        <dsp:cNvSpPr/>
      </dsp:nvSpPr>
      <dsp:spPr>
        <a:xfrm>
          <a:off x="6557098" y="446994"/>
          <a:ext cx="2810184" cy="59599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OUTPUT (Products, Services, Profit)</a:t>
          </a:r>
        </a:p>
      </dsp:txBody>
      <dsp:txXfrm>
        <a:off x="6586192" y="476088"/>
        <a:ext cx="2751996" cy="5378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A86F8-54C2-4962-92BF-12EF41BF86F4}">
      <dsp:nvSpPr>
        <dsp:cNvPr id="0" name=""/>
        <dsp:cNvSpPr/>
      </dsp:nvSpPr>
      <dsp:spPr>
        <a:xfrm>
          <a:off x="-3588444" y="-551485"/>
          <a:ext cx="4277889" cy="4277889"/>
        </a:xfrm>
        <a:prstGeom prst="blockArc">
          <a:avLst>
            <a:gd name="adj1" fmla="val 18900000"/>
            <a:gd name="adj2" fmla="val 2700000"/>
            <a:gd name="adj3" fmla="val 50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36C660-734C-4190-B171-B0383A4CE954}">
      <dsp:nvSpPr>
        <dsp:cNvPr id="0" name=""/>
        <dsp:cNvSpPr/>
      </dsp:nvSpPr>
      <dsp:spPr>
        <a:xfrm>
          <a:off x="302381" y="198368"/>
          <a:ext cx="3063698"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Well defined data</a:t>
          </a:r>
        </a:p>
      </dsp:txBody>
      <dsp:txXfrm>
        <a:off x="302381" y="198368"/>
        <a:ext cx="3063698" cy="396991"/>
      </dsp:txXfrm>
    </dsp:sp>
    <dsp:sp modelId="{B4642D4C-A5C8-47C2-AD6D-22449A522DDC}">
      <dsp:nvSpPr>
        <dsp:cNvPr id="0" name=""/>
        <dsp:cNvSpPr/>
      </dsp:nvSpPr>
      <dsp:spPr>
        <a:xfrm>
          <a:off x="54261" y="148744"/>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6B1E4A-7C65-4E3B-9490-C76A8FE14605}">
      <dsp:nvSpPr>
        <dsp:cNvPr id="0" name=""/>
        <dsp:cNvSpPr/>
      </dsp:nvSpPr>
      <dsp:spPr>
        <a:xfrm>
          <a:off x="586854" y="793666"/>
          <a:ext cx="2779226"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50800" rIns="50800" bIns="50800" numCol="1" spcCol="1270" anchor="ctr" anchorCtr="0">
          <a:noAutofit/>
        </a:bodyPr>
        <a:lstStyle/>
        <a:p>
          <a:pPr marL="0" lvl="0" indent="0" algn="l" defTabSz="889000">
            <a:lnSpc>
              <a:spcPct val="90000"/>
            </a:lnSpc>
            <a:spcBef>
              <a:spcPct val="0"/>
            </a:spcBef>
            <a:spcAft>
              <a:spcPct val="35000"/>
            </a:spcAft>
            <a:buNone/>
          </a:pPr>
          <a:r>
            <a:rPr lang="en-ZA" sz="2000" kern="1200" dirty="0"/>
            <a:t>Includes vendor quotes</a:t>
          </a:r>
          <a:endParaRPr lang="en-US" sz="2000" kern="1200" dirty="0"/>
        </a:p>
      </dsp:txBody>
      <dsp:txXfrm>
        <a:off x="586854" y="793666"/>
        <a:ext cx="2779226" cy="396991"/>
      </dsp:txXfrm>
    </dsp:sp>
    <dsp:sp modelId="{3E2DAD1B-911F-4344-9394-E9BFDCF9505F}">
      <dsp:nvSpPr>
        <dsp:cNvPr id="0" name=""/>
        <dsp:cNvSpPr/>
      </dsp:nvSpPr>
      <dsp:spPr>
        <a:xfrm>
          <a:off x="338734" y="744042"/>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5E3824-527D-49F7-BE54-02887217B070}">
      <dsp:nvSpPr>
        <dsp:cNvPr id="0" name=""/>
        <dsp:cNvSpPr/>
      </dsp:nvSpPr>
      <dsp:spPr>
        <a:xfrm>
          <a:off x="674164" y="1388963"/>
          <a:ext cx="2691915"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Complete plans</a:t>
          </a:r>
        </a:p>
      </dsp:txBody>
      <dsp:txXfrm>
        <a:off x="674164" y="1388963"/>
        <a:ext cx="2691915" cy="396991"/>
      </dsp:txXfrm>
    </dsp:sp>
    <dsp:sp modelId="{A95B71E1-8DA4-42A4-A672-01E1481B537E}">
      <dsp:nvSpPr>
        <dsp:cNvPr id="0" name=""/>
        <dsp:cNvSpPr/>
      </dsp:nvSpPr>
      <dsp:spPr>
        <a:xfrm>
          <a:off x="426044" y="1339339"/>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86AEFF-F336-4CDA-A978-ED87EA000FBE}">
      <dsp:nvSpPr>
        <dsp:cNvPr id="0" name=""/>
        <dsp:cNvSpPr/>
      </dsp:nvSpPr>
      <dsp:spPr>
        <a:xfrm>
          <a:off x="586854" y="1984260"/>
          <a:ext cx="2779226"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Detailed specifications</a:t>
          </a:r>
        </a:p>
      </dsp:txBody>
      <dsp:txXfrm>
        <a:off x="586854" y="1984260"/>
        <a:ext cx="2779226" cy="396991"/>
      </dsp:txXfrm>
    </dsp:sp>
    <dsp:sp modelId="{B4BF3614-2F49-408A-8386-A3698E4118EF}">
      <dsp:nvSpPr>
        <dsp:cNvPr id="0" name=""/>
        <dsp:cNvSpPr/>
      </dsp:nvSpPr>
      <dsp:spPr>
        <a:xfrm>
          <a:off x="338734" y="1934636"/>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754152-AAC2-4AD0-882E-79BA477ECEAB}">
      <dsp:nvSpPr>
        <dsp:cNvPr id="0" name=""/>
        <dsp:cNvSpPr/>
      </dsp:nvSpPr>
      <dsp:spPr>
        <a:xfrm>
          <a:off x="302381" y="2579557"/>
          <a:ext cx="3063698"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Accuracy of 5%</a:t>
          </a:r>
        </a:p>
      </dsp:txBody>
      <dsp:txXfrm>
        <a:off x="302381" y="2579557"/>
        <a:ext cx="3063698" cy="396991"/>
      </dsp:txXfrm>
    </dsp:sp>
    <dsp:sp modelId="{E2D47E6A-B77E-44BB-B5F7-B9D3459AA3EC}">
      <dsp:nvSpPr>
        <dsp:cNvPr id="0" name=""/>
        <dsp:cNvSpPr/>
      </dsp:nvSpPr>
      <dsp:spPr>
        <a:xfrm>
          <a:off x="54261" y="2529933"/>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554F6-18FA-4357-9E59-5E0F42C92CF7}">
      <dsp:nvSpPr>
        <dsp:cNvPr id="0" name=""/>
        <dsp:cNvSpPr/>
      </dsp:nvSpPr>
      <dsp:spPr>
        <a:xfrm>
          <a:off x="1872826" y="220133"/>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8CEA0-7946-4ED0-BA21-86F1C551C2DD}">
      <dsp:nvSpPr>
        <dsp:cNvPr id="0" name=""/>
        <dsp:cNvSpPr/>
      </dsp:nvSpPr>
      <dsp:spPr>
        <a:xfrm>
          <a:off x="3640666" y="3935306"/>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649088-5D0E-411C-B0C5-2CF775CE2C5A}">
      <dsp:nvSpPr>
        <dsp:cNvPr id="0" name=""/>
        <dsp:cNvSpPr/>
      </dsp:nvSpPr>
      <dsp:spPr>
        <a:xfrm>
          <a:off x="2031999" y="4368800"/>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Price</a:t>
          </a:r>
        </a:p>
      </dsp:txBody>
      <dsp:txXfrm>
        <a:off x="2031999" y="4368800"/>
        <a:ext cx="4064000" cy="1016000"/>
      </dsp:txXfrm>
    </dsp:sp>
    <dsp:sp modelId="{852382F3-8E73-4EC5-B303-29EAB939CE94}">
      <dsp:nvSpPr>
        <dsp:cNvPr id="0" name=""/>
        <dsp:cNvSpPr/>
      </dsp:nvSpPr>
      <dsp:spPr>
        <a:xfrm>
          <a:off x="3461173" y="1854538"/>
          <a:ext cx="1524000" cy="152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Cost data</a:t>
          </a:r>
        </a:p>
      </dsp:txBody>
      <dsp:txXfrm>
        <a:off x="3684358" y="2077723"/>
        <a:ext cx="1077630" cy="1077630"/>
      </dsp:txXfrm>
    </dsp:sp>
    <dsp:sp modelId="{AE579236-BDA3-4C46-AEC1-0EEA80273354}">
      <dsp:nvSpPr>
        <dsp:cNvPr id="0" name=""/>
        <dsp:cNvSpPr/>
      </dsp:nvSpPr>
      <dsp:spPr>
        <a:xfrm>
          <a:off x="2370666" y="711200"/>
          <a:ext cx="1524000" cy="152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Work Breakdown Structure</a:t>
          </a:r>
        </a:p>
      </dsp:txBody>
      <dsp:txXfrm>
        <a:off x="2593851" y="934385"/>
        <a:ext cx="1077630" cy="1077630"/>
      </dsp:txXfrm>
    </dsp:sp>
    <dsp:sp modelId="{ED6A5BBA-6286-4CA9-8D0E-E19CFAF5946F}">
      <dsp:nvSpPr>
        <dsp:cNvPr id="0" name=""/>
        <dsp:cNvSpPr/>
      </dsp:nvSpPr>
      <dsp:spPr>
        <a:xfrm>
          <a:off x="3928533" y="342730"/>
          <a:ext cx="1524000" cy="152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Activity Schedule</a:t>
          </a:r>
        </a:p>
      </dsp:txBody>
      <dsp:txXfrm>
        <a:off x="4151718" y="565915"/>
        <a:ext cx="1077630" cy="1077630"/>
      </dsp:txXfrm>
    </dsp:sp>
    <dsp:sp modelId="{06C6407C-6E94-40D5-B7A6-9EA1875D86EF}">
      <dsp:nvSpPr>
        <dsp:cNvPr id="0" name=""/>
        <dsp:cNvSpPr/>
      </dsp:nvSpPr>
      <dsp:spPr>
        <a:xfrm>
          <a:off x="1693333" y="33866"/>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B6F70-7F35-47BB-A04A-836DD56678F0}">
      <dsp:nvSpPr>
        <dsp:cNvPr id="0" name=""/>
        <dsp:cNvSpPr/>
      </dsp:nvSpPr>
      <dsp:spPr>
        <a:xfrm>
          <a:off x="6185966" y="3147756"/>
          <a:ext cx="184137" cy="806698"/>
        </a:xfrm>
        <a:custGeom>
          <a:avLst/>
          <a:gdLst/>
          <a:ahLst/>
          <a:cxnLst/>
          <a:rect l="0" t="0" r="0" b="0"/>
          <a:pathLst>
            <a:path>
              <a:moveTo>
                <a:pt x="0" y="0"/>
              </a:moveTo>
              <a:lnTo>
                <a:pt x="0" y="806698"/>
              </a:lnTo>
              <a:lnTo>
                <a:pt x="184137" y="8066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0F211C-911D-425A-97B7-8CF07A9C8969}">
      <dsp:nvSpPr>
        <dsp:cNvPr id="0" name=""/>
        <dsp:cNvSpPr/>
      </dsp:nvSpPr>
      <dsp:spPr>
        <a:xfrm>
          <a:off x="6001829" y="3147756"/>
          <a:ext cx="184137" cy="806698"/>
        </a:xfrm>
        <a:custGeom>
          <a:avLst/>
          <a:gdLst/>
          <a:ahLst/>
          <a:cxnLst/>
          <a:rect l="0" t="0" r="0" b="0"/>
          <a:pathLst>
            <a:path>
              <a:moveTo>
                <a:pt x="184137" y="0"/>
              </a:moveTo>
              <a:lnTo>
                <a:pt x="184137" y="806698"/>
              </a:lnTo>
              <a:lnTo>
                <a:pt x="0" y="8066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0E435A-9014-40AE-8B6F-E3A8B0DC5AAE}">
      <dsp:nvSpPr>
        <dsp:cNvPr id="0" name=""/>
        <dsp:cNvSpPr/>
      </dsp:nvSpPr>
      <dsp:spPr>
        <a:xfrm>
          <a:off x="4064000" y="1902635"/>
          <a:ext cx="1245120" cy="806698"/>
        </a:xfrm>
        <a:custGeom>
          <a:avLst/>
          <a:gdLst/>
          <a:ahLst/>
          <a:cxnLst/>
          <a:rect l="0" t="0" r="0" b="0"/>
          <a:pathLst>
            <a:path>
              <a:moveTo>
                <a:pt x="0" y="0"/>
              </a:moveTo>
              <a:lnTo>
                <a:pt x="0" y="806698"/>
              </a:lnTo>
              <a:lnTo>
                <a:pt x="1245120" y="8066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AC6976-A21A-43F4-B16E-48AF8587A159}">
      <dsp:nvSpPr>
        <dsp:cNvPr id="0" name=""/>
        <dsp:cNvSpPr/>
      </dsp:nvSpPr>
      <dsp:spPr>
        <a:xfrm>
          <a:off x="1942033" y="3147756"/>
          <a:ext cx="184137" cy="806698"/>
        </a:xfrm>
        <a:custGeom>
          <a:avLst/>
          <a:gdLst/>
          <a:ahLst/>
          <a:cxnLst/>
          <a:rect l="0" t="0" r="0" b="0"/>
          <a:pathLst>
            <a:path>
              <a:moveTo>
                <a:pt x="0" y="0"/>
              </a:moveTo>
              <a:lnTo>
                <a:pt x="0" y="806698"/>
              </a:lnTo>
              <a:lnTo>
                <a:pt x="184137" y="8066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A30149-4085-4E6D-8CC7-F589551CBD65}">
      <dsp:nvSpPr>
        <dsp:cNvPr id="0" name=""/>
        <dsp:cNvSpPr/>
      </dsp:nvSpPr>
      <dsp:spPr>
        <a:xfrm>
          <a:off x="1757895" y="3147756"/>
          <a:ext cx="184137" cy="806698"/>
        </a:xfrm>
        <a:custGeom>
          <a:avLst/>
          <a:gdLst/>
          <a:ahLst/>
          <a:cxnLst/>
          <a:rect l="0" t="0" r="0" b="0"/>
          <a:pathLst>
            <a:path>
              <a:moveTo>
                <a:pt x="184137" y="0"/>
              </a:moveTo>
              <a:lnTo>
                <a:pt x="184137" y="806698"/>
              </a:lnTo>
              <a:lnTo>
                <a:pt x="0" y="8066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1EBCD2-255D-4C04-98ED-F3B06E2E69B9}">
      <dsp:nvSpPr>
        <dsp:cNvPr id="0" name=""/>
        <dsp:cNvSpPr/>
      </dsp:nvSpPr>
      <dsp:spPr>
        <a:xfrm>
          <a:off x="2818879" y="1902635"/>
          <a:ext cx="1245120" cy="806698"/>
        </a:xfrm>
        <a:custGeom>
          <a:avLst/>
          <a:gdLst/>
          <a:ahLst/>
          <a:cxnLst/>
          <a:rect l="0" t="0" r="0" b="0"/>
          <a:pathLst>
            <a:path>
              <a:moveTo>
                <a:pt x="1245120" y="0"/>
              </a:moveTo>
              <a:lnTo>
                <a:pt x="1245120" y="806698"/>
              </a:lnTo>
              <a:lnTo>
                <a:pt x="0" y="8066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0E2342-50CB-43D7-8A8C-8AFECAD02ED9}">
      <dsp:nvSpPr>
        <dsp:cNvPr id="0" name=""/>
        <dsp:cNvSpPr/>
      </dsp:nvSpPr>
      <dsp:spPr>
        <a:xfrm>
          <a:off x="3187154" y="1025789"/>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ZA" sz="1400" kern="1200" dirty="0"/>
            <a:t>PROGRAM </a:t>
          </a:r>
        </a:p>
        <a:p>
          <a:pPr marL="0" lvl="0" indent="0" algn="ctr" defTabSz="622300">
            <a:lnSpc>
              <a:spcPct val="90000"/>
            </a:lnSpc>
            <a:spcBef>
              <a:spcPct val="0"/>
            </a:spcBef>
            <a:spcAft>
              <a:spcPct val="35000"/>
            </a:spcAft>
            <a:buNone/>
          </a:pPr>
          <a:r>
            <a:rPr lang="en-ZA" sz="1400" kern="1200" dirty="0"/>
            <a:t>(01-00-00): Assembly Line Modification</a:t>
          </a:r>
          <a:endParaRPr lang="en-US" sz="1400" kern="1200" dirty="0"/>
        </a:p>
      </dsp:txBody>
      <dsp:txXfrm>
        <a:off x="3187154" y="1025789"/>
        <a:ext cx="1753691" cy="876845"/>
      </dsp:txXfrm>
    </dsp:sp>
    <dsp:sp modelId="{23F1C9D3-C014-4627-9ED3-1AAAA8441966}">
      <dsp:nvSpPr>
        <dsp:cNvPr id="0" name=""/>
        <dsp:cNvSpPr/>
      </dsp:nvSpPr>
      <dsp:spPr>
        <a:xfrm>
          <a:off x="1065187" y="2270910"/>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PROJECT 2 </a:t>
          </a:r>
        </a:p>
        <a:p>
          <a:pPr marL="0" lvl="0" indent="0" algn="ctr" defTabSz="622300">
            <a:lnSpc>
              <a:spcPct val="90000"/>
            </a:lnSpc>
            <a:spcBef>
              <a:spcPct val="0"/>
            </a:spcBef>
            <a:spcAft>
              <a:spcPct val="35000"/>
            </a:spcAft>
            <a:buNone/>
          </a:pPr>
          <a:r>
            <a:rPr lang="en-US" sz="1400" kern="1200" dirty="0"/>
            <a:t>(01-02-00): Assembly</a:t>
          </a:r>
        </a:p>
      </dsp:txBody>
      <dsp:txXfrm>
        <a:off x="1065187" y="2270910"/>
        <a:ext cx="1753691" cy="876845"/>
      </dsp:txXfrm>
    </dsp:sp>
    <dsp:sp modelId="{390F554F-5D44-43E7-96AC-84594073E41E}">
      <dsp:nvSpPr>
        <dsp:cNvPr id="0" name=""/>
        <dsp:cNvSpPr/>
      </dsp:nvSpPr>
      <dsp:spPr>
        <a:xfrm>
          <a:off x="4204" y="3516031"/>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 1 </a:t>
          </a:r>
        </a:p>
        <a:p>
          <a:pPr marL="0" lvl="0" indent="0" algn="ctr" defTabSz="622300">
            <a:lnSpc>
              <a:spcPct val="90000"/>
            </a:lnSpc>
            <a:spcBef>
              <a:spcPct val="0"/>
            </a:spcBef>
            <a:spcAft>
              <a:spcPct val="35000"/>
            </a:spcAft>
            <a:buNone/>
          </a:pPr>
          <a:r>
            <a:rPr lang="en-US" sz="1400" kern="1200" dirty="0"/>
            <a:t> (01-02-01): Modification</a:t>
          </a:r>
        </a:p>
      </dsp:txBody>
      <dsp:txXfrm>
        <a:off x="4204" y="3516031"/>
        <a:ext cx="1753691" cy="876845"/>
      </dsp:txXfrm>
    </dsp:sp>
    <dsp:sp modelId="{797FD306-33EF-495B-8B76-1E6066BE5BEF}">
      <dsp:nvSpPr>
        <dsp:cNvPr id="0" name=""/>
        <dsp:cNvSpPr/>
      </dsp:nvSpPr>
      <dsp:spPr>
        <a:xfrm>
          <a:off x="2126170" y="3516031"/>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 2</a:t>
          </a:r>
        </a:p>
        <a:p>
          <a:pPr marL="0" lvl="0" indent="0" algn="ctr" defTabSz="622300">
            <a:lnSpc>
              <a:spcPct val="90000"/>
            </a:lnSpc>
            <a:spcBef>
              <a:spcPct val="0"/>
            </a:spcBef>
            <a:spcAft>
              <a:spcPct val="35000"/>
            </a:spcAft>
            <a:buNone/>
          </a:pPr>
          <a:r>
            <a:rPr lang="en-US" sz="1400" kern="1200" dirty="0"/>
            <a:t> (01-02-02): Testing</a:t>
          </a:r>
        </a:p>
      </dsp:txBody>
      <dsp:txXfrm>
        <a:off x="2126170" y="3516031"/>
        <a:ext cx="1753691" cy="876845"/>
      </dsp:txXfrm>
    </dsp:sp>
    <dsp:sp modelId="{E2BC7BA3-A16B-415D-AEE3-98F55FA3DC3E}">
      <dsp:nvSpPr>
        <dsp:cNvPr id="0" name=""/>
        <dsp:cNvSpPr/>
      </dsp:nvSpPr>
      <dsp:spPr>
        <a:xfrm>
          <a:off x="5309120" y="2270910"/>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ZA" sz="1400" kern="1200" dirty="0"/>
            <a:t>PROJECT 1 </a:t>
          </a:r>
        </a:p>
        <a:p>
          <a:pPr marL="0" lvl="0" indent="0" algn="ctr" defTabSz="622300">
            <a:lnSpc>
              <a:spcPct val="90000"/>
            </a:lnSpc>
            <a:spcBef>
              <a:spcPct val="0"/>
            </a:spcBef>
            <a:spcAft>
              <a:spcPct val="35000"/>
            </a:spcAft>
            <a:buNone/>
          </a:pPr>
          <a:r>
            <a:rPr lang="en-ZA" sz="1400" kern="1200" dirty="0"/>
            <a:t>(01-01-00): Initial Planning</a:t>
          </a:r>
          <a:endParaRPr lang="en-US" sz="1400" kern="1200" dirty="0"/>
        </a:p>
      </dsp:txBody>
      <dsp:txXfrm>
        <a:off x="5309120" y="2270910"/>
        <a:ext cx="1753691" cy="876845"/>
      </dsp:txXfrm>
    </dsp:sp>
    <dsp:sp modelId="{0BF95E93-BC64-405C-B9A3-B0C497955B6C}">
      <dsp:nvSpPr>
        <dsp:cNvPr id="0" name=""/>
        <dsp:cNvSpPr/>
      </dsp:nvSpPr>
      <dsp:spPr>
        <a:xfrm>
          <a:off x="4248137" y="3516031"/>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ZA" sz="1400" kern="1200" dirty="0"/>
            <a:t>Task 1 </a:t>
          </a:r>
        </a:p>
        <a:p>
          <a:pPr marL="0" lvl="0" indent="0" algn="ctr" defTabSz="622300">
            <a:lnSpc>
              <a:spcPct val="90000"/>
            </a:lnSpc>
            <a:spcBef>
              <a:spcPct val="0"/>
            </a:spcBef>
            <a:spcAft>
              <a:spcPct val="35000"/>
            </a:spcAft>
            <a:buNone/>
          </a:pPr>
          <a:r>
            <a:rPr lang="en-ZA" sz="1400" kern="1200" dirty="0"/>
            <a:t>(01-01-01): Engineering Control</a:t>
          </a:r>
          <a:endParaRPr lang="en-US" sz="1400" kern="1200" dirty="0"/>
        </a:p>
      </dsp:txBody>
      <dsp:txXfrm>
        <a:off x="4248137" y="3516031"/>
        <a:ext cx="1753691" cy="876845"/>
      </dsp:txXfrm>
    </dsp:sp>
    <dsp:sp modelId="{06207A79-906E-42BA-AADA-C8F368DC5066}">
      <dsp:nvSpPr>
        <dsp:cNvPr id="0" name=""/>
        <dsp:cNvSpPr/>
      </dsp:nvSpPr>
      <dsp:spPr>
        <a:xfrm>
          <a:off x="6370104" y="3516031"/>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ZA" sz="1400" kern="1200" dirty="0"/>
            <a:t>Task 2</a:t>
          </a:r>
        </a:p>
        <a:p>
          <a:pPr marL="0" lvl="0" indent="0" algn="ctr" defTabSz="622300">
            <a:lnSpc>
              <a:spcPct val="90000"/>
            </a:lnSpc>
            <a:spcBef>
              <a:spcPct val="0"/>
            </a:spcBef>
            <a:spcAft>
              <a:spcPct val="35000"/>
            </a:spcAft>
            <a:buNone/>
          </a:pPr>
          <a:r>
            <a:rPr lang="en-ZA" sz="1400" kern="1200" dirty="0"/>
            <a:t> (01-01-02): Engineering Development</a:t>
          </a:r>
          <a:endParaRPr lang="en-US" sz="1400" kern="1200" dirty="0"/>
        </a:p>
      </dsp:txBody>
      <dsp:txXfrm>
        <a:off x="6370104" y="3516031"/>
        <a:ext cx="1753691" cy="87684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8EEF8-66AC-446D-B525-699A9A9F8CE9}">
      <dsp:nvSpPr>
        <dsp:cNvPr id="0" name=""/>
        <dsp:cNvSpPr/>
      </dsp:nvSpPr>
      <dsp:spPr>
        <a:xfrm>
          <a:off x="1017270" y="0"/>
          <a:ext cx="5159826" cy="5159826"/>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B411A-5DD9-457E-B863-D99EE22C8C78}">
      <dsp:nvSpPr>
        <dsp:cNvPr id="0" name=""/>
        <dsp:cNvSpPr/>
      </dsp:nvSpPr>
      <dsp:spPr>
        <a:xfrm>
          <a:off x="3597184" y="516486"/>
          <a:ext cx="3353887" cy="91707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Payback Period</a:t>
          </a:r>
        </a:p>
      </dsp:txBody>
      <dsp:txXfrm>
        <a:off x="3641952" y="561254"/>
        <a:ext cx="3264351" cy="827542"/>
      </dsp:txXfrm>
    </dsp:sp>
    <dsp:sp modelId="{ACBDB749-05CB-47C2-9626-288482D11F96}">
      <dsp:nvSpPr>
        <dsp:cNvPr id="0" name=""/>
        <dsp:cNvSpPr/>
      </dsp:nvSpPr>
      <dsp:spPr>
        <a:xfrm>
          <a:off x="3597184" y="1548200"/>
          <a:ext cx="3353887" cy="91707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Discounted Cash Flow (DCF)</a:t>
          </a:r>
        </a:p>
      </dsp:txBody>
      <dsp:txXfrm>
        <a:off x="3641952" y="1592968"/>
        <a:ext cx="3264351" cy="827542"/>
      </dsp:txXfrm>
    </dsp:sp>
    <dsp:sp modelId="{7C987CA0-1BD8-4A80-89F6-CD8EECDE5950}">
      <dsp:nvSpPr>
        <dsp:cNvPr id="0" name=""/>
        <dsp:cNvSpPr/>
      </dsp:nvSpPr>
      <dsp:spPr>
        <a:xfrm>
          <a:off x="3597184" y="2579913"/>
          <a:ext cx="3353887" cy="91707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Net Present Value (NPV)</a:t>
          </a:r>
        </a:p>
      </dsp:txBody>
      <dsp:txXfrm>
        <a:off x="3641952" y="2624681"/>
        <a:ext cx="3264351" cy="827542"/>
      </dsp:txXfrm>
    </dsp:sp>
    <dsp:sp modelId="{701E4910-43A7-4A08-9A0F-266010DD4407}">
      <dsp:nvSpPr>
        <dsp:cNvPr id="0" name=""/>
        <dsp:cNvSpPr/>
      </dsp:nvSpPr>
      <dsp:spPr>
        <a:xfrm>
          <a:off x="3597184" y="3611626"/>
          <a:ext cx="3353887" cy="91707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ZA" sz="2300" kern="1200" dirty="0"/>
            <a:t>Internal Rate of Return (IRR)</a:t>
          </a:r>
          <a:endParaRPr lang="en-US" sz="2300" kern="1200" dirty="0"/>
        </a:p>
      </dsp:txBody>
      <dsp:txXfrm>
        <a:off x="3641952" y="3656394"/>
        <a:ext cx="3264351" cy="82754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018B6-2491-4CDC-A201-BBA945B72298}">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D63355-C770-4959-A59E-ECB7A38E51AE}">
      <dsp:nvSpPr>
        <dsp:cNvPr id="0" name=""/>
        <dsp:cNvSpPr/>
      </dsp:nvSpPr>
      <dsp:spPr>
        <a:xfrm>
          <a:off x="610504" y="416587"/>
          <a:ext cx="7440913" cy="8336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63500" rIns="63500" bIns="63500" numCol="1" spcCol="1270" anchor="ctr" anchorCtr="0">
          <a:noAutofit/>
        </a:bodyPr>
        <a:lstStyle/>
        <a:p>
          <a:pPr marL="0" lvl="0" indent="0" algn="l" defTabSz="1111250">
            <a:lnSpc>
              <a:spcPct val="90000"/>
            </a:lnSpc>
            <a:spcBef>
              <a:spcPct val="0"/>
            </a:spcBef>
            <a:spcAft>
              <a:spcPct val="35000"/>
            </a:spcAft>
            <a:buNone/>
          </a:pPr>
          <a:r>
            <a:rPr lang="en-ZA" sz="2500" kern="1200" dirty="0"/>
            <a:t>Assign a category for the frequency</a:t>
          </a:r>
          <a:endParaRPr lang="en-US" sz="2500" kern="1200" dirty="0"/>
        </a:p>
      </dsp:txBody>
      <dsp:txXfrm>
        <a:off x="610504" y="416587"/>
        <a:ext cx="7440913" cy="833607"/>
      </dsp:txXfrm>
    </dsp:sp>
    <dsp:sp modelId="{C202E79A-A970-492D-8E46-A8E3BCCFD7DE}">
      <dsp:nvSpPr>
        <dsp:cNvPr id="0" name=""/>
        <dsp:cNvSpPr/>
      </dsp:nvSpPr>
      <dsp:spPr>
        <a:xfrm>
          <a:off x="89500" y="312386"/>
          <a:ext cx="1042009" cy="10420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724FD-85C8-474A-B4F4-2FDC9BE89D75}">
      <dsp:nvSpPr>
        <dsp:cNvPr id="0" name=""/>
        <dsp:cNvSpPr/>
      </dsp:nvSpPr>
      <dsp:spPr>
        <a:xfrm>
          <a:off x="1088431" y="1667215"/>
          <a:ext cx="6962986" cy="8336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63500" rIns="63500" bIns="63500" numCol="1" spcCol="1270" anchor="ctr" anchorCtr="0">
          <a:noAutofit/>
        </a:bodyPr>
        <a:lstStyle/>
        <a:p>
          <a:pPr marL="0" lvl="0" indent="0" algn="l" defTabSz="1111250">
            <a:lnSpc>
              <a:spcPct val="90000"/>
            </a:lnSpc>
            <a:spcBef>
              <a:spcPct val="0"/>
            </a:spcBef>
            <a:spcAft>
              <a:spcPct val="35000"/>
            </a:spcAft>
            <a:buNone/>
          </a:pPr>
          <a:r>
            <a:rPr lang="en-ZA" sz="2500" kern="1200" dirty="0"/>
            <a:t>Assign a category for the severity</a:t>
          </a:r>
          <a:endParaRPr lang="en-US" sz="2500" kern="1200" dirty="0"/>
        </a:p>
      </dsp:txBody>
      <dsp:txXfrm>
        <a:off x="1088431" y="1667215"/>
        <a:ext cx="6962986" cy="833607"/>
      </dsp:txXfrm>
    </dsp:sp>
    <dsp:sp modelId="{35313D88-7517-41B7-BE9B-E3312B95C28B}">
      <dsp:nvSpPr>
        <dsp:cNvPr id="0" name=""/>
        <dsp:cNvSpPr/>
      </dsp:nvSpPr>
      <dsp:spPr>
        <a:xfrm>
          <a:off x="567426" y="1563014"/>
          <a:ext cx="1042009" cy="10420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3D75BB-A380-48AD-A19A-9B3F6B96C712}">
      <dsp:nvSpPr>
        <dsp:cNvPr id="0" name=""/>
        <dsp:cNvSpPr/>
      </dsp:nvSpPr>
      <dsp:spPr>
        <a:xfrm>
          <a:off x="1088431" y="2917843"/>
          <a:ext cx="6962986" cy="8336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63500" rIns="63500" bIns="63500" numCol="1" spcCol="1270" anchor="ctr" anchorCtr="0">
          <a:noAutofit/>
        </a:bodyPr>
        <a:lstStyle/>
        <a:p>
          <a:pPr marL="0" lvl="0" indent="0" algn="l" defTabSz="1111250">
            <a:lnSpc>
              <a:spcPct val="90000"/>
            </a:lnSpc>
            <a:spcBef>
              <a:spcPct val="0"/>
            </a:spcBef>
            <a:spcAft>
              <a:spcPct val="35000"/>
            </a:spcAft>
            <a:buNone/>
          </a:pPr>
          <a:r>
            <a:rPr lang="en-ZA" sz="2500" b="1" kern="1200" dirty="0"/>
            <a:t>Multiply the frequency value by the severity value.</a:t>
          </a:r>
          <a:endParaRPr lang="en-US" sz="2500" b="1" kern="1200" dirty="0"/>
        </a:p>
      </dsp:txBody>
      <dsp:txXfrm>
        <a:off x="1088431" y="2917843"/>
        <a:ext cx="6962986" cy="833607"/>
      </dsp:txXfrm>
    </dsp:sp>
    <dsp:sp modelId="{5EB15E03-4385-4897-BEE1-B393B2FEDE6B}">
      <dsp:nvSpPr>
        <dsp:cNvPr id="0" name=""/>
        <dsp:cNvSpPr/>
      </dsp:nvSpPr>
      <dsp:spPr>
        <a:xfrm>
          <a:off x="567426" y="2813642"/>
          <a:ext cx="1042009" cy="10420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16DD98-3DAC-41D4-AD15-A72D31D514AB}">
      <dsp:nvSpPr>
        <dsp:cNvPr id="0" name=""/>
        <dsp:cNvSpPr/>
      </dsp:nvSpPr>
      <dsp:spPr>
        <a:xfrm>
          <a:off x="610504" y="4168472"/>
          <a:ext cx="7440913" cy="8336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dirty="0" err="1"/>
            <a:t>Prioritise</a:t>
          </a:r>
          <a:r>
            <a:rPr lang="en-US" sz="2500" b="1" kern="1200" dirty="0"/>
            <a:t> the ratings</a:t>
          </a:r>
        </a:p>
      </dsp:txBody>
      <dsp:txXfrm>
        <a:off x="610504" y="4168472"/>
        <a:ext cx="7440913" cy="833607"/>
      </dsp:txXfrm>
    </dsp:sp>
    <dsp:sp modelId="{32C1D442-9C11-4DFA-9B0A-C23343D99FD7}">
      <dsp:nvSpPr>
        <dsp:cNvPr id="0" name=""/>
        <dsp:cNvSpPr/>
      </dsp:nvSpPr>
      <dsp:spPr>
        <a:xfrm>
          <a:off x="89500" y="4064271"/>
          <a:ext cx="1042009" cy="10420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018B6-2491-4CDC-A201-BBA945B72298}">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D63355-C770-4959-A59E-ECB7A38E51AE}">
      <dsp:nvSpPr>
        <dsp:cNvPr id="0" name=""/>
        <dsp:cNvSpPr/>
      </dsp:nvSpPr>
      <dsp:spPr>
        <a:xfrm>
          <a:off x="509717" y="338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Eliminate risk.</a:t>
          </a:r>
        </a:p>
      </dsp:txBody>
      <dsp:txXfrm>
        <a:off x="509717" y="338558"/>
        <a:ext cx="7541700" cy="677550"/>
      </dsp:txXfrm>
    </dsp:sp>
    <dsp:sp modelId="{C202E79A-A970-492D-8E46-A8E3BCCFD7DE}">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724FD-85C8-474A-B4F4-2FDC9BE89D75}">
      <dsp:nvSpPr>
        <dsp:cNvPr id="0" name=""/>
        <dsp:cNvSpPr/>
      </dsp:nvSpPr>
      <dsp:spPr>
        <a:xfrm>
          <a:off x="995230" y="1354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Mitigate risk.</a:t>
          </a:r>
        </a:p>
      </dsp:txBody>
      <dsp:txXfrm>
        <a:off x="995230" y="1354558"/>
        <a:ext cx="7056187" cy="677550"/>
      </dsp:txXfrm>
    </dsp:sp>
    <dsp:sp modelId="{35313D88-7517-41B7-BE9B-E3312B95C28B}">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3D75BB-A380-48AD-A19A-9B3F6B96C712}">
      <dsp:nvSpPr>
        <dsp:cNvPr id="0" name=""/>
        <dsp:cNvSpPr/>
      </dsp:nvSpPr>
      <dsp:spPr>
        <a:xfrm>
          <a:off x="1144243" y="2370558"/>
          <a:ext cx="690717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0" kern="1200" dirty="0"/>
            <a:t>Deflect risk.</a:t>
          </a:r>
        </a:p>
      </dsp:txBody>
      <dsp:txXfrm>
        <a:off x="1144243" y="2370558"/>
        <a:ext cx="6907174" cy="677550"/>
      </dsp:txXfrm>
    </dsp:sp>
    <dsp:sp modelId="{5EB15E03-4385-4897-BEE1-B393B2FEDE6B}">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16DD98-3DAC-41D4-AD15-A72D31D514AB}">
      <dsp:nvSpPr>
        <dsp:cNvPr id="0" name=""/>
        <dsp:cNvSpPr/>
      </dsp:nvSpPr>
      <dsp:spPr>
        <a:xfrm>
          <a:off x="995230" y="3386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0" kern="1200" dirty="0"/>
            <a:t>Accept risk (contingency).</a:t>
          </a:r>
        </a:p>
      </dsp:txBody>
      <dsp:txXfrm>
        <a:off x="995230" y="3386558"/>
        <a:ext cx="7056187" cy="677550"/>
      </dsp:txXfrm>
    </dsp:sp>
    <dsp:sp modelId="{32C1D442-9C11-4DFA-9B0A-C23343D99FD7}">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74EDC1-209F-475E-A678-40757EC404B7}">
      <dsp:nvSpPr>
        <dsp:cNvPr id="0" name=""/>
        <dsp:cNvSpPr/>
      </dsp:nvSpPr>
      <dsp:spPr>
        <a:xfrm>
          <a:off x="509717" y="4402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ZA" sz="3500" b="0" kern="1200" dirty="0"/>
            <a:t>Turn risk into an opportunity</a:t>
          </a:r>
          <a:r>
            <a:rPr lang="en-ZA" sz="3500" b="1" kern="1200" dirty="0"/>
            <a:t>.</a:t>
          </a:r>
          <a:endParaRPr lang="en-US" sz="3500" b="1" kern="1200" dirty="0"/>
        </a:p>
      </dsp:txBody>
      <dsp:txXfrm>
        <a:off x="509717" y="4402558"/>
        <a:ext cx="7541700" cy="677550"/>
      </dsp:txXfrm>
    </dsp:sp>
    <dsp:sp modelId="{099D3C7B-7CEE-4354-A0CC-35B98654ECB4}">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A3178-1DDE-4B74-9DBE-0B98893920E8}">
      <dsp:nvSpPr>
        <dsp:cNvPr id="0" name=""/>
        <dsp:cNvSpPr/>
      </dsp:nvSpPr>
      <dsp:spPr>
        <a:xfrm>
          <a:off x="864155" y="0"/>
          <a:ext cx="9793763" cy="127093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E969F-0A9C-453C-8170-633C03635E50}">
      <dsp:nvSpPr>
        <dsp:cNvPr id="0" name=""/>
        <dsp:cNvSpPr/>
      </dsp:nvSpPr>
      <dsp:spPr>
        <a:xfrm>
          <a:off x="303804" y="381280"/>
          <a:ext cx="3456622" cy="508374"/>
        </a:xfrm>
        <a:prstGeom prst="round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Project identification</a:t>
          </a:r>
        </a:p>
      </dsp:txBody>
      <dsp:txXfrm>
        <a:off x="328621" y="406097"/>
        <a:ext cx="3406988" cy="458740"/>
      </dsp:txXfrm>
    </dsp:sp>
    <dsp:sp modelId="{DFC4A7F4-0B58-47A5-B413-1157C5FC3126}">
      <dsp:nvSpPr>
        <dsp:cNvPr id="0" name=""/>
        <dsp:cNvSpPr/>
      </dsp:nvSpPr>
      <dsp:spPr>
        <a:xfrm>
          <a:off x="4032726" y="381280"/>
          <a:ext cx="3456622" cy="508374"/>
        </a:xfrm>
        <a:prstGeom prst="round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Project selection</a:t>
          </a:r>
        </a:p>
      </dsp:txBody>
      <dsp:txXfrm>
        <a:off x="4057543" y="406097"/>
        <a:ext cx="3406988" cy="458740"/>
      </dsp:txXfrm>
    </dsp:sp>
    <dsp:sp modelId="{BCE62A25-B5BE-453A-9F68-01F983DC45E5}">
      <dsp:nvSpPr>
        <dsp:cNvPr id="0" name=""/>
        <dsp:cNvSpPr/>
      </dsp:nvSpPr>
      <dsp:spPr>
        <a:xfrm>
          <a:off x="7761647" y="381280"/>
          <a:ext cx="3456622" cy="5083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Project charter</a:t>
          </a:r>
        </a:p>
      </dsp:txBody>
      <dsp:txXfrm>
        <a:off x="7786464" y="406097"/>
        <a:ext cx="3406988" cy="4587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7005F-935A-4747-B386-96C1B4BF1951}">
      <dsp:nvSpPr>
        <dsp:cNvPr id="0" name=""/>
        <dsp:cNvSpPr/>
      </dsp:nvSpPr>
      <dsp:spPr>
        <a:xfrm rot="5400000">
          <a:off x="624167" y="876780"/>
          <a:ext cx="1370132" cy="16533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88D335-767C-4BB8-968E-D8BCDCCD5D62}">
      <dsp:nvSpPr>
        <dsp:cNvPr id="0" name=""/>
        <dsp:cNvSpPr/>
      </dsp:nvSpPr>
      <dsp:spPr>
        <a:xfrm>
          <a:off x="937969" y="313"/>
          <a:ext cx="1837097" cy="11022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objective</a:t>
          </a:r>
          <a:endParaRPr lang="en-US" sz="2200" kern="1200" dirty="0"/>
        </a:p>
      </dsp:txBody>
      <dsp:txXfrm>
        <a:off x="970253" y="32597"/>
        <a:ext cx="1772529" cy="1037690"/>
      </dsp:txXfrm>
    </dsp:sp>
    <dsp:sp modelId="{1DF5129E-F117-487D-8145-7E39CB067663}">
      <dsp:nvSpPr>
        <dsp:cNvPr id="0" name=""/>
        <dsp:cNvSpPr/>
      </dsp:nvSpPr>
      <dsp:spPr>
        <a:xfrm rot="5400000">
          <a:off x="624167" y="2254603"/>
          <a:ext cx="1370132" cy="16533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7ACF67-9689-4D56-BBF5-EC03C36D4827}">
      <dsp:nvSpPr>
        <dsp:cNvPr id="0" name=""/>
        <dsp:cNvSpPr/>
      </dsp:nvSpPr>
      <dsp:spPr>
        <a:xfrm>
          <a:off x="937969" y="1378136"/>
          <a:ext cx="1837097" cy="1102258"/>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deliverables</a:t>
          </a:r>
          <a:endParaRPr lang="en-US" sz="2200" kern="1200" dirty="0"/>
        </a:p>
      </dsp:txBody>
      <dsp:txXfrm>
        <a:off x="970253" y="1410420"/>
        <a:ext cx="1772529" cy="1037690"/>
      </dsp:txXfrm>
    </dsp:sp>
    <dsp:sp modelId="{CCCCD1FD-3982-47C8-9F45-57DA9DC9FB17}">
      <dsp:nvSpPr>
        <dsp:cNvPr id="0" name=""/>
        <dsp:cNvSpPr/>
      </dsp:nvSpPr>
      <dsp:spPr>
        <a:xfrm>
          <a:off x="1313079" y="2943514"/>
          <a:ext cx="2435649" cy="16533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17797F-72C2-4F01-9088-A59421AF85A3}">
      <dsp:nvSpPr>
        <dsp:cNvPr id="0" name=""/>
        <dsp:cNvSpPr/>
      </dsp:nvSpPr>
      <dsp:spPr>
        <a:xfrm>
          <a:off x="937969" y="2755959"/>
          <a:ext cx="1837097" cy="11022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terms</a:t>
          </a:r>
        </a:p>
      </dsp:txBody>
      <dsp:txXfrm>
        <a:off x="970253" y="2788243"/>
        <a:ext cx="1772529" cy="1037690"/>
      </dsp:txXfrm>
    </dsp:sp>
    <dsp:sp modelId="{26E56994-ECA4-44A3-8823-70516FFDF4E5}">
      <dsp:nvSpPr>
        <dsp:cNvPr id="0" name=""/>
        <dsp:cNvSpPr/>
      </dsp:nvSpPr>
      <dsp:spPr>
        <a:xfrm rot="16200000">
          <a:off x="3067507" y="2254603"/>
          <a:ext cx="1370132" cy="16533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2990A9-AA11-45D8-BA3C-392FB4329B44}">
      <dsp:nvSpPr>
        <dsp:cNvPr id="0" name=""/>
        <dsp:cNvSpPr/>
      </dsp:nvSpPr>
      <dsp:spPr>
        <a:xfrm>
          <a:off x="3381308" y="2755959"/>
          <a:ext cx="1837097" cy="1102258"/>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budget</a:t>
          </a:r>
        </a:p>
      </dsp:txBody>
      <dsp:txXfrm>
        <a:off x="3413592" y="2788243"/>
        <a:ext cx="1772529" cy="1037690"/>
      </dsp:txXfrm>
    </dsp:sp>
    <dsp:sp modelId="{D3794E18-2268-4873-ABCE-EEB0CC4BBE40}">
      <dsp:nvSpPr>
        <dsp:cNvPr id="0" name=""/>
        <dsp:cNvSpPr/>
      </dsp:nvSpPr>
      <dsp:spPr>
        <a:xfrm rot="16200000">
          <a:off x="3067507" y="876780"/>
          <a:ext cx="1370132" cy="16533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07B1FC-6D67-4425-A243-69E7FA40D53A}">
      <dsp:nvSpPr>
        <dsp:cNvPr id="0" name=""/>
        <dsp:cNvSpPr/>
      </dsp:nvSpPr>
      <dsp:spPr>
        <a:xfrm>
          <a:off x="3381308" y="1378136"/>
          <a:ext cx="1837097" cy="11022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schedule</a:t>
          </a:r>
        </a:p>
      </dsp:txBody>
      <dsp:txXfrm>
        <a:off x="3413592" y="1410420"/>
        <a:ext cx="1772529" cy="1037690"/>
      </dsp:txXfrm>
    </dsp:sp>
    <dsp:sp modelId="{FF71602E-EF41-499C-BAAC-91027EA3EC30}">
      <dsp:nvSpPr>
        <dsp:cNvPr id="0" name=""/>
        <dsp:cNvSpPr/>
      </dsp:nvSpPr>
      <dsp:spPr>
        <a:xfrm>
          <a:off x="3756418" y="187868"/>
          <a:ext cx="2435649" cy="16533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F644A7-F7E2-4AA5-81CA-CD0205AB77DC}">
      <dsp:nvSpPr>
        <dsp:cNvPr id="0" name=""/>
        <dsp:cNvSpPr/>
      </dsp:nvSpPr>
      <dsp:spPr>
        <a:xfrm>
          <a:off x="3381308" y="313"/>
          <a:ext cx="1837097" cy="1102258"/>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requirements</a:t>
          </a:r>
          <a:endParaRPr lang="en-US" sz="2200" kern="1200" dirty="0"/>
        </a:p>
      </dsp:txBody>
      <dsp:txXfrm>
        <a:off x="3413592" y="32597"/>
        <a:ext cx="1772529" cy="1037690"/>
      </dsp:txXfrm>
    </dsp:sp>
    <dsp:sp modelId="{431C97F0-C87A-41DB-87EF-ACEBC50D8C60}">
      <dsp:nvSpPr>
        <dsp:cNvPr id="0" name=""/>
        <dsp:cNvSpPr/>
      </dsp:nvSpPr>
      <dsp:spPr>
        <a:xfrm rot="5400000">
          <a:off x="5510846" y="876780"/>
          <a:ext cx="1370132" cy="16533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445E3F-E1CA-4267-A20C-5E802B78E77D}">
      <dsp:nvSpPr>
        <dsp:cNvPr id="0" name=""/>
        <dsp:cNvSpPr/>
      </dsp:nvSpPr>
      <dsp:spPr>
        <a:xfrm>
          <a:off x="5824648" y="313"/>
          <a:ext cx="1837097" cy="11022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SOW</a:t>
          </a:r>
        </a:p>
      </dsp:txBody>
      <dsp:txXfrm>
        <a:off x="5856932" y="32597"/>
        <a:ext cx="1772529" cy="1037690"/>
      </dsp:txXfrm>
    </dsp:sp>
    <dsp:sp modelId="{C95C9EB8-A856-4D80-A953-5B8C7D447E7F}">
      <dsp:nvSpPr>
        <dsp:cNvPr id="0" name=""/>
        <dsp:cNvSpPr/>
      </dsp:nvSpPr>
      <dsp:spPr>
        <a:xfrm rot="5400000">
          <a:off x="5510846" y="2254603"/>
          <a:ext cx="1370132" cy="16533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1213B4-D13A-4630-8C9A-BC4D17AFA6BD}">
      <dsp:nvSpPr>
        <dsp:cNvPr id="0" name=""/>
        <dsp:cNvSpPr/>
      </dsp:nvSpPr>
      <dsp:spPr>
        <a:xfrm>
          <a:off x="5824648" y="1378136"/>
          <a:ext cx="1837097" cy="1102258"/>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payment</a:t>
          </a:r>
        </a:p>
      </dsp:txBody>
      <dsp:txXfrm>
        <a:off x="5856932" y="1410420"/>
        <a:ext cx="1772529" cy="1037690"/>
      </dsp:txXfrm>
    </dsp:sp>
    <dsp:sp modelId="{4F68B062-9000-4D83-A260-349219322049}">
      <dsp:nvSpPr>
        <dsp:cNvPr id="0" name=""/>
        <dsp:cNvSpPr/>
      </dsp:nvSpPr>
      <dsp:spPr>
        <a:xfrm>
          <a:off x="5824648" y="2755959"/>
          <a:ext cx="1837097" cy="11022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due date</a:t>
          </a:r>
        </a:p>
      </dsp:txBody>
      <dsp:txXfrm>
        <a:off x="5856932" y="2788243"/>
        <a:ext cx="1772529" cy="10376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920DB-D822-4C82-9AA2-CE20C878E02F}">
      <dsp:nvSpPr>
        <dsp:cNvPr id="0" name=""/>
        <dsp:cNvSpPr/>
      </dsp:nvSpPr>
      <dsp:spPr>
        <a:xfrm>
          <a:off x="2402" y="0"/>
          <a:ext cx="3738096" cy="4278085"/>
        </a:xfrm>
        <a:prstGeom prst="roundRect">
          <a:avLst>
            <a:gd name="adj" fmla="val 1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ZA" sz="1800" kern="1200" dirty="0"/>
            <a:t>Describe the approach that will be used to solve the problem.</a:t>
          </a:r>
        </a:p>
        <a:p>
          <a:pPr marL="0" lvl="0" indent="0" algn="ctr" defTabSz="800100">
            <a:lnSpc>
              <a:spcPct val="90000"/>
            </a:lnSpc>
            <a:spcBef>
              <a:spcPct val="0"/>
            </a:spcBef>
            <a:spcAft>
              <a:spcPct val="35000"/>
            </a:spcAft>
            <a:buNone/>
          </a:pPr>
          <a:r>
            <a:rPr lang="en-ZA" sz="1800" kern="1200" dirty="0"/>
            <a:t>Indicate clearly how the proposed approach or solution will benefit the customer</a:t>
          </a:r>
        </a:p>
        <a:p>
          <a:pPr marL="0" lvl="0" indent="0" algn="ctr" defTabSz="800100">
            <a:lnSpc>
              <a:spcPct val="90000"/>
            </a:lnSpc>
            <a:spcBef>
              <a:spcPct val="0"/>
            </a:spcBef>
            <a:spcAft>
              <a:spcPct val="35000"/>
            </a:spcAft>
            <a:buNone/>
          </a:pPr>
          <a:endParaRPr lang="en-US" sz="1800" kern="1200" dirty="0"/>
        </a:p>
      </dsp:txBody>
      <dsp:txXfrm>
        <a:off x="2402" y="1711234"/>
        <a:ext cx="3738096" cy="1711234"/>
      </dsp:txXfrm>
    </dsp:sp>
    <dsp:sp modelId="{4B092B0F-F08F-4D40-B575-5D445E3DEBCD}">
      <dsp:nvSpPr>
        <dsp:cNvPr id="0" name=""/>
        <dsp:cNvSpPr/>
      </dsp:nvSpPr>
      <dsp:spPr>
        <a:xfrm>
          <a:off x="1159149" y="256685"/>
          <a:ext cx="1424602" cy="14246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7411F-3DE3-434F-9323-428422C9738B}">
      <dsp:nvSpPr>
        <dsp:cNvPr id="0" name=""/>
        <dsp:cNvSpPr/>
      </dsp:nvSpPr>
      <dsp:spPr>
        <a:xfrm>
          <a:off x="3852642" y="0"/>
          <a:ext cx="3738096" cy="42780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Describe major tasks.</a:t>
          </a:r>
        </a:p>
        <a:p>
          <a:pPr marL="0" lvl="0" indent="0" algn="ctr" defTabSz="800100">
            <a:lnSpc>
              <a:spcPct val="90000"/>
            </a:lnSpc>
            <a:spcBef>
              <a:spcPct val="0"/>
            </a:spcBef>
            <a:spcAft>
              <a:spcPct val="35000"/>
            </a:spcAft>
            <a:buNone/>
          </a:pPr>
          <a:r>
            <a:rPr lang="en-US" sz="1800" kern="1200" dirty="0"/>
            <a:t>List all deliverables.</a:t>
          </a:r>
        </a:p>
        <a:p>
          <a:pPr marL="0" lvl="0" indent="0" algn="ctr" defTabSz="800100">
            <a:lnSpc>
              <a:spcPct val="90000"/>
            </a:lnSpc>
            <a:spcBef>
              <a:spcPct val="0"/>
            </a:spcBef>
            <a:spcAft>
              <a:spcPct val="35000"/>
            </a:spcAft>
            <a:buNone/>
          </a:pPr>
          <a:r>
            <a:rPr lang="en-US" sz="1800" kern="1200" dirty="0"/>
            <a:t>Describe project org. structure.</a:t>
          </a:r>
        </a:p>
        <a:p>
          <a:pPr marL="0" lvl="0" indent="0" algn="ctr" defTabSz="800100">
            <a:lnSpc>
              <a:spcPct val="90000"/>
            </a:lnSpc>
            <a:spcBef>
              <a:spcPct val="0"/>
            </a:spcBef>
            <a:spcAft>
              <a:spcPct val="35000"/>
            </a:spcAft>
            <a:buNone/>
          </a:pPr>
          <a:r>
            <a:rPr lang="en-US" sz="1800" kern="1200" dirty="0"/>
            <a:t>Highlight prior experience.</a:t>
          </a:r>
        </a:p>
        <a:p>
          <a:pPr marL="0" lvl="0" indent="0" algn="ctr" defTabSz="800100">
            <a:lnSpc>
              <a:spcPct val="90000"/>
            </a:lnSpc>
            <a:spcBef>
              <a:spcPct val="0"/>
            </a:spcBef>
            <a:spcAft>
              <a:spcPct val="35000"/>
            </a:spcAft>
            <a:buNone/>
          </a:pPr>
          <a:endParaRPr lang="en-US" sz="1800" kern="1200" dirty="0"/>
        </a:p>
      </dsp:txBody>
      <dsp:txXfrm>
        <a:off x="3852642" y="1711234"/>
        <a:ext cx="3738096" cy="1711234"/>
      </dsp:txXfrm>
    </dsp:sp>
    <dsp:sp modelId="{6AA5EDC7-CC19-49D4-A0DD-C7C4D4122A41}">
      <dsp:nvSpPr>
        <dsp:cNvPr id="0" name=""/>
        <dsp:cNvSpPr/>
      </dsp:nvSpPr>
      <dsp:spPr>
        <a:xfrm>
          <a:off x="5009389" y="256685"/>
          <a:ext cx="1424602" cy="142460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5000" r="-3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1282CC-4EFA-4521-B11E-3D04A5739BB9}">
      <dsp:nvSpPr>
        <dsp:cNvPr id="0" name=""/>
        <dsp:cNvSpPr/>
      </dsp:nvSpPr>
      <dsp:spPr>
        <a:xfrm>
          <a:off x="7702881" y="0"/>
          <a:ext cx="3738096" cy="4278085"/>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Labour</a:t>
          </a:r>
          <a:r>
            <a:rPr lang="en-US" sz="1800" kern="1200" baseline="0" dirty="0"/>
            <a:t> costs</a:t>
          </a:r>
        </a:p>
        <a:p>
          <a:pPr marL="0" lvl="0" indent="0" algn="ctr" defTabSz="800100">
            <a:lnSpc>
              <a:spcPct val="90000"/>
            </a:lnSpc>
            <a:spcBef>
              <a:spcPct val="0"/>
            </a:spcBef>
            <a:spcAft>
              <a:spcPct val="35000"/>
            </a:spcAft>
            <a:buNone/>
          </a:pPr>
          <a:r>
            <a:rPr lang="en-US" sz="1800" kern="1200" baseline="0" dirty="0"/>
            <a:t>Material costs</a:t>
          </a:r>
        </a:p>
        <a:p>
          <a:pPr marL="0" lvl="0" indent="0" algn="ctr" defTabSz="800100">
            <a:lnSpc>
              <a:spcPct val="90000"/>
            </a:lnSpc>
            <a:spcBef>
              <a:spcPct val="0"/>
            </a:spcBef>
            <a:spcAft>
              <a:spcPct val="35000"/>
            </a:spcAft>
            <a:buNone/>
          </a:pPr>
          <a:r>
            <a:rPr lang="en-US" sz="1800" kern="1200" baseline="0" dirty="0"/>
            <a:t>Equipment costs.	</a:t>
          </a:r>
        </a:p>
        <a:p>
          <a:pPr marL="0" lvl="0" indent="0" algn="ctr" defTabSz="800100">
            <a:lnSpc>
              <a:spcPct val="90000"/>
            </a:lnSpc>
            <a:spcBef>
              <a:spcPct val="0"/>
            </a:spcBef>
            <a:spcAft>
              <a:spcPct val="35000"/>
            </a:spcAft>
            <a:buNone/>
          </a:pPr>
          <a:r>
            <a:rPr lang="en-US" sz="1800" kern="1200" baseline="0" dirty="0"/>
            <a:t>Facilities cost.</a:t>
          </a:r>
        </a:p>
        <a:p>
          <a:pPr marL="0" lvl="0" indent="0" algn="ctr" defTabSz="800100">
            <a:lnSpc>
              <a:spcPct val="90000"/>
            </a:lnSpc>
            <a:spcBef>
              <a:spcPct val="0"/>
            </a:spcBef>
            <a:spcAft>
              <a:spcPct val="35000"/>
            </a:spcAft>
            <a:buNone/>
          </a:pPr>
          <a:r>
            <a:rPr lang="en-US" sz="1800" kern="1200" baseline="0" dirty="0"/>
            <a:t>Travel costs.</a:t>
          </a:r>
          <a:endParaRPr lang="en-US" sz="1800" kern="1200" dirty="0"/>
        </a:p>
      </dsp:txBody>
      <dsp:txXfrm>
        <a:off x="7702881" y="1711234"/>
        <a:ext cx="3738096" cy="1711234"/>
      </dsp:txXfrm>
    </dsp:sp>
    <dsp:sp modelId="{465DED88-D4AA-4077-BB74-E0E36CCF367F}">
      <dsp:nvSpPr>
        <dsp:cNvPr id="0" name=""/>
        <dsp:cNvSpPr/>
      </dsp:nvSpPr>
      <dsp:spPr>
        <a:xfrm>
          <a:off x="8859628" y="256685"/>
          <a:ext cx="1424602" cy="142460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6000" r="-5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2CB6AD-6EED-444A-9A57-A1C3BCFED393}">
      <dsp:nvSpPr>
        <dsp:cNvPr id="0" name=""/>
        <dsp:cNvSpPr/>
      </dsp:nvSpPr>
      <dsp:spPr>
        <a:xfrm>
          <a:off x="457735" y="3422468"/>
          <a:ext cx="10527910" cy="641712"/>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7B661-4A22-439E-A77F-956D84470FA5}">
      <dsp:nvSpPr>
        <dsp:cNvPr id="0" name=""/>
        <dsp:cNvSpPr/>
      </dsp:nvSpPr>
      <dsp:spPr>
        <a:xfrm>
          <a:off x="0" y="0"/>
          <a:ext cx="5035826" cy="5340056"/>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D35E3F-6B87-4856-843D-5EAACBF0C3C9}">
      <dsp:nvSpPr>
        <dsp:cNvPr id="0" name=""/>
        <dsp:cNvSpPr/>
      </dsp:nvSpPr>
      <dsp:spPr>
        <a:xfrm>
          <a:off x="2517913" y="534527"/>
          <a:ext cx="3273287" cy="75928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t>The price will be fixed </a:t>
          </a:r>
        </a:p>
      </dsp:txBody>
      <dsp:txXfrm>
        <a:off x="2554978" y="571592"/>
        <a:ext cx="3199157" cy="685159"/>
      </dsp:txXfrm>
    </dsp:sp>
    <dsp:sp modelId="{BE611588-79A0-4F9C-A6A2-2AB1B8C4CB8E}">
      <dsp:nvSpPr>
        <dsp:cNvPr id="0" name=""/>
        <dsp:cNvSpPr/>
      </dsp:nvSpPr>
      <dsp:spPr>
        <a:xfrm>
          <a:off x="2517913" y="1388727"/>
          <a:ext cx="3273287" cy="75928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t>Customer and the contractor are in agreement on the price. </a:t>
          </a:r>
        </a:p>
      </dsp:txBody>
      <dsp:txXfrm>
        <a:off x="2554978" y="1425792"/>
        <a:ext cx="3199157" cy="685159"/>
      </dsp:txXfrm>
    </dsp:sp>
    <dsp:sp modelId="{9994D09B-0350-456E-8A66-62B0309F7FD8}">
      <dsp:nvSpPr>
        <dsp:cNvPr id="0" name=""/>
        <dsp:cNvSpPr/>
      </dsp:nvSpPr>
      <dsp:spPr>
        <a:xfrm>
          <a:off x="2517913" y="2242927"/>
          <a:ext cx="3273287" cy="75928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ZA" sz="1600" kern="1200" dirty="0"/>
            <a:t>The price can only change by agreement of both the customer and contractor. </a:t>
          </a:r>
        </a:p>
      </dsp:txBody>
      <dsp:txXfrm>
        <a:off x="2554978" y="2279992"/>
        <a:ext cx="3199157" cy="685159"/>
      </dsp:txXfrm>
    </dsp:sp>
    <dsp:sp modelId="{65B4D92C-4693-4F8F-A476-0B5F468B25B5}">
      <dsp:nvSpPr>
        <dsp:cNvPr id="0" name=""/>
        <dsp:cNvSpPr/>
      </dsp:nvSpPr>
      <dsp:spPr>
        <a:xfrm>
          <a:off x="2517913" y="3097128"/>
          <a:ext cx="3273287" cy="75928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t>This is a low risk contract for the customer.</a:t>
          </a:r>
        </a:p>
      </dsp:txBody>
      <dsp:txXfrm>
        <a:off x="2554978" y="3134193"/>
        <a:ext cx="3199157" cy="685159"/>
      </dsp:txXfrm>
    </dsp:sp>
    <dsp:sp modelId="{22118B68-60A3-4C6B-822C-8F882F72C723}">
      <dsp:nvSpPr>
        <dsp:cNvPr id="0" name=""/>
        <dsp:cNvSpPr/>
      </dsp:nvSpPr>
      <dsp:spPr>
        <a:xfrm>
          <a:off x="2517913" y="3951328"/>
          <a:ext cx="3273287" cy="75928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t>High risk for the contractor </a:t>
          </a:r>
        </a:p>
      </dsp:txBody>
      <dsp:txXfrm>
        <a:off x="2554978" y="3988393"/>
        <a:ext cx="3199157" cy="6851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6B281-1874-433D-A43E-A2AD7FC1E007}">
      <dsp:nvSpPr>
        <dsp:cNvPr id="0" name=""/>
        <dsp:cNvSpPr/>
      </dsp:nvSpPr>
      <dsp:spPr>
        <a:xfrm>
          <a:off x="15401" y="0"/>
          <a:ext cx="5181596" cy="5181596"/>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AA91C0-7A04-4807-B7E2-EB1260AF4A7C}">
      <dsp:nvSpPr>
        <dsp:cNvPr id="0" name=""/>
        <dsp:cNvSpPr/>
      </dsp:nvSpPr>
      <dsp:spPr>
        <a:xfrm>
          <a:off x="2606199" y="518665"/>
          <a:ext cx="3368037" cy="73675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t>Customer will also pay the profit amount to the contractor. </a:t>
          </a:r>
        </a:p>
      </dsp:txBody>
      <dsp:txXfrm>
        <a:off x="2642165" y="554631"/>
        <a:ext cx="3296105" cy="664826"/>
      </dsp:txXfrm>
    </dsp:sp>
    <dsp:sp modelId="{2D8CFF97-436E-478D-9663-F13D1404F461}">
      <dsp:nvSpPr>
        <dsp:cNvPr id="0" name=""/>
        <dsp:cNvSpPr/>
      </dsp:nvSpPr>
      <dsp:spPr>
        <a:xfrm>
          <a:off x="2606199" y="1347518"/>
          <a:ext cx="3368037" cy="73675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t>High risk for the customer</a:t>
          </a:r>
          <a:r>
            <a:rPr lang="en-ZA" sz="1300" kern="1200" dirty="0"/>
            <a:t>.</a:t>
          </a:r>
        </a:p>
      </dsp:txBody>
      <dsp:txXfrm>
        <a:off x="2642165" y="1383484"/>
        <a:ext cx="3296105" cy="664826"/>
      </dsp:txXfrm>
    </dsp:sp>
    <dsp:sp modelId="{5920E163-3D53-405C-8D63-5ED8A2D09CA7}">
      <dsp:nvSpPr>
        <dsp:cNvPr id="0" name=""/>
        <dsp:cNvSpPr/>
      </dsp:nvSpPr>
      <dsp:spPr>
        <a:xfrm>
          <a:off x="2606199" y="2176371"/>
          <a:ext cx="3368037" cy="73675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t>Low risk to the contractor.</a:t>
          </a:r>
        </a:p>
      </dsp:txBody>
      <dsp:txXfrm>
        <a:off x="2642165" y="2212337"/>
        <a:ext cx="3296105" cy="664826"/>
      </dsp:txXfrm>
    </dsp:sp>
    <dsp:sp modelId="{F1202B8D-7CC8-4D86-B188-E8375069E5E9}">
      <dsp:nvSpPr>
        <dsp:cNvPr id="0" name=""/>
        <dsp:cNvSpPr/>
      </dsp:nvSpPr>
      <dsp:spPr>
        <a:xfrm>
          <a:off x="2606199" y="3005224"/>
          <a:ext cx="3368037" cy="73675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t>Based on cost plus margin</a:t>
          </a:r>
          <a:r>
            <a:rPr lang="en-ZA" sz="1300" kern="1200" dirty="0"/>
            <a:t>.</a:t>
          </a:r>
        </a:p>
      </dsp:txBody>
      <dsp:txXfrm>
        <a:off x="2642165" y="3041190"/>
        <a:ext cx="3296105" cy="664826"/>
      </dsp:txXfrm>
    </dsp:sp>
    <dsp:sp modelId="{10CE4542-C564-424F-ACBB-55F8E1EED9B8}">
      <dsp:nvSpPr>
        <dsp:cNvPr id="0" name=""/>
        <dsp:cNvSpPr/>
      </dsp:nvSpPr>
      <dsp:spPr>
        <a:xfrm>
          <a:off x="2606199" y="3834077"/>
          <a:ext cx="3368037" cy="73675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t>The contractor's reputation can be hurt if costs are highly overrun</a:t>
          </a:r>
        </a:p>
      </dsp:txBody>
      <dsp:txXfrm>
        <a:off x="2642165" y="3870043"/>
        <a:ext cx="3296105" cy="6648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A86F8-54C2-4962-92BF-12EF41BF86F4}">
      <dsp:nvSpPr>
        <dsp:cNvPr id="0" name=""/>
        <dsp:cNvSpPr/>
      </dsp:nvSpPr>
      <dsp:spPr>
        <a:xfrm>
          <a:off x="-4663839" y="-714974"/>
          <a:ext cx="5555381" cy="5555381"/>
        </a:xfrm>
        <a:prstGeom prst="blockArc">
          <a:avLst>
            <a:gd name="adj1" fmla="val 18900000"/>
            <a:gd name="adj2" fmla="val 2700000"/>
            <a:gd name="adj3" fmla="val 38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36C660-734C-4190-B171-B0383A4CE954}">
      <dsp:nvSpPr>
        <dsp:cNvPr id="0" name=""/>
        <dsp:cNvSpPr/>
      </dsp:nvSpPr>
      <dsp:spPr>
        <a:xfrm>
          <a:off x="390215" y="257757"/>
          <a:ext cx="10510040" cy="515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9451" tIns="68580" rIns="68580" bIns="68580" numCol="1" spcCol="1270" anchor="ctr" anchorCtr="0">
          <a:noAutofit/>
        </a:bodyPr>
        <a:lstStyle/>
        <a:p>
          <a:pPr marL="0" lvl="0" indent="0" algn="l" defTabSz="1200150">
            <a:lnSpc>
              <a:spcPct val="90000"/>
            </a:lnSpc>
            <a:spcBef>
              <a:spcPct val="0"/>
            </a:spcBef>
            <a:spcAft>
              <a:spcPct val="35000"/>
            </a:spcAft>
            <a:buNone/>
          </a:pPr>
          <a:r>
            <a:rPr lang="en-ZA" sz="2700" kern="1200" dirty="0"/>
            <a:t>Bar chart</a:t>
          </a:r>
          <a:endParaRPr lang="en-US" sz="2700" kern="1200" dirty="0"/>
        </a:p>
      </dsp:txBody>
      <dsp:txXfrm>
        <a:off x="390215" y="257757"/>
        <a:ext cx="10510040" cy="515844"/>
      </dsp:txXfrm>
    </dsp:sp>
    <dsp:sp modelId="{B4642D4C-A5C8-47C2-AD6D-22449A522DDC}">
      <dsp:nvSpPr>
        <dsp:cNvPr id="0" name=""/>
        <dsp:cNvSpPr/>
      </dsp:nvSpPr>
      <dsp:spPr>
        <a:xfrm>
          <a:off x="67812" y="193276"/>
          <a:ext cx="644805" cy="64480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6B1E4A-7C65-4E3B-9490-C76A8FE14605}">
      <dsp:nvSpPr>
        <dsp:cNvPr id="0" name=""/>
        <dsp:cNvSpPr/>
      </dsp:nvSpPr>
      <dsp:spPr>
        <a:xfrm>
          <a:off x="759853" y="1031275"/>
          <a:ext cx="10140401" cy="515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9451" tIns="68580" rIns="68580" bIns="68580" numCol="1" spcCol="1270" anchor="ctr" anchorCtr="0">
          <a:noAutofit/>
        </a:bodyPr>
        <a:lstStyle/>
        <a:p>
          <a:pPr marL="0" lvl="0" indent="0" algn="l" defTabSz="1200150">
            <a:lnSpc>
              <a:spcPct val="90000"/>
            </a:lnSpc>
            <a:spcBef>
              <a:spcPct val="0"/>
            </a:spcBef>
            <a:spcAft>
              <a:spcPct val="35000"/>
            </a:spcAft>
            <a:buNone/>
          </a:pPr>
          <a:r>
            <a:rPr lang="en-ZA" sz="2700" kern="1200" dirty="0"/>
            <a:t>Graphs</a:t>
          </a:r>
          <a:endParaRPr lang="en-US" sz="2700" kern="1200" dirty="0"/>
        </a:p>
      </dsp:txBody>
      <dsp:txXfrm>
        <a:off x="759853" y="1031275"/>
        <a:ext cx="10140401" cy="515844"/>
      </dsp:txXfrm>
    </dsp:sp>
    <dsp:sp modelId="{3E2DAD1B-911F-4344-9394-E9BFDCF9505F}">
      <dsp:nvSpPr>
        <dsp:cNvPr id="0" name=""/>
        <dsp:cNvSpPr/>
      </dsp:nvSpPr>
      <dsp:spPr>
        <a:xfrm>
          <a:off x="437451" y="966795"/>
          <a:ext cx="644805" cy="64480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5E3824-527D-49F7-BE54-02887217B070}">
      <dsp:nvSpPr>
        <dsp:cNvPr id="0" name=""/>
        <dsp:cNvSpPr/>
      </dsp:nvSpPr>
      <dsp:spPr>
        <a:xfrm>
          <a:off x="873303" y="1804794"/>
          <a:ext cx="10026951" cy="515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945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Tables</a:t>
          </a:r>
        </a:p>
      </dsp:txBody>
      <dsp:txXfrm>
        <a:off x="873303" y="1804794"/>
        <a:ext cx="10026951" cy="515844"/>
      </dsp:txXfrm>
    </dsp:sp>
    <dsp:sp modelId="{A95B71E1-8DA4-42A4-A672-01E1481B537E}">
      <dsp:nvSpPr>
        <dsp:cNvPr id="0" name=""/>
        <dsp:cNvSpPr/>
      </dsp:nvSpPr>
      <dsp:spPr>
        <a:xfrm>
          <a:off x="550900" y="1740313"/>
          <a:ext cx="644805" cy="64480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86AEFF-F336-4CDA-A978-ED87EA000FBE}">
      <dsp:nvSpPr>
        <dsp:cNvPr id="0" name=""/>
        <dsp:cNvSpPr/>
      </dsp:nvSpPr>
      <dsp:spPr>
        <a:xfrm>
          <a:off x="759853" y="2578313"/>
          <a:ext cx="10140401" cy="515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9451" tIns="68580" rIns="68580" bIns="68580" numCol="1" spcCol="1270" anchor="ctr" anchorCtr="0">
          <a:noAutofit/>
        </a:bodyPr>
        <a:lstStyle/>
        <a:p>
          <a:pPr marL="0" lvl="0" indent="0" algn="l" defTabSz="1200150">
            <a:lnSpc>
              <a:spcPct val="90000"/>
            </a:lnSpc>
            <a:spcBef>
              <a:spcPct val="0"/>
            </a:spcBef>
            <a:spcAft>
              <a:spcPct val="35000"/>
            </a:spcAft>
            <a:buNone/>
          </a:pPr>
          <a:r>
            <a:rPr lang="en-ZA" sz="2700" kern="1200" dirty="0"/>
            <a:t>Bubble Charts</a:t>
          </a:r>
          <a:endParaRPr lang="en-US" sz="2700" kern="1200" dirty="0"/>
        </a:p>
      </dsp:txBody>
      <dsp:txXfrm>
        <a:off x="759853" y="2578313"/>
        <a:ext cx="10140401" cy="515844"/>
      </dsp:txXfrm>
    </dsp:sp>
    <dsp:sp modelId="{B4BF3614-2F49-408A-8386-A3698E4118EF}">
      <dsp:nvSpPr>
        <dsp:cNvPr id="0" name=""/>
        <dsp:cNvSpPr/>
      </dsp:nvSpPr>
      <dsp:spPr>
        <a:xfrm>
          <a:off x="437451" y="2513832"/>
          <a:ext cx="644805" cy="64480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754152-AAC2-4AD0-882E-79BA477ECEAB}">
      <dsp:nvSpPr>
        <dsp:cNvPr id="0" name=""/>
        <dsp:cNvSpPr/>
      </dsp:nvSpPr>
      <dsp:spPr>
        <a:xfrm>
          <a:off x="390215" y="3351831"/>
          <a:ext cx="10510040" cy="515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945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Logic Diagrams</a:t>
          </a:r>
        </a:p>
      </dsp:txBody>
      <dsp:txXfrm>
        <a:off x="390215" y="3351831"/>
        <a:ext cx="10510040" cy="515844"/>
      </dsp:txXfrm>
    </dsp:sp>
    <dsp:sp modelId="{E2D47E6A-B77E-44BB-B5F7-B9D3459AA3EC}">
      <dsp:nvSpPr>
        <dsp:cNvPr id="0" name=""/>
        <dsp:cNvSpPr/>
      </dsp:nvSpPr>
      <dsp:spPr>
        <a:xfrm>
          <a:off x="67812" y="3287351"/>
          <a:ext cx="644805" cy="64480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A86F8-54C2-4962-92BF-12EF41BF86F4}">
      <dsp:nvSpPr>
        <dsp:cNvPr id="0" name=""/>
        <dsp:cNvSpPr/>
      </dsp:nvSpPr>
      <dsp:spPr>
        <a:xfrm>
          <a:off x="-3428338" y="-527145"/>
          <a:ext cx="4087694" cy="4087694"/>
        </a:xfrm>
        <a:prstGeom prst="blockArc">
          <a:avLst>
            <a:gd name="adj1" fmla="val 18900000"/>
            <a:gd name="adj2" fmla="val 2700000"/>
            <a:gd name="adj3" fmla="val 52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36C660-734C-4190-B171-B0383A4CE954}">
      <dsp:nvSpPr>
        <dsp:cNvPr id="0" name=""/>
        <dsp:cNvSpPr/>
      </dsp:nvSpPr>
      <dsp:spPr>
        <a:xfrm>
          <a:off x="289304" y="189527"/>
          <a:ext cx="2856994" cy="3792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1067" tIns="48260" rIns="48260" bIns="48260" numCol="1" spcCol="1270" anchor="ctr" anchorCtr="0">
          <a:noAutofit/>
        </a:bodyPr>
        <a:lstStyle/>
        <a:p>
          <a:pPr marL="0" lvl="0" indent="0" algn="l" defTabSz="844550">
            <a:lnSpc>
              <a:spcPct val="90000"/>
            </a:lnSpc>
            <a:spcBef>
              <a:spcPct val="0"/>
            </a:spcBef>
            <a:spcAft>
              <a:spcPct val="35000"/>
            </a:spcAft>
            <a:buNone/>
          </a:pPr>
          <a:r>
            <a:rPr lang="en-ZA" sz="1900" kern="1200" dirty="0"/>
            <a:t>No detailed data</a:t>
          </a:r>
          <a:endParaRPr lang="en-US" sz="1900" kern="1200" dirty="0"/>
        </a:p>
      </dsp:txBody>
      <dsp:txXfrm>
        <a:off x="289304" y="189527"/>
        <a:ext cx="2856994" cy="379296"/>
      </dsp:txXfrm>
    </dsp:sp>
    <dsp:sp modelId="{B4642D4C-A5C8-47C2-AD6D-22449A522DDC}">
      <dsp:nvSpPr>
        <dsp:cNvPr id="0" name=""/>
        <dsp:cNvSpPr/>
      </dsp:nvSpPr>
      <dsp:spPr>
        <a:xfrm>
          <a:off x="52244" y="142114"/>
          <a:ext cx="474121" cy="47412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6B1E4A-7C65-4E3B-9490-C76A8FE14605}">
      <dsp:nvSpPr>
        <dsp:cNvPr id="0" name=""/>
        <dsp:cNvSpPr/>
      </dsp:nvSpPr>
      <dsp:spPr>
        <a:xfrm>
          <a:off x="561097" y="758290"/>
          <a:ext cx="2585201" cy="3792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1067" tIns="48260" rIns="48260" bIns="48260" numCol="1" spcCol="1270" anchor="ctr" anchorCtr="0">
          <a:noAutofit/>
        </a:bodyPr>
        <a:lstStyle/>
        <a:p>
          <a:pPr marL="0" lvl="0" indent="0" algn="l" defTabSz="844550">
            <a:lnSpc>
              <a:spcPct val="90000"/>
            </a:lnSpc>
            <a:spcBef>
              <a:spcPct val="0"/>
            </a:spcBef>
            <a:spcAft>
              <a:spcPct val="35000"/>
            </a:spcAft>
            <a:buNone/>
          </a:pPr>
          <a:r>
            <a:rPr lang="en-ZA" sz="1900" kern="1200" dirty="0"/>
            <a:t>Accuracy of 35%</a:t>
          </a:r>
          <a:endParaRPr lang="en-US" sz="1900" kern="1200" dirty="0"/>
        </a:p>
      </dsp:txBody>
      <dsp:txXfrm>
        <a:off x="561097" y="758290"/>
        <a:ext cx="2585201" cy="379296"/>
      </dsp:txXfrm>
    </dsp:sp>
    <dsp:sp modelId="{3E2DAD1B-911F-4344-9394-E9BFDCF9505F}">
      <dsp:nvSpPr>
        <dsp:cNvPr id="0" name=""/>
        <dsp:cNvSpPr/>
      </dsp:nvSpPr>
      <dsp:spPr>
        <a:xfrm>
          <a:off x="324037" y="710878"/>
          <a:ext cx="474121" cy="47412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5E3824-527D-49F7-BE54-02887217B070}">
      <dsp:nvSpPr>
        <dsp:cNvPr id="0" name=""/>
        <dsp:cNvSpPr/>
      </dsp:nvSpPr>
      <dsp:spPr>
        <a:xfrm>
          <a:off x="644516" y="1327053"/>
          <a:ext cx="2501783" cy="3792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1067"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Top down approach</a:t>
          </a:r>
        </a:p>
      </dsp:txBody>
      <dsp:txXfrm>
        <a:off x="644516" y="1327053"/>
        <a:ext cx="2501783" cy="379296"/>
      </dsp:txXfrm>
    </dsp:sp>
    <dsp:sp modelId="{A95B71E1-8DA4-42A4-A672-01E1481B537E}">
      <dsp:nvSpPr>
        <dsp:cNvPr id="0" name=""/>
        <dsp:cNvSpPr/>
      </dsp:nvSpPr>
      <dsp:spPr>
        <a:xfrm>
          <a:off x="407456" y="1279641"/>
          <a:ext cx="474121" cy="47412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86AEFF-F336-4CDA-A978-ED87EA000FBE}">
      <dsp:nvSpPr>
        <dsp:cNvPr id="0" name=""/>
        <dsp:cNvSpPr/>
      </dsp:nvSpPr>
      <dsp:spPr>
        <a:xfrm>
          <a:off x="561097" y="1895816"/>
          <a:ext cx="2585201" cy="3792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1067"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Based on statistical</a:t>
          </a:r>
        </a:p>
      </dsp:txBody>
      <dsp:txXfrm>
        <a:off x="561097" y="1895816"/>
        <a:ext cx="2585201" cy="379296"/>
      </dsp:txXfrm>
    </dsp:sp>
    <dsp:sp modelId="{B4BF3614-2F49-408A-8386-A3698E4118EF}">
      <dsp:nvSpPr>
        <dsp:cNvPr id="0" name=""/>
        <dsp:cNvSpPr/>
      </dsp:nvSpPr>
      <dsp:spPr>
        <a:xfrm>
          <a:off x="324037" y="1848404"/>
          <a:ext cx="474121" cy="47412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754152-AAC2-4AD0-882E-79BA477ECEAB}">
      <dsp:nvSpPr>
        <dsp:cNvPr id="0" name=""/>
        <dsp:cNvSpPr/>
      </dsp:nvSpPr>
      <dsp:spPr>
        <a:xfrm>
          <a:off x="289304" y="2464580"/>
          <a:ext cx="2856994" cy="3792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1067"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May use historical data</a:t>
          </a:r>
        </a:p>
      </dsp:txBody>
      <dsp:txXfrm>
        <a:off x="289304" y="2464580"/>
        <a:ext cx="2856994" cy="379296"/>
      </dsp:txXfrm>
    </dsp:sp>
    <dsp:sp modelId="{E2D47E6A-B77E-44BB-B5F7-B9D3459AA3EC}">
      <dsp:nvSpPr>
        <dsp:cNvPr id="0" name=""/>
        <dsp:cNvSpPr/>
      </dsp:nvSpPr>
      <dsp:spPr>
        <a:xfrm>
          <a:off x="52244" y="2417167"/>
          <a:ext cx="474121" cy="47412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A86F8-54C2-4962-92BF-12EF41BF86F4}">
      <dsp:nvSpPr>
        <dsp:cNvPr id="0" name=""/>
        <dsp:cNvSpPr/>
      </dsp:nvSpPr>
      <dsp:spPr>
        <a:xfrm>
          <a:off x="-3588444" y="-551485"/>
          <a:ext cx="4277889" cy="4277889"/>
        </a:xfrm>
        <a:prstGeom prst="blockArc">
          <a:avLst>
            <a:gd name="adj1" fmla="val 18900000"/>
            <a:gd name="adj2" fmla="val 2700000"/>
            <a:gd name="adj3" fmla="val 50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36C660-734C-4190-B171-B0383A4CE954}">
      <dsp:nvSpPr>
        <dsp:cNvPr id="0" name=""/>
        <dsp:cNvSpPr/>
      </dsp:nvSpPr>
      <dsp:spPr>
        <a:xfrm>
          <a:off x="302381" y="198368"/>
          <a:ext cx="3063698"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Top-down</a:t>
          </a:r>
        </a:p>
      </dsp:txBody>
      <dsp:txXfrm>
        <a:off x="302381" y="198368"/>
        <a:ext cx="3063698" cy="396991"/>
      </dsp:txXfrm>
    </dsp:sp>
    <dsp:sp modelId="{B4642D4C-A5C8-47C2-AD6D-22449A522DDC}">
      <dsp:nvSpPr>
        <dsp:cNvPr id="0" name=""/>
        <dsp:cNvSpPr/>
      </dsp:nvSpPr>
      <dsp:spPr>
        <a:xfrm>
          <a:off x="54261" y="148744"/>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6B1E4A-7C65-4E3B-9490-C76A8FE14605}">
      <dsp:nvSpPr>
        <dsp:cNvPr id="0" name=""/>
        <dsp:cNvSpPr/>
      </dsp:nvSpPr>
      <dsp:spPr>
        <a:xfrm>
          <a:off x="586854" y="793666"/>
          <a:ext cx="2779226"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45720" rIns="45720" bIns="45720" numCol="1" spcCol="1270" anchor="ctr" anchorCtr="0">
          <a:noAutofit/>
        </a:bodyPr>
        <a:lstStyle/>
        <a:p>
          <a:pPr marL="0" lvl="0" indent="0" algn="l" defTabSz="800100">
            <a:lnSpc>
              <a:spcPct val="90000"/>
            </a:lnSpc>
            <a:spcBef>
              <a:spcPct val="0"/>
            </a:spcBef>
            <a:spcAft>
              <a:spcPct val="35000"/>
            </a:spcAft>
            <a:buNone/>
          </a:pPr>
          <a:r>
            <a:rPr lang="en-ZA" sz="1800" kern="1200" dirty="0"/>
            <a:t>No detailed data</a:t>
          </a:r>
          <a:endParaRPr lang="en-US" sz="1800" kern="1200" dirty="0"/>
        </a:p>
      </dsp:txBody>
      <dsp:txXfrm>
        <a:off x="586854" y="793666"/>
        <a:ext cx="2779226" cy="396991"/>
      </dsp:txXfrm>
    </dsp:sp>
    <dsp:sp modelId="{3E2DAD1B-911F-4344-9394-E9BFDCF9505F}">
      <dsp:nvSpPr>
        <dsp:cNvPr id="0" name=""/>
        <dsp:cNvSpPr/>
      </dsp:nvSpPr>
      <dsp:spPr>
        <a:xfrm>
          <a:off x="338734" y="744042"/>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5E3824-527D-49F7-BE54-02887217B070}">
      <dsp:nvSpPr>
        <dsp:cNvPr id="0" name=""/>
        <dsp:cNvSpPr/>
      </dsp:nvSpPr>
      <dsp:spPr>
        <a:xfrm>
          <a:off x="674164" y="1388963"/>
          <a:ext cx="2691915"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Based on similar projects</a:t>
          </a:r>
        </a:p>
      </dsp:txBody>
      <dsp:txXfrm>
        <a:off x="674164" y="1388963"/>
        <a:ext cx="2691915" cy="396991"/>
      </dsp:txXfrm>
    </dsp:sp>
    <dsp:sp modelId="{A95B71E1-8DA4-42A4-A672-01E1481B537E}">
      <dsp:nvSpPr>
        <dsp:cNvPr id="0" name=""/>
        <dsp:cNvSpPr/>
      </dsp:nvSpPr>
      <dsp:spPr>
        <a:xfrm>
          <a:off x="426044" y="1339339"/>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86AEFF-F336-4CDA-A978-ED87EA000FBE}">
      <dsp:nvSpPr>
        <dsp:cNvPr id="0" name=""/>
        <dsp:cNvSpPr/>
      </dsp:nvSpPr>
      <dsp:spPr>
        <a:xfrm>
          <a:off x="586854" y="1984260"/>
          <a:ext cx="2779226"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Adjust for capacity</a:t>
          </a:r>
        </a:p>
      </dsp:txBody>
      <dsp:txXfrm>
        <a:off x="586854" y="1984260"/>
        <a:ext cx="2779226" cy="396991"/>
      </dsp:txXfrm>
    </dsp:sp>
    <dsp:sp modelId="{B4BF3614-2F49-408A-8386-A3698E4118EF}">
      <dsp:nvSpPr>
        <dsp:cNvPr id="0" name=""/>
        <dsp:cNvSpPr/>
      </dsp:nvSpPr>
      <dsp:spPr>
        <a:xfrm>
          <a:off x="338734" y="1934636"/>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754152-AAC2-4AD0-882E-79BA477ECEAB}">
      <dsp:nvSpPr>
        <dsp:cNvPr id="0" name=""/>
        <dsp:cNvSpPr/>
      </dsp:nvSpPr>
      <dsp:spPr>
        <a:xfrm>
          <a:off x="302381" y="2579557"/>
          <a:ext cx="3063698"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Adjust for technology</a:t>
          </a:r>
        </a:p>
      </dsp:txBody>
      <dsp:txXfrm>
        <a:off x="302381" y="2579557"/>
        <a:ext cx="3063698" cy="396991"/>
      </dsp:txXfrm>
    </dsp:sp>
    <dsp:sp modelId="{E2D47E6A-B77E-44BB-B5F7-B9D3459AA3EC}">
      <dsp:nvSpPr>
        <dsp:cNvPr id="0" name=""/>
        <dsp:cNvSpPr/>
      </dsp:nvSpPr>
      <dsp:spPr>
        <a:xfrm>
          <a:off x="54261" y="2529933"/>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F2545-5A7B-4487-8E47-4D99B9E2C6D9}" type="datetimeFigureOut">
              <a:rPr lang="en-ZA" smtClean="0"/>
              <a:t>2017/08/31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6B9EF-17F9-4918-87E9-DB9CC8888B9C}" type="slidenum">
              <a:rPr lang="en-ZA" smtClean="0"/>
              <a:t>‹#›</a:t>
            </a:fld>
            <a:endParaRPr lang="en-ZA"/>
          </a:p>
        </p:txBody>
      </p:sp>
    </p:spTree>
    <p:extLst>
      <p:ext uri="{BB962C8B-B14F-4D97-AF65-F5344CB8AC3E}">
        <p14:creationId xmlns:p14="http://schemas.microsoft.com/office/powerpoint/2010/main" val="240707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The project manager according to </a:t>
            </a:r>
            <a:r>
              <a:rPr lang="en-ZA" sz="1200" b="0" i="0" u="none" strike="noStrike" kern="1200" baseline="0" dirty="0" err="1">
                <a:solidFill>
                  <a:schemeClr val="tx1"/>
                </a:solidFill>
                <a:latin typeface="+mn-lt"/>
                <a:ea typeface="+mn-ea"/>
                <a:cs typeface="+mn-cs"/>
              </a:rPr>
              <a:t>Kerzner</a:t>
            </a:r>
            <a:r>
              <a:rPr lang="en-ZA" sz="1200" b="0" i="0" u="none" strike="noStrike" kern="1200" baseline="0" dirty="0">
                <a:solidFill>
                  <a:schemeClr val="tx1"/>
                </a:solidFill>
                <a:latin typeface="+mn-lt"/>
                <a:ea typeface="+mn-ea"/>
                <a:cs typeface="+mn-cs"/>
              </a:rPr>
              <a:t>, (2013: 38) is responsible for coordinating and integrating activities across multiple functional lines. The integration of these activities include: </a:t>
            </a:r>
          </a:p>
          <a:p>
            <a:r>
              <a:rPr lang="en-ZA" sz="1200" b="0" i="0" u="none" strike="noStrike" kern="1200" baseline="0" dirty="0">
                <a:solidFill>
                  <a:schemeClr val="tx1"/>
                </a:solidFill>
                <a:latin typeface="+mn-lt"/>
                <a:ea typeface="+mn-ea"/>
                <a:cs typeface="+mn-cs"/>
              </a:rPr>
              <a:t>● Integrating the activities necessary to develop a project plan </a:t>
            </a:r>
          </a:p>
          <a:p>
            <a:r>
              <a:rPr lang="en-ZA" sz="1200" b="0" i="0" u="none" strike="noStrike" kern="1200" baseline="0" dirty="0">
                <a:solidFill>
                  <a:schemeClr val="tx1"/>
                </a:solidFill>
                <a:latin typeface="+mn-lt"/>
                <a:ea typeface="+mn-ea"/>
                <a:cs typeface="+mn-cs"/>
              </a:rPr>
              <a:t>● Integrating the activities necessary to execute the plan </a:t>
            </a:r>
          </a:p>
          <a:p>
            <a:r>
              <a:rPr lang="en-ZA" sz="1200" b="0" i="0" u="none" strike="noStrike" kern="1200" baseline="0" dirty="0">
                <a:solidFill>
                  <a:schemeClr val="tx1"/>
                </a:solidFill>
                <a:latin typeface="+mn-lt"/>
                <a:ea typeface="+mn-ea"/>
                <a:cs typeface="+mn-cs"/>
              </a:rPr>
              <a:t>● Integrating the activities necessary to make changes to the plan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a:t>
            </a:fld>
            <a:endParaRPr lang="en-ZA"/>
          </a:p>
        </p:txBody>
      </p:sp>
    </p:spTree>
    <p:extLst>
      <p:ext uri="{BB962C8B-B14F-4D97-AF65-F5344CB8AC3E}">
        <p14:creationId xmlns:p14="http://schemas.microsoft.com/office/powerpoint/2010/main" val="1208491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13</a:t>
            </a:fld>
            <a:endParaRPr lang="en-ZA"/>
          </a:p>
        </p:txBody>
      </p:sp>
    </p:spTree>
    <p:extLst>
      <p:ext uri="{BB962C8B-B14F-4D97-AF65-F5344CB8AC3E}">
        <p14:creationId xmlns:p14="http://schemas.microsoft.com/office/powerpoint/2010/main" val="1993730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ZA" sz="1200" b="0" i="0" u="none" strike="noStrike" kern="1200" baseline="0" dirty="0">
                <a:solidFill>
                  <a:schemeClr val="tx1"/>
                </a:solidFill>
                <a:latin typeface="+mn-lt"/>
                <a:ea typeface="+mn-ea"/>
                <a:cs typeface="+mn-cs"/>
              </a:rPr>
              <a:t>The end result of the feasibility study is a management decision on whether to terminate the project or to approve its next phase. Although management can stop the project at several later phases, the decision is especially critical at this point, because later phases require a major commitment of resources.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14</a:t>
            </a:fld>
            <a:endParaRPr lang="en-ZA"/>
          </a:p>
        </p:txBody>
      </p:sp>
    </p:spTree>
    <p:extLst>
      <p:ext uri="{BB962C8B-B14F-4D97-AF65-F5344CB8AC3E}">
        <p14:creationId xmlns:p14="http://schemas.microsoft.com/office/powerpoint/2010/main" val="683176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16</a:t>
            </a:fld>
            <a:endParaRPr lang="en-ZA"/>
          </a:p>
        </p:txBody>
      </p:sp>
    </p:spTree>
    <p:extLst>
      <p:ext uri="{BB962C8B-B14F-4D97-AF65-F5344CB8AC3E}">
        <p14:creationId xmlns:p14="http://schemas.microsoft.com/office/powerpoint/2010/main" val="1289758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17</a:t>
            </a:fld>
            <a:endParaRPr lang="en-ZA"/>
          </a:p>
        </p:txBody>
      </p:sp>
    </p:spTree>
    <p:extLst>
      <p:ext uri="{BB962C8B-B14F-4D97-AF65-F5344CB8AC3E}">
        <p14:creationId xmlns:p14="http://schemas.microsoft.com/office/powerpoint/2010/main" val="2424642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18</a:t>
            </a:fld>
            <a:endParaRPr lang="en-ZA"/>
          </a:p>
        </p:txBody>
      </p:sp>
    </p:spTree>
    <p:extLst>
      <p:ext uri="{BB962C8B-B14F-4D97-AF65-F5344CB8AC3E}">
        <p14:creationId xmlns:p14="http://schemas.microsoft.com/office/powerpoint/2010/main" val="4185658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19</a:t>
            </a:fld>
            <a:endParaRPr lang="en-ZA"/>
          </a:p>
        </p:txBody>
      </p:sp>
    </p:spTree>
    <p:extLst>
      <p:ext uri="{BB962C8B-B14F-4D97-AF65-F5344CB8AC3E}">
        <p14:creationId xmlns:p14="http://schemas.microsoft.com/office/powerpoint/2010/main" val="2835439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20</a:t>
            </a:fld>
            <a:endParaRPr lang="en-ZA"/>
          </a:p>
        </p:txBody>
      </p:sp>
    </p:spTree>
    <p:extLst>
      <p:ext uri="{BB962C8B-B14F-4D97-AF65-F5344CB8AC3E}">
        <p14:creationId xmlns:p14="http://schemas.microsoft.com/office/powerpoint/2010/main" val="2280509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u="none" strike="noStrike" kern="1200" baseline="0" dirty="0">
              <a:solidFill>
                <a:schemeClr val="tx1"/>
              </a:solidFill>
              <a:latin typeface="+mn-lt"/>
              <a:ea typeface="+mn-ea"/>
              <a:cs typeface="+mn-cs"/>
            </a:endParaRPr>
          </a:p>
          <a:p>
            <a:r>
              <a:rPr lang="en-ZA" sz="1200" b="0" i="0" u="none" strike="noStrike" kern="1200" baseline="0" dirty="0">
                <a:solidFill>
                  <a:schemeClr val="tx1"/>
                </a:solidFill>
                <a:latin typeface="+mn-lt"/>
                <a:ea typeface="+mn-ea"/>
                <a:cs typeface="+mn-cs"/>
              </a:rPr>
              <a:t> Mixing Tasks, specifications, approvals and special instructions, </a:t>
            </a:r>
          </a:p>
          <a:p>
            <a:r>
              <a:rPr lang="en-ZA" sz="1200" b="0" i="0" u="none" strike="noStrike" kern="1200" baseline="0" dirty="0">
                <a:solidFill>
                  <a:schemeClr val="tx1"/>
                </a:solidFill>
                <a:latin typeface="+mn-lt"/>
                <a:ea typeface="+mn-ea"/>
                <a:cs typeface="+mn-cs"/>
              </a:rPr>
              <a:t> Using imprecise language (nearly, optimum, approximately etc.) </a:t>
            </a:r>
          </a:p>
          <a:p>
            <a:r>
              <a:rPr lang="en-ZA" sz="1200" b="0" i="0" u="none" strike="noStrike" kern="1200" baseline="0" dirty="0">
                <a:solidFill>
                  <a:schemeClr val="tx1"/>
                </a:solidFill>
                <a:latin typeface="+mn-lt"/>
                <a:ea typeface="+mn-ea"/>
                <a:cs typeface="+mn-cs"/>
              </a:rPr>
              <a:t> Lack of a pattern, structure or chronological order, </a:t>
            </a:r>
          </a:p>
          <a:p>
            <a:r>
              <a:rPr lang="en-ZA" sz="1200" b="0" i="0" u="none" strike="noStrike" kern="1200" baseline="0" dirty="0">
                <a:solidFill>
                  <a:schemeClr val="tx1"/>
                </a:solidFill>
                <a:latin typeface="+mn-lt"/>
                <a:ea typeface="+mn-ea"/>
                <a:cs typeface="+mn-cs"/>
              </a:rPr>
              <a:t> Wide variation in size of tasks, </a:t>
            </a:r>
          </a:p>
          <a:p>
            <a:r>
              <a:rPr lang="en-ZA" sz="1200" b="0" i="0" u="none" strike="noStrike" kern="1200" baseline="0" dirty="0">
                <a:solidFill>
                  <a:schemeClr val="tx1"/>
                </a:solidFill>
                <a:latin typeface="+mn-lt"/>
                <a:ea typeface="+mn-ea"/>
                <a:cs typeface="+mn-cs"/>
              </a:rPr>
              <a:t> Wide variation in how to describe details of the work, </a:t>
            </a:r>
          </a:p>
          <a:p>
            <a:r>
              <a:rPr lang="en-ZA" sz="1200" b="0" i="0" u="none" strike="noStrike" kern="1200" baseline="0" dirty="0">
                <a:solidFill>
                  <a:schemeClr val="tx1"/>
                </a:solidFill>
                <a:latin typeface="+mn-lt"/>
                <a:ea typeface="+mn-ea"/>
                <a:cs typeface="+mn-cs"/>
              </a:rPr>
              <a:t> Failing to get third party review. </a:t>
            </a:r>
          </a:p>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21</a:t>
            </a:fld>
            <a:endParaRPr lang="en-ZA"/>
          </a:p>
        </p:txBody>
      </p:sp>
    </p:spTree>
    <p:extLst>
      <p:ext uri="{BB962C8B-B14F-4D97-AF65-F5344CB8AC3E}">
        <p14:creationId xmlns:p14="http://schemas.microsoft.com/office/powerpoint/2010/main" val="790017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ZA" sz="1200" b="0" i="0" u="none" strike="noStrike" kern="1200" baseline="0" dirty="0">
                <a:solidFill>
                  <a:schemeClr val="tx1"/>
                </a:solidFill>
                <a:latin typeface="+mn-lt"/>
                <a:ea typeface="+mn-ea"/>
                <a:cs typeface="+mn-cs"/>
              </a:rPr>
              <a:t>The end result of the feasibility study is a management decision on whether to terminate the project or to approve its next phase. Although management can stop the project at several later phases, the decision is especially critical at this point, because later phases require a major commitment of resources.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23</a:t>
            </a:fld>
            <a:endParaRPr lang="en-ZA"/>
          </a:p>
        </p:txBody>
      </p:sp>
    </p:spTree>
    <p:extLst>
      <p:ext uri="{BB962C8B-B14F-4D97-AF65-F5344CB8AC3E}">
        <p14:creationId xmlns:p14="http://schemas.microsoft.com/office/powerpoint/2010/main" val="3176740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Critical Path: This is the longest path through the network and determines the duration of the project. It is also the shortest amount of time necessary to accomplish the project. </a:t>
            </a:r>
          </a:p>
          <a:p>
            <a:r>
              <a:rPr lang="en-ZA" sz="1200" b="0" i="1" kern="1200" dirty="0">
                <a:solidFill>
                  <a:schemeClr val="tx1"/>
                </a:solidFill>
                <a:effectLst/>
                <a:latin typeface="+mn-lt"/>
                <a:ea typeface="+mn-ea"/>
                <a:cs typeface="+mn-cs"/>
              </a:rPr>
              <a:t>slack</a:t>
            </a:r>
            <a:r>
              <a:rPr lang="en-ZA" sz="1200" b="0" kern="1200" dirty="0">
                <a:solidFill>
                  <a:schemeClr val="tx1"/>
                </a:solidFill>
                <a:effectLst/>
                <a:latin typeface="+mn-lt"/>
                <a:ea typeface="+mn-ea"/>
                <a:cs typeface="+mn-cs"/>
              </a:rPr>
              <a:t> is the amount of </a:t>
            </a:r>
            <a:r>
              <a:rPr lang="en-ZA" sz="1200" b="0" i="1" kern="1200" dirty="0">
                <a:solidFill>
                  <a:schemeClr val="tx1"/>
                </a:solidFill>
                <a:effectLst/>
                <a:latin typeface="+mn-lt"/>
                <a:ea typeface="+mn-ea"/>
                <a:cs typeface="+mn-cs"/>
              </a:rPr>
              <a:t>time</a:t>
            </a:r>
            <a:r>
              <a:rPr lang="en-ZA" sz="1200" b="0" kern="1200" dirty="0">
                <a:solidFill>
                  <a:schemeClr val="tx1"/>
                </a:solidFill>
                <a:effectLst/>
                <a:latin typeface="+mn-lt"/>
                <a:ea typeface="+mn-ea"/>
                <a:cs typeface="+mn-cs"/>
              </a:rPr>
              <a:t> that a task in a project network can be delayed without causing a delay to: subsequent tasks ("free float") project completion date </a:t>
            </a:r>
          </a:p>
          <a:p>
            <a:r>
              <a:rPr lang="en-ZA" sz="1200" b="0" kern="1200" dirty="0">
                <a:solidFill>
                  <a:schemeClr val="tx1"/>
                </a:solidFill>
                <a:effectLst/>
                <a:latin typeface="+mn-lt"/>
                <a:ea typeface="+mn-ea"/>
                <a:cs typeface="+mn-cs"/>
              </a:rPr>
              <a:t>It refers to the difference between the late and early start </a:t>
            </a:r>
            <a:r>
              <a:rPr lang="en-ZA" sz="1200" b="0" i="1" kern="1200" dirty="0">
                <a:solidFill>
                  <a:schemeClr val="tx1"/>
                </a:solidFill>
                <a:effectLst/>
                <a:latin typeface="+mn-lt"/>
                <a:ea typeface="+mn-ea"/>
                <a:cs typeface="+mn-cs"/>
              </a:rPr>
              <a:t>times</a:t>
            </a:r>
            <a:r>
              <a:rPr lang="en-ZA" sz="1200" b="0" kern="1200" dirty="0">
                <a:solidFill>
                  <a:schemeClr val="tx1"/>
                </a:solidFill>
                <a:effectLst/>
                <a:latin typeface="+mn-lt"/>
                <a:ea typeface="+mn-ea"/>
                <a:cs typeface="+mn-cs"/>
              </a:rPr>
              <a:t> of an activity.</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24</a:t>
            </a:fld>
            <a:endParaRPr lang="en-ZA"/>
          </a:p>
        </p:txBody>
      </p:sp>
    </p:spTree>
    <p:extLst>
      <p:ext uri="{BB962C8B-B14F-4D97-AF65-F5344CB8AC3E}">
        <p14:creationId xmlns:p14="http://schemas.microsoft.com/office/powerpoint/2010/main" val="312211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The project manager according to </a:t>
            </a:r>
            <a:r>
              <a:rPr lang="en-ZA" sz="1200" b="0" i="0" u="none" strike="noStrike" kern="1200" baseline="0" dirty="0" err="1">
                <a:solidFill>
                  <a:schemeClr val="tx1"/>
                </a:solidFill>
                <a:latin typeface="+mn-lt"/>
                <a:ea typeface="+mn-ea"/>
                <a:cs typeface="+mn-cs"/>
              </a:rPr>
              <a:t>Kerzner</a:t>
            </a:r>
            <a:r>
              <a:rPr lang="en-ZA" sz="1200" b="0" i="0" u="none" strike="noStrike" kern="1200" baseline="0" dirty="0">
                <a:solidFill>
                  <a:schemeClr val="tx1"/>
                </a:solidFill>
                <a:latin typeface="+mn-lt"/>
                <a:ea typeface="+mn-ea"/>
                <a:cs typeface="+mn-cs"/>
              </a:rPr>
              <a:t>, (2013: 38) is responsible for coordinating and integrating activities across multiple functional lines. The integration of these activities include: </a:t>
            </a:r>
          </a:p>
          <a:p>
            <a:r>
              <a:rPr lang="en-ZA" sz="1200" b="0" i="0" u="none" strike="noStrike" kern="1200" baseline="0" dirty="0">
                <a:solidFill>
                  <a:schemeClr val="tx1"/>
                </a:solidFill>
                <a:latin typeface="+mn-lt"/>
                <a:ea typeface="+mn-ea"/>
                <a:cs typeface="+mn-cs"/>
              </a:rPr>
              <a:t>● Integrating the activities necessary to develop a project plan </a:t>
            </a:r>
          </a:p>
          <a:p>
            <a:r>
              <a:rPr lang="en-ZA" sz="1200" b="0" i="0" u="none" strike="noStrike" kern="1200" baseline="0" dirty="0">
                <a:solidFill>
                  <a:schemeClr val="tx1"/>
                </a:solidFill>
                <a:latin typeface="+mn-lt"/>
                <a:ea typeface="+mn-ea"/>
                <a:cs typeface="+mn-cs"/>
              </a:rPr>
              <a:t>● Integrating the activities necessary to execute the plan </a:t>
            </a:r>
          </a:p>
          <a:p>
            <a:r>
              <a:rPr lang="en-ZA" sz="1200" b="0" i="0" u="none" strike="noStrike" kern="1200" baseline="0" dirty="0">
                <a:solidFill>
                  <a:schemeClr val="tx1"/>
                </a:solidFill>
                <a:latin typeface="+mn-lt"/>
                <a:ea typeface="+mn-ea"/>
                <a:cs typeface="+mn-cs"/>
              </a:rPr>
              <a:t>● Integrating the activities necessary to make changes to the plan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a:t>
            </a:fld>
            <a:endParaRPr lang="en-ZA"/>
          </a:p>
        </p:txBody>
      </p:sp>
    </p:spTree>
    <p:extLst>
      <p:ext uri="{BB962C8B-B14F-4D97-AF65-F5344CB8AC3E}">
        <p14:creationId xmlns:p14="http://schemas.microsoft.com/office/powerpoint/2010/main" val="435221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25</a:t>
            </a:fld>
            <a:endParaRPr lang="en-ZA"/>
          </a:p>
        </p:txBody>
      </p:sp>
    </p:spTree>
    <p:extLst>
      <p:ext uri="{BB962C8B-B14F-4D97-AF65-F5344CB8AC3E}">
        <p14:creationId xmlns:p14="http://schemas.microsoft.com/office/powerpoint/2010/main" val="1811694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All of the individual tasks to complete a program must be clear enough to be put down in a network, which comprises events and activities; i.e., follow the work breakdown structure. </a:t>
            </a:r>
          </a:p>
          <a:p>
            <a:r>
              <a:rPr lang="en-ZA" sz="1200" b="0" i="0" kern="1200" dirty="0">
                <a:solidFill>
                  <a:schemeClr val="tx1"/>
                </a:solidFill>
                <a:effectLst/>
                <a:latin typeface="+mn-lt"/>
                <a:ea typeface="+mn-ea"/>
                <a:cs typeface="+mn-cs"/>
              </a:rPr>
              <a:t>In this diagram the actual activities to be carried out are written on the arrows. The activities are set out numerically which allows for sub-events to happen in between. Gaps are left between the numbers in the nodes (circles) to allow the sub-events to fit in. On large building sites these numbers may count in 20s or 50s or even 100s, whilst on smaller jobs these could be actual days within the construction program.</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26</a:t>
            </a:fld>
            <a:endParaRPr lang="en-ZA"/>
          </a:p>
        </p:txBody>
      </p:sp>
    </p:spTree>
    <p:extLst>
      <p:ext uri="{BB962C8B-B14F-4D97-AF65-F5344CB8AC3E}">
        <p14:creationId xmlns:p14="http://schemas.microsoft.com/office/powerpoint/2010/main" val="1845259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All of the individual tasks to complete a program must be clear enough to be put down in a network, which comprises events and activities; i.e., follow the work breakdown structure. </a:t>
            </a:r>
          </a:p>
          <a:p>
            <a:r>
              <a:rPr lang="en-ZA" sz="1200" b="0" i="0" kern="1200" dirty="0">
                <a:solidFill>
                  <a:schemeClr val="tx1"/>
                </a:solidFill>
                <a:effectLst/>
                <a:latin typeface="+mn-lt"/>
                <a:ea typeface="+mn-ea"/>
                <a:cs typeface="+mn-cs"/>
              </a:rPr>
              <a:t>In this diagram the actual activities to be carried out are written on the arrows. The activities are set out numerically which allows for sub-events to happen in between. Gaps are left between the numbers in the nodes (circles) to allow the sub-events to fit in. On large building sites these numbers may count in 20s or 50s or even 100s, whilst on smaller jobs these could be actual days within the construction program.</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27</a:t>
            </a:fld>
            <a:endParaRPr lang="en-ZA"/>
          </a:p>
        </p:txBody>
      </p:sp>
    </p:spTree>
    <p:extLst>
      <p:ext uri="{BB962C8B-B14F-4D97-AF65-F5344CB8AC3E}">
        <p14:creationId xmlns:p14="http://schemas.microsoft.com/office/powerpoint/2010/main" val="3000543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Since there exists only one path through the network that is the longest, the </a:t>
            </a:r>
          </a:p>
          <a:p>
            <a:r>
              <a:rPr lang="en-ZA" sz="1200" b="0" i="0" u="none" strike="noStrike" kern="1200" baseline="0" dirty="0">
                <a:solidFill>
                  <a:schemeClr val="tx1"/>
                </a:solidFill>
                <a:latin typeface="+mn-lt"/>
                <a:ea typeface="+mn-ea"/>
                <a:cs typeface="+mn-cs"/>
              </a:rPr>
              <a:t>other paths must be either equal in length to or shorter than that path. Therefore, there must exist events and activities that can be completed before the time when they are actually needed. The time differential between the scheduled completion date and the required date to meet critical path is referred to as the slack time. In Figure 3.4, event 4 is not on the crucial path. To go from event 2 to event 5 on the critical path requires seven weeks taking the route 2–3–5. If route 2–4–5 is taken, only four weeks are required. Therefore, event 4, which requires two weeks for completion, should begin anywhere from zero to three weeks after event 2 is complete. </a:t>
            </a:r>
          </a:p>
          <a:p>
            <a:endParaRPr lang="en-ZA" sz="1200" b="0" i="0" u="none" strike="noStrike" kern="1200" baseline="0" dirty="0">
              <a:solidFill>
                <a:schemeClr val="tx1"/>
              </a:solidFill>
              <a:latin typeface="+mn-lt"/>
              <a:ea typeface="+mn-ea"/>
              <a:cs typeface="+mn-cs"/>
            </a:endParaRPr>
          </a:p>
          <a:p>
            <a:r>
              <a:rPr lang="en-ZA" sz="1200" b="0" i="0" u="none" strike="noStrike" kern="1200" baseline="0" dirty="0">
                <a:solidFill>
                  <a:schemeClr val="tx1"/>
                </a:solidFill>
                <a:latin typeface="+mn-lt"/>
                <a:ea typeface="+mn-ea"/>
                <a:cs typeface="+mn-cs"/>
              </a:rPr>
              <a:t>Event 1 serves as the reference point for the network and could just as easily have been defined as a calendar date. As before, the critical path is represented as a bold line. The events on the critical path have no slack (i.e., TL =TE) and provide the boundaries for the noncritical path events.5 Since event 2 is critical, TL = TE 3 + 7= 10 for event 5. Event 6 terminates the critical path with a completion time of fifteen weeks. </a:t>
            </a:r>
          </a:p>
          <a:p>
            <a:r>
              <a:rPr lang="en-ZA" sz="1200" b="0" i="0" u="none" strike="noStrike" kern="1200" baseline="0" dirty="0">
                <a:solidFill>
                  <a:schemeClr val="tx1"/>
                </a:solidFill>
                <a:latin typeface="+mn-lt"/>
                <a:ea typeface="+mn-ea"/>
                <a:cs typeface="+mn-cs"/>
              </a:rPr>
              <a:t>The earliest time for event 3, which is not on the critical path, would be two weeks (TE 0 + 2= 2), assuming that it started as early as possible. The latest allowable date is obtained by subtracting the time required to complete the activity from events 3 to 5 from the latest starting date of event 5. Therefore, TL (for event 3) =10 - 5 = 5 weeks. Event 3 can now occur anywhere between weeks 2 and 5 without interfering with the scheduled completion date of the project. This same procedure can be applied to event 4, in which case TE 6 and TL 9.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28</a:t>
            </a:fld>
            <a:endParaRPr lang="en-ZA"/>
          </a:p>
        </p:txBody>
      </p:sp>
    </p:spTree>
    <p:extLst>
      <p:ext uri="{BB962C8B-B14F-4D97-AF65-F5344CB8AC3E}">
        <p14:creationId xmlns:p14="http://schemas.microsoft.com/office/powerpoint/2010/main" val="2145366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To make full use of the capabilities of PERT/CPM, we could identify four values: </a:t>
            </a:r>
          </a:p>
          <a:p>
            <a:r>
              <a:rPr lang="en-ZA" sz="1200" b="0" i="0" u="none" strike="noStrike" kern="1200" baseline="0" dirty="0">
                <a:solidFill>
                  <a:schemeClr val="tx1"/>
                </a:solidFill>
                <a:latin typeface="+mn-lt"/>
                <a:ea typeface="+mn-ea"/>
                <a:cs typeface="+mn-cs"/>
              </a:rPr>
              <a:t>● The earliest time when an activity can start (ES) </a:t>
            </a:r>
          </a:p>
          <a:p>
            <a:r>
              <a:rPr lang="en-ZA" sz="1200" b="0" i="0" u="none" strike="noStrike" kern="1200" baseline="0" dirty="0">
                <a:solidFill>
                  <a:schemeClr val="tx1"/>
                </a:solidFill>
                <a:latin typeface="+mn-lt"/>
                <a:ea typeface="+mn-ea"/>
                <a:cs typeface="+mn-cs"/>
              </a:rPr>
              <a:t>● The earliest time when an activity can finish (EF) </a:t>
            </a:r>
          </a:p>
          <a:p>
            <a:r>
              <a:rPr lang="en-ZA" sz="1200" b="0" i="0" u="none" strike="noStrike" kern="1200" baseline="0" dirty="0">
                <a:solidFill>
                  <a:schemeClr val="tx1"/>
                </a:solidFill>
                <a:latin typeface="+mn-lt"/>
                <a:ea typeface="+mn-ea"/>
                <a:cs typeface="+mn-cs"/>
              </a:rPr>
              <a:t>● The latest time when an activity can start (LS) </a:t>
            </a:r>
          </a:p>
          <a:p>
            <a:r>
              <a:rPr lang="en-ZA" sz="1200" b="0" i="0" u="none" strike="noStrike" kern="1200" baseline="0" dirty="0">
                <a:solidFill>
                  <a:schemeClr val="tx1"/>
                </a:solidFill>
                <a:latin typeface="+mn-lt"/>
                <a:ea typeface="+mn-ea"/>
                <a:cs typeface="+mn-cs"/>
              </a:rPr>
              <a:t>● The latest time when an activity can finish (LF). </a:t>
            </a:r>
          </a:p>
          <a:p>
            <a:r>
              <a:rPr lang="en-ZA" sz="1200" b="0" i="0" u="none" strike="noStrike" kern="1200" baseline="0" dirty="0">
                <a:solidFill>
                  <a:schemeClr val="tx1"/>
                </a:solidFill>
                <a:latin typeface="+mn-lt"/>
                <a:ea typeface="+mn-ea"/>
                <a:cs typeface="+mn-cs"/>
              </a:rPr>
              <a:t>To calculate the earliest starting times, we must make a forward pass through the network (i.e., left to right). The earliest starting time of a successor activity is the latest of the earliest finish dates of the predecessors. The earliest finishing time is the total of the earliest starting time and the activity duration.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29</a:t>
            </a:fld>
            <a:endParaRPr lang="en-ZA"/>
          </a:p>
        </p:txBody>
      </p:sp>
    </p:spTree>
    <p:extLst>
      <p:ext uri="{BB962C8B-B14F-4D97-AF65-F5344CB8AC3E}">
        <p14:creationId xmlns:p14="http://schemas.microsoft.com/office/powerpoint/2010/main" val="3520146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30</a:t>
            </a:fld>
            <a:endParaRPr lang="en-ZA"/>
          </a:p>
        </p:txBody>
      </p:sp>
    </p:spTree>
    <p:extLst>
      <p:ext uri="{BB962C8B-B14F-4D97-AF65-F5344CB8AC3E}">
        <p14:creationId xmlns:p14="http://schemas.microsoft.com/office/powerpoint/2010/main" val="693482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33</a:t>
            </a:fld>
            <a:endParaRPr lang="en-ZA"/>
          </a:p>
        </p:txBody>
      </p:sp>
    </p:spTree>
    <p:extLst>
      <p:ext uri="{BB962C8B-B14F-4D97-AF65-F5344CB8AC3E}">
        <p14:creationId xmlns:p14="http://schemas.microsoft.com/office/powerpoint/2010/main" val="2091825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34</a:t>
            </a:fld>
            <a:endParaRPr lang="en-ZA"/>
          </a:p>
        </p:txBody>
      </p:sp>
    </p:spTree>
    <p:extLst>
      <p:ext uri="{BB962C8B-B14F-4D97-AF65-F5344CB8AC3E}">
        <p14:creationId xmlns:p14="http://schemas.microsoft.com/office/powerpoint/2010/main" val="2163278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36</a:t>
            </a:fld>
            <a:endParaRPr lang="en-ZA"/>
          </a:p>
        </p:txBody>
      </p:sp>
    </p:spTree>
    <p:extLst>
      <p:ext uri="{BB962C8B-B14F-4D97-AF65-F5344CB8AC3E}">
        <p14:creationId xmlns:p14="http://schemas.microsoft.com/office/powerpoint/2010/main" val="2571850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Bar charts provide only a vague description of how the entire program or project </a:t>
            </a:r>
          </a:p>
          <a:p>
            <a:r>
              <a:rPr lang="en-ZA" sz="1200" b="0" i="0" u="none" strike="noStrike" kern="1200" baseline="0" dirty="0">
                <a:solidFill>
                  <a:schemeClr val="tx1"/>
                </a:solidFill>
                <a:latin typeface="+mn-lt"/>
                <a:ea typeface="+mn-ea"/>
                <a:cs typeface="+mn-cs"/>
              </a:rPr>
              <a:t>reacts as a system, and have three major limitations. First, bar charts do not show the interdependencies of the activities, and therefore do not represent a “network” of activities. </a:t>
            </a:r>
          </a:p>
          <a:p>
            <a:r>
              <a:rPr lang="en-ZA" sz="1200" b="0" i="0" u="none" strike="noStrike" kern="1200" baseline="0" dirty="0">
                <a:solidFill>
                  <a:schemeClr val="tx1"/>
                </a:solidFill>
                <a:latin typeface="+mn-lt"/>
                <a:ea typeface="+mn-ea"/>
                <a:cs typeface="+mn-cs"/>
              </a:rPr>
              <a:t>The second major discrepancy is that the bar chart cannot show the results of either an early or a late start in activities. </a:t>
            </a:r>
          </a:p>
          <a:p>
            <a:r>
              <a:rPr lang="en-ZA" sz="1200" b="0" i="0" u="none" strike="noStrike" kern="1200" baseline="0" dirty="0">
                <a:solidFill>
                  <a:schemeClr val="tx1"/>
                </a:solidFill>
                <a:latin typeface="+mn-lt"/>
                <a:ea typeface="+mn-ea"/>
                <a:cs typeface="+mn-cs"/>
              </a:rPr>
              <a:t>The third limitation is that the bar chart does not show the uncertainty involved in performing the activity and, therefore, does not readily admit itself to sensitivity analysis.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37</a:t>
            </a:fld>
            <a:endParaRPr lang="en-ZA"/>
          </a:p>
        </p:txBody>
      </p:sp>
    </p:spTree>
    <p:extLst>
      <p:ext uri="{BB962C8B-B14F-4D97-AF65-F5344CB8AC3E}">
        <p14:creationId xmlns:p14="http://schemas.microsoft.com/office/powerpoint/2010/main" val="17338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The project manager according to </a:t>
            </a:r>
            <a:r>
              <a:rPr lang="en-ZA" sz="1200" b="0" i="0" u="none" strike="noStrike" kern="1200" baseline="0" dirty="0" err="1">
                <a:solidFill>
                  <a:schemeClr val="tx1"/>
                </a:solidFill>
                <a:latin typeface="+mn-lt"/>
                <a:ea typeface="+mn-ea"/>
                <a:cs typeface="+mn-cs"/>
              </a:rPr>
              <a:t>Kerzner</a:t>
            </a:r>
            <a:r>
              <a:rPr lang="en-ZA" sz="1200" b="0" i="0" u="none" strike="noStrike" kern="1200" baseline="0" dirty="0">
                <a:solidFill>
                  <a:schemeClr val="tx1"/>
                </a:solidFill>
                <a:latin typeface="+mn-lt"/>
                <a:ea typeface="+mn-ea"/>
                <a:cs typeface="+mn-cs"/>
              </a:rPr>
              <a:t>, (2013: 38) is responsible for coordinating and integrating activities across multiple functional lines. The integration of these activities include: </a:t>
            </a:r>
          </a:p>
          <a:p>
            <a:r>
              <a:rPr lang="en-ZA" sz="1200" b="0" i="0" u="none" strike="noStrike" kern="1200" baseline="0" dirty="0">
                <a:solidFill>
                  <a:schemeClr val="tx1"/>
                </a:solidFill>
                <a:latin typeface="+mn-lt"/>
                <a:ea typeface="+mn-ea"/>
                <a:cs typeface="+mn-cs"/>
              </a:rPr>
              <a:t>● Integrating the activities necessary to develop a project plan </a:t>
            </a:r>
          </a:p>
          <a:p>
            <a:r>
              <a:rPr lang="en-ZA" sz="1200" b="0" i="0" u="none" strike="noStrike" kern="1200" baseline="0" dirty="0">
                <a:solidFill>
                  <a:schemeClr val="tx1"/>
                </a:solidFill>
                <a:latin typeface="+mn-lt"/>
                <a:ea typeface="+mn-ea"/>
                <a:cs typeface="+mn-cs"/>
              </a:rPr>
              <a:t>● Integrating the activities necessary to execute the plan </a:t>
            </a:r>
          </a:p>
          <a:p>
            <a:r>
              <a:rPr lang="en-ZA" sz="1200" b="0" i="0" u="none" strike="noStrike" kern="1200" baseline="0" dirty="0">
                <a:solidFill>
                  <a:schemeClr val="tx1"/>
                </a:solidFill>
                <a:latin typeface="+mn-lt"/>
                <a:ea typeface="+mn-ea"/>
                <a:cs typeface="+mn-cs"/>
              </a:rPr>
              <a:t>● Integrating the activities necessary to make changes to the plan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4</a:t>
            </a:fld>
            <a:endParaRPr lang="en-ZA"/>
          </a:p>
        </p:txBody>
      </p:sp>
    </p:spTree>
    <p:extLst>
      <p:ext uri="{BB962C8B-B14F-4D97-AF65-F5344CB8AC3E}">
        <p14:creationId xmlns:p14="http://schemas.microsoft.com/office/powerpoint/2010/main" val="3154244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Frequently, however, one of two situations prevail when one is pursuing project acquisitions competitively.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39</a:t>
            </a:fld>
            <a:endParaRPr lang="en-ZA"/>
          </a:p>
        </p:txBody>
      </p:sp>
    </p:spTree>
    <p:extLst>
      <p:ext uri="{BB962C8B-B14F-4D97-AF65-F5344CB8AC3E}">
        <p14:creationId xmlns:p14="http://schemas.microsoft.com/office/powerpoint/2010/main" val="4061190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You contact a construction contractor who informs you that the parametric or statistical cost for a home in this suburb is $120 per square foot. In Los Angeles, the cost may be $4150 per square foot. </a:t>
            </a:r>
          </a:p>
          <a:p>
            <a:endParaRPr lang="en-ZA" sz="1200" b="0" i="0" u="none" strike="noStrike" kern="1200" baseline="0" dirty="0">
              <a:solidFill>
                <a:schemeClr val="tx1"/>
              </a:solidFill>
              <a:latin typeface="+mn-lt"/>
              <a:ea typeface="+mn-ea"/>
              <a:cs typeface="+mn-cs"/>
            </a:endParaRPr>
          </a:p>
          <a:p>
            <a:r>
              <a:rPr lang="en-ZA" sz="1200" b="0" i="0" u="none" strike="noStrike" kern="1200" baseline="0" dirty="0">
                <a:solidFill>
                  <a:schemeClr val="tx1"/>
                </a:solidFill>
                <a:latin typeface="+mn-lt"/>
                <a:ea typeface="+mn-ea"/>
                <a:cs typeface="+mn-cs"/>
              </a:rPr>
              <a:t>This type of estimate is prorated from previous projects that are similar in scope and capacity, and may be titled as estimating by analogy, parametric curves, rule of thumb, and indexed cost of similar activities adjusted for capacity and technology.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40</a:t>
            </a:fld>
            <a:endParaRPr lang="en-ZA"/>
          </a:p>
        </p:txBody>
      </p:sp>
    </p:spTree>
    <p:extLst>
      <p:ext uri="{BB962C8B-B14F-4D97-AF65-F5344CB8AC3E}">
        <p14:creationId xmlns:p14="http://schemas.microsoft.com/office/powerpoint/2010/main" val="1892751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Not all companies can use estimating manuals. Estimating manuals work best for repetitive tasks or similar tasks that can use a previous estimate adjusted by a degree-of difficulty factor. Activities such as R&amp;D do not lend themselves to the use of estimating manuals other than for benchmark, repetitive laboratory tests. </a:t>
            </a:r>
          </a:p>
        </p:txBody>
      </p:sp>
      <p:sp>
        <p:nvSpPr>
          <p:cNvPr id="4" name="Slide Number Placeholder 3"/>
          <p:cNvSpPr>
            <a:spLocks noGrp="1"/>
          </p:cNvSpPr>
          <p:nvPr>
            <p:ph type="sldNum" sz="quarter" idx="10"/>
          </p:nvPr>
        </p:nvSpPr>
        <p:spPr/>
        <p:txBody>
          <a:bodyPr/>
          <a:lstStyle/>
          <a:p>
            <a:fld id="{99F6B9EF-17F9-4918-87E9-DB9CC8888B9C}" type="slidenum">
              <a:rPr lang="en-ZA" smtClean="0"/>
              <a:t>41</a:t>
            </a:fld>
            <a:endParaRPr lang="en-ZA"/>
          </a:p>
        </p:txBody>
      </p:sp>
    </p:spTree>
    <p:extLst>
      <p:ext uri="{BB962C8B-B14F-4D97-AF65-F5344CB8AC3E}">
        <p14:creationId xmlns:p14="http://schemas.microsoft.com/office/powerpoint/2010/main" val="89685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The work breakdown structure and activity schedules are priced out through the lowest pricing units of the company. It is the responsibility of these pricing units, whether they be sections, departments, or divisions, to provide accurate and meaningful cost data (based on historical standards, if possible). All information is priced out at the lowest level of performance required, which, from the assumption of Chapter 3, will be the task level. </a:t>
            </a:r>
          </a:p>
        </p:txBody>
      </p:sp>
      <p:sp>
        <p:nvSpPr>
          <p:cNvPr id="4" name="Slide Number Placeholder 3"/>
          <p:cNvSpPr>
            <a:spLocks noGrp="1"/>
          </p:cNvSpPr>
          <p:nvPr>
            <p:ph type="sldNum" sz="quarter" idx="10"/>
          </p:nvPr>
        </p:nvSpPr>
        <p:spPr/>
        <p:txBody>
          <a:bodyPr/>
          <a:lstStyle/>
          <a:p>
            <a:fld id="{99F6B9EF-17F9-4918-87E9-DB9CC8888B9C}" type="slidenum">
              <a:rPr lang="en-ZA" smtClean="0"/>
              <a:t>42</a:t>
            </a:fld>
            <a:endParaRPr lang="en-ZA"/>
          </a:p>
        </p:txBody>
      </p:sp>
    </p:spTree>
    <p:extLst>
      <p:ext uri="{BB962C8B-B14F-4D97-AF65-F5344CB8AC3E}">
        <p14:creationId xmlns:p14="http://schemas.microsoft.com/office/powerpoint/2010/main" val="37626080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The work breakdown structure and activity schedules are priced out through the lowest pricing units of the company. It is the responsibility of these pricing units, whether they be sections, departments, or divisions, to provide accurate and meaningful cost data (based on historical standards, if possible). All information is priced out at the lowest level of performance required, which, from the assumption of Chapter 3, will be the task level. </a:t>
            </a:r>
          </a:p>
        </p:txBody>
      </p:sp>
      <p:sp>
        <p:nvSpPr>
          <p:cNvPr id="4" name="Slide Number Placeholder 3"/>
          <p:cNvSpPr>
            <a:spLocks noGrp="1"/>
          </p:cNvSpPr>
          <p:nvPr>
            <p:ph type="sldNum" sz="quarter" idx="10"/>
          </p:nvPr>
        </p:nvSpPr>
        <p:spPr/>
        <p:txBody>
          <a:bodyPr/>
          <a:lstStyle/>
          <a:p>
            <a:fld id="{99F6B9EF-17F9-4918-87E9-DB9CC8888B9C}" type="slidenum">
              <a:rPr lang="en-ZA" smtClean="0"/>
              <a:t>43</a:t>
            </a:fld>
            <a:endParaRPr lang="en-ZA"/>
          </a:p>
        </p:txBody>
      </p:sp>
    </p:spTree>
    <p:extLst>
      <p:ext uri="{BB962C8B-B14F-4D97-AF65-F5344CB8AC3E}">
        <p14:creationId xmlns:p14="http://schemas.microsoft.com/office/powerpoint/2010/main" val="42784343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After the planning and pricing charts are approved by program team members and program managers, they are entered into an electronic data processing (EDP) system as shown in Figure 5.4. The computer then prices the hours on the planning charts using the applicable department rates for preparation of the direct budget time plan and estimate- at-completion reports. The direct budget time plan reports, once established, remain the same for the life of the contract except for customer-directed or approved changes or when contractor management determines that a reduction in budget is advisable </a:t>
            </a:r>
          </a:p>
        </p:txBody>
      </p:sp>
      <p:sp>
        <p:nvSpPr>
          <p:cNvPr id="4" name="Slide Number Placeholder 3"/>
          <p:cNvSpPr>
            <a:spLocks noGrp="1"/>
          </p:cNvSpPr>
          <p:nvPr>
            <p:ph type="sldNum" sz="quarter" idx="10"/>
          </p:nvPr>
        </p:nvSpPr>
        <p:spPr/>
        <p:txBody>
          <a:bodyPr/>
          <a:lstStyle/>
          <a:p>
            <a:fld id="{99F6B9EF-17F9-4918-87E9-DB9CC8888B9C}" type="slidenum">
              <a:rPr lang="en-ZA" smtClean="0"/>
              <a:t>44</a:t>
            </a:fld>
            <a:endParaRPr lang="en-ZA"/>
          </a:p>
        </p:txBody>
      </p:sp>
    </p:spTree>
    <p:extLst>
      <p:ext uri="{BB962C8B-B14F-4D97-AF65-F5344CB8AC3E}">
        <p14:creationId xmlns:p14="http://schemas.microsoft.com/office/powerpoint/2010/main" val="1980440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As an example lets say a contractor does R1m business for the year. He calculates that his running expenses is 100000 then his overhead cost is 10%</a:t>
            </a:r>
          </a:p>
        </p:txBody>
      </p:sp>
      <p:sp>
        <p:nvSpPr>
          <p:cNvPr id="4" name="Slide Number Placeholder 3"/>
          <p:cNvSpPr>
            <a:spLocks noGrp="1"/>
          </p:cNvSpPr>
          <p:nvPr>
            <p:ph type="sldNum" sz="quarter" idx="10"/>
          </p:nvPr>
        </p:nvSpPr>
        <p:spPr/>
        <p:txBody>
          <a:bodyPr/>
          <a:lstStyle/>
          <a:p>
            <a:fld id="{99F6B9EF-17F9-4918-87E9-DB9CC8888B9C}" type="slidenum">
              <a:rPr lang="en-ZA" smtClean="0"/>
              <a:t>45</a:t>
            </a:fld>
            <a:endParaRPr lang="en-ZA"/>
          </a:p>
        </p:txBody>
      </p:sp>
    </p:spTree>
    <p:extLst>
      <p:ext uri="{BB962C8B-B14F-4D97-AF65-F5344CB8AC3E}">
        <p14:creationId xmlns:p14="http://schemas.microsoft.com/office/powerpoint/2010/main" val="1308131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As an example lets say a contractor does R1m business for the year. He calculates that his running expenses is 100000 then his overhead cost is 10%</a:t>
            </a:r>
          </a:p>
        </p:txBody>
      </p:sp>
      <p:sp>
        <p:nvSpPr>
          <p:cNvPr id="4" name="Slide Number Placeholder 3"/>
          <p:cNvSpPr>
            <a:spLocks noGrp="1"/>
          </p:cNvSpPr>
          <p:nvPr>
            <p:ph type="sldNum" sz="quarter" idx="10"/>
          </p:nvPr>
        </p:nvSpPr>
        <p:spPr/>
        <p:txBody>
          <a:bodyPr/>
          <a:lstStyle/>
          <a:p>
            <a:fld id="{99F6B9EF-17F9-4918-87E9-DB9CC8888B9C}" type="slidenum">
              <a:rPr lang="en-ZA" smtClean="0"/>
              <a:t>46</a:t>
            </a:fld>
            <a:endParaRPr lang="en-ZA"/>
          </a:p>
        </p:txBody>
      </p:sp>
    </p:spTree>
    <p:extLst>
      <p:ext uri="{BB962C8B-B14F-4D97-AF65-F5344CB8AC3E}">
        <p14:creationId xmlns:p14="http://schemas.microsoft.com/office/powerpoint/2010/main" val="20677380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Project A will last for exactly five years with the cash inflows </a:t>
            </a:r>
          </a:p>
          <a:p>
            <a:r>
              <a:rPr lang="en-ZA" sz="1200" b="0" i="0" u="none" strike="noStrike" kern="1200" baseline="0" dirty="0">
                <a:solidFill>
                  <a:schemeClr val="tx1"/>
                </a:solidFill>
                <a:latin typeface="+mn-lt"/>
                <a:ea typeface="+mn-ea"/>
                <a:cs typeface="+mn-cs"/>
              </a:rPr>
              <a:t>shown. The payback period will be exactly four years. If the cash inflow in Year 4 were $6,000 instead of $5,000, then the payback period would be three years and 10 months. </a:t>
            </a:r>
          </a:p>
        </p:txBody>
      </p:sp>
      <p:sp>
        <p:nvSpPr>
          <p:cNvPr id="4" name="Slide Number Placeholder 3"/>
          <p:cNvSpPr>
            <a:spLocks noGrp="1"/>
          </p:cNvSpPr>
          <p:nvPr>
            <p:ph type="sldNum" sz="quarter" idx="10"/>
          </p:nvPr>
        </p:nvSpPr>
        <p:spPr/>
        <p:txBody>
          <a:bodyPr/>
          <a:lstStyle/>
          <a:p>
            <a:fld id="{99F6B9EF-17F9-4918-87E9-DB9CC8888B9C}" type="slidenum">
              <a:rPr lang="en-ZA" smtClean="0"/>
              <a:t>47</a:t>
            </a:fld>
            <a:endParaRPr lang="en-ZA"/>
          </a:p>
        </p:txBody>
      </p:sp>
    </p:spTree>
    <p:extLst>
      <p:ext uri="{BB962C8B-B14F-4D97-AF65-F5344CB8AC3E}">
        <p14:creationId xmlns:p14="http://schemas.microsoft.com/office/powerpoint/2010/main" val="26137433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The problem with the payback method is that $5,000 received in Year 4 is not worth $5,000 today. This unsophisticated approach mandates that the payback method be used as a supplemental tool to accompany other methods. </a:t>
            </a:r>
          </a:p>
          <a:p>
            <a:r>
              <a:rPr lang="en-ZA" sz="1200" b="1" i="0" u="none" strike="noStrike" kern="1200" baseline="0" dirty="0">
                <a:solidFill>
                  <a:schemeClr val="tx1"/>
                </a:solidFill>
                <a:latin typeface="+mn-lt"/>
                <a:ea typeface="+mn-ea"/>
                <a:cs typeface="+mn-cs"/>
              </a:rPr>
              <a:t>5.11.2 </a:t>
            </a:r>
            <a:endParaRPr lang="en-Z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F6B9EF-17F9-4918-87E9-DB9CC8888B9C}" type="slidenum">
              <a:rPr lang="en-ZA" smtClean="0"/>
              <a:t>48</a:t>
            </a:fld>
            <a:endParaRPr lang="en-ZA"/>
          </a:p>
        </p:txBody>
      </p:sp>
    </p:spTree>
    <p:extLst>
      <p:ext uri="{BB962C8B-B14F-4D97-AF65-F5344CB8AC3E}">
        <p14:creationId xmlns:p14="http://schemas.microsoft.com/office/powerpoint/2010/main" val="2506840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The project manager according to </a:t>
            </a:r>
            <a:r>
              <a:rPr lang="en-ZA" sz="1200" b="0" i="0" u="none" strike="noStrike" kern="1200" baseline="0" dirty="0" err="1">
                <a:solidFill>
                  <a:schemeClr val="tx1"/>
                </a:solidFill>
                <a:latin typeface="+mn-lt"/>
                <a:ea typeface="+mn-ea"/>
                <a:cs typeface="+mn-cs"/>
              </a:rPr>
              <a:t>Kerzner</a:t>
            </a:r>
            <a:r>
              <a:rPr lang="en-ZA" sz="1200" b="0" i="0" u="none" strike="noStrike" kern="1200" baseline="0" dirty="0">
                <a:solidFill>
                  <a:schemeClr val="tx1"/>
                </a:solidFill>
                <a:latin typeface="+mn-lt"/>
                <a:ea typeface="+mn-ea"/>
                <a:cs typeface="+mn-cs"/>
              </a:rPr>
              <a:t>, (2013: 38) is responsible for coordinating and integrating activities across multiple functional lines. The integration of these activities include: </a:t>
            </a:r>
          </a:p>
          <a:p>
            <a:r>
              <a:rPr lang="en-ZA" sz="1200" b="0" i="0" u="none" strike="noStrike" kern="1200" baseline="0" dirty="0">
                <a:solidFill>
                  <a:schemeClr val="tx1"/>
                </a:solidFill>
                <a:latin typeface="+mn-lt"/>
                <a:ea typeface="+mn-ea"/>
                <a:cs typeface="+mn-cs"/>
              </a:rPr>
              <a:t>● Integrating the activities necessary to develop a project plan </a:t>
            </a:r>
          </a:p>
          <a:p>
            <a:r>
              <a:rPr lang="en-ZA" sz="1200" b="0" i="0" u="none" strike="noStrike" kern="1200" baseline="0" dirty="0">
                <a:solidFill>
                  <a:schemeClr val="tx1"/>
                </a:solidFill>
                <a:latin typeface="+mn-lt"/>
                <a:ea typeface="+mn-ea"/>
                <a:cs typeface="+mn-cs"/>
              </a:rPr>
              <a:t>● Integrating the activities necessary to execute the plan </a:t>
            </a:r>
          </a:p>
          <a:p>
            <a:r>
              <a:rPr lang="en-ZA" sz="1200" b="0" i="0" u="none" strike="noStrike" kern="1200" baseline="0" dirty="0">
                <a:solidFill>
                  <a:schemeClr val="tx1"/>
                </a:solidFill>
                <a:latin typeface="+mn-lt"/>
                <a:ea typeface="+mn-ea"/>
                <a:cs typeface="+mn-cs"/>
              </a:rPr>
              <a:t>● Integrating the activities necessary to make changes to the plan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5</a:t>
            </a:fld>
            <a:endParaRPr lang="en-ZA"/>
          </a:p>
        </p:txBody>
      </p:sp>
    </p:spTree>
    <p:extLst>
      <p:ext uri="{BB962C8B-B14F-4D97-AF65-F5344CB8AC3E}">
        <p14:creationId xmlns:p14="http://schemas.microsoft.com/office/powerpoint/2010/main" val="27570317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PVA = $75,614 </a:t>
            </a:r>
          </a:p>
          <a:p>
            <a:r>
              <a:rPr lang="en-ZA" sz="1200" b="0" i="0" u="none" strike="noStrike" kern="1200" baseline="0" dirty="0">
                <a:solidFill>
                  <a:schemeClr val="tx1"/>
                </a:solidFill>
                <a:latin typeface="+mn-lt"/>
                <a:ea typeface="+mn-ea"/>
                <a:cs typeface="+mn-cs"/>
              </a:rPr>
              <a:t>PVB = $72,327 </a:t>
            </a:r>
          </a:p>
          <a:p>
            <a:r>
              <a:rPr lang="en-ZA" sz="1200" b="0" i="0" u="none" strike="noStrike" kern="1200" baseline="0" dirty="0">
                <a:solidFill>
                  <a:schemeClr val="tx1"/>
                </a:solidFill>
                <a:latin typeface="+mn-lt"/>
                <a:ea typeface="+mn-ea"/>
                <a:cs typeface="+mn-cs"/>
              </a:rPr>
              <a:t>This implies that a return of $100,000 in two years is worth more to the firm than a $110,000 return three years from now. </a:t>
            </a:r>
          </a:p>
          <a:p>
            <a:endParaRPr lang="en-Z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F6B9EF-17F9-4918-87E9-DB9CC8888B9C}" type="slidenum">
              <a:rPr lang="en-ZA" smtClean="0"/>
              <a:t>49</a:t>
            </a:fld>
            <a:endParaRPr lang="en-ZA"/>
          </a:p>
        </p:txBody>
      </p:sp>
    </p:spTree>
    <p:extLst>
      <p:ext uri="{BB962C8B-B14F-4D97-AF65-F5344CB8AC3E}">
        <p14:creationId xmlns:p14="http://schemas.microsoft.com/office/powerpoint/2010/main" val="32040392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PVA = $75,614 </a:t>
            </a:r>
          </a:p>
          <a:p>
            <a:r>
              <a:rPr lang="en-ZA" sz="1200" b="0" i="0" u="none" strike="noStrike" kern="1200" baseline="0" dirty="0">
                <a:solidFill>
                  <a:schemeClr val="tx1"/>
                </a:solidFill>
                <a:latin typeface="+mn-lt"/>
                <a:ea typeface="+mn-ea"/>
                <a:cs typeface="+mn-cs"/>
              </a:rPr>
              <a:t>PVB = $72,327 </a:t>
            </a:r>
          </a:p>
          <a:p>
            <a:r>
              <a:rPr lang="en-ZA" sz="1200" b="0" i="0" u="none" strike="noStrike" kern="1200" baseline="0" dirty="0">
                <a:solidFill>
                  <a:schemeClr val="tx1"/>
                </a:solidFill>
                <a:latin typeface="+mn-lt"/>
                <a:ea typeface="+mn-ea"/>
                <a:cs typeface="+mn-cs"/>
              </a:rPr>
              <a:t>This implies that a return of $100,000 in two years is worth more to the firm than a $110,000 return three years from now. </a:t>
            </a:r>
          </a:p>
          <a:p>
            <a:endParaRPr lang="en-Z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F6B9EF-17F9-4918-87E9-DB9CC8888B9C}" type="slidenum">
              <a:rPr lang="en-ZA" smtClean="0"/>
              <a:t>50</a:t>
            </a:fld>
            <a:endParaRPr lang="en-ZA"/>
          </a:p>
        </p:txBody>
      </p:sp>
    </p:spTree>
    <p:extLst>
      <p:ext uri="{BB962C8B-B14F-4D97-AF65-F5344CB8AC3E}">
        <p14:creationId xmlns:p14="http://schemas.microsoft.com/office/powerpoint/2010/main" val="200347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This indicates that the cash inflows discounted to the present will </a:t>
            </a:r>
            <a:r>
              <a:rPr lang="en-ZA" sz="1200" b="0" i="1" u="none" strike="noStrike" kern="1200" baseline="0" dirty="0">
                <a:solidFill>
                  <a:schemeClr val="tx1"/>
                </a:solidFill>
                <a:latin typeface="+mn-lt"/>
                <a:ea typeface="+mn-ea"/>
                <a:cs typeface="+mn-cs"/>
              </a:rPr>
              <a:t>not </a:t>
            </a:r>
            <a:r>
              <a:rPr lang="en-ZA" sz="1200" b="0" i="0" u="none" strike="noStrike" kern="1200" baseline="0" dirty="0">
                <a:solidFill>
                  <a:schemeClr val="tx1"/>
                </a:solidFill>
                <a:latin typeface="+mn-lt"/>
                <a:ea typeface="+mn-ea"/>
                <a:cs typeface="+mn-cs"/>
              </a:rPr>
              <a:t>recover the initial investment. This, in fact, is a bad investment to consider. Previously, we stated that the cash flow stream yielded a payback period of four years. </a:t>
            </a:r>
          </a:p>
          <a:p>
            <a:endParaRPr lang="en-ZA" sz="1200" b="0" i="0" u="none" strike="noStrike" kern="1200" baseline="0" dirty="0">
              <a:solidFill>
                <a:schemeClr val="tx1"/>
              </a:solidFill>
              <a:latin typeface="+mn-lt"/>
              <a:ea typeface="+mn-ea"/>
              <a:cs typeface="+mn-cs"/>
            </a:endParaRPr>
          </a:p>
          <a:p>
            <a:r>
              <a:rPr lang="en-ZA" sz="1200" b="0" i="0" u="none" strike="noStrike" kern="1200" baseline="0" dirty="0">
                <a:solidFill>
                  <a:schemeClr val="tx1"/>
                </a:solidFill>
                <a:latin typeface="+mn-lt"/>
                <a:ea typeface="+mn-ea"/>
                <a:cs typeface="+mn-cs"/>
              </a:rPr>
              <a:t>● If the NPV is greater than or equal to zero dollars, accept the project. </a:t>
            </a:r>
          </a:p>
          <a:p>
            <a:r>
              <a:rPr lang="en-ZA" sz="1200" b="0" i="0" u="none" strike="noStrike" kern="1200" baseline="0" dirty="0">
                <a:solidFill>
                  <a:schemeClr val="tx1"/>
                </a:solidFill>
                <a:latin typeface="+mn-lt"/>
                <a:ea typeface="+mn-ea"/>
                <a:cs typeface="+mn-cs"/>
              </a:rPr>
              <a:t>● If the NPV is less than zero dollars, reject the project. </a:t>
            </a:r>
          </a:p>
          <a:p>
            <a:r>
              <a:rPr lang="en-ZA" sz="1200" b="0" i="0" u="none" strike="noStrike" kern="1200" baseline="0" dirty="0">
                <a:solidFill>
                  <a:schemeClr val="tx1"/>
                </a:solidFill>
                <a:latin typeface="+mn-lt"/>
                <a:ea typeface="+mn-ea"/>
                <a:cs typeface="+mn-cs"/>
              </a:rPr>
              <a:t>A positive value of NPV indicates that the firm will earn a return equal to or greater than its cost of capital. </a:t>
            </a:r>
          </a:p>
          <a:p>
            <a:r>
              <a:rPr lang="en-ZA" sz="1200" b="0" i="0" u="none" strike="noStrike" kern="1200" baseline="0" dirty="0">
                <a:solidFill>
                  <a:schemeClr val="tx1"/>
                </a:solidFill>
                <a:latin typeface="+mn-lt"/>
                <a:ea typeface="+mn-ea"/>
                <a:cs typeface="+mn-cs"/>
              </a:rPr>
              <a:t>PVA = $75,614 </a:t>
            </a:r>
          </a:p>
          <a:p>
            <a:r>
              <a:rPr lang="en-ZA" sz="1200" b="0" i="0" u="none" strike="noStrike" kern="1200" baseline="0" dirty="0">
                <a:solidFill>
                  <a:schemeClr val="tx1"/>
                </a:solidFill>
                <a:latin typeface="+mn-lt"/>
                <a:ea typeface="+mn-ea"/>
                <a:cs typeface="+mn-cs"/>
              </a:rPr>
              <a:t>PVB = $72,327 </a:t>
            </a:r>
          </a:p>
          <a:p>
            <a:r>
              <a:rPr lang="en-ZA" sz="1200" b="0" i="0" u="none" strike="noStrike" kern="1200" baseline="0" dirty="0">
                <a:solidFill>
                  <a:schemeClr val="tx1"/>
                </a:solidFill>
                <a:latin typeface="+mn-lt"/>
                <a:ea typeface="+mn-ea"/>
                <a:cs typeface="+mn-cs"/>
              </a:rPr>
              <a:t>This implies that a return of $100,000 in two years is worth more to the firm than a $110,000 return three years from now. </a:t>
            </a:r>
          </a:p>
          <a:p>
            <a:endParaRPr lang="en-Z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F6B9EF-17F9-4918-87E9-DB9CC8888B9C}" type="slidenum">
              <a:rPr lang="en-ZA" smtClean="0"/>
              <a:t>51</a:t>
            </a:fld>
            <a:endParaRPr lang="en-ZA"/>
          </a:p>
        </p:txBody>
      </p:sp>
    </p:spTree>
    <p:extLst>
      <p:ext uri="{BB962C8B-B14F-4D97-AF65-F5344CB8AC3E}">
        <p14:creationId xmlns:p14="http://schemas.microsoft.com/office/powerpoint/2010/main" val="18924772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The table implies that the cash inflows are equivalent to a 31% return on investment. Therefore, if the cost of capital were 10%, this would be an excellent investment. Also, this project is “probably” superior to other projects with a lower value for IRR. </a:t>
            </a:r>
          </a:p>
        </p:txBody>
      </p:sp>
      <p:sp>
        <p:nvSpPr>
          <p:cNvPr id="4" name="Slide Number Placeholder 3"/>
          <p:cNvSpPr>
            <a:spLocks noGrp="1"/>
          </p:cNvSpPr>
          <p:nvPr>
            <p:ph type="sldNum" sz="quarter" idx="10"/>
          </p:nvPr>
        </p:nvSpPr>
        <p:spPr/>
        <p:txBody>
          <a:bodyPr/>
          <a:lstStyle/>
          <a:p>
            <a:fld id="{99F6B9EF-17F9-4918-87E9-DB9CC8888B9C}" type="slidenum">
              <a:rPr lang="en-ZA" smtClean="0"/>
              <a:t>52</a:t>
            </a:fld>
            <a:endParaRPr lang="en-ZA"/>
          </a:p>
        </p:txBody>
      </p:sp>
    </p:spTree>
    <p:extLst>
      <p:ext uri="{BB962C8B-B14F-4D97-AF65-F5344CB8AC3E}">
        <p14:creationId xmlns:p14="http://schemas.microsoft.com/office/powerpoint/2010/main" val="39796798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The table implies that the cash inflows are equivalent to a 31% return on investment. Therefore, if the cost of capital were 10%, this would be an excellent investment. Also, this project is “probably” superior to other projects with a lower value for IRR. </a:t>
            </a:r>
          </a:p>
        </p:txBody>
      </p:sp>
      <p:sp>
        <p:nvSpPr>
          <p:cNvPr id="4" name="Slide Number Placeholder 3"/>
          <p:cNvSpPr>
            <a:spLocks noGrp="1"/>
          </p:cNvSpPr>
          <p:nvPr>
            <p:ph type="sldNum" sz="quarter" idx="10"/>
          </p:nvPr>
        </p:nvSpPr>
        <p:spPr/>
        <p:txBody>
          <a:bodyPr/>
          <a:lstStyle/>
          <a:p>
            <a:fld id="{99F6B9EF-17F9-4918-87E9-DB9CC8888B9C}" type="slidenum">
              <a:rPr lang="en-ZA" smtClean="0"/>
              <a:t>53</a:t>
            </a:fld>
            <a:endParaRPr lang="en-ZA"/>
          </a:p>
        </p:txBody>
      </p:sp>
    </p:spTree>
    <p:extLst>
      <p:ext uri="{BB962C8B-B14F-4D97-AF65-F5344CB8AC3E}">
        <p14:creationId xmlns:p14="http://schemas.microsoft.com/office/powerpoint/2010/main" val="10729634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As an example lets say a contractor does R1m business for the year. He calculates that his running expenses is 100000 then his overhead cost is 10%</a:t>
            </a:r>
          </a:p>
        </p:txBody>
      </p:sp>
      <p:sp>
        <p:nvSpPr>
          <p:cNvPr id="4" name="Slide Number Placeholder 3"/>
          <p:cNvSpPr>
            <a:spLocks noGrp="1"/>
          </p:cNvSpPr>
          <p:nvPr>
            <p:ph type="sldNum" sz="quarter" idx="10"/>
          </p:nvPr>
        </p:nvSpPr>
        <p:spPr/>
        <p:txBody>
          <a:bodyPr/>
          <a:lstStyle/>
          <a:p>
            <a:fld id="{99F6B9EF-17F9-4918-87E9-DB9CC8888B9C}" type="slidenum">
              <a:rPr lang="en-ZA" smtClean="0"/>
              <a:t>54</a:t>
            </a:fld>
            <a:endParaRPr lang="en-ZA"/>
          </a:p>
        </p:txBody>
      </p:sp>
    </p:spTree>
    <p:extLst>
      <p:ext uri="{BB962C8B-B14F-4D97-AF65-F5344CB8AC3E}">
        <p14:creationId xmlns:p14="http://schemas.microsoft.com/office/powerpoint/2010/main" val="2412524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As an example lets say a contractor does R1m business for the year. He calculates that his running expenses is 100000 then his overhead cost is 10%</a:t>
            </a:r>
          </a:p>
        </p:txBody>
      </p:sp>
      <p:sp>
        <p:nvSpPr>
          <p:cNvPr id="4" name="Slide Number Placeholder 3"/>
          <p:cNvSpPr>
            <a:spLocks noGrp="1"/>
          </p:cNvSpPr>
          <p:nvPr>
            <p:ph type="sldNum" sz="quarter" idx="10"/>
          </p:nvPr>
        </p:nvSpPr>
        <p:spPr/>
        <p:txBody>
          <a:bodyPr/>
          <a:lstStyle/>
          <a:p>
            <a:fld id="{99F6B9EF-17F9-4918-87E9-DB9CC8888B9C}" type="slidenum">
              <a:rPr lang="en-ZA" smtClean="0"/>
              <a:t>55</a:t>
            </a:fld>
            <a:endParaRPr lang="en-ZA"/>
          </a:p>
        </p:txBody>
      </p:sp>
    </p:spTree>
    <p:extLst>
      <p:ext uri="{BB962C8B-B14F-4D97-AF65-F5344CB8AC3E}">
        <p14:creationId xmlns:p14="http://schemas.microsoft.com/office/powerpoint/2010/main" val="38611632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As an example lets say a contractor does R1m business for the year. He calculates that his running expenses is 100000 then his overhead cost is 10%</a:t>
            </a:r>
          </a:p>
        </p:txBody>
      </p:sp>
      <p:sp>
        <p:nvSpPr>
          <p:cNvPr id="4" name="Slide Number Placeholder 3"/>
          <p:cNvSpPr>
            <a:spLocks noGrp="1"/>
          </p:cNvSpPr>
          <p:nvPr>
            <p:ph type="sldNum" sz="quarter" idx="10"/>
          </p:nvPr>
        </p:nvSpPr>
        <p:spPr/>
        <p:txBody>
          <a:bodyPr/>
          <a:lstStyle/>
          <a:p>
            <a:fld id="{99F6B9EF-17F9-4918-87E9-DB9CC8888B9C}" type="slidenum">
              <a:rPr lang="en-ZA" smtClean="0"/>
              <a:t>56</a:t>
            </a:fld>
            <a:endParaRPr lang="en-ZA"/>
          </a:p>
        </p:txBody>
      </p:sp>
    </p:spTree>
    <p:extLst>
      <p:ext uri="{BB962C8B-B14F-4D97-AF65-F5344CB8AC3E}">
        <p14:creationId xmlns:p14="http://schemas.microsoft.com/office/powerpoint/2010/main" val="37473612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F6B9EF-17F9-4918-87E9-DB9CC8888B9C}" type="slidenum">
              <a:rPr lang="en-ZA" smtClean="0"/>
              <a:t>57</a:t>
            </a:fld>
            <a:endParaRPr lang="en-ZA"/>
          </a:p>
        </p:txBody>
      </p:sp>
    </p:spTree>
    <p:extLst>
      <p:ext uri="{BB962C8B-B14F-4D97-AF65-F5344CB8AC3E}">
        <p14:creationId xmlns:p14="http://schemas.microsoft.com/office/powerpoint/2010/main" val="38915970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F6B9EF-17F9-4918-87E9-DB9CC8888B9C}" type="slidenum">
              <a:rPr lang="en-ZA" smtClean="0"/>
              <a:t>58</a:t>
            </a:fld>
            <a:endParaRPr lang="en-ZA"/>
          </a:p>
        </p:txBody>
      </p:sp>
    </p:spTree>
    <p:extLst>
      <p:ext uri="{BB962C8B-B14F-4D97-AF65-F5344CB8AC3E}">
        <p14:creationId xmlns:p14="http://schemas.microsoft.com/office/powerpoint/2010/main" val="222390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shows the typical life-cycle phases that an organization goes through to implement project management. In the first phase, the Embryonic Phase, the organization recognizes the apparent need for project management. This recognition normally takes place at the lower and middle levels of management where the project activities actually take place. The executives are then informed of the need and assess the situation.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6</a:t>
            </a:fld>
            <a:endParaRPr lang="en-ZA"/>
          </a:p>
        </p:txBody>
      </p:sp>
    </p:spTree>
    <p:extLst>
      <p:ext uri="{BB962C8B-B14F-4D97-AF65-F5344CB8AC3E}">
        <p14:creationId xmlns:p14="http://schemas.microsoft.com/office/powerpoint/2010/main" val="33439650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F6B9EF-17F9-4918-87E9-DB9CC8888B9C}" type="slidenum">
              <a:rPr lang="en-ZA" smtClean="0"/>
              <a:t>60</a:t>
            </a:fld>
            <a:endParaRPr lang="en-ZA"/>
          </a:p>
        </p:txBody>
      </p:sp>
    </p:spTree>
    <p:extLst>
      <p:ext uri="{BB962C8B-B14F-4D97-AF65-F5344CB8AC3E}">
        <p14:creationId xmlns:p14="http://schemas.microsoft.com/office/powerpoint/2010/main" val="2893433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shows the typical life-cycle phases that an organization goes through to implement project management. In the first phase, the Embryonic Phase, the organization recognizes the apparent need for project management. This recognition normally takes place at the lower and middle levels of management where the project activities actually take place. The executives are then informed of the need and assess the situation.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7</a:t>
            </a:fld>
            <a:endParaRPr lang="en-ZA"/>
          </a:p>
        </p:txBody>
      </p:sp>
    </p:spTree>
    <p:extLst>
      <p:ext uri="{BB962C8B-B14F-4D97-AF65-F5344CB8AC3E}">
        <p14:creationId xmlns:p14="http://schemas.microsoft.com/office/powerpoint/2010/main" val="185194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9</a:t>
            </a:fld>
            <a:endParaRPr lang="en-ZA"/>
          </a:p>
        </p:txBody>
      </p:sp>
    </p:spTree>
    <p:extLst>
      <p:ext uri="{BB962C8B-B14F-4D97-AF65-F5344CB8AC3E}">
        <p14:creationId xmlns:p14="http://schemas.microsoft.com/office/powerpoint/2010/main" val="1994065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10</a:t>
            </a:fld>
            <a:endParaRPr lang="en-ZA"/>
          </a:p>
        </p:txBody>
      </p:sp>
    </p:spTree>
    <p:extLst>
      <p:ext uri="{BB962C8B-B14F-4D97-AF65-F5344CB8AC3E}">
        <p14:creationId xmlns:p14="http://schemas.microsoft.com/office/powerpoint/2010/main" val="585087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11</a:t>
            </a:fld>
            <a:endParaRPr lang="en-ZA"/>
          </a:p>
        </p:txBody>
      </p:sp>
    </p:spTree>
    <p:extLst>
      <p:ext uri="{BB962C8B-B14F-4D97-AF65-F5344CB8AC3E}">
        <p14:creationId xmlns:p14="http://schemas.microsoft.com/office/powerpoint/2010/main" val="252895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A56F8541-1C58-4B7F-9588-044E1133615E}" type="datetimeFigureOut">
              <a:rPr lang="en-ZA" smtClean="0"/>
              <a:t>2017/08/31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370555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A56F8541-1C58-4B7F-9588-044E1133615E}" type="datetimeFigureOut">
              <a:rPr lang="en-ZA" smtClean="0"/>
              <a:t>2017/08/31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68415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A56F8541-1C58-4B7F-9588-044E1133615E}" type="datetimeFigureOut">
              <a:rPr lang="en-ZA" smtClean="0"/>
              <a:t>2017/08/31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67715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ZA"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Date Placeholder 3"/>
          <p:cNvSpPr>
            <a:spLocks noGrp="1"/>
          </p:cNvSpPr>
          <p:nvPr>
            <p:ph type="dt" sz="half" idx="10"/>
          </p:nvPr>
        </p:nvSpPr>
        <p:spPr/>
        <p:txBody>
          <a:bodyPr/>
          <a:lstStyle/>
          <a:p>
            <a:fld id="{A56F8541-1C58-4B7F-9588-044E1133615E}" type="datetimeFigureOut">
              <a:rPr lang="en-ZA" smtClean="0"/>
              <a:t>2017/08/31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649098603"/>
      </p:ext>
    </p:extLst>
  </p:cSld>
  <p:clrMapOvr>
    <a:masterClrMapping/>
  </p:clrMapOvr>
  <p:extLst>
    <p:ext uri="{DCECCB84-F9BA-43D5-87BE-67443E8EF086}">
      <p15:sldGuideLst xmlns:p15="http://schemas.microsoft.com/office/powerpoint/2012/main">
        <p15:guide id="1" pos="3863" userDrawn="1">
          <p15:clr>
            <a:srgbClr val="FBAE40"/>
          </p15:clr>
        </p15:guide>
        <p15:guide id="2" orient="horz" pos="935" userDrawn="1">
          <p15:clr>
            <a:srgbClr val="FBAE40"/>
          </p15:clr>
        </p15:guide>
        <p15:guide id="3" pos="211" userDrawn="1">
          <p15:clr>
            <a:srgbClr val="FBAE40"/>
          </p15:clr>
        </p15:guide>
        <p15:guide id="4" pos="7469" userDrawn="1">
          <p15:clr>
            <a:srgbClr val="FBAE40"/>
          </p15:clr>
        </p15:guide>
        <p15:guide id="5" orient="horz" pos="2260" userDrawn="1">
          <p15:clr>
            <a:srgbClr val="FBAE40"/>
          </p15:clr>
        </p15:guide>
        <p15:guide id="6" orient="horz" pos="40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6F8541-1C58-4B7F-9588-044E1133615E}" type="datetimeFigureOut">
              <a:rPr lang="en-ZA" smtClean="0"/>
              <a:t>2017/08/31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131179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A56F8541-1C58-4B7F-9588-044E1133615E}" type="datetimeFigureOut">
              <a:rPr lang="en-ZA" smtClean="0"/>
              <a:t>2017/08/31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81707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A56F8541-1C58-4B7F-9588-044E1133615E}" type="datetimeFigureOut">
              <a:rPr lang="en-ZA" smtClean="0"/>
              <a:t>2017/08/31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96859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A56F8541-1C58-4B7F-9588-044E1133615E}" type="datetimeFigureOut">
              <a:rPr lang="en-ZA" smtClean="0"/>
              <a:t>2017/08/31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651320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F8541-1C58-4B7F-9588-044E1133615E}" type="datetimeFigureOut">
              <a:rPr lang="en-ZA" smtClean="0"/>
              <a:t>2017/08/31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408786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6F8541-1C58-4B7F-9588-044E1133615E}" type="datetimeFigureOut">
              <a:rPr lang="en-ZA" smtClean="0"/>
              <a:t>2017/08/31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88363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6F8541-1C58-4B7F-9588-044E1133615E}" type="datetimeFigureOut">
              <a:rPr lang="en-ZA" smtClean="0"/>
              <a:t>2017/08/31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31233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F8541-1C58-4B7F-9588-044E1133615E}" type="datetimeFigureOut">
              <a:rPr lang="en-ZA" smtClean="0"/>
              <a:t>2017/08/31</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30149-6F14-43CF-9043-1C3E69E517B3}" type="slidenum">
              <a:rPr lang="en-ZA" smtClean="0"/>
              <a:t>‹#›</a:t>
            </a:fld>
            <a:endParaRPr lang="en-ZA"/>
          </a:p>
        </p:txBody>
      </p:sp>
    </p:spTree>
    <p:extLst>
      <p:ext uri="{BB962C8B-B14F-4D97-AF65-F5344CB8AC3E}">
        <p14:creationId xmlns:p14="http://schemas.microsoft.com/office/powerpoint/2010/main" val="3048809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9.xml"/><Relationship Id="rId13" Type="http://schemas.openxmlformats.org/officeDocument/2006/relationships/diagramData" Target="../diagrams/data10.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17" Type="http://schemas.microsoft.com/office/2007/relationships/diagramDrawing" Target="../diagrams/drawing10.xml"/><Relationship Id="rId2" Type="http://schemas.openxmlformats.org/officeDocument/2006/relationships/notesSlide" Target="../notesSlides/notesSlide31.xml"/><Relationship Id="rId16" Type="http://schemas.openxmlformats.org/officeDocument/2006/relationships/diagramColors" Target="../diagrams/colors10.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5" Type="http://schemas.openxmlformats.org/officeDocument/2006/relationships/diagramQuickStyle" Target="../diagrams/quickStyle10.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 Id="rId14" Type="http://schemas.openxmlformats.org/officeDocument/2006/relationships/diagramLayout" Target="../diagrams/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000" b="1" dirty="0">
                <a:solidFill>
                  <a:schemeClr val="bg1"/>
                </a:solidFill>
              </a:rPr>
              <a:t>Project Management Concepts</a:t>
            </a:r>
          </a:p>
        </p:txBody>
      </p:sp>
    </p:spTree>
    <p:extLst>
      <p:ext uri="{BB962C8B-B14F-4D97-AF65-F5344CB8AC3E}">
        <p14:creationId xmlns:p14="http://schemas.microsoft.com/office/powerpoint/2010/main" val="3619870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Activity</a:t>
            </a:r>
          </a:p>
        </p:txBody>
      </p:sp>
      <p:sp>
        <p:nvSpPr>
          <p:cNvPr id="20" name="TextBox 19"/>
          <p:cNvSpPr txBox="1"/>
          <p:nvPr/>
        </p:nvSpPr>
        <p:spPr>
          <a:xfrm>
            <a:off x="329939" y="1446028"/>
            <a:ext cx="11566688" cy="1200329"/>
          </a:xfrm>
          <a:prstGeom prst="rect">
            <a:avLst/>
          </a:prstGeom>
          <a:noFill/>
        </p:spPr>
        <p:txBody>
          <a:bodyPr wrap="square" rtlCol="0">
            <a:spAutoFit/>
          </a:bodyPr>
          <a:lstStyle/>
          <a:p>
            <a:r>
              <a:rPr lang="en-ZA" sz="2400" dirty="0"/>
              <a:t>A milestone schedule is a list of target dates or times when each key event will occur. Consider an example, where a homeowner wishes to </a:t>
            </a:r>
            <a:r>
              <a:rPr lang="en-ZA" sz="2400" b="1" dirty="0"/>
              <a:t>add a new bedroom to the house</a:t>
            </a:r>
            <a:r>
              <a:rPr lang="en-ZA" sz="2400" dirty="0"/>
              <a:t>. Suggest key milestones and target times for this project. </a:t>
            </a:r>
          </a:p>
        </p:txBody>
      </p:sp>
    </p:spTree>
    <p:extLst>
      <p:ext uri="{BB962C8B-B14F-4D97-AF65-F5344CB8AC3E}">
        <p14:creationId xmlns:p14="http://schemas.microsoft.com/office/powerpoint/2010/main" val="102240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Request for Proposal</a:t>
            </a:r>
          </a:p>
        </p:txBody>
      </p:sp>
      <p:sp>
        <p:nvSpPr>
          <p:cNvPr id="20" name="TextBox 19"/>
          <p:cNvSpPr txBox="1"/>
          <p:nvPr/>
        </p:nvSpPr>
        <p:spPr>
          <a:xfrm>
            <a:off x="329939" y="1446028"/>
            <a:ext cx="11566688" cy="1200329"/>
          </a:xfrm>
          <a:prstGeom prst="rect">
            <a:avLst/>
          </a:prstGeom>
          <a:noFill/>
        </p:spPr>
        <p:txBody>
          <a:bodyPr wrap="square" rtlCol="0">
            <a:spAutoFit/>
          </a:bodyPr>
          <a:lstStyle/>
          <a:p>
            <a:r>
              <a:rPr lang="en-ZA" sz="2400" dirty="0"/>
              <a:t>A request for proposal (RFP) is a document, prepared by the sponsor/customer, which defines the project requirements and is used to solicit a proposal from potential contractors to do the project.</a:t>
            </a:r>
          </a:p>
        </p:txBody>
      </p:sp>
      <p:graphicFrame>
        <p:nvGraphicFramePr>
          <p:cNvPr id="5" name="Diagram 4"/>
          <p:cNvGraphicFramePr/>
          <p:nvPr>
            <p:extLst>
              <p:ext uri="{D42A27DB-BD31-4B8C-83A1-F6EECF244321}">
                <p14:modId xmlns:p14="http://schemas.microsoft.com/office/powerpoint/2010/main" val="2255361008"/>
              </p:ext>
            </p:extLst>
          </p:nvPr>
        </p:nvGraphicFramePr>
        <p:xfrm>
          <a:off x="3592285" y="2558143"/>
          <a:ext cx="8599715" cy="38585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459241" y="3026909"/>
            <a:ext cx="3547081" cy="2840491"/>
          </a:xfrm>
          <a:prstGeom prst="rect">
            <a:avLst/>
          </a:prstGeom>
        </p:spPr>
      </p:pic>
    </p:spTree>
    <p:extLst>
      <p:ext uri="{BB962C8B-B14F-4D97-AF65-F5344CB8AC3E}">
        <p14:creationId xmlns:p14="http://schemas.microsoft.com/office/powerpoint/2010/main" val="316130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000" b="1" dirty="0">
                <a:solidFill>
                  <a:schemeClr val="bg1"/>
                </a:solidFill>
              </a:rPr>
              <a:t>Developing project proposals</a:t>
            </a:r>
          </a:p>
        </p:txBody>
      </p:sp>
    </p:spTree>
    <p:extLst>
      <p:ext uri="{BB962C8B-B14F-4D97-AF65-F5344CB8AC3E}">
        <p14:creationId xmlns:p14="http://schemas.microsoft.com/office/powerpoint/2010/main" val="189600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Proposal structure</a:t>
            </a:r>
          </a:p>
        </p:txBody>
      </p:sp>
      <p:graphicFrame>
        <p:nvGraphicFramePr>
          <p:cNvPr id="3" name="Diagram 2"/>
          <p:cNvGraphicFramePr/>
          <p:nvPr>
            <p:extLst>
              <p:ext uri="{D42A27DB-BD31-4B8C-83A1-F6EECF244321}">
                <p14:modId xmlns:p14="http://schemas.microsoft.com/office/powerpoint/2010/main" val="4247735592"/>
              </p:ext>
            </p:extLst>
          </p:nvPr>
        </p:nvGraphicFramePr>
        <p:xfrm>
          <a:off x="413657" y="1959429"/>
          <a:ext cx="11443381" cy="4278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545771" y="1484313"/>
            <a:ext cx="1469571" cy="369332"/>
          </a:xfrm>
          <a:prstGeom prst="rect">
            <a:avLst/>
          </a:prstGeom>
          <a:solidFill>
            <a:schemeClr val="bg1">
              <a:lumMod val="50000"/>
            </a:schemeClr>
          </a:solidFill>
        </p:spPr>
        <p:txBody>
          <a:bodyPr wrap="square" rtlCol="0">
            <a:spAutoFit/>
          </a:bodyPr>
          <a:lstStyle/>
          <a:p>
            <a:pPr algn="ctr"/>
            <a:r>
              <a:rPr lang="en-ZA" dirty="0">
                <a:solidFill>
                  <a:schemeClr val="bg1"/>
                </a:solidFill>
              </a:rPr>
              <a:t>Technical</a:t>
            </a:r>
          </a:p>
        </p:txBody>
      </p:sp>
      <p:sp>
        <p:nvSpPr>
          <p:cNvPr id="8" name="TextBox 7"/>
          <p:cNvSpPr txBox="1"/>
          <p:nvPr/>
        </p:nvSpPr>
        <p:spPr>
          <a:xfrm>
            <a:off x="5214257" y="1535669"/>
            <a:ext cx="1469571" cy="369332"/>
          </a:xfrm>
          <a:prstGeom prst="rect">
            <a:avLst/>
          </a:prstGeom>
          <a:solidFill>
            <a:srgbClr val="5B9BD5"/>
          </a:solidFill>
        </p:spPr>
        <p:txBody>
          <a:bodyPr wrap="square" rtlCol="0">
            <a:spAutoFit/>
          </a:bodyPr>
          <a:lstStyle/>
          <a:p>
            <a:pPr algn="ctr"/>
            <a:r>
              <a:rPr lang="en-ZA" dirty="0">
                <a:solidFill>
                  <a:schemeClr val="bg1"/>
                </a:solidFill>
              </a:rPr>
              <a:t>Management</a:t>
            </a:r>
          </a:p>
        </p:txBody>
      </p:sp>
      <p:sp>
        <p:nvSpPr>
          <p:cNvPr id="9" name="TextBox 8"/>
          <p:cNvSpPr txBox="1"/>
          <p:nvPr/>
        </p:nvSpPr>
        <p:spPr>
          <a:xfrm>
            <a:off x="9383485" y="1481241"/>
            <a:ext cx="1469571" cy="369332"/>
          </a:xfrm>
          <a:prstGeom prst="rect">
            <a:avLst/>
          </a:prstGeom>
          <a:solidFill>
            <a:srgbClr val="002060"/>
          </a:solidFill>
        </p:spPr>
        <p:txBody>
          <a:bodyPr wrap="square" rtlCol="0">
            <a:spAutoFit/>
          </a:bodyPr>
          <a:lstStyle/>
          <a:p>
            <a:pPr algn="ctr"/>
            <a:r>
              <a:rPr lang="en-ZA" dirty="0">
                <a:solidFill>
                  <a:schemeClr val="bg1"/>
                </a:solidFill>
              </a:rPr>
              <a:t>Cost</a:t>
            </a:r>
          </a:p>
        </p:txBody>
      </p:sp>
    </p:spTree>
    <p:extLst>
      <p:ext uri="{BB962C8B-B14F-4D97-AF65-F5344CB8AC3E}">
        <p14:creationId xmlns:p14="http://schemas.microsoft.com/office/powerpoint/2010/main" val="40636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Fixed Price Contracts</a:t>
            </a:r>
          </a:p>
        </p:txBody>
      </p:sp>
      <p:graphicFrame>
        <p:nvGraphicFramePr>
          <p:cNvPr id="3" name="Diagram 2"/>
          <p:cNvGraphicFramePr/>
          <p:nvPr>
            <p:extLst>
              <p:ext uri="{D42A27DB-BD31-4B8C-83A1-F6EECF244321}">
                <p14:modId xmlns:p14="http://schemas.microsoft.com/office/powerpoint/2010/main" val="2999814741"/>
              </p:ext>
            </p:extLst>
          </p:nvPr>
        </p:nvGraphicFramePr>
        <p:xfrm>
          <a:off x="152400" y="1234911"/>
          <a:ext cx="5791201" cy="5340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3614956695"/>
              </p:ext>
            </p:extLst>
          </p:nvPr>
        </p:nvGraphicFramePr>
        <p:xfrm>
          <a:off x="5867400" y="1393371"/>
          <a:ext cx="5989638" cy="51815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2" name="Rectangle 21"/>
          <p:cNvSpPr/>
          <p:nvPr/>
        </p:nvSpPr>
        <p:spPr>
          <a:xfrm rot="17729183">
            <a:off x="467119" y="3820718"/>
            <a:ext cx="2667968" cy="57493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Fixed price</a:t>
            </a:r>
          </a:p>
        </p:txBody>
      </p:sp>
      <p:sp>
        <p:nvSpPr>
          <p:cNvPr id="23" name="Rectangle 22"/>
          <p:cNvSpPr/>
          <p:nvPr/>
        </p:nvSpPr>
        <p:spPr>
          <a:xfrm rot="17709542">
            <a:off x="6027827" y="4170947"/>
            <a:ext cx="2651435" cy="559294"/>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Cost reimbursement</a:t>
            </a:r>
          </a:p>
        </p:txBody>
      </p:sp>
    </p:spTree>
    <p:extLst>
      <p:ext uri="{BB962C8B-B14F-4D97-AF65-F5344CB8AC3E}">
        <p14:creationId xmlns:p14="http://schemas.microsoft.com/office/powerpoint/2010/main" val="251975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000" b="1" dirty="0">
                <a:solidFill>
                  <a:schemeClr val="bg1"/>
                </a:solidFill>
              </a:rPr>
              <a:t>Planning, Performing &amp; Controlling</a:t>
            </a:r>
          </a:p>
        </p:txBody>
      </p:sp>
    </p:spTree>
    <p:extLst>
      <p:ext uri="{BB962C8B-B14F-4D97-AF65-F5344CB8AC3E}">
        <p14:creationId xmlns:p14="http://schemas.microsoft.com/office/powerpoint/2010/main" val="3592153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Example of SOW</a:t>
            </a:r>
          </a:p>
        </p:txBody>
      </p:sp>
      <p:pic>
        <p:nvPicPr>
          <p:cNvPr id="4" name="Picture 3"/>
          <p:cNvPicPr>
            <a:picLocks noChangeAspect="1"/>
          </p:cNvPicPr>
          <p:nvPr/>
        </p:nvPicPr>
        <p:blipFill>
          <a:blip r:embed="rId3"/>
          <a:stretch>
            <a:fillRect/>
          </a:stretch>
        </p:blipFill>
        <p:spPr>
          <a:xfrm>
            <a:off x="1924493" y="1234911"/>
            <a:ext cx="6964326" cy="5524500"/>
          </a:xfrm>
          <a:prstGeom prst="rect">
            <a:avLst/>
          </a:prstGeom>
        </p:spPr>
      </p:pic>
    </p:spTree>
    <p:extLst>
      <p:ext uri="{BB962C8B-B14F-4D97-AF65-F5344CB8AC3E}">
        <p14:creationId xmlns:p14="http://schemas.microsoft.com/office/powerpoint/2010/main" val="1943374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Example of Milestone Schedule</a:t>
            </a:r>
          </a:p>
        </p:txBody>
      </p:sp>
      <p:pic>
        <p:nvPicPr>
          <p:cNvPr id="3" name="Picture 2"/>
          <p:cNvPicPr>
            <a:picLocks noChangeAspect="1"/>
          </p:cNvPicPr>
          <p:nvPr/>
        </p:nvPicPr>
        <p:blipFill>
          <a:blip r:embed="rId3"/>
          <a:stretch>
            <a:fillRect/>
          </a:stretch>
        </p:blipFill>
        <p:spPr>
          <a:xfrm>
            <a:off x="1722258" y="1476707"/>
            <a:ext cx="8782050" cy="4733925"/>
          </a:xfrm>
          <a:prstGeom prst="rect">
            <a:avLst/>
          </a:prstGeom>
        </p:spPr>
      </p:pic>
    </p:spTree>
    <p:extLst>
      <p:ext uri="{BB962C8B-B14F-4D97-AF65-F5344CB8AC3E}">
        <p14:creationId xmlns:p14="http://schemas.microsoft.com/office/powerpoint/2010/main" val="279514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Example of Specification document</a:t>
            </a:r>
          </a:p>
        </p:txBody>
      </p:sp>
      <p:pic>
        <p:nvPicPr>
          <p:cNvPr id="3" name="Picture 2"/>
          <p:cNvPicPr>
            <a:picLocks noChangeAspect="1"/>
          </p:cNvPicPr>
          <p:nvPr/>
        </p:nvPicPr>
        <p:blipFill>
          <a:blip r:embed="rId3"/>
          <a:stretch>
            <a:fillRect/>
          </a:stretch>
        </p:blipFill>
        <p:spPr>
          <a:xfrm>
            <a:off x="2360428" y="1234911"/>
            <a:ext cx="6581553" cy="5808302"/>
          </a:xfrm>
          <a:prstGeom prst="rect">
            <a:avLst/>
          </a:prstGeom>
        </p:spPr>
      </p:pic>
    </p:spTree>
    <p:extLst>
      <p:ext uri="{BB962C8B-B14F-4D97-AF65-F5344CB8AC3E}">
        <p14:creationId xmlns:p14="http://schemas.microsoft.com/office/powerpoint/2010/main" val="3257340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Example of a WBS</a:t>
            </a:r>
          </a:p>
        </p:txBody>
      </p:sp>
      <p:pic>
        <p:nvPicPr>
          <p:cNvPr id="3" name="Picture 2"/>
          <p:cNvPicPr>
            <a:picLocks noChangeAspect="1"/>
          </p:cNvPicPr>
          <p:nvPr/>
        </p:nvPicPr>
        <p:blipFill>
          <a:blip r:embed="rId3"/>
          <a:stretch>
            <a:fillRect/>
          </a:stretch>
        </p:blipFill>
        <p:spPr>
          <a:xfrm>
            <a:off x="723014" y="1309686"/>
            <a:ext cx="10823943" cy="5733975"/>
          </a:xfrm>
          <a:prstGeom prst="rect">
            <a:avLst/>
          </a:prstGeom>
        </p:spPr>
      </p:pic>
    </p:spTree>
    <p:extLst>
      <p:ext uri="{BB962C8B-B14F-4D97-AF65-F5344CB8AC3E}">
        <p14:creationId xmlns:p14="http://schemas.microsoft.com/office/powerpoint/2010/main" val="102645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	What is a project</a:t>
            </a:r>
          </a:p>
        </p:txBody>
      </p:sp>
      <p:sp>
        <p:nvSpPr>
          <p:cNvPr id="24" name="Slide Number Placeholder 2"/>
          <p:cNvSpPr>
            <a:spLocks noGrp="1"/>
          </p:cNvSpPr>
          <p:nvPr>
            <p:ph type="sldNum" sz="quarter" idx="12"/>
          </p:nvPr>
        </p:nvSpPr>
        <p:spPr>
          <a:xfrm>
            <a:off x="8568519" y="6503991"/>
            <a:ext cx="1918507" cy="269875"/>
          </a:xfrm>
          <a:prstGeom prst="rect">
            <a:avLst/>
          </a:prstGeom>
        </p:spPr>
        <p:txBody>
          <a:bodyPr/>
          <a:lstStyle/>
          <a:p>
            <a:pPr eaLnBrk="0" fontAlgn="base" hangingPunct="0">
              <a:lnSpc>
                <a:spcPct val="80000"/>
              </a:lnSpc>
              <a:spcBef>
                <a:spcPct val="0"/>
              </a:spcBef>
              <a:spcAft>
                <a:spcPct val="0"/>
              </a:spcAft>
              <a:defRPr/>
            </a:pPr>
            <a:fld id="{7747B3AA-F3BE-48E7-967F-47A750E1EAF6}" type="slidenum">
              <a:rPr lang="en-AU" b="1">
                <a:solidFill>
                  <a:srgbClr val="000000"/>
                </a:solidFill>
                <a:latin typeface="Arial" charset="0"/>
              </a:rPr>
              <a:pPr eaLnBrk="0" fontAlgn="base" hangingPunct="0">
                <a:lnSpc>
                  <a:spcPct val="80000"/>
                </a:lnSpc>
                <a:spcBef>
                  <a:spcPct val="0"/>
                </a:spcBef>
                <a:spcAft>
                  <a:spcPct val="0"/>
                </a:spcAft>
                <a:defRPr/>
              </a:pPr>
              <a:t>2</a:t>
            </a:fld>
            <a:endParaRPr lang="en-AU" b="1" dirty="0">
              <a:solidFill>
                <a:srgbClr val="000000"/>
              </a:solidFill>
              <a:latin typeface="Arial" charset="0"/>
            </a:endParaRPr>
          </a:p>
        </p:txBody>
      </p:sp>
      <p:sp>
        <p:nvSpPr>
          <p:cNvPr id="25" name="Rectangle 3"/>
          <p:cNvSpPr txBox="1">
            <a:spLocks noChangeArrowheads="1"/>
          </p:cNvSpPr>
          <p:nvPr/>
        </p:nvSpPr>
        <p:spPr>
          <a:xfrm>
            <a:off x="628650" y="1331914"/>
            <a:ext cx="9788525" cy="53643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8908" lvl="1">
              <a:lnSpc>
                <a:spcPct val="200000"/>
              </a:lnSpc>
              <a:spcBef>
                <a:spcPts val="0"/>
              </a:spcBef>
              <a:spcAft>
                <a:spcPts val="898"/>
              </a:spcAft>
              <a:defRPr/>
            </a:pPr>
            <a:r>
              <a:rPr lang="en-GB" altLang="en-US" sz="1900" dirty="0"/>
              <a:t>Unique a set of coordinated and controlled activities with clearly defined start and finish dates, undertaken to achieve an objective conforming to specific requirements</a:t>
            </a:r>
          </a:p>
          <a:p>
            <a:pPr marL="957816" lvl="1" indent="-478908">
              <a:lnSpc>
                <a:spcPct val="200000"/>
              </a:lnSpc>
              <a:spcBef>
                <a:spcPts val="0"/>
              </a:spcBef>
              <a:spcAft>
                <a:spcPts val="898"/>
              </a:spcAft>
              <a:buFont typeface="+mj-lt"/>
              <a:buAutoNum type="alphaLcPeriod"/>
              <a:defRPr/>
            </a:pPr>
            <a:endParaRPr lang="en-GB" altLang="en-US" sz="1900" dirty="0"/>
          </a:p>
          <a:p>
            <a:pPr marL="957816" lvl="1" indent="-478908">
              <a:lnSpc>
                <a:spcPct val="200000"/>
              </a:lnSpc>
              <a:spcBef>
                <a:spcPts val="0"/>
              </a:spcBef>
              <a:spcAft>
                <a:spcPts val="898"/>
              </a:spcAft>
              <a:buFont typeface="+mj-lt"/>
              <a:buAutoNum type="alphaLcPeriod"/>
              <a:defRPr/>
            </a:pPr>
            <a:r>
              <a:rPr lang="en-GB" altLang="en-US" sz="1900" dirty="0"/>
              <a:t>A Project is a planned set of activities</a:t>
            </a:r>
          </a:p>
          <a:p>
            <a:pPr marL="957816" lvl="1" indent="-478908">
              <a:lnSpc>
                <a:spcPct val="200000"/>
              </a:lnSpc>
              <a:spcBef>
                <a:spcPts val="0"/>
              </a:spcBef>
              <a:spcAft>
                <a:spcPts val="898"/>
              </a:spcAft>
              <a:buFont typeface="+mj-lt"/>
              <a:buAutoNum type="alphaLcPeriod"/>
              <a:defRPr/>
            </a:pPr>
            <a:r>
              <a:rPr lang="en-GB" altLang="en-US" sz="1900" dirty="0"/>
              <a:t>A Project has a scope</a:t>
            </a:r>
          </a:p>
          <a:p>
            <a:pPr marL="957816" lvl="1" indent="-478908">
              <a:lnSpc>
                <a:spcPct val="200000"/>
              </a:lnSpc>
              <a:spcBef>
                <a:spcPts val="0"/>
              </a:spcBef>
              <a:spcAft>
                <a:spcPts val="898"/>
              </a:spcAft>
              <a:buFont typeface="+mj-lt"/>
              <a:buAutoNum type="alphaLcPeriod"/>
              <a:defRPr/>
            </a:pPr>
            <a:r>
              <a:rPr lang="en-GB" altLang="en-US" sz="1900" dirty="0"/>
              <a:t>A Project has time, cost, quality and resource constraints </a:t>
            </a:r>
          </a:p>
          <a:p>
            <a:pPr marL="957816" lvl="1" indent="-478908">
              <a:lnSpc>
                <a:spcPct val="200000"/>
              </a:lnSpc>
              <a:spcBef>
                <a:spcPts val="0"/>
              </a:spcBef>
              <a:spcAft>
                <a:spcPts val="898"/>
              </a:spcAft>
              <a:buFont typeface="+mj-lt"/>
              <a:buAutoNum type="alphaLcPeriod"/>
              <a:defRPr/>
            </a:pPr>
            <a:r>
              <a:rPr lang="en-GB" altLang="en-US" sz="1900" dirty="0"/>
              <a:t>A Project is temporary </a:t>
            </a:r>
          </a:p>
        </p:txBody>
      </p:sp>
    </p:spTree>
    <p:extLst>
      <p:ext uri="{BB962C8B-B14F-4D97-AF65-F5344CB8AC3E}">
        <p14:creationId xmlns:p14="http://schemas.microsoft.com/office/powerpoint/2010/main" val="320669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WBS</a:t>
            </a:r>
          </a:p>
        </p:txBody>
      </p:sp>
      <p:grpSp>
        <p:nvGrpSpPr>
          <p:cNvPr id="32" name="Group 31"/>
          <p:cNvGrpSpPr/>
          <p:nvPr/>
        </p:nvGrpSpPr>
        <p:grpSpPr>
          <a:xfrm>
            <a:off x="476250" y="1550534"/>
            <a:ext cx="11040835" cy="2581275"/>
            <a:chOff x="476250" y="1550534"/>
            <a:chExt cx="11040835" cy="2581275"/>
          </a:xfrm>
        </p:grpSpPr>
        <p:pic>
          <p:nvPicPr>
            <p:cNvPr id="3" name="Picture 2"/>
            <p:cNvPicPr>
              <a:picLocks noChangeAspect="1"/>
            </p:cNvPicPr>
            <p:nvPr/>
          </p:nvPicPr>
          <p:blipFill>
            <a:blip r:embed="rId3"/>
            <a:stretch>
              <a:fillRect/>
            </a:stretch>
          </p:blipFill>
          <p:spPr>
            <a:xfrm>
              <a:off x="476250" y="1550534"/>
              <a:ext cx="6362700" cy="2581275"/>
            </a:xfrm>
            <a:prstGeom prst="rect">
              <a:avLst/>
            </a:prstGeom>
          </p:spPr>
        </p:pic>
        <p:cxnSp>
          <p:nvCxnSpPr>
            <p:cNvPr id="6" name="Straight Arrow Connector 5"/>
            <p:cNvCxnSpPr/>
            <p:nvPr/>
          </p:nvCxnSpPr>
          <p:spPr>
            <a:xfrm>
              <a:off x="5660571" y="2188029"/>
              <a:ext cx="1796143" cy="10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57" y="2024743"/>
              <a:ext cx="1349829" cy="369332"/>
            </a:xfrm>
            <a:prstGeom prst="rect">
              <a:avLst/>
            </a:prstGeom>
            <a:noFill/>
          </p:spPr>
          <p:txBody>
            <a:bodyPr wrap="square" rtlCol="0">
              <a:spAutoFit/>
            </a:bodyPr>
            <a:lstStyle/>
            <a:p>
              <a:r>
                <a:rPr lang="en-ZA" dirty="0"/>
                <a:t>Build house</a:t>
              </a:r>
            </a:p>
          </p:txBody>
        </p:sp>
        <p:cxnSp>
          <p:nvCxnSpPr>
            <p:cNvPr id="10" name="Straight Arrow Connector 9"/>
            <p:cNvCxnSpPr/>
            <p:nvPr/>
          </p:nvCxnSpPr>
          <p:spPr>
            <a:xfrm>
              <a:off x="5127171" y="2481943"/>
              <a:ext cx="2329543" cy="1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76457" y="2308163"/>
              <a:ext cx="2013857" cy="369332"/>
            </a:xfrm>
            <a:prstGeom prst="rect">
              <a:avLst/>
            </a:prstGeom>
            <a:noFill/>
          </p:spPr>
          <p:txBody>
            <a:bodyPr wrap="square" rtlCol="0">
              <a:spAutoFit/>
            </a:bodyPr>
            <a:lstStyle/>
            <a:p>
              <a:r>
                <a:rPr lang="en-ZA" dirty="0"/>
                <a:t>Design; Construct </a:t>
              </a:r>
            </a:p>
          </p:txBody>
        </p:sp>
        <p:cxnSp>
          <p:nvCxnSpPr>
            <p:cNvPr id="13" name="Straight Arrow Connector 12"/>
            <p:cNvCxnSpPr/>
            <p:nvPr/>
          </p:nvCxnSpPr>
          <p:spPr>
            <a:xfrm>
              <a:off x="5127171" y="2764971"/>
              <a:ext cx="2329543" cy="1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76456" y="2624241"/>
              <a:ext cx="2013857" cy="369332"/>
            </a:xfrm>
            <a:prstGeom prst="rect">
              <a:avLst/>
            </a:prstGeom>
            <a:noFill/>
          </p:spPr>
          <p:txBody>
            <a:bodyPr wrap="square" rtlCol="0">
              <a:spAutoFit/>
            </a:bodyPr>
            <a:lstStyle/>
            <a:p>
              <a:r>
                <a:rPr lang="en-ZA" dirty="0"/>
                <a:t> </a:t>
              </a:r>
            </a:p>
          </p:txBody>
        </p:sp>
        <p:sp>
          <p:nvSpPr>
            <p:cNvPr id="15" name="TextBox 14"/>
            <p:cNvSpPr txBox="1"/>
            <p:nvPr/>
          </p:nvSpPr>
          <p:spPr>
            <a:xfrm>
              <a:off x="7576455" y="2580305"/>
              <a:ext cx="2993574" cy="369332"/>
            </a:xfrm>
            <a:prstGeom prst="rect">
              <a:avLst/>
            </a:prstGeom>
            <a:noFill/>
          </p:spPr>
          <p:txBody>
            <a:bodyPr wrap="square" rtlCol="0">
              <a:spAutoFit/>
            </a:bodyPr>
            <a:lstStyle/>
            <a:p>
              <a:r>
                <a:rPr lang="en-ZA" dirty="0"/>
                <a:t>Foundation, Walls, Roof</a:t>
              </a:r>
            </a:p>
          </p:txBody>
        </p:sp>
        <p:cxnSp>
          <p:nvCxnSpPr>
            <p:cNvPr id="17" name="Straight Arrow Connector 16"/>
            <p:cNvCxnSpPr/>
            <p:nvPr/>
          </p:nvCxnSpPr>
          <p:spPr>
            <a:xfrm>
              <a:off x="5660570" y="3320143"/>
              <a:ext cx="1796144" cy="21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76455" y="3173416"/>
              <a:ext cx="2993574" cy="369332"/>
            </a:xfrm>
            <a:prstGeom prst="rect">
              <a:avLst/>
            </a:prstGeom>
            <a:noFill/>
          </p:spPr>
          <p:txBody>
            <a:bodyPr wrap="square" rtlCol="0">
              <a:spAutoFit/>
            </a:bodyPr>
            <a:lstStyle/>
            <a:p>
              <a:r>
                <a:rPr lang="en-ZA" dirty="0"/>
                <a:t>Mark up, Trenching, Concrete</a:t>
              </a:r>
            </a:p>
          </p:txBody>
        </p:sp>
        <p:sp>
          <p:nvSpPr>
            <p:cNvPr id="20" name="TextBox 19"/>
            <p:cNvSpPr txBox="1"/>
            <p:nvPr/>
          </p:nvSpPr>
          <p:spPr>
            <a:xfrm>
              <a:off x="7576454" y="3457223"/>
              <a:ext cx="3940631" cy="369332"/>
            </a:xfrm>
            <a:prstGeom prst="rect">
              <a:avLst/>
            </a:prstGeom>
            <a:noFill/>
          </p:spPr>
          <p:txBody>
            <a:bodyPr wrap="square" rtlCol="0">
              <a:spAutoFit/>
            </a:bodyPr>
            <a:lstStyle/>
            <a:p>
              <a:r>
                <a:rPr lang="en-ZA" dirty="0"/>
                <a:t>Plot layout, Dig Foundation</a:t>
              </a:r>
            </a:p>
          </p:txBody>
        </p:sp>
        <p:cxnSp>
          <p:nvCxnSpPr>
            <p:cNvPr id="22" name="Straight Arrow Connector 21"/>
            <p:cNvCxnSpPr/>
            <p:nvPr/>
          </p:nvCxnSpPr>
          <p:spPr>
            <a:xfrm flipV="1">
              <a:off x="6558642" y="3641889"/>
              <a:ext cx="898072" cy="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727371" y="3907971"/>
              <a:ext cx="729343" cy="1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576454" y="3750747"/>
              <a:ext cx="3940631" cy="369332"/>
            </a:xfrm>
            <a:prstGeom prst="rect">
              <a:avLst/>
            </a:prstGeom>
            <a:noFill/>
          </p:spPr>
          <p:txBody>
            <a:bodyPr wrap="square" rtlCol="0">
              <a:spAutoFit/>
            </a:bodyPr>
            <a:lstStyle/>
            <a:p>
              <a:r>
                <a:rPr lang="en-ZA" dirty="0"/>
                <a:t>Day 1, Dig west side, Day 2 dig east side</a:t>
              </a:r>
            </a:p>
          </p:txBody>
        </p:sp>
      </p:grpSp>
      <p:sp>
        <p:nvSpPr>
          <p:cNvPr id="33" name="TextBox 32"/>
          <p:cNvSpPr txBox="1"/>
          <p:nvPr/>
        </p:nvSpPr>
        <p:spPr>
          <a:xfrm>
            <a:off x="476250" y="4561115"/>
            <a:ext cx="4063093" cy="1754326"/>
          </a:xfrm>
          <a:prstGeom prst="rect">
            <a:avLst/>
          </a:prstGeom>
          <a:noFill/>
          <a:ln>
            <a:solidFill>
              <a:srgbClr val="0070C0"/>
            </a:solidFill>
          </a:ln>
        </p:spPr>
        <p:txBody>
          <a:bodyPr wrap="square" rtlCol="0">
            <a:spAutoFit/>
          </a:bodyPr>
          <a:lstStyle/>
          <a:p>
            <a:r>
              <a:rPr lang="en-ZA" dirty="0"/>
              <a:t>The top three levels of the WBS reflect integrated efforts and should not be related to one specific department. Effort required by departments or sections should be defined in subtasks and work packages. </a:t>
            </a:r>
          </a:p>
        </p:txBody>
      </p:sp>
      <p:sp>
        <p:nvSpPr>
          <p:cNvPr id="34" name="TextBox 33"/>
          <p:cNvSpPr txBox="1"/>
          <p:nvPr/>
        </p:nvSpPr>
        <p:spPr>
          <a:xfrm>
            <a:off x="7453992" y="4561115"/>
            <a:ext cx="4063093" cy="1754326"/>
          </a:xfrm>
          <a:prstGeom prst="rect">
            <a:avLst/>
          </a:prstGeom>
          <a:noFill/>
          <a:ln>
            <a:solidFill>
              <a:srgbClr val="0070C0"/>
            </a:solidFill>
          </a:ln>
        </p:spPr>
        <p:txBody>
          <a:bodyPr wrap="square" rtlCol="0">
            <a:spAutoFit/>
          </a:bodyPr>
          <a:lstStyle/>
          <a:p>
            <a:r>
              <a:rPr lang="en-ZA" dirty="0"/>
              <a:t>Each element of work should be assigned to one and only one level of effort. </a:t>
            </a:r>
          </a:p>
          <a:p>
            <a:endParaRPr lang="en-ZA" dirty="0"/>
          </a:p>
          <a:p>
            <a:r>
              <a:rPr lang="en-ZA" dirty="0"/>
              <a:t>The summation of all elements in one level must be the sum of all work in the next lower level. </a:t>
            </a:r>
          </a:p>
        </p:txBody>
      </p:sp>
    </p:spTree>
    <p:extLst>
      <p:ext uri="{BB962C8B-B14F-4D97-AF65-F5344CB8AC3E}">
        <p14:creationId xmlns:p14="http://schemas.microsoft.com/office/powerpoint/2010/main" val="37515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Network diagram</a:t>
            </a:r>
          </a:p>
        </p:txBody>
      </p:sp>
      <p:sp>
        <p:nvSpPr>
          <p:cNvPr id="4" name="TextBox 3"/>
          <p:cNvSpPr txBox="1"/>
          <p:nvPr/>
        </p:nvSpPr>
        <p:spPr>
          <a:xfrm>
            <a:off x="329939" y="1446028"/>
            <a:ext cx="11566688" cy="1200329"/>
          </a:xfrm>
          <a:prstGeom prst="rect">
            <a:avLst/>
          </a:prstGeom>
          <a:noFill/>
        </p:spPr>
        <p:txBody>
          <a:bodyPr wrap="square" rtlCol="0">
            <a:spAutoFit/>
          </a:bodyPr>
          <a:lstStyle/>
          <a:p>
            <a:r>
              <a:rPr lang="en-ZA" sz="2400" dirty="0"/>
              <a:t>“A network diagram is a tool for arranging the specific activities in the appropriate sequence and defining their dependent relationships. It defines the sequence of how the activities will be done”. </a:t>
            </a:r>
          </a:p>
        </p:txBody>
      </p:sp>
      <p:grpSp>
        <p:nvGrpSpPr>
          <p:cNvPr id="27" name="Group 26"/>
          <p:cNvGrpSpPr/>
          <p:nvPr/>
        </p:nvGrpSpPr>
        <p:grpSpPr>
          <a:xfrm>
            <a:off x="1752599" y="3298372"/>
            <a:ext cx="7663543" cy="1360714"/>
            <a:chOff x="1763486" y="3309257"/>
            <a:chExt cx="7663543" cy="1360714"/>
          </a:xfrm>
        </p:grpSpPr>
        <p:grpSp>
          <p:nvGrpSpPr>
            <p:cNvPr id="18" name="Group 17"/>
            <p:cNvGrpSpPr/>
            <p:nvPr/>
          </p:nvGrpSpPr>
          <p:grpSpPr>
            <a:xfrm>
              <a:off x="1763486" y="3309257"/>
              <a:ext cx="1872343" cy="1360714"/>
              <a:chOff x="1240971" y="3309257"/>
              <a:chExt cx="1872343" cy="1360714"/>
            </a:xfrm>
          </p:grpSpPr>
          <p:sp>
            <p:nvSpPr>
              <p:cNvPr id="7" name="Rectangle 6"/>
              <p:cNvSpPr/>
              <p:nvPr/>
            </p:nvSpPr>
            <p:spPr>
              <a:xfrm>
                <a:off x="1240971" y="3309257"/>
                <a:ext cx="1872343" cy="13607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2852057" y="4386943"/>
                <a:ext cx="261257" cy="27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1</a:t>
                </a:r>
              </a:p>
            </p:txBody>
          </p:sp>
          <p:sp>
            <p:nvSpPr>
              <p:cNvPr id="10" name="TextBox 9"/>
              <p:cNvSpPr txBox="1"/>
              <p:nvPr/>
            </p:nvSpPr>
            <p:spPr>
              <a:xfrm>
                <a:off x="1338943" y="3494314"/>
                <a:ext cx="1513114" cy="646331"/>
              </a:xfrm>
              <a:prstGeom prst="rect">
                <a:avLst/>
              </a:prstGeom>
              <a:noFill/>
            </p:spPr>
            <p:txBody>
              <a:bodyPr wrap="square" rtlCol="0">
                <a:spAutoFit/>
              </a:bodyPr>
              <a:lstStyle/>
              <a:p>
                <a:r>
                  <a:rPr lang="en-ZA" dirty="0"/>
                  <a:t>Dig foundation</a:t>
                </a:r>
              </a:p>
            </p:txBody>
          </p:sp>
        </p:grpSp>
        <p:grpSp>
          <p:nvGrpSpPr>
            <p:cNvPr id="19" name="Group 18"/>
            <p:cNvGrpSpPr/>
            <p:nvPr/>
          </p:nvGrpSpPr>
          <p:grpSpPr>
            <a:xfrm>
              <a:off x="4659086" y="3309257"/>
              <a:ext cx="1872343" cy="1360714"/>
              <a:chOff x="4071257" y="3309257"/>
              <a:chExt cx="1872343" cy="1360714"/>
            </a:xfrm>
          </p:grpSpPr>
          <p:sp>
            <p:nvSpPr>
              <p:cNvPr id="11" name="Rectangle 10"/>
              <p:cNvSpPr/>
              <p:nvPr/>
            </p:nvSpPr>
            <p:spPr>
              <a:xfrm>
                <a:off x="4071257" y="3309257"/>
                <a:ext cx="1872343" cy="13607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Rectangle 11"/>
              <p:cNvSpPr/>
              <p:nvPr/>
            </p:nvSpPr>
            <p:spPr>
              <a:xfrm>
                <a:off x="5682343" y="4386943"/>
                <a:ext cx="261257" cy="27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2</a:t>
                </a:r>
              </a:p>
            </p:txBody>
          </p:sp>
          <p:sp>
            <p:nvSpPr>
              <p:cNvPr id="13" name="TextBox 12"/>
              <p:cNvSpPr txBox="1"/>
              <p:nvPr/>
            </p:nvSpPr>
            <p:spPr>
              <a:xfrm>
                <a:off x="4169229" y="3494314"/>
                <a:ext cx="1513114" cy="369332"/>
              </a:xfrm>
              <a:prstGeom prst="rect">
                <a:avLst/>
              </a:prstGeom>
              <a:noFill/>
            </p:spPr>
            <p:txBody>
              <a:bodyPr wrap="square" rtlCol="0">
                <a:spAutoFit/>
              </a:bodyPr>
              <a:lstStyle/>
              <a:p>
                <a:r>
                  <a:rPr lang="en-ZA" dirty="0"/>
                  <a:t>Pour concrete</a:t>
                </a:r>
              </a:p>
            </p:txBody>
          </p:sp>
        </p:grpSp>
        <p:grpSp>
          <p:nvGrpSpPr>
            <p:cNvPr id="20" name="Group 19"/>
            <p:cNvGrpSpPr/>
            <p:nvPr/>
          </p:nvGrpSpPr>
          <p:grpSpPr>
            <a:xfrm>
              <a:off x="7554686" y="3309257"/>
              <a:ext cx="1872343" cy="1360714"/>
              <a:chOff x="6988628" y="3309257"/>
              <a:chExt cx="1872343" cy="1360714"/>
            </a:xfrm>
          </p:grpSpPr>
          <p:sp>
            <p:nvSpPr>
              <p:cNvPr id="15" name="Rectangle 14"/>
              <p:cNvSpPr/>
              <p:nvPr/>
            </p:nvSpPr>
            <p:spPr>
              <a:xfrm>
                <a:off x="6988628" y="3309257"/>
                <a:ext cx="1872343" cy="13607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Rectangle 15"/>
              <p:cNvSpPr/>
              <p:nvPr/>
            </p:nvSpPr>
            <p:spPr>
              <a:xfrm>
                <a:off x="8599714" y="4386943"/>
                <a:ext cx="261257" cy="27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3</a:t>
                </a:r>
              </a:p>
            </p:txBody>
          </p:sp>
          <p:sp>
            <p:nvSpPr>
              <p:cNvPr id="17" name="TextBox 16"/>
              <p:cNvSpPr txBox="1"/>
              <p:nvPr/>
            </p:nvSpPr>
            <p:spPr>
              <a:xfrm>
                <a:off x="7086600" y="3494314"/>
                <a:ext cx="1513114" cy="923330"/>
              </a:xfrm>
              <a:prstGeom prst="rect">
                <a:avLst/>
              </a:prstGeom>
              <a:noFill/>
            </p:spPr>
            <p:txBody>
              <a:bodyPr wrap="square" rtlCol="0">
                <a:spAutoFit/>
              </a:bodyPr>
              <a:lstStyle/>
              <a:p>
                <a:r>
                  <a:rPr lang="en-ZA" dirty="0"/>
                  <a:t>Wait for concrete to cure</a:t>
                </a:r>
              </a:p>
            </p:txBody>
          </p:sp>
        </p:grpSp>
        <p:cxnSp>
          <p:nvCxnSpPr>
            <p:cNvPr id="24" name="Straight Arrow Connector 23"/>
            <p:cNvCxnSpPr>
              <a:stCxn id="11" idx="3"/>
              <a:endCxn id="15" idx="1"/>
            </p:cNvCxnSpPr>
            <p:nvPr/>
          </p:nvCxnSpPr>
          <p:spPr>
            <a:xfrm>
              <a:off x="6531429" y="3989614"/>
              <a:ext cx="102325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a:endCxn id="11" idx="1"/>
            </p:cNvCxnSpPr>
            <p:nvPr/>
          </p:nvCxnSpPr>
          <p:spPr>
            <a:xfrm>
              <a:off x="3635829" y="3989614"/>
              <a:ext cx="102325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6426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600" b="1" dirty="0">
                <a:solidFill>
                  <a:schemeClr val="bg1"/>
                </a:solidFill>
              </a:rPr>
              <a:t>PROJECT SCHEDULE</a:t>
            </a:r>
          </a:p>
        </p:txBody>
      </p:sp>
    </p:spTree>
    <p:extLst>
      <p:ext uri="{BB962C8B-B14F-4D97-AF65-F5344CB8AC3E}">
        <p14:creationId xmlns:p14="http://schemas.microsoft.com/office/powerpoint/2010/main" val="30002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Scheduling Techniques</a:t>
            </a:r>
          </a:p>
        </p:txBody>
      </p:sp>
      <p:sp>
        <p:nvSpPr>
          <p:cNvPr id="6" name="TextBox 5"/>
          <p:cNvSpPr txBox="1"/>
          <p:nvPr/>
        </p:nvSpPr>
        <p:spPr>
          <a:xfrm>
            <a:off x="329939" y="1446028"/>
            <a:ext cx="11566688" cy="830997"/>
          </a:xfrm>
          <a:prstGeom prst="rect">
            <a:avLst/>
          </a:prstGeom>
          <a:noFill/>
        </p:spPr>
        <p:txBody>
          <a:bodyPr wrap="square" rtlCol="0">
            <a:spAutoFit/>
          </a:bodyPr>
          <a:lstStyle/>
          <a:p>
            <a:r>
              <a:rPr lang="en-ZA" sz="2400" dirty="0"/>
              <a:t>The objective of planning is to completely define all work required usually through a scope of work document so that the plan is readily identifiable to each project participant. </a:t>
            </a:r>
          </a:p>
        </p:txBody>
      </p:sp>
      <p:sp>
        <p:nvSpPr>
          <p:cNvPr id="3" name="Rectangle 2"/>
          <p:cNvSpPr/>
          <p:nvPr/>
        </p:nvSpPr>
        <p:spPr>
          <a:xfrm>
            <a:off x="988828" y="2859629"/>
            <a:ext cx="9611832" cy="2677656"/>
          </a:xfrm>
          <a:prstGeom prst="rect">
            <a:avLst/>
          </a:prstGeom>
        </p:spPr>
        <p:txBody>
          <a:bodyPr wrap="square">
            <a:spAutoFit/>
          </a:bodyPr>
          <a:lstStyle/>
          <a:p>
            <a:r>
              <a:rPr lang="en-ZA" sz="2800" dirty="0">
                <a:solidFill>
                  <a:srgbClr val="000000"/>
                </a:solidFill>
                <a:latin typeface="Arial" panose="020B0604020202020204" pitchFamily="34" charset="0"/>
              </a:rPr>
              <a:t>● Gantt or bar charts </a:t>
            </a:r>
          </a:p>
          <a:p>
            <a:r>
              <a:rPr lang="en-ZA" sz="2800" dirty="0">
                <a:solidFill>
                  <a:srgbClr val="000000"/>
                </a:solidFill>
                <a:latin typeface="Arial" panose="020B0604020202020204" pitchFamily="34" charset="0"/>
              </a:rPr>
              <a:t>● Milestone charts </a:t>
            </a:r>
          </a:p>
          <a:p>
            <a:r>
              <a:rPr lang="en-ZA" sz="2800" dirty="0">
                <a:solidFill>
                  <a:srgbClr val="000000"/>
                </a:solidFill>
                <a:latin typeface="Arial" panose="020B0604020202020204" pitchFamily="34" charset="0"/>
              </a:rPr>
              <a:t>● Networks </a:t>
            </a:r>
          </a:p>
          <a:p>
            <a:r>
              <a:rPr lang="en-ZA" sz="2800" dirty="0">
                <a:solidFill>
                  <a:srgbClr val="000000"/>
                </a:solidFill>
                <a:latin typeface="Arial" panose="020B0604020202020204" pitchFamily="34" charset="0"/>
              </a:rPr>
              <a:t>● Program Evaluation and Review Technique (PERT) </a:t>
            </a:r>
          </a:p>
          <a:p>
            <a:r>
              <a:rPr lang="en-ZA" sz="2800" dirty="0">
                <a:solidFill>
                  <a:srgbClr val="000000"/>
                </a:solidFill>
                <a:latin typeface="Arial" panose="020B0604020202020204" pitchFamily="34" charset="0"/>
              </a:rPr>
              <a:t>● Arrow Diagram Method (ADM) </a:t>
            </a:r>
          </a:p>
          <a:p>
            <a:r>
              <a:rPr lang="en-ZA" sz="2800" dirty="0">
                <a:solidFill>
                  <a:srgbClr val="000000"/>
                </a:solidFill>
                <a:latin typeface="Arial" panose="020B0604020202020204" pitchFamily="34" charset="0"/>
              </a:rPr>
              <a:t>● Precedence Diagram Method (PDM) </a:t>
            </a:r>
            <a:endParaRPr lang="en-ZA" sz="2800" dirty="0"/>
          </a:p>
        </p:txBody>
      </p:sp>
    </p:spTree>
    <p:extLst>
      <p:ext uri="{BB962C8B-B14F-4D97-AF65-F5344CB8AC3E}">
        <p14:creationId xmlns:p14="http://schemas.microsoft.com/office/powerpoint/2010/main" val="3644342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Activity 1</a:t>
            </a:r>
          </a:p>
        </p:txBody>
      </p:sp>
      <p:sp>
        <p:nvSpPr>
          <p:cNvPr id="3" name="TextBox 2"/>
          <p:cNvSpPr txBox="1"/>
          <p:nvPr/>
        </p:nvSpPr>
        <p:spPr>
          <a:xfrm>
            <a:off x="329939" y="1725105"/>
            <a:ext cx="11566688" cy="954107"/>
          </a:xfrm>
          <a:prstGeom prst="rect">
            <a:avLst/>
          </a:prstGeom>
          <a:solidFill>
            <a:srgbClr val="0070C0"/>
          </a:solidFill>
        </p:spPr>
        <p:txBody>
          <a:bodyPr wrap="square" rtlCol="0">
            <a:spAutoFit/>
          </a:bodyPr>
          <a:lstStyle/>
          <a:p>
            <a:pPr marL="514350" indent="-514350">
              <a:buAutoNum type="arabicPeriod"/>
            </a:pPr>
            <a:r>
              <a:rPr lang="en-ZA" sz="2800" dirty="0">
                <a:solidFill>
                  <a:schemeClr val="bg1"/>
                </a:solidFill>
              </a:rPr>
              <a:t>What is critical path?</a:t>
            </a:r>
          </a:p>
          <a:p>
            <a:pPr marL="514350" indent="-514350">
              <a:buAutoNum type="arabicPeriod"/>
            </a:pPr>
            <a:r>
              <a:rPr lang="en-ZA" sz="2800" dirty="0">
                <a:solidFill>
                  <a:schemeClr val="bg1"/>
                </a:solidFill>
              </a:rPr>
              <a:t>What is slack time?</a:t>
            </a:r>
          </a:p>
        </p:txBody>
      </p:sp>
    </p:spTree>
    <p:extLst>
      <p:ext uri="{BB962C8B-B14F-4D97-AF65-F5344CB8AC3E}">
        <p14:creationId xmlns:p14="http://schemas.microsoft.com/office/powerpoint/2010/main" val="152638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GANTT CHART</a:t>
            </a:r>
          </a:p>
        </p:txBody>
      </p:sp>
      <p:sp>
        <p:nvSpPr>
          <p:cNvPr id="7" name="Content Placeholder 1"/>
          <p:cNvSpPr>
            <a:spLocks noGrp="1"/>
          </p:cNvSpPr>
          <p:nvPr>
            <p:ph idx="1"/>
          </p:nvPr>
        </p:nvSpPr>
        <p:spPr>
          <a:xfrm>
            <a:off x="7848213" y="1346150"/>
            <a:ext cx="4094163" cy="4978400"/>
          </a:xfrm>
        </p:spPr>
        <p:txBody>
          <a:bodyPr>
            <a:noAutofit/>
          </a:bodyPr>
          <a:lstStyle/>
          <a:p>
            <a:pPr marL="0" indent="0">
              <a:buNone/>
            </a:pPr>
            <a:r>
              <a:rPr lang="en-ZA" sz="1400" b="1" dirty="0">
                <a:latin typeface="Arial" panose="020B0604020202020204" pitchFamily="34" charset="0"/>
                <a:cs typeface="Arial" panose="020B0604020202020204" pitchFamily="34" charset="0"/>
              </a:rPr>
              <a:t>What is a Gantt Chart?</a:t>
            </a:r>
          </a:p>
          <a:p>
            <a:r>
              <a:rPr lang="en-ZA" sz="1400" dirty="0">
                <a:latin typeface="Arial" panose="020B0604020202020204" pitchFamily="34" charset="0"/>
                <a:cs typeface="Arial" panose="020B0604020202020204" pitchFamily="34" charset="0"/>
              </a:rPr>
              <a:t>Shows you what has to be done </a:t>
            </a:r>
            <a:r>
              <a:rPr lang="en-ZA" sz="1400" b="1" dirty="0">
                <a:latin typeface="Arial" panose="020B0604020202020204" pitchFamily="34" charset="0"/>
                <a:cs typeface="Arial" panose="020B0604020202020204" pitchFamily="34" charset="0"/>
              </a:rPr>
              <a:t>(the activities/task) </a:t>
            </a:r>
            <a:r>
              <a:rPr lang="en-ZA" sz="1400" dirty="0">
                <a:latin typeface="Arial" panose="020B0604020202020204" pitchFamily="34" charset="0"/>
                <a:cs typeface="Arial" panose="020B0604020202020204" pitchFamily="34" charset="0"/>
              </a:rPr>
              <a:t>and when </a:t>
            </a:r>
            <a:r>
              <a:rPr lang="en-ZA" sz="1400" b="1" dirty="0">
                <a:latin typeface="Arial" panose="020B0604020202020204" pitchFamily="34" charset="0"/>
                <a:cs typeface="Arial" panose="020B0604020202020204" pitchFamily="34" charset="0"/>
              </a:rPr>
              <a:t>(the schedule) </a:t>
            </a:r>
          </a:p>
          <a:p>
            <a:r>
              <a:rPr lang="en-ZA" sz="1400" dirty="0">
                <a:latin typeface="Arial" panose="020B0604020202020204" pitchFamily="34" charset="0"/>
                <a:cs typeface="Arial" panose="020B0604020202020204" pitchFamily="34" charset="0"/>
              </a:rPr>
              <a:t>Use it during status update meetings, reports, etc.</a:t>
            </a:r>
            <a:endParaRPr lang="en-ZA" sz="1400" b="1" dirty="0">
              <a:latin typeface="Arial" panose="020B0604020202020204" pitchFamily="34" charset="0"/>
              <a:cs typeface="Arial" panose="020B0604020202020204" pitchFamily="34" charset="0"/>
            </a:endParaRPr>
          </a:p>
          <a:p>
            <a:pPr marL="0" indent="0">
              <a:buNone/>
            </a:pPr>
            <a:r>
              <a:rPr lang="en-ZA" sz="1400" b="1" dirty="0">
                <a:latin typeface="Arial" panose="020B0604020202020204" pitchFamily="34" charset="0"/>
                <a:cs typeface="Arial" panose="020B0604020202020204" pitchFamily="34" charset="0"/>
              </a:rPr>
              <a:t>How to…</a:t>
            </a:r>
          </a:p>
          <a:p>
            <a:pPr marL="228600" indent="-228600">
              <a:buFont typeface="+mj-lt"/>
              <a:buAutoNum type="arabicPeriod"/>
            </a:pPr>
            <a:r>
              <a:rPr lang="en-ZA" sz="1400" b="1" dirty="0">
                <a:latin typeface="Arial" panose="020B0604020202020204" pitchFamily="34" charset="0"/>
                <a:cs typeface="Arial" panose="020B0604020202020204" pitchFamily="34" charset="0"/>
              </a:rPr>
              <a:t>Determine what tasks </a:t>
            </a:r>
            <a:r>
              <a:rPr lang="en-ZA" sz="1400" dirty="0">
                <a:latin typeface="Arial" panose="020B0604020202020204" pitchFamily="34" charset="0"/>
                <a:cs typeface="Arial" panose="020B0604020202020204" pitchFamily="34" charset="0"/>
              </a:rPr>
              <a:t>must be done</a:t>
            </a:r>
          </a:p>
          <a:p>
            <a:pPr marL="228600" indent="-228600">
              <a:buFont typeface="+mj-lt"/>
              <a:buAutoNum type="arabicPeriod"/>
            </a:pPr>
            <a:r>
              <a:rPr lang="en-ZA" sz="1400" b="1" dirty="0">
                <a:latin typeface="Arial" panose="020B0604020202020204" pitchFamily="34" charset="0"/>
                <a:cs typeface="Arial" panose="020B0604020202020204" pitchFamily="34" charset="0"/>
              </a:rPr>
              <a:t>Determine when </a:t>
            </a:r>
            <a:r>
              <a:rPr lang="en-ZA" sz="1400" dirty="0">
                <a:latin typeface="Arial" panose="020B0604020202020204" pitchFamily="34" charset="0"/>
                <a:cs typeface="Arial" panose="020B0604020202020204" pitchFamily="34" charset="0"/>
              </a:rPr>
              <a:t>each task should begin and ends</a:t>
            </a:r>
          </a:p>
          <a:p>
            <a:pPr marL="228600" indent="-228600">
              <a:buFont typeface="+mj-lt"/>
              <a:buAutoNum type="arabicPeriod"/>
            </a:pPr>
            <a:r>
              <a:rPr lang="en-ZA" sz="1400" b="1" dirty="0">
                <a:latin typeface="Arial" panose="020B0604020202020204" pitchFamily="34" charset="0"/>
                <a:cs typeface="Arial" panose="020B0604020202020204" pitchFamily="34" charset="0"/>
              </a:rPr>
              <a:t>List the activities </a:t>
            </a:r>
            <a:r>
              <a:rPr lang="en-ZA" sz="1400" dirty="0">
                <a:latin typeface="Arial" panose="020B0604020202020204" pitchFamily="34" charset="0"/>
                <a:cs typeface="Arial" panose="020B0604020202020204" pitchFamily="34" charset="0"/>
              </a:rPr>
              <a:t>in chronological order</a:t>
            </a:r>
          </a:p>
          <a:p>
            <a:pPr marL="228600" indent="-228600">
              <a:buFont typeface="+mj-lt"/>
              <a:buAutoNum type="arabicPeriod"/>
            </a:pPr>
            <a:r>
              <a:rPr lang="en-ZA" sz="1400" b="1" dirty="0">
                <a:latin typeface="Arial" panose="020B0604020202020204" pitchFamily="34" charset="0"/>
                <a:cs typeface="Arial" panose="020B0604020202020204" pitchFamily="34" charset="0"/>
              </a:rPr>
              <a:t>Visualise how long </a:t>
            </a:r>
            <a:r>
              <a:rPr lang="en-ZA" sz="1400" dirty="0">
                <a:latin typeface="Arial" panose="020B0604020202020204" pitchFamily="34" charset="0"/>
                <a:cs typeface="Arial" panose="020B0604020202020204" pitchFamily="34" charset="0"/>
              </a:rPr>
              <a:t>each activity is scheduled to last</a:t>
            </a:r>
          </a:p>
          <a:p>
            <a:pPr marL="0" indent="0">
              <a:buNone/>
            </a:pPr>
            <a:r>
              <a:rPr lang="en-ZA" sz="1400" b="1" dirty="0">
                <a:latin typeface="Arial" panose="020B0604020202020204" pitchFamily="34" charset="0"/>
                <a:cs typeface="Arial" panose="020B0604020202020204" pitchFamily="34" charset="0"/>
              </a:rPr>
              <a:t>Why is this useful?</a:t>
            </a:r>
          </a:p>
          <a:p>
            <a:r>
              <a:rPr lang="en-ZA" sz="1400" b="1" dirty="0">
                <a:latin typeface="Arial" panose="020B0604020202020204" pitchFamily="34" charset="0"/>
                <a:cs typeface="Arial" panose="020B0604020202020204" pitchFamily="34" charset="0"/>
              </a:rPr>
              <a:t>Clarity</a:t>
            </a:r>
            <a:r>
              <a:rPr lang="en-ZA" sz="1400" dirty="0">
                <a:latin typeface="Arial" panose="020B0604020202020204" pitchFamily="34" charset="0"/>
                <a:cs typeface="Arial" panose="020B0604020202020204" pitchFamily="34" charset="0"/>
              </a:rPr>
              <a:t>. Ability to boil down multiple tasks and timelines into a single view/document.</a:t>
            </a:r>
          </a:p>
          <a:p>
            <a:r>
              <a:rPr lang="en-ZA" sz="1400" b="1" dirty="0">
                <a:latin typeface="Arial" panose="020B0604020202020204" pitchFamily="34" charset="0"/>
                <a:cs typeface="Arial" panose="020B0604020202020204" pitchFamily="34" charset="0"/>
              </a:rPr>
              <a:t>Communication</a:t>
            </a:r>
            <a:r>
              <a:rPr lang="en-ZA" sz="1400" dirty="0">
                <a:latin typeface="Arial" panose="020B0604020202020204" pitchFamily="34" charset="0"/>
                <a:cs typeface="Arial" panose="020B0604020202020204" pitchFamily="34" charset="0"/>
              </a:rPr>
              <a:t>. Easy, visual method to help team members understand what must be done when. </a:t>
            </a:r>
          </a:p>
          <a:p>
            <a:r>
              <a:rPr lang="en-ZA" sz="1400" b="1" dirty="0">
                <a:latin typeface="Arial" panose="020B0604020202020204" pitchFamily="34" charset="0"/>
                <a:cs typeface="Arial" panose="020B0604020202020204" pitchFamily="34" charset="0"/>
              </a:rPr>
              <a:t>Time management &amp; coordination</a:t>
            </a:r>
            <a:r>
              <a:rPr lang="en-ZA" sz="1400" dirty="0">
                <a:latin typeface="Arial" panose="020B0604020202020204" pitchFamily="34" charset="0"/>
                <a:cs typeface="Arial" panose="020B0604020202020204" pitchFamily="34" charset="0"/>
              </a:rPr>
              <a:t>.</a:t>
            </a:r>
            <a:r>
              <a:rPr lang="en-ZA" sz="1400" b="1" dirty="0">
                <a:latin typeface="Arial" panose="020B0604020202020204" pitchFamily="34" charset="0"/>
                <a:cs typeface="Arial" panose="020B0604020202020204" pitchFamily="34" charset="0"/>
              </a:rPr>
              <a:t> </a:t>
            </a:r>
            <a:r>
              <a:rPr lang="en-ZA" sz="1400" dirty="0">
                <a:latin typeface="Arial" panose="020B0604020202020204" pitchFamily="34" charset="0"/>
                <a:cs typeface="Arial" panose="020B0604020202020204" pitchFamily="34" charset="0"/>
              </a:rPr>
              <a:t>Helps teams understand the overall impact of project delays and can foster stronger collaboration while encouraging better task organization</a:t>
            </a:r>
          </a:p>
          <a:p>
            <a:r>
              <a:rPr lang="en-ZA" sz="1400" b="1" dirty="0">
                <a:latin typeface="Arial" panose="020B0604020202020204" pitchFamily="34" charset="0"/>
                <a:cs typeface="Arial" panose="020B0604020202020204" pitchFamily="34" charset="0"/>
              </a:rPr>
              <a:t>Efficiency</a:t>
            </a:r>
            <a:r>
              <a:rPr lang="en-ZA" sz="1400" dirty="0">
                <a:latin typeface="Arial" panose="020B0604020202020204" pitchFamily="34" charset="0"/>
                <a:cs typeface="Arial" panose="020B0604020202020204" pitchFamily="34" charset="0"/>
              </a:rPr>
              <a:t>. For instance, while one team member waits on the outcome of three other tasks before starting a crucial piece of the assignment, he or she can perform other project tasks.</a:t>
            </a:r>
          </a:p>
          <a:p>
            <a:r>
              <a:rPr lang="en-ZA" sz="1400" b="1" dirty="0">
                <a:latin typeface="Arial" panose="020B0604020202020204" pitchFamily="34" charset="0"/>
                <a:cs typeface="Arial" panose="020B0604020202020204" pitchFamily="34" charset="0"/>
              </a:rPr>
              <a:t>Accountability</a:t>
            </a:r>
            <a:r>
              <a:rPr lang="en-ZA" sz="1400" dirty="0">
                <a:latin typeface="Arial" panose="020B0604020202020204" pitchFamily="34" charset="0"/>
                <a:cs typeface="Arial" panose="020B0604020202020204" pitchFamily="34" charset="0"/>
              </a:rPr>
              <a:t>. Use it during critical projects to track team progress, highlighting both big wins and major failures.</a:t>
            </a:r>
          </a:p>
        </p:txBody>
      </p:sp>
      <p:pic>
        <p:nvPicPr>
          <p:cNvPr id="8" name="Picture 7"/>
          <p:cNvPicPr>
            <a:picLocks noChangeAspect="1"/>
          </p:cNvPicPr>
          <p:nvPr/>
        </p:nvPicPr>
        <p:blipFill rotWithShape="1">
          <a:blip r:embed="rId3"/>
          <a:srcRect l="1" r="5803"/>
          <a:stretch/>
        </p:blipFill>
        <p:spPr>
          <a:xfrm>
            <a:off x="252259" y="1205352"/>
            <a:ext cx="7335084" cy="2600439"/>
          </a:xfrm>
          <a:prstGeom prst="rect">
            <a:avLst/>
          </a:prstGeom>
        </p:spPr>
      </p:pic>
      <p:pic>
        <p:nvPicPr>
          <p:cNvPr id="9" name="Picture 8"/>
          <p:cNvPicPr>
            <a:picLocks noChangeAspect="1"/>
          </p:cNvPicPr>
          <p:nvPr/>
        </p:nvPicPr>
        <p:blipFill>
          <a:blip r:embed="rId4"/>
          <a:stretch>
            <a:fillRect/>
          </a:stretch>
        </p:blipFill>
        <p:spPr>
          <a:xfrm>
            <a:off x="192640" y="3835350"/>
            <a:ext cx="7655573" cy="2918218"/>
          </a:xfrm>
          <a:prstGeom prst="rect">
            <a:avLst/>
          </a:prstGeom>
        </p:spPr>
      </p:pic>
      <p:sp>
        <p:nvSpPr>
          <p:cNvPr id="10" name="Rectangle 9"/>
          <p:cNvSpPr/>
          <p:nvPr/>
        </p:nvSpPr>
        <p:spPr>
          <a:xfrm>
            <a:off x="2652207" y="3644275"/>
            <a:ext cx="2596963" cy="227755"/>
          </a:xfrm>
          <a:prstGeom prst="rect">
            <a:avLst/>
          </a:prstGeom>
        </p:spPr>
        <p:txBody>
          <a:bodyPr wrap="square">
            <a:spAutoFit/>
          </a:bodyPr>
          <a:lstStyle/>
          <a:p>
            <a:pPr algn="ctr"/>
            <a:r>
              <a:rPr lang="en-ZA" sz="1100" dirty="0"/>
              <a:t>Simple Gantt chart</a:t>
            </a:r>
          </a:p>
        </p:txBody>
      </p:sp>
      <p:sp>
        <p:nvSpPr>
          <p:cNvPr id="11" name="Rectangle 10"/>
          <p:cNvSpPr/>
          <p:nvPr/>
        </p:nvSpPr>
        <p:spPr>
          <a:xfrm>
            <a:off x="1667238" y="6632496"/>
            <a:ext cx="3456558" cy="225504"/>
          </a:xfrm>
          <a:prstGeom prst="rect">
            <a:avLst/>
          </a:prstGeom>
        </p:spPr>
        <p:txBody>
          <a:bodyPr wrap="square">
            <a:spAutoFit/>
          </a:bodyPr>
          <a:lstStyle/>
          <a:p>
            <a:pPr algn="ctr"/>
            <a:r>
              <a:rPr lang="en-ZA" sz="1100" dirty="0"/>
              <a:t>Gantt chart showing tasks and sub-tasks</a:t>
            </a:r>
          </a:p>
        </p:txBody>
      </p:sp>
    </p:spTree>
    <p:extLst>
      <p:ext uri="{BB962C8B-B14F-4D97-AF65-F5344CB8AC3E}">
        <p14:creationId xmlns:p14="http://schemas.microsoft.com/office/powerpoint/2010/main" val="1762969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PERT CHART</a:t>
            </a:r>
          </a:p>
        </p:txBody>
      </p:sp>
      <p:pic>
        <p:nvPicPr>
          <p:cNvPr id="5" name="Picture 4"/>
          <p:cNvPicPr>
            <a:picLocks noChangeAspect="1"/>
          </p:cNvPicPr>
          <p:nvPr/>
        </p:nvPicPr>
        <p:blipFill>
          <a:blip r:embed="rId3"/>
          <a:stretch>
            <a:fillRect/>
          </a:stretch>
        </p:blipFill>
        <p:spPr>
          <a:xfrm>
            <a:off x="588487" y="1988288"/>
            <a:ext cx="11474893" cy="3976577"/>
          </a:xfrm>
          <a:prstGeom prst="rect">
            <a:avLst/>
          </a:prstGeom>
        </p:spPr>
      </p:pic>
    </p:spTree>
    <p:extLst>
      <p:ext uri="{BB962C8B-B14F-4D97-AF65-F5344CB8AC3E}">
        <p14:creationId xmlns:p14="http://schemas.microsoft.com/office/powerpoint/2010/main" val="2683982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Conversion from GANTT to PERT</a:t>
            </a:r>
          </a:p>
        </p:txBody>
      </p:sp>
      <p:sp>
        <p:nvSpPr>
          <p:cNvPr id="6" name="Rectangle 5"/>
          <p:cNvSpPr/>
          <p:nvPr/>
        </p:nvSpPr>
        <p:spPr>
          <a:xfrm>
            <a:off x="2345536" y="1712180"/>
            <a:ext cx="1078147" cy="382434"/>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GANTT</a:t>
            </a:r>
          </a:p>
        </p:txBody>
      </p:sp>
      <p:pic>
        <p:nvPicPr>
          <p:cNvPr id="4" name="Picture 3"/>
          <p:cNvPicPr>
            <a:picLocks noChangeAspect="1"/>
          </p:cNvPicPr>
          <p:nvPr/>
        </p:nvPicPr>
        <p:blipFill>
          <a:blip r:embed="rId3"/>
          <a:stretch>
            <a:fillRect/>
          </a:stretch>
        </p:blipFill>
        <p:spPr>
          <a:xfrm>
            <a:off x="-106763" y="2288326"/>
            <a:ext cx="5982630" cy="3750968"/>
          </a:xfrm>
          <a:prstGeom prst="rect">
            <a:avLst/>
          </a:prstGeom>
        </p:spPr>
      </p:pic>
      <p:sp>
        <p:nvSpPr>
          <p:cNvPr id="7" name="Rectangle 6"/>
          <p:cNvSpPr/>
          <p:nvPr/>
        </p:nvSpPr>
        <p:spPr>
          <a:xfrm>
            <a:off x="8420271" y="1712180"/>
            <a:ext cx="1078147" cy="382434"/>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PERT</a:t>
            </a:r>
          </a:p>
        </p:txBody>
      </p:sp>
      <p:pic>
        <p:nvPicPr>
          <p:cNvPr id="8" name="Picture 7"/>
          <p:cNvPicPr>
            <a:picLocks noChangeAspect="1"/>
          </p:cNvPicPr>
          <p:nvPr/>
        </p:nvPicPr>
        <p:blipFill>
          <a:blip r:embed="rId4"/>
          <a:stretch>
            <a:fillRect/>
          </a:stretch>
        </p:blipFill>
        <p:spPr>
          <a:xfrm>
            <a:off x="5636598" y="2150106"/>
            <a:ext cx="6555402" cy="4155004"/>
          </a:xfrm>
          <a:prstGeom prst="rect">
            <a:avLst/>
          </a:prstGeom>
        </p:spPr>
      </p:pic>
    </p:spTree>
    <p:extLst>
      <p:ext uri="{BB962C8B-B14F-4D97-AF65-F5344CB8AC3E}">
        <p14:creationId xmlns:p14="http://schemas.microsoft.com/office/powerpoint/2010/main" val="3790397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PERT Diagram</a:t>
            </a:r>
          </a:p>
        </p:txBody>
      </p:sp>
      <p:pic>
        <p:nvPicPr>
          <p:cNvPr id="5" name="Picture 4"/>
          <p:cNvPicPr>
            <a:picLocks noChangeAspect="1"/>
          </p:cNvPicPr>
          <p:nvPr/>
        </p:nvPicPr>
        <p:blipFill>
          <a:blip r:embed="rId3"/>
          <a:stretch>
            <a:fillRect/>
          </a:stretch>
        </p:blipFill>
        <p:spPr>
          <a:xfrm>
            <a:off x="1638702" y="1180207"/>
            <a:ext cx="9057651" cy="5725141"/>
          </a:xfrm>
          <a:prstGeom prst="rect">
            <a:avLst/>
          </a:prstGeom>
        </p:spPr>
      </p:pic>
      <p:sp>
        <p:nvSpPr>
          <p:cNvPr id="6" name="TextBox 5"/>
          <p:cNvSpPr txBox="1"/>
          <p:nvPr/>
        </p:nvSpPr>
        <p:spPr>
          <a:xfrm>
            <a:off x="7675500" y="5752213"/>
            <a:ext cx="4157331" cy="1015663"/>
          </a:xfrm>
          <a:prstGeom prst="rect">
            <a:avLst/>
          </a:prstGeom>
          <a:noFill/>
          <a:ln>
            <a:solidFill>
              <a:srgbClr val="FF0000"/>
            </a:solidFill>
          </a:ln>
        </p:spPr>
        <p:txBody>
          <a:bodyPr wrap="square" rtlCol="0">
            <a:spAutoFit/>
          </a:bodyPr>
          <a:lstStyle/>
          <a:p>
            <a:r>
              <a:rPr lang="en-ZA" sz="1200" dirty="0">
                <a:solidFill>
                  <a:srgbClr val="FF0000"/>
                </a:solidFill>
              </a:rPr>
              <a:t>TE = the earliest time (date) on which an event can be expected to take place </a:t>
            </a:r>
          </a:p>
          <a:p>
            <a:r>
              <a:rPr lang="en-ZA" sz="1200" dirty="0">
                <a:solidFill>
                  <a:srgbClr val="FF0000"/>
                </a:solidFill>
              </a:rPr>
              <a:t>TL= the latest date on which an event can take place without extending the completion date of the project </a:t>
            </a:r>
          </a:p>
          <a:p>
            <a:r>
              <a:rPr lang="en-ZA" sz="1200" dirty="0">
                <a:solidFill>
                  <a:srgbClr val="FF0000"/>
                </a:solidFill>
              </a:rPr>
              <a:t>Slack time = TL -TE </a:t>
            </a:r>
          </a:p>
        </p:txBody>
      </p:sp>
      <p:sp>
        <p:nvSpPr>
          <p:cNvPr id="8" name="TextBox 7"/>
          <p:cNvSpPr txBox="1"/>
          <p:nvPr/>
        </p:nvSpPr>
        <p:spPr>
          <a:xfrm>
            <a:off x="438428" y="2847230"/>
            <a:ext cx="1765004" cy="646331"/>
          </a:xfrm>
          <a:prstGeom prst="rect">
            <a:avLst/>
          </a:prstGeom>
          <a:noFill/>
          <a:ln>
            <a:solidFill>
              <a:srgbClr val="FF0000"/>
            </a:solidFill>
          </a:ln>
        </p:spPr>
        <p:txBody>
          <a:bodyPr wrap="square" rtlCol="0">
            <a:spAutoFit/>
          </a:bodyPr>
          <a:lstStyle/>
          <a:p>
            <a:r>
              <a:rPr lang="en-ZA" sz="1200" dirty="0">
                <a:solidFill>
                  <a:srgbClr val="FF0000"/>
                </a:solidFill>
              </a:rPr>
              <a:t>TE = 3</a:t>
            </a:r>
          </a:p>
          <a:p>
            <a:r>
              <a:rPr lang="en-ZA" sz="1200" dirty="0">
                <a:solidFill>
                  <a:srgbClr val="FF0000"/>
                </a:solidFill>
              </a:rPr>
              <a:t>TL = 6</a:t>
            </a:r>
          </a:p>
          <a:p>
            <a:r>
              <a:rPr lang="en-ZA" sz="1200" dirty="0">
                <a:solidFill>
                  <a:srgbClr val="FF0000"/>
                </a:solidFill>
              </a:rPr>
              <a:t>Slack = 6 -3 = 3  </a:t>
            </a:r>
          </a:p>
        </p:txBody>
      </p:sp>
      <p:cxnSp>
        <p:nvCxnSpPr>
          <p:cNvPr id="12" name="Straight Connector 11"/>
          <p:cNvCxnSpPr/>
          <p:nvPr/>
        </p:nvCxnSpPr>
        <p:spPr>
          <a:xfrm flipH="1">
            <a:off x="2203432" y="2634343"/>
            <a:ext cx="2466539" cy="53605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Activity 2</a:t>
            </a:r>
          </a:p>
        </p:txBody>
      </p:sp>
      <p:sp>
        <p:nvSpPr>
          <p:cNvPr id="3" name="TextBox 2"/>
          <p:cNvSpPr txBox="1"/>
          <p:nvPr/>
        </p:nvSpPr>
        <p:spPr>
          <a:xfrm>
            <a:off x="329939" y="1725105"/>
            <a:ext cx="11566688" cy="2246769"/>
          </a:xfrm>
          <a:prstGeom prst="rect">
            <a:avLst/>
          </a:prstGeom>
          <a:solidFill>
            <a:srgbClr val="0070C0"/>
          </a:solidFill>
        </p:spPr>
        <p:txBody>
          <a:bodyPr wrap="square" rtlCol="0">
            <a:spAutoFit/>
          </a:bodyPr>
          <a:lstStyle/>
          <a:p>
            <a:pPr marL="514350" indent="-514350">
              <a:buAutoNum type="arabicPeriod"/>
            </a:pPr>
            <a:r>
              <a:rPr lang="en-ZA" sz="2800" dirty="0">
                <a:solidFill>
                  <a:schemeClr val="bg1"/>
                </a:solidFill>
              </a:rPr>
              <a:t>What is the earliest completion time for the project?</a:t>
            </a:r>
          </a:p>
          <a:p>
            <a:pPr marL="514350" indent="-514350">
              <a:buAutoNum type="arabicPeriod"/>
            </a:pPr>
            <a:r>
              <a:rPr lang="en-ZA" sz="2800" dirty="0">
                <a:solidFill>
                  <a:schemeClr val="bg1"/>
                </a:solidFill>
              </a:rPr>
              <a:t>What is earliest start time for activity 4?</a:t>
            </a:r>
          </a:p>
          <a:p>
            <a:pPr marL="514350" indent="-514350">
              <a:buAutoNum type="arabicPeriod"/>
            </a:pPr>
            <a:r>
              <a:rPr lang="en-ZA" sz="2800" dirty="0">
                <a:solidFill>
                  <a:schemeClr val="bg1"/>
                </a:solidFill>
              </a:rPr>
              <a:t>What is the late start time for activity 4?</a:t>
            </a:r>
          </a:p>
          <a:p>
            <a:pPr marL="514350" indent="-514350">
              <a:buAutoNum type="arabicPeriod"/>
            </a:pPr>
            <a:r>
              <a:rPr lang="en-ZA" sz="2800" dirty="0">
                <a:solidFill>
                  <a:schemeClr val="bg1"/>
                </a:solidFill>
              </a:rPr>
              <a:t>What is the early finish time for </a:t>
            </a:r>
            <a:r>
              <a:rPr lang="en-ZA" sz="2800" dirty="0" err="1">
                <a:solidFill>
                  <a:schemeClr val="bg1"/>
                </a:solidFill>
              </a:rPr>
              <a:t>acivity</a:t>
            </a:r>
            <a:r>
              <a:rPr lang="en-ZA" sz="2800" dirty="0">
                <a:solidFill>
                  <a:schemeClr val="bg1"/>
                </a:solidFill>
              </a:rPr>
              <a:t> 4?</a:t>
            </a:r>
          </a:p>
          <a:p>
            <a:pPr marL="514350" indent="-514350">
              <a:buAutoNum type="arabicPeriod"/>
            </a:pPr>
            <a:r>
              <a:rPr lang="en-ZA" sz="2800" dirty="0">
                <a:solidFill>
                  <a:schemeClr val="bg1"/>
                </a:solidFill>
              </a:rPr>
              <a:t>What is the late finish time for activity 4?</a:t>
            </a:r>
          </a:p>
        </p:txBody>
      </p:sp>
    </p:spTree>
    <p:extLst>
      <p:ext uri="{BB962C8B-B14F-4D97-AF65-F5344CB8AC3E}">
        <p14:creationId xmlns:p14="http://schemas.microsoft.com/office/powerpoint/2010/main" val="97444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	What is NOT a project?</a:t>
            </a:r>
          </a:p>
        </p:txBody>
      </p:sp>
      <p:sp>
        <p:nvSpPr>
          <p:cNvPr id="24" name="Slide Number Placeholder 2"/>
          <p:cNvSpPr>
            <a:spLocks noGrp="1"/>
          </p:cNvSpPr>
          <p:nvPr>
            <p:ph type="sldNum" sz="quarter" idx="12"/>
          </p:nvPr>
        </p:nvSpPr>
        <p:spPr>
          <a:xfrm>
            <a:off x="8568519" y="6503991"/>
            <a:ext cx="1918507" cy="269875"/>
          </a:xfrm>
          <a:prstGeom prst="rect">
            <a:avLst/>
          </a:prstGeom>
        </p:spPr>
        <p:txBody>
          <a:bodyPr/>
          <a:lstStyle/>
          <a:p>
            <a:pPr eaLnBrk="0" fontAlgn="base" hangingPunct="0">
              <a:lnSpc>
                <a:spcPct val="80000"/>
              </a:lnSpc>
              <a:spcBef>
                <a:spcPct val="0"/>
              </a:spcBef>
              <a:spcAft>
                <a:spcPct val="0"/>
              </a:spcAft>
              <a:defRPr/>
            </a:pPr>
            <a:fld id="{7747B3AA-F3BE-48E7-967F-47A750E1EAF6}" type="slidenum">
              <a:rPr lang="en-AU" b="1">
                <a:solidFill>
                  <a:srgbClr val="000000"/>
                </a:solidFill>
                <a:latin typeface="Arial" charset="0"/>
              </a:rPr>
              <a:pPr eaLnBrk="0" fontAlgn="base" hangingPunct="0">
                <a:lnSpc>
                  <a:spcPct val="80000"/>
                </a:lnSpc>
                <a:spcBef>
                  <a:spcPct val="0"/>
                </a:spcBef>
                <a:spcAft>
                  <a:spcPct val="0"/>
                </a:spcAft>
                <a:defRPr/>
              </a:pPr>
              <a:t>3</a:t>
            </a:fld>
            <a:endParaRPr lang="en-AU" b="1" dirty="0">
              <a:solidFill>
                <a:srgbClr val="000000"/>
              </a:solidFill>
              <a:latin typeface="Arial" charset="0"/>
            </a:endParaRPr>
          </a:p>
        </p:txBody>
      </p:sp>
      <p:sp>
        <p:nvSpPr>
          <p:cNvPr id="5" name="TextBox 9"/>
          <p:cNvSpPr txBox="1">
            <a:spLocks noChangeArrowheads="1"/>
          </p:cNvSpPr>
          <p:nvPr/>
        </p:nvSpPr>
        <p:spPr bwMode="auto">
          <a:xfrm>
            <a:off x="2029839" y="1841576"/>
            <a:ext cx="7997101" cy="348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782" tIns="47891" rIns="95782" bIns="47891">
            <a:spAutoFit/>
          </a:bodyPr>
          <a:lstStyle>
            <a:lvl1pPr marL="342900" indent="-342900" eaLnBrk="0" hangingPunct="0">
              <a:defRPr sz="3200" b="1">
                <a:solidFill>
                  <a:schemeClr val="tx1"/>
                </a:solidFill>
                <a:latin typeface="Arial" charset="0"/>
                <a:cs typeface="Arial" charset="0"/>
              </a:defRPr>
            </a:lvl1pPr>
            <a:lvl2pPr eaLnBrk="0" hangingPunct="0">
              <a:defRPr sz="3200" b="1">
                <a:solidFill>
                  <a:schemeClr val="tx1"/>
                </a:solidFill>
                <a:latin typeface="Arial" charset="0"/>
                <a:cs typeface="Arial" charset="0"/>
              </a:defRPr>
            </a:lvl2pPr>
            <a:lvl3pPr marL="1143000" indent="-228600" eaLnBrk="0" hangingPunct="0">
              <a:defRPr sz="3200" b="1">
                <a:solidFill>
                  <a:schemeClr val="tx1"/>
                </a:solidFill>
                <a:latin typeface="Arial" charset="0"/>
                <a:cs typeface="Arial" charset="0"/>
              </a:defRPr>
            </a:lvl3pPr>
            <a:lvl4pPr marL="1600200" indent="-228600" eaLnBrk="0" hangingPunct="0">
              <a:defRPr sz="3200" b="1">
                <a:solidFill>
                  <a:schemeClr val="tx1"/>
                </a:solidFill>
                <a:latin typeface="Arial" charset="0"/>
                <a:cs typeface="Arial" charset="0"/>
              </a:defRPr>
            </a:lvl4pPr>
            <a:lvl5pPr marL="2057400" indent="-228600" eaLnBrk="0" hangingPunct="0">
              <a:defRPr sz="3200" b="1">
                <a:solidFill>
                  <a:schemeClr val="tx1"/>
                </a:solidFill>
                <a:latin typeface="Arial" charset="0"/>
                <a:cs typeface="Arial" charset="0"/>
              </a:defRPr>
            </a:lvl5pPr>
            <a:lvl6pPr marL="2514600" indent="-228600" eaLnBrk="0" fontAlgn="base" hangingPunct="0">
              <a:spcBef>
                <a:spcPct val="0"/>
              </a:spcBef>
              <a:spcAft>
                <a:spcPct val="0"/>
              </a:spcAft>
              <a:defRPr sz="3200" b="1">
                <a:solidFill>
                  <a:schemeClr val="tx1"/>
                </a:solidFill>
                <a:latin typeface="Arial" charset="0"/>
                <a:cs typeface="Arial" charset="0"/>
              </a:defRPr>
            </a:lvl6pPr>
            <a:lvl7pPr marL="2971800" indent="-228600" eaLnBrk="0" fontAlgn="base" hangingPunct="0">
              <a:spcBef>
                <a:spcPct val="0"/>
              </a:spcBef>
              <a:spcAft>
                <a:spcPct val="0"/>
              </a:spcAft>
              <a:defRPr sz="3200" b="1">
                <a:solidFill>
                  <a:schemeClr val="tx1"/>
                </a:solidFill>
                <a:latin typeface="Arial" charset="0"/>
                <a:cs typeface="Arial" charset="0"/>
              </a:defRPr>
            </a:lvl7pPr>
            <a:lvl8pPr marL="3429000" indent="-228600" eaLnBrk="0" fontAlgn="base" hangingPunct="0">
              <a:spcBef>
                <a:spcPct val="0"/>
              </a:spcBef>
              <a:spcAft>
                <a:spcPct val="0"/>
              </a:spcAft>
              <a:defRPr sz="3200" b="1">
                <a:solidFill>
                  <a:schemeClr val="tx1"/>
                </a:solidFill>
                <a:latin typeface="Arial" charset="0"/>
                <a:cs typeface="Arial" charset="0"/>
              </a:defRPr>
            </a:lvl8pPr>
            <a:lvl9pPr marL="3886200" indent="-228600" eaLnBrk="0" fontAlgn="base" hangingPunct="0">
              <a:spcBef>
                <a:spcPct val="0"/>
              </a:spcBef>
              <a:spcAft>
                <a:spcPct val="0"/>
              </a:spcAft>
              <a:defRPr sz="3200" b="1">
                <a:solidFill>
                  <a:schemeClr val="tx1"/>
                </a:solidFill>
                <a:latin typeface="Arial" charset="0"/>
                <a:cs typeface="Arial" charset="0"/>
              </a:defRPr>
            </a:lvl9pPr>
          </a:lstStyle>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Implementation of new IT system</a:t>
            </a:r>
          </a:p>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Launch of  a new product line</a:t>
            </a:r>
          </a:p>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Tracking of ongoing maintenance at a power plant</a:t>
            </a:r>
          </a:p>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Rebranding an established product</a:t>
            </a:r>
          </a:p>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Train employees on new system</a:t>
            </a:r>
          </a:p>
        </p:txBody>
      </p:sp>
      <p:sp>
        <p:nvSpPr>
          <p:cNvPr id="6" name="Oval 5"/>
          <p:cNvSpPr>
            <a:spLocks noChangeArrowheads="1"/>
          </p:cNvSpPr>
          <p:nvPr/>
        </p:nvSpPr>
        <p:spPr bwMode="auto">
          <a:xfrm>
            <a:off x="2029839" y="3251894"/>
            <a:ext cx="6176901" cy="714316"/>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5782" tIns="47891" rIns="95782" bIns="47891"/>
          <a:lstStyle>
            <a:lvl1pPr eaLnBrk="0" hangingPunct="0">
              <a:defRPr sz="3200" b="1">
                <a:solidFill>
                  <a:schemeClr val="tx1"/>
                </a:solidFill>
                <a:latin typeface="Arial" panose="020B0604020202020204" pitchFamily="34" charset="0"/>
                <a:cs typeface="Arial" panose="020B0604020202020204" pitchFamily="34" charset="0"/>
              </a:defRPr>
            </a:lvl1pPr>
            <a:lvl2pPr marL="742950" indent="-285750" eaLnBrk="0" hangingPunct="0">
              <a:defRPr sz="3200" b="1">
                <a:solidFill>
                  <a:schemeClr val="tx1"/>
                </a:solidFill>
                <a:latin typeface="Arial" panose="020B0604020202020204" pitchFamily="34" charset="0"/>
                <a:cs typeface="Arial" panose="020B0604020202020204" pitchFamily="34" charset="0"/>
              </a:defRPr>
            </a:lvl2pPr>
            <a:lvl3pPr marL="1143000" indent="-228600" eaLnBrk="0" hangingPunct="0">
              <a:defRPr sz="3200" b="1">
                <a:solidFill>
                  <a:schemeClr val="tx1"/>
                </a:solidFill>
                <a:latin typeface="Arial" panose="020B0604020202020204" pitchFamily="34" charset="0"/>
                <a:cs typeface="Arial" panose="020B0604020202020204" pitchFamily="34" charset="0"/>
              </a:defRPr>
            </a:lvl3pPr>
            <a:lvl4pPr marL="1600200" indent="-228600" eaLnBrk="0" hangingPunct="0">
              <a:defRPr sz="3200" b="1">
                <a:solidFill>
                  <a:schemeClr val="tx1"/>
                </a:solidFill>
                <a:latin typeface="Arial" panose="020B0604020202020204" pitchFamily="34" charset="0"/>
                <a:cs typeface="Arial" panose="020B0604020202020204" pitchFamily="34" charset="0"/>
              </a:defRPr>
            </a:lvl4pPr>
            <a:lvl5pPr marL="2057400" indent="-228600" eaLnBrk="0" hangingPunct="0">
              <a:defRPr sz="3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cs typeface="Arial" panose="020B0604020202020204" pitchFamily="34" charset="0"/>
              </a:defRPr>
            </a:lvl9pPr>
          </a:lstStyle>
          <a:p>
            <a:pPr>
              <a:lnSpc>
                <a:spcPct val="80000"/>
              </a:lnSpc>
            </a:pPr>
            <a:endParaRPr lang="en-GB" altLang="en-US"/>
          </a:p>
        </p:txBody>
      </p:sp>
      <p:sp>
        <p:nvSpPr>
          <p:cNvPr id="7" name="TextBox 6"/>
          <p:cNvSpPr txBox="1"/>
          <p:nvPr/>
        </p:nvSpPr>
        <p:spPr>
          <a:xfrm>
            <a:off x="880111" y="6442975"/>
            <a:ext cx="7036904" cy="207517"/>
          </a:xfrm>
          <a:prstGeom prst="rect">
            <a:avLst/>
          </a:prstGeom>
          <a:noFill/>
        </p:spPr>
        <p:txBody>
          <a:bodyPr wrap="square" lIns="95782" tIns="47891" rIns="95782" bIns="47891" rtlCol="0">
            <a:spAutoFit/>
          </a:bodyPr>
          <a:lstStyle/>
          <a:p>
            <a:r>
              <a:rPr lang="en-ZA" sz="900" b="0" dirty="0"/>
              <a:t>Source: APP 2015/2016, 2011 KZN Hospital Survey</a:t>
            </a:r>
            <a:endParaRPr lang="en-ZA" sz="2700" b="0" dirty="0"/>
          </a:p>
        </p:txBody>
      </p:sp>
    </p:spTree>
    <p:extLst>
      <p:ext uri="{BB962C8B-B14F-4D97-AF65-F5344CB8AC3E}">
        <p14:creationId xmlns:p14="http://schemas.microsoft.com/office/powerpoint/2010/main" val="33960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Example 2</a:t>
            </a:r>
          </a:p>
        </p:txBody>
      </p:sp>
      <p:pic>
        <p:nvPicPr>
          <p:cNvPr id="4" name="Picture 3"/>
          <p:cNvPicPr>
            <a:picLocks noChangeAspect="1"/>
          </p:cNvPicPr>
          <p:nvPr/>
        </p:nvPicPr>
        <p:blipFill>
          <a:blip r:embed="rId3"/>
          <a:stretch>
            <a:fillRect/>
          </a:stretch>
        </p:blipFill>
        <p:spPr>
          <a:xfrm>
            <a:off x="867613" y="1491342"/>
            <a:ext cx="9864341" cy="4920343"/>
          </a:xfrm>
          <a:prstGeom prst="rect">
            <a:avLst/>
          </a:prstGeom>
        </p:spPr>
      </p:pic>
    </p:spTree>
    <p:extLst>
      <p:ext uri="{BB962C8B-B14F-4D97-AF65-F5344CB8AC3E}">
        <p14:creationId xmlns:p14="http://schemas.microsoft.com/office/powerpoint/2010/main" val="2465978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600" b="1" dirty="0">
                <a:solidFill>
                  <a:schemeClr val="bg1"/>
                </a:solidFill>
              </a:rPr>
              <a:t>ASSIGNMENT</a:t>
            </a:r>
          </a:p>
        </p:txBody>
      </p:sp>
    </p:spTree>
    <p:extLst>
      <p:ext uri="{BB962C8B-B14F-4D97-AF65-F5344CB8AC3E}">
        <p14:creationId xmlns:p14="http://schemas.microsoft.com/office/powerpoint/2010/main" val="2900402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314" y="751114"/>
            <a:ext cx="10994572" cy="5632311"/>
          </a:xfrm>
          <a:prstGeom prst="rect">
            <a:avLst/>
          </a:prstGeom>
          <a:noFill/>
        </p:spPr>
        <p:txBody>
          <a:bodyPr wrap="square" rtlCol="0">
            <a:spAutoFit/>
          </a:bodyPr>
          <a:lstStyle/>
          <a:p>
            <a:r>
              <a:rPr lang="en-ZA" dirty="0"/>
              <a:t>Project – Ticketing software replacement</a:t>
            </a:r>
          </a:p>
          <a:p>
            <a:r>
              <a:rPr lang="en-ZA" dirty="0"/>
              <a:t>Phases – Design, Test, Build, Deploy, Support</a:t>
            </a:r>
          </a:p>
          <a:p>
            <a:r>
              <a:rPr lang="en-ZA" dirty="0"/>
              <a:t>Departments = Computing and Network; Information Services; Instruction and Research; User Support Services</a:t>
            </a:r>
          </a:p>
          <a:p>
            <a:r>
              <a:rPr lang="en-ZA" dirty="0"/>
              <a:t>Timeline = 6 months</a:t>
            </a:r>
          </a:p>
          <a:p>
            <a:endParaRPr lang="en-ZA" dirty="0"/>
          </a:p>
          <a:p>
            <a:r>
              <a:rPr lang="en-ZA" dirty="0"/>
              <a:t>Phase 1 = Team collected </a:t>
            </a:r>
            <a:r>
              <a:rPr lang="en-ZA" dirty="0" err="1"/>
              <a:t>requirments</a:t>
            </a:r>
            <a:r>
              <a:rPr lang="en-ZA" dirty="0"/>
              <a:t> (Prefeasibility or Conceptualisation – options were explored and discussed at meetings. Information gathering took 3 months. Decision – replace remedy with Request Tracker.</a:t>
            </a:r>
          </a:p>
          <a:p>
            <a:endParaRPr lang="en-ZA" dirty="0"/>
          </a:p>
          <a:p>
            <a:r>
              <a:rPr lang="en-ZA" dirty="0"/>
              <a:t>Phase 2 Migration – Moving only some departments from Remedy to RT. (Resources – Ron Himself –team lead plus Harry plus one programmer from Harrys group.</a:t>
            </a:r>
          </a:p>
          <a:p>
            <a:r>
              <a:rPr lang="en-ZA" dirty="0"/>
              <a:t>Ron – team lead plus create user interface</a:t>
            </a:r>
          </a:p>
          <a:p>
            <a:r>
              <a:rPr lang="en-ZA" dirty="0"/>
              <a:t>Harry and team – replace remedy, patch, update etc.</a:t>
            </a:r>
          </a:p>
          <a:p>
            <a:endParaRPr lang="en-ZA" dirty="0"/>
          </a:p>
          <a:p>
            <a:r>
              <a:rPr lang="en-ZA" dirty="0"/>
              <a:t>The transition was done by November of that year, one month sooner than the expected schedule of six months. </a:t>
            </a:r>
          </a:p>
          <a:p>
            <a:endParaRPr lang="en-ZA" dirty="0"/>
          </a:p>
          <a:p>
            <a:r>
              <a:rPr lang="en-ZA" dirty="0"/>
              <a:t>We need to fix the ticketing system </a:t>
            </a:r>
          </a:p>
          <a:p>
            <a:endParaRPr lang="en-ZA" dirty="0"/>
          </a:p>
          <a:p>
            <a:endParaRPr lang="en-ZA" dirty="0"/>
          </a:p>
          <a:p>
            <a:endParaRPr lang="en-ZA" dirty="0"/>
          </a:p>
          <a:p>
            <a:endParaRPr lang="en-ZA" dirty="0"/>
          </a:p>
        </p:txBody>
      </p:sp>
    </p:spTree>
    <p:extLst>
      <p:ext uri="{BB962C8B-B14F-4D97-AF65-F5344CB8AC3E}">
        <p14:creationId xmlns:p14="http://schemas.microsoft.com/office/powerpoint/2010/main" val="1829312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1.1</a:t>
            </a:r>
          </a:p>
        </p:txBody>
      </p:sp>
      <p:sp>
        <p:nvSpPr>
          <p:cNvPr id="5" name="Rectangle: Rounded Corners 4"/>
          <p:cNvSpPr/>
          <p:nvPr/>
        </p:nvSpPr>
        <p:spPr>
          <a:xfrm>
            <a:off x="6466116" y="2416631"/>
            <a:ext cx="2100943" cy="6204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Migration</a:t>
            </a:r>
          </a:p>
        </p:txBody>
      </p:sp>
      <p:sp>
        <p:nvSpPr>
          <p:cNvPr id="6" name="Rectangle: Rounded Corners 5"/>
          <p:cNvSpPr/>
          <p:nvPr/>
        </p:nvSpPr>
        <p:spPr>
          <a:xfrm>
            <a:off x="337458" y="2084618"/>
            <a:ext cx="2100943"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Conceptualise</a:t>
            </a:r>
          </a:p>
        </p:txBody>
      </p:sp>
      <p:sp>
        <p:nvSpPr>
          <p:cNvPr id="7" name="Rectangle: Rounded Corners 6"/>
          <p:cNvSpPr/>
          <p:nvPr/>
        </p:nvSpPr>
        <p:spPr>
          <a:xfrm>
            <a:off x="4637314" y="1415144"/>
            <a:ext cx="2100943"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Replace ticket system</a:t>
            </a:r>
          </a:p>
        </p:txBody>
      </p:sp>
      <p:sp>
        <p:nvSpPr>
          <p:cNvPr id="8" name="Rectangle: Rounded Corners 7"/>
          <p:cNvSpPr/>
          <p:nvPr/>
        </p:nvSpPr>
        <p:spPr>
          <a:xfrm>
            <a:off x="8958945" y="2394861"/>
            <a:ext cx="2100943"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Training</a:t>
            </a:r>
          </a:p>
        </p:txBody>
      </p:sp>
      <p:sp>
        <p:nvSpPr>
          <p:cNvPr id="9" name="Rectangle: Rounded Corners 8"/>
          <p:cNvSpPr/>
          <p:nvPr/>
        </p:nvSpPr>
        <p:spPr>
          <a:xfrm>
            <a:off x="3973287" y="2416631"/>
            <a:ext cx="2100943" cy="62048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Feasibility</a:t>
            </a:r>
          </a:p>
        </p:txBody>
      </p:sp>
      <p:sp>
        <p:nvSpPr>
          <p:cNvPr id="10" name="Rectangle: Rounded Corners 9"/>
          <p:cNvSpPr/>
          <p:nvPr/>
        </p:nvSpPr>
        <p:spPr>
          <a:xfrm>
            <a:off x="329940" y="364189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Investigate Solutions</a:t>
            </a:r>
          </a:p>
        </p:txBody>
      </p:sp>
      <p:sp>
        <p:nvSpPr>
          <p:cNvPr id="12" name="Rectangle: Rounded Corners 11"/>
          <p:cNvSpPr/>
          <p:nvPr/>
        </p:nvSpPr>
        <p:spPr>
          <a:xfrm>
            <a:off x="1349829" y="467121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Brainstorming</a:t>
            </a:r>
          </a:p>
        </p:txBody>
      </p:sp>
      <p:sp>
        <p:nvSpPr>
          <p:cNvPr id="13" name="Rectangle: Rounded Corners 12"/>
          <p:cNvSpPr/>
          <p:nvPr/>
        </p:nvSpPr>
        <p:spPr>
          <a:xfrm>
            <a:off x="1349829" y="570053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Research</a:t>
            </a:r>
          </a:p>
        </p:txBody>
      </p:sp>
      <p:sp>
        <p:nvSpPr>
          <p:cNvPr id="14" name="Rectangle: Rounded Corners 13"/>
          <p:cNvSpPr/>
          <p:nvPr/>
        </p:nvSpPr>
        <p:spPr>
          <a:xfrm>
            <a:off x="3614058" y="467121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Meetings</a:t>
            </a:r>
          </a:p>
        </p:txBody>
      </p:sp>
      <p:sp>
        <p:nvSpPr>
          <p:cNvPr id="15" name="Rectangle: Rounded Corners 14"/>
          <p:cNvSpPr/>
          <p:nvPr/>
        </p:nvSpPr>
        <p:spPr>
          <a:xfrm>
            <a:off x="3614058" y="5631633"/>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Articles</a:t>
            </a:r>
          </a:p>
        </p:txBody>
      </p:sp>
      <p:sp>
        <p:nvSpPr>
          <p:cNvPr id="16" name="Rectangle: Rounded Corners 15"/>
          <p:cNvSpPr/>
          <p:nvPr/>
        </p:nvSpPr>
        <p:spPr>
          <a:xfrm>
            <a:off x="3614058" y="6237514"/>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White papers</a:t>
            </a:r>
          </a:p>
        </p:txBody>
      </p:sp>
      <p:sp>
        <p:nvSpPr>
          <p:cNvPr id="17" name="Rectangle: Rounded Corners 16"/>
          <p:cNvSpPr/>
          <p:nvPr/>
        </p:nvSpPr>
        <p:spPr>
          <a:xfrm>
            <a:off x="5431972" y="467121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Conduct weekly meeting</a:t>
            </a:r>
          </a:p>
        </p:txBody>
      </p:sp>
      <p:sp>
        <p:nvSpPr>
          <p:cNvPr id="18" name="Rectangle: Rounded Corners 17"/>
          <p:cNvSpPr/>
          <p:nvPr/>
        </p:nvSpPr>
        <p:spPr>
          <a:xfrm>
            <a:off x="337458" y="291985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Gather requirements</a:t>
            </a:r>
          </a:p>
        </p:txBody>
      </p:sp>
      <p:sp>
        <p:nvSpPr>
          <p:cNvPr id="19" name="Rectangle: Rounded Corners 18"/>
          <p:cNvSpPr/>
          <p:nvPr/>
        </p:nvSpPr>
        <p:spPr>
          <a:xfrm>
            <a:off x="6520544" y="3266954"/>
            <a:ext cx="1640374" cy="6204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Design </a:t>
            </a:r>
          </a:p>
        </p:txBody>
      </p:sp>
      <p:sp>
        <p:nvSpPr>
          <p:cNvPr id="20" name="Rectangle: Rounded Corners 19"/>
          <p:cNvSpPr/>
          <p:nvPr/>
        </p:nvSpPr>
        <p:spPr>
          <a:xfrm>
            <a:off x="6520544" y="3969082"/>
            <a:ext cx="1640374" cy="6204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Build</a:t>
            </a:r>
          </a:p>
        </p:txBody>
      </p:sp>
      <p:sp>
        <p:nvSpPr>
          <p:cNvPr id="21" name="Rectangle: Rounded Corners 20"/>
          <p:cNvSpPr/>
          <p:nvPr/>
        </p:nvSpPr>
        <p:spPr>
          <a:xfrm>
            <a:off x="7249886" y="4774625"/>
            <a:ext cx="1640374" cy="6204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Test</a:t>
            </a:r>
          </a:p>
        </p:txBody>
      </p:sp>
      <p:sp>
        <p:nvSpPr>
          <p:cNvPr id="22" name="Rectangle: Rounded Corners 21"/>
          <p:cNvSpPr/>
          <p:nvPr/>
        </p:nvSpPr>
        <p:spPr>
          <a:xfrm>
            <a:off x="8567059" y="3615919"/>
            <a:ext cx="1640374" cy="6204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Per </a:t>
            </a:r>
            <a:r>
              <a:rPr lang="en-ZA" sz="1600" dirty="0" err="1">
                <a:solidFill>
                  <a:schemeClr val="bg1"/>
                </a:solidFill>
              </a:rPr>
              <a:t>departmetns</a:t>
            </a:r>
            <a:endParaRPr lang="en-ZA" sz="1600" dirty="0">
              <a:solidFill>
                <a:schemeClr val="bg1"/>
              </a:solidFill>
            </a:endParaRPr>
          </a:p>
        </p:txBody>
      </p:sp>
    </p:spTree>
    <p:extLst>
      <p:ext uri="{BB962C8B-B14F-4D97-AF65-F5344CB8AC3E}">
        <p14:creationId xmlns:p14="http://schemas.microsoft.com/office/powerpoint/2010/main" val="1428185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1.2</a:t>
            </a:r>
          </a:p>
        </p:txBody>
      </p:sp>
      <p:sp>
        <p:nvSpPr>
          <p:cNvPr id="3" name="TextBox 2"/>
          <p:cNvSpPr txBox="1"/>
          <p:nvPr/>
        </p:nvSpPr>
        <p:spPr>
          <a:xfrm>
            <a:off x="653143" y="1234911"/>
            <a:ext cx="3537857" cy="2862322"/>
          </a:xfrm>
          <a:prstGeom prst="rect">
            <a:avLst/>
          </a:prstGeom>
          <a:noFill/>
        </p:spPr>
        <p:txBody>
          <a:bodyPr wrap="square" rtlCol="0">
            <a:spAutoFit/>
          </a:bodyPr>
          <a:lstStyle/>
          <a:p>
            <a:r>
              <a:rPr lang="en-ZA" dirty="0"/>
              <a:t>Categorise the risks; identify the risks, </a:t>
            </a:r>
          </a:p>
          <a:p>
            <a:endParaRPr lang="en-ZA" dirty="0"/>
          </a:p>
          <a:p>
            <a:r>
              <a:rPr lang="en-ZA" dirty="0"/>
              <a:t> Technical </a:t>
            </a:r>
          </a:p>
          <a:p>
            <a:r>
              <a:rPr lang="en-ZA" dirty="0"/>
              <a:t> Schedule </a:t>
            </a:r>
          </a:p>
          <a:p>
            <a:r>
              <a:rPr lang="en-ZA" dirty="0"/>
              <a:t> Cost </a:t>
            </a:r>
          </a:p>
          <a:p>
            <a:r>
              <a:rPr lang="en-ZA" dirty="0"/>
              <a:t> Human resources </a:t>
            </a:r>
          </a:p>
          <a:p>
            <a:r>
              <a:rPr lang="en-ZA" dirty="0"/>
              <a:t> External </a:t>
            </a:r>
          </a:p>
          <a:p>
            <a:r>
              <a:rPr lang="en-ZA" dirty="0"/>
              <a:t> Sponsor/customer </a:t>
            </a:r>
          </a:p>
          <a:p>
            <a:endParaRPr lang="en-ZA" dirty="0"/>
          </a:p>
        </p:txBody>
      </p:sp>
      <p:sp>
        <p:nvSpPr>
          <p:cNvPr id="23" name="TextBox 22"/>
          <p:cNvSpPr txBox="1"/>
          <p:nvPr/>
        </p:nvSpPr>
        <p:spPr>
          <a:xfrm>
            <a:off x="5900057" y="1234911"/>
            <a:ext cx="5704114" cy="3970318"/>
          </a:xfrm>
          <a:prstGeom prst="rect">
            <a:avLst/>
          </a:prstGeom>
          <a:noFill/>
        </p:spPr>
        <p:txBody>
          <a:bodyPr wrap="square" rtlCol="0">
            <a:spAutoFit/>
          </a:bodyPr>
          <a:lstStyle/>
          <a:p>
            <a:r>
              <a:rPr lang="en-ZA" dirty="0"/>
              <a:t>Analyse and quantify the risk</a:t>
            </a:r>
          </a:p>
          <a:p>
            <a:endParaRPr lang="en-ZA" dirty="0"/>
          </a:p>
          <a:p>
            <a:r>
              <a:rPr lang="en-ZA" b="1" dirty="0"/>
              <a:t>Market or price risk </a:t>
            </a:r>
            <a:endParaRPr lang="en-ZA" dirty="0"/>
          </a:p>
          <a:p>
            <a:r>
              <a:rPr lang="en-ZA" b="1" dirty="0"/>
              <a:t>Interest rates risk </a:t>
            </a:r>
          </a:p>
          <a:p>
            <a:r>
              <a:rPr lang="en-ZA" b="1" dirty="0"/>
              <a:t>Liquidity </a:t>
            </a:r>
          </a:p>
          <a:p>
            <a:r>
              <a:rPr lang="en-ZA" b="1" dirty="0"/>
              <a:t>Legal risk </a:t>
            </a:r>
          </a:p>
          <a:p>
            <a:r>
              <a:rPr lang="en-ZA" b="1" dirty="0"/>
              <a:t>Operational risk</a:t>
            </a:r>
          </a:p>
          <a:p>
            <a:endParaRPr lang="en-ZA" b="1" dirty="0"/>
          </a:p>
          <a:p>
            <a:r>
              <a:rPr lang="en-ZA" b="1" dirty="0"/>
              <a:t>Rate the risk in terms of </a:t>
            </a:r>
          </a:p>
          <a:p>
            <a:pPr marL="342900" indent="-342900">
              <a:buAutoNum type="arabicPeriod"/>
            </a:pPr>
            <a:r>
              <a:rPr lang="en-ZA" b="1" dirty="0"/>
              <a:t>Frequency</a:t>
            </a:r>
          </a:p>
          <a:p>
            <a:pPr marL="342900" indent="-342900">
              <a:buAutoNum type="arabicPeriod"/>
            </a:pPr>
            <a:r>
              <a:rPr lang="en-ZA" b="1" dirty="0"/>
              <a:t>Severity</a:t>
            </a:r>
          </a:p>
          <a:p>
            <a:pPr marL="342900" indent="-342900">
              <a:buAutoNum type="arabicPeriod"/>
            </a:pPr>
            <a:r>
              <a:rPr lang="en-ZA" b="1" dirty="0"/>
              <a:t>Multiply the frequency by the severity</a:t>
            </a:r>
          </a:p>
          <a:p>
            <a:pPr marL="342900" indent="-342900">
              <a:buAutoNum type="arabicPeriod"/>
            </a:pPr>
            <a:r>
              <a:rPr lang="en-ZA" b="1" dirty="0"/>
              <a:t>Prioritise the ratings </a:t>
            </a:r>
          </a:p>
          <a:p>
            <a:endParaRPr lang="en-ZA" dirty="0"/>
          </a:p>
        </p:txBody>
      </p:sp>
      <p:sp>
        <p:nvSpPr>
          <p:cNvPr id="24" name="TextBox 23"/>
          <p:cNvSpPr txBox="1"/>
          <p:nvPr/>
        </p:nvSpPr>
        <p:spPr>
          <a:xfrm>
            <a:off x="799371" y="3995678"/>
            <a:ext cx="3537857" cy="2031325"/>
          </a:xfrm>
          <a:prstGeom prst="rect">
            <a:avLst/>
          </a:prstGeom>
          <a:noFill/>
        </p:spPr>
        <p:txBody>
          <a:bodyPr wrap="square" rtlCol="0">
            <a:spAutoFit/>
          </a:bodyPr>
          <a:lstStyle/>
          <a:p>
            <a:endParaRPr lang="en-ZA" dirty="0"/>
          </a:p>
          <a:p>
            <a:r>
              <a:rPr lang="en-ZA" dirty="0"/>
              <a:t> Eliminate risk. </a:t>
            </a:r>
          </a:p>
          <a:p>
            <a:r>
              <a:rPr lang="en-ZA" dirty="0"/>
              <a:t> Mitigate risk. </a:t>
            </a:r>
          </a:p>
          <a:p>
            <a:r>
              <a:rPr lang="en-ZA" dirty="0"/>
              <a:t> Deflect risk. </a:t>
            </a:r>
          </a:p>
          <a:p>
            <a:r>
              <a:rPr lang="en-ZA" dirty="0"/>
              <a:t> Accept risk (contingency). </a:t>
            </a:r>
          </a:p>
          <a:p>
            <a:r>
              <a:rPr lang="en-ZA" dirty="0"/>
              <a:t> Turn risk into an opportunity. </a:t>
            </a:r>
          </a:p>
          <a:p>
            <a:endParaRPr lang="en-ZA" dirty="0"/>
          </a:p>
        </p:txBody>
      </p:sp>
    </p:spTree>
    <p:extLst>
      <p:ext uri="{BB962C8B-B14F-4D97-AF65-F5344CB8AC3E}">
        <p14:creationId xmlns:p14="http://schemas.microsoft.com/office/powerpoint/2010/main" val="2865548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600" b="1" dirty="0">
                <a:solidFill>
                  <a:schemeClr val="bg1"/>
                </a:solidFill>
              </a:rPr>
              <a:t>MONITORING AND EVALUATION</a:t>
            </a:r>
          </a:p>
        </p:txBody>
      </p:sp>
    </p:spTree>
    <p:extLst>
      <p:ext uri="{BB962C8B-B14F-4D97-AF65-F5344CB8AC3E}">
        <p14:creationId xmlns:p14="http://schemas.microsoft.com/office/powerpoint/2010/main" val="3400829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Reasons for project planning</a:t>
            </a:r>
          </a:p>
        </p:txBody>
      </p:sp>
      <p:graphicFrame>
        <p:nvGraphicFramePr>
          <p:cNvPr id="19" name="Diagram 18"/>
          <p:cNvGraphicFramePr/>
          <p:nvPr>
            <p:extLst>
              <p:ext uri="{D42A27DB-BD31-4B8C-83A1-F6EECF244321}">
                <p14:modId xmlns:p14="http://schemas.microsoft.com/office/powerpoint/2010/main" val="384799450"/>
              </p:ext>
            </p:extLst>
          </p:nvPr>
        </p:nvGraphicFramePr>
        <p:xfrm>
          <a:off x="733647" y="2530549"/>
          <a:ext cx="10956412" cy="4125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p:cNvSpPr txBox="1"/>
          <p:nvPr/>
        </p:nvSpPr>
        <p:spPr>
          <a:xfrm>
            <a:off x="329939" y="1446028"/>
            <a:ext cx="11566688" cy="830997"/>
          </a:xfrm>
          <a:prstGeom prst="rect">
            <a:avLst/>
          </a:prstGeom>
          <a:noFill/>
        </p:spPr>
        <p:txBody>
          <a:bodyPr wrap="square" rtlCol="0">
            <a:spAutoFit/>
          </a:bodyPr>
          <a:lstStyle/>
          <a:p>
            <a:r>
              <a:rPr lang="en-ZA" sz="2400" dirty="0"/>
              <a:t>Graphs and charts are intended to communicate project progress to an intended audience. The final form of the schedule may be:</a:t>
            </a:r>
          </a:p>
        </p:txBody>
      </p:sp>
    </p:spTree>
    <p:extLst>
      <p:ext uri="{BB962C8B-B14F-4D97-AF65-F5344CB8AC3E}">
        <p14:creationId xmlns:p14="http://schemas.microsoft.com/office/powerpoint/2010/main" val="3476051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Bar Chart</a:t>
            </a:r>
          </a:p>
        </p:txBody>
      </p:sp>
      <p:pic>
        <p:nvPicPr>
          <p:cNvPr id="4" name="Picture 3"/>
          <p:cNvPicPr>
            <a:picLocks noChangeAspect="1"/>
          </p:cNvPicPr>
          <p:nvPr/>
        </p:nvPicPr>
        <p:blipFill>
          <a:blip r:embed="rId3"/>
          <a:stretch>
            <a:fillRect/>
          </a:stretch>
        </p:blipFill>
        <p:spPr>
          <a:xfrm>
            <a:off x="685800" y="1358117"/>
            <a:ext cx="8153400" cy="5499883"/>
          </a:xfrm>
          <a:prstGeom prst="rect">
            <a:avLst/>
          </a:prstGeom>
        </p:spPr>
      </p:pic>
    </p:spTree>
    <p:extLst>
      <p:ext uri="{BB962C8B-B14F-4D97-AF65-F5344CB8AC3E}">
        <p14:creationId xmlns:p14="http://schemas.microsoft.com/office/powerpoint/2010/main" val="937006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600" b="1" dirty="0">
                <a:solidFill>
                  <a:schemeClr val="bg1"/>
                </a:solidFill>
              </a:rPr>
              <a:t>PROJECT COST MANAGEMENT</a:t>
            </a:r>
          </a:p>
        </p:txBody>
      </p:sp>
    </p:spTree>
    <p:extLst>
      <p:ext uri="{BB962C8B-B14F-4D97-AF65-F5344CB8AC3E}">
        <p14:creationId xmlns:p14="http://schemas.microsoft.com/office/powerpoint/2010/main" val="1455938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Pricing Strategies</a:t>
            </a:r>
          </a:p>
        </p:txBody>
      </p:sp>
      <p:sp>
        <p:nvSpPr>
          <p:cNvPr id="6" name="TextBox 5"/>
          <p:cNvSpPr txBox="1"/>
          <p:nvPr/>
        </p:nvSpPr>
        <p:spPr>
          <a:xfrm>
            <a:off x="329940" y="2126425"/>
            <a:ext cx="4916974" cy="4401205"/>
          </a:xfrm>
          <a:prstGeom prst="rect">
            <a:avLst/>
          </a:prstGeom>
          <a:noFill/>
        </p:spPr>
        <p:txBody>
          <a:bodyPr wrap="square" rtlCol="0">
            <a:spAutoFit/>
          </a:bodyPr>
          <a:lstStyle/>
          <a:p>
            <a:pPr marL="285750" indent="-285750">
              <a:buFont typeface="Wingdings" panose="05000000000000000000" pitchFamily="2" charset="2"/>
              <a:buChar char="ü"/>
            </a:pPr>
            <a:r>
              <a:rPr lang="en-ZA" sz="2000" dirty="0"/>
              <a:t>Develop cost model and estimating guidelines; design proposed project baseline for minimum cost to minimum customer requirements</a:t>
            </a:r>
          </a:p>
          <a:p>
            <a:pPr marL="285750" indent="-285750">
              <a:buFont typeface="Wingdings" panose="05000000000000000000" pitchFamily="2" charset="2"/>
              <a:buChar char="ü"/>
            </a:pPr>
            <a:r>
              <a:rPr lang="en-ZA" sz="2000" dirty="0"/>
              <a:t>Estimate cost realistically for minimum requirements.</a:t>
            </a:r>
          </a:p>
          <a:p>
            <a:pPr marL="285750" indent="-285750">
              <a:buFont typeface="Wingdings" panose="05000000000000000000" pitchFamily="2" charset="2"/>
              <a:buChar char="ü"/>
            </a:pPr>
            <a:r>
              <a:rPr lang="en-ZA" sz="2000" dirty="0"/>
              <a:t>Scrub the baseline. Squeeze out unnecessary costs.</a:t>
            </a:r>
          </a:p>
          <a:p>
            <a:pPr marL="285750" indent="-285750">
              <a:buFont typeface="Wingdings" panose="05000000000000000000" pitchFamily="2" charset="2"/>
              <a:buChar char="ü"/>
            </a:pPr>
            <a:r>
              <a:rPr lang="en-ZA" sz="2000" dirty="0"/>
              <a:t>Determine realistic minimum costs.</a:t>
            </a:r>
          </a:p>
          <a:p>
            <a:pPr marL="285750" indent="-285750">
              <a:buFont typeface="Wingdings" panose="05000000000000000000" pitchFamily="2" charset="2"/>
              <a:buChar char="ü"/>
            </a:pPr>
            <a:r>
              <a:rPr lang="en-ZA" sz="2000" dirty="0"/>
              <a:t>Adjust cost estimate for risks.</a:t>
            </a:r>
          </a:p>
          <a:p>
            <a:pPr marL="285750" indent="-285750">
              <a:buFont typeface="Wingdings" panose="05000000000000000000" pitchFamily="2" charset="2"/>
              <a:buChar char="ü"/>
            </a:pPr>
            <a:r>
              <a:rPr lang="en-ZA" sz="2000" dirty="0"/>
              <a:t>Add margin and determine price.</a:t>
            </a:r>
          </a:p>
          <a:p>
            <a:pPr marL="285750" indent="-285750">
              <a:buFont typeface="Wingdings" panose="05000000000000000000" pitchFamily="2" charset="2"/>
              <a:buChar char="ü"/>
            </a:pPr>
            <a:r>
              <a:rPr lang="en-ZA" sz="2000" dirty="0"/>
              <a:t>Compare price to customer budget.</a:t>
            </a:r>
          </a:p>
          <a:p>
            <a:pPr marL="285750" indent="-285750">
              <a:buFont typeface="Wingdings" panose="05000000000000000000" pitchFamily="2" charset="2"/>
              <a:buChar char="ü"/>
            </a:pPr>
            <a:r>
              <a:rPr lang="en-ZA" sz="2000" dirty="0"/>
              <a:t>Bid only if price within competitive range</a:t>
            </a:r>
          </a:p>
          <a:p>
            <a:pPr marL="285750" indent="-285750">
              <a:buFont typeface="Wingdings" panose="05000000000000000000" pitchFamily="2" charset="2"/>
              <a:buChar char="ü"/>
            </a:pPr>
            <a:endParaRPr lang="en-ZA" sz="2000" dirty="0"/>
          </a:p>
        </p:txBody>
      </p:sp>
      <p:sp>
        <p:nvSpPr>
          <p:cNvPr id="7" name="Rectangle 6"/>
          <p:cNvSpPr/>
          <p:nvPr/>
        </p:nvSpPr>
        <p:spPr>
          <a:xfrm>
            <a:off x="761031" y="1393203"/>
            <a:ext cx="2472025"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Type 1 Acquisition</a:t>
            </a:r>
          </a:p>
        </p:txBody>
      </p:sp>
      <p:sp>
        <p:nvSpPr>
          <p:cNvPr id="9" name="TextBox 8"/>
          <p:cNvSpPr txBox="1"/>
          <p:nvPr/>
        </p:nvSpPr>
        <p:spPr>
          <a:xfrm>
            <a:off x="5573486" y="2126425"/>
            <a:ext cx="6139543" cy="4093428"/>
          </a:xfrm>
          <a:prstGeom prst="rect">
            <a:avLst/>
          </a:prstGeom>
          <a:noFill/>
        </p:spPr>
        <p:txBody>
          <a:bodyPr wrap="square" rtlCol="0">
            <a:spAutoFit/>
          </a:bodyPr>
          <a:lstStyle/>
          <a:p>
            <a:pPr marL="285750" indent="-285750">
              <a:buFont typeface="Wingdings" panose="05000000000000000000" pitchFamily="2" charset="2"/>
              <a:buChar char="ü"/>
            </a:pPr>
            <a:r>
              <a:rPr lang="en-ZA" sz="2000" dirty="0"/>
              <a:t>Design project baseline compliant with customer requirements with innovative features but minimum risk</a:t>
            </a:r>
          </a:p>
          <a:p>
            <a:pPr marL="285750" indent="-285750">
              <a:buFont typeface="Wingdings" panose="05000000000000000000" pitchFamily="2" charset="2"/>
              <a:buChar char="ü"/>
            </a:pPr>
            <a:r>
              <a:rPr lang="en-ZA" sz="2000" dirty="0"/>
              <a:t>Estimate costs realistically.</a:t>
            </a:r>
          </a:p>
          <a:p>
            <a:pPr marL="285750" indent="-285750">
              <a:buFont typeface="Wingdings" panose="05000000000000000000" pitchFamily="2" charset="2"/>
              <a:buChar char="ü"/>
            </a:pPr>
            <a:r>
              <a:rPr lang="en-ZA" sz="2000" dirty="0"/>
              <a:t>Scrub baseline. Squeeze out unnecessary costs.</a:t>
            </a:r>
          </a:p>
          <a:p>
            <a:pPr marL="285750" indent="-285750">
              <a:buFont typeface="Wingdings" panose="05000000000000000000" pitchFamily="2" charset="2"/>
              <a:buChar char="ü"/>
            </a:pPr>
            <a:r>
              <a:rPr lang="en-ZA" sz="2000" dirty="0"/>
              <a:t>Determine “should cost” including risk adjustment.</a:t>
            </a:r>
          </a:p>
          <a:p>
            <a:pPr marL="285750" indent="-285750">
              <a:buFont typeface="Wingdings" panose="05000000000000000000" pitchFamily="2" charset="2"/>
              <a:buChar char="ü"/>
            </a:pPr>
            <a:r>
              <a:rPr lang="en-ZA" sz="2000" dirty="0"/>
              <a:t>Compare final cost estimate to customer budget and the most likely winning price.</a:t>
            </a:r>
          </a:p>
          <a:p>
            <a:pPr marL="285750" indent="-285750">
              <a:buFont typeface="Wingdings" panose="05000000000000000000" pitchFamily="2" charset="2"/>
              <a:buChar char="ü"/>
            </a:pPr>
            <a:r>
              <a:rPr lang="en-ZA" sz="2000" dirty="0"/>
              <a:t>Determine gross margin. This could be negative.</a:t>
            </a:r>
          </a:p>
          <a:p>
            <a:pPr marL="285750" indent="-285750">
              <a:buFont typeface="Wingdings" panose="05000000000000000000" pitchFamily="2" charset="2"/>
              <a:buChar char="ü"/>
            </a:pPr>
            <a:r>
              <a:rPr lang="en-ZA" sz="2000" dirty="0"/>
              <a:t>Decide whether gross margin is acceptable.</a:t>
            </a:r>
          </a:p>
          <a:p>
            <a:pPr marL="285750" indent="-285750">
              <a:buFont typeface="Wingdings" panose="05000000000000000000" pitchFamily="2" charset="2"/>
              <a:buChar char="ü"/>
            </a:pPr>
            <a:r>
              <a:rPr lang="en-ZA" sz="2000" dirty="0"/>
              <a:t>Determine the most likely bid price</a:t>
            </a:r>
          </a:p>
          <a:p>
            <a:pPr marL="285750" indent="-285750">
              <a:buFont typeface="Wingdings" panose="05000000000000000000" pitchFamily="2" charset="2"/>
              <a:buChar char="ü"/>
            </a:pPr>
            <a:r>
              <a:rPr lang="en-ZA" sz="2000" dirty="0"/>
              <a:t>If the bid price is below cost – provide explanation of source of additional funds.</a:t>
            </a:r>
          </a:p>
        </p:txBody>
      </p:sp>
      <p:sp>
        <p:nvSpPr>
          <p:cNvPr id="10" name="Rectangle 9"/>
          <p:cNvSpPr/>
          <p:nvPr/>
        </p:nvSpPr>
        <p:spPr>
          <a:xfrm>
            <a:off x="5899086" y="1393203"/>
            <a:ext cx="2472025"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Type 2 Acquisition</a:t>
            </a:r>
          </a:p>
        </p:txBody>
      </p:sp>
      <p:cxnSp>
        <p:nvCxnSpPr>
          <p:cNvPr id="5" name="Straight Connector 4"/>
          <p:cNvCxnSpPr/>
          <p:nvPr/>
        </p:nvCxnSpPr>
        <p:spPr>
          <a:xfrm>
            <a:off x="5312230" y="1992087"/>
            <a:ext cx="0" cy="4572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84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	Project constraints</a:t>
            </a:r>
          </a:p>
        </p:txBody>
      </p:sp>
      <p:grpSp>
        <p:nvGrpSpPr>
          <p:cNvPr id="8" name="Group 7"/>
          <p:cNvGrpSpPr/>
          <p:nvPr/>
        </p:nvGrpSpPr>
        <p:grpSpPr>
          <a:xfrm>
            <a:off x="3874770" y="1863090"/>
            <a:ext cx="4194810" cy="3626880"/>
            <a:chOff x="3714750" y="1691640"/>
            <a:chExt cx="4194810" cy="3626880"/>
          </a:xfrm>
        </p:grpSpPr>
        <p:sp>
          <p:nvSpPr>
            <p:cNvPr id="3" name="Isosceles Triangle 2"/>
            <p:cNvSpPr/>
            <p:nvPr/>
          </p:nvSpPr>
          <p:spPr>
            <a:xfrm>
              <a:off x="3714750" y="1691640"/>
              <a:ext cx="4194810" cy="32575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TextBox 3"/>
            <p:cNvSpPr txBox="1"/>
            <p:nvPr/>
          </p:nvSpPr>
          <p:spPr>
            <a:xfrm rot="18245563">
              <a:off x="3909060" y="2960370"/>
              <a:ext cx="1337310" cy="369332"/>
            </a:xfrm>
            <a:prstGeom prst="rect">
              <a:avLst/>
            </a:prstGeom>
            <a:noFill/>
          </p:spPr>
          <p:txBody>
            <a:bodyPr wrap="square" rtlCol="0">
              <a:spAutoFit/>
            </a:bodyPr>
            <a:lstStyle/>
            <a:p>
              <a:r>
                <a:rPr lang="en-ZA" dirty="0"/>
                <a:t>Time</a:t>
              </a:r>
            </a:p>
          </p:txBody>
        </p:sp>
        <p:sp>
          <p:nvSpPr>
            <p:cNvPr id="9" name="TextBox 8"/>
            <p:cNvSpPr txBox="1"/>
            <p:nvPr/>
          </p:nvSpPr>
          <p:spPr>
            <a:xfrm rot="3341464">
              <a:off x="6643920" y="3141992"/>
              <a:ext cx="899592" cy="369332"/>
            </a:xfrm>
            <a:prstGeom prst="rect">
              <a:avLst/>
            </a:prstGeom>
            <a:noFill/>
          </p:spPr>
          <p:txBody>
            <a:bodyPr wrap="square" rtlCol="0">
              <a:spAutoFit/>
            </a:bodyPr>
            <a:lstStyle/>
            <a:p>
              <a:r>
                <a:rPr lang="en-ZA" dirty="0"/>
                <a:t>Cost</a:t>
              </a:r>
            </a:p>
          </p:txBody>
        </p:sp>
        <p:sp>
          <p:nvSpPr>
            <p:cNvPr id="10" name="TextBox 9"/>
            <p:cNvSpPr txBox="1"/>
            <p:nvPr/>
          </p:nvSpPr>
          <p:spPr>
            <a:xfrm>
              <a:off x="5444628" y="4949188"/>
              <a:ext cx="1337310" cy="369332"/>
            </a:xfrm>
            <a:prstGeom prst="rect">
              <a:avLst/>
            </a:prstGeom>
            <a:noFill/>
          </p:spPr>
          <p:txBody>
            <a:bodyPr wrap="square" rtlCol="0">
              <a:spAutoFit/>
            </a:bodyPr>
            <a:lstStyle/>
            <a:p>
              <a:r>
                <a:rPr lang="en-ZA" dirty="0"/>
                <a:t>Quality</a:t>
              </a:r>
            </a:p>
          </p:txBody>
        </p:sp>
      </p:grpSp>
      <p:sp>
        <p:nvSpPr>
          <p:cNvPr id="11" name="TextBox 10"/>
          <p:cNvSpPr txBox="1"/>
          <p:nvPr/>
        </p:nvSpPr>
        <p:spPr>
          <a:xfrm>
            <a:off x="7662962" y="1493760"/>
            <a:ext cx="3789898" cy="2308324"/>
          </a:xfrm>
          <a:prstGeom prst="rect">
            <a:avLst/>
          </a:prstGeom>
          <a:noFill/>
          <a:ln>
            <a:solidFill>
              <a:srgbClr val="0070C0"/>
            </a:solidFill>
          </a:ln>
        </p:spPr>
        <p:txBody>
          <a:bodyPr wrap="square" rtlCol="0">
            <a:spAutoFit/>
          </a:bodyPr>
          <a:lstStyle/>
          <a:p>
            <a:r>
              <a:rPr lang="en-ZA" dirty="0"/>
              <a:t>Resources include: people, materials, equipment, facilities, funding etc. that are necessary to accomplish the project deliverables and objectives. The lack of materials, equipment and facilities including funding can also negatively affect the project deliverable and project objective. </a:t>
            </a:r>
            <a:endParaRPr lang="en-ZA" dirty="0"/>
          </a:p>
        </p:txBody>
      </p:sp>
      <p:sp>
        <p:nvSpPr>
          <p:cNvPr id="12" name="Rectangle 11"/>
          <p:cNvSpPr/>
          <p:nvPr/>
        </p:nvSpPr>
        <p:spPr>
          <a:xfrm>
            <a:off x="391144" y="1493760"/>
            <a:ext cx="3602788" cy="2585323"/>
          </a:xfrm>
          <a:prstGeom prst="rect">
            <a:avLst/>
          </a:prstGeom>
          <a:ln>
            <a:solidFill>
              <a:srgbClr val="0070C0"/>
            </a:solidFill>
          </a:ln>
        </p:spPr>
        <p:txBody>
          <a:bodyPr wrap="square">
            <a:spAutoFit/>
          </a:bodyPr>
          <a:lstStyle/>
          <a:p>
            <a:r>
              <a:rPr lang="en-ZA" dirty="0">
                <a:solidFill>
                  <a:srgbClr val="000000"/>
                </a:solidFill>
                <a:latin typeface="Times New Roman" panose="02020603050405020304" pitchFamily="18" charset="0"/>
              </a:rPr>
              <a:t>A project schedule is a timetable that specifies the start and finish of each activity of the project. Problems will arise if the work is not timeously carried out. Sometimes it is not possible to continue with a specific task as it may depend on the completion of other tasks before it can be done. </a:t>
            </a:r>
            <a:endParaRPr lang="en-ZA" dirty="0"/>
          </a:p>
        </p:txBody>
      </p:sp>
      <p:sp>
        <p:nvSpPr>
          <p:cNvPr id="13" name="Rectangle 12"/>
          <p:cNvSpPr/>
          <p:nvPr/>
        </p:nvSpPr>
        <p:spPr>
          <a:xfrm>
            <a:off x="2924175" y="5596235"/>
            <a:ext cx="6096000" cy="923330"/>
          </a:xfrm>
          <a:prstGeom prst="rect">
            <a:avLst/>
          </a:prstGeom>
          <a:ln>
            <a:solidFill>
              <a:srgbClr val="0070C0"/>
            </a:solidFill>
          </a:ln>
        </p:spPr>
        <p:txBody>
          <a:bodyPr>
            <a:spAutoFit/>
          </a:bodyPr>
          <a:lstStyle/>
          <a:p>
            <a:r>
              <a:rPr lang="en-ZA" dirty="0">
                <a:solidFill>
                  <a:srgbClr val="000000"/>
                </a:solidFill>
                <a:latin typeface="Times New Roman" panose="02020603050405020304" pitchFamily="18" charset="0"/>
              </a:rPr>
              <a:t>The work undertaken in every step of the project must be of quality. Expectations on quality is defined from the onset of a project. The quality of the work must meet specifications. </a:t>
            </a:r>
            <a:endParaRPr lang="en-ZA" dirty="0"/>
          </a:p>
        </p:txBody>
      </p:sp>
    </p:spTree>
    <p:extLst>
      <p:ext uri="{BB962C8B-B14F-4D97-AF65-F5344CB8AC3E}">
        <p14:creationId xmlns:p14="http://schemas.microsoft.com/office/powerpoint/2010/main" val="42734883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Estimates</a:t>
            </a:r>
          </a:p>
        </p:txBody>
      </p:sp>
      <p:sp>
        <p:nvSpPr>
          <p:cNvPr id="7" name="Rectangle 6"/>
          <p:cNvSpPr/>
          <p:nvPr/>
        </p:nvSpPr>
        <p:spPr>
          <a:xfrm>
            <a:off x="609601" y="1839518"/>
            <a:ext cx="2623456"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Order of magnitude</a:t>
            </a:r>
          </a:p>
        </p:txBody>
      </p:sp>
      <p:cxnSp>
        <p:nvCxnSpPr>
          <p:cNvPr id="5" name="Straight Connector 4"/>
          <p:cNvCxnSpPr/>
          <p:nvPr/>
        </p:nvCxnSpPr>
        <p:spPr>
          <a:xfrm>
            <a:off x="3614058" y="1883230"/>
            <a:ext cx="0" cy="45720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8" name="Diagram 7"/>
          <p:cNvGraphicFramePr/>
          <p:nvPr>
            <p:extLst>
              <p:ext uri="{D42A27DB-BD31-4B8C-83A1-F6EECF244321}">
                <p14:modId xmlns:p14="http://schemas.microsoft.com/office/powerpoint/2010/main" val="1392959119"/>
              </p:ext>
            </p:extLst>
          </p:nvPr>
        </p:nvGraphicFramePr>
        <p:xfrm>
          <a:off x="232904" y="2572740"/>
          <a:ext cx="3185209" cy="3033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4186701" y="1839518"/>
            <a:ext cx="2623456"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Approximate</a:t>
            </a:r>
          </a:p>
        </p:txBody>
      </p:sp>
      <p:graphicFrame>
        <p:nvGraphicFramePr>
          <p:cNvPr id="12" name="Diagram 11"/>
          <p:cNvGraphicFramePr/>
          <p:nvPr>
            <p:extLst>
              <p:ext uri="{D42A27DB-BD31-4B8C-83A1-F6EECF244321}">
                <p14:modId xmlns:p14="http://schemas.microsoft.com/office/powerpoint/2010/main" val="990375834"/>
              </p:ext>
            </p:extLst>
          </p:nvPr>
        </p:nvGraphicFramePr>
        <p:xfrm>
          <a:off x="3810004" y="2572740"/>
          <a:ext cx="3407225" cy="31749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3" name="Straight Connector 12"/>
          <p:cNvCxnSpPr/>
          <p:nvPr/>
        </p:nvCxnSpPr>
        <p:spPr>
          <a:xfrm>
            <a:off x="7794173" y="1968133"/>
            <a:ext cx="0" cy="4572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377696" y="1817742"/>
            <a:ext cx="2623456"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Definitive</a:t>
            </a:r>
          </a:p>
        </p:txBody>
      </p:sp>
      <p:graphicFrame>
        <p:nvGraphicFramePr>
          <p:cNvPr id="15" name="Diagram 14"/>
          <p:cNvGraphicFramePr/>
          <p:nvPr>
            <p:extLst>
              <p:ext uri="{D42A27DB-BD31-4B8C-83A1-F6EECF244321}">
                <p14:modId xmlns:p14="http://schemas.microsoft.com/office/powerpoint/2010/main" val="2409647022"/>
              </p:ext>
            </p:extLst>
          </p:nvPr>
        </p:nvGraphicFramePr>
        <p:xfrm>
          <a:off x="8000999" y="2550964"/>
          <a:ext cx="3407225" cy="317491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92956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Estimating Manual Table of Contents</a:t>
            </a:r>
          </a:p>
        </p:txBody>
      </p:sp>
      <p:pic>
        <p:nvPicPr>
          <p:cNvPr id="3" name="Picture 2"/>
          <p:cNvPicPr>
            <a:picLocks noChangeAspect="1"/>
          </p:cNvPicPr>
          <p:nvPr/>
        </p:nvPicPr>
        <p:blipFill>
          <a:blip r:embed="rId3"/>
          <a:stretch>
            <a:fillRect/>
          </a:stretch>
        </p:blipFill>
        <p:spPr>
          <a:xfrm>
            <a:off x="2417097" y="1234911"/>
            <a:ext cx="8174703" cy="5623089"/>
          </a:xfrm>
          <a:prstGeom prst="rect">
            <a:avLst/>
          </a:prstGeom>
        </p:spPr>
      </p:pic>
    </p:spTree>
    <p:extLst>
      <p:ext uri="{BB962C8B-B14F-4D97-AF65-F5344CB8AC3E}">
        <p14:creationId xmlns:p14="http://schemas.microsoft.com/office/powerpoint/2010/main" val="1788551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Pricing Process</a:t>
            </a:r>
          </a:p>
        </p:txBody>
      </p:sp>
      <p:graphicFrame>
        <p:nvGraphicFramePr>
          <p:cNvPr id="5" name="Diagram 4"/>
          <p:cNvGraphicFramePr/>
          <p:nvPr>
            <p:extLst>
              <p:ext uri="{D42A27DB-BD31-4B8C-83A1-F6EECF244321}">
                <p14:modId xmlns:p14="http://schemas.microsoft.com/office/powerpoint/2010/main" val="3214990204"/>
              </p:ext>
            </p:extLst>
          </p:nvPr>
        </p:nvGraphicFramePr>
        <p:xfrm>
          <a:off x="2049283" y="134015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41725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Work Breakdown Structure – Apex Manufacturing</a:t>
            </a:r>
          </a:p>
        </p:txBody>
      </p:sp>
      <p:graphicFrame>
        <p:nvGraphicFramePr>
          <p:cNvPr id="3" name="Diagram 2"/>
          <p:cNvGraphicFramePr/>
          <p:nvPr>
            <p:extLst>
              <p:ext uri="{D42A27DB-BD31-4B8C-83A1-F6EECF244321}">
                <p14:modId xmlns:p14="http://schemas.microsoft.com/office/powerpoint/2010/main" val="2112744620"/>
              </p:ext>
            </p:extLst>
          </p:nvPr>
        </p:nvGraphicFramePr>
        <p:xfrm>
          <a:off x="2049283" y="91785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792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Work Breakdown Structure – Apex Manufacturing</a:t>
            </a:r>
          </a:p>
        </p:txBody>
      </p:sp>
      <p:pic>
        <p:nvPicPr>
          <p:cNvPr id="4" name="Picture 3"/>
          <p:cNvPicPr>
            <a:picLocks noChangeAspect="1"/>
          </p:cNvPicPr>
          <p:nvPr/>
        </p:nvPicPr>
        <p:blipFill>
          <a:blip r:embed="rId3"/>
          <a:stretch>
            <a:fillRect/>
          </a:stretch>
        </p:blipFill>
        <p:spPr>
          <a:xfrm>
            <a:off x="266700" y="1338943"/>
            <a:ext cx="11658600" cy="4971369"/>
          </a:xfrm>
          <a:prstGeom prst="rect">
            <a:avLst/>
          </a:prstGeom>
        </p:spPr>
      </p:pic>
    </p:spTree>
    <p:extLst>
      <p:ext uri="{BB962C8B-B14F-4D97-AF65-F5344CB8AC3E}">
        <p14:creationId xmlns:p14="http://schemas.microsoft.com/office/powerpoint/2010/main" val="2871675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Types of costs</a:t>
            </a:r>
          </a:p>
        </p:txBody>
      </p:sp>
      <p:sp>
        <p:nvSpPr>
          <p:cNvPr id="3" name="TextBox 2"/>
          <p:cNvSpPr txBox="1"/>
          <p:nvPr/>
        </p:nvSpPr>
        <p:spPr>
          <a:xfrm>
            <a:off x="550683" y="1426028"/>
            <a:ext cx="11125200" cy="5355312"/>
          </a:xfrm>
          <a:prstGeom prst="rect">
            <a:avLst/>
          </a:prstGeom>
          <a:noFill/>
        </p:spPr>
        <p:txBody>
          <a:bodyPr wrap="square" rtlCol="0">
            <a:spAutoFit/>
          </a:bodyPr>
          <a:lstStyle/>
          <a:p>
            <a:r>
              <a:rPr lang="en-ZA" b="1" dirty="0">
                <a:solidFill>
                  <a:srgbClr val="0070C0"/>
                </a:solidFill>
              </a:rPr>
              <a:t>Fixed Costs:</a:t>
            </a:r>
            <a:r>
              <a:rPr lang="en-ZA" dirty="0"/>
              <a:t> These costs stay the same and do not change throughout the project life cycle. Examples of fixed costs include setup costs, rental costs etc.</a:t>
            </a:r>
          </a:p>
          <a:p>
            <a:endParaRPr lang="en-ZA" dirty="0"/>
          </a:p>
          <a:p>
            <a:r>
              <a:rPr lang="en-ZA" b="1" dirty="0">
                <a:solidFill>
                  <a:srgbClr val="0070C0"/>
                </a:solidFill>
              </a:rPr>
              <a:t>Variable Costs:</a:t>
            </a:r>
            <a:r>
              <a:rPr lang="en-ZA" dirty="0"/>
              <a:t> Variable costs are costs that change with the amount of work. Examples of variable costs are hourly </a:t>
            </a:r>
            <a:r>
              <a:rPr lang="en-ZA" dirty="0" err="1"/>
              <a:t>labor</a:t>
            </a:r>
            <a:r>
              <a:rPr lang="en-ZA" dirty="0"/>
              <a:t>, the cost of material, the cost of supply, fuel for bulldozer etc.</a:t>
            </a:r>
          </a:p>
          <a:p>
            <a:endParaRPr lang="en-ZA" dirty="0"/>
          </a:p>
          <a:p>
            <a:r>
              <a:rPr lang="en-ZA" b="1" dirty="0">
                <a:solidFill>
                  <a:srgbClr val="0070C0"/>
                </a:solidFill>
              </a:rPr>
              <a:t>Direct Costs</a:t>
            </a:r>
            <a:r>
              <a:rPr lang="en-ZA" b="1" dirty="0"/>
              <a:t>:</a:t>
            </a:r>
            <a:r>
              <a:rPr lang="en-ZA" dirty="0"/>
              <a:t> Direct costs are expenses that are billed directly to the project. Examples of direct costs are team travel expenses, team wages, the cost of material used in a project, costs incurred for materials used to construct a building.</a:t>
            </a:r>
          </a:p>
          <a:p>
            <a:endParaRPr lang="en-ZA" dirty="0"/>
          </a:p>
          <a:p>
            <a:r>
              <a:rPr lang="en-ZA" b="1" dirty="0">
                <a:solidFill>
                  <a:srgbClr val="0070C0"/>
                </a:solidFill>
              </a:rPr>
              <a:t>Indirect Costs:</a:t>
            </a:r>
            <a:r>
              <a:rPr lang="en-ZA" dirty="0"/>
              <a:t> Indirect costs are costs that are shared and allocated among several or all projects. Examples include fringe benefits and taxes. Another example of indirect costs could be the salary of an architect or a project manager who is partially allocated across many projects.</a:t>
            </a:r>
          </a:p>
          <a:p>
            <a:endParaRPr lang="en-ZA" dirty="0"/>
          </a:p>
          <a:p>
            <a:r>
              <a:rPr lang="en-ZA" b="1" dirty="0">
                <a:solidFill>
                  <a:srgbClr val="0070C0"/>
                </a:solidFill>
              </a:rPr>
              <a:t>Sunk Costs</a:t>
            </a:r>
            <a:r>
              <a:rPr lang="en-ZA" dirty="0"/>
              <a:t>: Sunk costs are costs that have been incurred on a project but have not produced value towards the project objectives. Sunk costs are like spilled </a:t>
            </a:r>
            <a:r>
              <a:rPr lang="en-ZA" dirty="0" err="1"/>
              <a:t>milk.If</a:t>
            </a:r>
            <a:r>
              <a:rPr lang="en-ZA" dirty="0"/>
              <a:t> they are unrecoverable, they are to be treated as if they are irrelevant.</a:t>
            </a:r>
          </a:p>
          <a:p>
            <a:endParaRPr lang="en-ZA" dirty="0"/>
          </a:p>
          <a:p>
            <a:r>
              <a:rPr lang="en-ZA" b="1" dirty="0">
                <a:solidFill>
                  <a:srgbClr val="0070C0"/>
                </a:solidFill>
              </a:rPr>
              <a:t>Overhead Costs: </a:t>
            </a:r>
            <a:r>
              <a:rPr lang="en-ZA" dirty="0"/>
              <a:t>Overhead costs are those general costs that are the costs of doing business not directly attributed to any one individual. They are shared proportionally across the project as a percentage. </a:t>
            </a:r>
            <a:r>
              <a:rPr lang="en-ZA" dirty="0" err="1"/>
              <a:t>Eg</a:t>
            </a:r>
            <a:r>
              <a:rPr lang="en-ZA" dirty="0"/>
              <a:t>. Telephone, office expenses. </a:t>
            </a:r>
            <a:endParaRPr lang="en-ZA" b="1" dirty="0">
              <a:solidFill>
                <a:srgbClr val="0070C0"/>
              </a:solidFill>
            </a:endParaRPr>
          </a:p>
        </p:txBody>
      </p:sp>
    </p:spTree>
    <p:extLst>
      <p:ext uri="{BB962C8B-B14F-4D97-AF65-F5344CB8AC3E}">
        <p14:creationId xmlns:p14="http://schemas.microsoft.com/office/powerpoint/2010/main" val="2354010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Project Financing Methods</a:t>
            </a:r>
          </a:p>
        </p:txBody>
      </p:sp>
      <p:graphicFrame>
        <p:nvGraphicFramePr>
          <p:cNvPr id="4" name="Diagram 3"/>
          <p:cNvGraphicFramePr/>
          <p:nvPr>
            <p:extLst>
              <p:ext uri="{D42A27DB-BD31-4B8C-83A1-F6EECF244321}">
                <p14:modId xmlns:p14="http://schemas.microsoft.com/office/powerpoint/2010/main" val="3598025762"/>
              </p:ext>
            </p:extLst>
          </p:nvPr>
        </p:nvGraphicFramePr>
        <p:xfrm>
          <a:off x="2645227" y="1349829"/>
          <a:ext cx="7968343" cy="51598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5471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Payback period</a:t>
            </a:r>
          </a:p>
        </p:txBody>
      </p:sp>
      <p:sp>
        <p:nvSpPr>
          <p:cNvPr id="11" name="TextBox 10"/>
          <p:cNvSpPr txBox="1"/>
          <p:nvPr/>
        </p:nvSpPr>
        <p:spPr>
          <a:xfrm>
            <a:off x="435429" y="1545771"/>
            <a:ext cx="11157857" cy="1015663"/>
          </a:xfrm>
          <a:prstGeom prst="rect">
            <a:avLst/>
          </a:prstGeom>
          <a:noFill/>
        </p:spPr>
        <p:txBody>
          <a:bodyPr wrap="square" rtlCol="0">
            <a:spAutoFit/>
          </a:bodyPr>
          <a:lstStyle/>
          <a:p>
            <a:r>
              <a:rPr lang="en-ZA" sz="2000" dirty="0"/>
              <a:t>The payback period is the exact length of time needed for a firm to recover its initial investment as calculated from cash inflows. Payback period is the </a:t>
            </a:r>
            <a:r>
              <a:rPr lang="en-ZA" sz="2000" i="1" dirty="0"/>
              <a:t>least </a:t>
            </a:r>
            <a:r>
              <a:rPr lang="en-ZA" sz="2000" dirty="0"/>
              <a:t>precise of all capital budgeting methods because the calculations are in </a:t>
            </a:r>
            <a:r>
              <a:rPr lang="en-ZA" sz="2000" dirty="0" err="1"/>
              <a:t>rands</a:t>
            </a:r>
            <a:r>
              <a:rPr lang="en-ZA" sz="2000" dirty="0"/>
              <a:t> and not adjusted for the time value of money. </a:t>
            </a:r>
          </a:p>
        </p:txBody>
      </p:sp>
      <p:pic>
        <p:nvPicPr>
          <p:cNvPr id="12" name="Picture 11"/>
          <p:cNvPicPr>
            <a:picLocks noChangeAspect="1"/>
          </p:cNvPicPr>
          <p:nvPr/>
        </p:nvPicPr>
        <p:blipFill>
          <a:blip r:embed="rId3"/>
          <a:stretch>
            <a:fillRect/>
          </a:stretch>
        </p:blipFill>
        <p:spPr>
          <a:xfrm>
            <a:off x="642108" y="2810270"/>
            <a:ext cx="10926712" cy="1837929"/>
          </a:xfrm>
          <a:prstGeom prst="rect">
            <a:avLst/>
          </a:prstGeom>
        </p:spPr>
      </p:pic>
    </p:spTree>
    <p:extLst>
      <p:ext uri="{BB962C8B-B14F-4D97-AF65-F5344CB8AC3E}">
        <p14:creationId xmlns:p14="http://schemas.microsoft.com/office/powerpoint/2010/main" val="1088958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Discounted Cash Flows	</a:t>
            </a:r>
          </a:p>
        </p:txBody>
      </p:sp>
      <p:pic>
        <p:nvPicPr>
          <p:cNvPr id="6" name="Picture 5"/>
          <p:cNvPicPr>
            <a:picLocks noChangeAspect="1"/>
          </p:cNvPicPr>
          <p:nvPr/>
        </p:nvPicPr>
        <p:blipFill>
          <a:blip r:embed="rId3"/>
          <a:stretch>
            <a:fillRect/>
          </a:stretch>
        </p:blipFill>
        <p:spPr>
          <a:xfrm>
            <a:off x="329939" y="1523999"/>
            <a:ext cx="4655623" cy="2133601"/>
          </a:xfrm>
          <a:prstGeom prst="rect">
            <a:avLst/>
          </a:prstGeom>
          <a:ln>
            <a:solidFill>
              <a:srgbClr val="0070C0"/>
            </a:solidFill>
          </a:ln>
        </p:spPr>
      </p:pic>
      <p:pic>
        <p:nvPicPr>
          <p:cNvPr id="8" name="Picture 7"/>
          <p:cNvPicPr>
            <a:picLocks noChangeAspect="1"/>
          </p:cNvPicPr>
          <p:nvPr/>
        </p:nvPicPr>
        <p:blipFill>
          <a:blip r:embed="rId4"/>
          <a:stretch>
            <a:fillRect/>
          </a:stretch>
        </p:blipFill>
        <p:spPr>
          <a:xfrm>
            <a:off x="6222140" y="1523999"/>
            <a:ext cx="3057525" cy="1257300"/>
          </a:xfrm>
          <a:prstGeom prst="rect">
            <a:avLst/>
          </a:prstGeom>
          <a:ln>
            <a:solidFill>
              <a:srgbClr val="0070C0"/>
            </a:solidFill>
          </a:ln>
        </p:spPr>
      </p:pic>
      <p:pic>
        <p:nvPicPr>
          <p:cNvPr id="9" name="Picture 8"/>
          <p:cNvPicPr>
            <a:picLocks noChangeAspect="1"/>
          </p:cNvPicPr>
          <p:nvPr/>
        </p:nvPicPr>
        <p:blipFill>
          <a:blip r:embed="rId5"/>
          <a:stretch>
            <a:fillRect/>
          </a:stretch>
        </p:blipFill>
        <p:spPr>
          <a:xfrm>
            <a:off x="6222140" y="3070387"/>
            <a:ext cx="3183118" cy="1392755"/>
          </a:xfrm>
          <a:prstGeom prst="rect">
            <a:avLst/>
          </a:prstGeom>
          <a:ln>
            <a:solidFill>
              <a:srgbClr val="0070C0"/>
            </a:solidFill>
          </a:ln>
        </p:spPr>
      </p:pic>
      <p:pic>
        <p:nvPicPr>
          <p:cNvPr id="10" name="Picture 9"/>
          <p:cNvPicPr>
            <a:picLocks noChangeAspect="1"/>
          </p:cNvPicPr>
          <p:nvPr/>
        </p:nvPicPr>
        <p:blipFill>
          <a:blip r:embed="rId6"/>
          <a:stretch>
            <a:fillRect/>
          </a:stretch>
        </p:blipFill>
        <p:spPr>
          <a:xfrm>
            <a:off x="329939" y="4616775"/>
            <a:ext cx="11566688" cy="1930301"/>
          </a:xfrm>
          <a:prstGeom prst="rect">
            <a:avLst/>
          </a:prstGeom>
          <a:ln>
            <a:solidFill>
              <a:srgbClr val="0070C0"/>
            </a:solidFill>
          </a:ln>
        </p:spPr>
      </p:pic>
    </p:spTree>
    <p:extLst>
      <p:ext uri="{BB962C8B-B14F-4D97-AF65-F5344CB8AC3E}">
        <p14:creationId xmlns:p14="http://schemas.microsoft.com/office/powerpoint/2010/main" val="29481426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Exercise	</a:t>
            </a:r>
          </a:p>
        </p:txBody>
      </p:sp>
      <p:sp>
        <p:nvSpPr>
          <p:cNvPr id="3" name="TextBox 2"/>
          <p:cNvSpPr txBox="1"/>
          <p:nvPr/>
        </p:nvSpPr>
        <p:spPr>
          <a:xfrm>
            <a:off x="424543" y="1621971"/>
            <a:ext cx="11397343" cy="1384995"/>
          </a:xfrm>
          <a:prstGeom prst="rect">
            <a:avLst/>
          </a:prstGeom>
          <a:noFill/>
        </p:spPr>
        <p:txBody>
          <a:bodyPr wrap="square" rtlCol="0">
            <a:spAutoFit/>
          </a:bodyPr>
          <a:lstStyle/>
          <a:p>
            <a:r>
              <a:rPr lang="en-ZA" sz="2800" dirty="0"/>
              <a:t>Investment A will generate $100,000 two years from now and investment B will generate $110,000 three years from now. If the cost of capital is 15%, which investment is better? </a:t>
            </a:r>
          </a:p>
        </p:txBody>
      </p:sp>
    </p:spTree>
    <p:extLst>
      <p:ext uri="{BB962C8B-B14F-4D97-AF65-F5344CB8AC3E}">
        <p14:creationId xmlns:p14="http://schemas.microsoft.com/office/powerpoint/2010/main" val="377643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	Project Life Cycle </a:t>
            </a:r>
          </a:p>
        </p:txBody>
      </p:sp>
      <p:sp>
        <p:nvSpPr>
          <p:cNvPr id="17" name="TextBox 20"/>
          <p:cNvSpPr txBox="1">
            <a:spLocks noChangeArrowheads="1"/>
          </p:cNvSpPr>
          <p:nvPr/>
        </p:nvSpPr>
        <p:spPr bwMode="auto">
          <a:xfrm>
            <a:off x="113885" y="3322260"/>
            <a:ext cx="2267808" cy="1122135"/>
          </a:xfrm>
          <a:prstGeom prst="rect">
            <a:avLst/>
          </a:prstGeom>
          <a:noFill/>
          <a:ln w="31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2000" tIns="0" rIns="36000" bIns="0"/>
          <a:lstStyle>
            <a:lvl1pPr marL="179388" indent="-179388"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Identify need</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Articulate the benefits.</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Prepare </a:t>
            </a:r>
            <a:r>
              <a:rPr lang="en-ZA" altLang="en-US" sz="1400" b="1" dirty="0">
                <a:solidFill>
                  <a:srgbClr val="000000"/>
                </a:solidFill>
                <a:latin typeface="Arial" panose="020B0604020202020204" pitchFamily="34" charset="0"/>
                <a:cs typeface="Arial" panose="020B0604020202020204" pitchFamily="34" charset="0"/>
              </a:rPr>
              <a:t>project charter. </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Authorise project</a:t>
            </a:r>
          </a:p>
        </p:txBody>
      </p:sp>
      <p:sp>
        <p:nvSpPr>
          <p:cNvPr id="21" name="TextBox 26"/>
          <p:cNvSpPr txBox="1">
            <a:spLocks noChangeArrowheads="1"/>
          </p:cNvSpPr>
          <p:nvPr/>
        </p:nvSpPr>
        <p:spPr bwMode="auto">
          <a:xfrm>
            <a:off x="4730998" y="3299402"/>
            <a:ext cx="2039052" cy="1144993"/>
          </a:xfrm>
          <a:prstGeom prst="rect">
            <a:avLst/>
          </a:prstGeom>
          <a:noFill/>
          <a:ln w="31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2000" tIns="0" rIns="36000" bIns="0"/>
          <a:lstStyle>
            <a:lvl1pPr marL="179388" indent="-179388"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Direct and manage the work packages. </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Execute the activities as per the schedule. </a:t>
            </a:r>
          </a:p>
        </p:txBody>
      </p:sp>
      <p:sp>
        <p:nvSpPr>
          <p:cNvPr id="23" name="TextBox 28"/>
          <p:cNvSpPr txBox="1">
            <a:spLocks noChangeArrowheads="1"/>
          </p:cNvSpPr>
          <p:nvPr/>
        </p:nvSpPr>
        <p:spPr bwMode="auto">
          <a:xfrm>
            <a:off x="6989829" y="3294604"/>
            <a:ext cx="1962785" cy="1149791"/>
          </a:xfrm>
          <a:prstGeom prst="rect">
            <a:avLst/>
          </a:prstGeom>
          <a:noFill/>
          <a:ln w="31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2000" tIns="0" rIns="36000" bIns="0"/>
          <a:lstStyle>
            <a:lvl1pPr marL="179388" indent="-179388"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Track Progress</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Compare actual against plan</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Adjust plan if necessary</a:t>
            </a:r>
          </a:p>
        </p:txBody>
      </p:sp>
      <p:sp>
        <p:nvSpPr>
          <p:cNvPr id="9" name="Pentagon 9"/>
          <p:cNvSpPr/>
          <p:nvPr/>
        </p:nvSpPr>
        <p:spPr>
          <a:xfrm>
            <a:off x="459636" y="1345237"/>
            <a:ext cx="11375994" cy="1677848"/>
          </a:xfrm>
          <a:prstGeom prst="homePlate">
            <a:avLst/>
          </a:prstGeom>
          <a:solidFill>
            <a:srgbClr val="778888"/>
          </a:solidFill>
          <a:ln w="12700" cap="flat" cmpd="sng" algn="ctr">
            <a:noFill/>
            <a:prstDash val="solid"/>
          </a:ln>
          <a:effectLst>
            <a:outerShdw blurRad="50800" dist="38100" dir="2700000" algn="tl" rotWithShape="0">
              <a:prstClr val="black">
                <a:alpha val="40000"/>
              </a:prstClr>
            </a:outerShdw>
          </a:effectLst>
        </p:spPr>
        <p:txBody>
          <a:bodyPr/>
          <a:lstStyle/>
          <a:p>
            <a:pPr algn="ctr" defTabSz="457200">
              <a:defRPr/>
            </a:pPr>
            <a:endParaRPr lang="en-GB" sz="1200" kern="0" dirty="0">
              <a:solidFill>
                <a:prstClr val="white"/>
              </a:solidFill>
              <a:latin typeface="Arial" panose="020B0604020202020204" pitchFamily="34" charset="0"/>
              <a:cs typeface="Arial" panose="020B0604020202020204" pitchFamily="34" charset="0"/>
            </a:endParaRPr>
          </a:p>
        </p:txBody>
      </p:sp>
      <p:sp>
        <p:nvSpPr>
          <p:cNvPr id="12" name="Chevron 14"/>
          <p:cNvSpPr/>
          <p:nvPr/>
        </p:nvSpPr>
        <p:spPr>
          <a:xfrm>
            <a:off x="5680363" y="1619014"/>
            <a:ext cx="3095893" cy="1251188"/>
          </a:xfrm>
          <a:prstGeom prst="chevron">
            <a:avLst/>
          </a:prstGeom>
          <a:solidFill>
            <a:srgbClr val="002060"/>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defTabSz="457200">
              <a:defRPr/>
            </a:pPr>
            <a:r>
              <a:rPr lang="en-US" sz="1400" kern="0" dirty="0">
                <a:solidFill>
                  <a:prstClr val="white"/>
                </a:solidFill>
                <a:latin typeface="Arial" panose="020B0604020202020204" pitchFamily="34" charset="0"/>
                <a:cs typeface="Arial" panose="020B0604020202020204" pitchFamily="34" charset="0"/>
              </a:rPr>
              <a:t>Performing</a:t>
            </a:r>
          </a:p>
        </p:txBody>
      </p:sp>
      <p:sp>
        <p:nvSpPr>
          <p:cNvPr id="14" name="Chevron 16"/>
          <p:cNvSpPr/>
          <p:nvPr/>
        </p:nvSpPr>
        <p:spPr>
          <a:xfrm>
            <a:off x="8375826" y="1619014"/>
            <a:ext cx="3095893" cy="1251188"/>
          </a:xfrm>
          <a:prstGeom prst="chevron">
            <a:avLst/>
          </a:prstGeom>
          <a:solidFill>
            <a:srgbClr val="002060"/>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defTabSz="457200">
              <a:defRPr/>
            </a:pPr>
            <a:r>
              <a:rPr lang="en-US" sz="1400" kern="0" dirty="0">
                <a:solidFill>
                  <a:prstClr val="white"/>
                </a:solidFill>
                <a:latin typeface="Arial" panose="020B0604020202020204" pitchFamily="34" charset="0"/>
                <a:cs typeface="Arial" panose="020B0604020202020204" pitchFamily="34" charset="0"/>
              </a:rPr>
              <a:t>Closeout </a:t>
            </a:r>
          </a:p>
        </p:txBody>
      </p:sp>
      <p:sp>
        <p:nvSpPr>
          <p:cNvPr id="15" name="Chevron 18"/>
          <p:cNvSpPr/>
          <p:nvPr/>
        </p:nvSpPr>
        <p:spPr>
          <a:xfrm>
            <a:off x="2984901" y="1619014"/>
            <a:ext cx="3095893" cy="1251188"/>
          </a:xfrm>
          <a:prstGeom prst="chevron">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defTabSz="457200">
              <a:defRPr/>
            </a:pPr>
            <a:r>
              <a:rPr lang="en-US" sz="1400" kern="0" dirty="0">
                <a:solidFill>
                  <a:prstClr val="black"/>
                </a:solidFill>
                <a:latin typeface="Arial" panose="020B0604020202020204" pitchFamily="34" charset="0"/>
                <a:cs typeface="Arial" panose="020B0604020202020204" pitchFamily="34" charset="0"/>
              </a:rPr>
              <a:t>Planning</a:t>
            </a:r>
          </a:p>
        </p:txBody>
      </p:sp>
      <p:sp>
        <p:nvSpPr>
          <p:cNvPr id="16" name="Pentagon 19"/>
          <p:cNvSpPr/>
          <p:nvPr/>
        </p:nvSpPr>
        <p:spPr>
          <a:xfrm>
            <a:off x="289439" y="1619014"/>
            <a:ext cx="3095893" cy="1251188"/>
          </a:xfrm>
          <a:prstGeom prst="homePlate">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defTabSz="457200">
              <a:defRPr/>
            </a:pPr>
            <a:r>
              <a:rPr lang="en-US" sz="1400" kern="0" dirty="0">
                <a:solidFill>
                  <a:prstClr val="black"/>
                </a:solidFill>
                <a:latin typeface="Arial" panose="020B0604020202020204" pitchFamily="34" charset="0"/>
                <a:cs typeface="Arial" panose="020B0604020202020204" pitchFamily="34" charset="0"/>
              </a:rPr>
              <a:t>Initiation</a:t>
            </a:r>
          </a:p>
        </p:txBody>
      </p:sp>
      <p:cxnSp>
        <p:nvCxnSpPr>
          <p:cNvPr id="19" name="Elbow Connector 22"/>
          <p:cNvCxnSpPr>
            <a:stCxn id="16" idx="2"/>
            <a:endCxn id="17" idx="0"/>
          </p:cNvCxnSpPr>
          <p:nvPr/>
        </p:nvCxnSpPr>
        <p:spPr>
          <a:xfrm rot="5400000">
            <a:off x="1160160" y="2957831"/>
            <a:ext cx="452058" cy="27680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Elbow Connector 31"/>
          <p:cNvCxnSpPr>
            <a:endCxn id="23" idx="0"/>
          </p:cNvCxnSpPr>
          <p:nvPr/>
        </p:nvCxnSpPr>
        <p:spPr>
          <a:xfrm rot="16200000" flipH="1">
            <a:off x="7529533" y="2852915"/>
            <a:ext cx="424401" cy="45897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20"/>
          <p:cNvSpPr txBox="1">
            <a:spLocks noChangeArrowheads="1"/>
          </p:cNvSpPr>
          <p:nvPr/>
        </p:nvSpPr>
        <p:spPr bwMode="auto">
          <a:xfrm>
            <a:off x="2474285" y="3322258"/>
            <a:ext cx="2047899" cy="1122137"/>
          </a:xfrm>
          <a:prstGeom prst="rect">
            <a:avLst/>
          </a:prstGeom>
          <a:noFill/>
          <a:ln w="31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2000" tIns="0" rIns="36000" bIns="0"/>
          <a:lstStyle>
            <a:lvl1pPr marL="179388" indent="-179388"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Define requirements.</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Define quality and quantities</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Define </a:t>
            </a:r>
            <a:r>
              <a:rPr lang="en-ZA" altLang="en-US" sz="1400" b="1" dirty="0">
                <a:solidFill>
                  <a:srgbClr val="000000"/>
                </a:solidFill>
                <a:latin typeface="Arial" panose="020B0604020202020204" pitchFamily="34" charset="0"/>
                <a:cs typeface="Arial" panose="020B0604020202020204" pitchFamily="34" charset="0"/>
              </a:rPr>
              <a:t>baseline plan</a:t>
            </a:r>
          </a:p>
          <a:p>
            <a:pPr fontAlgn="base">
              <a:spcBef>
                <a:spcPct val="0"/>
              </a:spcBef>
              <a:spcAft>
                <a:spcPct val="0"/>
              </a:spcAft>
            </a:pPr>
            <a:endParaRPr lang="en-ZA" altLang="en-US" sz="1400" dirty="0">
              <a:solidFill>
                <a:srgbClr val="000000"/>
              </a:solidFill>
              <a:latin typeface="Arial" panose="020B0604020202020204" pitchFamily="34" charset="0"/>
              <a:cs typeface="Arial" panose="020B0604020202020204" pitchFamily="34" charset="0"/>
            </a:endParaRPr>
          </a:p>
          <a:p>
            <a:pPr fontAlgn="base">
              <a:spcBef>
                <a:spcPct val="0"/>
              </a:spcBef>
              <a:spcAft>
                <a:spcPct val="0"/>
              </a:spcAft>
            </a:pPr>
            <a:endParaRPr lang="en-ZA" altLang="en-US" sz="1400" dirty="0">
              <a:solidFill>
                <a:srgbClr val="000000"/>
              </a:solidFill>
              <a:latin typeface="Arial" panose="020B0604020202020204" pitchFamily="34" charset="0"/>
              <a:cs typeface="Arial" panose="020B0604020202020204" pitchFamily="34" charset="0"/>
            </a:endParaRPr>
          </a:p>
        </p:txBody>
      </p:sp>
      <p:cxnSp>
        <p:nvCxnSpPr>
          <p:cNvPr id="35" name="Elbow Connector 22"/>
          <p:cNvCxnSpPr>
            <a:stCxn id="15" idx="2"/>
            <a:endCxn id="34" idx="0"/>
          </p:cNvCxnSpPr>
          <p:nvPr/>
        </p:nvCxnSpPr>
        <p:spPr>
          <a:xfrm rot="5400000">
            <a:off x="3633115" y="2735322"/>
            <a:ext cx="452056" cy="72181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22"/>
          <p:cNvCxnSpPr>
            <a:stCxn id="12" idx="2"/>
            <a:endCxn id="21" idx="0"/>
          </p:cNvCxnSpPr>
          <p:nvPr/>
        </p:nvCxnSpPr>
        <p:spPr>
          <a:xfrm rot="5400000">
            <a:off x="6118419" y="2502308"/>
            <a:ext cx="429200" cy="116498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TextBox 28"/>
          <p:cNvSpPr txBox="1">
            <a:spLocks noChangeArrowheads="1"/>
          </p:cNvSpPr>
          <p:nvPr/>
        </p:nvSpPr>
        <p:spPr bwMode="auto">
          <a:xfrm>
            <a:off x="9172393" y="3294604"/>
            <a:ext cx="2151715" cy="1149791"/>
          </a:xfrm>
          <a:prstGeom prst="rect">
            <a:avLst/>
          </a:prstGeom>
          <a:noFill/>
          <a:ln w="31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2000" tIns="0" rIns="36000" bIns="0"/>
          <a:lstStyle>
            <a:lvl1pPr marL="179388" indent="-179388"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Verify work complete</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Close contract</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Admin closeout</a:t>
            </a:r>
          </a:p>
        </p:txBody>
      </p:sp>
      <p:cxnSp>
        <p:nvCxnSpPr>
          <p:cNvPr id="61" name="Elbow Connector 31"/>
          <p:cNvCxnSpPr>
            <a:stCxn id="14" idx="2"/>
            <a:endCxn id="59" idx="0"/>
          </p:cNvCxnSpPr>
          <p:nvPr/>
        </p:nvCxnSpPr>
        <p:spPr>
          <a:xfrm rot="16200000" flipH="1">
            <a:off x="9717412" y="2763765"/>
            <a:ext cx="424402" cy="63727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84" name="Pentagon 10"/>
          <p:cNvSpPr/>
          <p:nvPr/>
        </p:nvSpPr>
        <p:spPr>
          <a:xfrm>
            <a:off x="1552353" y="5137208"/>
            <a:ext cx="10167862" cy="519196"/>
          </a:xfrm>
          <a:prstGeom prst="homePlate">
            <a:avLst/>
          </a:prstGeom>
          <a:solidFill>
            <a:sysClr val="windowText" lastClr="000000">
              <a:lumMod val="65000"/>
              <a:lumOff val="35000"/>
            </a:sysClr>
          </a:solidFill>
          <a:ln w="12700" cap="flat" cmpd="sng" algn="ctr">
            <a:noFill/>
            <a:prstDash val="solid"/>
          </a:ln>
          <a:effectLst>
            <a:outerShdw blurRad="50800" dist="38100" dir="2700000" algn="tl" rotWithShape="0">
              <a:prstClr val="black">
                <a:alpha val="40000"/>
              </a:prstClr>
            </a:outerShdw>
          </a:effectLst>
        </p:spPr>
        <p:txBody>
          <a:bodyPr anchor="ctr"/>
          <a:lstStyle/>
          <a:p>
            <a:pPr algn="ctr" defTabSz="457200">
              <a:defRPr/>
            </a:pPr>
            <a:r>
              <a:rPr lang="en-GB" sz="1400" kern="0" dirty="0">
                <a:solidFill>
                  <a:prstClr val="white"/>
                </a:solidFill>
                <a:latin typeface="Arial" panose="020B0604020202020204" pitchFamily="34" charset="0"/>
                <a:cs typeface="Arial" panose="020B0604020202020204" pitchFamily="34" charset="0"/>
              </a:rPr>
              <a:t>Integration of activities</a:t>
            </a:r>
          </a:p>
        </p:txBody>
      </p:sp>
      <p:sp>
        <p:nvSpPr>
          <p:cNvPr id="85" name="Pentagon 11"/>
          <p:cNvSpPr/>
          <p:nvPr/>
        </p:nvSpPr>
        <p:spPr>
          <a:xfrm>
            <a:off x="1552353" y="4585344"/>
            <a:ext cx="10167862" cy="475753"/>
          </a:xfrm>
          <a:prstGeom prst="homePlate">
            <a:avLst/>
          </a:prstGeom>
          <a:solidFill>
            <a:srgbClr val="00B0F0"/>
          </a:solidFill>
          <a:ln w="12700" cap="flat" cmpd="sng" algn="ctr">
            <a:noFill/>
            <a:prstDash val="solid"/>
          </a:ln>
          <a:effectLst>
            <a:outerShdw blurRad="50800" dist="38100" dir="2700000" algn="tl" rotWithShape="0">
              <a:prstClr val="black">
                <a:alpha val="40000"/>
              </a:prstClr>
            </a:outerShdw>
          </a:effectLst>
        </p:spPr>
        <p:txBody>
          <a:bodyPr anchor="ctr"/>
          <a:lstStyle/>
          <a:p>
            <a:pPr algn="ctr" defTabSz="457200">
              <a:defRPr/>
            </a:pPr>
            <a:r>
              <a:rPr lang="en-GB" sz="1400" kern="0" dirty="0">
                <a:solidFill>
                  <a:sysClr val="windowText" lastClr="000000"/>
                </a:solidFill>
                <a:latin typeface="Arial" panose="020B0604020202020204" pitchFamily="34" charset="0"/>
                <a:cs typeface="Arial" panose="020B0604020202020204" pitchFamily="34" charset="0"/>
              </a:rPr>
              <a:t>Change Management and Stakeholder Management</a:t>
            </a:r>
          </a:p>
        </p:txBody>
      </p:sp>
      <p:graphicFrame>
        <p:nvGraphicFramePr>
          <p:cNvPr id="91" name="Diagram 90"/>
          <p:cNvGraphicFramePr/>
          <p:nvPr>
            <p:extLst/>
          </p:nvPr>
        </p:nvGraphicFramePr>
        <p:xfrm>
          <a:off x="1552353" y="5384886"/>
          <a:ext cx="9367283" cy="1489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 name="TextBox 91"/>
          <p:cNvSpPr txBox="1"/>
          <p:nvPr/>
        </p:nvSpPr>
        <p:spPr>
          <a:xfrm>
            <a:off x="580722" y="4585344"/>
            <a:ext cx="615553" cy="1050698"/>
          </a:xfrm>
          <a:prstGeom prst="rect">
            <a:avLst/>
          </a:prstGeom>
          <a:noFill/>
        </p:spPr>
        <p:txBody>
          <a:bodyPr vert="vert270" wrap="square" rtlCol="0">
            <a:spAutoFit/>
          </a:bodyPr>
          <a:lstStyle/>
          <a:p>
            <a:pPr algn="ctr"/>
            <a:r>
              <a:rPr lang="en-ZA" sz="1400" dirty="0"/>
              <a:t>Project Manager</a:t>
            </a:r>
          </a:p>
        </p:txBody>
      </p:sp>
    </p:spTree>
    <p:extLst>
      <p:ext uri="{BB962C8B-B14F-4D97-AF65-F5344CB8AC3E}">
        <p14:creationId xmlns:p14="http://schemas.microsoft.com/office/powerpoint/2010/main" val="2998071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Exercise	</a:t>
            </a:r>
          </a:p>
        </p:txBody>
      </p:sp>
      <p:sp>
        <p:nvSpPr>
          <p:cNvPr id="3" name="TextBox 2"/>
          <p:cNvSpPr txBox="1"/>
          <p:nvPr/>
        </p:nvSpPr>
        <p:spPr>
          <a:xfrm>
            <a:off x="424543" y="1621971"/>
            <a:ext cx="11397343" cy="1384995"/>
          </a:xfrm>
          <a:prstGeom prst="rect">
            <a:avLst/>
          </a:prstGeom>
          <a:noFill/>
        </p:spPr>
        <p:txBody>
          <a:bodyPr wrap="square" rtlCol="0">
            <a:spAutoFit/>
          </a:bodyPr>
          <a:lstStyle/>
          <a:p>
            <a:r>
              <a:rPr lang="en-ZA" sz="2800" dirty="0"/>
              <a:t>Investment A will generate $100,000 two years from now and investment B will generate $110,000 three years from now. If the cost of capital is 15%, which investment is better? </a:t>
            </a:r>
          </a:p>
        </p:txBody>
      </p:sp>
    </p:spTree>
    <p:extLst>
      <p:ext uri="{BB962C8B-B14F-4D97-AF65-F5344CB8AC3E}">
        <p14:creationId xmlns:p14="http://schemas.microsoft.com/office/powerpoint/2010/main" val="1415211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Net Present Value	</a:t>
            </a:r>
          </a:p>
        </p:txBody>
      </p:sp>
      <p:sp>
        <p:nvSpPr>
          <p:cNvPr id="3" name="TextBox 2"/>
          <p:cNvSpPr txBox="1"/>
          <p:nvPr/>
        </p:nvSpPr>
        <p:spPr>
          <a:xfrm>
            <a:off x="424543" y="1621971"/>
            <a:ext cx="11397343" cy="954107"/>
          </a:xfrm>
          <a:prstGeom prst="rect">
            <a:avLst/>
          </a:prstGeom>
          <a:noFill/>
        </p:spPr>
        <p:txBody>
          <a:bodyPr wrap="square" rtlCol="0">
            <a:spAutoFit/>
          </a:bodyPr>
          <a:lstStyle/>
          <a:p>
            <a:r>
              <a:rPr lang="en-ZA" sz="2800" dirty="0"/>
              <a:t>the present value of future cash minus the present value of the cost of the investment. The formula is NPV = PV - cost</a:t>
            </a:r>
          </a:p>
        </p:txBody>
      </p:sp>
      <p:pic>
        <p:nvPicPr>
          <p:cNvPr id="4" name="Picture 3"/>
          <p:cNvPicPr>
            <a:picLocks noChangeAspect="1"/>
          </p:cNvPicPr>
          <p:nvPr/>
        </p:nvPicPr>
        <p:blipFill>
          <a:blip r:embed="rId3"/>
          <a:stretch>
            <a:fillRect/>
          </a:stretch>
        </p:blipFill>
        <p:spPr>
          <a:xfrm>
            <a:off x="1317171" y="2576078"/>
            <a:ext cx="7641772" cy="4269034"/>
          </a:xfrm>
          <a:prstGeom prst="rect">
            <a:avLst/>
          </a:prstGeom>
        </p:spPr>
      </p:pic>
    </p:spTree>
    <p:extLst>
      <p:ext uri="{BB962C8B-B14F-4D97-AF65-F5344CB8AC3E}">
        <p14:creationId xmlns:p14="http://schemas.microsoft.com/office/powerpoint/2010/main" val="19628519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Internal Rate of Return	</a:t>
            </a:r>
          </a:p>
        </p:txBody>
      </p:sp>
      <p:sp>
        <p:nvSpPr>
          <p:cNvPr id="3" name="TextBox 2"/>
          <p:cNvSpPr txBox="1"/>
          <p:nvPr/>
        </p:nvSpPr>
        <p:spPr>
          <a:xfrm>
            <a:off x="414611" y="1524000"/>
            <a:ext cx="11397343" cy="1631216"/>
          </a:xfrm>
          <a:prstGeom prst="rect">
            <a:avLst/>
          </a:prstGeom>
          <a:noFill/>
        </p:spPr>
        <p:txBody>
          <a:bodyPr wrap="square" rtlCol="0">
            <a:spAutoFit/>
          </a:bodyPr>
          <a:lstStyle/>
          <a:p>
            <a:r>
              <a:rPr lang="en-ZA" sz="2000" dirty="0"/>
              <a:t>Is the discount rate where the present value of the cash inflows exactly equals the initial investment. The solution to problems involving IRR is basically a trial-and-error solution. The example below shows that with the cash inflows provided, and with a $5,000 initial investment, an IRR of 10% yielded a value of $3,722 for NPV. Therefore, as a second guess, we should try a value greater than 10% for IRR to generate a zero value for NPV. </a:t>
            </a:r>
          </a:p>
        </p:txBody>
      </p:sp>
      <p:pic>
        <p:nvPicPr>
          <p:cNvPr id="5" name="Picture 4"/>
          <p:cNvPicPr>
            <a:picLocks noChangeAspect="1"/>
          </p:cNvPicPr>
          <p:nvPr/>
        </p:nvPicPr>
        <p:blipFill>
          <a:blip r:embed="rId3"/>
          <a:stretch>
            <a:fillRect/>
          </a:stretch>
        </p:blipFill>
        <p:spPr>
          <a:xfrm>
            <a:off x="2990850" y="2981325"/>
            <a:ext cx="4991100" cy="3876675"/>
          </a:xfrm>
          <a:prstGeom prst="rect">
            <a:avLst/>
          </a:prstGeom>
        </p:spPr>
      </p:pic>
    </p:spTree>
    <p:extLst>
      <p:ext uri="{BB962C8B-B14F-4D97-AF65-F5344CB8AC3E}">
        <p14:creationId xmlns:p14="http://schemas.microsoft.com/office/powerpoint/2010/main" val="34655447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Comparing IRR, NPV and Payback	</a:t>
            </a:r>
          </a:p>
        </p:txBody>
      </p:sp>
      <p:sp>
        <p:nvSpPr>
          <p:cNvPr id="3" name="TextBox 2"/>
          <p:cNvSpPr txBox="1"/>
          <p:nvPr/>
        </p:nvSpPr>
        <p:spPr>
          <a:xfrm>
            <a:off x="414611" y="1524000"/>
            <a:ext cx="11397343" cy="3416320"/>
          </a:xfrm>
          <a:prstGeom prst="rect">
            <a:avLst/>
          </a:prstGeom>
          <a:noFill/>
        </p:spPr>
        <p:txBody>
          <a:bodyPr wrap="square" rtlCol="0">
            <a:spAutoFit/>
          </a:bodyPr>
          <a:lstStyle/>
          <a:p>
            <a:r>
              <a:rPr lang="en-ZA" sz="2400" dirty="0"/>
              <a:t>For most projects, both IRR and NPV will generate the same accept /reject decision. The major problem is the differences in the magnitude and timing of the cash inflows. </a:t>
            </a:r>
          </a:p>
          <a:p>
            <a:endParaRPr lang="en-ZA" sz="2400" dirty="0"/>
          </a:p>
          <a:p>
            <a:pPr marL="342900" indent="-342900">
              <a:buFont typeface="Arial" panose="020B0604020202020204" pitchFamily="34" charset="0"/>
              <a:buChar char="•"/>
            </a:pPr>
            <a:r>
              <a:rPr lang="en-ZA" sz="2400" dirty="0"/>
              <a:t>NPV assumes that the cash inflows are reinvested at the cost of capital </a:t>
            </a:r>
          </a:p>
          <a:p>
            <a:pPr marL="342900" indent="-342900">
              <a:buFont typeface="Arial" panose="020B0604020202020204" pitchFamily="34" charset="0"/>
              <a:buChar char="•"/>
            </a:pPr>
            <a:r>
              <a:rPr lang="en-ZA" sz="2400" dirty="0"/>
              <a:t>IRR assumes reinvestment at the project’s IRR. NPV tends to be a more conservative approach. </a:t>
            </a:r>
          </a:p>
          <a:p>
            <a:endParaRPr lang="en-ZA" sz="2400" dirty="0"/>
          </a:p>
          <a:p>
            <a:r>
              <a:rPr lang="en-ZA" sz="2400" dirty="0"/>
              <a:t> </a:t>
            </a:r>
          </a:p>
          <a:p>
            <a:endParaRPr lang="en-ZA" sz="2400" dirty="0"/>
          </a:p>
        </p:txBody>
      </p:sp>
    </p:spTree>
    <p:extLst>
      <p:ext uri="{BB962C8B-B14F-4D97-AF65-F5344CB8AC3E}">
        <p14:creationId xmlns:p14="http://schemas.microsoft.com/office/powerpoint/2010/main" val="16409820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Risk Management Process</a:t>
            </a:r>
          </a:p>
        </p:txBody>
      </p:sp>
      <p:sp>
        <p:nvSpPr>
          <p:cNvPr id="5" name="Slide Number Placeholder 3"/>
          <p:cNvSpPr>
            <a:spLocks noGrp="1"/>
          </p:cNvSpPr>
          <p:nvPr>
            <p:ph type="sldNum" sz="quarter" idx="12"/>
          </p:nvPr>
        </p:nvSpPr>
        <p:spPr>
          <a:xfrm>
            <a:off x="6248400" y="6356352"/>
            <a:ext cx="2133600" cy="365125"/>
          </a:xfrm>
        </p:spPr>
        <p:txBody>
          <a:bodyPr/>
          <a:lstStyle/>
          <a:p>
            <a:pPr defTabSz="457200"/>
            <a:fld id="{093862CD-2CE4-D846-9F15-15300DCE1BBC}" type="slidenum">
              <a:rPr lang="en-US" smtClean="0">
                <a:solidFill>
                  <a:prstClr val="black"/>
                </a:solidFill>
              </a:rPr>
              <a:pPr defTabSz="457200"/>
              <a:t>54</a:t>
            </a:fld>
            <a:endParaRPr lang="en-US" dirty="0">
              <a:solidFill>
                <a:prstClr val="black"/>
              </a:solidFill>
            </a:endParaRPr>
          </a:p>
        </p:txBody>
      </p:sp>
      <p:pic>
        <p:nvPicPr>
          <p:cNvPr id="6" name="Picture 5" descr="07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371601"/>
            <a:ext cx="3807048" cy="54119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248400" y="1371600"/>
            <a:ext cx="2514600" cy="1015663"/>
          </a:xfrm>
          <a:prstGeom prst="rect">
            <a:avLst/>
          </a:prstGeom>
          <a:noFill/>
          <a:ln w="6350">
            <a:solidFill>
              <a:srgbClr val="0070C0"/>
            </a:solidFill>
          </a:ln>
        </p:spPr>
        <p:txBody>
          <a:bodyPr wrap="square" rtlCol="0">
            <a:spAutoFit/>
          </a:bodyPr>
          <a:lstStyle/>
          <a:p>
            <a:r>
              <a:rPr lang="en-US" sz="1200" dirty="0"/>
              <a:t>Generate a list of possible risks through </a:t>
            </a:r>
          </a:p>
          <a:p>
            <a:pPr marL="171450" indent="-171450">
              <a:buFont typeface="Arial" panose="020B0604020202020204" pitchFamily="34" charset="0"/>
              <a:buChar char="•"/>
            </a:pPr>
            <a:r>
              <a:rPr lang="en-US" sz="1200" dirty="0"/>
              <a:t>brainstorming, </a:t>
            </a:r>
          </a:p>
          <a:p>
            <a:pPr marL="171450" indent="-171450">
              <a:buFont typeface="Arial" panose="020B0604020202020204" pitchFamily="34" charset="0"/>
              <a:buChar char="•"/>
            </a:pPr>
            <a:r>
              <a:rPr lang="en-US" sz="1200" dirty="0"/>
              <a:t>historical data, </a:t>
            </a:r>
          </a:p>
          <a:p>
            <a:pPr marL="171450" indent="-171450">
              <a:buFont typeface="Arial" panose="020B0604020202020204" pitchFamily="34" charset="0"/>
              <a:buChar char="•"/>
            </a:pPr>
            <a:r>
              <a:rPr lang="en-US" sz="1200" dirty="0"/>
              <a:t>risk profiling. </a:t>
            </a:r>
          </a:p>
        </p:txBody>
      </p:sp>
      <p:sp>
        <p:nvSpPr>
          <p:cNvPr id="8" name="TextBox 7"/>
          <p:cNvSpPr txBox="1"/>
          <p:nvPr/>
        </p:nvSpPr>
        <p:spPr>
          <a:xfrm>
            <a:off x="6248400" y="2743200"/>
            <a:ext cx="2514600" cy="1015663"/>
          </a:xfrm>
          <a:prstGeom prst="rect">
            <a:avLst/>
          </a:prstGeom>
          <a:noFill/>
          <a:ln w="6350">
            <a:solidFill>
              <a:srgbClr val="0070C0"/>
            </a:solidFill>
          </a:ln>
        </p:spPr>
        <p:txBody>
          <a:bodyPr wrap="square" rtlCol="0">
            <a:spAutoFit/>
          </a:bodyPr>
          <a:lstStyle>
            <a:defPPr>
              <a:defRPr lang="en-US"/>
            </a:defPPr>
            <a:lvl1pPr>
              <a:defRPr sz="1200"/>
            </a:lvl1pPr>
          </a:lstStyle>
          <a:p>
            <a:pPr marL="171450" indent="-171450">
              <a:buFont typeface="Arial" panose="020B0604020202020204" pitchFamily="34" charset="0"/>
              <a:buChar char="•"/>
            </a:pPr>
            <a:r>
              <a:rPr lang="en-US" dirty="0"/>
              <a:t>Conduct scenario analysis for event probability and impact.</a:t>
            </a:r>
          </a:p>
          <a:p>
            <a:pPr marL="171450" indent="-171450">
              <a:buFont typeface="Arial" panose="020B0604020202020204" pitchFamily="34" charset="0"/>
              <a:buChar char="•"/>
            </a:pPr>
            <a:r>
              <a:rPr lang="en-US" dirty="0"/>
              <a:t>Compile risk assessment matrix</a:t>
            </a:r>
          </a:p>
          <a:p>
            <a:pPr marL="171450" indent="-171450">
              <a:buFont typeface="Arial" panose="020B0604020202020204" pitchFamily="34" charset="0"/>
              <a:buChar char="•"/>
            </a:pPr>
            <a:r>
              <a:rPr lang="en-US" dirty="0"/>
              <a:t>Conduct Failure Mode and Effects Analysis (FMEA) </a:t>
            </a:r>
          </a:p>
        </p:txBody>
      </p:sp>
      <p:sp>
        <p:nvSpPr>
          <p:cNvPr id="9" name="TextBox 8"/>
          <p:cNvSpPr txBox="1"/>
          <p:nvPr/>
        </p:nvSpPr>
        <p:spPr>
          <a:xfrm>
            <a:off x="6248400" y="4274403"/>
            <a:ext cx="2514600" cy="830997"/>
          </a:xfrm>
          <a:prstGeom prst="rect">
            <a:avLst/>
          </a:prstGeom>
          <a:noFill/>
          <a:ln w="6350">
            <a:solidFill>
              <a:srgbClr val="0070C0"/>
            </a:solidFill>
          </a:ln>
        </p:spPr>
        <p:txBody>
          <a:bodyPr wrap="square" rtlCol="0">
            <a:spAutoFit/>
          </a:bodyPr>
          <a:lstStyle>
            <a:defPPr>
              <a:defRPr lang="en-US"/>
            </a:defPPr>
            <a:lvl1pPr marL="171450" indent="-171450">
              <a:buFont typeface="Arial" panose="020B0604020202020204" pitchFamily="34" charset="0"/>
              <a:buChar char="•"/>
              <a:defRPr sz="1200"/>
            </a:lvl1pPr>
          </a:lstStyle>
          <a:p>
            <a:r>
              <a:rPr lang="en-US" dirty="0"/>
              <a:t>Mitigate the risk </a:t>
            </a:r>
          </a:p>
          <a:p>
            <a:r>
              <a:rPr lang="en-US" dirty="0"/>
              <a:t>Avoid the risk</a:t>
            </a:r>
          </a:p>
          <a:p>
            <a:r>
              <a:rPr lang="en-US" dirty="0"/>
              <a:t>Transfer the risk</a:t>
            </a:r>
          </a:p>
          <a:p>
            <a:r>
              <a:rPr lang="en-US" dirty="0"/>
              <a:t>Retain the risk</a:t>
            </a:r>
          </a:p>
        </p:txBody>
      </p:sp>
      <p:sp>
        <p:nvSpPr>
          <p:cNvPr id="10" name="TextBox 9"/>
          <p:cNvSpPr txBox="1"/>
          <p:nvPr/>
        </p:nvSpPr>
        <p:spPr>
          <a:xfrm>
            <a:off x="6235890" y="5583253"/>
            <a:ext cx="2514600" cy="1200329"/>
          </a:xfrm>
          <a:prstGeom prst="rect">
            <a:avLst/>
          </a:prstGeom>
          <a:noFill/>
          <a:ln w="6350">
            <a:solidFill>
              <a:srgbClr val="0070C0"/>
            </a:solidFill>
          </a:ln>
        </p:spPr>
        <p:txBody>
          <a:bodyPr wrap="square" rtlCol="0">
            <a:spAutoFit/>
          </a:bodyPr>
          <a:lstStyle>
            <a:defPPr>
              <a:defRPr lang="en-US"/>
            </a:defPPr>
            <a:lvl1pPr marL="171450" indent="-171450">
              <a:buFont typeface="Arial" panose="020B0604020202020204" pitchFamily="34" charset="0"/>
              <a:buChar char="•"/>
              <a:defRPr sz="1200"/>
            </a:lvl1pPr>
          </a:lstStyle>
          <a:p>
            <a:r>
              <a:rPr lang="en-US" dirty="0"/>
              <a:t>Execute risk response  strategy</a:t>
            </a:r>
          </a:p>
          <a:p>
            <a:r>
              <a:rPr lang="en-US" dirty="0"/>
              <a:t>Initiate contingency plans</a:t>
            </a:r>
          </a:p>
          <a:p>
            <a:r>
              <a:rPr lang="en-US" dirty="0"/>
              <a:t>Watch for new risks</a:t>
            </a:r>
          </a:p>
          <a:p>
            <a:r>
              <a:rPr lang="en-US" dirty="0"/>
              <a:t>Repeat risk identification exercise</a:t>
            </a:r>
          </a:p>
          <a:p>
            <a:r>
              <a:rPr lang="en-US" dirty="0"/>
              <a:t>Document risk resolution</a:t>
            </a:r>
          </a:p>
          <a:p>
            <a:endParaRPr lang="en-US" dirty="0"/>
          </a:p>
        </p:txBody>
      </p:sp>
      <p:cxnSp>
        <p:nvCxnSpPr>
          <p:cNvPr id="11" name="Straight Arrow Connector 10"/>
          <p:cNvCxnSpPr/>
          <p:nvPr/>
        </p:nvCxnSpPr>
        <p:spPr>
          <a:xfrm>
            <a:off x="5208896" y="1879431"/>
            <a:ext cx="9810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208896" y="3259554"/>
            <a:ext cx="9810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208896" y="4639677"/>
            <a:ext cx="9810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208896" y="6019800"/>
            <a:ext cx="9810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6728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Quantifying risk</a:t>
            </a:r>
          </a:p>
        </p:txBody>
      </p:sp>
      <p:graphicFrame>
        <p:nvGraphicFramePr>
          <p:cNvPr id="3" name="Diagram 2"/>
          <p:cNvGraphicFramePr/>
          <p:nvPr>
            <p:extLst>
              <p:ext uri="{D42A27DB-BD31-4B8C-83A1-F6EECF244321}">
                <p14:modId xmlns:p14="http://schemas.microsoft.com/office/powerpoint/2010/main" val="904497495"/>
              </p:ext>
            </p:extLst>
          </p:nvPr>
        </p:nvGraphicFramePr>
        <p:xfrm>
          <a:off x="1661886"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89062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Responding to the risk</a:t>
            </a:r>
          </a:p>
        </p:txBody>
      </p:sp>
      <p:graphicFrame>
        <p:nvGraphicFramePr>
          <p:cNvPr id="3" name="Diagram 2"/>
          <p:cNvGraphicFramePr/>
          <p:nvPr>
            <p:extLst>
              <p:ext uri="{D42A27DB-BD31-4B8C-83A1-F6EECF244321}">
                <p14:modId xmlns:p14="http://schemas.microsoft.com/office/powerpoint/2010/main" val="2032159499"/>
              </p:ext>
            </p:extLst>
          </p:nvPr>
        </p:nvGraphicFramePr>
        <p:xfrm>
          <a:off x="1661886"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72645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Risk Prioritisation Analysis</a:t>
            </a:r>
          </a:p>
        </p:txBody>
      </p:sp>
      <p:graphicFrame>
        <p:nvGraphicFramePr>
          <p:cNvPr id="15" name="Table 14"/>
          <p:cNvGraphicFramePr>
            <a:graphicFrameLocks noGrp="1"/>
          </p:cNvGraphicFramePr>
          <p:nvPr>
            <p:extLst>
              <p:ext uri="{D42A27DB-BD31-4B8C-83A1-F6EECF244321}">
                <p14:modId xmlns:p14="http://schemas.microsoft.com/office/powerpoint/2010/main" val="2482026356"/>
              </p:ext>
            </p:extLst>
          </p:nvPr>
        </p:nvGraphicFramePr>
        <p:xfrm>
          <a:off x="533397" y="1981200"/>
          <a:ext cx="9329061" cy="4659085"/>
        </p:xfrm>
        <a:graphic>
          <a:graphicData uri="http://schemas.openxmlformats.org/drawingml/2006/table">
            <a:tbl>
              <a:tblPr firstRow="1" bandRow="1">
                <a:tableStyleId>{5C22544A-7EE6-4342-B048-85BDC9FD1C3A}</a:tableStyleId>
              </a:tblPr>
              <a:tblGrid>
                <a:gridCol w="1304728">
                  <a:extLst>
                    <a:ext uri="{9D8B030D-6E8A-4147-A177-3AD203B41FA5}">
                      <a16:colId xmlns:a16="http://schemas.microsoft.com/office/drawing/2014/main" val="20000"/>
                    </a:ext>
                  </a:extLst>
                </a:gridCol>
                <a:gridCol w="2442188">
                  <a:extLst>
                    <a:ext uri="{9D8B030D-6E8A-4147-A177-3AD203B41FA5}">
                      <a16:colId xmlns:a16="http://schemas.microsoft.com/office/drawing/2014/main" val="20001"/>
                    </a:ext>
                  </a:extLst>
                </a:gridCol>
                <a:gridCol w="1860715">
                  <a:extLst>
                    <a:ext uri="{9D8B030D-6E8A-4147-A177-3AD203B41FA5}">
                      <a16:colId xmlns:a16="http://schemas.microsoft.com/office/drawing/2014/main" val="20002"/>
                    </a:ext>
                  </a:extLst>
                </a:gridCol>
                <a:gridCol w="1860715">
                  <a:extLst>
                    <a:ext uri="{9D8B030D-6E8A-4147-A177-3AD203B41FA5}">
                      <a16:colId xmlns:a16="http://schemas.microsoft.com/office/drawing/2014/main" val="20003"/>
                    </a:ext>
                  </a:extLst>
                </a:gridCol>
                <a:gridCol w="1860715">
                  <a:extLst>
                    <a:ext uri="{9D8B030D-6E8A-4147-A177-3AD203B41FA5}">
                      <a16:colId xmlns:a16="http://schemas.microsoft.com/office/drawing/2014/main" val="20004"/>
                    </a:ext>
                  </a:extLst>
                </a:gridCol>
              </a:tblGrid>
              <a:tr h="438856">
                <a:tc>
                  <a:txBody>
                    <a:bodyPr/>
                    <a:lstStyle/>
                    <a:p>
                      <a:endParaRPr lang="en-US" sz="1200" dirty="0"/>
                    </a:p>
                  </a:txBody>
                  <a:tcPr/>
                </a:tc>
                <a:tc>
                  <a:txBody>
                    <a:bodyPr/>
                    <a:lstStyle/>
                    <a:p>
                      <a:endParaRPr lang="en-US" sz="1200" dirty="0"/>
                    </a:p>
                  </a:txBody>
                  <a:tcPr/>
                </a:tc>
                <a:tc>
                  <a:txBody>
                    <a:bodyPr/>
                    <a:lstStyle/>
                    <a:p>
                      <a:r>
                        <a:rPr lang="en-US" sz="1200" dirty="0"/>
                        <a:t>Technical Performance</a:t>
                      </a:r>
                    </a:p>
                  </a:txBody>
                  <a:tcPr/>
                </a:tc>
                <a:tc>
                  <a:txBody>
                    <a:bodyPr/>
                    <a:lstStyle/>
                    <a:p>
                      <a:r>
                        <a:rPr lang="en-US" sz="1200" dirty="0"/>
                        <a:t>Cost</a:t>
                      </a:r>
                    </a:p>
                  </a:txBody>
                  <a:tcPr/>
                </a:tc>
                <a:tc>
                  <a:txBody>
                    <a:bodyPr/>
                    <a:lstStyle/>
                    <a:p>
                      <a:r>
                        <a:rPr lang="en-US" sz="1200" dirty="0"/>
                        <a:t>Schedule</a:t>
                      </a:r>
                    </a:p>
                  </a:txBody>
                  <a:tcPr/>
                </a:tc>
                <a:extLst>
                  <a:ext uri="{0D108BD9-81ED-4DB2-BD59-A6C34878D82A}">
                    <a16:rowId xmlns:a16="http://schemas.microsoft.com/office/drawing/2014/main" val="10000"/>
                  </a:ext>
                </a:extLst>
              </a:tr>
              <a:tr h="973899">
                <a:tc>
                  <a:txBody>
                    <a:bodyPr/>
                    <a:lstStyle/>
                    <a:p>
                      <a:pPr algn="ctr"/>
                      <a:r>
                        <a:rPr lang="en-US" sz="1200" dirty="0"/>
                        <a:t>5</a:t>
                      </a:r>
                    </a:p>
                    <a:p>
                      <a:pPr algn="ctr"/>
                      <a:r>
                        <a:rPr lang="en-US" sz="1200" dirty="0"/>
                        <a:t>Severe</a:t>
                      </a:r>
                    </a:p>
                  </a:txBody>
                  <a:tcPr/>
                </a:tc>
                <a:tc>
                  <a:txBody>
                    <a:bodyPr/>
                    <a:lstStyle/>
                    <a:p>
                      <a:r>
                        <a:rPr lang="en-US" sz="1200" dirty="0"/>
                        <a:t>Severe</a:t>
                      </a:r>
                      <a:r>
                        <a:rPr lang="en-US" sz="1200" baseline="0" dirty="0"/>
                        <a:t> impact on  achieving desired results. </a:t>
                      </a:r>
                      <a:r>
                        <a:rPr lang="en-US" sz="1200" dirty="0"/>
                        <a:t>One or more critical objectives will not be achieved. </a:t>
                      </a:r>
                    </a:p>
                  </a:txBody>
                  <a:tcPr/>
                </a:tc>
                <a:tc>
                  <a:txBody>
                    <a:bodyPr/>
                    <a:lstStyle/>
                    <a:p>
                      <a:r>
                        <a:rPr lang="en-US" sz="1200" dirty="0"/>
                        <a:t>Performance</a:t>
                      </a:r>
                      <a:r>
                        <a:rPr lang="en-US" sz="1200" baseline="0" dirty="0"/>
                        <a:t> unacceptable. Does not meet requirements.</a:t>
                      </a:r>
                      <a:endParaRPr lang="en-US" sz="1200" dirty="0"/>
                    </a:p>
                  </a:txBody>
                  <a:tcPr/>
                </a:tc>
                <a:tc>
                  <a:txBody>
                    <a:bodyPr/>
                    <a:lstStyle/>
                    <a:p>
                      <a:r>
                        <a:rPr lang="en-US" sz="1200" dirty="0"/>
                        <a:t>Program budget</a:t>
                      </a:r>
                      <a:r>
                        <a:rPr lang="en-US" sz="1200" baseline="0" dirty="0"/>
                        <a:t> impacted by greater than 50%</a:t>
                      </a:r>
                      <a:endParaRPr lang="en-US" sz="1200" dirty="0"/>
                    </a:p>
                  </a:txBody>
                  <a:tcPr/>
                </a:tc>
                <a:tc>
                  <a:txBody>
                    <a:bodyPr/>
                    <a:lstStyle/>
                    <a:p>
                      <a:r>
                        <a:rPr lang="en-US" sz="1200" dirty="0"/>
                        <a:t>Increase critical path schedule </a:t>
                      </a:r>
                      <a:r>
                        <a:rPr lang="en-US" sz="1200" baseline="0" dirty="0"/>
                        <a:t>by more than 3 months.</a:t>
                      </a:r>
                      <a:endParaRPr lang="en-US" sz="1200" dirty="0"/>
                    </a:p>
                  </a:txBody>
                  <a:tcPr/>
                </a:tc>
                <a:extLst>
                  <a:ext uri="{0D108BD9-81ED-4DB2-BD59-A6C34878D82A}">
                    <a16:rowId xmlns:a16="http://schemas.microsoft.com/office/drawing/2014/main" val="10001"/>
                  </a:ext>
                </a:extLst>
              </a:tr>
              <a:tr h="973899">
                <a:tc>
                  <a:txBody>
                    <a:bodyPr/>
                    <a:lstStyle/>
                    <a:p>
                      <a:pPr algn="ctr"/>
                      <a:r>
                        <a:rPr lang="en-US" sz="1200" dirty="0"/>
                        <a:t>4 </a:t>
                      </a:r>
                    </a:p>
                    <a:p>
                      <a:pPr algn="ctr"/>
                      <a:r>
                        <a:rPr lang="en-US" sz="1200" dirty="0"/>
                        <a:t>Significant</a:t>
                      </a:r>
                    </a:p>
                  </a:txBody>
                  <a:tcPr/>
                </a:tc>
                <a:tc>
                  <a:txBody>
                    <a:bodyPr/>
                    <a:lstStyle/>
                    <a:p>
                      <a:r>
                        <a:rPr lang="en-US" sz="1200" dirty="0"/>
                        <a:t>Significant impact on achieving desired results. One or more  objectives will fall below acceptable levels.</a:t>
                      </a:r>
                      <a:r>
                        <a:rPr lang="en-US" sz="1200" baseline="0" dirty="0"/>
                        <a:t> </a:t>
                      </a:r>
                      <a:endParaRPr lang="en-US" sz="1200" dirty="0"/>
                    </a:p>
                  </a:txBody>
                  <a:tcPr/>
                </a:tc>
                <a:tc>
                  <a:txBody>
                    <a:bodyPr/>
                    <a:lstStyle/>
                    <a:p>
                      <a:r>
                        <a:rPr lang="en-US" sz="1200" dirty="0"/>
                        <a:t>Performance unacceptable</a:t>
                      </a:r>
                      <a:r>
                        <a:rPr lang="en-US" sz="1200" baseline="0" dirty="0"/>
                        <a:t> . Significant changes required.</a:t>
                      </a:r>
                      <a:endParaRPr lang="en-US" sz="1200" dirty="0"/>
                    </a:p>
                  </a:txBody>
                  <a:tcPr/>
                </a:tc>
                <a:tc>
                  <a:txBody>
                    <a:bodyPr/>
                    <a:lstStyle/>
                    <a:p>
                      <a:r>
                        <a:rPr lang="en-US" sz="1200" dirty="0"/>
                        <a:t>Program budget</a:t>
                      </a:r>
                      <a:r>
                        <a:rPr lang="en-US" sz="1200" baseline="0" dirty="0"/>
                        <a:t> impacted between 30 and 49%</a:t>
                      </a:r>
                      <a:endParaRPr lang="en-US" sz="1200" dirty="0"/>
                    </a:p>
                  </a:txBody>
                  <a:tcPr/>
                </a:tc>
                <a:tc>
                  <a:txBody>
                    <a:bodyPr/>
                    <a:lstStyle/>
                    <a:p>
                      <a:r>
                        <a:rPr lang="en-US" sz="1200" dirty="0"/>
                        <a:t>Increase critical path schedule by 2-3 months. </a:t>
                      </a:r>
                    </a:p>
                  </a:txBody>
                  <a:tcPr/>
                </a:tc>
                <a:extLst>
                  <a:ext uri="{0D108BD9-81ED-4DB2-BD59-A6C34878D82A}">
                    <a16:rowId xmlns:a16="http://schemas.microsoft.com/office/drawing/2014/main" val="10002"/>
                  </a:ext>
                </a:extLst>
              </a:tr>
              <a:tr h="757477">
                <a:tc>
                  <a:txBody>
                    <a:bodyPr/>
                    <a:lstStyle/>
                    <a:p>
                      <a:pPr algn="ctr"/>
                      <a:r>
                        <a:rPr lang="en-US" sz="1200" dirty="0"/>
                        <a:t>3</a:t>
                      </a:r>
                    </a:p>
                    <a:p>
                      <a:pPr algn="ctr"/>
                      <a:r>
                        <a:rPr lang="en-US" sz="1200" dirty="0"/>
                        <a:t>Moderate</a:t>
                      </a:r>
                    </a:p>
                  </a:txBody>
                  <a:tcPr/>
                </a:tc>
                <a:tc>
                  <a:txBody>
                    <a:bodyPr/>
                    <a:lstStyle/>
                    <a:p>
                      <a:r>
                        <a:rPr lang="en-US" sz="1200" dirty="0"/>
                        <a:t>Moderate impact on achieving desired results. </a:t>
                      </a:r>
                    </a:p>
                  </a:txBody>
                  <a:tcPr/>
                </a:tc>
                <a:tc>
                  <a:txBody>
                    <a:bodyPr/>
                    <a:lstStyle/>
                    <a:p>
                      <a:r>
                        <a:rPr lang="en-US" sz="1200" dirty="0"/>
                        <a:t>Performance below goals. Moderate changes required.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Program budget</a:t>
                      </a:r>
                      <a:r>
                        <a:rPr lang="en-US" sz="1200" baseline="0" dirty="0"/>
                        <a:t> impacted between 10 and 29%</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Increase critical path schedule by 1-</a:t>
                      </a:r>
                      <a:r>
                        <a:rPr lang="en-US" sz="1200" baseline="0" dirty="0"/>
                        <a:t> </a:t>
                      </a:r>
                      <a:r>
                        <a:rPr lang="en-US" sz="1200" dirty="0"/>
                        <a:t>2 months. </a:t>
                      </a:r>
                    </a:p>
                    <a:p>
                      <a:endParaRPr lang="en-US" sz="1200" dirty="0"/>
                    </a:p>
                  </a:txBody>
                  <a:tcPr/>
                </a:tc>
                <a:extLst>
                  <a:ext uri="{0D108BD9-81ED-4DB2-BD59-A6C34878D82A}">
                    <a16:rowId xmlns:a16="http://schemas.microsoft.com/office/drawing/2014/main" val="10003"/>
                  </a:ext>
                </a:extLst>
              </a:tr>
              <a:tr h="973899">
                <a:tc>
                  <a:txBody>
                    <a:bodyPr/>
                    <a:lstStyle/>
                    <a:p>
                      <a:pPr algn="ctr"/>
                      <a:r>
                        <a:rPr lang="en-US" sz="1200" dirty="0"/>
                        <a:t>2</a:t>
                      </a:r>
                    </a:p>
                    <a:p>
                      <a:pPr algn="ctr"/>
                      <a:r>
                        <a:rPr lang="en-US" sz="1200" dirty="0"/>
                        <a:t>Minor</a:t>
                      </a:r>
                    </a:p>
                  </a:txBody>
                  <a:tcPr/>
                </a:tc>
                <a:tc>
                  <a:txBody>
                    <a:bodyPr/>
                    <a:lstStyle/>
                    <a:p>
                      <a:r>
                        <a:rPr lang="en-US" sz="1200" dirty="0"/>
                        <a:t>Minor impact on achieving desired results. </a:t>
                      </a:r>
                    </a:p>
                  </a:txBody>
                  <a:tcPr/>
                </a:tc>
                <a:tc>
                  <a:txBody>
                    <a:bodyPr/>
                    <a:lstStyle/>
                    <a:p>
                      <a:r>
                        <a:rPr lang="en-US" sz="1200" dirty="0"/>
                        <a:t>Performance</a:t>
                      </a:r>
                      <a:r>
                        <a:rPr lang="en-US" sz="1200" baseline="0" dirty="0"/>
                        <a:t> below goals but within acceptable limits. No  changes required. </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Program budget</a:t>
                      </a:r>
                      <a:r>
                        <a:rPr lang="en-US" sz="1200" baseline="0" dirty="0"/>
                        <a:t> impacted between 0 and 9%</a:t>
                      </a:r>
                      <a:endParaRPr lang="en-US" sz="1200" dirty="0"/>
                    </a:p>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Increase critical path schedule by 0-</a:t>
                      </a:r>
                      <a:r>
                        <a:rPr lang="en-US" sz="1200" baseline="0" dirty="0"/>
                        <a:t> 1 </a:t>
                      </a:r>
                      <a:r>
                        <a:rPr lang="en-US" sz="1200" dirty="0"/>
                        <a:t>month. </a:t>
                      </a:r>
                    </a:p>
                    <a:p>
                      <a:endParaRPr lang="en-US" sz="1200" dirty="0"/>
                    </a:p>
                  </a:txBody>
                  <a:tcPr/>
                </a:tc>
                <a:extLst>
                  <a:ext uri="{0D108BD9-81ED-4DB2-BD59-A6C34878D82A}">
                    <a16:rowId xmlns:a16="http://schemas.microsoft.com/office/drawing/2014/main" val="10004"/>
                  </a:ext>
                </a:extLst>
              </a:tr>
              <a:tr h="541055">
                <a:tc>
                  <a:txBody>
                    <a:bodyPr/>
                    <a:lstStyle/>
                    <a:p>
                      <a:pPr algn="ctr"/>
                      <a:r>
                        <a:rPr lang="en-US" sz="1200" dirty="0"/>
                        <a:t>1</a:t>
                      </a:r>
                    </a:p>
                    <a:p>
                      <a:pPr algn="ctr"/>
                      <a:r>
                        <a:rPr lang="en-US" sz="1200" dirty="0"/>
                        <a:t>Minimal</a:t>
                      </a:r>
                    </a:p>
                  </a:txBody>
                  <a:tcPr/>
                </a:tc>
                <a:tc>
                  <a:txBody>
                    <a:bodyPr/>
                    <a:lstStyle/>
                    <a:p>
                      <a:r>
                        <a:rPr lang="en-US" sz="1200" dirty="0"/>
                        <a:t>Little or no impact</a:t>
                      </a:r>
                      <a:r>
                        <a:rPr lang="en-US" sz="1200" baseline="0" dirty="0"/>
                        <a:t> on achieving desired results. </a:t>
                      </a:r>
                      <a:endParaRPr lang="en-US" sz="1200" dirty="0"/>
                    </a:p>
                  </a:txBody>
                  <a:tcPr/>
                </a:tc>
                <a:tc>
                  <a:txBody>
                    <a:bodyPr/>
                    <a:lstStyle/>
                    <a:p>
                      <a:r>
                        <a:rPr lang="en-US" sz="1200" dirty="0"/>
                        <a:t>Minor</a:t>
                      </a:r>
                      <a:r>
                        <a:rPr lang="en-US" sz="1200" baseline="0" dirty="0"/>
                        <a:t> performance trade-offs. </a:t>
                      </a:r>
                      <a:endParaRPr lang="en-US" sz="1200" dirty="0"/>
                    </a:p>
                  </a:txBody>
                  <a:tcPr/>
                </a:tc>
                <a:tc>
                  <a:txBody>
                    <a:bodyPr/>
                    <a:lstStyle/>
                    <a:p>
                      <a:r>
                        <a:rPr lang="en-US" sz="1200" dirty="0"/>
                        <a:t>Program budget not impacted. </a:t>
                      </a:r>
                    </a:p>
                  </a:txBody>
                  <a:tcPr/>
                </a:tc>
                <a:tc>
                  <a:txBody>
                    <a:bodyPr/>
                    <a:lstStyle/>
                    <a:p>
                      <a:r>
                        <a:rPr lang="en-US" sz="1200" dirty="0"/>
                        <a:t>Schedule not affected</a:t>
                      </a:r>
                    </a:p>
                  </a:txBody>
                  <a:tcPr/>
                </a:tc>
                <a:extLst>
                  <a:ext uri="{0D108BD9-81ED-4DB2-BD59-A6C34878D82A}">
                    <a16:rowId xmlns:a16="http://schemas.microsoft.com/office/drawing/2014/main" val="10005"/>
                  </a:ext>
                </a:extLst>
              </a:tr>
            </a:tbl>
          </a:graphicData>
        </a:graphic>
      </p:graphicFrame>
      <p:sp>
        <p:nvSpPr>
          <p:cNvPr id="16" name="TextBox 15"/>
          <p:cNvSpPr txBox="1"/>
          <p:nvPr/>
        </p:nvSpPr>
        <p:spPr>
          <a:xfrm>
            <a:off x="533399" y="1459467"/>
            <a:ext cx="42998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Example: Severity Impact Assessment</a:t>
            </a:r>
          </a:p>
        </p:txBody>
      </p:sp>
    </p:spTree>
    <p:extLst>
      <p:ext uri="{BB962C8B-B14F-4D97-AF65-F5344CB8AC3E}">
        <p14:creationId xmlns:p14="http://schemas.microsoft.com/office/powerpoint/2010/main" val="31737891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Risk Matrix</a:t>
            </a:r>
          </a:p>
        </p:txBody>
      </p:sp>
      <p:sp>
        <p:nvSpPr>
          <p:cNvPr id="3" name="TextBox 2"/>
          <p:cNvSpPr txBox="1"/>
          <p:nvPr/>
        </p:nvSpPr>
        <p:spPr>
          <a:xfrm>
            <a:off x="329939" y="1436914"/>
            <a:ext cx="11566688" cy="914400"/>
          </a:xfrm>
          <a:prstGeom prst="rect">
            <a:avLst/>
          </a:prstGeom>
          <a:noFill/>
        </p:spPr>
        <p:txBody>
          <a:bodyPr wrap="square" rtlCol="0">
            <a:spAutoFit/>
          </a:bodyPr>
          <a:lstStyle/>
          <a:p>
            <a:r>
              <a:rPr lang="en-ZA" dirty="0"/>
              <a:t>A Risk matrix is a matrix that is used during risk assessment to define the various levels of risk as the product of the probability and severity categories. This is a simple mechanism to increase visibility of risks and assist management decision making.</a:t>
            </a:r>
          </a:p>
        </p:txBody>
      </p:sp>
      <p:sp>
        <p:nvSpPr>
          <p:cNvPr id="4" name="Rectangle 3"/>
          <p:cNvSpPr/>
          <p:nvPr/>
        </p:nvSpPr>
        <p:spPr>
          <a:xfrm>
            <a:off x="2427401" y="2553317"/>
            <a:ext cx="7444026" cy="461665"/>
          </a:xfrm>
          <a:prstGeom prst="rect">
            <a:avLst/>
          </a:prstGeom>
          <a:ln>
            <a:solidFill>
              <a:srgbClr val="FF0000"/>
            </a:solidFill>
          </a:ln>
        </p:spPr>
        <p:txBody>
          <a:bodyPr wrap="none">
            <a:spAutoFit/>
          </a:bodyPr>
          <a:lstStyle/>
          <a:p>
            <a:r>
              <a:rPr lang="en-ZA" sz="2400" dirty="0"/>
              <a:t>Risk (R) = Severity x Probability x Frequency or R = S x P x F</a:t>
            </a:r>
          </a:p>
        </p:txBody>
      </p:sp>
      <p:sp>
        <p:nvSpPr>
          <p:cNvPr id="5" name="Rectangle 4"/>
          <p:cNvSpPr/>
          <p:nvPr/>
        </p:nvSpPr>
        <p:spPr>
          <a:xfrm>
            <a:off x="424543" y="3641528"/>
            <a:ext cx="10874827" cy="2031325"/>
          </a:xfrm>
          <a:prstGeom prst="rect">
            <a:avLst/>
          </a:prstGeom>
        </p:spPr>
        <p:txBody>
          <a:bodyPr wrap="square">
            <a:spAutoFit/>
          </a:bodyPr>
          <a:lstStyle/>
          <a:p>
            <a:r>
              <a:rPr lang="en-ZA" dirty="0"/>
              <a:t>Severity: Describes the potential loss or consequence or a mishap. </a:t>
            </a:r>
          </a:p>
          <a:p>
            <a:r>
              <a:rPr lang="en-ZA" dirty="0"/>
              <a:t>1=none or slight 2=Minimal 3=Significant 4=Major 5=Catastrophic Probability: </a:t>
            </a:r>
          </a:p>
          <a:p>
            <a:r>
              <a:rPr lang="en-ZA" dirty="0"/>
              <a:t>Probability: Describes the likelihood that the risk event will occur. </a:t>
            </a:r>
          </a:p>
          <a:p>
            <a:r>
              <a:rPr lang="en-ZA" dirty="0"/>
              <a:t>1=Impossible or remote under normal conditions 2=Unlikely under normal conditions 3=50/50 chance 4=Greater than 50% chance 5=Very likely Exposure: </a:t>
            </a:r>
          </a:p>
          <a:p>
            <a:r>
              <a:rPr lang="en-ZA" dirty="0"/>
              <a:t>Frequency: Describes the  amount of time, number of cycles involved. </a:t>
            </a:r>
          </a:p>
          <a:p>
            <a:r>
              <a:rPr lang="en-ZA" dirty="0"/>
              <a:t>1=None or below average 2=Average 3=Above average 4=Great</a:t>
            </a:r>
          </a:p>
        </p:txBody>
      </p:sp>
    </p:spTree>
    <p:extLst>
      <p:ext uri="{BB962C8B-B14F-4D97-AF65-F5344CB8AC3E}">
        <p14:creationId xmlns:p14="http://schemas.microsoft.com/office/powerpoint/2010/main" val="42661139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Risk Register</a:t>
            </a:r>
          </a:p>
        </p:txBody>
      </p:sp>
      <p:sp>
        <p:nvSpPr>
          <p:cNvPr id="4" name="Slide Number Placeholder 3"/>
          <p:cNvSpPr>
            <a:spLocks noGrp="1"/>
          </p:cNvSpPr>
          <p:nvPr>
            <p:ph type="sldNum" sz="quarter" idx="12"/>
          </p:nvPr>
        </p:nvSpPr>
        <p:spPr/>
        <p:txBody>
          <a:bodyPr/>
          <a:lstStyle/>
          <a:p>
            <a:pPr defTabSz="457200"/>
            <a:fld id="{093862CD-2CE4-D846-9F15-15300DCE1BBC}" type="slidenum">
              <a:rPr lang="en-US" smtClean="0">
                <a:solidFill>
                  <a:prstClr val="black"/>
                </a:solidFill>
              </a:rPr>
              <a:pPr defTabSz="457200"/>
              <a:t>59</a:t>
            </a:fld>
            <a:endParaRPr lang="en-US" dirty="0">
              <a:solidFill>
                <a:prstClr val="black"/>
              </a:solidFill>
            </a:endParaRPr>
          </a:p>
        </p:txBody>
      </p:sp>
      <p:pic>
        <p:nvPicPr>
          <p:cNvPr id="5" name="table"/>
          <p:cNvPicPr>
            <a:picLocks noGrp="1" noChangeAspect="1"/>
          </p:cNvPicPr>
          <p:nvPr>
            <p:ph idx="1"/>
          </p:nvPr>
        </p:nvPicPr>
        <p:blipFill>
          <a:blip r:embed="rId2"/>
          <a:stretch>
            <a:fillRect/>
          </a:stretch>
        </p:blipFill>
        <p:spPr>
          <a:xfrm>
            <a:off x="1861457" y="1992085"/>
            <a:ext cx="8013700" cy="1836360"/>
          </a:xfrm>
          <a:prstGeom prst="rect">
            <a:avLst/>
          </a:prstGeom>
        </p:spPr>
      </p:pic>
    </p:spTree>
    <p:extLst>
      <p:ext uri="{BB962C8B-B14F-4D97-AF65-F5344CB8AC3E}">
        <p14:creationId xmlns:p14="http://schemas.microsoft.com/office/powerpoint/2010/main" val="3493080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The project management process</a:t>
            </a:r>
          </a:p>
        </p:txBody>
      </p:sp>
      <p:sp>
        <p:nvSpPr>
          <p:cNvPr id="4" name="Arrow: Chevron 3"/>
          <p:cNvSpPr/>
          <p:nvPr/>
        </p:nvSpPr>
        <p:spPr>
          <a:xfrm>
            <a:off x="566057" y="1516971"/>
            <a:ext cx="5344886" cy="926646"/>
          </a:xfrm>
          <a:prstGeom prst="chevron">
            <a:avLst/>
          </a:prstGeom>
          <a:solidFill>
            <a:srgbClr val="7788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a:solidFill>
                  <a:schemeClr val="bg1"/>
                </a:solidFill>
              </a:rPr>
              <a:t>1. Establish a plan</a:t>
            </a:r>
          </a:p>
        </p:txBody>
      </p:sp>
      <p:sp>
        <p:nvSpPr>
          <p:cNvPr id="55" name="Arrow: Chevron 54"/>
          <p:cNvSpPr/>
          <p:nvPr/>
        </p:nvSpPr>
        <p:spPr>
          <a:xfrm>
            <a:off x="6313715" y="1516971"/>
            <a:ext cx="5344886" cy="926646"/>
          </a:xfrm>
          <a:prstGeom prst="chevron">
            <a:avLst/>
          </a:prstGeom>
          <a:solidFill>
            <a:srgbClr val="7788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a:solidFill>
                  <a:schemeClr val="bg1"/>
                </a:solidFill>
              </a:rPr>
              <a:t>2. Execute the plan</a:t>
            </a:r>
          </a:p>
        </p:txBody>
      </p:sp>
      <p:grpSp>
        <p:nvGrpSpPr>
          <p:cNvPr id="13" name="Group 12"/>
          <p:cNvGrpSpPr/>
          <p:nvPr/>
        </p:nvGrpSpPr>
        <p:grpSpPr>
          <a:xfrm>
            <a:off x="762000" y="2533275"/>
            <a:ext cx="3886200" cy="369332"/>
            <a:chOff x="762000" y="2830286"/>
            <a:chExt cx="3886200" cy="369332"/>
          </a:xfrm>
        </p:grpSpPr>
        <p:sp>
          <p:nvSpPr>
            <p:cNvPr id="5" name="Oval 4"/>
            <p:cNvSpPr/>
            <p:nvPr/>
          </p:nvSpPr>
          <p:spPr>
            <a:xfrm>
              <a:off x="762000" y="2830286"/>
              <a:ext cx="239486" cy="315685"/>
            </a:xfrm>
            <a:prstGeom prst="ellipse">
              <a:avLst/>
            </a:prstGeom>
            <a:solidFill>
              <a:srgbClr val="5577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1</a:t>
              </a:r>
            </a:p>
          </p:txBody>
        </p:sp>
        <p:sp>
          <p:nvSpPr>
            <p:cNvPr id="7" name="TextBox 6"/>
            <p:cNvSpPr txBox="1"/>
            <p:nvPr/>
          </p:nvSpPr>
          <p:spPr>
            <a:xfrm>
              <a:off x="1110343" y="2830286"/>
              <a:ext cx="3537857" cy="369332"/>
            </a:xfrm>
            <a:prstGeom prst="rect">
              <a:avLst/>
            </a:prstGeom>
            <a:noFill/>
          </p:spPr>
          <p:txBody>
            <a:bodyPr wrap="square" rtlCol="0">
              <a:spAutoFit/>
            </a:bodyPr>
            <a:lstStyle/>
            <a:p>
              <a:r>
                <a:rPr lang="en-ZA" dirty="0"/>
                <a:t>Establish project objective</a:t>
              </a:r>
            </a:p>
          </p:txBody>
        </p:sp>
      </p:grpSp>
      <p:grpSp>
        <p:nvGrpSpPr>
          <p:cNvPr id="14" name="Group 13"/>
          <p:cNvGrpSpPr/>
          <p:nvPr/>
        </p:nvGrpSpPr>
        <p:grpSpPr>
          <a:xfrm>
            <a:off x="762000" y="2998977"/>
            <a:ext cx="3886200" cy="369332"/>
            <a:chOff x="762000" y="3403084"/>
            <a:chExt cx="3886200" cy="369332"/>
          </a:xfrm>
        </p:grpSpPr>
        <p:sp>
          <p:nvSpPr>
            <p:cNvPr id="57" name="Oval 56"/>
            <p:cNvSpPr/>
            <p:nvPr/>
          </p:nvSpPr>
          <p:spPr>
            <a:xfrm>
              <a:off x="762000" y="3403084"/>
              <a:ext cx="239486" cy="315685"/>
            </a:xfrm>
            <a:prstGeom prst="ellipse">
              <a:avLst/>
            </a:prstGeom>
            <a:solidFill>
              <a:srgbClr val="5577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2</a:t>
              </a:r>
            </a:p>
          </p:txBody>
        </p:sp>
        <p:sp>
          <p:nvSpPr>
            <p:cNvPr id="58" name="TextBox 57"/>
            <p:cNvSpPr txBox="1"/>
            <p:nvPr/>
          </p:nvSpPr>
          <p:spPr>
            <a:xfrm>
              <a:off x="1110343" y="3403084"/>
              <a:ext cx="3537857" cy="369332"/>
            </a:xfrm>
            <a:prstGeom prst="rect">
              <a:avLst/>
            </a:prstGeom>
            <a:noFill/>
          </p:spPr>
          <p:txBody>
            <a:bodyPr wrap="square" rtlCol="0">
              <a:spAutoFit/>
            </a:bodyPr>
            <a:lstStyle/>
            <a:p>
              <a:r>
                <a:rPr lang="en-ZA" dirty="0"/>
                <a:t>Define the scope</a:t>
              </a:r>
            </a:p>
          </p:txBody>
        </p:sp>
      </p:grpSp>
      <p:grpSp>
        <p:nvGrpSpPr>
          <p:cNvPr id="15" name="Group 14"/>
          <p:cNvGrpSpPr/>
          <p:nvPr/>
        </p:nvGrpSpPr>
        <p:grpSpPr>
          <a:xfrm>
            <a:off x="762000" y="3464679"/>
            <a:ext cx="3886200" cy="369332"/>
            <a:chOff x="762000" y="3975882"/>
            <a:chExt cx="3886200" cy="369332"/>
          </a:xfrm>
        </p:grpSpPr>
        <p:sp>
          <p:nvSpPr>
            <p:cNvPr id="60" name="Oval 59"/>
            <p:cNvSpPr/>
            <p:nvPr/>
          </p:nvSpPr>
          <p:spPr>
            <a:xfrm>
              <a:off x="762000" y="3975882"/>
              <a:ext cx="239486" cy="315685"/>
            </a:xfrm>
            <a:prstGeom prst="ellipse">
              <a:avLst/>
            </a:prstGeom>
            <a:solidFill>
              <a:srgbClr val="5577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3</a:t>
              </a:r>
            </a:p>
          </p:txBody>
        </p:sp>
        <p:sp>
          <p:nvSpPr>
            <p:cNvPr id="61" name="TextBox 60"/>
            <p:cNvSpPr txBox="1"/>
            <p:nvPr/>
          </p:nvSpPr>
          <p:spPr>
            <a:xfrm>
              <a:off x="1110343" y="3975882"/>
              <a:ext cx="3537857" cy="369332"/>
            </a:xfrm>
            <a:prstGeom prst="rect">
              <a:avLst/>
            </a:prstGeom>
            <a:noFill/>
          </p:spPr>
          <p:txBody>
            <a:bodyPr wrap="square" rtlCol="0">
              <a:spAutoFit/>
            </a:bodyPr>
            <a:lstStyle/>
            <a:p>
              <a:r>
                <a:rPr lang="en-ZA" dirty="0"/>
                <a:t>Create a WBS</a:t>
              </a:r>
            </a:p>
          </p:txBody>
        </p:sp>
      </p:grpSp>
      <p:grpSp>
        <p:nvGrpSpPr>
          <p:cNvPr id="18" name="Group 17"/>
          <p:cNvGrpSpPr/>
          <p:nvPr/>
        </p:nvGrpSpPr>
        <p:grpSpPr>
          <a:xfrm>
            <a:off x="762000" y="3930381"/>
            <a:ext cx="3886200" cy="369332"/>
            <a:chOff x="762000" y="4548680"/>
            <a:chExt cx="3886200" cy="369332"/>
          </a:xfrm>
        </p:grpSpPr>
        <p:sp>
          <p:nvSpPr>
            <p:cNvPr id="63" name="Oval 62"/>
            <p:cNvSpPr/>
            <p:nvPr/>
          </p:nvSpPr>
          <p:spPr>
            <a:xfrm>
              <a:off x="762000" y="4548680"/>
              <a:ext cx="239486" cy="315685"/>
            </a:xfrm>
            <a:prstGeom prst="ellipse">
              <a:avLst/>
            </a:prstGeom>
            <a:solidFill>
              <a:srgbClr val="5577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4</a:t>
              </a:r>
            </a:p>
          </p:txBody>
        </p:sp>
        <p:sp>
          <p:nvSpPr>
            <p:cNvPr id="64" name="TextBox 63"/>
            <p:cNvSpPr txBox="1"/>
            <p:nvPr/>
          </p:nvSpPr>
          <p:spPr>
            <a:xfrm>
              <a:off x="1110343" y="4548680"/>
              <a:ext cx="3537857" cy="369332"/>
            </a:xfrm>
            <a:prstGeom prst="rect">
              <a:avLst/>
            </a:prstGeom>
            <a:noFill/>
          </p:spPr>
          <p:txBody>
            <a:bodyPr wrap="square" rtlCol="0">
              <a:spAutoFit/>
            </a:bodyPr>
            <a:lstStyle/>
            <a:p>
              <a:r>
                <a:rPr lang="en-ZA" dirty="0"/>
                <a:t>Assign responsibility</a:t>
              </a:r>
            </a:p>
          </p:txBody>
        </p:sp>
      </p:grpSp>
      <p:grpSp>
        <p:nvGrpSpPr>
          <p:cNvPr id="19" name="Group 18"/>
          <p:cNvGrpSpPr/>
          <p:nvPr/>
        </p:nvGrpSpPr>
        <p:grpSpPr>
          <a:xfrm>
            <a:off x="762000" y="4396083"/>
            <a:ext cx="3886200" cy="369332"/>
            <a:chOff x="762000" y="5121478"/>
            <a:chExt cx="3886200" cy="369332"/>
          </a:xfrm>
        </p:grpSpPr>
        <p:sp>
          <p:nvSpPr>
            <p:cNvPr id="66" name="Oval 65"/>
            <p:cNvSpPr/>
            <p:nvPr/>
          </p:nvSpPr>
          <p:spPr>
            <a:xfrm>
              <a:off x="762000" y="5121478"/>
              <a:ext cx="239486" cy="315685"/>
            </a:xfrm>
            <a:prstGeom prst="ellipse">
              <a:avLst/>
            </a:prstGeom>
            <a:solidFill>
              <a:srgbClr val="5577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5</a:t>
              </a:r>
            </a:p>
          </p:txBody>
        </p:sp>
        <p:sp>
          <p:nvSpPr>
            <p:cNvPr id="67" name="TextBox 66"/>
            <p:cNvSpPr txBox="1"/>
            <p:nvPr/>
          </p:nvSpPr>
          <p:spPr>
            <a:xfrm>
              <a:off x="1110343" y="5121478"/>
              <a:ext cx="3537857" cy="369332"/>
            </a:xfrm>
            <a:prstGeom prst="rect">
              <a:avLst/>
            </a:prstGeom>
            <a:noFill/>
          </p:spPr>
          <p:txBody>
            <a:bodyPr wrap="square" rtlCol="0">
              <a:spAutoFit/>
            </a:bodyPr>
            <a:lstStyle/>
            <a:p>
              <a:r>
                <a:rPr lang="en-ZA" dirty="0"/>
                <a:t>Define activities</a:t>
              </a:r>
            </a:p>
          </p:txBody>
        </p:sp>
      </p:grpSp>
      <p:grpSp>
        <p:nvGrpSpPr>
          <p:cNvPr id="20" name="Group 19"/>
          <p:cNvGrpSpPr/>
          <p:nvPr/>
        </p:nvGrpSpPr>
        <p:grpSpPr>
          <a:xfrm>
            <a:off x="762000" y="4861785"/>
            <a:ext cx="3886200" cy="369332"/>
            <a:chOff x="762000" y="5694276"/>
            <a:chExt cx="3886200" cy="369332"/>
          </a:xfrm>
        </p:grpSpPr>
        <p:sp>
          <p:nvSpPr>
            <p:cNvPr id="69" name="Oval 68"/>
            <p:cNvSpPr/>
            <p:nvPr/>
          </p:nvSpPr>
          <p:spPr>
            <a:xfrm>
              <a:off x="762000" y="5694276"/>
              <a:ext cx="239486" cy="315685"/>
            </a:xfrm>
            <a:prstGeom prst="ellipse">
              <a:avLst/>
            </a:prstGeom>
            <a:solidFill>
              <a:srgbClr val="5577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6</a:t>
              </a:r>
            </a:p>
          </p:txBody>
        </p:sp>
        <p:sp>
          <p:nvSpPr>
            <p:cNvPr id="70" name="TextBox 69"/>
            <p:cNvSpPr txBox="1"/>
            <p:nvPr/>
          </p:nvSpPr>
          <p:spPr>
            <a:xfrm>
              <a:off x="1110343" y="5694276"/>
              <a:ext cx="3537857" cy="369332"/>
            </a:xfrm>
            <a:prstGeom prst="rect">
              <a:avLst/>
            </a:prstGeom>
            <a:noFill/>
          </p:spPr>
          <p:txBody>
            <a:bodyPr wrap="square" rtlCol="0">
              <a:spAutoFit/>
            </a:bodyPr>
            <a:lstStyle/>
            <a:p>
              <a:r>
                <a:rPr lang="en-ZA" dirty="0"/>
                <a:t>Sequence activities</a:t>
              </a:r>
            </a:p>
          </p:txBody>
        </p:sp>
      </p:grpSp>
      <p:grpSp>
        <p:nvGrpSpPr>
          <p:cNvPr id="71" name="Group 70"/>
          <p:cNvGrpSpPr/>
          <p:nvPr/>
        </p:nvGrpSpPr>
        <p:grpSpPr>
          <a:xfrm>
            <a:off x="762000" y="5327487"/>
            <a:ext cx="3886200" cy="369332"/>
            <a:chOff x="762000" y="2830286"/>
            <a:chExt cx="3886200" cy="369332"/>
          </a:xfrm>
        </p:grpSpPr>
        <p:sp>
          <p:nvSpPr>
            <p:cNvPr id="72" name="Oval 71"/>
            <p:cNvSpPr/>
            <p:nvPr/>
          </p:nvSpPr>
          <p:spPr>
            <a:xfrm>
              <a:off x="762000" y="2830286"/>
              <a:ext cx="239486" cy="315685"/>
            </a:xfrm>
            <a:prstGeom prst="ellipse">
              <a:avLst/>
            </a:prstGeom>
            <a:solidFill>
              <a:srgbClr val="5577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7</a:t>
              </a:r>
            </a:p>
          </p:txBody>
        </p:sp>
        <p:sp>
          <p:nvSpPr>
            <p:cNvPr id="73" name="TextBox 72"/>
            <p:cNvSpPr txBox="1"/>
            <p:nvPr/>
          </p:nvSpPr>
          <p:spPr>
            <a:xfrm>
              <a:off x="1110343" y="2830286"/>
              <a:ext cx="3537857" cy="369332"/>
            </a:xfrm>
            <a:prstGeom prst="rect">
              <a:avLst/>
            </a:prstGeom>
            <a:noFill/>
          </p:spPr>
          <p:txBody>
            <a:bodyPr wrap="square" rtlCol="0">
              <a:spAutoFit/>
            </a:bodyPr>
            <a:lstStyle/>
            <a:p>
              <a:r>
                <a:rPr lang="en-ZA" dirty="0"/>
                <a:t>Estimate activity resources</a:t>
              </a:r>
            </a:p>
          </p:txBody>
        </p:sp>
      </p:grpSp>
      <p:grpSp>
        <p:nvGrpSpPr>
          <p:cNvPr id="74" name="Group 73"/>
          <p:cNvGrpSpPr/>
          <p:nvPr/>
        </p:nvGrpSpPr>
        <p:grpSpPr>
          <a:xfrm>
            <a:off x="762000" y="5793189"/>
            <a:ext cx="3886200" cy="369332"/>
            <a:chOff x="762000" y="2830286"/>
            <a:chExt cx="3886200" cy="369332"/>
          </a:xfrm>
        </p:grpSpPr>
        <p:sp>
          <p:nvSpPr>
            <p:cNvPr id="75" name="Oval 74"/>
            <p:cNvSpPr/>
            <p:nvPr/>
          </p:nvSpPr>
          <p:spPr>
            <a:xfrm>
              <a:off x="762000" y="2830286"/>
              <a:ext cx="239486" cy="315685"/>
            </a:xfrm>
            <a:prstGeom prst="ellipse">
              <a:avLst/>
            </a:prstGeom>
            <a:solidFill>
              <a:srgbClr val="5577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8</a:t>
              </a:r>
            </a:p>
          </p:txBody>
        </p:sp>
        <p:sp>
          <p:nvSpPr>
            <p:cNvPr id="76" name="TextBox 75"/>
            <p:cNvSpPr txBox="1"/>
            <p:nvPr/>
          </p:nvSpPr>
          <p:spPr>
            <a:xfrm>
              <a:off x="1110343" y="2830286"/>
              <a:ext cx="3537857" cy="369332"/>
            </a:xfrm>
            <a:prstGeom prst="rect">
              <a:avLst/>
            </a:prstGeom>
            <a:noFill/>
          </p:spPr>
          <p:txBody>
            <a:bodyPr wrap="square" rtlCol="0">
              <a:spAutoFit/>
            </a:bodyPr>
            <a:lstStyle/>
            <a:p>
              <a:r>
                <a:rPr lang="en-ZA" dirty="0"/>
                <a:t>Develop project schedule</a:t>
              </a:r>
            </a:p>
          </p:txBody>
        </p:sp>
      </p:grpSp>
      <p:grpSp>
        <p:nvGrpSpPr>
          <p:cNvPr id="77" name="Group 76"/>
          <p:cNvGrpSpPr/>
          <p:nvPr/>
        </p:nvGrpSpPr>
        <p:grpSpPr>
          <a:xfrm>
            <a:off x="762000" y="6258895"/>
            <a:ext cx="3886200" cy="369332"/>
            <a:chOff x="762000" y="2830286"/>
            <a:chExt cx="3886200" cy="369332"/>
          </a:xfrm>
        </p:grpSpPr>
        <p:sp>
          <p:nvSpPr>
            <p:cNvPr id="78" name="Oval 77"/>
            <p:cNvSpPr/>
            <p:nvPr/>
          </p:nvSpPr>
          <p:spPr>
            <a:xfrm>
              <a:off x="762000" y="2830286"/>
              <a:ext cx="239486" cy="315685"/>
            </a:xfrm>
            <a:prstGeom prst="ellipse">
              <a:avLst/>
            </a:prstGeom>
            <a:solidFill>
              <a:srgbClr val="5577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9</a:t>
              </a:r>
            </a:p>
          </p:txBody>
        </p:sp>
        <p:sp>
          <p:nvSpPr>
            <p:cNvPr id="79" name="TextBox 78"/>
            <p:cNvSpPr txBox="1"/>
            <p:nvPr/>
          </p:nvSpPr>
          <p:spPr>
            <a:xfrm>
              <a:off x="1110343" y="2830286"/>
              <a:ext cx="3537857" cy="369332"/>
            </a:xfrm>
            <a:prstGeom prst="rect">
              <a:avLst/>
            </a:prstGeom>
            <a:noFill/>
          </p:spPr>
          <p:txBody>
            <a:bodyPr wrap="square" rtlCol="0">
              <a:spAutoFit/>
            </a:bodyPr>
            <a:lstStyle/>
            <a:p>
              <a:r>
                <a:rPr lang="en-ZA" dirty="0"/>
                <a:t>Determine budget</a:t>
              </a:r>
            </a:p>
          </p:txBody>
        </p:sp>
      </p:grpSp>
      <p:grpSp>
        <p:nvGrpSpPr>
          <p:cNvPr id="80" name="Group 79"/>
          <p:cNvGrpSpPr/>
          <p:nvPr/>
        </p:nvGrpSpPr>
        <p:grpSpPr>
          <a:xfrm>
            <a:off x="6313715" y="2629645"/>
            <a:ext cx="3886200" cy="369332"/>
            <a:chOff x="762000" y="2830286"/>
            <a:chExt cx="3886200" cy="369332"/>
          </a:xfrm>
        </p:grpSpPr>
        <p:sp>
          <p:nvSpPr>
            <p:cNvPr id="81" name="Oval 80"/>
            <p:cNvSpPr/>
            <p:nvPr/>
          </p:nvSpPr>
          <p:spPr>
            <a:xfrm>
              <a:off x="762000" y="2830286"/>
              <a:ext cx="239486" cy="315685"/>
            </a:xfrm>
            <a:prstGeom prst="ellipse">
              <a:avLst/>
            </a:prstGeom>
            <a:solidFill>
              <a:srgbClr val="5577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1</a:t>
              </a:r>
            </a:p>
          </p:txBody>
        </p:sp>
        <p:sp>
          <p:nvSpPr>
            <p:cNvPr id="82" name="TextBox 81"/>
            <p:cNvSpPr txBox="1"/>
            <p:nvPr/>
          </p:nvSpPr>
          <p:spPr>
            <a:xfrm>
              <a:off x="1110343" y="2830286"/>
              <a:ext cx="3537857" cy="369332"/>
            </a:xfrm>
            <a:prstGeom prst="rect">
              <a:avLst/>
            </a:prstGeom>
            <a:noFill/>
          </p:spPr>
          <p:txBody>
            <a:bodyPr wrap="square" rtlCol="0">
              <a:spAutoFit/>
            </a:bodyPr>
            <a:lstStyle/>
            <a:p>
              <a:r>
                <a:rPr lang="en-ZA" dirty="0"/>
                <a:t>Perform the work</a:t>
              </a:r>
            </a:p>
          </p:txBody>
        </p:sp>
      </p:grpSp>
      <p:grpSp>
        <p:nvGrpSpPr>
          <p:cNvPr id="83" name="Group 82"/>
          <p:cNvGrpSpPr/>
          <p:nvPr/>
        </p:nvGrpSpPr>
        <p:grpSpPr>
          <a:xfrm>
            <a:off x="6313715" y="3156819"/>
            <a:ext cx="3886200" cy="369332"/>
            <a:chOff x="762000" y="2830286"/>
            <a:chExt cx="3886200" cy="369332"/>
          </a:xfrm>
        </p:grpSpPr>
        <p:sp>
          <p:nvSpPr>
            <p:cNvPr id="84" name="Oval 83"/>
            <p:cNvSpPr/>
            <p:nvPr/>
          </p:nvSpPr>
          <p:spPr>
            <a:xfrm>
              <a:off x="762000" y="2830286"/>
              <a:ext cx="239486" cy="315685"/>
            </a:xfrm>
            <a:prstGeom prst="ellipse">
              <a:avLst/>
            </a:prstGeom>
            <a:solidFill>
              <a:srgbClr val="5577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2</a:t>
              </a:r>
            </a:p>
          </p:txBody>
        </p:sp>
        <p:sp>
          <p:nvSpPr>
            <p:cNvPr id="85" name="TextBox 84"/>
            <p:cNvSpPr txBox="1"/>
            <p:nvPr/>
          </p:nvSpPr>
          <p:spPr>
            <a:xfrm>
              <a:off x="1110343" y="2830286"/>
              <a:ext cx="3537857" cy="369332"/>
            </a:xfrm>
            <a:prstGeom prst="rect">
              <a:avLst/>
            </a:prstGeom>
            <a:noFill/>
          </p:spPr>
          <p:txBody>
            <a:bodyPr wrap="square" rtlCol="0">
              <a:spAutoFit/>
            </a:bodyPr>
            <a:lstStyle/>
            <a:p>
              <a:r>
                <a:rPr lang="en-ZA" dirty="0"/>
                <a:t>Monitor and control progress</a:t>
              </a:r>
            </a:p>
          </p:txBody>
        </p:sp>
      </p:grpSp>
      <p:grpSp>
        <p:nvGrpSpPr>
          <p:cNvPr id="86" name="Group 85"/>
          <p:cNvGrpSpPr/>
          <p:nvPr/>
        </p:nvGrpSpPr>
        <p:grpSpPr>
          <a:xfrm>
            <a:off x="6313715" y="3733821"/>
            <a:ext cx="3886200" cy="369332"/>
            <a:chOff x="762000" y="2830286"/>
            <a:chExt cx="3886200" cy="369332"/>
          </a:xfrm>
        </p:grpSpPr>
        <p:sp>
          <p:nvSpPr>
            <p:cNvPr id="87" name="Oval 86"/>
            <p:cNvSpPr/>
            <p:nvPr/>
          </p:nvSpPr>
          <p:spPr>
            <a:xfrm>
              <a:off x="762000" y="2830286"/>
              <a:ext cx="239486" cy="315685"/>
            </a:xfrm>
            <a:prstGeom prst="ellipse">
              <a:avLst/>
            </a:prstGeom>
            <a:solidFill>
              <a:srgbClr val="5577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3</a:t>
              </a:r>
            </a:p>
          </p:txBody>
        </p:sp>
        <p:sp>
          <p:nvSpPr>
            <p:cNvPr id="88" name="TextBox 87"/>
            <p:cNvSpPr txBox="1"/>
            <p:nvPr/>
          </p:nvSpPr>
          <p:spPr>
            <a:xfrm>
              <a:off x="1110343" y="2830286"/>
              <a:ext cx="3537857" cy="369332"/>
            </a:xfrm>
            <a:prstGeom prst="rect">
              <a:avLst/>
            </a:prstGeom>
            <a:noFill/>
          </p:spPr>
          <p:txBody>
            <a:bodyPr wrap="square" rtlCol="0">
              <a:spAutoFit/>
            </a:bodyPr>
            <a:lstStyle/>
            <a:p>
              <a:r>
                <a:rPr lang="en-ZA" dirty="0"/>
                <a:t>Change management</a:t>
              </a:r>
            </a:p>
          </p:txBody>
        </p:sp>
      </p:grpSp>
      <p:pic>
        <p:nvPicPr>
          <p:cNvPr id="21" name="Picture 20"/>
          <p:cNvPicPr>
            <a:picLocks noChangeAspect="1"/>
          </p:cNvPicPr>
          <p:nvPr/>
        </p:nvPicPr>
        <p:blipFill>
          <a:blip r:embed="rId3"/>
          <a:stretch>
            <a:fillRect/>
          </a:stretch>
        </p:blipFill>
        <p:spPr>
          <a:xfrm>
            <a:off x="6881133" y="4396083"/>
            <a:ext cx="4210050" cy="1914525"/>
          </a:xfrm>
          <a:prstGeom prst="rect">
            <a:avLst/>
          </a:prstGeom>
        </p:spPr>
      </p:pic>
    </p:spTree>
    <p:extLst>
      <p:ext uri="{BB962C8B-B14F-4D97-AF65-F5344CB8AC3E}">
        <p14:creationId xmlns:p14="http://schemas.microsoft.com/office/powerpoint/2010/main" val="69018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Case Study</a:t>
            </a:r>
          </a:p>
        </p:txBody>
      </p:sp>
      <p:sp>
        <p:nvSpPr>
          <p:cNvPr id="3" name="Rectangle 2"/>
          <p:cNvSpPr/>
          <p:nvPr/>
        </p:nvSpPr>
        <p:spPr>
          <a:xfrm>
            <a:off x="424543" y="1720840"/>
            <a:ext cx="10918371" cy="3416320"/>
          </a:xfrm>
          <a:prstGeom prst="rect">
            <a:avLst/>
          </a:prstGeom>
        </p:spPr>
        <p:txBody>
          <a:bodyPr wrap="square">
            <a:spAutoFit/>
          </a:bodyPr>
          <a:lstStyle/>
          <a:p>
            <a:r>
              <a:rPr lang="en-ZA" sz="2400" dirty="0">
                <a:solidFill>
                  <a:srgbClr val="000000"/>
                </a:solidFill>
                <a:latin typeface="Arial" panose="020B0604020202020204" pitchFamily="34" charset="0"/>
              </a:rPr>
              <a:t>You have been appointed as the project manager for a shopping centre construction project. The area in which you are building is prone to excessive rain and occasional flooding. You are working with unfamiliar construction teams. After initial consultation with the local traffic department, it has become clear that they are not satisfied with the road layout as per your building plans. However, they did give the preliminary go-ahead for the project, with the proviso that the town engineer and town planner reconsider the plans. To date, all the suppliers you have contacted can supply all the relevant material but cannot guarantee on-time delivery. </a:t>
            </a:r>
            <a:endParaRPr lang="en-ZA" sz="2400" dirty="0"/>
          </a:p>
        </p:txBody>
      </p:sp>
    </p:spTree>
    <p:extLst>
      <p:ext uri="{BB962C8B-B14F-4D97-AF65-F5344CB8AC3E}">
        <p14:creationId xmlns:p14="http://schemas.microsoft.com/office/powerpoint/2010/main" val="358891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Activities</a:t>
            </a:r>
          </a:p>
        </p:txBody>
      </p:sp>
      <p:sp>
        <p:nvSpPr>
          <p:cNvPr id="3" name="TextBox 2"/>
          <p:cNvSpPr txBox="1"/>
          <p:nvPr/>
        </p:nvSpPr>
        <p:spPr>
          <a:xfrm>
            <a:off x="334963" y="1484313"/>
            <a:ext cx="11522075" cy="4280531"/>
          </a:xfrm>
          <a:prstGeom prst="rect">
            <a:avLst/>
          </a:prstGeom>
          <a:noFill/>
        </p:spPr>
        <p:txBody>
          <a:bodyPr wrap="square" rtlCol="0">
            <a:spAutoFit/>
          </a:bodyPr>
          <a:lstStyle/>
          <a:p>
            <a:pPr marL="342900" indent="-342900">
              <a:lnSpc>
                <a:spcPct val="200000"/>
              </a:lnSpc>
              <a:buAutoNum type="arabicPeriod"/>
            </a:pPr>
            <a:r>
              <a:rPr lang="en-ZA" sz="2800" dirty="0"/>
              <a:t>Why is it important to evaluate the performance of a project upon completion?</a:t>
            </a:r>
          </a:p>
          <a:p>
            <a:pPr marL="342900" indent="-342900">
              <a:lnSpc>
                <a:spcPct val="200000"/>
              </a:lnSpc>
              <a:buAutoNum type="arabicPeriod"/>
            </a:pPr>
            <a:r>
              <a:rPr lang="en-ZA" sz="2800" dirty="0"/>
              <a:t>What are some of the factors that constrain a project?</a:t>
            </a:r>
          </a:p>
          <a:p>
            <a:pPr marL="342900" indent="-342900">
              <a:lnSpc>
                <a:spcPct val="200000"/>
              </a:lnSpc>
              <a:buAutoNum type="arabicPeriod"/>
            </a:pPr>
            <a:r>
              <a:rPr lang="en-ZA" sz="2800" dirty="0"/>
              <a:t>Why is it important for the Project Manager and his/her team to communicate regularly and effectively with a project's stakeholders? </a:t>
            </a:r>
            <a:endParaRPr lang="en-ZA" sz="2800" dirty="0"/>
          </a:p>
        </p:txBody>
      </p:sp>
    </p:spTree>
    <p:extLst>
      <p:ext uri="{BB962C8B-B14F-4D97-AF65-F5344CB8AC3E}">
        <p14:creationId xmlns:p14="http://schemas.microsoft.com/office/powerpoint/2010/main" val="1447592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000" b="1" dirty="0">
                <a:solidFill>
                  <a:schemeClr val="bg1"/>
                </a:solidFill>
              </a:rPr>
              <a:t>Initiating a project</a:t>
            </a:r>
          </a:p>
        </p:txBody>
      </p:sp>
    </p:spTree>
    <p:extLst>
      <p:ext uri="{BB962C8B-B14F-4D97-AF65-F5344CB8AC3E}">
        <p14:creationId xmlns:p14="http://schemas.microsoft.com/office/powerpoint/2010/main" val="383474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Project identification and selection</a:t>
            </a:r>
          </a:p>
        </p:txBody>
      </p:sp>
      <p:sp>
        <p:nvSpPr>
          <p:cNvPr id="20" name="TextBox 19"/>
          <p:cNvSpPr txBox="1"/>
          <p:nvPr/>
        </p:nvSpPr>
        <p:spPr>
          <a:xfrm>
            <a:off x="329939" y="1446028"/>
            <a:ext cx="11566688" cy="461665"/>
          </a:xfrm>
          <a:prstGeom prst="rect">
            <a:avLst/>
          </a:prstGeom>
          <a:noFill/>
        </p:spPr>
        <p:txBody>
          <a:bodyPr wrap="square" rtlCol="0">
            <a:spAutoFit/>
          </a:bodyPr>
          <a:lstStyle/>
          <a:p>
            <a:r>
              <a:rPr lang="en-ZA" sz="2400" dirty="0"/>
              <a:t>A project charter is a document that formally authorises the project that has been selected. </a:t>
            </a:r>
          </a:p>
        </p:txBody>
      </p:sp>
      <p:graphicFrame>
        <p:nvGraphicFramePr>
          <p:cNvPr id="3" name="Diagram 2"/>
          <p:cNvGraphicFramePr/>
          <p:nvPr>
            <p:extLst>
              <p:ext uri="{D42A27DB-BD31-4B8C-83A1-F6EECF244321}">
                <p14:modId xmlns:p14="http://schemas.microsoft.com/office/powerpoint/2010/main" val="3251180618"/>
              </p:ext>
            </p:extLst>
          </p:nvPr>
        </p:nvGraphicFramePr>
        <p:xfrm>
          <a:off x="334963" y="1907694"/>
          <a:ext cx="11522075" cy="1270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4212771" y="2993571"/>
            <a:ext cx="0" cy="34231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055428" y="2993571"/>
            <a:ext cx="0" cy="342310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Arrow: Right 7"/>
          <p:cNvSpPr/>
          <p:nvPr/>
        </p:nvSpPr>
        <p:spPr>
          <a:xfrm>
            <a:off x="761999" y="3069768"/>
            <a:ext cx="3178629" cy="84908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Need </a:t>
            </a:r>
          </a:p>
        </p:txBody>
      </p:sp>
      <p:sp>
        <p:nvSpPr>
          <p:cNvPr id="15" name="Arrow: Right 14"/>
          <p:cNvSpPr/>
          <p:nvPr/>
        </p:nvSpPr>
        <p:spPr>
          <a:xfrm>
            <a:off x="761999" y="4073754"/>
            <a:ext cx="3178629" cy="84908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Problem </a:t>
            </a:r>
          </a:p>
        </p:txBody>
      </p:sp>
      <p:sp>
        <p:nvSpPr>
          <p:cNvPr id="16" name="Arrow: Right 15"/>
          <p:cNvSpPr/>
          <p:nvPr/>
        </p:nvSpPr>
        <p:spPr>
          <a:xfrm>
            <a:off x="761999" y="5077738"/>
            <a:ext cx="3178629" cy="84908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Opportunity</a:t>
            </a:r>
          </a:p>
        </p:txBody>
      </p:sp>
      <p:grpSp>
        <p:nvGrpSpPr>
          <p:cNvPr id="21" name="Group 20"/>
          <p:cNvGrpSpPr/>
          <p:nvPr/>
        </p:nvGrpSpPr>
        <p:grpSpPr>
          <a:xfrm>
            <a:off x="4253819" y="3248597"/>
            <a:ext cx="3899856" cy="646331"/>
            <a:chOff x="4253819" y="3248597"/>
            <a:chExt cx="3899856" cy="646331"/>
          </a:xfrm>
        </p:grpSpPr>
        <p:sp>
          <p:nvSpPr>
            <p:cNvPr id="10" name="TextBox 9"/>
            <p:cNvSpPr txBox="1"/>
            <p:nvPr/>
          </p:nvSpPr>
          <p:spPr>
            <a:xfrm>
              <a:off x="4604932" y="3248597"/>
              <a:ext cx="3548743" cy="646331"/>
            </a:xfrm>
            <a:prstGeom prst="rect">
              <a:avLst/>
            </a:prstGeom>
            <a:noFill/>
          </p:spPr>
          <p:txBody>
            <a:bodyPr wrap="square" rtlCol="0">
              <a:spAutoFit/>
            </a:bodyPr>
            <a:lstStyle/>
            <a:p>
              <a:r>
                <a:rPr lang="en-ZA" dirty="0"/>
                <a:t>Develop a set of criteria against which the project will be evaluated. </a:t>
              </a:r>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819" y="3408106"/>
              <a:ext cx="351113" cy="345793"/>
            </a:xfrm>
            <a:prstGeom prst="rect">
              <a:avLst/>
            </a:prstGeom>
          </p:spPr>
        </p:pic>
      </p:grpSp>
      <p:grpSp>
        <p:nvGrpSpPr>
          <p:cNvPr id="22" name="Group 21"/>
          <p:cNvGrpSpPr/>
          <p:nvPr/>
        </p:nvGrpSpPr>
        <p:grpSpPr>
          <a:xfrm>
            <a:off x="4253819" y="4012431"/>
            <a:ext cx="3899856" cy="505302"/>
            <a:chOff x="4253819" y="3248597"/>
            <a:chExt cx="3899856" cy="505302"/>
          </a:xfrm>
        </p:grpSpPr>
        <p:sp>
          <p:nvSpPr>
            <p:cNvPr id="23" name="TextBox 22"/>
            <p:cNvSpPr txBox="1"/>
            <p:nvPr/>
          </p:nvSpPr>
          <p:spPr>
            <a:xfrm>
              <a:off x="4604932" y="3248597"/>
              <a:ext cx="3548743" cy="369332"/>
            </a:xfrm>
            <a:prstGeom prst="rect">
              <a:avLst/>
            </a:prstGeom>
            <a:noFill/>
          </p:spPr>
          <p:txBody>
            <a:bodyPr wrap="square" rtlCol="0">
              <a:spAutoFit/>
            </a:bodyPr>
            <a:lstStyle/>
            <a:p>
              <a:r>
                <a:rPr lang="en-ZA" dirty="0"/>
                <a:t>List assumptions. </a:t>
              </a:r>
            </a:p>
          </p:txBody>
        </p: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819" y="3408106"/>
              <a:ext cx="351113" cy="345793"/>
            </a:xfrm>
            <a:prstGeom prst="rect">
              <a:avLst/>
            </a:prstGeom>
          </p:spPr>
        </p:pic>
      </p:grpSp>
      <p:grpSp>
        <p:nvGrpSpPr>
          <p:cNvPr id="26" name="Group 25"/>
          <p:cNvGrpSpPr/>
          <p:nvPr/>
        </p:nvGrpSpPr>
        <p:grpSpPr>
          <a:xfrm>
            <a:off x="4256314" y="4654539"/>
            <a:ext cx="3899856" cy="646331"/>
            <a:chOff x="4253819" y="3248597"/>
            <a:chExt cx="3899856" cy="646331"/>
          </a:xfrm>
        </p:grpSpPr>
        <p:sp>
          <p:nvSpPr>
            <p:cNvPr id="27" name="TextBox 26"/>
            <p:cNvSpPr txBox="1"/>
            <p:nvPr/>
          </p:nvSpPr>
          <p:spPr>
            <a:xfrm>
              <a:off x="4604932" y="3248597"/>
              <a:ext cx="3548743" cy="646331"/>
            </a:xfrm>
            <a:prstGeom prst="rect">
              <a:avLst/>
            </a:prstGeom>
            <a:noFill/>
          </p:spPr>
          <p:txBody>
            <a:bodyPr wrap="square" rtlCol="0">
              <a:spAutoFit/>
            </a:bodyPr>
            <a:lstStyle/>
            <a:p>
              <a:r>
                <a:rPr lang="en-ZA" dirty="0"/>
                <a:t>Gather data and information for each project.  </a:t>
              </a:r>
            </a:p>
          </p:txBody>
        </p:sp>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819" y="3408106"/>
              <a:ext cx="351113" cy="345793"/>
            </a:xfrm>
            <a:prstGeom prst="rect">
              <a:avLst/>
            </a:prstGeom>
          </p:spPr>
        </p:pic>
      </p:grpSp>
      <p:grpSp>
        <p:nvGrpSpPr>
          <p:cNvPr id="30" name="Group 29"/>
          <p:cNvGrpSpPr/>
          <p:nvPr/>
        </p:nvGrpSpPr>
        <p:grpSpPr>
          <a:xfrm>
            <a:off x="4330019" y="5423801"/>
            <a:ext cx="3899856" cy="646331"/>
            <a:chOff x="4253819" y="3248597"/>
            <a:chExt cx="3899856" cy="646331"/>
          </a:xfrm>
        </p:grpSpPr>
        <p:sp>
          <p:nvSpPr>
            <p:cNvPr id="31" name="TextBox 30"/>
            <p:cNvSpPr txBox="1"/>
            <p:nvPr/>
          </p:nvSpPr>
          <p:spPr>
            <a:xfrm>
              <a:off x="4604932" y="3248597"/>
              <a:ext cx="3548743" cy="646331"/>
            </a:xfrm>
            <a:prstGeom prst="rect">
              <a:avLst/>
            </a:prstGeom>
            <a:noFill/>
          </p:spPr>
          <p:txBody>
            <a:bodyPr wrap="square" rtlCol="0">
              <a:spAutoFit/>
            </a:bodyPr>
            <a:lstStyle/>
            <a:p>
              <a:r>
                <a:rPr lang="en-ZA" dirty="0"/>
                <a:t>Evaluate each project against the criteria. </a:t>
              </a:r>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819" y="3408106"/>
              <a:ext cx="351113" cy="345793"/>
            </a:xfrm>
            <a:prstGeom prst="rect">
              <a:avLst/>
            </a:prstGeom>
          </p:spPr>
        </p:pic>
      </p:grpSp>
      <p:grpSp>
        <p:nvGrpSpPr>
          <p:cNvPr id="35" name="Group 34"/>
          <p:cNvGrpSpPr/>
          <p:nvPr/>
        </p:nvGrpSpPr>
        <p:grpSpPr>
          <a:xfrm>
            <a:off x="8504788" y="3084093"/>
            <a:ext cx="2838127" cy="369332"/>
            <a:chOff x="8591598" y="3084093"/>
            <a:chExt cx="2838127" cy="369332"/>
          </a:xfrm>
        </p:grpSpPr>
        <p:sp>
          <p:nvSpPr>
            <p:cNvPr id="33" name="Oval 32"/>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1</a:t>
              </a:r>
            </a:p>
          </p:txBody>
        </p:sp>
        <p:sp>
          <p:nvSpPr>
            <p:cNvPr id="34" name="TextBox 33"/>
            <p:cNvSpPr txBox="1"/>
            <p:nvPr/>
          </p:nvSpPr>
          <p:spPr>
            <a:xfrm>
              <a:off x="8838925" y="3084093"/>
              <a:ext cx="2590800" cy="369332"/>
            </a:xfrm>
            <a:prstGeom prst="rect">
              <a:avLst/>
            </a:prstGeom>
            <a:noFill/>
          </p:spPr>
          <p:txBody>
            <a:bodyPr wrap="square" rtlCol="0">
              <a:spAutoFit/>
            </a:bodyPr>
            <a:lstStyle/>
            <a:p>
              <a:r>
                <a:rPr lang="en-ZA" dirty="0"/>
                <a:t>Project title</a:t>
              </a:r>
            </a:p>
          </p:txBody>
        </p:sp>
      </p:grpSp>
      <p:grpSp>
        <p:nvGrpSpPr>
          <p:cNvPr id="36" name="Group 35"/>
          <p:cNvGrpSpPr/>
          <p:nvPr/>
        </p:nvGrpSpPr>
        <p:grpSpPr>
          <a:xfrm>
            <a:off x="8504788" y="3446504"/>
            <a:ext cx="2838127" cy="369332"/>
            <a:chOff x="8591598" y="3084093"/>
            <a:chExt cx="2838127" cy="369332"/>
          </a:xfrm>
        </p:grpSpPr>
        <p:sp>
          <p:nvSpPr>
            <p:cNvPr id="37" name="Oval 36"/>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2</a:t>
              </a:r>
            </a:p>
          </p:txBody>
        </p:sp>
        <p:sp>
          <p:nvSpPr>
            <p:cNvPr id="38" name="TextBox 37"/>
            <p:cNvSpPr txBox="1"/>
            <p:nvPr/>
          </p:nvSpPr>
          <p:spPr>
            <a:xfrm>
              <a:off x="8838925" y="3084093"/>
              <a:ext cx="2590800" cy="369332"/>
            </a:xfrm>
            <a:prstGeom prst="rect">
              <a:avLst/>
            </a:prstGeom>
            <a:noFill/>
          </p:spPr>
          <p:txBody>
            <a:bodyPr wrap="square" rtlCol="0">
              <a:spAutoFit/>
            </a:bodyPr>
            <a:lstStyle/>
            <a:p>
              <a:r>
                <a:rPr lang="en-ZA" dirty="0"/>
                <a:t>The purpose</a:t>
              </a:r>
            </a:p>
          </p:txBody>
        </p:sp>
      </p:grpSp>
      <p:grpSp>
        <p:nvGrpSpPr>
          <p:cNvPr id="39" name="Group 38"/>
          <p:cNvGrpSpPr/>
          <p:nvPr/>
        </p:nvGrpSpPr>
        <p:grpSpPr>
          <a:xfrm>
            <a:off x="8504788" y="3808915"/>
            <a:ext cx="2838127" cy="369332"/>
            <a:chOff x="8591598" y="3084093"/>
            <a:chExt cx="2838127" cy="369332"/>
          </a:xfrm>
        </p:grpSpPr>
        <p:sp>
          <p:nvSpPr>
            <p:cNvPr id="40" name="Oval 39"/>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3</a:t>
              </a:r>
            </a:p>
          </p:txBody>
        </p:sp>
        <p:sp>
          <p:nvSpPr>
            <p:cNvPr id="41" name="TextBox 40"/>
            <p:cNvSpPr txBox="1"/>
            <p:nvPr/>
          </p:nvSpPr>
          <p:spPr>
            <a:xfrm>
              <a:off x="8838925" y="3084093"/>
              <a:ext cx="2590800" cy="369332"/>
            </a:xfrm>
            <a:prstGeom prst="rect">
              <a:avLst/>
            </a:prstGeom>
            <a:noFill/>
          </p:spPr>
          <p:txBody>
            <a:bodyPr wrap="square" rtlCol="0">
              <a:spAutoFit/>
            </a:bodyPr>
            <a:lstStyle/>
            <a:p>
              <a:r>
                <a:rPr lang="en-ZA" dirty="0"/>
                <a:t>Project description</a:t>
              </a:r>
            </a:p>
          </p:txBody>
        </p:sp>
      </p:grpSp>
      <p:grpSp>
        <p:nvGrpSpPr>
          <p:cNvPr id="42" name="Group 41"/>
          <p:cNvGrpSpPr/>
          <p:nvPr/>
        </p:nvGrpSpPr>
        <p:grpSpPr>
          <a:xfrm>
            <a:off x="8504788" y="4171326"/>
            <a:ext cx="2838127" cy="369332"/>
            <a:chOff x="8591598" y="3084093"/>
            <a:chExt cx="2838127" cy="369332"/>
          </a:xfrm>
        </p:grpSpPr>
        <p:sp>
          <p:nvSpPr>
            <p:cNvPr id="43" name="Oval 42"/>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4</a:t>
              </a:r>
            </a:p>
          </p:txBody>
        </p:sp>
        <p:sp>
          <p:nvSpPr>
            <p:cNvPr id="44" name="TextBox 43"/>
            <p:cNvSpPr txBox="1"/>
            <p:nvPr/>
          </p:nvSpPr>
          <p:spPr>
            <a:xfrm>
              <a:off x="8838925" y="3084093"/>
              <a:ext cx="2590800" cy="369332"/>
            </a:xfrm>
            <a:prstGeom prst="rect">
              <a:avLst/>
            </a:prstGeom>
            <a:noFill/>
          </p:spPr>
          <p:txBody>
            <a:bodyPr wrap="square" rtlCol="0">
              <a:spAutoFit/>
            </a:bodyPr>
            <a:lstStyle/>
            <a:p>
              <a:r>
                <a:rPr lang="en-ZA" dirty="0"/>
                <a:t>Objective</a:t>
              </a:r>
            </a:p>
          </p:txBody>
        </p:sp>
      </p:grpSp>
      <p:grpSp>
        <p:nvGrpSpPr>
          <p:cNvPr id="45" name="Group 44"/>
          <p:cNvGrpSpPr/>
          <p:nvPr/>
        </p:nvGrpSpPr>
        <p:grpSpPr>
          <a:xfrm>
            <a:off x="8504788" y="4533737"/>
            <a:ext cx="2838127" cy="369332"/>
            <a:chOff x="8591598" y="3084093"/>
            <a:chExt cx="2838127" cy="369332"/>
          </a:xfrm>
        </p:grpSpPr>
        <p:sp>
          <p:nvSpPr>
            <p:cNvPr id="46" name="Oval 45"/>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5</a:t>
              </a:r>
            </a:p>
          </p:txBody>
        </p:sp>
        <p:sp>
          <p:nvSpPr>
            <p:cNvPr id="47" name="TextBox 46"/>
            <p:cNvSpPr txBox="1"/>
            <p:nvPr/>
          </p:nvSpPr>
          <p:spPr>
            <a:xfrm>
              <a:off x="8838925" y="3084093"/>
              <a:ext cx="2590800" cy="369332"/>
            </a:xfrm>
            <a:prstGeom prst="rect">
              <a:avLst/>
            </a:prstGeom>
            <a:noFill/>
          </p:spPr>
          <p:txBody>
            <a:bodyPr wrap="square" rtlCol="0">
              <a:spAutoFit/>
            </a:bodyPr>
            <a:lstStyle/>
            <a:p>
              <a:r>
                <a:rPr lang="en-ZA" dirty="0"/>
                <a:t>Benefits</a:t>
              </a:r>
            </a:p>
          </p:txBody>
        </p:sp>
      </p:grpSp>
      <p:grpSp>
        <p:nvGrpSpPr>
          <p:cNvPr id="48" name="Group 47"/>
          <p:cNvGrpSpPr/>
          <p:nvPr/>
        </p:nvGrpSpPr>
        <p:grpSpPr>
          <a:xfrm>
            <a:off x="8504788" y="4896148"/>
            <a:ext cx="2838127" cy="369332"/>
            <a:chOff x="8591598" y="3084093"/>
            <a:chExt cx="2838127" cy="369332"/>
          </a:xfrm>
        </p:grpSpPr>
        <p:sp>
          <p:nvSpPr>
            <p:cNvPr id="49" name="Oval 48"/>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6</a:t>
              </a:r>
            </a:p>
          </p:txBody>
        </p:sp>
        <p:sp>
          <p:nvSpPr>
            <p:cNvPr id="50" name="TextBox 49"/>
            <p:cNvSpPr txBox="1"/>
            <p:nvPr/>
          </p:nvSpPr>
          <p:spPr>
            <a:xfrm>
              <a:off x="8838925" y="3084093"/>
              <a:ext cx="2590800" cy="369332"/>
            </a:xfrm>
            <a:prstGeom prst="rect">
              <a:avLst/>
            </a:prstGeom>
            <a:noFill/>
          </p:spPr>
          <p:txBody>
            <a:bodyPr wrap="square" rtlCol="0">
              <a:spAutoFit/>
            </a:bodyPr>
            <a:lstStyle/>
            <a:p>
              <a:r>
                <a:rPr lang="en-ZA" dirty="0"/>
                <a:t>Funding</a:t>
              </a:r>
            </a:p>
          </p:txBody>
        </p:sp>
      </p:grpSp>
      <p:grpSp>
        <p:nvGrpSpPr>
          <p:cNvPr id="51" name="Group 50"/>
          <p:cNvGrpSpPr/>
          <p:nvPr/>
        </p:nvGrpSpPr>
        <p:grpSpPr>
          <a:xfrm>
            <a:off x="8504788" y="5258559"/>
            <a:ext cx="2838127" cy="369332"/>
            <a:chOff x="8591598" y="3084093"/>
            <a:chExt cx="2838127" cy="369332"/>
          </a:xfrm>
        </p:grpSpPr>
        <p:sp>
          <p:nvSpPr>
            <p:cNvPr id="52" name="Oval 51"/>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7</a:t>
              </a:r>
            </a:p>
          </p:txBody>
        </p:sp>
        <p:sp>
          <p:nvSpPr>
            <p:cNvPr id="53" name="TextBox 52"/>
            <p:cNvSpPr txBox="1"/>
            <p:nvPr/>
          </p:nvSpPr>
          <p:spPr>
            <a:xfrm>
              <a:off x="8838925" y="3084093"/>
              <a:ext cx="2590800" cy="369332"/>
            </a:xfrm>
            <a:prstGeom prst="rect">
              <a:avLst/>
            </a:prstGeom>
            <a:noFill/>
          </p:spPr>
          <p:txBody>
            <a:bodyPr wrap="square" rtlCol="0">
              <a:spAutoFit/>
            </a:bodyPr>
            <a:lstStyle/>
            <a:p>
              <a:r>
                <a:rPr lang="en-ZA" dirty="0"/>
                <a:t>Major deliverables</a:t>
              </a:r>
            </a:p>
          </p:txBody>
        </p:sp>
      </p:grpSp>
      <p:grpSp>
        <p:nvGrpSpPr>
          <p:cNvPr id="54" name="Group 53"/>
          <p:cNvGrpSpPr/>
          <p:nvPr/>
        </p:nvGrpSpPr>
        <p:grpSpPr>
          <a:xfrm>
            <a:off x="8504788" y="5620970"/>
            <a:ext cx="2838127" cy="369332"/>
            <a:chOff x="8591598" y="3084093"/>
            <a:chExt cx="2838127" cy="369332"/>
          </a:xfrm>
        </p:grpSpPr>
        <p:sp>
          <p:nvSpPr>
            <p:cNvPr id="55" name="Oval 54"/>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8</a:t>
              </a:r>
            </a:p>
          </p:txBody>
        </p:sp>
        <p:sp>
          <p:nvSpPr>
            <p:cNvPr id="56" name="TextBox 55"/>
            <p:cNvSpPr txBox="1"/>
            <p:nvPr/>
          </p:nvSpPr>
          <p:spPr>
            <a:xfrm>
              <a:off x="8838925" y="3084093"/>
              <a:ext cx="2590800" cy="369332"/>
            </a:xfrm>
            <a:prstGeom prst="rect">
              <a:avLst/>
            </a:prstGeom>
            <a:noFill/>
          </p:spPr>
          <p:txBody>
            <a:bodyPr wrap="square" rtlCol="0">
              <a:spAutoFit/>
            </a:bodyPr>
            <a:lstStyle/>
            <a:p>
              <a:r>
                <a:rPr lang="en-ZA" dirty="0"/>
                <a:t>Acceptance criteria</a:t>
              </a:r>
            </a:p>
          </p:txBody>
        </p:sp>
      </p:grpSp>
      <p:grpSp>
        <p:nvGrpSpPr>
          <p:cNvPr id="57" name="Group 56"/>
          <p:cNvGrpSpPr/>
          <p:nvPr/>
        </p:nvGrpSpPr>
        <p:grpSpPr>
          <a:xfrm>
            <a:off x="8504788" y="5983379"/>
            <a:ext cx="2838127" cy="369332"/>
            <a:chOff x="8591598" y="3084093"/>
            <a:chExt cx="2838127" cy="369332"/>
          </a:xfrm>
        </p:grpSpPr>
        <p:sp>
          <p:nvSpPr>
            <p:cNvPr id="58" name="Oval 57"/>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9</a:t>
              </a:r>
            </a:p>
          </p:txBody>
        </p:sp>
        <p:sp>
          <p:nvSpPr>
            <p:cNvPr id="59" name="TextBox 58"/>
            <p:cNvSpPr txBox="1"/>
            <p:nvPr/>
          </p:nvSpPr>
          <p:spPr>
            <a:xfrm>
              <a:off x="8838925" y="3084093"/>
              <a:ext cx="2590800" cy="369332"/>
            </a:xfrm>
            <a:prstGeom prst="rect">
              <a:avLst/>
            </a:prstGeom>
            <a:noFill/>
          </p:spPr>
          <p:txBody>
            <a:bodyPr wrap="square" rtlCol="0">
              <a:spAutoFit/>
            </a:bodyPr>
            <a:lstStyle/>
            <a:p>
              <a:r>
                <a:rPr lang="en-ZA" dirty="0"/>
                <a:t>Milestone schedule</a:t>
              </a:r>
            </a:p>
          </p:txBody>
        </p:sp>
      </p:grpSp>
    </p:spTree>
    <p:extLst>
      <p:ext uri="{BB962C8B-B14F-4D97-AF65-F5344CB8AC3E}">
        <p14:creationId xmlns:p14="http://schemas.microsoft.com/office/powerpoint/2010/main" val="3991432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4697</TotalTime>
  <Words>5324</Words>
  <Application>Microsoft Office PowerPoint</Application>
  <PresentationFormat>Widescreen</PresentationFormat>
  <Paragraphs>612</Paragraphs>
  <Slides>60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Times New Roman</vt:lpstr>
      <vt:lpstr>Wingdings</vt:lpstr>
      <vt:lpstr>Office Theme</vt:lpstr>
      <vt:lpstr>Project Management Concepts</vt:lpstr>
      <vt:lpstr> What is a project</vt:lpstr>
      <vt:lpstr> What is NOT a project?</vt:lpstr>
      <vt:lpstr> Project constraints</vt:lpstr>
      <vt:lpstr> Project Life Cycle </vt:lpstr>
      <vt:lpstr>The project management process</vt:lpstr>
      <vt:lpstr>Activities</vt:lpstr>
      <vt:lpstr>Initiating a project</vt:lpstr>
      <vt:lpstr>Project identification and selection</vt:lpstr>
      <vt:lpstr>Activity</vt:lpstr>
      <vt:lpstr>Request for Proposal</vt:lpstr>
      <vt:lpstr>Developing project proposals</vt:lpstr>
      <vt:lpstr>Proposal structure</vt:lpstr>
      <vt:lpstr>Fixed Price Contracts</vt:lpstr>
      <vt:lpstr>Planning, Performing &amp; Controlling</vt:lpstr>
      <vt:lpstr>Example of SOW</vt:lpstr>
      <vt:lpstr>Example of Milestone Schedule</vt:lpstr>
      <vt:lpstr>Example of Specification document</vt:lpstr>
      <vt:lpstr>Example of a WBS</vt:lpstr>
      <vt:lpstr>WBS</vt:lpstr>
      <vt:lpstr>Network diagram</vt:lpstr>
      <vt:lpstr>PROJECT SCHEDULE</vt:lpstr>
      <vt:lpstr>Scheduling Techniques</vt:lpstr>
      <vt:lpstr>Activity 1</vt:lpstr>
      <vt:lpstr>GANTT CHART</vt:lpstr>
      <vt:lpstr>PERT CHART</vt:lpstr>
      <vt:lpstr>Conversion from GANTT to PERT</vt:lpstr>
      <vt:lpstr>PERT Diagram</vt:lpstr>
      <vt:lpstr>Activity 2</vt:lpstr>
      <vt:lpstr>Example 2</vt:lpstr>
      <vt:lpstr>ASSIGNMENT</vt:lpstr>
      <vt:lpstr>PowerPoint Presentation</vt:lpstr>
      <vt:lpstr>1.1</vt:lpstr>
      <vt:lpstr>1.2</vt:lpstr>
      <vt:lpstr>MONITORING AND EVALUATION</vt:lpstr>
      <vt:lpstr>Reasons for project planning</vt:lpstr>
      <vt:lpstr>Bar Chart</vt:lpstr>
      <vt:lpstr>PROJECT COST MANAGEMENT</vt:lpstr>
      <vt:lpstr>Pricing Strategies</vt:lpstr>
      <vt:lpstr>Estimates</vt:lpstr>
      <vt:lpstr>Estimating Manual Table of Contents</vt:lpstr>
      <vt:lpstr>Pricing Process</vt:lpstr>
      <vt:lpstr>Work Breakdown Structure – Apex Manufacturing</vt:lpstr>
      <vt:lpstr>Work Breakdown Structure – Apex Manufacturing</vt:lpstr>
      <vt:lpstr>Types of costs</vt:lpstr>
      <vt:lpstr>Project Financing Methods</vt:lpstr>
      <vt:lpstr>Payback period</vt:lpstr>
      <vt:lpstr>Discounted Cash Flows </vt:lpstr>
      <vt:lpstr>Exercise </vt:lpstr>
      <vt:lpstr>Exercise </vt:lpstr>
      <vt:lpstr>Net Present Value </vt:lpstr>
      <vt:lpstr>Internal Rate of Return </vt:lpstr>
      <vt:lpstr>Comparing IRR, NPV and Payback </vt:lpstr>
      <vt:lpstr>Risk Management Process</vt:lpstr>
      <vt:lpstr>Quantifying risk</vt:lpstr>
      <vt:lpstr>Responding to the risk</vt:lpstr>
      <vt:lpstr>Risk Prioritisation Analysis</vt:lpstr>
      <vt:lpstr>Risk Matrix</vt:lpstr>
      <vt:lpstr>Sample Risk Register</vt:lpstr>
      <vt:lpstr>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Rishen A.</dc:creator>
  <cp:lastModifiedBy>Singh, Rishen A.</cp:lastModifiedBy>
  <cp:revision>161</cp:revision>
  <dcterms:created xsi:type="dcterms:W3CDTF">2017-03-15T12:04:44Z</dcterms:created>
  <dcterms:modified xsi:type="dcterms:W3CDTF">2017-08-31T12:22:44Z</dcterms:modified>
</cp:coreProperties>
</file>