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82" r:id="rId2"/>
    <p:sldId id="335" r:id="rId3"/>
    <p:sldId id="344" r:id="rId4"/>
    <p:sldId id="341" r:id="rId5"/>
    <p:sldId id="352" r:id="rId6"/>
    <p:sldId id="353" r:id="rId7"/>
    <p:sldId id="354" r:id="rId8"/>
    <p:sldId id="355" r:id="rId9"/>
    <p:sldId id="356" r:id="rId10"/>
    <p:sldId id="357" r:id="rId11"/>
    <p:sldId id="358" r:id="rId12"/>
    <p:sldId id="339" r:id="rId13"/>
    <p:sldId id="359" r:id="rId14"/>
    <p:sldId id="360" r:id="rId15"/>
    <p:sldId id="363" r:id="rId16"/>
    <p:sldId id="362" r:id="rId17"/>
    <p:sldId id="365" r:id="rId18"/>
    <p:sldId id="364" r:id="rId19"/>
    <p:sldId id="366" r:id="rId20"/>
    <p:sldId id="367" r:id="rId21"/>
    <p:sldId id="368" r:id="rId22"/>
    <p:sldId id="369" r:id="rId23"/>
    <p:sldId id="370" r:id="rId24"/>
    <p:sldId id="371" r:id="rId25"/>
    <p:sldId id="376" r:id="rId26"/>
    <p:sldId id="372" r:id="rId27"/>
    <p:sldId id="373" r:id="rId28"/>
    <p:sldId id="379" r:id="rId29"/>
    <p:sldId id="374" r:id="rId30"/>
    <p:sldId id="375" r:id="rId31"/>
    <p:sldId id="377" r:id="rId32"/>
    <p:sldId id="381" r:id="rId33"/>
    <p:sldId id="380" r:id="rId34"/>
    <p:sldId id="382" r:id="rId35"/>
    <p:sldId id="383" r:id="rId36"/>
    <p:sldId id="384" r:id="rId37"/>
    <p:sldId id="385" r:id="rId38"/>
    <p:sldId id="386" r:id="rId39"/>
    <p:sldId id="387" r:id="rId40"/>
    <p:sldId id="389" r:id="rId41"/>
    <p:sldId id="390" r:id="rId42"/>
    <p:sldId id="391" r:id="rId43"/>
    <p:sldId id="393" r:id="rId44"/>
    <p:sldId id="394" r:id="rId45"/>
    <p:sldId id="396" r:id="rId46"/>
    <p:sldId id="397" r:id="rId47"/>
    <p:sldId id="398" r:id="rId48"/>
    <p:sldId id="399" r:id="rId49"/>
    <p:sldId id="400" r:id="rId50"/>
    <p:sldId id="401" r:id="rId51"/>
    <p:sldId id="402" r:id="rId52"/>
    <p:sldId id="403" r:id="rId53"/>
    <p:sldId id="404" r:id="rId54"/>
    <p:sldId id="405" r:id="rId55"/>
    <p:sldId id="406" r:id="rId56"/>
    <p:sldId id="407" r:id="rId57"/>
    <p:sldId id="408" r:id="rId58"/>
    <p:sldId id="409" r:id="rId59"/>
    <p:sldId id="410" r:id="rId60"/>
    <p:sldId id="411"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ngh, Rishen A." initials="SRA" lastIdx="0" clrIdx="0">
    <p:extLst>
      <p:ext uri="{19B8F6BF-5375-455C-9EA6-DF929625EA0E}">
        <p15:presenceInfo xmlns:p15="http://schemas.microsoft.com/office/powerpoint/2012/main" userId="S-1-5-21-329068152-1454471165-1417001333-19862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86605" autoAdjust="0"/>
  </p:normalViewPr>
  <p:slideViewPr>
    <p:cSldViewPr snapToGrid="0">
      <p:cViewPr varScale="1">
        <p:scale>
          <a:sx n="59" d="100"/>
          <a:sy n="59" d="100"/>
        </p:scale>
        <p:origin x="10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B8A04-E068-4BAC-A4E6-6415094A96D7}" type="doc">
      <dgm:prSet loTypeId="urn:microsoft.com/office/officeart/2005/8/layout/hProcess9" loCatId="process" qsTypeId="urn:microsoft.com/office/officeart/2005/8/quickstyle/simple1" qsCatId="simple" csTypeId="urn:microsoft.com/office/officeart/2005/8/colors/accent1_2" csCatId="accent1" phldr="1"/>
      <dgm:spPr/>
    </dgm:pt>
    <dgm:pt modelId="{B6E44155-9C9A-4B19-91BD-23C1DBEC066B}">
      <dgm:prSet phldrT="[Text]"/>
      <dgm:spPr>
        <a:solidFill>
          <a:schemeClr val="bg1">
            <a:lumMod val="75000"/>
          </a:schemeClr>
        </a:solidFill>
      </dgm:spPr>
      <dgm:t>
        <a:bodyPr/>
        <a:lstStyle/>
        <a:p>
          <a:r>
            <a:rPr lang="en-US" dirty="0"/>
            <a:t>Project identification</a:t>
          </a:r>
        </a:p>
      </dgm:t>
    </dgm:pt>
    <dgm:pt modelId="{E9D0ED9A-9278-44D8-A1B1-1DD7B74F1EEE}" type="parTrans" cxnId="{5AF23C37-BCCB-48B6-AFF8-7EA8550E7598}">
      <dgm:prSet/>
      <dgm:spPr/>
      <dgm:t>
        <a:bodyPr/>
        <a:lstStyle/>
        <a:p>
          <a:endParaRPr lang="en-US"/>
        </a:p>
      </dgm:t>
    </dgm:pt>
    <dgm:pt modelId="{2C171F7D-987E-4F2F-9C49-BFB7F799D74F}" type="sibTrans" cxnId="{5AF23C37-BCCB-48B6-AFF8-7EA8550E7598}">
      <dgm:prSet/>
      <dgm:spPr/>
      <dgm:t>
        <a:bodyPr/>
        <a:lstStyle/>
        <a:p>
          <a:endParaRPr lang="en-US"/>
        </a:p>
      </dgm:t>
    </dgm:pt>
    <dgm:pt modelId="{C8DDB244-224D-41FB-8765-B2481DC6B2D7}">
      <dgm:prSet phldrT="[Text]"/>
      <dgm:spPr>
        <a:solidFill>
          <a:schemeClr val="bg1">
            <a:lumMod val="75000"/>
          </a:schemeClr>
        </a:solidFill>
      </dgm:spPr>
      <dgm:t>
        <a:bodyPr/>
        <a:lstStyle/>
        <a:p>
          <a:r>
            <a:rPr lang="en-US" dirty="0"/>
            <a:t>Project selection</a:t>
          </a:r>
        </a:p>
      </dgm:t>
    </dgm:pt>
    <dgm:pt modelId="{8BB4FC85-2353-4D47-8644-E7C60F899F94}" type="parTrans" cxnId="{4256EDB9-5CC2-402A-8985-392FAB95995E}">
      <dgm:prSet/>
      <dgm:spPr/>
      <dgm:t>
        <a:bodyPr/>
        <a:lstStyle/>
        <a:p>
          <a:endParaRPr lang="en-US"/>
        </a:p>
      </dgm:t>
    </dgm:pt>
    <dgm:pt modelId="{FB7EB2DD-7E8A-42B4-B1C5-9EFC18307418}" type="sibTrans" cxnId="{4256EDB9-5CC2-402A-8985-392FAB95995E}">
      <dgm:prSet/>
      <dgm:spPr/>
      <dgm:t>
        <a:bodyPr/>
        <a:lstStyle/>
        <a:p>
          <a:endParaRPr lang="en-US"/>
        </a:p>
      </dgm:t>
    </dgm:pt>
    <dgm:pt modelId="{BE467A4E-5227-4212-A4B4-ED3B56F186E8}">
      <dgm:prSet phldrT="[Text]"/>
      <dgm:spPr/>
      <dgm:t>
        <a:bodyPr/>
        <a:lstStyle/>
        <a:p>
          <a:r>
            <a:rPr lang="en-US" dirty="0"/>
            <a:t>Evaluation &amp; Prioritsation</a:t>
          </a:r>
        </a:p>
      </dgm:t>
    </dgm:pt>
    <dgm:pt modelId="{6D8C1440-0A9D-4170-B699-5BC4835E4F78}" type="parTrans" cxnId="{A3BABCF6-855B-4A9C-8945-1EF4924FDA59}">
      <dgm:prSet/>
      <dgm:spPr/>
      <dgm:t>
        <a:bodyPr/>
        <a:lstStyle/>
        <a:p>
          <a:endParaRPr lang="en-US"/>
        </a:p>
      </dgm:t>
    </dgm:pt>
    <dgm:pt modelId="{7C8C32A3-8E45-4FDB-BE38-F167084A40BA}" type="sibTrans" cxnId="{A3BABCF6-855B-4A9C-8945-1EF4924FDA59}">
      <dgm:prSet/>
      <dgm:spPr/>
      <dgm:t>
        <a:bodyPr/>
        <a:lstStyle/>
        <a:p>
          <a:endParaRPr lang="en-US"/>
        </a:p>
      </dgm:t>
    </dgm:pt>
    <dgm:pt modelId="{9F7E6D58-CD25-4484-B084-2678834BC8B3}" type="pres">
      <dgm:prSet presAssocID="{A18B8A04-E068-4BAC-A4E6-6415094A96D7}" presName="CompostProcess" presStyleCnt="0">
        <dgm:presLayoutVars>
          <dgm:dir/>
          <dgm:resizeHandles val="exact"/>
        </dgm:presLayoutVars>
      </dgm:prSet>
      <dgm:spPr/>
    </dgm:pt>
    <dgm:pt modelId="{11AA3178-1DDE-4B74-9DBE-0B98893920E8}" type="pres">
      <dgm:prSet presAssocID="{A18B8A04-E068-4BAC-A4E6-6415094A96D7}" presName="arrow" presStyleLbl="bgShp" presStyleIdx="0" presStyleCnt="1"/>
      <dgm:spPr/>
    </dgm:pt>
    <dgm:pt modelId="{4B73BE42-5631-455C-95A7-B692B40FFA75}" type="pres">
      <dgm:prSet presAssocID="{A18B8A04-E068-4BAC-A4E6-6415094A96D7}" presName="linearProcess" presStyleCnt="0"/>
      <dgm:spPr/>
    </dgm:pt>
    <dgm:pt modelId="{B53E969F-0A9C-453C-8170-633C03635E50}" type="pres">
      <dgm:prSet presAssocID="{B6E44155-9C9A-4B19-91BD-23C1DBEC066B}" presName="textNode" presStyleLbl="node1" presStyleIdx="0" presStyleCnt="3">
        <dgm:presLayoutVars>
          <dgm:bulletEnabled val="1"/>
        </dgm:presLayoutVars>
      </dgm:prSet>
      <dgm:spPr/>
    </dgm:pt>
    <dgm:pt modelId="{A67C1D02-77D1-4AF7-BAAE-3DFCDD547C86}" type="pres">
      <dgm:prSet presAssocID="{2C171F7D-987E-4F2F-9C49-BFB7F799D74F}" presName="sibTrans" presStyleCnt="0"/>
      <dgm:spPr/>
    </dgm:pt>
    <dgm:pt modelId="{DFC4A7F4-0B58-47A5-B413-1157C5FC3126}" type="pres">
      <dgm:prSet presAssocID="{C8DDB244-224D-41FB-8765-B2481DC6B2D7}" presName="textNode" presStyleLbl="node1" presStyleIdx="1" presStyleCnt="3">
        <dgm:presLayoutVars>
          <dgm:bulletEnabled val="1"/>
        </dgm:presLayoutVars>
      </dgm:prSet>
      <dgm:spPr/>
    </dgm:pt>
    <dgm:pt modelId="{1FB0E036-D920-498E-8E17-F27421947B17}" type="pres">
      <dgm:prSet presAssocID="{FB7EB2DD-7E8A-42B4-B1C5-9EFC18307418}" presName="sibTrans" presStyleCnt="0"/>
      <dgm:spPr/>
    </dgm:pt>
    <dgm:pt modelId="{BCE62A25-B5BE-453A-9F68-01F983DC45E5}" type="pres">
      <dgm:prSet presAssocID="{BE467A4E-5227-4212-A4B4-ED3B56F186E8}" presName="textNode" presStyleLbl="node1" presStyleIdx="2" presStyleCnt="3">
        <dgm:presLayoutVars>
          <dgm:bulletEnabled val="1"/>
        </dgm:presLayoutVars>
      </dgm:prSet>
      <dgm:spPr/>
    </dgm:pt>
  </dgm:ptLst>
  <dgm:cxnLst>
    <dgm:cxn modelId="{5AF23C37-BCCB-48B6-AFF8-7EA8550E7598}" srcId="{A18B8A04-E068-4BAC-A4E6-6415094A96D7}" destId="{B6E44155-9C9A-4B19-91BD-23C1DBEC066B}" srcOrd="0" destOrd="0" parTransId="{E9D0ED9A-9278-44D8-A1B1-1DD7B74F1EEE}" sibTransId="{2C171F7D-987E-4F2F-9C49-BFB7F799D74F}"/>
    <dgm:cxn modelId="{6101B839-21C5-4E73-A280-70BA13857A62}" type="presOf" srcId="{A18B8A04-E068-4BAC-A4E6-6415094A96D7}" destId="{9F7E6D58-CD25-4484-B084-2678834BC8B3}" srcOrd="0" destOrd="0" presId="urn:microsoft.com/office/officeart/2005/8/layout/hProcess9"/>
    <dgm:cxn modelId="{29ECED63-56E9-4D67-AB89-FDAA3BEDB12E}" type="presOf" srcId="{C8DDB244-224D-41FB-8765-B2481DC6B2D7}" destId="{DFC4A7F4-0B58-47A5-B413-1157C5FC3126}" srcOrd="0" destOrd="0" presId="urn:microsoft.com/office/officeart/2005/8/layout/hProcess9"/>
    <dgm:cxn modelId="{F380B4AE-EC1E-4760-923C-0D7DE7C2CDD4}" type="presOf" srcId="{BE467A4E-5227-4212-A4B4-ED3B56F186E8}" destId="{BCE62A25-B5BE-453A-9F68-01F983DC45E5}" srcOrd="0" destOrd="0" presId="urn:microsoft.com/office/officeart/2005/8/layout/hProcess9"/>
    <dgm:cxn modelId="{4256EDB9-5CC2-402A-8985-392FAB95995E}" srcId="{A18B8A04-E068-4BAC-A4E6-6415094A96D7}" destId="{C8DDB244-224D-41FB-8765-B2481DC6B2D7}" srcOrd="1" destOrd="0" parTransId="{8BB4FC85-2353-4D47-8644-E7C60F899F94}" sibTransId="{FB7EB2DD-7E8A-42B4-B1C5-9EFC18307418}"/>
    <dgm:cxn modelId="{48275FED-D8B5-4A88-B103-1C940987BC0B}" type="presOf" srcId="{B6E44155-9C9A-4B19-91BD-23C1DBEC066B}" destId="{B53E969F-0A9C-453C-8170-633C03635E50}" srcOrd="0" destOrd="0" presId="urn:microsoft.com/office/officeart/2005/8/layout/hProcess9"/>
    <dgm:cxn modelId="{A3BABCF6-855B-4A9C-8945-1EF4924FDA59}" srcId="{A18B8A04-E068-4BAC-A4E6-6415094A96D7}" destId="{BE467A4E-5227-4212-A4B4-ED3B56F186E8}" srcOrd="2" destOrd="0" parTransId="{6D8C1440-0A9D-4170-B699-5BC4835E4F78}" sibTransId="{7C8C32A3-8E45-4FDB-BE38-F167084A40BA}"/>
    <dgm:cxn modelId="{20788212-9820-4B10-A6E7-3126FFDE7918}" type="presParOf" srcId="{9F7E6D58-CD25-4484-B084-2678834BC8B3}" destId="{11AA3178-1DDE-4B74-9DBE-0B98893920E8}" srcOrd="0" destOrd="0" presId="urn:microsoft.com/office/officeart/2005/8/layout/hProcess9"/>
    <dgm:cxn modelId="{9B9B534E-5095-4C6D-B857-C490F8BA8AFF}" type="presParOf" srcId="{9F7E6D58-CD25-4484-B084-2678834BC8B3}" destId="{4B73BE42-5631-455C-95A7-B692B40FFA75}" srcOrd="1" destOrd="0" presId="urn:microsoft.com/office/officeart/2005/8/layout/hProcess9"/>
    <dgm:cxn modelId="{BAB15033-2E65-4792-A238-F48B10042F52}" type="presParOf" srcId="{4B73BE42-5631-455C-95A7-B692B40FFA75}" destId="{B53E969F-0A9C-453C-8170-633C03635E50}" srcOrd="0" destOrd="0" presId="urn:microsoft.com/office/officeart/2005/8/layout/hProcess9"/>
    <dgm:cxn modelId="{46806DB1-1A01-47A2-8BB5-0D7845207FC5}" type="presParOf" srcId="{4B73BE42-5631-455C-95A7-B692B40FFA75}" destId="{A67C1D02-77D1-4AF7-BAAE-3DFCDD547C86}" srcOrd="1" destOrd="0" presId="urn:microsoft.com/office/officeart/2005/8/layout/hProcess9"/>
    <dgm:cxn modelId="{B5593C0A-540F-4DA8-934D-8361EC85B408}" type="presParOf" srcId="{4B73BE42-5631-455C-95A7-B692B40FFA75}" destId="{DFC4A7F4-0B58-47A5-B413-1157C5FC3126}" srcOrd="2" destOrd="0" presId="urn:microsoft.com/office/officeart/2005/8/layout/hProcess9"/>
    <dgm:cxn modelId="{9C89E32E-8F71-43DC-97C5-39F6564462A4}" type="presParOf" srcId="{4B73BE42-5631-455C-95A7-B692B40FFA75}" destId="{1FB0E036-D920-498E-8E17-F27421947B17}" srcOrd="3" destOrd="0" presId="urn:microsoft.com/office/officeart/2005/8/layout/hProcess9"/>
    <dgm:cxn modelId="{F8CBCD00-26DC-4AB3-A709-F631BB9C495B}" type="presParOf" srcId="{4B73BE42-5631-455C-95A7-B692B40FFA75}" destId="{BCE62A25-B5BE-453A-9F68-01F983DC45E5}"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8B8A04-E068-4BAC-A4E6-6415094A96D7}" type="doc">
      <dgm:prSet loTypeId="urn:microsoft.com/office/officeart/2005/8/layout/hProcess9" loCatId="process" qsTypeId="urn:microsoft.com/office/officeart/2005/8/quickstyle/simple1" qsCatId="simple" csTypeId="urn:microsoft.com/office/officeart/2005/8/colors/accent1_2" csCatId="accent1" phldr="1"/>
      <dgm:spPr/>
    </dgm:pt>
    <dgm:pt modelId="{B6E44155-9C9A-4B19-91BD-23C1DBEC066B}">
      <dgm:prSet phldrT="[Text]"/>
      <dgm:spPr>
        <a:solidFill>
          <a:schemeClr val="bg1">
            <a:lumMod val="75000"/>
          </a:schemeClr>
        </a:solidFill>
      </dgm:spPr>
      <dgm:t>
        <a:bodyPr/>
        <a:lstStyle/>
        <a:p>
          <a:r>
            <a:rPr lang="en-US" dirty="0"/>
            <a:t>Project identification</a:t>
          </a:r>
        </a:p>
      </dgm:t>
    </dgm:pt>
    <dgm:pt modelId="{E9D0ED9A-9278-44D8-A1B1-1DD7B74F1EEE}" type="parTrans" cxnId="{5AF23C37-BCCB-48B6-AFF8-7EA8550E7598}">
      <dgm:prSet/>
      <dgm:spPr/>
      <dgm:t>
        <a:bodyPr/>
        <a:lstStyle/>
        <a:p>
          <a:endParaRPr lang="en-US"/>
        </a:p>
      </dgm:t>
    </dgm:pt>
    <dgm:pt modelId="{2C171F7D-987E-4F2F-9C49-BFB7F799D74F}" type="sibTrans" cxnId="{5AF23C37-BCCB-48B6-AFF8-7EA8550E7598}">
      <dgm:prSet/>
      <dgm:spPr/>
      <dgm:t>
        <a:bodyPr/>
        <a:lstStyle/>
        <a:p>
          <a:endParaRPr lang="en-US"/>
        </a:p>
      </dgm:t>
    </dgm:pt>
    <dgm:pt modelId="{C8DDB244-224D-41FB-8765-B2481DC6B2D7}">
      <dgm:prSet phldrT="[Text]"/>
      <dgm:spPr>
        <a:solidFill>
          <a:schemeClr val="bg1">
            <a:lumMod val="75000"/>
          </a:schemeClr>
        </a:solidFill>
      </dgm:spPr>
      <dgm:t>
        <a:bodyPr/>
        <a:lstStyle/>
        <a:p>
          <a:r>
            <a:rPr lang="en-US" dirty="0"/>
            <a:t>Project selection</a:t>
          </a:r>
        </a:p>
      </dgm:t>
    </dgm:pt>
    <dgm:pt modelId="{8BB4FC85-2353-4D47-8644-E7C60F899F94}" type="parTrans" cxnId="{4256EDB9-5CC2-402A-8985-392FAB95995E}">
      <dgm:prSet/>
      <dgm:spPr/>
      <dgm:t>
        <a:bodyPr/>
        <a:lstStyle/>
        <a:p>
          <a:endParaRPr lang="en-US"/>
        </a:p>
      </dgm:t>
    </dgm:pt>
    <dgm:pt modelId="{FB7EB2DD-7E8A-42B4-B1C5-9EFC18307418}" type="sibTrans" cxnId="{4256EDB9-5CC2-402A-8985-392FAB95995E}">
      <dgm:prSet/>
      <dgm:spPr/>
      <dgm:t>
        <a:bodyPr/>
        <a:lstStyle/>
        <a:p>
          <a:endParaRPr lang="en-US"/>
        </a:p>
      </dgm:t>
    </dgm:pt>
    <dgm:pt modelId="{BE467A4E-5227-4212-A4B4-ED3B56F186E8}">
      <dgm:prSet phldrT="[Text]"/>
      <dgm:spPr/>
      <dgm:t>
        <a:bodyPr/>
        <a:lstStyle/>
        <a:p>
          <a:r>
            <a:rPr lang="en-US" dirty="0"/>
            <a:t>Project charter</a:t>
          </a:r>
        </a:p>
      </dgm:t>
    </dgm:pt>
    <dgm:pt modelId="{6D8C1440-0A9D-4170-B699-5BC4835E4F78}" type="parTrans" cxnId="{A3BABCF6-855B-4A9C-8945-1EF4924FDA59}">
      <dgm:prSet/>
      <dgm:spPr/>
      <dgm:t>
        <a:bodyPr/>
        <a:lstStyle/>
        <a:p>
          <a:endParaRPr lang="en-US"/>
        </a:p>
      </dgm:t>
    </dgm:pt>
    <dgm:pt modelId="{7C8C32A3-8E45-4FDB-BE38-F167084A40BA}" type="sibTrans" cxnId="{A3BABCF6-855B-4A9C-8945-1EF4924FDA59}">
      <dgm:prSet/>
      <dgm:spPr/>
      <dgm:t>
        <a:bodyPr/>
        <a:lstStyle/>
        <a:p>
          <a:endParaRPr lang="en-US"/>
        </a:p>
      </dgm:t>
    </dgm:pt>
    <dgm:pt modelId="{9F7E6D58-CD25-4484-B084-2678834BC8B3}" type="pres">
      <dgm:prSet presAssocID="{A18B8A04-E068-4BAC-A4E6-6415094A96D7}" presName="CompostProcess" presStyleCnt="0">
        <dgm:presLayoutVars>
          <dgm:dir/>
          <dgm:resizeHandles val="exact"/>
        </dgm:presLayoutVars>
      </dgm:prSet>
      <dgm:spPr/>
    </dgm:pt>
    <dgm:pt modelId="{11AA3178-1DDE-4B74-9DBE-0B98893920E8}" type="pres">
      <dgm:prSet presAssocID="{A18B8A04-E068-4BAC-A4E6-6415094A96D7}" presName="arrow" presStyleLbl="bgShp" presStyleIdx="0" presStyleCnt="1"/>
      <dgm:spPr/>
    </dgm:pt>
    <dgm:pt modelId="{4B73BE42-5631-455C-95A7-B692B40FFA75}" type="pres">
      <dgm:prSet presAssocID="{A18B8A04-E068-4BAC-A4E6-6415094A96D7}" presName="linearProcess" presStyleCnt="0"/>
      <dgm:spPr/>
    </dgm:pt>
    <dgm:pt modelId="{B53E969F-0A9C-453C-8170-633C03635E50}" type="pres">
      <dgm:prSet presAssocID="{B6E44155-9C9A-4B19-91BD-23C1DBEC066B}" presName="textNode" presStyleLbl="node1" presStyleIdx="0" presStyleCnt="3">
        <dgm:presLayoutVars>
          <dgm:bulletEnabled val="1"/>
        </dgm:presLayoutVars>
      </dgm:prSet>
      <dgm:spPr/>
    </dgm:pt>
    <dgm:pt modelId="{A67C1D02-77D1-4AF7-BAAE-3DFCDD547C86}" type="pres">
      <dgm:prSet presAssocID="{2C171F7D-987E-4F2F-9C49-BFB7F799D74F}" presName="sibTrans" presStyleCnt="0"/>
      <dgm:spPr/>
    </dgm:pt>
    <dgm:pt modelId="{DFC4A7F4-0B58-47A5-B413-1157C5FC3126}" type="pres">
      <dgm:prSet presAssocID="{C8DDB244-224D-41FB-8765-B2481DC6B2D7}" presName="textNode" presStyleLbl="node1" presStyleIdx="1" presStyleCnt="3">
        <dgm:presLayoutVars>
          <dgm:bulletEnabled val="1"/>
        </dgm:presLayoutVars>
      </dgm:prSet>
      <dgm:spPr/>
    </dgm:pt>
    <dgm:pt modelId="{1FB0E036-D920-498E-8E17-F27421947B17}" type="pres">
      <dgm:prSet presAssocID="{FB7EB2DD-7E8A-42B4-B1C5-9EFC18307418}" presName="sibTrans" presStyleCnt="0"/>
      <dgm:spPr/>
    </dgm:pt>
    <dgm:pt modelId="{BCE62A25-B5BE-453A-9F68-01F983DC45E5}" type="pres">
      <dgm:prSet presAssocID="{BE467A4E-5227-4212-A4B4-ED3B56F186E8}" presName="textNode" presStyleLbl="node1" presStyleIdx="2" presStyleCnt="3">
        <dgm:presLayoutVars>
          <dgm:bulletEnabled val="1"/>
        </dgm:presLayoutVars>
      </dgm:prSet>
      <dgm:spPr/>
    </dgm:pt>
  </dgm:ptLst>
  <dgm:cxnLst>
    <dgm:cxn modelId="{5AF23C37-BCCB-48B6-AFF8-7EA8550E7598}" srcId="{A18B8A04-E068-4BAC-A4E6-6415094A96D7}" destId="{B6E44155-9C9A-4B19-91BD-23C1DBEC066B}" srcOrd="0" destOrd="0" parTransId="{E9D0ED9A-9278-44D8-A1B1-1DD7B74F1EEE}" sibTransId="{2C171F7D-987E-4F2F-9C49-BFB7F799D74F}"/>
    <dgm:cxn modelId="{6101B839-21C5-4E73-A280-70BA13857A62}" type="presOf" srcId="{A18B8A04-E068-4BAC-A4E6-6415094A96D7}" destId="{9F7E6D58-CD25-4484-B084-2678834BC8B3}" srcOrd="0" destOrd="0" presId="urn:microsoft.com/office/officeart/2005/8/layout/hProcess9"/>
    <dgm:cxn modelId="{29ECED63-56E9-4D67-AB89-FDAA3BEDB12E}" type="presOf" srcId="{C8DDB244-224D-41FB-8765-B2481DC6B2D7}" destId="{DFC4A7F4-0B58-47A5-B413-1157C5FC3126}" srcOrd="0" destOrd="0" presId="urn:microsoft.com/office/officeart/2005/8/layout/hProcess9"/>
    <dgm:cxn modelId="{F380B4AE-EC1E-4760-923C-0D7DE7C2CDD4}" type="presOf" srcId="{BE467A4E-5227-4212-A4B4-ED3B56F186E8}" destId="{BCE62A25-B5BE-453A-9F68-01F983DC45E5}" srcOrd="0" destOrd="0" presId="urn:microsoft.com/office/officeart/2005/8/layout/hProcess9"/>
    <dgm:cxn modelId="{4256EDB9-5CC2-402A-8985-392FAB95995E}" srcId="{A18B8A04-E068-4BAC-A4E6-6415094A96D7}" destId="{C8DDB244-224D-41FB-8765-B2481DC6B2D7}" srcOrd="1" destOrd="0" parTransId="{8BB4FC85-2353-4D47-8644-E7C60F899F94}" sibTransId="{FB7EB2DD-7E8A-42B4-B1C5-9EFC18307418}"/>
    <dgm:cxn modelId="{48275FED-D8B5-4A88-B103-1C940987BC0B}" type="presOf" srcId="{B6E44155-9C9A-4B19-91BD-23C1DBEC066B}" destId="{B53E969F-0A9C-453C-8170-633C03635E50}" srcOrd="0" destOrd="0" presId="urn:microsoft.com/office/officeart/2005/8/layout/hProcess9"/>
    <dgm:cxn modelId="{A3BABCF6-855B-4A9C-8945-1EF4924FDA59}" srcId="{A18B8A04-E068-4BAC-A4E6-6415094A96D7}" destId="{BE467A4E-5227-4212-A4B4-ED3B56F186E8}" srcOrd="2" destOrd="0" parTransId="{6D8C1440-0A9D-4170-B699-5BC4835E4F78}" sibTransId="{7C8C32A3-8E45-4FDB-BE38-F167084A40BA}"/>
    <dgm:cxn modelId="{20788212-9820-4B10-A6E7-3126FFDE7918}" type="presParOf" srcId="{9F7E6D58-CD25-4484-B084-2678834BC8B3}" destId="{11AA3178-1DDE-4B74-9DBE-0B98893920E8}" srcOrd="0" destOrd="0" presId="urn:microsoft.com/office/officeart/2005/8/layout/hProcess9"/>
    <dgm:cxn modelId="{9B9B534E-5095-4C6D-B857-C490F8BA8AFF}" type="presParOf" srcId="{9F7E6D58-CD25-4484-B084-2678834BC8B3}" destId="{4B73BE42-5631-455C-95A7-B692B40FFA75}" srcOrd="1" destOrd="0" presId="urn:microsoft.com/office/officeart/2005/8/layout/hProcess9"/>
    <dgm:cxn modelId="{BAB15033-2E65-4792-A238-F48B10042F52}" type="presParOf" srcId="{4B73BE42-5631-455C-95A7-B692B40FFA75}" destId="{B53E969F-0A9C-453C-8170-633C03635E50}" srcOrd="0" destOrd="0" presId="urn:microsoft.com/office/officeart/2005/8/layout/hProcess9"/>
    <dgm:cxn modelId="{46806DB1-1A01-47A2-8BB5-0D7845207FC5}" type="presParOf" srcId="{4B73BE42-5631-455C-95A7-B692B40FFA75}" destId="{A67C1D02-77D1-4AF7-BAAE-3DFCDD547C86}" srcOrd="1" destOrd="0" presId="urn:microsoft.com/office/officeart/2005/8/layout/hProcess9"/>
    <dgm:cxn modelId="{B5593C0A-540F-4DA8-934D-8361EC85B408}" type="presParOf" srcId="{4B73BE42-5631-455C-95A7-B692B40FFA75}" destId="{DFC4A7F4-0B58-47A5-B413-1157C5FC3126}" srcOrd="2" destOrd="0" presId="urn:microsoft.com/office/officeart/2005/8/layout/hProcess9"/>
    <dgm:cxn modelId="{9C89E32E-8F71-43DC-97C5-39F6564462A4}" type="presParOf" srcId="{4B73BE42-5631-455C-95A7-B692B40FFA75}" destId="{1FB0E036-D920-498E-8E17-F27421947B17}" srcOrd="3" destOrd="0" presId="urn:microsoft.com/office/officeart/2005/8/layout/hProcess9"/>
    <dgm:cxn modelId="{F8CBCD00-26DC-4AB3-A709-F631BB9C495B}" type="presParOf" srcId="{4B73BE42-5631-455C-95A7-B692B40FFA75}" destId="{BCE62A25-B5BE-453A-9F68-01F983DC45E5}"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C8E741-BFBA-4891-9A44-A766EDBE1180}"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US"/>
        </a:p>
      </dgm:t>
    </dgm:pt>
    <dgm:pt modelId="{DFD81EBA-32FF-4301-A3C5-586B42AAB6C4}">
      <dgm:prSet/>
      <dgm:spPr/>
      <dgm:t>
        <a:bodyPr/>
        <a:lstStyle/>
        <a:p>
          <a:r>
            <a:rPr lang="en-US" dirty="0"/>
            <a:t>Establish project plans</a:t>
          </a:r>
          <a:endParaRPr lang="en-ZA" dirty="0"/>
        </a:p>
      </dgm:t>
    </dgm:pt>
    <dgm:pt modelId="{D60D72A6-8DFA-44D8-B32E-10CA9DB71EAD}" type="parTrans" cxnId="{23823DC3-98B9-4BC1-8ABC-A4A3D648E28B}">
      <dgm:prSet/>
      <dgm:spPr/>
      <dgm:t>
        <a:bodyPr/>
        <a:lstStyle/>
        <a:p>
          <a:endParaRPr lang="en-US"/>
        </a:p>
      </dgm:t>
    </dgm:pt>
    <dgm:pt modelId="{7B92A498-9352-42F7-9EBB-C2364C585889}" type="sibTrans" cxnId="{23823DC3-98B9-4BC1-8ABC-A4A3D648E28B}">
      <dgm:prSet/>
      <dgm:spPr/>
      <dgm:t>
        <a:bodyPr/>
        <a:lstStyle/>
        <a:p>
          <a:endParaRPr lang="en-US"/>
        </a:p>
      </dgm:t>
    </dgm:pt>
    <dgm:pt modelId="{1EB84CD8-2109-4FA4-95B9-0C7FEF4ED3AB}">
      <dgm:prSet/>
      <dgm:spPr/>
      <dgm:t>
        <a:bodyPr/>
        <a:lstStyle/>
        <a:p>
          <a:r>
            <a:rPr lang="en-US" dirty="0"/>
            <a:t>Conduct the project activities,</a:t>
          </a:r>
        </a:p>
      </dgm:t>
    </dgm:pt>
    <dgm:pt modelId="{28B57018-8B77-4587-92FD-6B62B867703C}" type="parTrans" cxnId="{684BEBAB-C3EB-4D7F-8D21-425A93EE0B00}">
      <dgm:prSet/>
      <dgm:spPr/>
      <dgm:t>
        <a:bodyPr/>
        <a:lstStyle/>
        <a:p>
          <a:endParaRPr lang="en-US"/>
        </a:p>
      </dgm:t>
    </dgm:pt>
    <dgm:pt modelId="{9A21296D-5EC9-47AB-B18B-71D93FB0A002}" type="sibTrans" cxnId="{684BEBAB-C3EB-4D7F-8D21-425A93EE0B00}">
      <dgm:prSet/>
      <dgm:spPr/>
      <dgm:t>
        <a:bodyPr/>
        <a:lstStyle/>
        <a:p>
          <a:endParaRPr lang="en-US"/>
        </a:p>
      </dgm:t>
    </dgm:pt>
    <dgm:pt modelId="{D46472EA-091B-4D1B-B7CD-4C144531123D}">
      <dgm:prSet/>
      <dgm:spPr/>
      <dgm:t>
        <a:bodyPr/>
        <a:lstStyle/>
        <a:p>
          <a:r>
            <a:rPr lang="en-US" dirty="0"/>
            <a:t>Verify progress</a:t>
          </a:r>
        </a:p>
      </dgm:t>
    </dgm:pt>
    <dgm:pt modelId="{F76A08E4-8879-4475-ABA8-F23F3E11828B}" type="parTrans" cxnId="{7BC24450-0701-4736-8DE3-957547616E9A}">
      <dgm:prSet/>
      <dgm:spPr/>
      <dgm:t>
        <a:bodyPr/>
        <a:lstStyle/>
        <a:p>
          <a:endParaRPr lang="en-US"/>
        </a:p>
      </dgm:t>
    </dgm:pt>
    <dgm:pt modelId="{E3BBF607-2ECB-4575-8B25-C848EFD46938}" type="sibTrans" cxnId="{7BC24450-0701-4736-8DE3-957547616E9A}">
      <dgm:prSet/>
      <dgm:spPr/>
      <dgm:t>
        <a:bodyPr/>
        <a:lstStyle/>
        <a:p>
          <a:endParaRPr lang="en-US"/>
        </a:p>
      </dgm:t>
    </dgm:pt>
    <dgm:pt modelId="{1AF6624B-037B-43EC-A28C-B6590CEDE0D2}">
      <dgm:prSet/>
      <dgm:spPr/>
      <dgm:t>
        <a:bodyPr/>
        <a:lstStyle/>
        <a:p>
          <a:r>
            <a:rPr lang="en-US" dirty="0"/>
            <a:t>Make decisions,</a:t>
          </a:r>
        </a:p>
      </dgm:t>
    </dgm:pt>
    <dgm:pt modelId="{C50A6369-1C75-497D-A3B7-9EA4E30A1AAD}" type="parTrans" cxnId="{BBFE6579-AC3F-4DB4-99CD-E69C339024B7}">
      <dgm:prSet/>
      <dgm:spPr/>
      <dgm:t>
        <a:bodyPr/>
        <a:lstStyle/>
        <a:p>
          <a:endParaRPr lang="en-US"/>
        </a:p>
      </dgm:t>
    </dgm:pt>
    <dgm:pt modelId="{8E0B2E4A-6A6E-4401-A574-AF4D2AB1D13B}" type="sibTrans" cxnId="{BBFE6579-AC3F-4DB4-99CD-E69C339024B7}">
      <dgm:prSet/>
      <dgm:spPr/>
      <dgm:t>
        <a:bodyPr/>
        <a:lstStyle/>
        <a:p>
          <a:endParaRPr lang="en-US"/>
        </a:p>
      </dgm:t>
    </dgm:pt>
    <dgm:pt modelId="{F6409332-0D2E-4F7D-B5E5-36BEC859239C}">
      <dgm:prSet/>
      <dgm:spPr/>
      <dgm:t>
        <a:bodyPr/>
        <a:lstStyle/>
        <a:p>
          <a:r>
            <a:rPr lang="en-US" dirty="0"/>
            <a:t>Accept deliverables</a:t>
          </a:r>
        </a:p>
      </dgm:t>
    </dgm:pt>
    <dgm:pt modelId="{7A912396-78D3-493C-81C9-B9F298879185}" type="parTrans" cxnId="{4F3EF98B-6154-4225-B67B-1E9947161749}">
      <dgm:prSet/>
      <dgm:spPr/>
      <dgm:t>
        <a:bodyPr/>
        <a:lstStyle/>
        <a:p>
          <a:endParaRPr lang="en-US"/>
        </a:p>
      </dgm:t>
    </dgm:pt>
    <dgm:pt modelId="{EF89FFAE-B32C-4B77-B6B8-8C487CDDEC91}" type="sibTrans" cxnId="{4F3EF98B-6154-4225-B67B-1E9947161749}">
      <dgm:prSet/>
      <dgm:spPr/>
      <dgm:t>
        <a:bodyPr/>
        <a:lstStyle/>
        <a:p>
          <a:endParaRPr lang="en-US"/>
        </a:p>
      </dgm:t>
    </dgm:pt>
    <dgm:pt modelId="{E607D94C-DD5F-44B2-9051-F7519C2EFDC1}">
      <dgm:prSet/>
      <dgm:spPr/>
      <dgm:t>
        <a:bodyPr/>
        <a:lstStyle/>
        <a:p>
          <a:r>
            <a:rPr lang="en-US" dirty="0"/>
            <a:t>Close out projects.</a:t>
          </a:r>
        </a:p>
      </dgm:t>
    </dgm:pt>
    <dgm:pt modelId="{4C487A38-56B1-47F1-B868-BAC7E728CA93}" type="parTrans" cxnId="{F0416696-504F-4F20-883B-FCFB5728CDF6}">
      <dgm:prSet/>
      <dgm:spPr/>
      <dgm:t>
        <a:bodyPr/>
        <a:lstStyle/>
        <a:p>
          <a:endParaRPr lang="en-US"/>
        </a:p>
      </dgm:t>
    </dgm:pt>
    <dgm:pt modelId="{CB28FC9E-1F77-4636-BDC7-02E7C4798FC5}" type="sibTrans" cxnId="{F0416696-504F-4F20-883B-FCFB5728CDF6}">
      <dgm:prSet/>
      <dgm:spPr/>
      <dgm:t>
        <a:bodyPr/>
        <a:lstStyle/>
        <a:p>
          <a:endParaRPr lang="en-US"/>
        </a:p>
      </dgm:t>
    </dgm:pt>
    <dgm:pt modelId="{A8CABD0A-72E6-4496-97DA-BAF4060F4D33}" type="pres">
      <dgm:prSet presAssocID="{BFC8E741-BFBA-4891-9A44-A766EDBE1180}" presName="compositeShape" presStyleCnt="0">
        <dgm:presLayoutVars>
          <dgm:dir/>
          <dgm:resizeHandles/>
        </dgm:presLayoutVars>
      </dgm:prSet>
      <dgm:spPr/>
    </dgm:pt>
    <dgm:pt modelId="{61CD0421-EDA9-4825-91A1-7FE8D055B7CD}" type="pres">
      <dgm:prSet presAssocID="{BFC8E741-BFBA-4891-9A44-A766EDBE1180}" presName="pyramid" presStyleLbl="node1" presStyleIdx="0" presStyleCnt="1"/>
      <dgm:spPr/>
    </dgm:pt>
    <dgm:pt modelId="{33F404E6-17B2-4E9E-820B-57485C3DCD26}" type="pres">
      <dgm:prSet presAssocID="{BFC8E741-BFBA-4891-9A44-A766EDBE1180}" presName="theList" presStyleCnt="0"/>
      <dgm:spPr/>
    </dgm:pt>
    <dgm:pt modelId="{89EA1C2D-6C8C-44FE-A2BD-8922DEE6F2C5}" type="pres">
      <dgm:prSet presAssocID="{DFD81EBA-32FF-4301-A3C5-586B42AAB6C4}" presName="aNode" presStyleLbl="fgAcc1" presStyleIdx="0" presStyleCnt="6">
        <dgm:presLayoutVars>
          <dgm:bulletEnabled val="1"/>
        </dgm:presLayoutVars>
      </dgm:prSet>
      <dgm:spPr/>
    </dgm:pt>
    <dgm:pt modelId="{A6AD140F-5C06-4551-B876-2F7C886580E9}" type="pres">
      <dgm:prSet presAssocID="{DFD81EBA-32FF-4301-A3C5-586B42AAB6C4}" presName="aSpace" presStyleCnt="0"/>
      <dgm:spPr/>
    </dgm:pt>
    <dgm:pt modelId="{30E9F345-0D6E-45D0-85D5-B327DB63444B}" type="pres">
      <dgm:prSet presAssocID="{1EB84CD8-2109-4FA4-95B9-0C7FEF4ED3AB}" presName="aNode" presStyleLbl="fgAcc1" presStyleIdx="1" presStyleCnt="6">
        <dgm:presLayoutVars>
          <dgm:bulletEnabled val="1"/>
        </dgm:presLayoutVars>
      </dgm:prSet>
      <dgm:spPr/>
    </dgm:pt>
    <dgm:pt modelId="{430CD034-A009-4F98-83C2-257B02D53141}" type="pres">
      <dgm:prSet presAssocID="{1EB84CD8-2109-4FA4-95B9-0C7FEF4ED3AB}" presName="aSpace" presStyleCnt="0"/>
      <dgm:spPr/>
    </dgm:pt>
    <dgm:pt modelId="{779E5811-1F49-4B3F-BCCF-0764AEA45952}" type="pres">
      <dgm:prSet presAssocID="{D46472EA-091B-4D1B-B7CD-4C144531123D}" presName="aNode" presStyleLbl="fgAcc1" presStyleIdx="2" presStyleCnt="6">
        <dgm:presLayoutVars>
          <dgm:bulletEnabled val="1"/>
        </dgm:presLayoutVars>
      </dgm:prSet>
      <dgm:spPr/>
    </dgm:pt>
    <dgm:pt modelId="{151F810D-B891-4307-A2D1-0B854BA8A01A}" type="pres">
      <dgm:prSet presAssocID="{D46472EA-091B-4D1B-B7CD-4C144531123D}" presName="aSpace" presStyleCnt="0"/>
      <dgm:spPr/>
    </dgm:pt>
    <dgm:pt modelId="{40765EB6-8BE7-4A46-B718-C4E6F2699A66}" type="pres">
      <dgm:prSet presAssocID="{1AF6624B-037B-43EC-A28C-B6590CEDE0D2}" presName="aNode" presStyleLbl="fgAcc1" presStyleIdx="3" presStyleCnt="6">
        <dgm:presLayoutVars>
          <dgm:bulletEnabled val="1"/>
        </dgm:presLayoutVars>
      </dgm:prSet>
      <dgm:spPr/>
    </dgm:pt>
    <dgm:pt modelId="{6F347A62-E2D3-460A-A3CC-AC995735E4CC}" type="pres">
      <dgm:prSet presAssocID="{1AF6624B-037B-43EC-A28C-B6590CEDE0D2}" presName="aSpace" presStyleCnt="0"/>
      <dgm:spPr/>
    </dgm:pt>
    <dgm:pt modelId="{B5A9AFE7-EB47-499F-89BF-03AA4C337D9B}" type="pres">
      <dgm:prSet presAssocID="{F6409332-0D2E-4F7D-B5E5-36BEC859239C}" presName="aNode" presStyleLbl="fgAcc1" presStyleIdx="4" presStyleCnt="6">
        <dgm:presLayoutVars>
          <dgm:bulletEnabled val="1"/>
        </dgm:presLayoutVars>
      </dgm:prSet>
      <dgm:spPr/>
    </dgm:pt>
    <dgm:pt modelId="{22EBE072-0C1F-4856-AE22-3E931241EC86}" type="pres">
      <dgm:prSet presAssocID="{F6409332-0D2E-4F7D-B5E5-36BEC859239C}" presName="aSpace" presStyleCnt="0"/>
      <dgm:spPr/>
    </dgm:pt>
    <dgm:pt modelId="{80B77762-2616-4111-A285-A8DDC752C597}" type="pres">
      <dgm:prSet presAssocID="{E607D94C-DD5F-44B2-9051-F7519C2EFDC1}" presName="aNode" presStyleLbl="fgAcc1" presStyleIdx="5" presStyleCnt="6">
        <dgm:presLayoutVars>
          <dgm:bulletEnabled val="1"/>
        </dgm:presLayoutVars>
      </dgm:prSet>
      <dgm:spPr/>
    </dgm:pt>
    <dgm:pt modelId="{9A80C518-9644-4783-B640-5552DD9E6AB8}" type="pres">
      <dgm:prSet presAssocID="{E607D94C-DD5F-44B2-9051-F7519C2EFDC1}" presName="aSpace" presStyleCnt="0"/>
      <dgm:spPr/>
    </dgm:pt>
  </dgm:ptLst>
  <dgm:cxnLst>
    <dgm:cxn modelId="{BF9F3C10-6D17-4821-96F9-81740AE1B515}" type="presOf" srcId="{F6409332-0D2E-4F7D-B5E5-36BEC859239C}" destId="{B5A9AFE7-EB47-499F-89BF-03AA4C337D9B}" srcOrd="0" destOrd="0" presId="urn:microsoft.com/office/officeart/2005/8/layout/pyramid2"/>
    <dgm:cxn modelId="{377A5610-8603-4775-866A-B72340C255BF}" type="presOf" srcId="{1EB84CD8-2109-4FA4-95B9-0C7FEF4ED3AB}" destId="{30E9F345-0D6E-45D0-85D5-B327DB63444B}" srcOrd="0" destOrd="0" presId="urn:microsoft.com/office/officeart/2005/8/layout/pyramid2"/>
    <dgm:cxn modelId="{CCD2B62C-5A16-45BE-A0BD-BFBA3495A304}" type="presOf" srcId="{E607D94C-DD5F-44B2-9051-F7519C2EFDC1}" destId="{80B77762-2616-4111-A285-A8DDC752C597}" srcOrd="0" destOrd="0" presId="urn:microsoft.com/office/officeart/2005/8/layout/pyramid2"/>
    <dgm:cxn modelId="{2182414F-06E9-452C-8ED9-0FF855B448BD}" type="presOf" srcId="{BFC8E741-BFBA-4891-9A44-A766EDBE1180}" destId="{A8CABD0A-72E6-4496-97DA-BAF4060F4D33}" srcOrd="0" destOrd="0" presId="urn:microsoft.com/office/officeart/2005/8/layout/pyramid2"/>
    <dgm:cxn modelId="{7BC24450-0701-4736-8DE3-957547616E9A}" srcId="{BFC8E741-BFBA-4891-9A44-A766EDBE1180}" destId="{D46472EA-091B-4D1B-B7CD-4C144531123D}" srcOrd="2" destOrd="0" parTransId="{F76A08E4-8879-4475-ABA8-F23F3E11828B}" sibTransId="{E3BBF607-2ECB-4575-8B25-C848EFD46938}"/>
    <dgm:cxn modelId="{BBFE6579-AC3F-4DB4-99CD-E69C339024B7}" srcId="{BFC8E741-BFBA-4891-9A44-A766EDBE1180}" destId="{1AF6624B-037B-43EC-A28C-B6590CEDE0D2}" srcOrd="3" destOrd="0" parTransId="{C50A6369-1C75-497D-A3B7-9EA4E30A1AAD}" sibTransId="{8E0B2E4A-6A6E-4401-A574-AF4D2AB1D13B}"/>
    <dgm:cxn modelId="{4F3EF98B-6154-4225-B67B-1E9947161749}" srcId="{BFC8E741-BFBA-4891-9A44-A766EDBE1180}" destId="{F6409332-0D2E-4F7D-B5E5-36BEC859239C}" srcOrd="4" destOrd="0" parTransId="{7A912396-78D3-493C-81C9-B9F298879185}" sibTransId="{EF89FFAE-B32C-4B77-B6B8-8C487CDDEC91}"/>
    <dgm:cxn modelId="{F0416696-504F-4F20-883B-FCFB5728CDF6}" srcId="{BFC8E741-BFBA-4891-9A44-A766EDBE1180}" destId="{E607D94C-DD5F-44B2-9051-F7519C2EFDC1}" srcOrd="5" destOrd="0" parTransId="{4C487A38-56B1-47F1-B868-BAC7E728CA93}" sibTransId="{CB28FC9E-1F77-4636-BDC7-02E7C4798FC5}"/>
    <dgm:cxn modelId="{684BEBAB-C3EB-4D7F-8D21-425A93EE0B00}" srcId="{BFC8E741-BFBA-4891-9A44-A766EDBE1180}" destId="{1EB84CD8-2109-4FA4-95B9-0C7FEF4ED3AB}" srcOrd="1" destOrd="0" parTransId="{28B57018-8B77-4587-92FD-6B62B867703C}" sibTransId="{9A21296D-5EC9-47AB-B18B-71D93FB0A002}"/>
    <dgm:cxn modelId="{DEB4D0BF-0DDA-40FB-A45B-5C721501D7C8}" type="presOf" srcId="{DFD81EBA-32FF-4301-A3C5-586B42AAB6C4}" destId="{89EA1C2D-6C8C-44FE-A2BD-8922DEE6F2C5}" srcOrd="0" destOrd="0" presId="urn:microsoft.com/office/officeart/2005/8/layout/pyramid2"/>
    <dgm:cxn modelId="{23823DC3-98B9-4BC1-8ABC-A4A3D648E28B}" srcId="{BFC8E741-BFBA-4891-9A44-A766EDBE1180}" destId="{DFD81EBA-32FF-4301-A3C5-586B42AAB6C4}" srcOrd="0" destOrd="0" parTransId="{D60D72A6-8DFA-44D8-B32E-10CA9DB71EAD}" sibTransId="{7B92A498-9352-42F7-9EBB-C2364C585889}"/>
    <dgm:cxn modelId="{F3426AE3-D312-407C-8D56-59E3607C49FD}" type="presOf" srcId="{D46472EA-091B-4D1B-B7CD-4C144531123D}" destId="{779E5811-1F49-4B3F-BCCF-0764AEA45952}" srcOrd="0" destOrd="0" presId="urn:microsoft.com/office/officeart/2005/8/layout/pyramid2"/>
    <dgm:cxn modelId="{05E171F0-FE77-4675-99F5-A150AB33459B}" type="presOf" srcId="{1AF6624B-037B-43EC-A28C-B6590CEDE0D2}" destId="{40765EB6-8BE7-4A46-B718-C4E6F2699A66}" srcOrd="0" destOrd="0" presId="urn:microsoft.com/office/officeart/2005/8/layout/pyramid2"/>
    <dgm:cxn modelId="{339B985B-AAA1-42C0-9BF8-ED10472F2CB0}" type="presParOf" srcId="{A8CABD0A-72E6-4496-97DA-BAF4060F4D33}" destId="{61CD0421-EDA9-4825-91A1-7FE8D055B7CD}" srcOrd="0" destOrd="0" presId="urn:microsoft.com/office/officeart/2005/8/layout/pyramid2"/>
    <dgm:cxn modelId="{D95B83E8-3956-49D7-B7FE-749C32C69CBD}" type="presParOf" srcId="{A8CABD0A-72E6-4496-97DA-BAF4060F4D33}" destId="{33F404E6-17B2-4E9E-820B-57485C3DCD26}" srcOrd="1" destOrd="0" presId="urn:microsoft.com/office/officeart/2005/8/layout/pyramid2"/>
    <dgm:cxn modelId="{C625B675-9159-4764-A27F-6029918A27F6}" type="presParOf" srcId="{33F404E6-17B2-4E9E-820B-57485C3DCD26}" destId="{89EA1C2D-6C8C-44FE-A2BD-8922DEE6F2C5}" srcOrd="0" destOrd="0" presId="urn:microsoft.com/office/officeart/2005/8/layout/pyramid2"/>
    <dgm:cxn modelId="{12AEF442-1FD8-4807-A4EF-DF22CC4E9196}" type="presParOf" srcId="{33F404E6-17B2-4E9E-820B-57485C3DCD26}" destId="{A6AD140F-5C06-4551-B876-2F7C886580E9}" srcOrd="1" destOrd="0" presId="urn:microsoft.com/office/officeart/2005/8/layout/pyramid2"/>
    <dgm:cxn modelId="{BD3CEB14-1A3F-407A-B0A4-FF0911B76021}" type="presParOf" srcId="{33F404E6-17B2-4E9E-820B-57485C3DCD26}" destId="{30E9F345-0D6E-45D0-85D5-B327DB63444B}" srcOrd="2" destOrd="0" presId="urn:microsoft.com/office/officeart/2005/8/layout/pyramid2"/>
    <dgm:cxn modelId="{20DB7364-3F56-4756-8EBB-F5129D012212}" type="presParOf" srcId="{33F404E6-17B2-4E9E-820B-57485C3DCD26}" destId="{430CD034-A009-4F98-83C2-257B02D53141}" srcOrd="3" destOrd="0" presId="urn:microsoft.com/office/officeart/2005/8/layout/pyramid2"/>
    <dgm:cxn modelId="{16DEC153-93CA-4885-8DCF-156A975E155A}" type="presParOf" srcId="{33F404E6-17B2-4E9E-820B-57485C3DCD26}" destId="{779E5811-1F49-4B3F-BCCF-0764AEA45952}" srcOrd="4" destOrd="0" presId="urn:microsoft.com/office/officeart/2005/8/layout/pyramid2"/>
    <dgm:cxn modelId="{23292B7B-D97C-4B5C-8AC0-9295D9D250C3}" type="presParOf" srcId="{33F404E6-17B2-4E9E-820B-57485C3DCD26}" destId="{151F810D-B891-4307-A2D1-0B854BA8A01A}" srcOrd="5" destOrd="0" presId="urn:microsoft.com/office/officeart/2005/8/layout/pyramid2"/>
    <dgm:cxn modelId="{74A1D132-545C-46CB-877A-94AE1D288624}" type="presParOf" srcId="{33F404E6-17B2-4E9E-820B-57485C3DCD26}" destId="{40765EB6-8BE7-4A46-B718-C4E6F2699A66}" srcOrd="6" destOrd="0" presId="urn:microsoft.com/office/officeart/2005/8/layout/pyramid2"/>
    <dgm:cxn modelId="{9C489403-3EA7-4C62-9F08-8DDB3DD5D0AE}" type="presParOf" srcId="{33F404E6-17B2-4E9E-820B-57485C3DCD26}" destId="{6F347A62-E2D3-460A-A3CC-AC995735E4CC}" srcOrd="7" destOrd="0" presId="urn:microsoft.com/office/officeart/2005/8/layout/pyramid2"/>
    <dgm:cxn modelId="{671D137A-B3F4-4690-A695-9549FFC3A2F2}" type="presParOf" srcId="{33F404E6-17B2-4E9E-820B-57485C3DCD26}" destId="{B5A9AFE7-EB47-499F-89BF-03AA4C337D9B}" srcOrd="8" destOrd="0" presId="urn:microsoft.com/office/officeart/2005/8/layout/pyramid2"/>
    <dgm:cxn modelId="{6C448733-D2CF-4624-AB3B-21232541F92C}" type="presParOf" srcId="{33F404E6-17B2-4E9E-820B-57485C3DCD26}" destId="{22EBE072-0C1F-4856-AE22-3E931241EC86}" srcOrd="9" destOrd="0" presId="urn:microsoft.com/office/officeart/2005/8/layout/pyramid2"/>
    <dgm:cxn modelId="{4E67B4CD-9D2D-4971-AC75-D1308827EE8B}" type="presParOf" srcId="{33F404E6-17B2-4E9E-820B-57485C3DCD26}" destId="{80B77762-2616-4111-A285-A8DDC752C597}" srcOrd="10" destOrd="0" presId="urn:microsoft.com/office/officeart/2005/8/layout/pyramid2"/>
    <dgm:cxn modelId="{D52C2ECD-DA39-4F27-8CB7-3B8C543F45F5}" type="presParOf" srcId="{33F404E6-17B2-4E9E-820B-57485C3DCD26}" destId="{9A80C518-9644-4783-B640-5552DD9E6AB8}" srcOrd="11"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BF9D21-4C43-4714-A863-7C9D7B126B68}"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A3BD725B-D8C0-4FA9-8A38-3C062578CB89}">
      <dgm:prSet/>
      <dgm:spPr/>
      <dgm:t>
        <a:bodyPr/>
        <a:lstStyle/>
        <a:p>
          <a:r>
            <a:rPr lang="en-US"/>
            <a:t>CPM (Critical Path Method)</a:t>
          </a:r>
          <a:endParaRPr lang="en-ZA"/>
        </a:p>
      </dgm:t>
    </dgm:pt>
    <dgm:pt modelId="{AD716A6F-17A1-4A90-A1D5-9F4FFBC5CB9E}" type="parTrans" cxnId="{F5F806A6-A371-4799-BE7C-FF1FCAB4F3F8}">
      <dgm:prSet/>
      <dgm:spPr/>
      <dgm:t>
        <a:bodyPr/>
        <a:lstStyle/>
        <a:p>
          <a:endParaRPr lang="en-US"/>
        </a:p>
      </dgm:t>
    </dgm:pt>
    <dgm:pt modelId="{837D2EEF-9470-4C32-9237-330C182B0698}" type="sibTrans" cxnId="{F5F806A6-A371-4799-BE7C-FF1FCAB4F3F8}">
      <dgm:prSet/>
      <dgm:spPr/>
      <dgm:t>
        <a:bodyPr/>
        <a:lstStyle/>
        <a:p>
          <a:endParaRPr lang="en-US"/>
        </a:p>
      </dgm:t>
    </dgm:pt>
    <dgm:pt modelId="{1CB7DD37-FA37-4301-AD39-EAFDC9E0F74A}">
      <dgm:prSet/>
      <dgm:spPr/>
      <dgm:t>
        <a:bodyPr/>
        <a:lstStyle/>
        <a:p>
          <a:r>
            <a:rPr lang="en-US"/>
            <a:t>One time estimate per task</a:t>
          </a:r>
          <a:endParaRPr lang="en-ZA"/>
        </a:p>
      </dgm:t>
    </dgm:pt>
    <dgm:pt modelId="{D901A064-C313-402B-87C5-0623AB8BC19B}" type="parTrans" cxnId="{6C5D82BF-7D3C-48F1-81C6-4097546606D5}">
      <dgm:prSet/>
      <dgm:spPr/>
      <dgm:t>
        <a:bodyPr/>
        <a:lstStyle/>
        <a:p>
          <a:endParaRPr lang="en-US"/>
        </a:p>
      </dgm:t>
    </dgm:pt>
    <dgm:pt modelId="{A6A54819-2FF6-4BFD-9D02-928D9D8DDE98}" type="sibTrans" cxnId="{6C5D82BF-7D3C-48F1-81C6-4097546606D5}">
      <dgm:prSet/>
      <dgm:spPr/>
      <dgm:t>
        <a:bodyPr/>
        <a:lstStyle/>
        <a:p>
          <a:endParaRPr lang="en-US"/>
        </a:p>
      </dgm:t>
    </dgm:pt>
    <dgm:pt modelId="{7B46089E-7F8C-438A-9A25-6A0F173393B0}">
      <dgm:prSet/>
      <dgm:spPr/>
      <dgm:t>
        <a:bodyPr/>
        <a:lstStyle/>
        <a:p>
          <a:r>
            <a:rPr lang="en-US"/>
            <a:t>Controls cost with flexible schedule</a:t>
          </a:r>
          <a:endParaRPr lang="en-ZA"/>
        </a:p>
      </dgm:t>
    </dgm:pt>
    <dgm:pt modelId="{C37FA170-FB4A-46FC-A59A-2CAF67161AC3}" type="parTrans" cxnId="{32A8F7D1-D9A0-4850-AC0B-FC7F787F8ABC}">
      <dgm:prSet/>
      <dgm:spPr/>
      <dgm:t>
        <a:bodyPr/>
        <a:lstStyle/>
        <a:p>
          <a:endParaRPr lang="en-US"/>
        </a:p>
      </dgm:t>
    </dgm:pt>
    <dgm:pt modelId="{79918D1A-B459-4598-9442-0BE2946EFEA3}" type="sibTrans" cxnId="{32A8F7D1-D9A0-4850-AC0B-FC7F787F8ABC}">
      <dgm:prSet/>
      <dgm:spPr/>
      <dgm:t>
        <a:bodyPr/>
        <a:lstStyle/>
        <a:p>
          <a:endParaRPr lang="en-US"/>
        </a:p>
      </dgm:t>
    </dgm:pt>
    <dgm:pt modelId="{1F3A0DCE-36DA-42D2-94AC-A7BB4FED1082}">
      <dgm:prSet/>
      <dgm:spPr/>
      <dgm:t>
        <a:bodyPr/>
        <a:lstStyle/>
        <a:p>
          <a:r>
            <a:rPr lang="en-US"/>
            <a:t>PERT (Program Evaluation and Review Technique)</a:t>
          </a:r>
          <a:endParaRPr lang="en-ZA"/>
        </a:p>
      </dgm:t>
    </dgm:pt>
    <dgm:pt modelId="{002D7DE6-9F92-4C38-AD71-763C857592AD}" type="parTrans" cxnId="{676102E6-0647-406F-A8DD-A97C7A27023A}">
      <dgm:prSet/>
      <dgm:spPr/>
      <dgm:t>
        <a:bodyPr/>
        <a:lstStyle/>
        <a:p>
          <a:endParaRPr lang="en-US"/>
        </a:p>
      </dgm:t>
    </dgm:pt>
    <dgm:pt modelId="{192706AC-AA5B-4035-BFBF-194F955CC027}" type="sibTrans" cxnId="{676102E6-0647-406F-A8DD-A97C7A27023A}">
      <dgm:prSet/>
      <dgm:spPr/>
      <dgm:t>
        <a:bodyPr/>
        <a:lstStyle/>
        <a:p>
          <a:endParaRPr lang="en-US"/>
        </a:p>
      </dgm:t>
    </dgm:pt>
    <dgm:pt modelId="{C09D33C8-7796-4BDF-9A34-C8005C0923ED}">
      <dgm:prSet/>
      <dgm:spPr/>
      <dgm:t>
        <a:bodyPr/>
        <a:lstStyle/>
        <a:p>
          <a:r>
            <a:rPr lang="en-US"/>
            <a:t>Three estimates per activity (Optimistic, Pessimistic, most likely)</a:t>
          </a:r>
          <a:endParaRPr lang="en-ZA"/>
        </a:p>
      </dgm:t>
    </dgm:pt>
    <dgm:pt modelId="{418E68B2-F7EA-4875-8AEC-E3F659C551C7}" type="parTrans" cxnId="{C333A943-6502-4CFF-8F31-C26B853F061F}">
      <dgm:prSet/>
      <dgm:spPr/>
      <dgm:t>
        <a:bodyPr/>
        <a:lstStyle/>
        <a:p>
          <a:endParaRPr lang="en-US"/>
        </a:p>
      </dgm:t>
    </dgm:pt>
    <dgm:pt modelId="{6D9528A9-57B8-4677-8065-D02F147A1934}" type="sibTrans" cxnId="{C333A943-6502-4CFF-8F31-C26B853F061F}">
      <dgm:prSet/>
      <dgm:spPr/>
      <dgm:t>
        <a:bodyPr/>
        <a:lstStyle/>
        <a:p>
          <a:endParaRPr lang="en-US"/>
        </a:p>
      </dgm:t>
    </dgm:pt>
    <dgm:pt modelId="{0E1C95B7-5D63-4767-AFC5-327BBC7C1F31}">
      <dgm:prSet/>
      <dgm:spPr/>
      <dgm:t>
        <a:bodyPr/>
        <a:lstStyle/>
        <a:p>
          <a:r>
            <a:rPr lang="en-US"/>
            <a:t>Emphasis on meeting schedule with flexible cost</a:t>
          </a:r>
          <a:endParaRPr lang="en-ZA"/>
        </a:p>
      </dgm:t>
    </dgm:pt>
    <dgm:pt modelId="{F59639E0-20FA-4C28-AB58-9EB8DF49FF5A}" type="parTrans" cxnId="{39C21F3C-DF68-4C30-B53F-ED9D974B224C}">
      <dgm:prSet/>
      <dgm:spPr/>
      <dgm:t>
        <a:bodyPr/>
        <a:lstStyle/>
        <a:p>
          <a:endParaRPr lang="en-US"/>
        </a:p>
      </dgm:t>
    </dgm:pt>
    <dgm:pt modelId="{9804BB4F-8E03-44B5-B30C-BDD9C59E730E}" type="sibTrans" cxnId="{39C21F3C-DF68-4C30-B53F-ED9D974B224C}">
      <dgm:prSet/>
      <dgm:spPr/>
      <dgm:t>
        <a:bodyPr/>
        <a:lstStyle/>
        <a:p>
          <a:endParaRPr lang="en-US"/>
        </a:p>
      </dgm:t>
    </dgm:pt>
    <dgm:pt modelId="{DF7C958D-E304-4D27-9D6B-A7EA3C8A64C7}">
      <dgm:prSet/>
      <dgm:spPr/>
      <dgm:t>
        <a:bodyPr/>
        <a:lstStyle/>
        <a:p>
          <a:r>
            <a:rPr lang="en-US"/>
            <a:t>Monte Carlo Simulation</a:t>
          </a:r>
          <a:endParaRPr lang="en-ZA"/>
        </a:p>
      </dgm:t>
    </dgm:pt>
    <dgm:pt modelId="{68B59C5E-306B-4D6A-A778-3CCDE6EFB932}" type="parTrans" cxnId="{6C1CCE61-369C-49C7-BAAA-8B0B0110A3B3}">
      <dgm:prSet/>
      <dgm:spPr/>
      <dgm:t>
        <a:bodyPr/>
        <a:lstStyle/>
        <a:p>
          <a:endParaRPr lang="en-US"/>
        </a:p>
      </dgm:t>
    </dgm:pt>
    <dgm:pt modelId="{AE94B716-91BC-407F-9FE8-EE4A071B210F}" type="sibTrans" cxnId="{6C1CCE61-369C-49C7-BAAA-8B0B0110A3B3}">
      <dgm:prSet/>
      <dgm:spPr/>
      <dgm:t>
        <a:bodyPr/>
        <a:lstStyle/>
        <a:p>
          <a:endParaRPr lang="en-US"/>
        </a:p>
      </dgm:t>
    </dgm:pt>
    <dgm:pt modelId="{4813BD49-4CC6-4826-89E0-222CBD5D25AE}">
      <dgm:prSet/>
      <dgm:spPr/>
      <dgm:t>
        <a:bodyPr/>
        <a:lstStyle/>
        <a:p>
          <a:r>
            <a:rPr lang="en-US"/>
            <a:t>Gives probabilities of completing project on time, cost, and whether or not project is on critical path</a:t>
          </a:r>
          <a:endParaRPr lang="en-ZA"/>
        </a:p>
      </dgm:t>
    </dgm:pt>
    <dgm:pt modelId="{556A8E41-4A39-4AA5-8BE3-15B8DAC0076E}" type="parTrans" cxnId="{5E4B5E4B-5F08-44B8-B93E-D3283506C8DB}">
      <dgm:prSet/>
      <dgm:spPr/>
      <dgm:t>
        <a:bodyPr/>
        <a:lstStyle/>
        <a:p>
          <a:endParaRPr lang="en-US"/>
        </a:p>
      </dgm:t>
    </dgm:pt>
    <dgm:pt modelId="{99FEC347-5AD1-499B-AEE0-5866967A226A}" type="sibTrans" cxnId="{5E4B5E4B-5F08-44B8-B93E-D3283506C8DB}">
      <dgm:prSet/>
      <dgm:spPr/>
      <dgm:t>
        <a:bodyPr/>
        <a:lstStyle/>
        <a:p>
          <a:endParaRPr lang="en-US"/>
        </a:p>
      </dgm:t>
    </dgm:pt>
    <dgm:pt modelId="{3E33BAA4-C014-447C-B7BD-092E3FEF986A}" type="pres">
      <dgm:prSet presAssocID="{3EBF9D21-4C43-4714-A863-7C9D7B126B68}" presName="Name0" presStyleCnt="0">
        <dgm:presLayoutVars>
          <dgm:dir/>
          <dgm:animLvl val="lvl"/>
          <dgm:resizeHandles val="exact"/>
        </dgm:presLayoutVars>
      </dgm:prSet>
      <dgm:spPr/>
    </dgm:pt>
    <dgm:pt modelId="{8E26F530-363D-44DB-9E2F-77D8991A67FE}" type="pres">
      <dgm:prSet presAssocID="{A3BD725B-D8C0-4FA9-8A38-3C062578CB89}" presName="linNode" presStyleCnt="0"/>
      <dgm:spPr/>
    </dgm:pt>
    <dgm:pt modelId="{0ADBC39A-B7BB-4D22-A42A-621CE1FAA441}" type="pres">
      <dgm:prSet presAssocID="{A3BD725B-D8C0-4FA9-8A38-3C062578CB89}" presName="parentText" presStyleLbl="node1" presStyleIdx="0" presStyleCnt="3">
        <dgm:presLayoutVars>
          <dgm:chMax val="1"/>
          <dgm:bulletEnabled val="1"/>
        </dgm:presLayoutVars>
      </dgm:prSet>
      <dgm:spPr/>
    </dgm:pt>
    <dgm:pt modelId="{7579EF9D-98B4-4340-9633-43F7744B49AB}" type="pres">
      <dgm:prSet presAssocID="{A3BD725B-D8C0-4FA9-8A38-3C062578CB89}" presName="descendantText" presStyleLbl="alignAccFollowNode1" presStyleIdx="0" presStyleCnt="3">
        <dgm:presLayoutVars>
          <dgm:bulletEnabled val="1"/>
        </dgm:presLayoutVars>
      </dgm:prSet>
      <dgm:spPr/>
    </dgm:pt>
    <dgm:pt modelId="{9FCF314A-2541-49E8-A3E9-48B30B72AB8D}" type="pres">
      <dgm:prSet presAssocID="{837D2EEF-9470-4C32-9237-330C182B0698}" presName="sp" presStyleCnt="0"/>
      <dgm:spPr/>
    </dgm:pt>
    <dgm:pt modelId="{A1DF652B-18ED-4C39-A8B7-3DCFE8186288}" type="pres">
      <dgm:prSet presAssocID="{1F3A0DCE-36DA-42D2-94AC-A7BB4FED1082}" presName="linNode" presStyleCnt="0"/>
      <dgm:spPr/>
    </dgm:pt>
    <dgm:pt modelId="{43F9BBFC-15E6-4500-B1E6-BF9C99B4CC03}" type="pres">
      <dgm:prSet presAssocID="{1F3A0DCE-36DA-42D2-94AC-A7BB4FED1082}" presName="parentText" presStyleLbl="node1" presStyleIdx="1" presStyleCnt="3">
        <dgm:presLayoutVars>
          <dgm:chMax val="1"/>
          <dgm:bulletEnabled val="1"/>
        </dgm:presLayoutVars>
      </dgm:prSet>
      <dgm:spPr/>
    </dgm:pt>
    <dgm:pt modelId="{407E3AA4-C3F9-4EE1-B833-37E9A542D43B}" type="pres">
      <dgm:prSet presAssocID="{1F3A0DCE-36DA-42D2-94AC-A7BB4FED1082}" presName="descendantText" presStyleLbl="alignAccFollowNode1" presStyleIdx="1" presStyleCnt="3">
        <dgm:presLayoutVars>
          <dgm:bulletEnabled val="1"/>
        </dgm:presLayoutVars>
      </dgm:prSet>
      <dgm:spPr/>
    </dgm:pt>
    <dgm:pt modelId="{960A708D-ADD1-4B6A-A7BA-F1535FEF97F5}" type="pres">
      <dgm:prSet presAssocID="{192706AC-AA5B-4035-BFBF-194F955CC027}" presName="sp" presStyleCnt="0"/>
      <dgm:spPr/>
    </dgm:pt>
    <dgm:pt modelId="{F914AD38-B1EA-4AEF-A01C-D5B54A24FC7E}" type="pres">
      <dgm:prSet presAssocID="{DF7C958D-E304-4D27-9D6B-A7EA3C8A64C7}" presName="linNode" presStyleCnt="0"/>
      <dgm:spPr/>
    </dgm:pt>
    <dgm:pt modelId="{05A6A33C-C29F-4D01-8892-EEB6411E92A2}" type="pres">
      <dgm:prSet presAssocID="{DF7C958D-E304-4D27-9D6B-A7EA3C8A64C7}" presName="parentText" presStyleLbl="node1" presStyleIdx="2" presStyleCnt="3">
        <dgm:presLayoutVars>
          <dgm:chMax val="1"/>
          <dgm:bulletEnabled val="1"/>
        </dgm:presLayoutVars>
      </dgm:prSet>
      <dgm:spPr/>
    </dgm:pt>
    <dgm:pt modelId="{0F0797AD-FAA6-48AD-872A-847F5594F1CD}" type="pres">
      <dgm:prSet presAssocID="{DF7C958D-E304-4D27-9D6B-A7EA3C8A64C7}" presName="descendantText" presStyleLbl="alignAccFollowNode1" presStyleIdx="2" presStyleCnt="3">
        <dgm:presLayoutVars>
          <dgm:bulletEnabled val="1"/>
        </dgm:presLayoutVars>
      </dgm:prSet>
      <dgm:spPr/>
    </dgm:pt>
  </dgm:ptLst>
  <dgm:cxnLst>
    <dgm:cxn modelId="{F8802E01-4BF4-40B1-B0A7-6A902A5D7662}" type="presOf" srcId="{7B46089E-7F8C-438A-9A25-6A0F173393B0}" destId="{7579EF9D-98B4-4340-9633-43F7744B49AB}" srcOrd="0" destOrd="1" presId="urn:microsoft.com/office/officeart/2005/8/layout/vList5"/>
    <dgm:cxn modelId="{18EF7B07-86D7-4A80-9C54-06F0D04E622B}" type="presOf" srcId="{1F3A0DCE-36DA-42D2-94AC-A7BB4FED1082}" destId="{43F9BBFC-15E6-4500-B1E6-BF9C99B4CC03}" srcOrd="0" destOrd="0" presId="urn:microsoft.com/office/officeart/2005/8/layout/vList5"/>
    <dgm:cxn modelId="{3D2FEA24-F9AF-4845-8BB2-20A4FECCE316}" type="presOf" srcId="{DF7C958D-E304-4D27-9D6B-A7EA3C8A64C7}" destId="{05A6A33C-C29F-4D01-8892-EEB6411E92A2}" srcOrd="0" destOrd="0" presId="urn:microsoft.com/office/officeart/2005/8/layout/vList5"/>
    <dgm:cxn modelId="{39C21F3C-DF68-4C30-B53F-ED9D974B224C}" srcId="{1F3A0DCE-36DA-42D2-94AC-A7BB4FED1082}" destId="{0E1C95B7-5D63-4767-AFC5-327BBC7C1F31}" srcOrd="1" destOrd="0" parTransId="{F59639E0-20FA-4C28-AB58-9EB8DF49FF5A}" sibTransId="{9804BB4F-8E03-44B5-B30C-BDD9C59E730E}"/>
    <dgm:cxn modelId="{6C1CCE61-369C-49C7-BAAA-8B0B0110A3B3}" srcId="{3EBF9D21-4C43-4714-A863-7C9D7B126B68}" destId="{DF7C958D-E304-4D27-9D6B-A7EA3C8A64C7}" srcOrd="2" destOrd="0" parTransId="{68B59C5E-306B-4D6A-A778-3CCDE6EFB932}" sibTransId="{AE94B716-91BC-407F-9FE8-EE4A071B210F}"/>
    <dgm:cxn modelId="{C333A943-6502-4CFF-8F31-C26B853F061F}" srcId="{1F3A0DCE-36DA-42D2-94AC-A7BB4FED1082}" destId="{C09D33C8-7796-4BDF-9A34-C8005C0923ED}" srcOrd="0" destOrd="0" parTransId="{418E68B2-F7EA-4875-8AEC-E3F659C551C7}" sibTransId="{6D9528A9-57B8-4677-8065-D02F147A1934}"/>
    <dgm:cxn modelId="{26966469-A81A-47EF-8FB0-64A09A271C28}" type="presOf" srcId="{C09D33C8-7796-4BDF-9A34-C8005C0923ED}" destId="{407E3AA4-C3F9-4EE1-B833-37E9A542D43B}" srcOrd="0" destOrd="0" presId="urn:microsoft.com/office/officeart/2005/8/layout/vList5"/>
    <dgm:cxn modelId="{326CD86A-98F2-4909-9CCB-B0CB3308AEE1}" type="presOf" srcId="{3EBF9D21-4C43-4714-A863-7C9D7B126B68}" destId="{3E33BAA4-C014-447C-B7BD-092E3FEF986A}" srcOrd="0" destOrd="0" presId="urn:microsoft.com/office/officeart/2005/8/layout/vList5"/>
    <dgm:cxn modelId="{5E4B5E4B-5F08-44B8-B93E-D3283506C8DB}" srcId="{DF7C958D-E304-4D27-9D6B-A7EA3C8A64C7}" destId="{4813BD49-4CC6-4826-89E0-222CBD5D25AE}" srcOrd="0" destOrd="0" parTransId="{556A8E41-4A39-4AA5-8BE3-15B8DAC0076E}" sibTransId="{99FEC347-5AD1-499B-AEE0-5866967A226A}"/>
    <dgm:cxn modelId="{DB5AFC9E-7B8F-42FA-87C6-F3C6B775407C}" type="presOf" srcId="{1CB7DD37-FA37-4301-AD39-EAFDC9E0F74A}" destId="{7579EF9D-98B4-4340-9633-43F7744B49AB}" srcOrd="0" destOrd="0" presId="urn:microsoft.com/office/officeart/2005/8/layout/vList5"/>
    <dgm:cxn modelId="{3DA0699F-7CAF-4CD1-8766-35B8D1ED4845}" type="presOf" srcId="{0E1C95B7-5D63-4767-AFC5-327BBC7C1F31}" destId="{407E3AA4-C3F9-4EE1-B833-37E9A542D43B}" srcOrd="0" destOrd="1" presId="urn:microsoft.com/office/officeart/2005/8/layout/vList5"/>
    <dgm:cxn modelId="{F5F806A6-A371-4799-BE7C-FF1FCAB4F3F8}" srcId="{3EBF9D21-4C43-4714-A863-7C9D7B126B68}" destId="{A3BD725B-D8C0-4FA9-8A38-3C062578CB89}" srcOrd="0" destOrd="0" parTransId="{AD716A6F-17A1-4A90-A1D5-9F4FFBC5CB9E}" sibTransId="{837D2EEF-9470-4C32-9237-330C182B0698}"/>
    <dgm:cxn modelId="{6C5D82BF-7D3C-48F1-81C6-4097546606D5}" srcId="{A3BD725B-D8C0-4FA9-8A38-3C062578CB89}" destId="{1CB7DD37-FA37-4301-AD39-EAFDC9E0F74A}" srcOrd="0" destOrd="0" parTransId="{D901A064-C313-402B-87C5-0623AB8BC19B}" sibTransId="{A6A54819-2FF6-4BFD-9D02-928D9D8DDE98}"/>
    <dgm:cxn modelId="{32A8F7D1-D9A0-4850-AC0B-FC7F787F8ABC}" srcId="{A3BD725B-D8C0-4FA9-8A38-3C062578CB89}" destId="{7B46089E-7F8C-438A-9A25-6A0F173393B0}" srcOrd="1" destOrd="0" parTransId="{C37FA170-FB4A-46FC-A59A-2CAF67161AC3}" sibTransId="{79918D1A-B459-4598-9442-0BE2946EFEA3}"/>
    <dgm:cxn modelId="{588021DE-F6A5-4CA2-A895-26ADC56DC076}" type="presOf" srcId="{4813BD49-4CC6-4826-89E0-222CBD5D25AE}" destId="{0F0797AD-FAA6-48AD-872A-847F5594F1CD}" srcOrd="0" destOrd="0" presId="urn:microsoft.com/office/officeart/2005/8/layout/vList5"/>
    <dgm:cxn modelId="{676102E6-0647-406F-A8DD-A97C7A27023A}" srcId="{3EBF9D21-4C43-4714-A863-7C9D7B126B68}" destId="{1F3A0DCE-36DA-42D2-94AC-A7BB4FED1082}" srcOrd="1" destOrd="0" parTransId="{002D7DE6-9F92-4C38-AD71-763C857592AD}" sibTransId="{192706AC-AA5B-4035-BFBF-194F955CC027}"/>
    <dgm:cxn modelId="{B87084FB-D9D4-4CF0-A7A6-1E6F98A4C3BB}" type="presOf" srcId="{A3BD725B-D8C0-4FA9-8A38-3C062578CB89}" destId="{0ADBC39A-B7BB-4D22-A42A-621CE1FAA441}" srcOrd="0" destOrd="0" presId="urn:microsoft.com/office/officeart/2005/8/layout/vList5"/>
    <dgm:cxn modelId="{882E9B86-2968-4DB4-BEB7-AA17586A7C32}" type="presParOf" srcId="{3E33BAA4-C014-447C-B7BD-092E3FEF986A}" destId="{8E26F530-363D-44DB-9E2F-77D8991A67FE}" srcOrd="0" destOrd="0" presId="urn:microsoft.com/office/officeart/2005/8/layout/vList5"/>
    <dgm:cxn modelId="{B091317B-1AEF-4DC8-8329-F9125F284E09}" type="presParOf" srcId="{8E26F530-363D-44DB-9E2F-77D8991A67FE}" destId="{0ADBC39A-B7BB-4D22-A42A-621CE1FAA441}" srcOrd="0" destOrd="0" presId="urn:microsoft.com/office/officeart/2005/8/layout/vList5"/>
    <dgm:cxn modelId="{88CF1303-2009-4B75-AD22-69B450B08089}" type="presParOf" srcId="{8E26F530-363D-44DB-9E2F-77D8991A67FE}" destId="{7579EF9D-98B4-4340-9633-43F7744B49AB}" srcOrd="1" destOrd="0" presId="urn:microsoft.com/office/officeart/2005/8/layout/vList5"/>
    <dgm:cxn modelId="{A9A5D049-A7C5-4B37-B7B3-6652936BB2BA}" type="presParOf" srcId="{3E33BAA4-C014-447C-B7BD-092E3FEF986A}" destId="{9FCF314A-2541-49E8-A3E9-48B30B72AB8D}" srcOrd="1" destOrd="0" presId="urn:microsoft.com/office/officeart/2005/8/layout/vList5"/>
    <dgm:cxn modelId="{9D096DF3-7F90-4378-9DC1-9C94C9C88488}" type="presParOf" srcId="{3E33BAA4-C014-447C-B7BD-092E3FEF986A}" destId="{A1DF652B-18ED-4C39-A8B7-3DCFE8186288}" srcOrd="2" destOrd="0" presId="urn:microsoft.com/office/officeart/2005/8/layout/vList5"/>
    <dgm:cxn modelId="{32EA9B79-1921-4F38-9E46-BAF31DA88CEB}" type="presParOf" srcId="{A1DF652B-18ED-4C39-A8B7-3DCFE8186288}" destId="{43F9BBFC-15E6-4500-B1E6-BF9C99B4CC03}" srcOrd="0" destOrd="0" presId="urn:microsoft.com/office/officeart/2005/8/layout/vList5"/>
    <dgm:cxn modelId="{425028C2-E662-4FF3-8096-F4DF265F1F21}" type="presParOf" srcId="{A1DF652B-18ED-4C39-A8B7-3DCFE8186288}" destId="{407E3AA4-C3F9-4EE1-B833-37E9A542D43B}" srcOrd="1" destOrd="0" presId="urn:microsoft.com/office/officeart/2005/8/layout/vList5"/>
    <dgm:cxn modelId="{5A2DEB21-04E1-4C46-8B0F-4911DA7CB784}" type="presParOf" srcId="{3E33BAA4-C014-447C-B7BD-092E3FEF986A}" destId="{960A708D-ADD1-4B6A-A7BA-F1535FEF97F5}" srcOrd="3" destOrd="0" presId="urn:microsoft.com/office/officeart/2005/8/layout/vList5"/>
    <dgm:cxn modelId="{D2811AF6-7995-4D44-8E9D-8AC60EFB4EEA}" type="presParOf" srcId="{3E33BAA4-C014-447C-B7BD-092E3FEF986A}" destId="{F914AD38-B1EA-4AEF-A01C-D5B54A24FC7E}" srcOrd="4" destOrd="0" presId="urn:microsoft.com/office/officeart/2005/8/layout/vList5"/>
    <dgm:cxn modelId="{EDA1B098-8325-4141-8A3F-B5DD52166CD7}" type="presParOf" srcId="{F914AD38-B1EA-4AEF-A01C-D5B54A24FC7E}" destId="{05A6A33C-C29F-4D01-8892-EEB6411E92A2}" srcOrd="0" destOrd="0" presId="urn:microsoft.com/office/officeart/2005/8/layout/vList5"/>
    <dgm:cxn modelId="{557C9A3A-A198-403B-8887-C69C2D336B78}" type="presParOf" srcId="{F914AD38-B1EA-4AEF-A01C-D5B54A24FC7E}" destId="{0F0797AD-FAA6-48AD-872A-847F5594F1C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A3178-1DDE-4B74-9DBE-0B98893920E8}">
      <dsp:nvSpPr>
        <dsp:cNvPr id="0" name=""/>
        <dsp:cNvSpPr/>
      </dsp:nvSpPr>
      <dsp:spPr>
        <a:xfrm>
          <a:off x="864155" y="0"/>
          <a:ext cx="9793763" cy="127093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3E969F-0A9C-453C-8170-633C03635E50}">
      <dsp:nvSpPr>
        <dsp:cNvPr id="0" name=""/>
        <dsp:cNvSpPr/>
      </dsp:nvSpPr>
      <dsp:spPr>
        <a:xfrm>
          <a:off x="303804" y="381280"/>
          <a:ext cx="3456622" cy="508374"/>
        </a:xfrm>
        <a:prstGeom prst="roundRect">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Project identification</a:t>
          </a:r>
        </a:p>
      </dsp:txBody>
      <dsp:txXfrm>
        <a:off x="328621" y="406097"/>
        <a:ext cx="3406988" cy="458740"/>
      </dsp:txXfrm>
    </dsp:sp>
    <dsp:sp modelId="{DFC4A7F4-0B58-47A5-B413-1157C5FC3126}">
      <dsp:nvSpPr>
        <dsp:cNvPr id="0" name=""/>
        <dsp:cNvSpPr/>
      </dsp:nvSpPr>
      <dsp:spPr>
        <a:xfrm>
          <a:off x="4032726" y="381280"/>
          <a:ext cx="3456622" cy="508374"/>
        </a:xfrm>
        <a:prstGeom prst="roundRect">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Project selection</a:t>
          </a:r>
        </a:p>
      </dsp:txBody>
      <dsp:txXfrm>
        <a:off x="4057543" y="406097"/>
        <a:ext cx="3406988" cy="458740"/>
      </dsp:txXfrm>
    </dsp:sp>
    <dsp:sp modelId="{BCE62A25-B5BE-453A-9F68-01F983DC45E5}">
      <dsp:nvSpPr>
        <dsp:cNvPr id="0" name=""/>
        <dsp:cNvSpPr/>
      </dsp:nvSpPr>
      <dsp:spPr>
        <a:xfrm>
          <a:off x="7761647" y="381280"/>
          <a:ext cx="3456622" cy="5083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Evaluation &amp; Prioritsation</a:t>
          </a:r>
        </a:p>
      </dsp:txBody>
      <dsp:txXfrm>
        <a:off x="7786464" y="406097"/>
        <a:ext cx="3406988" cy="458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A3178-1DDE-4B74-9DBE-0B98893920E8}">
      <dsp:nvSpPr>
        <dsp:cNvPr id="0" name=""/>
        <dsp:cNvSpPr/>
      </dsp:nvSpPr>
      <dsp:spPr>
        <a:xfrm>
          <a:off x="864155" y="0"/>
          <a:ext cx="9793763" cy="127093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3E969F-0A9C-453C-8170-633C03635E50}">
      <dsp:nvSpPr>
        <dsp:cNvPr id="0" name=""/>
        <dsp:cNvSpPr/>
      </dsp:nvSpPr>
      <dsp:spPr>
        <a:xfrm>
          <a:off x="303804" y="381280"/>
          <a:ext cx="3456622" cy="508374"/>
        </a:xfrm>
        <a:prstGeom prst="roundRect">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Project identification</a:t>
          </a:r>
        </a:p>
      </dsp:txBody>
      <dsp:txXfrm>
        <a:off x="328621" y="406097"/>
        <a:ext cx="3406988" cy="458740"/>
      </dsp:txXfrm>
    </dsp:sp>
    <dsp:sp modelId="{DFC4A7F4-0B58-47A5-B413-1157C5FC3126}">
      <dsp:nvSpPr>
        <dsp:cNvPr id="0" name=""/>
        <dsp:cNvSpPr/>
      </dsp:nvSpPr>
      <dsp:spPr>
        <a:xfrm>
          <a:off x="4032726" y="381280"/>
          <a:ext cx="3456622" cy="508374"/>
        </a:xfrm>
        <a:prstGeom prst="roundRect">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Project selection</a:t>
          </a:r>
        </a:p>
      </dsp:txBody>
      <dsp:txXfrm>
        <a:off x="4057543" y="406097"/>
        <a:ext cx="3406988" cy="458740"/>
      </dsp:txXfrm>
    </dsp:sp>
    <dsp:sp modelId="{BCE62A25-B5BE-453A-9F68-01F983DC45E5}">
      <dsp:nvSpPr>
        <dsp:cNvPr id="0" name=""/>
        <dsp:cNvSpPr/>
      </dsp:nvSpPr>
      <dsp:spPr>
        <a:xfrm>
          <a:off x="7761647" y="381280"/>
          <a:ext cx="3456622" cy="5083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Project charter</a:t>
          </a:r>
        </a:p>
      </dsp:txBody>
      <dsp:txXfrm>
        <a:off x="7786464" y="406097"/>
        <a:ext cx="3406988" cy="4587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D0421-EDA9-4825-91A1-7FE8D055B7CD}">
      <dsp:nvSpPr>
        <dsp:cNvPr id="0" name=""/>
        <dsp:cNvSpPr/>
      </dsp:nvSpPr>
      <dsp:spPr>
        <a:xfrm>
          <a:off x="1118359" y="0"/>
          <a:ext cx="5012418" cy="5012418"/>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EA1C2D-6C8C-44FE-A2BD-8922DEE6F2C5}">
      <dsp:nvSpPr>
        <dsp:cNvPr id="0" name=""/>
        <dsp:cNvSpPr/>
      </dsp:nvSpPr>
      <dsp:spPr>
        <a:xfrm>
          <a:off x="3624568" y="503934"/>
          <a:ext cx="3258071" cy="593266"/>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Establish project plans</a:t>
          </a:r>
          <a:endParaRPr lang="en-ZA" sz="1900" kern="1200" dirty="0"/>
        </a:p>
      </dsp:txBody>
      <dsp:txXfrm>
        <a:off x="3653529" y="532895"/>
        <a:ext cx="3200149" cy="535344"/>
      </dsp:txXfrm>
    </dsp:sp>
    <dsp:sp modelId="{30E9F345-0D6E-45D0-85D5-B327DB63444B}">
      <dsp:nvSpPr>
        <dsp:cNvPr id="0" name=""/>
        <dsp:cNvSpPr/>
      </dsp:nvSpPr>
      <dsp:spPr>
        <a:xfrm>
          <a:off x="3624568" y="1171359"/>
          <a:ext cx="3258071" cy="593266"/>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Conduct the project activities,</a:t>
          </a:r>
        </a:p>
      </dsp:txBody>
      <dsp:txXfrm>
        <a:off x="3653529" y="1200320"/>
        <a:ext cx="3200149" cy="535344"/>
      </dsp:txXfrm>
    </dsp:sp>
    <dsp:sp modelId="{779E5811-1F49-4B3F-BCCF-0764AEA45952}">
      <dsp:nvSpPr>
        <dsp:cNvPr id="0" name=""/>
        <dsp:cNvSpPr/>
      </dsp:nvSpPr>
      <dsp:spPr>
        <a:xfrm>
          <a:off x="3624568" y="1838784"/>
          <a:ext cx="3258071" cy="593266"/>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Verify progress</a:t>
          </a:r>
        </a:p>
      </dsp:txBody>
      <dsp:txXfrm>
        <a:off x="3653529" y="1867745"/>
        <a:ext cx="3200149" cy="535344"/>
      </dsp:txXfrm>
    </dsp:sp>
    <dsp:sp modelId="{40765EB6-8BE7-4A46-B718-C4E6F2699A66}">
      <dsp:nvSpPr>
        <dsp:cNvPr id="0" name=""/>
        <dsp:cNvSpPr/>
      </dsp:nvSpPr>
      <dsp:spPr>
        <a:xfrm>
          <a:off x="3624568" y="2506208"/>
          <a:ext cx="3258071" cy="593266"/>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Make decisions,</a:t>
          </a:r>
        </a:p>
      </dsp:txBody>
      <dsp:txXfrm>
        <a:off x="3653529" y="2535169"/>
        <a:ext cx="3200149" cy="535344"/>
      </dsp:txXfrm>
    </dsp:sp>
    <dsp:sp modelId="{B5A9AFE7-EB47-499F-89BF-03AA4C337D9B}">
      <dsp:nvSpPr>
        <dsp:cNvPr id="0" name=""/>
        <dsp:cNvSpPr/>
      </dsp:nvSpPr>
      <dsp:spPr>
        <a:xfrm>
          <a:off x="3624568" y="3173633"/>
          <a:ext cx="3258071" cy="593266"/>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Accept deliverables</a:t>
          </a:r>
        </a:p>
      </dsp:txBody>
      <dsp:txXfrm>
        <a:off x="3653529" y="3202594"/>
        <a:ext cx="3200149" cy="535344"/>
      </dsp:txXfrm>
    </dsp:sp>
    <dsp:sp modelId="{80B77762-2616-4111-A285-A8DDC752C597}">
      <dsp:nvSpPr>
        <dsp:cNvPr id="0" name=""/>
        <dsp:cNvSpPr/>
      </dsp:nvSpPr>
      <dsp:spPr>
        <a:xfrm>
          <a:off x="3624568" y="3841058"/>
          <a:ext cx="3258071" cy="593266"/>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Close out projects.</a:t>
          </a:r>
        </a:p>
      </dsp:txBody>
      <dsp:txXfrm>
        <a:off x="3653529" y="3870019"/>
        <a:ext cx="3200149" cy="5353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9EF9D-98B4-4340-9633-43F7744B49AB}">
      <dsp:nvSpPr>
        <dsp:cNvPr id="0" name=""/>
        <dsp:cNvSpPr/>
      </dsp:nvSpPr>
      <dsp:spPr>
        <a:xfrm rot="5400000">
          <a:off x="5529698" y="-2167551"/>
          <a:ext cx="1109959" cy="57267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One time estimate per task</a:t>
          </a:r>
          <a:endParaRPr lang="en-ZA" sz="2000" kern="1200"/>
        </a:p>
        <a:p>
          <a:pPr marL="228600" lvl="1" indent="-228600" algn="l" defTabSz="889000">
            <a:lnSpc>
              <a:spcPct val="90000"/>
            </a:lnSpc>
            <a:spcBef>
              <a:spcPct val="0"/>
            </a:spcBef>
            <a:spcAft>
              <a:spcPct val="15000"/>
            </a:spcAft>
            <a:buChar char="•"/>
          </a:pPr>
          <a:r>
            <a:rPr lang="en-US" sz="2000" kern="1200"/>
            <a:t>Controls cost with flexible schedule</a:t>
          </a:r>
          <a:endParaRPr lang="en-ZA" sz="2000" kern="1200"/>
        </a:p>
      </dsp:txBody>
      <dsp:txXfrm rot="-5400000">
        <a:off x="3221300" y="195031"/>
        <a:ext cx="5672572" cy="1001591"/>
      </dsp:txXfrm>
    </dsp:sp>
    <dsp:sp modelId="{0ADBC39A-B7BB-4D22-A42A-621CE1FAA441}">
      <dsp:nvSpPr>
        <dsp:cNvPr id="0" name=""/>
        <dsp:cNvSpPr/>
      </dsp:nvSpPr>
      <dsp:spPr>
        <a:xfrm>
          <a:off x="0" y="2102"/>
          <a:ext cx="3221300" cy="13874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CPM (Critical Path Method)</a:t>
          </a:r>
          <a:endParaRPr lang="en-ZA" sz="2700" kern="1200"/>
        </a:p>
      </dsp:txBody>
      <dsp:txXfrm>
        <a:off x="67730" y="69832"/>
        <a:ext cx="3085840" cy="1251989"/>
      </dsp:txXfrm>
    </dsp:sp>
    <dsp:sp modelId="{407E3AA4-C3F9-4EE1-B833-37E9A542D43B}">
      <dsp:nvSpPr>
        <dsp:cNvPr id="0" name=""/>
        <dsp:cNvSpPr/>
      </dsp:nvSpPr>
      <dsp:spPr>
        <a:xfrm rot="5400000">
          <a:off x="5529698" y="-710728"/>
          <a:ext cx="1109959" cy="57267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Three estimates per activity (Optimistic, Pessimistic, most likely)</a:t>
          </a:r>
          <a:endParaRPr lang="en-ZA" sz="2000" kern="1200"/>
        </a:p>
        <a:p>
          <a:pPr marL="228600" lvl="1" indent="-228600" algn="l" defTabSz="889000">
            <a:lnSpc>
              <a:spcPct val="90000"/>
            </a:lnSpc>
            <a:spcBef>
              <a:spcPct val="0"/>
            </a:spcBef>
            <a:spcAft>
              <a:spcPct val="15000"/>
            </a:spcAft>
            <a:buChar char="•"/>
          </a:pPr>
          <a:r>
            <a:rPr lang="en-US" sz="2000" kern="1200"/>
            <a:t>Emphasis on meeting schedule with flexible cost</a:t>
          </a:r>
          <a:endParaRPr lang="en-ZA" sz="2000" kern="1200"/>
        </a:p>
      </dsp:txBody>
      <dsp:txXfrm rot="-5400000">
        <a:off x="3221300" y="1651854"/>
        <a:ext cx="5672572" cy="1001591"/>
      </dsp:txXfrm>
    </dsp:sp>
    <dsp:sp modelId="{43F9BBFC-15E6-4500-B1E6-BF9C99B4CC03}">
      <dsp:nvSpPr>
        <dsp:cNvPr id="0" name=""/>
        <dsp:cNvSpPr/>
      </dsp:nvSpPr>
      <dsp:spPr>
        <a:xfrm>
          <a:off x="0" y="1458924"/>
          <a:ext cx="3221300" cy="13874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PERT (Program Evaluation and Review Technique)</a:t>
          </a:r>
          <a:endParaRPr lang="en-ZA" sz="2700" kern="1200"/>
        </a:p>
      </dsp:txBody>
      <dsp:txXfrm>
        <a:off x="67730" y="1526654"/>
        <a:ext cx="3085840" cy="1251989"/>
      </dsp:txXfrm>
    </dsp:sp>
    <dsp:sp modelId="{0F0797AD-FAA6-48AD-872A-847F5594F1CD}">
      <dsp:nvSpPr>
        <dsp:cNvPr id="0" name=""/>
        <dsp:cNvSpPr/>
      </dsp:nvSpPr>
      <dsp:spPr>
        <a:xfrm rot="5400000">
          <a:off x="5529698" y="746093"/>
          <a:ext cx="1109959" cy="57267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Gives probabilities of completing project on time, cost, and whether or not project is on critical path</a:t>
          </a:r>
          <a:endParaRPr lang="en-ZA" sz="2000" kern="1200"/>
        </a:p>
      </dsp:txBody>
      <dsp:txXfrm rot="-5400000">
        <a:off x="3221300" y="3108675"/>
        <a:ext cx="5672572" cy="1001591"/>
      </dsp:txXfrm>
    </dsp:sp>
    <dsp:sp modelId="{05A6A33C-C29F-4D01-8892-EEB6411E92A2}">
      <dsp:nvSpPr>
        <dsp:cNvPr id="0" name=""/>
        <dsp:cNvSpPr/>
      </dsp:nvSpPr>
      <dsp:spPr>
        <a:xfrm>
          <a:off x="0" y="2915746"/>
          <a:ext cx="3221300" cy="13874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Monte Carlo Simulation</a:t>
          </a:r>
          <a:endParaRPr lang="en-ZA" sz="2700" kern="1200"/>
        </a:p>
      </dsp:txBody>
      <dsp:txXfrm>
        <a:off x="67730" y="2983476"/>
        <a:ext cx="3085840" cy="12519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F2545-5A7B-4487-8E47-4D99B9E2C6D9}" type="datetimeFigureOut">
              <a:rPr lang="en-ZA" smtClean="0"/>
              <a:t>2017/10/07</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F6B9EF-17F9-4918-87E9-DB9CC8888B9C}" type="slidenum">
              <a:rPr lang="en-ZA" smtClean="0"/>
              <a:t>‹#›</a:t>
            </a:fld>
            <a:endParaRPr lang="en-ZA"/>
          </a:p>
        </p:txBody>
      </p:sp>
    </p:spTree>
    <p:extLst>
      <p:ext uri="{BB962C8B-B14F-4D97-AF65-F5344CB8AC3E}">
        <p14:creationId xmlns:p14="http://schemas.microsoft.com/office/powerpoint/2010/main" val="2407072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Program_evaluation_and_review_technique#cite_note-MB_1968-1"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1" i="0" u="none" strike="noStrike" kern="1200" baseline="0" dirty="0">
                <a:solidFill>
                  <a:schemeClr val="tx1"/>
                </a:solidFill>
                <a:latin typeface="+mn-lt"/>
                <a:ea typeface="+mn-ea"/>
                <a:cs typeface="+mn-cs"/>
              </a:rPr>
              <a:t>Portfolio Management </a:t>
            </a:r>
            <a:r>
              <a:rPr lang="en-ZA" sz="1200" b="0" i="0" u="none" strike="noStrike" kern="1200" baseline="0" dirty="0">
                <a:solidFill>
                  <a:schemeClr val="tx1"/>
                </a:solidFill>
                <a:latin typeface="+mn-lt"/>
                <a:ea typeface="+mn-ea"/>
                <a:cs typeface="+mn-cs"/>
              </a:rPr>
              <a:t>“aligns with organisational strategies by selecting the right projects, prioritising work, and providing needed resources” </a:t>
            </a:r>
          </a:p>
          <a:p>
            <a:r>
              <a:rPr lang="en-ZA" sz="1200" b="1" i="0" u="none" strike="noStrike" kern="1200" baseline="0" dirty="0">
                <a:solidFill>
                  <a:schemeClr val="tx1"/>
                </a:solidFill>
                <a:latin typeface="+mn-lt"/>
                <a:ea typeface="+mn-ea"/>
                <a:cs typeface="+mn-cs"/>
              </a:rPr>
              <a:t>Programs </a:t>
            </a:r>
            <a:r>
              <a:rPr lang="en-ZA" sz="1200" b="0" i="0" u="none" strike="noStrike" kern="1200" baseline="0" dirty="0">
                <a:solidFill>
                  <a:schemeClr val="tx1"/>
                </a:solidFill>
                <a:latin typeface="+mn-lt"/>
                <a:ea typeface="+mn-ea"/>
                <a:cs typeface="+mn-cs"/>
              </a:rPr>
              <a:t>deal with a </a:t>
            </a:r>
            <a:r>
              <a:rPr lang="en-ZA" sz="1200" b="1" i="0" u="none" strike="noStrike" kern="1200" baseline="0" dirty="0">
                <a:solidFill>
                  <a:schemeClr val="tx1"/>
                </a:solidFill>
                <a:latin typeface="+mn-lt"/>
                <a:ea typeface="+mn-ea"/>
                <a:cs typeface="+mn-cs"/>
              </a:rPr>
              <a:t>specific group of related projects</a:t>
            </a:r>
            <a:r>
              <a:rPr lang="en-ZA" sz="1200" b="0" i="0" u="none" strike="noStrike" kern="1200" baseline="0" dirty="0">
                <a:solidFill>
                  <a:schemeClr val="tx1"/>
                </a:solidFill>
                <a:latin typeface="+mn-lt"/>
                <a:ea typeface="+mn-ea"/>
                <a:cs typeface="+mn-cs"/>
              </a:rPr>
              <a:t>, while a </a:t>
            </a:r>
            <a:r>
              <a:rPr lang="en-ZA" sz="1200" b="1" i="0" u="none" strike="noStrike" kern="1200" baseline="0" dirty="0">
                <a:solidFill>
                  <a:schemeClr val="tx1"/>
                </a:solidFill>
                <a:latin typeface="+mn-lt"/>
                <a:ea typeface="+mn-ea"/>
                <a:cs typeface="+mn-cs"/>
              </a:rPr>
              <a:t>portfolio </a:t>
            </a:r>
            <a:r>
              <a:rPr lang="en-ZA" sz="1200" b="0" i="0" u="none" strike="noStrike" kern="1200" baseline="0" dirty="0">
                <a:solidFill>
                  <a:schemeClr val="tx1"/>
                </a:solidFill>
                <a:latin typeface="+mn-lt"/>
                <a:ea typeface="+mn-ea"/>
                <a:cs typeface="+mn-cs"/>
              </a:rPr>
              <a:t>deals with </a:t>
            </a:r>
            <a:r>
              <a:rPr lang="en-ZA" sz="1200" b="1" i="0" u="none" strike="noStrike" kern="1200" baseline="0" dirty="0">
                <a:solidFill>
                  <a:schemeClr val="tx1"/>
                </a:solidFill>
                <a:latin typeface="+mn-lt"/>
                <a:ea typeface="+mn-ea"/>
                <a:cs typeface="+mn-cs"/>
              </a:rPr>
              <a:t>all of an organisation’s projects/programs</a:t>
            </a:r>
            <a:r>
              <a:rPr lang="en-ZA" sz="1200" b="0" i="0" u="none" strike="noStrike" kern="1200" baseline="0" dirty="0">
                <a:solidFill>
                  <a:schemeClr val="tx1"/>
                </a:solidFill>
                <a:latin typeface="+mn-lt"/>
                <a:ea typeface="+mn-ea"/>
                <a:cs typeface="+mn-cs"/>
              </a:rPr>
              <a:t>. </a:t>
            </a:r>
          </a:p>
          <a:p>
            <a:r>
              <a:rPr lang="en-ZA" sz="1200" b="1" i="0" u="none" strike="noStrike" kern="1200" baseline="0" dirty="0">
                <a:solidFill>
                  <a:schemeClr val="tx1"/>
                </a:solidFill>
                <a:latin typeface="+mn-lt"/>
                <a:ea typeface="+mn-ea"/>
                <a:cs typeface="+mn-cs"/>
              </a:rPr>
              <a:t>(</a:t>
            </a:r>
            <a:r>
              <a:rPr lang="en-ZA" sz="1200" b="0" i="0" u="none" strike="noStrike" kern="1200" baseline="0" dirty="0">
                <a:solidFill>
                  <a:schemeClr val="tx1"/>
                </a:solidFill>
                <a:latin typeface="+mn-lt"/>
                <a:ea typeface="+mn-ea"/>
                <a:cs typeface="+mn-cs"/>
              </a:rPr>
              <a:t>program is “a group of related projects, sub-programs, and program activities managed in a coordinated way to obtain benefits not available from managing them individually”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a:t>
            </a:fld>
            <a:endParaRPr lang="en-ZA"/>
          </a:p>
        </p:txBody>
      </p:sp>
    </p:spTree>
    <p:extLst>
      <p:ext uri="{BB962C8B-B14F-4D97-AF65-F5344CB8AC3E}">
        <p14:creationId xmlns:p14="http://schemas.microsoft.com/office/powerpoint/2010/main" val="1208491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The Project Manager ensures that the schedule is ready and circulated in advance. If a project team is meeting often, the agenda may be circulated at the end of each meeting for the next meeting. That way, everyone knows what will be covered in the next meeting. </a:t>
            </a:r>
          </a:p>
          <a:p>
            <a:r>
              <a:rPr lang="en-ZA" sz="1200" b="0" i="0" u="none" strike="noStrike" kern="1200" baseline="0" dirty="0">
                <a:solidFill>
                  <a:schemeClr val="tx1"/>
                </a:solidFill>
                <a:latin typeface="+mn-lt"/>
                <a:ea typeface="+mn-ea"/>
                <a:cs typeface="+mn-cs"/>
              </a:rPr>
              <a:t>“do” means to carry out the meeting and to take minutes as the meeting proceeds. Project teams swap the minute’s taker role so each member feels equal. </a:t>
            </a:r>
          </a:p>
          <a:p>
            <a:r>
              <a:rPr lang="en-ZA" sz="1200" b="0" i="0" u="none" strike="noStrike" kern="1200" baseline="0" dirty="0">
                <a:solidFill>
                  <a:schemeClr val="tx1"/>
                </a:solidFill>
                <a:latin typeface="+mn-lt"/>
                <a:ea typeface="+mn-ea"/>
                <a:cs typeface="+mn-cs"/>
              </a:rPr>
              <a:t>Finally, the “act” part of the PDCA model is for every team member to complete the action items they pledged and for the Project Manager to converse with the team members to ensure nothing is hindering their ability to complete their part of the project. </a:t>
            </a:r>
          </a:p>
          <a:p>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14</a:t>
            </a:fld>
            <a:endParaRPr lang="en-ZA"/>
          </a:p>
        </p:txBody>
      </p:sp>
    </p:spTree>
    <p:extLst>
      <p:ext uri="{BB962C8B-B14F-4D97-AF65-F5344CB8AC3E}">
        <p14:creationId xmlns:p14="http://schemas.microsoft.com/office/powerpoint/2010/main" val="2153422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02B55BAA-9290-4023-8018-310CB0F9CC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35585E07-4110-4796-BF94-E1A26A31D646}" type="slidenum">
              <a:rPr lang="en-US" altLang="en-US"/>
              <a:pPr/>
              <a:t>18</a:t>
            </a:fld>
            <a:endParaRPr lang="en-US" altLang="en-US"/>
          </a:p>
        </p:txBody>
      </p:sp>
      <p:sp>
        <p:nvSpPr>
          <p:cNvPr id="21507" name="Rectangle 2">
            <a:extLst>
              <a:ext uri="{FF2B5EF4-FFF2-40B4-BE49-F238E27FC236}">
                <a16:creationId xmlns:a16="http://schemas.microsoft.com/office/drawing/2014/main" id="{66658E0F-E0E5-4620-8941-C2745E082623}"/>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72DD4945-E700-482A-9A3C-C559C48AEB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14034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89BCA35-9CCD-4C3D-AF36-10E92737A7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439E0630-2825-42DA-B293-C6A111E05FCA}" type="slidenum">
              <a:rPr lang="en-US" altLang="en-US"/>
              <a:pPr/>
              <a:t>19</a:t>
            </a:fld>
            <a:endParaRPr lang="en-US" altLang="en-US"/>
          </a:p>
        </p:txBody>
      </p:sp>
      <p:sp>
        <p:nvSpPr>
          <p:cNvPr id="24579" name="Rectangle 2">
            <a:extLst>
              <a:ext uri="{FF2B5EF4-FFF2-40B4-BE49-F238E27FC236}">
                <a16:creationId xmlns:a16="http://schemas.microsoft.com/office/drawing/2014/main" id="{7B17086B-7D69-44FA-9A22-58B280287E9A}"/>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B04055F5-52C5-418D-BA94-B8DD10B884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45945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39047B9E-37FA-43D3-ADF1-FBF3D407EB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7E0D0CF3-86C8-41CE-8313-C442755900CF}" type="slidenum">
              <a:rPr lang="en-US" altLang="en-US"/>
              <a:pPr/>
              <a:t>20</a:t>
            </a:fld>
            <a:endParaRPr lang="en-US" altLang="en-US"/>
          </a:p>
        </p:txBody>
      </p:sp>
      <p:sp>
        <p:nvSpPr>
          <p:cNvPr id="25603" name="Rectangle 2">
            <a:extLst>
              <a:ext uri="{FF2B5EF4-FFF2-40B4-BE49-F238E27FC236}">
                <a16:creationId xmlns:a16="http://schemas.microsoft.com/office/drawing/2014/main" id="{E518C449-48A9-4463-BF80-1ACA7394F504}"/>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EBDDF7EA-9EB0-42D8-9C11-683A97C6FF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sz="1200" b="0" i="0" u="none" strike="noStrike" kern="1200" baseline="0" dirty="0">
                <a:solidFill>
                  <a:schemeClr val="tx1"/>
                </a:solidFill>
                <a:latin typeface="+mn-lt"/>
                <a:ea typeface="+mn-ea"/>
                <a:cs typeface="+mn-cs"/>
              </a:rPr>
              <a:t>In a </a:t>
            </a:r>
            <a:r>
              <a:rPr lang="en-ZA" sz="1200" b="1" i="0" u="none" strike="noStrike" kern="1200" baseline="0" dirty="0">
                <a:solidFill>
                  <a:schemeClr val="tx1"/>
                </a:solidFill>
                <a:latin typeface="+mn-lt"/>
                <a:ea typeface="+mn-ea"/>
                <a:cs typeface="+mn-cs"/>
              </a:rPr>
              <a:t>Traceability Matrix, </a:t>
            </a:r>
            <a:r>
              <a:rPr lang="en-ZA" sz="1200" b="0" i="0" u="none" strike="noStrike" kern="1200" baseline="0" dirty="0">
                <a:solidFill>
                  <a:schemeClr val="tx1"/>
                </a:solidFill>
                <a:latin typeface="+mn-lt"/>
                <a:ea typeface="+mn-ea"/>
                <a:cs typeface="+mn-cs"/>
              </a:rPr>
              <a:t>the requirements tie “end to end” that is from the contract through to the project testing and to customer acceptance </a:t>
            </a:r>
            <a:endParaRPr lang="en-US" altLang="en-US" dirty="0">
              <a:latin typeface="Arial" panose="020B0604020202020204" pitchFamily="34" charset="0"/>
            </a:endParaRPr>
          </a:p>
        </p:txBody>
      </p:sp>
    </p:spTree>
    <p:extLst>
      <p:ext uri="{BB962C8B-B14F-4D97-AF65-F5344CB8AC3E}">
        <p14:creationId xmlns:p14="http://schemas.microsoft.com/office/powerpoint/2010/main" val="2282678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BFF97E16-7F73-449F-80F2-5FC6D26CDF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E018F28F-84FC-47DB-BDBF-5C8783710752}" type="slidenum">
              <a:rPr lang="en-US" altLang="en-US"/>
              <a:pPr/>
              <a:t>21</a:t>
            </a:fld>
            <a:endParaRPr lang="en-US" altLang="en-US"/>
          </a:p>
        </p:txBody>
      </p:sp>
      <p:sp>
        <p:nvSpPr>
          <p:cNvPr id="27651" name="Rectangle 2">
            <a:extLst>
              <a:ext uri="{FF2B5EF4-FFF2-40B4-BE49-F238E27FC236}">
                <a16:creationId xmlns:a16="http://schemas.microsoft.com/office/drawing/2014/main" id="{D5DD6E7E-CEE3-4F19-8B4E-60F18B90194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48293026-E738-49AB-B465-660A4EB0B7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90493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3E23CBE4-D1A2-4540-A2C2-374CE649ED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78C3DE1C-4057-491E-8981-E2221B17BE90}" type="slidenum">
              <a:rPr lang="en-US" altLang="en-US"/>
              <a:pPr/>
              <a:t>22</a:t>
            </a:fld>
            <a:endParaRPr lang="en-US" altLang="en-US"/>
          </a:p>
        </p:txBody>
      </p:sp>
      <p:sp>
        <p:nvSpPr>
          <p:cNvPr id="31747" name="Rectangle 2">
            <a:extLst>
              <a:ext uri="{FF2B5EF4-FFF2-40B4-BE49-F238E27FC236}">
                <a16:creationId xmlns:a16="http://schemas.microsoft.com/office/drawing/2014/main" id="{D6817259-4911-4F80-BD62-362907A0F59E}"/>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D3CAF93A-2012-47B7-8EBD-16481C38BC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46675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58491B2A-21BB-4209-B22D-13D94EF91D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1DCB2FD7-9C90-4624-80CA-A6E01F044F74}" type="slidenum">
              <a:rPr lang="en-US" altLang="en-US"/>
              <a:pPr/>
              <a:t>24</a:t>
            </a:fld>
            <a:endParaRPr lang="en-US" altLang="en-US"/>
          </a:p>
        </p:txBody>
      </p:sp>
      <p:sp>
        <p:nvSpPr>
          <p:cNvPr id="26627" name="Rectangle 2">
            <a:extLst>
              <a:ext uri="{FF2B5EF4-FFF2-40B4-BE49-F238E27FC236}">
                <a16:creationId xmlns:a16="http://schemas.microsoft.com/office/drawing/2014/main" id="{18C8F2B3-EFB7-45E3-A13F-84844979E54E}"/>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87A6AD0C-7455-4A84-B324-77B1B2E26D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94126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0EC5574A-4B16-4A6A-AB7C-14C66BD07D1D}"/>
              </a:ext>
            </a:extLst>
          </p:cNvPr>
          <p:cNvSpPr>
            <a:spLocks noGrp="1" noRot="1" noChangeAspect="1" noTextEdit="1"/>
          </p:cNvSpPr>
          <p:nvPr>
            <p:ph type="sldImg"/>
          </p:nvPr>
        </p:nvSpPr>
        <p:spPr>
          <a:ln/>
        </p:spPr>
      </p:sp>
      <p:sp>
        <p:nvSpPr>
          <p:cNvPr id="38915" name="Notes Placeholder 2">
            <a:extLst>
              <a:ext uri="{FF2B5EF4-FFF2-40B4-BE49-F238E27FC236}">
                <a16:creationId xmlns:a16="http://schemas.microsoft.com/office/drawing/2014/main" id="{9117B49F-19AC-4DA7-8BBF-A53060D526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38916" name="Slide Number Placeholder 3">
            <a:extLst>
              <a:ext uri="{FF2B5EF4-FFF2-40B4-BE49-F238E27FC236}">
                <a16:creationId xmlns:a16="http://schemas.microsoft.com/office/drawing/2014/main" id="{24FD9CD5-2E56-4170-BA1F-120F955B93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3649C337-CCF6-4AB6-84E4-0F668F69E637}" type="slidenum">
              <a:rPr lang="en-US" altLang="en-US"/>
              <a:pPr/>
              <a:t>25</a:t>
            </a:fld>
            <a:endParaRPr lang="en-US" altLang="en-US"/>
          </a:p>
        </p:txBody>
      </p:sp>
    </p:spTree>
    <p:extLst>
      <p:ext uri="{BB962C8B-B14F-4D97-AF65-F5344CB8AC3E}">
        <p14:creationId xmlns:p14="http://schemas.microsoft.com/office/powerpoint/2010/main" val="3702956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52B0E1D6-ABC9-47D5-9582-9CD458A1ADFA}"/>
              </a:ext>
            </a:extLst>
          </p:cNvPr>
          <p:cNvSpPr>
            <a:spLocks noGrp="1" noRot="1" noChangeAspect="1" noTextEdit="1"/>
          </p:cNvSpPr>
          <p:nvPr>
            <p:ph type="sldImg"/>
          </p:nvPr>
        </p:nvSpPr>
        <p:spPr>
          <a:ln/>
        </p:spPr>
      </p:sp>
      <p:sp>
        <p:nvSpPr>
          <p:cNvPr id="35843" name="Notes Placeholder 2">
            <a:extLst>
              <a:ext uri="{FF2B5EF4-FFF2-40B4-BE49-F238E27FC236}">
                <a16:creationId xmlns:a16="http://schemas.microsoft.com/office/drawing/2014/main" id="{361F8D6F-56BB-4999-8329-3F07B08C3A9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sz="1200" b="0" i="0" kern="1200" dirty="0">
                <a:solidFill>
                  <a:schemeClr val="tx1"/>
                </a:solidFill>
                <a:effectLst/>
                <a:latin typeface="+mn-lt"/>
                <a:ea typeface="+mn-ea"/>
                <a:cs typeface="+mn-cs"/>
              </a:rPr>
              <a:t>PERT and CPM are complementary tools, because "CPM employs one time estimate and one cost estimate for each activity; PERT may utilize three time estimates (optimistic, expected, and pessimistic) and no costs for each activity. Although these are distinct differences, the term PERT is applied increasingly to all critical path scheduling."</a:t>
            </a:r>
            <a:r>
              <a:rPr lang="en-ZA" sz="1200" b="0" i="0" u="none" strike="noStrike" kern="1200" baseline="30000" dirty="0">
                <a:solidFill>
                  <a:schemeClr val="tx1"/>
                </a:solidFill>
                <a:effectLst/>
                <a:latin typeface="+mn-lt"/>
                <a:ea typeface="+mn-ea"/>
                <a:cs typeface="+mn-cs"/>
                <a:hlinkClick r:id="rId3"/>
              </a:rPr>
              <a:t>[1</a:t>
            </a:r>
            <a:endParaRPr lang="en-US" altLang="en-US" dirty="0">
              <a:latin typeface="Arial" panose="020B0604020202020204" pitchFamily="34" charset="0"/>
            </a:endParaRPr>
          </a:p>
        </p:txBody>
      </p:sp>
      <p:sp>
        <p:nvSpPr>
          <p:cNvPr id="35844" name="Slide Number Placeholder 3">
            <a:extLst>
              <a:ext uri="{FF2B5EF4-FFF2-40B4-BE49-F238E27FC236}">
                <a16:creationId xmlns:a16="http://schemas.microsoft.com/office/drawing/2014/main" id="{29E54D47-4EAE-4C5A-B2F6-858422116EB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B23F12E4-E76B-400E-A0A2-1F7173453D17}" type="slidenum">
              <a:rPr lang="en-US" altLang="en-US"/>
              <a:pPr/>
              <a:t>26</a:t>
            </a:fld>
            <a:endParaRPr lang="en-US" altLang="en-US"/>
          </a:p>
        </p:txBody>
      </p:sp>
    </p:spTree>
    <p:extLst>
      <p:ext uri="{BB962C8B-B14F-4D97-AF65-F5344CB8AC3E}">
        <p14:creationId xmlns:p14="http://schemas.microsoft.com/office/powerpoint/2010/main" val="1476797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3A2D4124-A903-4ADD-A552-5AA8E8DAF864}"/>
              </a:ext>
            </a:extLst>
          </p:cNvPr>
          <p:cNvSpPr>
            <a:spLocks noGrp="1" noRot="1" noChangeAspect="1" noTextEdit="1"/>
          </p:cNvSpPr>
          <p:nvPr>
            <p:ph type="sldImg"/>
          </p:nvPr>
        </p:nvSpPr>
        <p:spPr>
          <a:ln/>
        </p:spPr>
      </p:sp>
      <p:sp>
        <p:nvSpPr>
          <p:cNvPr id="36867" name="Notes Placeholder 2">
            <a:extLst>
              <a:ext uri="{FF2B5EF4-FFF2-40B4-BE49-F238E27FC236}">
                <a16:creationId xmlns:a16="http://schemas.microsoft.com/office/drawing/2014/main" id="{2A456BF0-4275-461B-9C84-841C9019397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36868" name="Slide Number Placeholder 3">
            <a:extLst>
              <a:ext uri="{FF2B5EF4-FFF2-40B4-BE49-F238E27FC236}">
                <a16:creationId xmlns:a16="http://schemas.microsoft.com/office/drawing/2014/main" id="{396B38F8-907D-436F-983E-7D958CC3CB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32A67089-D5FB-4203-9506-FB6FBDEA8E7E}" type="slidenum">
              <a:rPr lang="en-US" altLang="en-US"/>
              <a:pPr/>
              <a:t>27</a:t>
            </a:fld>
            <a:endParaRPr lang="en-US" altLang="en-US"/>
          </a:p>
        </p:txBody>
      </p:sp>
    </p:spTree>
    <p:extLst>
      <p:ext uri="{BB962C8B-B14F-4D97-AF65-F5344CB8AC3E}">
        <p14:creationId xmlns:p14="http://schemas.microsoft.com/office/powerpoint/2010/main" val="229588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1" i="0" u="none" strike="noStrike" kern="1200" baseline="0" dirty="0">
                <a:solidFill>
                  <a:schemeClr val="tx1"/>
                </a:solidFill>
                <a:latin typeface="+mn-lt"/>
                <a:ea typeface="+mn-ea"/>
                <a:cs typeface="+mn-cs"/>
              </a:rPr>
              <a:t>Identifying Potential Criteria - </a:t>
            </a:r>
            <a:r>
              <a:rPr lang="en-ZA" sz="1200" b="0" i="0" u="none" strike="noStrike" kern="1200" baseline="0" dirty="0">
                <a:solidFill>
                  <a:schemeClr val="tx1"/>
                </a:solidFill>
                <a:latin typeface="+mn-lt"/>
                <a:ea typeface="+mn-ea"/>
                <a:cs typeface="+mn-cs"/>
              </a:rPr>
              <a:t>“These criteria should include how well each potential project fits with the organisation’s strategic planning. The criteria may also include items such as risk, timing, resources needed </a:t>
            </a:r>
          </a:p>
          <a:p>
            <a:r>
              <a:rPr lang="en-ZA" sz="1200" b="1" i="0" u="none" strike="noStrike" kern="1200" baseline="0" dirty="0">
                <a:solidFill>
                  <a:schemeClr val="tx1"/>
                </a:solidFill>
                <a:latin typeface="+mn-lt"/>
                <a:ea typeface="+mn-ea"/>
                <a:cs typeface="+mn-cs"/>
              </a:rPr>
              <a:t>Determining Mandatory Criteria - </a:t>
            </a:r>
            <a:r>
              <a:rPr lang="en-ZA" sz="1200" b="0" i="0" u="none" strike="noStrike" kern="1200" baseline="0" dirty="0">
                <a:solidFill>
                  <a:schemeClr val="tx1"/>
                </a:solidFill>
                <a:latin typeface="+mn-lt"/>
                <a:ea typeface="+mn-ea"/>
                <a:cs typeface="+mn-cs"/>
              </a:rPr>
              <a:t>“That is, are there any situations that dictate a project must be chosen regardless of any other considerations? Examples of this include government mandates and safety/security situations.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3</a:t>
            </a:fld>
            <a:endParaRPr lang="en-ZA"/>
          </a:p>
        </p:txBody>
      </p:sp>
    </p:spTree>
    <p:extLst>
      <p:ext uri="{BB962C8B-B14F-4D97-AF65-F5344CB8AC3E}">
        <p14:creationId xmlns:p14="http://schemas.microsoft.com/office/powerpoint/2010/main" val="1994065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Since there exists only one path through the network that is the longest, the </a:t>
            </a:r>
          </a:p>
          <a:p>
            <a:r>
              <a:rPr lang="en-ZA" sz="1200" b="0" i="0" u="none" strike="noStrike" kern="1200" baseline="0" dirty="0">
                <a:solidFill>
                  <a:schemeClr val="tx1"/>
                </a:solidFill>
                <a:latin typeface="+mn-lt"/>
                <a:ea typeface="+mn-ea"/>
                <a:cs typeface="+mn-cs"/>
              </a:rPr>
              <a:t>other paths must be either equal in length to or shorter than that path. Therefore, there must exist events and activities that can be completed before the time when they are actually needed. The time differential between the scheduled completion date and the required date to meet critical path is referred to as the slack time. In Figure 3.4, event 4 is not on the crucial path. To go from event 2 to event 5 on the critical path requires seven weeks taking the route 2–3–5. If route 2–4–5 is taken, only four weeks are required. Therefore, event 4, which requires two weeks for completion, should begin anywhere from zero to three weeks after event 2 is complete. </a:t>
            </a:r>
          </a:p>
          <a:p>
            <a:endParaRPr lang="en-ZA" sz="1200" b="0" i="0" u="none" strike="noStrike" kern="1200" baseline="0" dirty="0">
              <a:solidFill>
                <a:schemeClr val="tx1"/>
              </a:solidFill>
              <a:latin typeface="+mn-lt"/>
              <a:ea typeface="+mn-ea"/>
              <a:cs typeface="+mn-cs"/>
            </a:endParaRPr>
          </a:p>
          <a:p>
            <a:r>
              <a:rPr lang="en-ZA" sz="1200" b="0" i="0" u="none" strike="noStrike" kern="1200" baseline="0" dirty="0">
                <a:solidFill>
                  <a:schemeClr val="tx1"/>
                </a:solidFill>
                <a:latin typeface="+mn-lt"/>
                <a:ea typeface="+mn-ea"/>
                <a:cs typeface="+mn-cs"/>
              </a:rPr>
              <a:t>Event 1 serves as the reference point for the network and could just as easily have been defined as a calendar date. As before, the critical path is represented as a bold line. The events on the critical path have no slack (i.e., TL =TE) and provide the boundaries for the noncritical path events.5 Since event 2 is critical, TL = TE 3 + 7= 10 for event 5. Event 6 terminates the critical path with a completion time of fifteen weeks. </a:t>
            </a:r>
          </a:p>
          <a:p>
            <a:r>
              <a:rPr lang="en-ZA" sz="1200" b="0" i="0" u="none" strike="noStrike" kern="1200" baseline="0" dirty="0">
                <a:solidFill>
                  <a:schemeClr val="tx1"/>
                </a:solidFill>
                <a:latin typeface="+mn-lt"/>
                <a:ea typeface="+mn-ea"/>
                <a:cs typeface="+mn-cs"/>
              </a:rPr>
              <a:t>The earliest time for event 3, which is not on the critical path, would be two weeks (TE 0 + 2= 2), assuming that it started as early as possible. The latest allowable date is obtained by subtracting the time required to complete the activity from events 3 to 5 from the latest starting date of event 5. Therefore, TL (for event 3) =10 - 5 = 5 weeks. Event 3 can now occur anywhere between weeks 2 and 5 without interfering with the scheduled completion date of the project. This same procedure can be applied to event 4, in which case TE 6 and TL 9.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28</a:t>
            </a:fld>
            <a:endParaRPr lang="en-ZA"/>
          </a:p>
        </p:txBody>
      </p:sp>
    </p:spTree>
    <p:extLst>
      <p:ext uri="{BB962C8B-B14F-4D97-AF65-F5344CB8AC3E}">
        <p14:creationId xmlns:p14="http://schemas.microsoft.com/office/powerpoint/2010/main" val="3677136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0EC5574A-4B16-4A6A-AB7C-14C66BD07D1D}"/>
              </a:ext>
            </a:extLst>
          </p:cNvPr>
          <p:cNvSpPr>
            <a:spLocks noGrp="1" noRot="1" noChangeAspect="1" noTextEdit="1"/>
          </p:cNvSpPr>
          <p:nvPr>
            <p:ph type="sldImg"/>
          </p:nvPr>
        </p:nvSpPr>
        <p:spPr>
          <a:ln/>
        </p:spPr>
      </p:sp>
      <p:sp>
        <p:nvSpPr>
          <p:cNvPr id="38915" name="Notes Placeholder 2">
            <a:extLst>
              <a:ext uri="{FF2B5EF4-FFF2-40B4-BE49-F238E27FC236}">
                <a16:creationId xmlns:a16="http://schemas.microsoft.com/office/drawing/2014/main" id="{9117B49F-19AC-4DA7-8BBF-A53060D526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38916" name="Slide Number Placeholder 3">
            <a:extLst>
              <a:ext uri="{FF2B5EF4-FFF2-40B4-BE49-F238E27FC236}">
                <a16:creationId xmlns:a16="http://schemas.microsoft.com/office/drawing/2014/main" id="{24FD9CD5-2E56-4170-BA1F-120F955B93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3649C337-CCF6-4AB6-84E4-0F668F69E637}" type="slidenum">
              <a:rPr lang="en-US" altLang="en-US"/>
              <a:pPr/>
              <a:t>29</a:t>
            </a:fld>
            <a:endParaRPr lang="en-US" altLang="en-US"/>
          </a:p>
        </p:txBody>
      </p:sp>
    </p:spTree>
    <p:extLst>
      <p:ext uri="{BB962C8B-B14F-4D97-AF65-F5344CB8AC3E}">
        <p14:creationId xmlns:p14="http://schemas.microsoft.com/office/powerpoint/2010/main" val="93998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4807B28F-119A-4A7E-BE0A-9EED576E4D4B}"/>
              </a:ext>
            </a:extLst>
          </p:cNvPr>
          <p:cNvSpPr>
            <a:spLocks noGrp="1" noRot="1" noChangeAspect="1" noTextEdit="1"/>
          </p:cNvSpPr>
          <p:nvPr>
            <p:ph type="sldImg"/>
          </p:nvPr>
        </p:nvSpPr>
        <p:spPr>
          <a:ln/>
        </p:spPr>
      </p:sp>
      <p:sp>
        <p:nvSpPr>
          <p:cNvPr id="39939" name="Notes Placeholder 2">
            <a:extLst>
              <a:ext uri="{FF2B5EF4-FFF2-40B4-BE49-F238E27FC236}">
                <a16:creationId xmlns:a16="http://schemas.microsoft.com/office/drawing/2014/main" id="{BC120313-8436-46AF-A01F-03B4F59D7EF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39940" name="Slide Number Placeholder 3">
            <a:extLst>
              <a:ext uri="{FF2B5EF4-FFF2-40B4-BE49-F238E27FC236}">
                <a16:creationId xmlns:a16="http://schemas.microsoft.com/office/drawing/2014/main" id="{DB265BB2-4BE1-412C-A015-9C8035ABB50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37E69C1C-C9CF-4104-A021-AC1C659F6F40}" type="slidenum">
              <a:rPr lang="en-US" altLang="en-US"/>
              <a:pPr/>
              <a:t>30</a:t>
            </a:fld>
            <a:endParaRPr lang="en-US" altLang="en-US"/>
          </a:p>
        </p:txBody>
      </p:sp>
    </p:spTree>
    <p:extLst>
      <p:ext uri="{BB962C8B-B14F-4D97-AF65-F5344CB8AC3E}">
        <p14:creationId xmlns:p14="http://schemas.microsoft.com/office/powerpoint/2010/main" val="2989725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31</a:t>
            </a:fld>
            <a:endParaRPr lang="en-ZA"/>
          </a:p>
        </p:txBody>
      </p:sp>
    </p:spTree>
    <p:extLst>
      <p:ext uri="{BB962C8B-B14F-4D97-AF65-F5344CB8AC3E}">
        <p14:creationId xmlns:p14="http://schemas.microsoft.com/office/powerpoint/2010/main" val="2013068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As an example lets say a contractor does R1m business for the year. He calculates that his running expenses is 100000 then his overhead cost is 10%</a:t>
            </a:r>
          </a:p>
        </p:txBody>
      </p:sp>
      <p:sp>
        <p:nvSpPr>
          <p:cNvPr id="4" name="Slide Number Placeholder 3"/>
          <p:cNvSpPr>
            <a:spLocks noGrp="1"/>
          </p:cNvSpPr>
          <p:nvPr>
            <p:ph type="sldNum" sz="quarter" idx="10"/>
          </p:nvPr>
        </p:nvSpPr>
        <p:spPr/>
        <p:txBody>
          <a:bodyPr/>
          <a:lstStyle/>
          <a:p>
            <a:fld id="{99F6B9EF-17F9-4918-87E9-DB9CC8888B9C}" type="slidenum">
              <a:rPr lang="en-ZA" smtClean="0"/>
              <a:t>36</a:t>
            </a:fld>
            <a:endParaRPr lang="en-ZA"/>
          </a:p>
        </p:txBody>
      </p:sp>
    </p:spTree>
    <p:extLst>
      <p:ext uri="{BB962C8B-B14F-4D97-AF65-F5344CB8AC3E}">
        <p14:creationId xmlns:p14="http://schemas.microsoft.com/office/powerpoint/2010/main" val="1479357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EBBD65E-0D4F-4B08-B62E-13212DF496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a:extLst>
              <a:ext uri="{FF2B5EF4-FFF2-40B4-BE49-F238E27FC236}">
                <a16:creationId xmlns:a16="http://schemas.microsoft.com/office/drawing/2014/main" id="{D49578D4-1F4E-4AA0-89FC-91641598B4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71707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1E73FC8-29AD-4FCE-A5E7-060842D8C0F3}"/>
              </a:ext>
            </a:extLst>
          </p:cNvPr>
          <p:cNvSpPr>
            <a:spLocks noGrp="1" noChangeArrowheads="1"/>
          </p:cNvSpPr>
          <p:nvPr>
            <p:ph type="sldNum" sz="quarter" idx="5"/>
          </p:nvPr>
        </p:nvSpPr>
        <p:spPr>
          <a:ln/>
        </p:spPr>
        <p:txBody>
          <a:bodyPr/>
          <a:lstStyle/>
          <a:p>
            <a:fld id="{3373469A-E588-4571-A460-95FC07C595ED}" type="slidenum">
              <a:rPr lang="fr-FR" altLang="en-US"/>
              <a:pPr/>
              <a:t>39</a:t>
            </a:fld>
            <a:endParaRPr lang="fr-FR" altLang="en-US"/>
          </a:p>
        </p:txBody>
      </p:sp>
      <p:sp>
        <p:nvSpPr>
          <p:cNvPr id="253954" name="Rectangle 2">
            <a:extLst>
              <a:ext uri="{FF2B5EF4-FFF2-40B4-BE49-F238E27FC236}">
                <a16:creationId xmlns:a16="http://schemas.microsoft.com/office/drawing/2014/main" id="{8FE75AE5-1D1C-46DC-8B56-BEFEAB090805}"/>
              </a:ext>
            </a:extLst>
          </p:cNvPr>
          <p:cNvSpPr>
            <a:spLocks noGrp="1" noRot="1" noChangeAspect="1" noChangeArrowheads="1" noTextEdit="1"/>
          </p:cNvSpPr>
          <p:nvPr>
            <p:ph type="sldImg"/>
          </p:nvPr>
        </p:nvSpPr>
        <p:spPr>
          <a:xfrm>
            <a:off x="80963" y="741363"/>
            <a:ext cx="6583362" cy="3703637"/>
          </a:xfrm>
          <a:ln/>
        </p:spPr>
      </p:sp>
      <p:sp>
        <p:nvSpPr>
          <p:cNvPr id="253955" name="Rectangle 3">
            <a:extLst>
              <a:ext uri="{FF2B5EF4-FFF2-40B4-BE49-F238E27FC236}">
                <a16:creationId xmlns:a16="http://schemas.microsoft.com/office/drawing/2014/main" id="{B6DAE974-F93D-4F26-A9B8-8F2C84226D3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46413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main output of this process is a </a:t>
            </a:r>
            <a:r>
              <a:rPr lang="en-US" b="1" dirty="0"/>
              <a:t>risk management plan</a:t>
            </a:r>
            <a:r>
              <a:rPr lang="en-US" dirty="0"/>
              <a:t>—a plan that documents the procedures for managing risk throughout a project</a:t>
            </a:r>
          </a:p>
          <a:p>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43</a:t>
            </a:fld>
            <a:endParaRPr lang="en-ZA"/>
          </a:p>
        </p:txBody>
      </p:sp>
    </p:spTree>
    <p:extLst>
      <p:ext uri="{BB962C8B-B14F-4D97-AF65-F5344CB8AC3E}">
        <p14:creationId xmlns:p14="http://schemas.microsoft.com/office/powerpoint/2010/main" val="1381733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100000"/>
              </a:spcBef>
            </a:pPr>
            <a:r>
              <a:rPr lang="en-US" dirty="0"/>
              <a:t>A </a:t>
            </a:r>
            <a:r>
              <a:rPr lang="en-US" b="1" dirty="0"/>
              <a:t>risk breakdown structure</a:t>
            </a:r>
            <a:r>
              <a:rPr lang="en-US" dirty="0"/>
              <a:t> is a hierarchy of potential risk categories for a project</a:t>
            </a:r>
          </a:p>
          <a:p>
            <a:pPr>
              <a:spcBef>
                <a:spcPct val="100000"/>
              </a:spcBef>
            </a:pPr>
            <a:r>
              <a:rPr lang="en-US" dirty="0"/>
              <a:t>Similar to a work breakdown structure but used to identify and categorize risks</a:t>
            </a:r>
          </a:p>
          <a:p>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45</a:t>
            </a:fld>
            <a:endParaRPr lang="en-ZA"/>
          </a:p>
        </p:txBody>
      </p:sp>
    </p:spTree>
    <p:extLst>
      <p:ext uri="{BB962C8B-B14F-4D97-AF65-F5344CB8AC3E}">
        <p14:creationId xmlns:p14="http://schemas.microsoft.com/office/powerpoint/2010/main" val="26743277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100000"/>
              </a:spcBef>
            </a:pPr>
            <a:r>
              <a:rPr lang="en-US" dirty="0"/>
              <a:t>The </a:t>
            </a:r>
            <a:r>
              <a:rPr lang="en-US" b="1" dirty="0"/>
              <a:t>Delphi Technique</a:t>
            </a:r>
            <a:r>
              <a:rPr lang="en-US" dirty="0"/>
              <a:t> is used to derive a consensus among a panel of experts who make predictions about future developments</a:t>
            </a:r>
          </a:p>
          <a:p>
            <a:pPr>
              <a:spcBef>
                <a:spcPct val="100000"/>
              </a:spcBef>
            </a:pPr>
            <a:r>
              <a:rPr lang="en-US" dirty="0"/>
              <a:t>Provides independent and anonymous input regarding future events</a:t>
            </a:r>
          </a:p>
          <a:p>
            <a:pPr>
              <a:spcBef>
                <a:spcPct val="100000"/>
              </a:spcBef>
            </a:pPr>
            <a:r>
              <a:rPr lang="en-US" dirty="0"/>
              <a:t>Uses repeated rounds of questioning and written responses and avoids the biasing effects possible in oral methods, such as brainstorming</a:t>
            </a:r>
          </a:p>
          <a:p>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46</a:t>
            </a:fld>
            <a:endParaRPr lang="en-ZA"/>
          </a:p>
        </p:txBody>
      </p:sp>
    </p:spTree>
    <p:extLst>
      <p:ext uri="{BB962C8B-B14F-4D97-AF65-F5344CB8AC3E}">
        <p14:creationId xmlns:p14="http://schemas.microsoft.com/office/powerpoint/2010/main" val="3076814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shows the typical life-cycle phases that an organization goes through to implement project management. In the first phase, the Embryonic Phase, the organization recognizes the apparent need for project management. This recognition normally takes place at the lower and middle levels of management where the project activities actually take place. The executives are then informed of the need and assess the situation.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4</a:t>
            </a:fld>
            <a:endParaRPr lang="en-ZA"/>
          </a:p>
        </p:txBody>
      </p:sp>
    </p:spTree>
    <p:extLst>
      <p:ext uri="{BB962C8B-B14F-4D97-AF65-F5344CB8AC3E}">
        <p14:creationId xmlns:p14="http://schemas.microsoft.com/office/powerpoint/2010/main" val="18519497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Avoid – change plan/strategy to avoid the risk</a:t>
            </a:r>
          </a:p>
          <a:p>
            <a:r>
              <a:rPr lang="en-ZA" dirty="0"/>
              <a:t>Accept – Take the risk</a:t>
            </a:r>
          </a:p>
          <a:p>
            <a:r>
              <a:rPr lang="en-ZA" dirty="0"/>
              <a:t>Transfer – 3</a:t>
            </a:r>
            <a:r>
              <a:rPr lang="en-ZA" baseline="30000" dirty="0"/>
              <a:t>rd</a:t>
            </a:r>
            <a:r>
              <a:rPr lang="en-ZA" dirty="0"/>
              <a:t> party </a:t>
            </a:r>
            <a:r>
              <a:rPr lang="en-ZA" dirty="0" err="1"/>
              <a:t>eg</a:t>
            </a:r>
            <a:r>
              <a:rPr lang="en-ZA" dirty="0"/>
              <a:t>. Insurance</a:t>
            </a:r>
          </a:p>
          <a:p>
            <a:r>
              <a:rPr lang="en-ZA" dirty="0"/>
              <a:t>Mitigate – Reduce the risk. </a:t>
            </a:r>
            <a:r>
              <a:rPr lang="en-ZA" dirty="0" err="1"/>
              <a:t>Eg</a:t>
            </a:r>
            <a:r>
              <a:rPr lang="en-ZA" dirty="0"/>
              <a:t>. Work </a:t>
            </a:r>
            <a:r>
              <a:rPr lang="en-ZA" dirty="0" err="1"/>
              <a:t>procdures</a:t>
            </a:r>
            <a:r>
              <a:rPr lang="en-ZA" dirty="0"/>
              <a:t> or safety equipment.</a:t>
            </a:r>
          </a:p>
          <a:p>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52</a:t>
            </a:fld>
            <a:endParaRPr lang="en-ZA"/>
          </a:p>
        </p:txBody>
      </p:sp>
    </p:spTree>
    <p:extLst>
      <p:ext uri="{BB962C8B-B14F-4D97-AF65-F5344CB8AC3E}">
        <p14:creationId xmlns:p14="http://schemas.microsoft.com/office/powerpoint/2010/main" val="2842943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As an example lets say a contractor does R1m business for the year. He calculates that his running expenses is 100000 then his overhead cost is 10%</a:t>
            </a:r>
          </a:p>
        </p:txBody>
      </p:sp>
      <p:sp>
        <p:nvSpPr>
          <p:cNvPr id="4" name="Slide Number Placeholder 3"/>
          <p:cNvSpPr>
            <a:spLocks noGrp="1"/>
          </p:cNvSpPr>
          <p:nvPr>
            <p:ph type="sldNum" sz="quarter" idx="10"/>
          </p:nvPr>
        </p:nvSpPr>
        <p:spPr/>
        <p:txBody>
          <a:bodyPr/>
          <a:lstStyle/>
          <a:p>
            <a:fld id="{99F6B9EF-17F9-4918-87E9-DB9CC8888B9C}" type="slidenum">
              <a:rPr lang="en-ZA" smtClean="0"/>
              <a:t>54</a:t>
            </a:fld>
            <a:endParaRPr lang="en-ZA"/>
          </a:p>
        </p:txBody>
      </p:sp>
    </p:spTree>
    <p:extLst>
      <p:ext uri="{BB962C8B-B14F-4D97-AF65-F5344CB8AC3E}">
        <p14:creationId xmlns:p14="http://schemas.microsoft.com/office/powerpoint/2010/main" val="9061564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kern="1200" dirty="0">
                <a:solidFill>
                  <a:schemeClr val="tx1"/>
                </a:solidFill>
                <a:effectLst/>
                <a:latin typeface="+mn-lt"/>
                <a:ea typeface="+mn-ea"/>
                <a:cs typeface="+mn-cs"/>
              </a:rPr>
              <a:t>Total Quality Management TQM, also known as total productive maintenance, describes a management approach to long-term success through customer satisfaction. In a TQM effort, all members of an organization participate in improving processes, products, services, and the culture in which they work.</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56</a:t>
            </a:fld>
            <a:endParaRPr lang="en-ZA"/>
          </a:p>
        </p:txBody>
      </p:sp>
    </p:spTree>
    <p:extLst>
      <p:ext uri="{BB962C8B-B14F-4D97-AF65-F5344CB8AC3E}">
        <p14:creationId xmlns:p14="http://schemas.microsoft.com/office/powerpoint/2010/main" val="38765077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kern="1200" dirty="0">
                <a:solidFill>
                  <a:schemeClr val="tx1"/>
                </a:solidFill>
                <a:effectLst/>
                <a:latin typeface="+mn-lt"/>
                <a:ea typeface="+mn-ea"/>
                <a:cs typeface="+mn-cs"/>
              </a:rPr>
              <a:t>Total Quality Management TQM, also known as total productive maintenance, describes a management approach to long-term success through customer satisfaction. In a TQM effort, all members of an organization participate in improving processes, products, services, and the culture in which they work.</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57</a:t>
            </a:fld>
            <a:endParaRPr lang="en-ZA"/>
          </a:p>
        </p:txBody>
      </p:sp>
    </p:spTree>
    <p:extLst>
      <p:ext uri="{BB962C8B-B14F-4D97-AF65-F5344CB8AC3E}">
        <p14:creationId xmlns:p14="http://schemas.microsoft.com/office/powerpoint/2010/main" val="4181251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6</a:t>
            </a:fld>
            <a:endParaRPr lang="en-ZA"/>
          </a:p>
        </p:txBody>
      </p:sp>
    </p:spTree>
    <p:extLst>
      <p:ext uri="{BB962C8B-B14F-4D97-AF65-F5344CB8AC3E}">
        <p14:creationId xmlns:p14="http://schemas.microsoft.com/office/powerpoint/2010/main" val="1606013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if the scope is difficult to define at an early stage of the project or if there is much change that is expected then a change-driven or agile approach would be a better option as it is known to often work better.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7</a:t>
            </a:fld>
            <a:endParaRPr lang="en-ZA"/>
          </a:p>
        </p:txBody>
      </p:sp>
    </p:spTree>
    <p:extLst>
      <p:ext uri="{BB962C8B-B14F-4D97-AF65-F5344CB8AC3E}">
        <p14:creationId xmlns:p14="http://schemas.microsoft.com/office/powerpoint/2010/main" val="2825889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The </a:t>
            </a:r>
            <a:r>
              <a:rPr lang="en-ZA" sz="1200" b="1" i="0" u="none" strike="noStrike" kern="1200" baseline="0" dirty="0">
                <a:solidFill>
                  <a:schemeClr val="tx1"/>
                </a:solidFill>
                <a:latin typeface="+mn-lt"/>
                <a:ea typeface="+mn-ea"/>
                <a:cs typeface="+mn-cs"/>
              </a:rPr>
              <a:t>duties of the steering team </a:t>
            </a:r>
            <a:r>
              <a:rPr lang="en-ZA" sz="1200" b="0" i="0" u="none" strike="noStrike" kern="1200" baseline="0" dirty="0">
                <a:solidFill>
                  <a:schemeClr val="tx1"/>
                </a:solidFill>
                <a:latin typeface="+mn-lt"/>
                <a:ea typeface="+mn-ea"/>
                <a:cs typeface="+mn-cs"/>
              </a:rPr>
              <a:t>are around the following five activities: Overall priority setting, Project selection and prioritisation, Sponsor selection, General guidance and </a:t>
            </a:r>
            <a:r>
              <a:rPr lang="en-ZA" sz="1200" b="0" i="0" u="none" strike="noStrike" kern="1200" baseline="0" dirty="0" err="1">
                <a:solidFill>
                  <a:schemeClr val="tx1"/>
                </a:solidFill>
                <a:latin typeface="+mn-lt"/>
                <a:ea typeface="+mn-ea"/>
                <a:cs typeface="+mn-cs"/>
              </a:rPr>
              <a:t>Encourag</a:t>
            </a:r>
            <a:r>
              <a:rPr lang="en-ZA" sz="1200" b="0" i="0" u="none" strike="noStrike" kern="1200" baseline="0" dirty="0">
                <a:solidFill>
                  <a:schemeClr val="tx1"/>
                </a:solidFill>
                <a:latin typeface="+mn-lt"/>
                <a:ea typeface="+mn-ea"/>
                <a:cs typeface="+mn-cs"/>
              </a:rPr>
              <a:t> </a:t>
            </a:r>
          </a:p>
          <a:p>
            <a:r>
              <a:rPr lang="en-ZA" sz="1200" b="0" i="0" u="none" strike="noStrike" kern="1200" baseline="0" dirty="0">
                <a:solidFill>
                  <a:schemeClr val="tx1"/>
                </a:solidFill>
                <a:latin typeface="+mn-lt"/>
                <a:ea typeface="+mn-ea"/>
                <a:cs typeface="+mn-cs"/>
              </a:rPr>
              <a:t>“PMI defines a sponsor as “the person or group who provides resources and support for the project and is accountable for enabling success for the project </a:t>
            </a:r>
          </a:p>
          <a:p>
            <a:r>
              <a:rPr lang="en-ZA" sz="1200" b="0" i="0" u="none" strike="noStrike" kern="1200" baseline="0" dirty="0">
                <a:solidFill>
                  <a:schemeClr val="tx1"/>
                </a:solidFill>
                <a:latin typeface="+mn-lt"/>
                <a:ea typeface="+mn-ea"/>
                <a:cs typeface="+mn-cs"/>
              </a:rPr>
              <a:t>The </a:t>
            </a:r>
            <a:r>
              <a:rPr lang="en-ZA" sz="1200" b="1" i="0" u="none" strike="noStrike" kern="1200" baseline="0" dirty="0">
                <a:solidFill>
                  <a:schemeClr val="tx1"/>
                </a:solidFill>
                <a:latin typeface="+mn-lt"/>
                <a:ea typeface="+mn-ea"/>
                <a:cs typeface="+mn-cs"/>
              </a:rPr>
              <a:t>CPO responsibilities is to insure that the company’s steering team </a:t>
            </a:r>
            <a:r>
              <a:rPr lang="en-ZA" sz="1200" b="0" i="0" u="none" strike="noStrike" kern="1200" baseline="0" dirty="0">
                <a:solidFill>
                  <a:schemeClr val="tx1"/>
                </a:solidFill>
                <a:latin typeface="+mn-lt"/>
                <a:ea typeface="+mn-ea"/>
                <a:cs typeface="+mn-cs"/>
              </a:rPr>
              <a:t>does the following: </a:t>
            </a:r>
          </a:p>
          <a:p>
            <a:r>
              <a:rPr lang="en-ZA" sz="1200" b="0" i="0" u="none" strike="noStrike" kern="1200" baseline="0" dirty="0">
                <a:solidFill>
                  <a:schemeClr val="tx1"/>
                </a:solidFill>
                <a:latin typeface="+mn-lt"/>
                <a:ea typeface="+mn-ea"/>
                <a:cs typeface="+mn-cs"/>
              </a:rPr>
              <a:t> Identify potential projects during strategy planning phase. </a:t>
            </a:r>
          </a:p>
          <a:p>
            <a:r>
              <a:rPr lang="en-ZA" sz="1200" b="0" i="0" u="none" strike="noStrike" kern="1200" baseline="0" dirty="0">
                <a:solidFill>
                  <a:schemeClr val="tx1"/>
                </a:solidFill>
                <a:latin typeface="+mn-lt"/>
                <a:ea typeface="+mn-ea"/>
                <a:cs typeface="+mn-cs"/>
              </a:rPr>
              <a:t> Select a manageable set of projects that are to be implemented. </a:t>
            </a:r>
          </a:p>
          <a:p>
            <a:r>
              <a:rPr lang="en-ZA" sz="1200" b="0" i="0" u="none" strike="noStrike" kern="1200" baseline="0" dirty="0">
                <a:solidFill>
                  <a:schemeClr val="tx1"/>
                </a:solidFill>
                <a:latin typeface="+mn-lt"/>
                <a:ea typeface="+mn-ea"/>
                <a:cs typeface="+mn-cs"/>
              </a:rPr>
              <a:t> Prioritises effectively within the selected projects. </a:t>
            </a:r>
          </a:p>
          <a:p>
            <a:r>
              <a:rPr lang="en-ZA" sz="1200" b="0" i="0" u="none" strike="noStrike" kern="1200" baseline="0" dirty="0">
                <a:solidFill>
                  <a:schemeClr val="tx1"/>
                </a:solidFill>
                <a:latin typeface="+mn-lt"/>
                <a:ea typeface="+mn-ea"/>
                <a:cs typeface="+mn-cs"/>
              </a:rPr>
              <a:t> Ensure that there are enough resources such as people, money and other resources available to perform the projects. </a:t>
            </a:r>
          </a:p>
          <a:p>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8</a:t>
            </a:fld>
            <a:endParaRPr lang="en-ZA"/>
          </a:p>
        </p:txBody>
      </p:sp>
    </p:spTree>
    <p:extLst>
      <p:ext uri="{BB962C8B-B14F-4D97-AF65-F5344CB8AC3E}">
        <p14:creationId xmlns:p14="http://schemas.microsoft.com/office/powerpoint/2010/main" val="1691443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10</a:t>
            </a:fld>
            <a:endParaRPr lang="en-ZA"/>
          </a:p>
        </p:txBody>
      </p:sp>
    </p:spTree>
    <p:extLst>
      <p:ext uri="{BB962C8B-B14F-4D97-AF65-F5344CB8AC3E}">
        <p14:creationId xmlns:p14="http://schemas.microsoft.com/office/powerpoint/2010/main" val="650460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Identifying stakeholders is “the process of identifying the people, groups, or organisations who could impact or be impacted by a decision, activity, or outcome of the project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12</a:t>
            </a:fld>
            <a:endParaRPr lang="en-ZA"/>
          </a:p>
        </p:txBody>
      </p:sp>
    </p:spTree>
    <p:extLst>
      <p:ext uri="{BB962C8B-B14F-4D97-AF65-F5344CB8AC3E}">
        <p14:creationId xmlns:p14="http://schemas.microsoft.com/office/powerpoint/2010/main" val="3154244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a:solidFill>
                  <a:schemeClr val="tx1"/>
                </a:solidFill>
                <a:latin typeface="+mn-lt"/>
                <a:ea typeface="+mn-ea"/>
                <a:cs typeface="+mn-cs"/>
              </a:rPr>
              <a:t>Identifying stakeholders is “the process of identifying the people, groups, or organisations who could impact or be impacted by a decision, activity, or outcome of the project </a:t>
            </a:r>
            <a:endParaRPr lang="en-ZA" dirty="0"/>
          </a:p>
        </p:txBody>
      </p:sp>
      <p:sp>
        <p:nvSpPr>
          <p:cNvPr id="4" name="Slide Number Placeholder 3"/>
          <p:cNvSpPr>
            <a:spLocks noGrp="1"/>
          </p:cNvSpPr>
          <p:nvPr>
            <p:ph type="sldNum" sz="quarter" idx="10"/>
          </p:nvPr>
        </p:nvSpPr>
        <p:spPr/>
        <p:txBody>
          <a:bodyPr/>
          <a:lstStyle/>
          <a:p>
            <a:fld id="{99F6B9EF-17F9-4918-87E9-DB9CC8888B9C}" type="slidenum">
              <a:rPr lang="en-ZA" smtClean="0"/>
              <a:t>13</a:t>
            </a:fld>
            <a:endParaRPr lang="en-ZA"/>
          </a:p>
        </p:txBody>
      </p:sp>
    </p:spTree>
    <p:extLst>
      <p:ext uri="{BB962C8B-B14F-4D97-AF65-F5344CB8AC3E}">
        <p14:creationId xmlns:p14="http://schemas.microsoft.com/office/powerpoint/2010/main" val="2016978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A56F8541-1C58-4B7F-9588-044E1133615E}" type="datetimeFigureOut">
              <a:rPr lang="en-ZA" smtClean="0"/>
              <a:t>2017/10/07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2370555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A56F8541-1C58-4B7F-9588-044E1133615E}" type="datetimeFigureOut">
              <a:rPr lang="en-ZA" smtClean="0"/>
              <a:t>2017/10/07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268415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A56F8541-1C58-4B7F-9588-044E1133615E}" type="datetimeFigureOut">
              <a:rPr lang="en-ZA" smtClean="0"/>
              <a:t>2017/10/07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2677150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0"/>
            <a:ext cx="10972800" cy="914400"/>
          </a:xfrm>
        </p:spPr>
        <p:txBody>
          <a:bodyPr/>
          <a:lstStyle/>
          <a:p>
            <a:r>
              <a:rPr lang="en-US"/>
              <a:t>Click to edit Master title style</a:t>
            </a:r>
            <a:endParaRPr lang="en-CA"/>
          </a:p>
        </p:txBody>
      </p:sp>
      <p:sp>
        <p:nvSpPr>
          <p:cNvPr id="3" name="Table Placeholder 2"/>
          <p:cNvSpPr>
            <a:spLocks noGrp="1"/>
          </p:cNvSpPr>
          <p:nvPr>
            <p:ph type="tbl" idx="1"/>
          </p:nvPr>
        </p:nvSpPr>
        <p:spPr>
          <a:xfrm>
            <a:off x="1422400" y="1371600"/>
            <a:ext cx="10058400" cy="4800600"/>
          </a:xfrm>
        </p:spPr>
        <p:txBody>
          <a:bodyPr/>
          <a:lstStyle/>
          <a:p>
            <a:pPr lvl="0"/>
            <a:endParaRPr lang="en-CA" noProof="0"/>
          </a:p>
        </p:txBody>
      </p:sp>
      <p:sp>
        <p:nvSpPr>
          <p:cNvPr id="4" name="Rectangle 5"/>
          <p:cNvSpPr>
            <a:spLocks noGrp="1" noChangeArrowheads="1"/>
          </p:cNvSpPr>
          <p:nvPr>
            <p:ph type="dt" sz="half" idx="10"/>
          </p:nvPr>
        </p:nvSpPr>
        <p:spPr>
          <a:ln/>
        </p:spPr>
        <p:txBody>
          <a:bodyPr/>
          <a:lstStyle>
            <a:lvl1pPr>
              <a:defRPr/>
            </a:lvl1pPr>
          </a:lstStyle>
          <a:p>
            <a:pPr>
              <a:defRPr/>
            </a:pPr>
            <a:r>
              <a:rPr lang="en-US"/>
              <a:t>© Lethbridge/Laganière 2005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t>Chapter 11: Managing the Software Process</a:t>
            </a:r>
          </a:p>
        </p:txBody>
      </p:sp>
      <p:sp>
        <p:nvSpPr>
          <p:cNvPr id="6" name="Rectangle 7"/>
          <p:cNvSpPr>
            <a:spLocks noGrp="1" noChangeArrowheads="1"/>
          </p:cNvSpPr>
          <p:nvPr>
            <p:ph type="sldNum" sz="quarter" idx="12"/>
          </p:nvPr>
        </p:nvSpPr>
        <p:spPr>
          <a:ln/>
        </p:spPr>
        <p:txBody>
          <a:bodyPr/>
          <a:lstStyle>
            <a:lvl1pPr>
              <a:defRPr/>
            </a:lvl1pPr>
          </a:lstStyle>
          <a:p>
            <a:fld id="{0B35F053-B75A-4723-8CDB-2D8BD0E583FE}" type="slidenum">
              <a:rPr lang="en-US" altLang="en-US"/>
              <a:pPr/>
              <a:t>‹#›</a:t>
            </a:fld>
            <a:endParaRPr lang="en-US" altLang="en-US"/>
          </a:p>
        </p:txBody>
      </p:sp>
    </p:spTree>
    <p:extLst>
      <p:ext uri="{BB962C8B-B14F-4D97-AF65-F5344CB8AC3E}">
        <p14:creationId xmlns:p14="http://schemas.microsoft.com/office/powerpoint/2010/main" val="831233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SmartArt Placeholder 2"/>
          <p:cNvSpPr>
            <a:spLocks noGrp="1"/>
          </p:cNvSpPr>
          <p:nvPr>
            <p:ph type="dgm" idx="1"/>
          </p:nvPr>
        </p:nvSpPr>
        <p:spPr>
          <a:xfrm>
            <a:off x="609600" y="1600200"/>
            <a:ext cx="10972800" cy="4533900"/>
          </a:xfrm>
        </p:spPr>
        <p:txBody>
          <a:bodyPr/>
          <a:lstStyle/>
          <a:p>
            <a:pPr lvl="0"/>
            <a:endParaRPr lang="en-US" noProof="0"/>
          </a:p>
        </p:txBody>
      </p:sp>
      <p:sp>
        <p:nvSpPr>
          <p:cNvPr id="4" name="Rectangle 218">
            <a:extLst>
              <a:ext uri="{FF2B5EF4-FFF2-40B4-BE49-F238E27FC236}">
                <a16:creationId xmlns:a16="http://schemas.microsoft.com/office/drawing/2014/main" id="{ACC20B21-E644-4824-A70B-9CA1ABD15593}"/>
              </a:ext>
            </a:extLst>
          </p:cNvPr>
          <p:cNvSpPr>
            <a:spLocks noGrp="1" noChangeArrowheads="1"/>
          </p:cNvSpPr>
          <p:nvPr>
            <p:ph type="sldNum" sz="quarter" idx="10"/>
          </p:nvPr>
        </p:nvSpPr>
        <p:spPr>
          <a:ln/>
        </p:spPr>
        <p:txBody>
          <a:bodyPr/>
          <a:lstStyle>
            <a:lvl1pPr>
              <a:defRPr/>
            </a:lvl1pPr>
          </a:lstStyle>
          <a:p>
            <a:fld id="{C1DB67AC-48C5-43FC-8DFD-11553A888CB4}" type="slidenum">
              <a:rPr lang="en-US" altLang="en-US"/>
              <a:pPr/>
              <a:t>‹#›</a:t>
            </a:fld>
            <a:endParaRPr lang="en-US" altLang="en-US"/>
          </a:p>
        </p:txBody>
      </p:sp>
      <p:sp>
        <p:nvSpPr>
          <p:cNvPr id="5" name="Rectangle 219">
            <a:extLst>
              <a:ext uri="{FF2B5EF4-FFF2-40B4-BE49-F238E27FC236}">
                <a16:creationId xmlns:a16="http://schemas.microsoft.com/office/drawing/2014/main" id="{54D6A782-6693-414F-B287-8009ED7BB609}"/>
              </a:ext>
            </a:extLst>
          </p:cNvPr>
          <p:cNvSpPr>
            <a:spLocks noGrp="1" noChangeArrowheads="1"/>
          </p:cNvSpPr>
          <p:nvPr>
            <p:ph type="dt" sz="half" idx="11"/>
          </p:nvPr>
        </p:nvSpPr>
        <p:spPr>
          <a:ln/>
        </p:spPr>
        <p:txBody>
          <a:bodyPr/>
          <a:lstStyle>
            <a:lvl1pPr>
              <a:defRPr/>
            </a:lvl1pPr>
          </a:lstStyle>
          <a:p>
            <a:pPr>
              <a:defRPr/>
            </a:pPr>
            <a:endParaRPr lang="en-US"/>
          </a:p>
        </p:txBody>
      </p:sp>
      <p:sp>
        <p:nvSpPr>
          <p:cNvPr id="6" name="Rectangle 220">
            <a:extLst>
              <a:ext uri="{FF2B5EF4-FFF2-40B4-BE49-F238E27FC236}">
                <a16:creationId xmlns:a16="http://schemas.microsoft.com/office/drawing/2014/main" id="{A8E54DFC-37EA-445F-BC5B-312CC2AA2F13}"/>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06188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53848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18">
            <a:extLst>
              <a:ext uri="{FF2B5EF4-FFF2-40B4-BE49-F238E27FC236}">
                <a16:creationId xmlns:a16="http://schemas.microsoft.com/office/drawing/2014/main" id="{7B868C41-3FAD-4E2E-B04B-4538CBEA6126}"/>
              </a:ext>
            </a:extLst>
          </p:cNvPr>
          <p:cNvSpPr>
            <a:spLocks noGrp="1" noChangeArrowheads="1"/>
          </p:cNvSpPr>
          <p:nvPr>
            <p:ph type="sldNum" sz="quarter" idx="10"/>
          </p:nvPr>
        </p:nvSpPr>
        <p:spPr>
          <a:ln/>
        </p:spPr>
        <p:txBody>
          <a:bodyPr/>
          <a:lstStyle>
            <a:lvl1pPr>
              <a:defRPr/>
            </a:lvl1pPr>
          </a:lstStyle>
          <a:p>
            <a:fld id="{69BF0CF9-55EA-4728-8D47-6EC2B5120D33}" type="slidenum">
              <a:rPr lang="en-US" altLang="en-US"/>
              <a:pPr/>
              <a:t>‹#›</a:t>
            </a:fld>
            <a:endParaRPr lang="en-US" altLang="en-US"/>
          </a:p>
        </p:txBody>
      </p:sp>
      <p:sp>
        <p:nvSpPr>
          <p:cNvPr id="6" name="Rectangle 219">
            <a:extLst>
              <a:ext uri="{FF2B5EF4-FFF2-40B4-BE49-F238E27FC236}">
                <a16:creationId xmlns:a16="http://schemas.microsoft.com/office/drawing/2014/main" id="{8A486B24-F17D-4FBD-9CE7-5CC9DC1E04D8}"/>
              </a:ext>
            </a:extLst>
          </p:cNvPr>
          <p:cNvSpPr>
            <a:spLocks noGrp="1" noChangeArrowheads="1"/>
          </p:cNvSpPr>
          <p:nvPr>
            <p:ph type="dt" sz="half" idx="11"/>
          </p:nvPr>
        </p:nvSpPr>
        <p:spPr>
          <a:ln/>
        </p:spPr>
        <p:txBody>
          <a:bodyPr/>
          <a:lstStyle>
            <a:lvl1pPr>
              <a:defRPr/>
            </a:lvl1pPr>
          </a:lstStyle>
          <a:p>
            <a:pPr>
              <a:defRPr/>
            </a:pPr>
            <a:endParaRPr lang="en-US"/>
          </a:p>
        </p:txBody>
      </p:sp>
      <p:sp>
        <p:nvSpPr>
          <p:cNvPr id="7" name="Rectangle 220">
            <a:extLst>
              <a:ext uri="{FF2B5EF4-FFF2-40B4-BE49-F238E27FC236}">
                <a16:creationId xmlns:a16="http://schemas.microsoft.com/office/drawing/2014/main" id="{7114D407-5850-40F7-9DEB-7BDC0CF980BE}"/>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45463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 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5" name="Espace réservé du contenu 2"/>
          <p:cNvSpPr>
            <a:spLocks noGrp="1"/>
          </p:cNvSpPr>
          <p:nvPr>
            <p:ph idx="1"/>
          </p:nvPr>
        </p:nvSpPr>
        <p:spPr>
          <a:xfrm>
            <a:off x="762000" y="2717801"/>
            <a:ext cx="10668000" cy="3408363"/>
          </a:xfrm>
          <a:prstGeom prst="rect">
            <a:avLst/>
          </a:prstGeom>
        </p:spPr>
        <p:txBody>
          <a:bodyPr lIns="0" tIns="0" rIns="0" bIns="0">
            <a:normAutofit/>
          </a:bodyPr>
          <a:lstStyle>
            <a:lvl1pPr marL="0" indent="0">
              <a:buFontTx/>
              <a:buNone/>
              <a:defRPr sz="2200">
                <a:solidFill>
                  <a:srgbClr val="3D3D3F"/>
                </a:solidFill>
                <a:latin typeface="Arial"/>
                <a:ea typeface="Arial"/>
                <a:cs typeface="Arial"/>
              </a:defRPr>
            </a:lvl1pPr>
            <a:lvl2pPr>
              <a:defRPr sz="2200">
                <a:solidFill>
                  <a:srgbClr val="3D3D3F"/>
                </a:solidFill>
                <a:latin typeface="Arial"/>
                <a:ea typeface="Arial"/>
              </a:defRPr>
            </a:lvl2pPr>
            <a:lvl3pPr>
              <a:defRPr sz="2200">
                <a:solidFill>
                  <a:srgbClr val="3D3D3F"/>
                </a:solidFill>
                <a:latin typeface="Arial"/>
                <a:ea typeface="Arial"/>
              </a:defRPr>
            </a:lvl3pPr>
            <a:lvl4pPr>
              <a:defRPr sz="2200">
                <a:solidFill>
                  <a:srgbClr val="3D3D3F"/>
                </a:solidFill>
                <a:latin typeface="Arial"/>
                <a:ea typeface="Arial"/>
              </a:defRPr>
            </a:lvl4pPr>
            <a:lvl5pPr>
              <a:defRPr sz="2200">
                <a:solidFill>
                  <a:srgbClr val="3D3D3F"/>
                </a:solidFill>
                <a:latin typeface="Arial"/>
                <a:ea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4757B-1E1C-4F5F-A559-56373CCB318E}" type="slidenum">
              <a:rPr lang="en-US" smtClean="0"/>
              <a:t>‹#›</a:t>
            </a:fld>
            <a:endParaRPr lang="en-US"/>
          </a:p>
        </p:txBody>
      </p:sp>
      <p:sp>
        <p:nvSpPr>
          <p:cNvPr id="6"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D8F7B-E4A7-4C12-8759-CE129B7E86CE}" type="datetime1">
              <a:rPr lang="en-US" smtClean="0"/>
              <a:t>10/7/2017</a:t>
            </a:fld>
            <a:endParaRPr lang="en-US"/>
          </a:p>
        </p:txBody>
      </p:sp>
      <p:sp>
        <p:nvSpPr>
          <p:cNvPr id="7"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ciao</a:t>
            </a:r>
          </a:p>
        </p:txBody>
      </p:sp>
    </p:spTree>
    <p:extLst>
      <p:ext uri="{BB962C8B-B14F-4D97-AF65-F5344CB8AC3E}">
        <p14:creationId xmlns:p14="http://schemas.microsoft.com/office/powerpoint/2010/main" val="1961056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ZA"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Date Placeholder 3"/>
          <p:cNvSpPr>
            <a:spLocks noGrp="1"/>
          </p:cNvSpPr>
          <p:nvPr>
            <p:ph type="dt" sz="half" idx="10"/>
          </p:nvPr>
        </p:nvSpPr>
        <p:spPr/>
        <p:txBody>
          <a:bodyPr/>
          <a:lstStyle/>
          <a:p>
            <a:fld id="{A56F8541-1C58-4B7F-9588-044E1133615E}" type="datetimeFigureOut">
              <a:rPr lang="en-ZA" smtClean="0"/>
              <a:t>2017/10/07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649098603"/>
      </p:ext>
    </p:extLst>
  </p:cSld>
  <p:clrMapOvr>
    <a:masterClrMapping/>
  </p:clrMapOvr>
  <p:extLst>
    <p:ext uri="{DCECCB84-F9BA-43D5-87BE-67443E8EF086}">
      <p15:sldGuideLst xmlns:p15="http://schemas.microsoft.com/office/powerpoint/2012/main">
        <p15:guide id="1" pos="3863" userDrawn="1">
          <p15:clr>
            <a:srgbClr val="FBAE40"/>
          </p15:clr>
        </p15:guide>
        <p15:guide id="2" orient="horz" pos="935" userDrawn="1">
          <p15:clr>
            <a:srgbClr val="FBAE40"/>
          </p15:clr>
        </p15:guide>
        <p15:guide id="3" pos="211" userDrawn="1">
          <p15:clr>
            <a:srgbClr val="FBAE40"/>
          </p15:clr>
        </p15:guide>
        <p15:guide id="4" pos="7469" userDrawn="1">
          <p15:clr>
            <a:srgbClr val="FBAE40"/>
          </p15:clr>
        </p15:guide>
        <p15:guide id="5" orient="horz" pos="2260" userDrawn="1">
          <p15:clr>
            <a:srgbClr val="FBAE40"/>
          </p15:clr>
        </p15:guide>
        <p15:guide id="6" orient="horz" pos="40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6F8541-1C58-4B7F-9588-044E1133615E}" type="datetimeFigureOut">
              <a:rPr lang="en-ZA" smtClean="0"/>
              <a:t>2017/10/07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1311798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A56F8541-1C58-4B7F-9588-044E1133615E}" type="datetimeFigureOut">
              <a:rPr lang="en-ZA" smtClean="0"/>
              <a:t>2017/10/07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81707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A56F8541-1C58-4B7F-9588-044E1133615E}" type="datetimeFigureOut">
              <a:rPr lang="en-ZA" smtClean="0"/>
              <a:t>2017/10/07</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968593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A56F8541-1C58-4B7F-9588-044E1133615E}" type="datetimeFigureOut">
              <a:rPr lang="en-ZA" smtClean="0"/>
              <a:t>2017/10/07</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651320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6F8541-1C58-4B7F-9588-044E1133615E}" type="datetimeFigureOut">
              <a:rPr lang="en-ZA" smtClean="0"/>
              <a:t>2017/10/07</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2408786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6F8541-1C58-4B7F-9588-044E1133615E}" type="datetimeFigureOut">
              <a:rPr lang="en-ZA" smtClean="0"/>
              <a:t>2017/10/07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288363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6F8541-1C58-4B7F-9588-044E1133615E}" type="datetimeFigureOut">
              <a:rPr lang="en-ZA" smtClean="0"/>
              <a:t>2017/10/07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7E30149-6F14-43CF-9043-1C3E69E517B3}" type="slidenum">
              <a:rPr lang="en-ZA" smtClean="0"/>
              <a:t>‹#›</a:t>
            </a:fld>
            <a:endParaRPr lang="en-ZA"/>
          </a:p>
        </p:txBody>
      </p:sp>
    </p:spTree>
    <p:extLst>
      <p:ext uri="{BB962C8B-B14F-4D97-AF65-F5344CB8AC3E}">
        <p14:creationId xmlns:p14="http://schemas.microsoft.com/office/powerpoint/2010/main" val="31233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F8541-1C58-4B7F-9588-044E1133615E}" type="datetimeFigureOut">
              <a:rPr lang="en-ZA" smtClean="0"/>
              <a:t>2017/10/07</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30149-6F14-43CF-9043-1C3E69E517B3}" type="slidenum">
              <a:rPr lang="en-ZA" smtClean="0"/>
              <a:t>‹#›</a:t>
            </a:fld>
            <a:endParaRPr lang="en-ZA"/>
          </a:p>
        </p:txBody>
      </p:sp>
    </p:spTree>
    <p:extLst>
      <p:ext uri="{BB962C8B-B14F-4D97-AF65-F5344CB8AC3E}">
        <p14:creationId xmlns:p14="http://schemas.microsoft.com/office/powerpoint/2010/main" val="3048809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000" b="1" dirty="0">
                <a:solidFill>
                  <a:schemeClr val="bg1"/>
                </a:solidFill>
              </a:rPr>
              <a:t>Project Selection and Prioritisation</a:t>
            </a:r>
          </a:p>
        </p:txBody>
      </p:sp>
    </p:spTree>
    <p:extLst>
      <p:ext uri="{BB962C8B-B14F-4D97-AF65-F5344CB8AC3E}">
        <p14:creationId xmlns:p14="http://schemas.microsoft.com/office/powerpoint/2010/main" val="3619870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Project identification and selection</a:t>
            </a:r>
          </a:p>
        </p:txBody>
      </p:sp>
      <p:sp>
        <p:nvSpPr>
          <p:cNvPr id="20" name="TextBox 19"/>
          <p:cNvSpPr txBox="1"/>
          <p:nvPr/>
        </p:nvSpPr>
        <p:spPr>
          <a:xfrm>
            <a:off x="329939" y="1446028"/>
            <a:ext cx="11566688" cy="461665"/>
          </a:xfrm>
          <a:prstGeom prst="rect">
            <a:avLst/>
          </a:prstGeom>
          <a:noFill/>
        </p:spPr>
        <p:txBody>
          <a:bodyPr wrap="square" rtlCol="0">
            <a:spAutoFit/>
          </a:bodyPr>
          <a:lstStyle/>
          <a:p>
            <a:r>
              <a:rPr lang="en-ZA" sz="2400" dirty="0"/>
              <a:t>A project charter is a document that formally authorises the project that has been selected. </a:t>
            </a:r>
          </a:p>
        </p:txBody>
      </p:sp>
      <p:graphicFrame>
        <p:nvGraphicFramePr>
          <p:cNvPr id="3" name="Diagram 2"/>
          <p:cNvGraphicFramePr/>
          <p:nvPr>
            <p:extLst/>
          </p:nvPr>
        </p:nvGraphicFramePr>
        <p:xfrm>
          <a:off x="334963" y="1907694"/>
          <a:ext cx="11522075" cy="1270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4212771" y="2993571"/>
            <a:ext cx="0" cy="34231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055428" y="2993571"/>
            <a:ext cx="0" cy="342310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Arrow: Right 7"/>
          <p:cNvSpPr/>
          <p:nvPr/>
        </p:nvSpPr>
        <p:spPr>
          <a:xfrm>
            <a:off x="761999" y="3069768"/>
            <a:ext cx="3178629" cy="849086"/>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Need </a:t>
            </a:r>
          </a:p>
        </p:txBody>
      </p:sp>
      <p:sp>
        <p:nvSpPr>
          <p:cNvPr id="15" name="Arrow: Right 14"/>
          <p:cNvSpPr/>
          <p:nvPr/>
        </p:nvSpPr>
        <p:spPr>
          <a:xfrm>
            <a:off x="761999" y="4073754"/>
            <a:ext cx="3178629" cy="849086"/>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Problem </a:t>
            </a:r>
          </a:p>
        </p:txBody>
      </p:sp>
      <p:sp>
        <p:nvSpPr>
          <p:cNvPr id="16" name="Arrow: Right 15"/>
          <p:cNvSpPr/>
          <p:nvPr/>
        </p:nvSpPr>
        <p:spPr>
          <a:xfrm>
            <a:off x="761999" y="5077738"/>
            <a:ext cx="3178629" cy="849086"/>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Opportunity</a:t>
            </a:r>
          </a:p>
        </p:txBody>
      </p:sp>
      <p:grpSp>
        <p:nvGrpSpPr>
          <p:cNvPr id="21" name="Group 20"/>
          <p:cNvGrpSpPr/>
          <p:nvPr/>
        </p:nvGrpSpPr>
        <p:grpSpPr>
          <a:xfrm>
            <a:off x="4253819" y="3248597"/>
            <a:ext cx="3899856" cy="646331"/>
            <a:chOff x="4253819" y="3248597"/>
            <a:chExt cx="3899856" cy="646331"/>
          </a:xfrm>
        </p:grpSpPr>
        <p:sp>
          <p:nvSpPr>
            <p:cNvPr id="10" name="TextBox 9"/>
            <p:cNvSpPr txBox="1"/>
            <p:nvPr/>
          </p:nvSpPr>
          <p:spPr>
            <a:xfrm>
              <a:off x="4604932" y="3248597"/>
              <a:ext cx="3548743" cy="646331"/>
            </a:xfrm>
            <a:prstGeom prst="rect">
              <a:avLst/>
            </a:prstGeom>
            <a:noFill/>
          </p:spPr>
          <p:txBody>
            <a:bodyPr wrap="square" rtlCol="0">
              <a:spAutoFit/>
            </a:bodyPr>
            <a:lstStyle/>
            <a:p>
              <a:r>
                <a:rPr lang="en-ZA" dirty="0"/>
                <a:t>Develop a set of criteria against which the project will be evaluated. </a:t>
              </a:r>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53819" y="3408106"/>
              <a:ext cx="351113" cy="345793"/>
            </a:xfrm>
            <a:prstGeom prst="rect">
              <a:avLst/>
            </a:prstGeom>
          </p:spPr>
        </p:pic>
      </p:grpSp>
      <p:grpSp>
        <p:nvGrpSpPr>
          <p:cNvPr id="22" name="Group 21"/>
          <p:cNvGrpSpPr/>
          <p:nvPr/>
        </p:nvGrpSpPr>
        <p:grpSpPr>
          <a:xfrm>
            <a:off x="4253819" y="4012431"/>
            <a:ext cx="3899856" cy="505302"/>
            <a:chOff x="4253819" y="3248597"/>
            <a:chExt cx="3899856" cy="505302"/>
          </a:xfrm>
        </p:grpSpPr>
        <p:sp>
          <p:nvSpPr>
            <p:cNvPr id="23" name="TextBox 22"/>
            <p:cNvSpPr txBox="1"/>
            <p:nvPr/>
          </p:nvSpPr>
          <p:spPr>
            <a:xfrm>
              <a:off x="4604932" y="3248597"/>
              <a:ext cx="3548743" cy="369332"/>
            </a:xfrm>
            <a:prstGeom prst="rect">
              <a:avLst/>
            </a:prstGeom>
            <a:noFill/>
          </p:spPr>
          <p:txBody>
            <a:bodyPr wrap="square" rtlCol="0">
              <a:spAutoFit/>
            </a:bodyPr>
            <a:lstStyle/>
            <a:p>
              <a:r>
                <a:rPr lang="en-ZA" dirty="0"/>
                <a:t>List assumptions. </a:t>
              </a:r>
            </a:p>
          </p:txBody>
        </p:sp>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53819" y="3408106"/>
              <a:ext cx="351113" cy="345793"/>
            </a:xfrm>
            <a:prstGeom prst="rect">
              <a:avLst/>
            </a:prstGeom>
          </p:spPr>
        </p:pic>
      </p:grpSp>
      <p:grpSp>
        <p:nvGrpSpPr>
          <p:cNvPr id="26" name="Group 25"/>
          <p:cNvGrpSpPr/>
          <p:nvPr/>
        </p:nvGrpSpPr>
        <p:grpSpPr>
          <a:xfrm>
            <a:off x="4256314" y="4654539"/>
            <a:ext cx="3899856" cy="646331"/>
            <a:chOff x="4253819" y="3248597"/>
            <a:chExt cx="3899856" cy="646331"/>
          </a:xfrm>
        </p:grpSpPr>
        <p:sp>
          <p:nvSpPr>
            <p:cNvPr id="27" name="TextBox 26"/>
            <p:cNvSpPr txBox="1"/>
            <p:nvPr/>
          </p:nvSpPr>
          <p:spPr>
            <a:xfrm>
              <a:off x="4604932" y="3248597"/>
              <a:ext cx="3548743" cy="646331"/>
            </a:xfrm>
            <a:prstGeom prst="rect">
              <a:avLst/>
            </a:prstGeom>
            <a:noFill/>
          </p:spPr>
          <p:txBody>
            <a:bodyPr wrap="square" rtlCol="0">
              <a:spAutoFit/>
            </a:bodyPr>
            <a:lstStyle/>
            <a:p>
              <a:r>
                <a:rPr lang="en-ZA" dirty="0"/>
                <a:t>Gather data and information for each project.  </a:t>
              </a:r>
            </a:p>
          </p:txBody>
        </p:sp>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53819" y="3408106"/>
              <a:ext cx="351113" cy="345793"/>
            </a:xfrm>
            <a:prstGeom prst="rect">
              <a:avLst/>
            </a:prstGeom>
          </p:spPr>
        </p:pic>
      </p:grpSp>
      <p:grpSp>
        <p:nvGrpSpPr>
          <p:cNvPr id="30" name="Group 29"/>
          <p:cNvGrpSpPr/>
          <p:nvPr/>
        </p:nvGrpSpPr>
        <p:grpSpPr>
          <a:xfrm>
            <a:off x="4330019" y="5423801"/>
            <a:ext cx="3899856" cy="646331"/>
            <a:chOff x="4253819" y="3248597"/>
            <a:chExt cx="3899856" cy="646331"/>
          </a:xfrm>
        </p:grpSpPr>
        <p:sp>
          <p:nvSpPr>
            <p:cNvPr id="31" name="TextBox 30"/>
            <p:cNvSpPr txBox="1"/>
            <p:nvPr/>
          </p:nvSpPr>
          <p:spPr>
            <a:xfrm>
              <a:off x="4604932" y="3248597"/>
              <a:ext cx="3548743" cy="646331"/>
            </a:xfrm>
            <a:prstGeom prst="rect">
              <a:avLst/>
            </a:prstGeom>
            <a:noFill/>
          </p:spPr>
          <p:txBody>
            <a:bodyPr wrap="square" rtlCol="0">
              <a:spAutoFit/>
            </a:bodyPr>
            <a:lstStyle/>
            <a:p>
              <a:r>
                <a:rPr lang="en-ZA" dirty="0"/>
                <a:t>Evaluate each project against the criteria. </a:t>
              </a:r>
            </a:p>
          </p:txBody>
        </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53819" y="3408106"/>
              <a:ext cx="351113" cy="345793"/>
            </a:xfrm>
            <a:prstGeom prst="rect">
              <a:avLst/>
            </a:prstGeom>
          </p:spPr>
        </p:pic>
      </p:grpSp>
      <p:grpSp>
        <p:nvGrpSpPr>
          <p:cNvPr id="35" name="Group 34"/>
          <p:cNvGrpSpPr/>
          <p:nvPr/>
        </p:nvGrpSpPr>
        <p:grpSpPr>
          <a:xfrm>
            <a:off x="8504788" y="3084093"/>
            <a:ext cx="2838127" cy="369332"/>
            <a:chOff x="8591598" y="3084093"/>
            <a:chExt cx="2838127" cy="369332"/>
          </a:xfrm>
        </p:grpSpPr>
        <p:sp>
          <p:nvSpPr>
            <p:cNvPr id="33" name="Oval 32"/>
            <p:cNvSpPr/>
            <p:nvPr/>
          </p:nvSpPr>
          <p:spPr>
            <a:xfrm>
              <a:off x="8591598" y="3170509"/>
              <a:ext cx="272144" cy="245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1</a:t>
              </a:r>
            </a:p>
          </p:txBody>
        </p:sp>
        <p:sp>
          <p:nvSpPr>
            <p:cNvPr id="34" name="TextBox 33"/>
            <p:cNvSpPr txBox="1"/>
            <p:nvPr/>
          </p:nvSpPr>
          <p:spPr>
            <a:xfrm>
              <a:off x="8838925" y="3084093"/>
              <a:ext cx="2590800" cy="369332"/>
            </a:xfrm>
            <a:prstGeom prst="rect">
              <a:avLst/>
            </a:prstGeom>
            <a:noFill/>
          </p:spPr>
          <p:txBody>
            <a:bodyPr wrap="square" rtlCol="0">
              <a:spAutoFit/>
            </a:bodyPr>
            <a:lstStyle/>
            <a:p>
              <a:r>
                <a:rPr lang="en-ZA" dirty="0"/>
                <a:t>Project title</a:t>
              </a:r>
            </a:p>
          </p:txBody>
        </p:sp>
      </p:grpSp>
      <p:grpSp>
        <p:nvGrpSpPr>
          <p:cNvPr id="36" name="Group 35"/>
          <p:cNvGrpSpPr/>
          <p:nvPr/>
        </p:nvGrpSpPr>
        <p:grpSpPr>
          <a:xfrm>
            <a:off x="8504788" y="3446504"/>
            <a:ext cx="2838127" cy="369332"/>
            <a:chOff x="8591598" y="3084093"/>
            <a:chExt cx="2838127" cy="369332"/>
          </a:xfrm>
        </p:grpSpPr>
        <p:sp>
          <p:nvSpPr>
            <p:cNvPr id="37" name="Oval 36"/>
            <p:cNvSpPr/>
            <p:nvPr/>
          </p:nvSpPr>
          <p:spPr>
            <a:xfrm>
              <a:off x="8591598" y="3170509"/>
              <a:ext cx="272144" cy="245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2</a:t>
              </a:r>
            </a:p>
          </p:txBody>
        </p:sp>
        <p:sp>
          <p:nvSpPr>
            <p:cNvPr id="38" name="TextBox 37"/>
            <p:cNvSpPr txBox="1"/>
            <p:nvPr/>
          </p:nvSpPr>
          <p:spPr>
            <a:xfrm>
              <a:off x="8838925" y="3084093"/>
              <a:ext cx="2590800" cy="369332"/>
            </a:xfrm>
            <a:prstGeom prst="rect">
              <a:avLst/>
            </a:prstGeom>
            <a:noFill/>
          </p:spPr>
          <p:txBody>
            <a:bodyPr wrap="square" rtlCol="0">
              <a:spAutoFit/>
            </a:bodyPr>
            <a:lstStyle/>
            <a:p>
              <a:r>
                <a:rPr lang="en-ZA" dirty="0"/>
                <a:t>Scope overview</a:t>
              </a:r>
            </a:p>
          </p:txBody>
        </p:sp>
      </p:grpSp>
      <p:grpSp>
        <p:nvGrpSpPr>
          <p:cNvPr id="39" name="Group 38"/>
          <p:cNvGrpSpPr/>
          <p:nvPr/>
        </p:nvGrpSpPr>
        <p:grpSpPr>
          <a:xfrm>
            <a:off x="8504788" y="3808915"/>
            <a:ext cx="2838127" cy="369332"/>
            <a:chOff x="8591598" y="3084093"/>
            <a:chExt cx="2838127" cy="369332"/>
          </a:xfrm>
        </p:grpSpPr>
        <p:sp>
          <p:nvSpPr>
            <p:cNvPr id="40" name="Oval 39"/>
            <p:cNvSpPr/>
            <p:nvPr/>
          </p:nvSpPr>
          <p:spPr>
            <a:xfrm>
              <a:off x="8591598" y="3170509"/>
              <a:ext cx="272144" cy="245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3</a:t>
              </a:r>
            </a:p>
          </p:txBody>
        </p:sp>
        <p:sp>
          <p:nvSpPr>
            <p:cNvPr id="41" name="TextBox 40"/>
            <p:cNvSpPr txBox="1"/>
            <p:nvPr/>
          </p:nvSpPr>
          <p:spPr>
            <a:xfrm>
              <a:off x="8838925" y="3084093"/>
              <a:ext cx="2590800" cy="369332"/>
            </a:xfrm>
            <a:prstGeom prst="rect">
              <a:avLst/>
            </a:prstGeom>
            <a:noFill/>
          </p:spPr>
          <p:txBody>
            <a:bodyPr wrap="square" rtlCol="0">
              <a:spAutoFit/>
            </a:bodyPr>
            <a:lstStyle/>
            <a:p>
              <a:r>
                <a:rPr lang="en-ZA" dirty="0"/>
                <a:t>Business case</a:t>
              </a:r>
            </a:p>
          </p:txBody>
        </p:sp>
      </p:grpSp>
      <p:grpSp>
        <p:nvGrpSpPr>
          <p:cNvPr id="42" name="Group 41"/>
          <p:cNvGrpSpPr/>
          <p:nvPr/>
        </p:nvGrpSpPr>
        <p:grpSpPr>
          <a:xfrm>
            <a:off x="8504788" y="4171326"/>
            <a:ext cx="2838127" cy="369332"/>
            <a:chOff x="8591598" y="3084093"/>
            <a:chExt cx="2838127" cy="369332"/>
          </a:xfrm>
        </p:grpSpPr>
        <p:sp>
          <p:nvSpPr>
            <p:cNvPr id="43" name="Oval 42"/>
            <p:cNvSpPr/>
            <p:nvPr/>
          </p:nvSpPr>
          <p:spPr>
            <a:xfrm>
              <a:off x="8591598" y="3170509"/>
              <a:ext cx="272144" cy="245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4</a:t>
              </a:r>
            </a:p>
          </p:txBody>
        </p:sp>
        <p:sp>
          <p:nvSpPr>
            <p:cNvPr id="44" name="TextBox 43"/>
            <p:cNvSpPr txBox="1"/>
            <p:nvPr/>
          </p:nvSpPr>
          <p:spPr>
            <a:xfrm>
              <a:off x="8838925" y="3084093"/>
              <a:ext cx="2590800" cy="369332"/>
            </a:xfrm>
            <a:prstGeom prst="rect">
              <a:avLst/>
            </a:prstGeom>
            <a:noFill/>
          </p:spPr>
          <p:txBody>
            <a:bodyPr wrap="square" rtlCol="0">
              <a:spAutoFit/>
            </a:bodyPr>
            <a:lstStyle/>
            <a:p>
              <a:r>
                <a:rPr lang="en-ZA" dirty="0"/>
                <a:t>Background</a:t>
              </a:r>
            </a:p>
          </p:txBody>
        </p:sp>
      </p:grpSp>
      <p:grpSp>
        <p:nvGrpSpPr>
          <p:cNvPr id="45" name="Group 44"/>
          <p:cNvGrpSpPr/>
          <p:nvPr/>
        </p:nvGrpSpPr>
        <p:grpSpPr>
          <a:xfrm>
            <a:off x="8504788" y="4533737"/>
            <a:ext cx="2838127" cy="369332"/>
            <a:chOff x="8591598" y="3084093"/>
            <a:chExt cx="2838127" cy="369332"/>
          </a:xfrm>
        </p:grpSpPr>
        <p:sp>
          <p:nvSpPr>
            <p:cNvPr id="46" name="Oval 45"/>
            <p:cNvSpPr/>
            <p:nvPr/>
          </p:nvSpPr>
          <p:spPr>
            <a:xfrm>
              <a:off x="8591598" y="3170509"/>
              <a:ext cx="272144" cy="245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5</a:t>
              </a:r>
            </a:p>
          </p:txBody>
        </p:sp>
        <p:sp>
          <p:nvSpPr>
            <p:cNvPr id="47" name="TextBox 46"/>
            <p:cNvSpPr txBox="1"/>
            <p:nvPr/>
          </p:nvSpPr>
          <p:spPr>
            <a:xfrm>
              <a:off x="8838925" y="3084093"/>
              <a:ext cx="2590800" cy="369332"/>
            </a:xfrm>
            <a:prstGeom prst="rect">
              <a:avLst/>
            </a:prstGeom>
            <a:noFill/>
          </p:spPr>
          <p:txBody>
            <a:bodyPr wrap="square" rtlCol="0">
              <a:spAutoFit/>
            </a:bodyPr>
            <a:lstStyle/>
            <a:p>
              <a:r>
                <a:rPr lang="en-ZA" dirty="0"/>
                <a:t>Risks, Assumptions</a:t>
              </a:r>
            </a:p>
          </p:txBody>
        </p:sp>
      </p:grpSp>
      <p:grpSp>
        <p:nvGrpSpPr>
          <p:cNvPr id="48" name="Group 47"/>
          <p:cNvGrpSpPr/>
          <p:nvPr/>
        </p:nvGrpSpPr>
        <p:grpSpPr>
          <a:xfrm>
            <a:off x="8504788" y="4896148"/>
            <a:ext cx="2838127" cy="369332"/>
            <a:chOff x="8591598" y="3084093"/>
            <a:chExt cx="2838127" cy="369332"/>
          </a:xfrm>
        </p:grpSpPr>
        <p:sp>
          <p:nvSpPr>
            <p:cNvPr id="49" name="Oval 48"/>
            <p:cNvSpPr/>
            <p:nvPr/>
          </p:nvSpPr>
          <p:spPr>
            <a:xfrm>
              <a:off x="8591598" y="3170509"/>
              <a:ext cx="272144" cy="245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6</a:t>
              </a:r>
            </a:p>
          </p:txBody>
        </p:sp>
        <p:sp>
          <p:nvSpPr>
            <p:cNvPr id="50" name="TextBox 49"/>
            <p:cNvSpPr txBox="1"/>
            <p:nvPr/>
          </p:nvSpPr>
          <p:spPr>
            <a:xfrm>
              <a:off x="8838925" y="3084093"/>
              <a:ext cx="2590800" cy="369332"/>
            </a:xfrm>
            <a:prstGeom prst="rect">
              <a:avLst/>
            </a:prstGeom>
            <a:noFill/>
          </p:spPr>
          <p:txBody>
            <a:bodyPr wrap="square" rtlCol="0">
              <a:spAutoFit/>
            </a:bodyPr>
            <a:lstStyle/>
            <a:p>
              <a:r>
                <a:rPr lang="en-ZA" dirty="0"/>
                <a:t>Funding</a:t>
              </a:r>
            </a:p>
          </p:txBody>
        </p:sp>
      </p:grpSp>
      <p:grpSp>
        <p:nvGrpSpPr>
          <p:cNvPr id="51" name="Group 50"/>
          <p:cNvGrpSpPr/>
          <p:nvPr/>
        </p:nvGrpSpPr>
        <p:grpSpPr>
          <a:xfrm>
            <a:off x="8504788" y="5258559"/>
            <a:ext cx="2838127" cy="369332"/>
            <a:chOff x="8591598" y="3084093"/>
            <a:chExt cx="2838127" cy="369332"/>
          </a:xfrm>
        </p:grpSpPr>
        <p:sp>
          <p:nvSpPr>
            <p:cNvPr id="52" name="Oval 51"/>
            <p:cNvSpPr/>
            <p:nvPr/>
          </p:nvSpPr>
          <p:spPr>
            <a:xfrm>
              <a:off x="8591598" y="3170509"/>
              <a:ext cx="272144" cy="245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7</a:t>
              </a:r>
            </a:p>
          </p:txBody>
        </p:sp>
        <p:sp>
          <p:nvSpPr>
            <p:cNvPr id="53" name="TextBox 52"/>
            <p:cNvSpPr txBox="1"/>
            <p:nvPr/>
          </p:nvSpPr>
          <p:spPr>
            <a:xfrm>
              <a:off x="8838925" y="3084093"/>
              <a:ext cx="2590800" cy="369332"/>
            </a:xfrm>
            <a:prstGeom prst="rect">
              <a:avLst/>
            </a:prstGeom>
            <a:noFill/>
          </p:spPr>
          <p:txBody>
            <a:bodyPr wrap="square" rtlCol="0">
              <a:spAutoFit/>
            </a:bodyPr>
            <a:lstStyle/>
            <a:p>
              <a:r>
                <a:rPr lang="en-ZA" dirty="0"/>
                <a:t>Major deliverables</a:t>
              </a:r>
            </a:p>
          </p:txBody>
        </p:sp>
      </p:grpSp>
      <p:grpSp>
        <p:nvGrpSpPr>
          <p:cNvPr id="54" name="Group 53"/>
          <p:cNvGrpSpPr/>
          <p:nvPr/>
        </p:nvGrpSpPr>
        <p:grpSpPr>
          <a:xfrm>
            <a:off x="8504788" y="5620970"/>
            <a:ext cx="2838127" cy="369332"/>
            <a:chOff x="8591598" y="3084093"/>
            <a:chExt cx="2838127" cy="369332"/>
          </a:xfrm>
        </p:grpSpPr>
        <p:sp>
          <p:nvSpPr>
            <p:cNvPr id="55" name="Oval 54"/>
            <p:cNvSpPr/>
            <p:nvPr/>
          </p:nvSpPr>
          <p:spPr>
            <a:xfrm>
              <a:off x="8591598" y="3170509"/>
              <a:ext cx="272144" cy="245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8</a:t>
              </a:r>
            </a:p>
          </p:txBody>
        </p:sp>
        <p:sp>
          <p:nvSpPr>
            <p:cNvPr id="56" name="TextBox 55"/>
            <p:cNvSpPr txBox="1"/>
            <p:nvPr/>
          </p:nvSpPr>
          <p:spPr>
            <a:xfrm>
              <a:off x="8838925" y="3084093"/>
              <a:ext cx="2590800" cy="369332"/>
            </a:xfrm>
            <a:prstGeom prst="rect">
              <a:avLst/>
            </a:prstGeom>
            <a:noFill/>
          </p:spPr>
          <p:txBody>
            <a:bodyPr wrap="square" rtlCol="0">
              <a:spAutoFit/>
            </a:bodyPr>
            <a:lstStyle/>
            <a:p>
              <a:r>
                <a:rPr lang="en-ZA" dirty="0"/>
                <a:t>Acceptance criteria</a:t>
              </a:r>
            </a:p>
          </p:txBody>
        </p:sp>
      </p:grpSp>
      <p:grpSp>
        <p:nvGrpSpPr>
          <p:cNvPr id="57" name="Group 56"/>
          <p:cNvGrpSpPr/>
          <p:nvPr/>
        </p:nvGrpSpPr>
        <p:grpSpPr>
          <a:xfrm>
            <a:off x="8504788" y="5983379"/>
            <a:ext cx="2838127" cy="369332"/>
            <a:chOff x="8591598" y="3084093"/>
            <a:chExt cx="2838127" cy="369332"/>
          </a:xfrm>
        </p:grpSpPr>
        <p:sp>
          <p:nvSpPr>
            <p:cNvPr id="58" name="Oval 57"/>
            <p:cNvSpPr/>
            <p:nvPr/>
          </p:nvSpPr>
          <p:spPr>
            <a:xfrm>
              <a:off x="8591598" y="3170509"/>
              <a:ext cx="272144" cy="245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9</a:t>
              </a:r>
            </a:p>
          </p:txBody>
        </p:sp>
        <p:sp>
          <p:nvSpPr>
            <p:cNvPr id="59" name="TextBox 58"/>
            <p:cNvSpPr txBox="1"/>
            <p:nvPr/>
          </p:nvSpPr>
          <p:spPr>
            <a:xfrm>
              <a:off x="8838925" y="3084093"/>
              <a:ext cx="2590800" cy="369332"/>
            </a:xfrm>
            <a:prstGeom prst="rect">
              <a:avLst/>
            </a:prstGeom>
            <a:noFill/>
          </p:spPr>
          <p:txBody>
            <a:bodyPr wrap="square" rtlCol="0">
              <a:spAutoFit/>
            </a:bodyPr>
            <a:lstStyle/>
            <a:p>
              <a:r>
                <a:rPr lang="en-ZA" dirty="0"/>
                <a:t>Milestone schedule</a:t>
              </a:r>
            </a:p>
          </p:txBody>
        </p:sp>
      </p:grpSp>
    </p:spTree>
    <p:extLst>
      <p:ext uri="{BB962C8B-B14F-4D97-AF65-F5344CB8AC3E}">
        <p14:creationId xmlns:p14="http://schemas.microsoft.com/office/powerpoint/2010/main" val="803147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000" b="1" dirty="0">
                <a:solidFill>
                  <a:schemeClr val="bg1"/>
                </a:solidFill>
              </a:rPr>
              <a:t>Stakeholder analysis and communication planning</a:t>
            </a:r>
          </a:p>
        </p:txBody>
      </p:sp>
    </p:spTree>
    <p:extLst>
      <p:ext uri="{BB962C8B-B14F-4D97-AF65-F5344CB8AC3E}">
        <p14:creationId xmlns:p14="http://schemas.microsoft.com/office/powerpoint/2010/main" val="2003911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	Stakeholders</a:t>
            </a:r>
          </a:p>
        </p:txBody>
      </p:sp>
      <p:sp>
        <p:nvSpPr>
          <p:cNvPr id="14" name="Arrow: Chevron 13"/>
          <p:cNvSpPr/>
          <p:nvPr/>
        </p:nvSpPr>
        <p:spPr>
          <a:xfrm>
            <a:off x="400813" y="1560513"/>
            <a:ext cx="3650629" cy="926646"/>
          </a:xfrm>
          <a:prstGeom prst="chevron">
            <a:avLst/>
          </a:prstGeom>
          <a:solidFill>
            <a:srgbClr val="7788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400" dirty="0">
                <a:solidFill>
                  <a:schemeClr val="bg1"/>
                </a:solidFill>
              </a:rPr>
              <a:t>1. Work on project</a:t>
            </a:r>
          </a:p>
        </p:txBody>
      </p:sp>
      <p:sp>
        <p:nvSpPr>
          <p:cNvPr id="15" name="Arrow: Chevron 14"/>
          <p:cNvSpPr/>
          <p:nvPr/>
        </p:nvSpPr>
        <p:spPr>
          <a:xfrm>
            <a:off x="4303611" y="1560513"/>
            <a:ext cx="3650629" cy="926646"/>
          </a:xfrm>
          <a:prstGeom prst="chevron">
            <a:avLst/>
          </a:prstGeom>
          <a:solidFill>
            <a:srgbClr val="7788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400" dirty="0">
                <a:solidFill>
                  <a:schemeClr val="bg1"/>
                </a:solidFill>
              </a:rPr>
              <a:t>2. Provide resources</a:t>
            </a:r>
          </a:p>
        </p:txBody>
      </p:sp>
      <p:sp>
        <p:nvSpPr>
          <p:cNvPr id="22" name="Arrow: Chevron 21"/>
          <p:cNvSpPr/>
          <p:nvPr/>
        </p:nvSpPr>
        <p:spPr>
          <a:xfrm>
            <a:off x="8206409" y="1557417"/>
            <a:ext cx="3650629" cy="926646"/>
          </a:xfrm>
          <a:prstGeom prst="chevron">
            <a:avLst/>
          </a:prstGeom>
          <a:solidFill>
            <a:srgbClr val="7788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400" dirty="0">
                <a:solidFill>
                  <a:schemeClr val="bg1"/>
                </a:solidFill>
              </a:rPr>
              <a:t>2. Routine disrupted</a:t>
            </a:r>
          </a:p>
        </p:txBody>
      </p:sp>
      <p:grpSp>
        <p:nvGrpSpPr>
          <p:cNvPr id="6" name="Group 5"/>
          <p:cNvGrpSpPr/>
          <p:nvPr/>
        </p:nvGrpSpPr>
        <p:grpSpPr>
          <a:xfrm>
            <a:off x="3152327" y="2667716"/>
            <a:ext cx="5921911" cy="2638879"/>
            <a:chOff x="3027136" y="2859701"/>
            <a:chExt cx="5921911" cy="2638879"/>
          </a:xfrm>
        </p:grpSpPr>
        <p:sp>
          <p:nvSpPr>
            <p:cNvPr id="23" name="Oval 17"/>
            <p:cNvSpPr>
              <a:spLocks noChangeArrowheads="1"/>
            </p:cNvSpPr>
            <p:nvPr/>
          </p:nvSpPr>
          <p:spPr bwMode="auto">
            <a:xfrm>
              <a:off x="3027136" y="2859701"/>
              <a:ext cx="2816534" cy="2638879"/>
            </a:xfrm>
            <a:prstGeom prst="ellipse">
              <a:avLst/>
            </a:prstGeom>
            <a:solidFill>
              <a:schemeClr val="accent1"/>
            </a:solidFill>
            <a:ln w="6350">
              <a:noFill/>
              <a:round/>
              <a:headEnd/>
              <a:tailEnd/>
            </a:ln>
            <a:effectLst/>
          </p:spPr>
          <p:txBody>
            <a:bodyPr wrap="none" lIns="72000" tIns="72000" rIns="72000" bIns="72000" anchor="ctr" anchorCtr="1"/>
            <a:lstStyle/>
            <a:p>
              <a:pPr algn="ctr" eaLnBrk="0" hangingPunct="0">
                <a:spcBef>
                  <a:spcPct val="0"/>
                </a:spcBef>
              </a:pPr>
              <a:r>
                <a:rPr lang="en-US" u="sng" dirty="0">
                  <a:solidFill>
                    <a:schemeClr val="bg1"/>
                  </a:solidFill>
                </a:rPr>
                <a:t>External</a:t>
              </a:r>
            </a:p>
            <a:p>
              <a:pPr algn="ctr" eaLnBrk="0" hangingPunct="0">
                <a:spcBef>
                  <a:spcPct val="0"/>
                </a:spcBef>
              </a:pPr>
              <a:r>
                <a:rPr lang="en-US" dirty="0">
                  <a:solidFill>
                    <a:schemeClr val="bg1"/>
                  </a:solidFill>
                </a:rPr>
                <a:t>Government</a:t>
              </a:r>
            </a:p>
            <a:p>
              <a:pPr algn="ctr" eaLnBrk="0" hangingPunct="0">
                <a:spcBef>
                  <a:spcPct val="0"/>
                </a:spcBef>
              </a:pPr>
              <a:r>
                <a:rPr lang="en-US" dirty="0">
                  <a:solidFill>
                    <a:schemeClr val="bg1"/>
                  </a:solidFill>
                </a:rPr>
                <a:t>Community</a:t>
              </a:r>
            </a:p>
            <a:p>
              <a:pPr algn="ctr" eaLnBrk="0" hangingPunct="0">
                <a:spcBef>
                  <a:spcPct val="0"/>
                </a:spcBef>
              </a:pPr>
              <a:r>
                <a:rPr lang="en-US" dirty="0">
                  <a:solidFill>
                    <a:schemeClr val="bg1"/>
                  </a:solidFill>
                </a:rPr>
                <a:t>Customers</a:t>
              </a:r>
            </a:p>
            <a:p>
              <a:pPr algn="ctr" eaLnBrk="0" hangingPunct="0">
                <a:spcBef>
                  <a:spcPct val="0"/>
                </a:spcBef>
              </a:pPr>
              <a:r>
                <a:rPr lang="en-US" dirty="0">
                  <a:solidFill>
                    <a:schemeClr val="bg1"/>
                  </a:solidFill>
                </a:rPr>
                <a:t>Environmental Groups</a:t>
              </a:r>
            </a:p>
          </p:txBody>
        </p:sp>
        <p:sp>
          <p:nvSpPr>
            <p:cNvPr id="25" name="Oval 17"/>
            <p:cNvSpPr>
              <a:spLocks noChangeArrowheads="1"/>
            </p:cNvSpPr>
            <p:nvPr/>
          </p:nvSpPr>
          <p:spPr bwMode="auto">
            <a:xfrm>
              <a:off x="6132513" y="2859701"/>
              <a:ext cx="2816534" cy="2638879"/>
            </a:xfrm>
            <a:prstGeom prst="ellipse">
              <a:avLst/>
            </a:prstGeom>
            <a:solidFill>
              <a:schemeClr val="accent1"/>
            </a:solidFill>
            <a:ln w="6350">
              <a:noFill/>
              <a:round/>
              <a:headEnd/>
              <a:tailEnd/>
            </a:ln>
            <a:effectLst/>
          </p:spPr>
          <p:txBody>
            <a:bodyPr wrap="none" lIns="72000" tIns="72000" rIns="72000" bIns="72000" anchor="ctr" anchorCtr="1"/>
            <a:lstStyle/>
            <a:p>
              <a:pPr algn="ctr" eaLnBrk="0" hangingPunct="0">
                <a:spcBef>
                  <a:spcPct val="0"/>
                </a:spcBef>
              </a:pPr>
              <a:r>
                <a:rPr lang="en-US" u="sng" dirty="0">
                  <a:solidFill>
                    <a:schemeClr val="bg1"/>
                  </a:solidFill>
                </a:rPr>
                <a:t>Internal</a:t>
              </a:r>
            </a:p>
            <a:p>
              <a:pPr algn="ctr" eaLnBrk="0" hangingPunct="0">
                <a:spcBef>
                  <a:spcPct val="0"/>
                </a:spcBef>
              </a:pPr>
              <a:r>
                <a:rPr lang="en-US" dirty="0">
                  <a:solidFill>
                    <a:schemeClr val="bg1"/>
                  </a:solidFill>
                </a:rPr>
                <a:t>Project Sponsor</a:t>
              </a:r>
            </a:p>
            <a:p>
              <a:pPr algn="ctr" eaLnBrk="0" hangingPunct="0">
                <a:spcBef>
                  <a:spcPct val="0"/>
                </a:spcBef>
              </a:pPr>
              <a:r>
                <a:rPr lang="en-US" dirty="0">
                  <a:solidFill>
                    <a:schemeClr val="bg1"/>
                  </a:solidFill>
                </a:rPr>
                <a:t>CEO</a:t>
              </a:r>
            </a:p>
            <a:p>
              <a:pPr algn="ctr" eaLnBrk="0" hangingPunct="0">
                <a:spcBef>
                  <a:spcPct val="0"/>
                </a:spcBef>
              </a:pPr>
              <a:r>
                <a:rPr lang="en-US" dirty="0">
                  <a:solidFill>
                    <a:schemeClr val="bg1"/>
                  </a:solidFill>
                </a:rPr>
                <a:t>Functional departments</a:t>
              </a:r>
            </a:p>
            <a:p>
              <a:pPr algn="ctr" eaLnBrk="0" hangingPunct="0">
                <a:spcBef>
                  <a:spcPct val="0"/>
                </a:spcBef>
              </a:pPr>
              <a:r>
                <a:rPr lang="en-US" dirty="0">
                  <a:solidFill>
                    <a:schemeClr val="bg1"/>
                  </a:solidFill>
                </a:rPr>
                <a:t>Administration</a:t>
              </a:r>
            </a:p>
          </p:txBody>
        </p:sp>
      </p:grpSp>
      <p:sp>
        <p:nvSpPr>
          <p:cNvPr id="5" name="Rectangle 4"/>
          <p:cNvSpPr/>
          <p:nvPr/>
        </p:nvSpPr>
        <p:spPr>
          <a:xfrm>
            <a:off x="511629" y="5493345"/>
            <a:ext cx="11345409" cy="923330"/>
          </a:xfrm>
          <a:prstGeom prst="rect">
            <a:avLst/>
          </a:prstGeom>
        </p:spPr>
        <p:txBody>
          <a:bodyPr wrap="square">
            <a:spAutoFit/>
          </a:bodyPr>
          <a:lstStyle/>
          <a:p>
            <a:pPr algn="ctr"/>
            <a:r>
              <a:rPr lang="en-ZA" b="1" dirty="0">
                <a:solidFill>
                  <a:srgbClr val="000000"/>
                </a:solidFill>
              </a:rPr>
              <a:t>“A principle idea in agile is that relationships with stakeholders need to be based upon collaboration, communication, and trust. Analysing stakeholder information helps the team understand them better and leads to effective relationship building” </a:t>
            </a:r>
            <a:endParaRPr lang="en-ZA" b="1" dirty="0"/>
          </a:p>
        </p:txBody>
      </p:sp>
    </p:spTree>
    <p:extLst>
      <p:ext uri="{BB962C8B-B14F-4D97-AF65-F5344CB8AC3E}">
        <p14:creationId xmlns:p14="http://schemas.microsoft.com/office/powerpoint/2010/main" val="4273488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	Communications Plan</a:t>
            </a:r>
          </a:p>
        </p:txBody>
      </p:sp>
      <p:sp>
        <p:nvSpPr>
          <p:cNvPr id="4" name="Rectangle 3"/>
          <p:cNvSpPr/>
          <p:nvPr/>
        </p:nvSpPr>
        <p:spPr>
          <a:xfrm>
            <a:off x="329939" y="4978034"/>
            <a:ext cx="11527099" cy="1200329"/>
          </a:xfrm>
          <a:prstGeom prst="rect">
            <a:avLst/>
          </a:prstGeom>
        </p:spPr>
        <p:txBody>
          <a:bodyPr wrap="square">
            <a:spAutoFit/>
          </a:bodyPr>
          <a:lstStyle/>
          <a:p>
            <a:r>
              <a:rPr lang="en-ZA" b="1" dirty="0">
                <a:solidFill>
                  <a:srgbClr val="000000"/>
                </a:solidFill>
              </a:rPr>
              <a:t>Who </a:t>
            </a:r>
            <a:r>
              <a:rPr lang="en-ZA" dirty="0">
                <a:solidFill>
                  <a:srgbClr val="000000"/>
                </a:solidFill>
              </a:rPr>
              <a:t>does the project need to learn from? </a:t>
            </a:r>
            <a:r>
              <a:rPr lang="en-ZA" b="1" dirty="0">
                <a:solidFill>
                  <a:srgbClr val="000000"/>
                </a:solidFill>
              </a:rPr>
              <a:t>What </a:t>
            </a:r>
            <a:r>
              <a:rPr lang="en-ZA" dirty="0">
                <a:solidFill>
                  <a:srgbClr val="000000"/>
                </a:solidFill>
              </a:rPr>
              <a:t>does the team need to learn from this stakeholder? </a:t>
            </a:r>
            <a:r>
              <a:rPr lang="en-ZA" b="1" dirty="0">
                <a:solidFill>
                  <a:srgbClr val="000000"/>
                </a:solidFill>
              </a:rPr>
              <a:t>Who </a:t>
            </a:r>
            <a:r>
              <a:rPr lang="en-ZA" dirty="0">
                <a:solidFill>
                  <a:srgbClr val="000000"/>
                </a:solidFill>
              </a:rPr>
              <a:t>does the project team need to share with? </a:t>
            </a:r>
            <a:r>
              <a:rPr lang="en-ZA" b="1" dirty="0">
                <a:solidFill>
                  <a:srgbClr val="000000"/>
                </a:solidFill>
              </a:rPr>
              <a:t>What </a:t>
            </a:r>
            <a:r>
              <a:rPr lang="en-ZA" dirty="0">
                <a:solidFill>
                  <a:srgbClr val="000000"/>
                </a:solidFill>
              </a:rPr>
              <a:t>does this stakeholder need to know? </a:t>
            </a:r>
            <a:r>
              <a:rPr lang="en-ZA" b="1" dirty="0">
                <a:solidFill>
                  <a:srgbClr val="000000"/>
                </a:solidFill>
              </a:rPr>
              <a:t>When </a:t>
            </a:r>
            <a:r>
              <a:rPr lang="en-ZA" dirty="0">
                <a:solidFill>
                  <a:srgbClr val="000000"/>
                </a:solidFill>
              </a:rPr>
              <a:t>do they need to know it? </a:t>
            </a:r>
            <a:r>
              <a:rPr lang="en-ZA" b="1" dirty="0">
                <a:solidFill>
                  <a:srgbClr val="000000"/>
                </a:solidFill>
              </a:rPr>
              <a:t>What </a:t>
            </a:r>
            <a:r>
              <a:rPr lang="en-ZA" dirty="0">
                <a:solidFill>
                  <a:srgbClr val="000000"/>
                </a:solidFill>
              </a:rPr>
              <a:t>is the most effective communications method for this stakeholder to understand? </a:t>
            </a:r>
            <a:r>
              <a:rPr lang="en-ZA" b="1" dirty="0">
                <a:solidFill>
                  <a:srgbClr val="000000"/>
                </a:solidFill>
              </a:rPr>
              <a:t>Who </a:t>
            </a:r>
            <a:r>
              <a:rPr lang="en-ZA" dirty="0">
                <a:solidFill>
                  <a:srgbClr val="000000"/>
                </a:solidFill>
              </a:rPr>
              <a:t>on the project team is responsible for this communication? </a:t>
            </a:r>
            <a:endParaRPr lang="en-ZA" dirty="0"/>
          </a:p>
        </p:txBody>
      </p:sp>
      <p:pic>
        <p:nvPicPr>
          <p:cNvPr id="1026" name="Picture 2" descr="Image result for project communication plan 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88" y="1234911"/>
            <a:ext cx="10953541" cy="364535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903514" y="1283795"/>
            <a:ext cx="4855029" cy="370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345349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	Project Meetings</a:t>
            </a:r>
          </a:p>
        </p:txBody>
      </p:sp>
      <p:graphicFrame>
        <p:nvGraphicFramePr>
          <p:cNvPr id="7" name="Diagram 6"/>
          <p:cNvGraphicFramePr/>
          <p:nvPr>
            <p:extLst>
              <p:ext uri="{D42A27DB-BD31-4B8C-83A1-F6EECF244321}">
                <p14:modId xmlns:p14="http://schemas.microsoft.com/office/powerpoint/2010/main" val="3770530123"/>
              </p:ext>
            </p:extLst>
          </p:nvPr>
        </p:nvGraphicFramePr>
        <p:xfrm>
          <a:off x="-816428" y="1404257"/>
          <a:ext cx="8001000" cy="5012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4" name="Picture 6" descr="Image result for plan do check ac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24801" y="2104912"/>
            <a:ext cx="2965676" cy="296567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6359639" y="5294258"/>
            <a:ext cx="6096000" cy="923330"/>
          </a:xfrm>
          <a:prstGeom prst="rect">
            <a:avLst/>
          </a:prstGeom>
        </p:spPr>
        <p:txBody>
          <a:bodyPr>
            <a:spAutoFit/>
          </a:bodyPr>
          <a:lstStyle/>
          <a:p>
            <a:r>
              <a:rPr lang="en-ZA" dirty="0">
                <a:solidFill>
                  <a:srgbClr val="000000"/>
                </a:solidFill>
                <a:latin typeface="Times New Roman" panose="02020603050405020304" pitchFamily="18" charset="0"/>
              </a:rPr>
              <a:t>The plan-do-check-act (PDCA) model may be utilised to improve the meeting process. </a:t>
            </a:r>
          </a:p>
          <a:p>
            <a:endParaRPr lang="en-ZA" dirty="0"/>
          </a:p>
        </p:txBody>
      </p:sp>
    </p:spTree>
    <p:extLst>
      <p:ext uri="{BB962C8B-B14F-4D97-AF65-F5344CB8AC3E}">
        <p14:creationId xmlns:p14="http://schemas.microsoft.com/office/powerpoint/2010/main" val="2372899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t>© Lethbridge/Laganière 2005</a:t>
            </a:r>
          </a:p>
        </p:txBody>
      </p:sp>
      <p:sp>
        <p:nvSpPr>
          <p:cNvPr id="6" name="Footer Placeholder 4"/>
          <p:cNvSpPr>
            <a:spLocks noGrp="1"/>
          </p:cNvSpPr>
          <p:nvPr>
            <p:ph type="ftr" sz="quarter" idx="11"/>
          </p:nvPr>
        </p:nvSpPr>
        <p:spPr/>
        <p:txBody>
          <a:bodyPr/>
          <a:lstStyle/>
          <a:p>
            <a:pPr>
              <a:defRPr/>
            </a:pPr>
            <a:r>
              <a:rPr lang="en-US"/>
              <a:t>Chapter 11: Managing the Software Process</a:t>
            </a:r>
          </a:p>
        </p:txBody>
      </p:sp>
      <p:sp>
        <p:nvSpPr>
          <p:cNvPr id="7"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BCC7DE6-4A5D-4891-840D-E9AAE220CC7A}" type="slidenum">
              <a:rPr lang="en-US" altLang="en-US" sz="1400">
                <a:latin typeface="Times" panose="02020603050405020304" pitchFamily="18" charset="0"/>
              </a:rPr>
              <a:pPr/>
              <a:t>15</a:t>
            </a:fld>
            <a:endParaRPr lang="en-US" altLang="en-US" sz="1400">
              <a:latin typeface="Times" panose="02020603050405020304" pitchFamily="18" charset="0"/>
            </a:endParaRPr>
          </a:p>
        </p:txBody>
      </p:sp>
      <p:sp>
        <p:nvSpPr>
          <p:cNvPr id="62469" name="Rectangle 2"/>
          <p:cNvSpPr>
            <a:spLocks noGrp="1" noChangeArrowheads="1"/>
          </p:cNvSpPr>
          <p:nvPr>
            <p:ph type="title"/>
          </p:nvPr>
        </p:nvSpPr>
        <p:spPr/>
        <p:txBody>
          <a:bodyPr/>
          <a:lstStyle/>
          <a:p>
            <a:r>
              <a:rPr lang="en-US" altLang="en-US" sz="2800"/>
              <a:t>Bouncy Castle Gantt Example using MS Project</a:t>
            </a:r>
          </a:p>
        </p:txBody>
      </p:sp>
      <p:sp>
        <p:nvSpPr>
          <p:cNvPr id="62470" name="Rectangle 3"/>
          <p:cNvSpPr>
            <a:spLocks noGrp="1" noChangeArrowheads="1"/>
          </p:cNvSpPr>
          <p:nvPr>
            <p:ph type="body" idx="1"/>
          </p:nvPr>
        </p:nvSpPr>
        <p:spPr>
          <a:xfrm>
            <a:off x="2590800" y="5638800"/>
            <a:ext cx="7239000" cy="533400"/>
          </a:xfrm>
        </p:spPr>
        <p:txBody>
          <a:bodyPr/>
          <a:lstStyle/>
          <a:p>
            <a:pPr marL="0" indent="0"/>
            <a:r>
              <a:rPr lang="en-US" altLang="en-US" sz="2000"/>
              <a:t>In MS Project set the task length to be 0 to get a milestone</a:t>
            </a:r>
          </a:p>
        </p:txBody>
      </p:sp>
      <p:pic>
        <p:nvPicPr>
          <p:cNvPr id="6247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295401"/>
            <a:ext cx="7086600"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6969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UWO</a:t>
            </a:r>
          </a:p>
        </p:txBody>
      </p:sp>
      <p:sp>
        <p:nvSpPr>
          <p:cNvPr id="5" name="Footer Placeholder 4"/>
          <p:cNvSpPr>
            <a:spLocks noGrp="1"/>
          </p:cNvSpPr>
          <p:nvPr>
            <p:ph type="ftr" sz="quarter" idx="11"/>
          </p:nvPr>
        </p:nvSpPr>
        <p:spPr/>
        <p:txBody>
          <a:bodyPr/>
          <a:lstStyle/>
          <a:p>
            <a:pPr>
              <a:defRPr/>
            </a:pPr>
            <a:r>
              <a:rPr lang="en-US"/>
              <a:t>Computer Science Department</a:t>
            </a: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7EDF8E-2397-4681-B60F-54A382EDA37A}" type="slidenum">
              <a:rPr lang="en-US" altLang="en-US" sz="1400">
                <a:latin typeface="Times" panose="02020603050405020304" pitchFamily="18" charset="0"/>
              </a:rPr>
              <a:pPr/>
              <a:t>16</a:t>
            </a:fld>
            <a:endParaRPr lang="en-US" altLang="en-US" sz="1400">
              <a:latin typeface="Times" panose="02020603050405020304" pitchFamily="18" charset="0"/>
            </a:endParaRPr>
          </a:p>
        </p:txBody>
      </p:sp>
      <p:sp>
        <p:nvSpPr>
          <p:cNvPr id="52229" name="Rectangle 2"/>
          <p:cNvSpPr>
            <a:spLocks noGrp="1" noChangeArrowheads="1"/>
          </p:cNvSpPr>
          <p:nvPr>
            <p:ph type="title"/>
          </p:nvPr>
        </p:nvSpPr>
        <p:spPr>
          <a:xfrm>
            <a:off x="2209800" y="0"/>
            <a:ext cx="7772400" cy="762000"/>
          </a:xfrm>
        </p:spPr>
        <p:txBody>
          <a:bodyPr/>
          <a:lstStyle/>
          <a:p>
            <a:r>
              <a:rPr lang="en-US" altLang="en-US"/>
              <a:t>PERT Chart Exercise</a:t>
            </a:r>
            <a:endParaRPr lang="en-CA" altLang="en-US"/>
          </a:p>
        </p:txBody>
      </p:sp>
      <p:sp>
        <p:nvSpPr>
          <p:cNvPr id="52230" name="Text Box 3"/>
          <p:cNvSpPr txBox="1">
            <a:spLocks noChangeArrowheads="1"/>
          </p:cNvSpPr>
          <p:nvPr/>
        </p:nvSpPr>
        <p:spPr bwMode="auto">
          <a:xfrm>
            <a:off x="2514600" y="304801"/>
            <a:ext cx="7848600" cy="5890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40000"/>
              </a:lnSpc>
              <a:spcBef>
                <a:spcPct val="50000"/>
              </a:spcBef>
            </a:pPr>
            <a:endParaRPr lang="en-US" altLang="en-US"/>
          </a:p>
          <a:p>
            <a:pPr eaLnBrk="1" hangingPunct="1">
              <a:lnSpc>
                <a:spcPct val="40000"/>
              </a:lnSpc>
              <a:spcBef>
                <a:spcPct val="50000"/>
              </a:spcBef>
            </a:pPr>
            <a:r>
              <a:rPr lang="en-US" altLang="en-US" b="1"/>
              <a:t>Task     Prec Tasks   Description                           Time(hrs)</a:t>
            </a:r>
          </a:p>
          <a:p>
            <a:pPr eaLnBrk="1" hangingPunct="1">
              <a:lnSpc>
                <a:spcPct val="40000"/>
              </a:lnSpc>
              <a:spcBef>
                <a:spcPct val="50000"/>
              </a:spcBef>
            </a:pPr>
            <a:endParaRPr lang="en-US" altLang="en-US" b="1"/>
          </a:p>
          <a:p>
            <a:pPr eaLnBrk="1" hangingPunct="1">
              <a:lnSpc>
                <a:spcPct val="40000"/>
              </a:lnSpc>
              <a:spcBef>
                <a:spcPct val="50000"/>
              </a:spcBef>
            </a:pPr>
            <a:r>
              <a:rPr lang="en-US" altLang="en-US"/>
              <a:t>A                   none    decide on date for party                 1</a:t>
            </a:r>
          </a:p>
          <a:p>
            <a:pPr eaLnBrk="1" hangingPunct="1">
              <a:lnSpc>
                <a:spcPct val="40000"/>
              </a:lnSpc>
              <a:spcBef>
                <a:spcPct val="50000"/>
              </a:spcBef>
            </a:pPr>
            <a:r>
              <a:rPr lang="en-US" altLang="en-US"/>
              <a:t>B                   A         book bouncy castle                        1</a:t>
            </a:r>
          </a:p>
          <a:p>
            <a:pPr eaLnBrk="1" hangingPunct="1">
              <a:lnSpc>
                <a:spcPct val="40000"/>
              </a:lnSpc>
              <a:spcBef>
                <a:spcPct val="50000"/>
              </a:spcBef>
            </a:pPr>
            <a:r>
              <a:rPr lang="en-US" altLang="en-US"/>
              <a:t>C                   A         send invitations                             4</a:t>
            </a:r>
          </a:p>
          <a:p>
            <a:pPr eaLnBrk="1" hangingPunct="1">
              <a:lnSpc>
                <a:spcPct val="40000"/>
              </a:lnSpc>
              <a:spcBef>
                <a:spcPct val="50000"/>
              </a:spcBef>
            </a:pPr>
            <a:r>
              <a:rPr lang="en-US" altLang="en-US"/>
              <a:t>D                   C         receive replies                               7</a:t>
            </a:r>
          </a:p>
          <a:p>
            <a:pPr eaLnBrk="1" hangingPunct="1">
              <a:lnSpc>
                <a:spcPct val="40000"/>
              </a:lnSpc>
              <a:spcBef>
                <a:spcPct val="50000"/>
              </a:spcBef>
            </a:pPr>
            <a:r>
              <a:rPr lang="en-US" altLang="en-US"/>
              <a:t>E                    D        buy toys and balloons                    1</a:t>
            </a:r>
          </a:p>
          <a:p>
            <a:pPr eaLnBrk="1" hangingPunct="1">
              <a:lnSpc>
                <a:spcPct val="40000"/>
              </a:lnSpc>
              <a:spcBef>
                <a:spcPct val="50000"/>
              </a:spcBef>
            </a:pPr>
            <a:r>
              <a:rPr lang="en-US" altLang="en-US"/>
              <a:t>F                    D        buy food                                         3</a:t>
            </a:r>
          </a:p>
          <a:p>
            <a:pPr eaLnBrk="1" hangingPunct="1">
              <a:lnSpc>
                <a:spcPct val="40000"/>
              </a:lnSpc>
              <a:spcBef>
                <a:spcPct val="50000"/>
              </a:spcBef>
            </a:pPr>
            <a:r>
              <a:rPr lang="en-US" altLang="en-US"/>
              <a:t>G                   E         blow up balloons                            2</a:t>
            </a:r>
          </a:p>
          <a:p>
            <a:pPr eaLnBrk="1" hangingPunct="1">
              <a:lnSpc>
                <a:spcPct val="40000"/>
              </a:lnSpc>
              <a:spcBef>
                <a:spcPct val="50000"/>
              </a:spcBef>
            </a:pPr>
            <a:r>
              <a:rPr lang="en-US" altLang="en-US"/>
              <a:t>H                   F         make food                                      1</a:t>
            </a:r>
          </a:p>
          <a:p>
            <a:pPr eaLnBrk="1" hangingPunct="1">
              <a:lnSpc>
                <a:spcPct val="40000"/>
              </a:lnSpc>
              <a:spcBef>
                <a:spcPct val="50000"/>
              </a:spcBef>
            </a:pPr>
            <a:r>
              <a:rPr lang="en-US" altLang="en-US"/>
              <a:t>I                    H, G    decorate                                         1</a:t>
            </a:r>
          </a:p>
          <a:p>
            <a:pPr eaLnBrk="1" hangingPunct="1">
              <a:lnSpc>
                <a:spcPct val="40000"/>
              </a:lnSpc>
              <a:spcBef>
                <a:spcPct val="50000"/>
              </a:spcBef>
            </a:pPr>
            <a:r>
              <a:rPr lang="en-US" altLang="en-US"/>
              <a:t>J                    B         get bouncy castle                           1</a:t>
            </a:r>
          </a:p>
          <a:p>
            <a:pPr eaLnBrk="1" hangingPunct="1">
              <a:lnSpc>
                <a:spcPct val="40000"/>
              </a:lnSpc>
              <a:spcBef>
                <a:spcPct val="50000"/>
              </a:spcBef>
            </a:pPr>
            <a:r>
              <a:rPr lang="en-US" altLang="en-US"/>
              <a:t>K                   J, I      have party                                       1</a:t>
            </a:r>
          </a:p>
          <a:p>
            <a:pPr eaLnBrk="1" hangingPunct="1">
              <a:lnSpc>
                <a:spcPct val="40000"/>
              </a:lnSpc>
              <a:spcBef>
                <a:spcPct val="50000"/>
              </a:spcBef>
            </a:pPr>
            <a:r>
              <a:rPr lang="en-US" altLang="en-US"/>
              <a:t>L                   K        clean up                                           4</a:t>
            </a:r>
          </a:p>
          <a:p>
            <a:pPr eaLnBrk="1" hangingPunct="1">
              <a:lnSpc>
                <a:spcPct val="40000"/>
              </a:lnSpc>
              <a:spcBef>
                <a:spcPct val="50000"/>
              </a:spcBef>
            </a:pPr>
            <a:r>
              <a:rPr lang="en-US" altLang="en-US"/>
              <a:t>M                  K        send back bouncy castle                 1</a:t>
            </a:r>
          </a:p>
          <a:p>
            <a:pPr eaLnBrk="1" hangingPunct="1">
              <a:lnSpc>
                <a:spcPct val="40000"/>
              </a:lnSpc>
              <a:spcBef>
                <a:spcPct val="50000"/>
              </a:spcBef>
            </a:pPr>
            <a:r>
              <a:rPr lang="en-US" altLang="en-US"/>
              <a:t>N                   L        send thank you letters                     3</a:t>
            </a:r>
          </a:p>
          <a:p>
            <a:pPr eaLnBrk="1" hangingPunct="1">
              <a:lnSpc>
                <a:spcPct val="40000"/>
              </a:lnSpc>
              <a:spcBef>
                <a:spcPct val="50000"/>
              </a:spcBef>
            </a:pPr>
            <a:r>
              <a:rPr lang="en-US" altLang="en-US"/>
              <a:t>O                   M       donate unwanted gifts                    3</a:t>
            </a:r>
            <a:endParaRPr lang="en-CA" altLang="en-US"/>
          </a:p>
        </p:txBody>
      </p:sp>
    </p:spTree>
    <p:extLst>
      <p:ext uri="{BB962C8B-B14F-4D97-AF65-F5344CB8AC3E}">
        <p14:creationId xmlns:p14="http://schemas.microsoft.com/office/powerpoint/2010/main" val="3853098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000" b="1" dirty="0">
                <a:solidFill>
                  <a:schemeClr val="bg1"/>
                </a:solidFill>
              </a:rPr>
              <a:t>Scope Management</a:t>
            </a:r>
          </a:p>
        </p:txBody>
      </p:sp>
    </p:spTree>
    <p:extLst>
      <p:ext uri="{BB962C8B-B14F-4D97-AF65-F5344CB8AC3E}">
        <p14:creationId xmlns:p14="http://schemas.microsoft.com/office/powerpoint/2010/main" val="3246436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B898AB2C-EE4E-4E2E-9C9C-697F6659B29A}"/>
              </a:ext>
            </a:extLst>
          </p:cNvPr>
          <p:cNvSpPr>
            <a:spLocks noGrp="1" noChangeArrowheads="1"/>
          </p:cNvSpPr>
          <p:nvPr>
            <p:ph type="title"/>
          </p:nvPr>
        </p:nvSpPr>
        <p:spPr/>
        <p:txBody>
          <a:bodyPr/>
          <a:lstStyle/>
          <a:p>
            <a:pPr eaLnBrk="1" hangingPunct="1">
              <a:defRPr/>
            </a:pPr>
            <a:r>
              <a:rPr lang="en-US"/>
              <a:t>Project Scope Management</a:t>
            </a:r>
          </a:p>
        </p:txBody>
      </p:sp>
      <p:sp>
        <p:nvSpPr>
          <p:cNvPr id="94211" name="Rectangle 3">
            <a:extLst>
              <a:ext uri="{FF2B5EF4-FFF2-40B4-BE49-F238E27FC236}">
                <a16:creationId xmlns:a16="http://schemas.microsoft.com/office/drawing/2014/main" id="{CF010366-79FD-4DE3-AAD2-6F25787D53CB}"/>
              </a:ext>
            </a:extLst>
          </p:cNvPr>
          <p:cNvSpPr>
            <a:spLocks noGrp="1" noChangeArrowheads="1"/>
          </p:cNvSpPr>
          <p:nvPr>
            <p:ph type="body" idx="1"/>
          </p:nvPr>
        </p:nvSpPr>
        <p:spPr/>
        <p:txBody>
          <a:bodyPr/>
          <a:lstStyle/>
          <a:p>
            <a:pPr eaLnBrk="1" hangingPunct="1">
              <a:defRPr/>
            </a:pPr>
            <a:r>
              <a:rPr lang="en-US" dirty="0"/>
              <a:t>“The processes required to ensure that the project includes all the work required, and only the work required, to complete the project successfully”</a:t>
            </a:r>
          </a:p>
          <a:p>
            <a:pPr eaLnBrk="1" hangingPunct="1">
              <a:defRPr/>
            </a:pPr>
            <a:endParaRPr lang="en-US" dirty="0"/>
          </a:p>
          <a:p>
            <a:pPr eaLnBrk="1" hangingPunct="1">
              <a:defRPr/>
            </a:pPr>
            <a:r>
              <a:rPr lang="en-US" dirty="0"/>
              <a:t>Answers the question – “What will the project produce in the end”.</a:t>
            </a:r>
          </a:p>
        </p:txBody>
      </p:sp>
    </p:spTree>
    <p:extLst>
      <p:ext uri="{BB962C8B-B14F-4D97-AF65-F5344CB8AC3E}">
        <p14:creationId xmlns:p14="http://schemas.microsoft.com/office/powerpoint/2010/main" val="978362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218EEE47-0393-4B72-A99E-BFCC8EBBDBE1}"/>
              </a:ext>
            </a:extLst>
          </p:cNvPr>
          <p:cNvSpPr>
            <a:spLocks noGrp="1" noChangeArrowheads="1"/>
          </p:cNvSpPr>
          <p:nvPr>
            <p:ph type="title"/>
          </p:nvPr>
        </p:nvSpPr>
        <p:spPr/>
        <p:txBody>
          <a:bodyPr/>
          <a:lstStyle/>
          <a:p>
            <a:pPr eaLnBrk="1" hangingPunct="1">
              <a:defRPr/>
            </a:pPr>
            <a:r>
              <a:rPr lang="en-US" sz="4000"/>
              <a:t>How Do We Manage Scope?</a:t>
            </a:r>
          </a:p>
        </p:txBody>
      </p:sp>
      <p:sp>
        <p:nvSpPr>
          <p:cNvPr id="104451" name="Rectangle 3">
            <a:extLst>
              <a:ext uri="{FF2B5EF4-FFF2-40B4-BE49-F238E27FC236}">
                <a16:creationId xmlns:a16="http://schemas.microsoft.com/office/drawing/2014/main" id="{66047B4C-549A-4455-A9EE-2A392C545A74}"/>
              </a:ext>
            </a:extLst>
          </p:cNvPr>
          <p:cNvSpPr>
            <a:spLocks noGrp="1" noChangeArrowheads="1"/>
          </p:cNvSpPr>
          <p:nvPr>
            <p:ph type="body" idx="1"/>
          </p:nvPr>
        </p:nvSpPr>
        <p:spPr>
          <a:xfrm>
            <a:off x="1905000" y="1524000"/>
            <a:ext cx="8229600" cy="4533900"/>
          </a:xfrm>
        </p:spPr>
        <p:txBody>
          <a:bodyPr/>
          <a:lstStyle/>
          <a:p>
            <a:pPr eaLnBrk="1" hangingPunct="1">
              <a:defRPr/>
            </a:pPr>
            <a:r>
              <a:rPr lang="en-US" dirty="0"/>
              <a:t>Five processes</a:t>
            </a:r>
          </a:p>
          <a:p>
            <a:pPr lvl="1" eaLnBrk="1" hangingPunct="1">
              <a:defRPr/>
            </a:pPr>
            <a:r>
              <a:rPr lang="en-US" dirty="0"/>
              <a:t>Collect Requirements</a:t>
            </a:r>
          </a:p>
          <a:p>
            <a:pPr lvl="1" eaLnBrk="1" hangingPunct="1">
              <a:defRPr/>
            </a:pPr>
            <a:r>
              <a:rPr lang="en-US" dirty="0"/>
              <a:t>Define Scope</a:t>
            </a:r>
          </a:p>
          <a:p>
            <a:pPr lvl="1" eaLnBrk="1" hangingPunct="1">
              <a:defRPr/>
            </a:pPr>
            <a:r>
              <a:rPr lang="en-US" dirty="0"/>
              <a:t>Create WBS</a:t>
            </a:r>
          </a:p>
          <a:p>
            <a:pPr lvl="1" eaLnBrk="1" hangingPunct="1">
              <a:defRPr/>
            </a:pPr>
            <a:r>
              <a:rPr lang="en-US" dirty="0"/>
              <a:t>Verify Scope</a:t>
            </a:r>
          </a:p>
          <a:p>
            <a:pPr lvl="1" eaLnBrk="1" hangingPunct="1">
              <a:defRPr/>
            </a:pPr>
            <a:r>
              <a:rPr lang="en-US" dirty="0"/>
              <a:t>Control Scope</a:t>
            </a:r>
          </a:p>
        </p:txBody>
      </p:sp>
      <p:grpSp>
        <p:nvGrpSpPr>
          <p:cNvPr id="8196" name="Group 70">
            <a:extLst>
              <a:ext uri="{FF2B5EF4-FFF2-40B4-BE49-F238E27FC236}">
                <a16:creationId xmlns:a16="http://schemas.microsoft.com/office/drawing/2014/main" id="{4572EECE-509D-435B-9DBD-578727DAD651}"/>
              </a:ext>
            </a:extLst>
          </p:cNvPr>
          <p:cNvGrpSpPr>
            <a:grpSpLocks/>
          </p:cNvGrpSpPr>
          <p:nvPr/>
        </p:nvGrpSpPr>
        <p:grpSpPr bwMode="auto">
          <a:xfrm>
            <a:off x="1545771" y="4299857"/>
            <a:ext cx="8719458" cy="1469572"/>
            <a:chOff x="240" y="3504"/>
            <a:chExt cx="5280" cy="672"/>
          </a:xfrm>
        </p:grpSpPr>
        <p:sp>
          <p:nvSpPr>
            <p:cNvPr id="8197" name="Rectangle 5">
              <a:extLst>
                <a:ext uri="{FF2B5EF4-FFF2-40B4-BE49-F238E27FC236}">
                  <a16:creationId xmlns:a16="http://schemas.microsoft.com/office/drawing/2014/main" id="{00DCE228-9081-47DD-9838-19335FE98926}"/>
                </a:ext>
              </a:extLst>
            </p:cNvPr>
            <p:cNvSpPr>
              <a:spLocks noChangeArrowheads="1"/>
            </p:cNvSpPr>
            <p:nvPr/>
          </p:nvSpPr>
          <p:spPr bwMode="auto">
            <a:xfrm>
              <a:off x="288"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198" name="AutoShape 28">
              <a:extLst>
                <a:ext uri="{FF2B5EF4-FFF2-40B4-BE49-F238E27FC236}">
                  <a16:creationId xmlns:a16="http://schemas.microsoft.com/office/drawing/2014/main" id="{96126964-983E-4C06-91BA-2A01234B78A2}"/>
                </a:ext>
              </a:extLst>
            </p:cNvPr>
            <p:cNvSpPr>
              <a:spLocks noChangeArrowheads="1"/>
            </p:cNvSpPr>
            <p:nvPr/>
          </p:nvSpPr>
          <p:spPr bwMode="auto">
            <a:xfrm>
              <a:off x="1056"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199" name="Text Box 36">
              <a:extLst>
                <a:ext uri="{FF2B5EF4-FFF2-40B4-BE49-F238E27FC236}">
                  <a16:creationId xmlns:a16="http://schemas.microsoft.com/office/drawing/2014/main" id="{D0CE04C2-4F64-4ECC-B571-54D373471FC5}"/>
                </a:ext>
              </a:extLst>
            </p:cNvPr>
            <p:cNvSpPr txBox="1">
              <a:spLocks noChangeArrowheads="1"/>
            </p:cNvSpPr>
            <p:nvPr/>
          </p:nvSpPr>
          <p:spPr bwMode="auto">
            <a:xfrm>
              <a:off x="240" y="3648"/>
              <a:ext cx="81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300"/>
                <a:t>Collect </a:t>
              </a:r>
            </a:p>
            <a:p>
              <a:pPr>
                <a:spcBef>
                  <a:spcPct val="50000"/>
                </a:spcBef>
              </a:pPr>
              <a:r>
                <a:rPr lang="en-US" altLang="en-US" sz="1300"/>
                <a:t>Requirements</a:t>
              </a:r>
            </a:p>
          </p:txBody>
        </p:sp>
        <p:sp>
          <p:nvSpPr>
            <p:cNvPr id="8200" name="Rectangle 56">
              <a:extLst>
                <a:ext uri="{FF2B5EF4-FFF2-40B4-BE49-F238E27FC236}">
                  <a16:creationId xmlns:a16="http://schemas.microsoft.com/office/drawing/2014/main" id="{5ADD39CD-D76E-48F7-952B-68B275B4A2BE}"/>
                </a:ext>
              </a:extLst>
            </p:cNvPr>
            <p:cNvSpPr>
              <a:spLocks noChangeArrowheads="1"/>
            </p:cNvSpPr>
            <p:nvPr/>
          </p:nvSpPr>
          <p:spPr bwMode="auto">
            <a:xfrm>
              <a:off x="139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201" name="AutoShape 57">
              <a:extLst>
                <a:ext uri="{FF2B5EF4-FFF2-40B4-BE49-F238E27FC236}">
                  <a16:creationId xmlns:a16="http://schemas.microsoft.com/office/drawing/2014/main" id="{82DC9918-89AD-4308-8125-37A062089675}"/>
                </a:ext>
              </a:extLst>
            </p:cNvPr>
            <p:cNvSpPr>
              <a:spLocks noChangeArrowheads="1"/>
            </p:cNvSpPr>
            <p:nvPr/>
          </p:nvSpPr>
          <p:spPr bwMode="auto">
            <a:xfrm>
              <a:off x="2160"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202" name="Text Box 58">
              <a:extLst>
                <a:ext uri="{FF2B5EF4-FFF2-40B4-BE49-F238E27FC236}">
                  <a16:creationId xmlns:a16="http://schemas.microsoft.com/office/drawing/2014/main" id="{62515959-0779-4333-BF1A-D181F303AC8D}"/>
                </a:ext>
              </a:extLst>
            </p:cNvPr>
            <p:cNvSpPr txBox="1">
              <a:spLocks noChangeArrowheads="1"/>
            </p:cNvSpPr>
            <p:nvPr/>
          </p:nvSpPr>
          <p:spPr bwMode="auto">
            <a:xfrm>
              <a:off x="1344" y="3648"/>
              <a:ext cx="81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300"/>
                <a:t>Define</a:t>
              </a:r>
            </a:p>
            <a:p>
              <a:pPr>
                <a:spcBef>
                  <a:spcPct val="50000"/>
                </a:spcBef>
              </a:pPr>
              <a:r>
                <a:rPr lang="en-US" altLang="en-US" sz="1300"/>
                <a:t>Scope</a:t>
              </a:r>
            </a:p>
          </p:txBody>
        </p:sp>
        <p:sp>
          <p:nvSpPr>
            <p:cNvPr id="8203" name="Rectangle 59">
              <a:extLst>
                <a:ext uri="{FF2B5EF4-FFF2-40B4-BE49-F238E27FC236}">
                  <a16:creationId xmlns:a16="http://schemas.microsoft.com/office/drawing/2014/main" id="{5F011701-C025-4A6D-BD34-D71DC598F392}"/>
                </a:ext>
              </a:extLst>
            </p:cNvPr>
            <p:cNvSpPr>
              <a:spLocks noChangeArrowheads="1"/>
            </p:cNvSpPr>
            <p:nvPr/>
          </p:nvSpPr>
          <p:spPr bwMode="auto">
            <a:xfrm>
              <a:off x="2496"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204" name="AutoShape 60">
              <a:extLst>
                <a:ext uri="{FF2B5EF4-FFF2-40B4-BE49-F238E27FC236}">
                  <a16:creationId xmlns:a16="http://schemas.microsoft.com/office/drawing/2014/main" id="{DC4EC803-9FA7-46B4-A809-6BF168BC5A53}"/>
                </a:ext>
              </a:extLst>
            </p:cNvPr>
            <p:cNvSpPr>
              <a:spLocks noChangeArrowheads="1"/>
            </p:cNvSpPr>
            <p:nvPr/>
          </p:nvSpPr>
          <p:spPr bwMode="auto">
            <a:xfrm>
              <a:off x="3264"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205" name="Text Box 61">
              <a:extLst>
                <a:ext uri="{FF2B5EF4-FFF2-40B4-BE49-F238E27FC236}">
                  <a16:creationId xmlns:a16="http://schemas.microsoft.com/office/drawing/2014/main" id="{42CDD495-CAD9-4AB2-ABD6-B3A7343D3B14}"/>
                </a:ext>
              </a:extLst>
            </p:cNvPr>
            <p:cNvSpPr txBox="1">
              <a:spLocks noChangeArrowheads="1"/>
            </p:cNvSpPr>
            <p:nvPr/>
          </p:nvSpPr>
          <p:spPr bwMode="auto">
            <a:xfrm>
              <a:off x="2544" y="3648"/>
              <a:ext cx="67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300"/>
                <a:t>Create WBS</a:t>
              </a:r>
            </a:p>
          </p:txBody>
        </p:sp>
        <p:sp>
          <p:nvSpPr>
            <p:cNvPr id="8206" name="Rectangle 62">
              <a:extLst>
                <a:ext uri="{FF2B5EF4-FFF2-40B4-BE49-F238E27FC236}">
                  <a16:creationId xmlns:a16="http://schemas.microsoft.com/office/drawing/2014/main" id="{63E24062-664B-4EEF-81DD-A0F769BCA007}"/>
                </a:ext>
              </a:extLst>
            </p:cNvPr>
            <p:cNvSpPr>
              <a:spLocks noChangeArrowheads="1"/>
            </p:cNvSpPr>
            <p:nvPr/>
          </p:nvSpPr>
          <p:spPr bwMode="auto">
            <a:xfrm>
              <a:off x="3600"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207" name="AutoShape 63">
              <a:extLst>
                <a:ext uri="{FF2B5EF4-FFF2-40B4-BE49-F238E27FC236}">
                  <a16:creationId xmlns:a16="http://schemas.microsoft.com/office/drawing/2014/main" id="{8909E3DE-2DFE-411D-AE87-7BADEAE32D01}"/>
                </a:ext>
              </a:extLst>
            </p:cNvPr>
            <p:cNvSpPr>
              <a:spLocks noChangeArrowheads="1"/>
            </p:cNvSpPr>
            <p:nvPr/>
          </p:nvSpPr>
          <p:spPr bwMode="auto">
            <a:xfrm>
              <a:off x="4416"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208" name="Text Box 64">
              <a:extLst>
                <a:ext uri="{FF2B5EF4-FFF2-40B4-BE49-F238E27FC236}">
                  <a16:creationId xmlns:a16="http://schemas.microsoft.com/office/drawing/2014/main" id="{4DB57508-A334-4693-8E56-4FAA8207371B}"/>
                </a:ext>
              </a:extLst>
            </p:cNvPr>
            <p:cNvSpPr txBox="1">
              <a:spLocks noChangeArrowheads="1"/>
            </p:cNvSpPr>
            <p:nvPr/>
          </p:nvSpPr>
          <p:spPr bwMode="auto">
            <a:xfrm>
              <a:off x="3552" y="3648"/>
              <a:ext cx="81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300"/>
                <a:t>Verify</a:t>
              </a:r>
            </a:p>
            <a:p>
              <a:pPr>
                <a:spcBef>
                  <a:spcPct val="50000"/>
                </a:spcBef>
              </a:pPr>
              <a:r>
                <a:rPr lang="en-US" altLang="en-US" sz="1300"/>
                <a:t>Scope</a:t>
              </a:r>
            </a:p>
          </p:txBody>
        </p:sp>
        <p:sp>
          <p:nvSpPr>
            <p:cNvPr id="8209" name="Rectangle 68">
              <a:extLst>
                <a:ext uri="{FF2B5EF4-FFF2-40B4-BE49-F238E27FC236}">
                  <a16:creationId xmlns:a16="http://schemas.microsoft.com/office/drawing/2014/main" id="{4CBDF971-944A-42CA-90BF-396AB7EC9704}"/>
                </a:ext>
              </a:extLst>
            </p:cNvPr>
            <p:cNvSpPr>
              <a:spLocks noChangeArrowheads="1"/>
            </p:cNvSpPr>
            <p:nvPr/>
          </p:nvSpPr>
          <p:spPr bwMode="auto">
            <a:xfrm>
              <a:off x="475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210" name="Text Box 69">
              <a:extLst>
                <a:ext uri="{FF2B5EF4-FFF2-40B4-BE49-F238E27FC236}">
                  <a16:creationId xmlns:a16="http://schemas.microsoft.com/office/drawing/2014/main" id="{7CF36E08-E300-4C42-A1BB-F312A5039D1C}"/>
                </a:ext>
              </a:extLst>
            </p:cNvPr>
            <p:cNvSpPr txBox="1">
              <a:spLocks noChangeArrowheads="1"/>
            </p:cNvSpPr>
            <p:nvPr/>
          </p:nvSpPr>
          <p:spPr bwMode="auto">
            <a:xfrm>
              <a:off x="4752" y="3648"/>
              <a:ext cx="768"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300"/>
                <a:t>Control</a:t>
              </a:r>
            </a:p>
            <a:p>
              <a:pPr>
                <a:spcBef>
                  <a:spcPct val="50000"/>
                </a:spcBef>
              </a:pPr>
              <a:r>
                <a:rPr lang="en-US" altLang="en-US" sz="1300"/>
                <a:t>Scope</a:t>
              </a:r>
            </a:p>
          </p:txBody>
        </p:sp>
      </p:grpSp>
    </p:spTree>
    <p:extLst>
      <p:ext uri="{BB962C8B-B14F-4D97-AF65-F5344CB8AC3E}">
        <p14:creationId xmlns:p14="http://schemas.microsoft.com/office/powerpoint/2010/main" val="1198932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	Strategy and Portfolio Management</a:t>
            </a:r>
          </a:p>
        </p:txBody>
      </p:sp>
      <p:sp>
        <p:nvSpPr>
          <p:cNvPr id="24" name="Slide Number Placeholder 2"/>
          <p:cNvSpPr>
            <a:spLocks noGrp="1"/>
          </p:cNvSpPr>
          <p:nvPr>
            <p:ph type="sldNum" sz="quarter" idx="12"/>
          </p:nvPr>
        </p:nvSpPr>
        <p:spPr>
          <a:xfrm>
            <a:off x="8568519" y="6503991"/>
            <a:ext cx="1918507" cy="269875"/>
          </a:xfrm>
          <a:prstGeom prst="rect">
            <a:avLst/>
          </a:prstGeom>
        </p:spPr>
        <p:txBody>
          <a:bodyPr/>
          <a:lstStyle/>
          <a:p>
            <a:pPr eaLnBrk="0" fontAlgn="base" hangingPunct="0">
              <a:lnSpc>
                <a:spcPct val="80000"/>
              </a:lnSpc>
              <a:spcBef>
                <a:spcPct val="0"/>
              </a:spcBef>
              <a:spcAft>
                <a:spcPct val="0"/>
              </a:spcAft>
              <a:defRPr/>
            </a:pPr>
            <a:fld id="{7747B3AA-F3BE-48E7-967F-47A750E1EAF6}" type="slidenum">
              <a:rPr lang="en-AU" b="1">
                <a:solidFill>
                  <a:srgbClr val="000000"/>
                </a:solidFill>
                <a:latin typeface="Arial" charset="0"/>
              </a:rPr>
              <a:pPr eaLnBrk="0" fontAlgn="base" hangingPunct="0">
                <a:lnSpc>
                  <a:spcPct val="80000"/>
                </a:lnSpc>
                <a:spcBef>
                  <a:spcPct val="0"/>
                </a:spcBef>
                <a:spcAft>
                  <a:spcPct val="0"/>
                </a:spcAft>
                <a:defRPr/>
              </a:pPr>
              <a:t>2</a:t>
            </a:fld>
            <a:endParaRPr lang="en-AU" b="1" dirty="0">
              <a:solidFill>
                <a:srgbClr val="000000"/>
              </a:solidFill>
              <a:latin typeface="Arial" charset="0"/>
            </a:endParaRPr>
          </a:p>
        </p:txBody>
      </p:sp>
      <p:sp>
        <p:nvSpPr>
          <p:cNvPr id="25" name="Rectangle 3"/>
          <p:cNvSpPr txBox="1">
            <a:spLocks noChangeArrowheads="1"/>
          </p:cNvSpPr>
          <p:nvPr/>
        </p:nvSpPr>
        <p:spPr>
          <a:xfrm>
            <a:off x="628650" y="1331914"/>
            <a:ext cx="9788525" cy="53643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0308" lvl="1" indent="0">
              <a:lnSpc>
                <a:spcPct val="200000"/>
              </a:lnSpc>
              <a:spcBef>
                <a:spcPts val="0"/>
              </a:spcBef>
              <a:spcAft>
                <a:spcPts val="898"/>
              </a:spcAft>
              <a:buNone/>
              <a:defRPr/>
            </a:pPr>
            <a:endParaRPr lang="en-GB" altLang="en-US" sz="1900" dirty="0"/>
          </a:p>
        </p:txBody>
      </p:sp>
      <p:grpSp>
        <p:nvGrpSpPr>
          <p:cNvPr id="3" name="Group 2"/>
          <p:cNvGrpSpPr/>
          <p:nvPr/>
        </p:nvGrpSpPr>
        <p:grpSpPr>
          <a:xfrm>
            <a:off x="1578428" y="1484313"/>
            <a:ext cx="8686800" cy="5211940"/>
            <a:chOff x="3069998" y="2178765"/>
            <a:chExt cx="5768975" cy="3048000"/>
          </a:xfrm>
        </p:grpSpPr>
        <p:sp>
          <p:nvSpPr>
            <p:cNvPr id="5" name="Oval 4"/>
            <p:cNvSpPr>
              <a:spLocks noChangeArrowheads="1"/>
            </p:cNvSpPr>
            <p:nvPr/>
          </p:nvSpPr>
          <p:spPr bwMode="auto">
            <a:xfrm>
              <a:off x="7892823" y="3499565"/>
              <a:ext cx="946150" cy="439738"/>
            </a:xfrm>
            <a:prstGeom prst="ellipse">
              <a:avLst/>
            </a:prstGeom>
            <a:solidFill>
              <a:schemeClr val="accent2"/>
            </a:solidFill>
            <a:ln w="6350">
              <a:noFill/>
              <a:round/>
              <a:headEnd/>
              <a:tailEnd/>
            </a:ln>
            <a:effectLst/>
          </p:spPr>
          <p:txBody>
            <a:bodyPr wrap="none" lIns="45720" rIns="45720" anchor="ctr" anchorCtr="1"/>
            <a:lstStyle/>
            <a:p>
              <a:pPr eaLnBrk="0" hangingPunct="0"/>
              <a:r>
                <a:rPr lang="en-US" sz="1400" dirty="0">
                  <a:solidFill>
                    <a:schemeClr val="bg1"/>
                  </a:solidFill>
                </a:rPr>
                <a:t>Mobile </a:t>
              </a:r>
              <a:r>
                <a:rPr lang="en-US" sz="1400" dirty="0" err="1">
                  <a:solidFill>
                    <a:schemeClr val="bg1"/>
                  </a:solidFill>
                </a:rPr>
                <a:t>Cinics</a:t>
              </a:r>
              <a:endParaRPr lang="en-US" sz="1400" dirty="0">
                <a:solidFill>
                  <a:schemeClr val="bg1"/>
                </a:solidFill>
              </a:endParaRPr>
            </a:p>
          </p:txBody>
        </p:sp>
        <p:sp>
          <p:nvSpPr>
            <p:cNvPr id="6" name="Oval 5"/>
            <p:cNvSpPr>
              <a:spLocks noChangeArrowheads="1"/>
            </p:cNvSpPr>
            <p:nvPr/>
          </p:nvSpPr>
          <p:spPr bwMode="auto">
            <a:xfrm>
              <a:off x="3069998" y="3499565"/>
              <a:ext cx="946150" cy="439738"/>
            </a:xfrm>
            <a:prstGeom prst="ellipse">
              <a:avLst/>
            </a:prstGeom>
            <a:solidFill>
              <a:schemeClr val="accent2"/>
            </a:solidFill>
            <a:ln w="6350">
              <a:noFill/>
              <a:round/>
              <a:headEnd/>
              <a:tailEnd/>
            </a:ln>
            <a:effectLst/>
          </p:spPr>
          <p:txBody>
            <a:bodyPr wrap="none" lIns="45720" rIns="45720" anchor="ctr" anchorCtr="1"/>
            <a:lstStyle/>
            <a:p>
              <a:pPr eaLnBrk="0" hangingPunct="0"/>
              <a:r>
                <a:rPr lang="en-US" sz="1400" dirty="0">
                  <a:solidFill>
                    <a:schemeClr val="bg1"/>
                  </a:solidFill>
                </a:rPr>
                <a:t>New facilities</a:t>
              </a:r>
            </a:p>
          </p:txBody>
        </p:sp>
        <p:sp>
          <p:nvSpPr>
            <p:cNvPr id="7" name="Oval 6"/>
            <p:cNvSpPr>
              <a:spLocks noChangeArrowheads="1"/>
            </p:cNvSpPr>
            <p:nvPr/>
          </p:nvSpPr>
          <p:spPr bwMode="auto">
            <a:xfrm>
              <a:off x="5486173" y="2178765"/>
              <a:ext cx="936625" cy="439738"/>
            </a:xfrm>
            <a:prstGeom prst="ellipse">
              <a:avLst/>
            </a:prstGeom>
            <a:solidFill>
              <a:schemeClr val="accent2"/>
            </a:solidFill>
            <a:ln w="6350">
              <a:noFill/>
              <a:round/>
              <a:headEnd/>
              <a:tailEnd/>
            </a:ln>
            <a:effectLst/>
          </p:spPr>
          <p:txBody>
            <a:bodyPr wrap="none" lIns="45720" rIns="45720" anchor="ctr" anchorCtr="1"/>
            <a:lstStyle/>
            <a:p>
              <a:pPr eaLnBrk="0" hangingPunct="0"/>
              <a:r>
                <a:rPr lang="en-US" sz="1400" dirty="0">
                  <a:solidFill>
                    <a:schemeClr val="bg1"/>
                  </a:solidFill>
                </a:rPr>
                <a:t>Expansion</a:t>
              </a:r>
            </a:p>
          </p:txBody>
        </p:sp>
        <p:sp>
          <p:nvSpPr>
            <p:cNvPr id="8" name="Oval 7"/>
            <p:cNvSpPr>
              <a:spLocks noChangeArrowheads="1"/>
            </p:cNvSpPr>
            <p:nvPr/>
          </p:nvSpPr>
          <p:spPr bwMode="auto">
            <a:xfrm>
              <a:off x="3787548" y="2639140"/>
              <a:ext cx="944562" cy="428625"/>
            </a:xfrm>
            <a:prstGeom prst="ellipse">
              <a:avLst/>
            </a:prstGeom>
            <a:solidFill>
              <a:schemeClr val="accent2"/>
            </a:solidFill>
            <a:ln w="6350">
              <a:noFill/>
              <a:round/>
              <a:headEnd/>
              <a:tailEnd/>
            </a:ln>
            <a:effectLst/>
          </p:spPr>
          <p:txBody>
            <a:bodyPr wrap="none" lIns="45720" rIns="45720" anchor="ctr" anchorCtr="1"/>
            <a:lstStyle/>
            <a:p>
              <a:pPr eaLnBrk="0" hangingPunct="0"/>
              <a:r>
                <a:rPr lang="en-US" sz="1400" dirty="0">
                  <a:solidFill>
                    <a:schemeClr val="bg1"/>
                  </a:solidFill>
                </a:rPr>
                <a:t>Upgrades</a:t>
              </a:r>
            </a:p>
          </p:txBody>
        </p:sp>
        <p:sp>
          <p:nvSpPr>
            <p:cNvPr id="9" name="Oval 8"/>
            <p:cNvSpPr>
              <a:spLocks noChangeArrowheads="1"/>
            </p:cNvSpPr>
            <p:nvPr/>
          </p:nvSpPr>
          <p:spPr bwMode="auto">
            <a:xfrm>
              <a:off x="7167335" y="2639140"/>
              <a:ext cx="946150" cy="428625"/>
            </a:xfrm>
            <a:prstGeom prst="ellipse">
              <a:avLst/>
            </a:prstGeom>
            <a:solidFill>
              <a:schemeClr val="accent2"/>
            </a:solidFill>
            <a:ln w="6350">
              <a:noFill/>
              <a:round/>
              <a:headEnd/>
              <a:tailEnd/>
            </a:ln>
            <a:effectLst/>
          </p:spPr>
          <p:txBody>
            <a:bodyPr wrap="none" lIns="45720" rIns="45720" anchor="ctr" anchorCtr="1"/>
            <a:lstStyle/>
            <a:p>
              <a:pPr eaLnBrk="0" hangingPunct="0"/>
              <a:r>
                <a:rPr lang="en-US" sz="1400" dirty="0">
                  <a:solidFill>
                    <a:schemeClr val="bg1"/>
                  </a:solidFill>
                </a:rPr>
                <a:t>Refurbs</a:t>
              </a:r>
            </a:p>
          </p:txBody>
        </p:sp>
        <p:sp>
          <p:nvSpPr>
            <p:cNvPr id="10" name="Rectangle 9"/>
            <p:cNvSpPr>
              <a:spLocks noChangeArrowheads="1"/>
            </p:cNvSpPr>
            <p:nvPr/>
          </p:nvSpPr>
          <p:spPr bwMode="auto">
            <a:xfrm>
              <a:off x="3069998" y="4636215"/>
              <a:ext cx="5768975" cy="590550"/>
            </a:xfrm>
            <a:prstGeom prst="rect">
              <a:avLst/>
            </a:prstGeom>
            <a:solidFill>
              <a:srgbClr val="E4E7E7"/>
            </a:solidFill>
            <a:ln w="6350">
              <a:noFill/>
              <a:miter lim="800000"/>
              <a:headEnd/>
              <a:tailEnd/>
            </a:ln>
            <a:effectLst/>
          </p:spPr>
          <p:txBody>
            <a:bodyPr wrap="none" lIns="45720" rIns="45720" anchor="ctr" anchorCtr="1"/>
            <a:lstStyle/>
            <a:p>
              <a:pPr eaLnBrk="0" hangingPunct="0"/>
              <a:r>
                <a:rPr lang="en-US" dirty="0"/>
                <a:t>Strategy – Provide quality and accessible healthcare</a:t>
              </a:r>
              <a:endParaRPr lang="en-US" dirty="0">
                <a:solidFill>
                  <a:schemeClr val="tx1"/>
                </a:solidFill>
              </a:endParaRPr>
            </a:p>
          </p:txBody>
        </p:sp>
        <p:sp>
          <p:nvSpPr>
            <p:cNvPr id="11" name="Freeform 11"/>
            <p:cNvSpPr>
              <a:spLocks/>
            </p:cNvSpPr>
            <p:nvPr/>
          </p:nvSpPr>
          <p:spPr bwMode="auto">
            <a:xfrm rot="-5400000">
              <a:off x="5439341" y="1904922"/>
              <a:ext cx="1031875" cy="2935288"/>
            </a:xfrm>
            <a:custGeom>
              <a:avLst/>
              <a:gdLst/>
              <a:ahLst/>
              <a:cxnLst>
                <a:cxn ang="0">
                  <a:pos x="0" y="0"/>
                </a:cxn>
                <a:cxn ang="0">
                  <a:pos x="83" y="3"/>
                </a:cxn>
                <a:cxn ang="0">
                  <a:pos x="166" y="12"/>
                </a:cxn>
                <a:cxn ang="0">
                  <a:pos x="248" y="27"/>
                </a:cxn>
                <a:cxn ang="0">
                  <a:pos x="329" y="49"/>
                </a:cxn>
                <a:cxn ang="0">
                  <a:pos x="395" y="71"/>
                </a:cxn>
                <a:cxn ang="0">
                  <a:pos x="459" y="97"/>
                </a:cxn>
                <a:cxn ang="0">
                  <a:pos x="534" y="133"/>
                </a:cxn>
                <a:cxn ang="0">
                  <a:pos x="607" y="175"/>
                </a:cxn>
                <a:cxn ang="0">
                  <a:pos x="676" y="222"/>
                </a:cxn>
                <a:cxn ang="0">
                  <a:pos x="741" y="275"/>
                </a:cxn>
                <a:cxn ang="0">
                  <a:pos x="782" y="312"/>
                </a:cxn>
                <a:cxn ang="0">
                  <a:pos x="841" y="372"/>
                </a:cxn>
                <a:cxn ang="0">
                  <a:pos x="894" y="436"/>
                </a:cxn>
                <a:cxn ang="0">
                  <a:pos x="943" y="504"/>
                </a:cxn>
                <a:cxn ang="0">
                  <a:pos x="987" y="575"/>
                </a:cxn>
                <a:cxn ang="0">
                  <a:pos x="1025" y="649"/>
                </a:cxn>
                <a:cxn ang="0">
                  <a:pos x="1058" y="726"/>
                </a:cxn>
                <a:cxn ang="0">
                  <a:pos x="1086" y="804"/>
                </a:cxn>
                <a:cxn ang="0">
                  <a:pos x="1107" y="885"/>
                </a:cxn>
                <a:cxn ang="0">
                  <a:pos x="1123" y="967"/>
                </a:cxn>
                <a:cxn ang="0">
                  <a:pos x="1132" y="1050"/>
                </a:cxn>
                <a:cxn ang="0">
                  <a:pos x="1134" y="1134"/>
                </a:cxn>
                <a:cxn ang="0">
                  <a:pos x="1131" y="1218"/>
                </a:cxn>
                <a:cxn ang="0">
                  <a:pos x="1122" y="1301"/>
                </a:cxn>
                <a:cxn ang="0">
                  <a:pos x="1107" y="1383"/>
                </a:cxn>
                <a:cxn ang="0">
                  <a:pos x="1085" y="1464"/>
                </a:cxn>
                <a:cxn ang="0">
                  <a:pos x="1063" y="1530"/>
                </a:cxn>
                <a:cxn ang="0">
                  <a:pos x="1037" y="1594"/>
                </a:cxn>
                <a:cxn ang="0">
                  <a:pos x="1001" y="1669"/>
                </a:cxn>
                <a:cxn ang="0">
                  <a:pos x="959" y="1741"/>
                </a:cxn>
                <a:cxn ang="0">
                  <a:pos x="912" y="1810"/>
                </a:cxn>
                <a:cxn ang="0">
                  <a:pos x="859" y="1875"/>
                </a:cxn>
                <a:cxn ang="0">
                  <a:pos x="822" y="1917"/>
                </a:cxn>
                <a:cxn ang="0">
                  <a:pos x="762" y="1975"/>
                </a:cxn>
                <a:cxn ang="0">
                  <a:pos x="698" y="2029"/>
                </a:cxn>
                <a:cxn ang="0">
                  <a:pos x="630" y="2077"/>
                </a:cxn>
                <a:cxn ang="0">
                  <a:pos x="558" y="2121"/>
                </a:cxn>
                <a:cxn ang="0">
                  <a:pos x="484" y="2160"/>
                </a:cxn>
                <a:cxn ang="0">
                  <a:pos x="408" y="2193"/>
                </a:cxn>
                <a:cxn ang="0">
                  <a:pos x="329" y="2220"/>
                </a:cxn>
                <a:cxn ang="0">
                  <a:pos x="248" y="2241"/>
                </a:cxn>
                <a:cxn ang="0">
                  <a:pos x="166" y="2257"/>
                </a:cxn>
                <a:cxn ang="0">
                  <a:pos x="83" y="2266"/>
                </a:cxn>
                <a:cxn ang="0">
                  <a:pos x="0" y="2268"/>
                </a:cxn>
              </a:cxnLst>
              <a:rect l="0" t="0" r="r" b="b"/>
              <a:pathLst>
                <a:path w="1134" h="2268">
                  <a:moveTo>
                    <a:pt x="0" y="1134"/>
                  </a:moveTo>
                  <a:lnTo>
                    <a:pt x="0" y="567"/>
                  </a:lnTo>
                  <a:lnTo>
                    <a:pt x="0" y="0"/>
                  </a:lnTo>
                  <a:lnTo>
                    <a:pt x="27" y="0"/>
                  </a:lnTo>
                  <a:lnTo>
                    <a:pt x="55" y="1"/>
                  </a:lnTo>
                  <a:lnTo>
                    <a:pt x="83" y="3"/>
                  </a:lnTo>
                  <a:lnTo>
                    <a:pt x="111" y="5"/>
                  </a:lnTo>
                  <a:lnTo>
                    <a:pt x="138" y="8"/>
                  </a:lnTo>
                  <a:lnTo>
                    <a:pt x="166" y="12"/>
                  </a:lnTo>
                  <a:lnTo>
                    <a:pt x="193" y="16"/>
                  </a:lnTo>
                  <a:lnTo>
                    <a:pt x="221" y="22"/>
                  </a:lnTo>
                  <a:lnTo>
                    <a:pt x="248" y="27"/>
                  </a:lnTo>
                  <a:lnTo>
                    <a:pt x="275" y="34"/>
                  </a:lnTo>
                  <a:lnTo>
                    <a:pt x="302" y="41"/>
                  </a:lnTo>
                  <a:lnTo>
                    <a:pt x="329" y="49"/>
                  </a:lnTo>
                  <a:lnTo>
                    <a:pt x="355" y="57"/>
                  </a:lnTo>
                  <a:lnTo>
                    <a:pt x="381" y="66"/>
                  </a:lnTo>
                  <a:lnTo>
                    <a:pt x="395" y="71"/>
                  </a:lnTo>
                  <a:lnTo>
                    <a:pt x="408" y="76"/>
                  </a:lnTo>
                  <a:lnTo>
                    <a:pt x="433" y="86"/>
                  </a:lnTo>
                  <a:lnTo>
                    <a:pt x="459" y="97"/>
                  </a:lnTo>
                  <a:lnTo>
                    <a:pt x="484" y="109"/>
                  </a:lnTo>
                  <a:lnTo>
                    <a:pt x="509" y="121"/>
                  </a:lnTo>
                  <a:lnTo>
                    <a:pt x="534" y="133"/>
                  </a:lnTo>
                  <a:lnTo>
                    <a:pt x="558" y="147"/>
                  </a:lnTo>
                  <a:lnTo>
                    <a:pt x="584" y="161"/>
                  </a:lnTo>
                  <a:lnTo>
                    <a:pt x="607" y="175"/>
                  </a:lnTo>
                  <a:lnTo>
                    <a:pt x="631" y="190"/>
                  </a:lnTo>
                  <a:lnTo>
                    <a:pt x="654" y="206"/>
                  </a:lnTo>
                  <a:lnTo>
                    <a:pt x="676" y="222"/>
                  </a:lnTo>
                  <a:lnTo>
                    <a:pt x="698" y="239"/>
                  </a:lnTo>
                  <a:lnTo>
                    <a:pt x="720" y="257"/>
                  </a:lnTo>
                  <a:lnTo>
                    <a:pt x="741" y="275"/>
                  </a:lnTo>
                  <a:lnTo>
                    <a:pt x="762" y="293"/>
                  </a:lnTo>
                  <a:lnTo>
                    <a:pt x="772" y="303"/>
                  </a:lnTo>
                  <a:lnTo>
                    <a:pt x="782" y="312"/>
                  </a:lnTo>
                  <a:lnTo>
                    <a:pt x="802" y="332"/>
                  </a:lnTo>
                  <a:lnTo>
                    <a:pt x="822" y="352"/>
                  </a:lnTo>
                  <a:lnTo>
                    <a:pt x="841" y="372"/>
                  </a:lnTo>
                  <a:lnTo>
                    <a:pt x="859" y="393"/>
                  </a:lnTo>
                  <a:lnTo>
                    <a:pt x="877" y="414"/>
                  </a:lnTo>
                  <a:lnTo>
                    <a:pt x="894" y="436"/>
                  </a:lnTo>
                  <a:lnTo>
                    <a:pt x="911" y="458"/>
                  </a:lnTo>
                  <a:lnTo>
                    <a:pt x="928" y="481"/>
                  </a:lnTo>
                  <a:lnTo>
                    <a:pt x="943" y="504"/>
                  </a:lnTo>
                  <a:lnTo>
                    <a:pt x="958" y="527"/>
                  </a:lnTo>
                  <a:lnTo>
                    <a:pt x="973" y="551"/>
                  </a:lnTo>
                  <a:lnTo>
                    <a:pt x="987" y="575"/>
                  </a:lnTo>
                  <a:lnTo>
                    <a:pt x="1000" y="599"/>
                  </a:lnTo>
                  <a:lnTo>
                    <a:pt x="1013" y="624"/>
                  </a:lnTo>
                  <a:lnTo>
                    <a:pt x="1025" y="649"/>
                  </a:lnTo>
                  <a:lnTo>
                    <a:pt x="1037" y="674"/>
                  </a:lnTo>
                  <a:lnTo>
                    <a:pt x="1048" y="700"/>
                  </a:lnTo>
                  <a:lnTo>
                    <a:pt x="1058" y="726"/>
                  </a:lnTo>
                  <a:lnTo>
                    <a:pt x="1068" y="752"/>
                  </a:lnTo>
                  <a:lnTo>
                    <a:pt x="1077" y="778"/>
                  </a:lnTo>
                  <a:lnTo>
                    <a:pt x="1086" y="804"/>
                  </a:lnTo>
                  <a:lnTo>
                    <a:pt x="1094" y="831"/>
                  </a:lnTo>
                  <a:lnTo>
                    <a:pt x="1101" y="858"/>
                  </a:lnTo>
                  <a:lnTo>
                    <a:pt x="1107" y="885"/>
                  </a:lnTo>
                  <a:lnTo>
                    <a:pt x="1113" y="912"/>
                  </a:lnTo>
                  <a:lnTo>
                    <a:pt x="1118" y="940"/>
                  </a:lnTo>
                  <a:lnTo>
                    <a:pt x="1123" y="967"/>
                  </a:lnTo>
                  <a:lnTo>
                    <a:pt x="1126" y="995"/>
                  </a:lnTo>
                  <a:lnTo>
                    <a:pt x="1129" y="1022"/>
                  </a:lnTo>
                  <a:lnTo>
                    <a:pt x="1132" y="1050"/>
                  </a:lnTo>
                  <a:lnTo>
                    <a:pt x="1133" y="1078"/>
                  </a:lnTo>
                  <a:lnTo>
                    <a:pt x="1134" y="1106"/>
                  </a:lnTo>
                  <a:lnTo>
                    <a:pt x="1134" y="1134"/>
                  </a:lnTo>
                  <a:lnTo>
                    <a:pt x="1134" y="1162"/>
                  </a:lnTo>
                  <a:lnTo>
                    <a:pt x="1133" y="1190"/>
                  </a:lnTo>
                  <a:lnTo>
                    <a:pt x="1131" y="1218"/>
                  </a:lnTo>
                  <a:lnTo>
                    <a:pt x="1129" y="1246"/>
                  </a:lnTo>
                  <a:lnTo>
                    <a:pt x="1126" y="1273"/>
                  </a:lnTo>
                  <a:lnTo>
                    <a:pt x="1122" y="1301"/>
                  </a:lnTo>
                  <a:lnTo>
                    <a:pt x="1118" y="1328"/>
                  </a:lnTo>
                  <a:lnTo>
                    <a:pt x="1113" y="1356"/>
                  </a:lnTo>
                  <a:lnTo>
                    <a:pt x="1107" y="1383"/>
                  </a:lnTo>
                  <a:lnTo>
                    <a:pt x="1100" y="1410"/>
                  </a:lnTo>
                  <a:lnTo>
                    <a:pt x="1093" y="1437"/>
                  </a:lnTo>
                  <a:lnTo>
                    <a:pt x="1085" y="1464"/>
                  </a:lnTo>
                  <a:lnTo>
                    <a:pt x="1077" y="1490"/>
                  </a:lnTo>
                  <a:lnTo>
                    <a:pt x="1068" y="1517"/>
                  </a:lnTo>
                  <a:lnTo>
                    <a:pt x="1063" y="1530"/>
                  </a:lnTo>
                  <a:lnTo>
                    <a:pt x="1058" y="1543"/>
                  </a:lnTo>
                  <a:lnTo>
                    <a:pt x="1048" y="1569"/>
                  </a:lnTo>
                  <a:lnTo>
                    <a:pt x="1037" y="1594"/>
                  </a:lnTo>
                  <a:lnTo>
                    <a:pt x="1026" y="1619"/>
                  </a:lnTo>
                  <a:lnTo>
                    <a:pt x="1013" y="1644"/>
                  </a:lnTo>
                  <a:lnTo>
                    <a:pt x="1001" y="1669"/>
                  </a:lnTo>
                  <a:lnTo>
                    <a:pt x="987" y="1694"/>
                  </a:lnTo>
                  <a:lnTo>
                    <a:pt x="973" y="1718"/>
                  </a:lnTo>
                  <a:lnTo>
                    <a:pt x="959" y="1741"/>
                  </a:lnTo>
                  <a:lnTo>
                    <a:pt x="944" y="1765"/>
                  </a:lnTo>
                  <a:lnTo>
                    <a:pt x="928" y="1788"/>
                  </a:lnTo>
                  <a:lnTo>
                    <a:pt x="912" y="1810"/>
                  </a:lnTo>
                  <a:lnTo>
                    <a:pt x="895" y="1832"/>
                  </a:lnTo>
                  <a:lnTo>
                    <a:pt x="877" y="1854"/>
                  </a:lnTo>
                  <a:lnTo>
                    <a:pt x="859" y="1875"/>
                  </a:lnTo>
                  <a:lnTo>
                    <a:pt x="841" y="1896"/>
                  </a:lnTo>
                  <a:lnTo>
                    <a:pt x="831" y="1906"/>
                  </a:lnTo>
                  <a:lnTo>
                    <a:pt x="822" y="1917"/>
                  </a:lnTo>
                  <a:lnTo>
                    <a:pt x="802" y="1936"/>
                  </a:lnTo>
                  <a:lnTo>
                    <a:pt x="782" y="1956"/>
                  </a:lnTo>
                  <a:lnTo>
                    <a:pt x="762" y="1975"/>
                  </a:lnTo>
                  <a:lnTo>
                    <a:pt x="741" y="1993"/>
                  </a:lnTo>
                  <a:lnTo>
                    <a:pt x="720" y="2011"/>
                  </a:lnTo>
                  <a:lnTo>
                    <a:pt x="698" y="2029"/>
                  </a:lnTo>
                  <a:lnTo>
                    <a:pt x="676" y="2045"/>
                  </a:lnTo>
                  <a:lnTo>
                    <a:pt x="653" y="2062"/>
                  </a:lnTo>
                  <a:lnTo>
                    <a:pt x="630" y="2077"/>
                  </a:lnTo>
                  <a:lnTo>
                    <a:pt x="607" y="2093"/>
                  </a:lnTo>
                  <a:lnTo>
                    <a:pt x="583" y="2107"/>
                  </a:lnTo>
                  <a:lnTo>
                    <a:pt x="558" y="2121"/>
                  </a:lnTo>
                  <a:lnTo>
                    <a:pt x="534" y="2135"/>
                  </a:lnTo>
                  <a:lnTo>
                    <a:pt x="509" y="2147"/>
                  </a:lnTo>
                  <a:lnTo>
                    <a:pt x="484" y="2160"/>
                  </a:lnTo>
                  <a:lnTo>
                    <a:pt x="459" y="2171"/>
                  </a:lnTo>
                  <a:lnTo>
                    <a:pt x="433" y="2182"/>
                  </a:lnTo>
                  <a:lnTo>
                    <a:pt x="408" y="2193"/>
                  </a:lnTo>
                  <a:lnTo>
                    <a:pt x="382" y="2202"/>
                  </a:lnTo>
                  <a:lnTo>
                    <a:pt x="355" y="2211"/>
                  </a:lnTo>
                  <a:lnTo>
                    <a:pt x="329" y="2220"/>
                  </a:lnTo>
                  <a:lnTo>
                    <a:pt x="302" y="2228"/>
                  </a:lnTo>
                  <a:lnTo>
                    <a:pt x="275" y="2235"/>
                  </a:lnTo>
                  <a:lnTo>
                    <a:pt x="248" y="2241"/>
                  </a:lnTo>
                  <a:lnTo>
                    <a:pt x="221" y="2247"/>
                  </a:lnTo>
                  <a:lnTo>
                    <a:pt x="194" y="2252"/>
                  </a:lnTo>
                  <a:lnTo>
                    <a:pt x="166" y="2257"/>
                  </a:lnTo>
                  <a:lnTo>
                    <a:pt x="138" y="2260"/>
                  </a:lnTo>
                  <a:lnTo>
                    <a:pt x="111" y="2263"/>
                  </a:lnTo>
                  <a:lnTo>
                    <a:pt x="83" y="2266"/>
                  </a:lnTo>
                  <a:lnTo>
                    <a:pt x="55" y="2267"/>
                  </a:lnTo>
                  <a:lnTo>
                    <a:pt x="27" y="2268"/>
                  </a:lnTo>
                  <a:lnTo>
                    <a:pt x="0" y="2268"/>
                  </a:lnTo>
                  <a:lnTo>
                    <a:pt x="0" y="1701"/>
                  </a:lnTo>
                  <a:lnTo>
                    <a:pt x="0" y="1134"/>
                  </a:lnTo>
                  <a:close/>
                </a:path>
              </a:pathLst>
            </a:custGeom>
            <a:solidFill>
              <a:schemeClr val="accent1"/>
            </a:solidFill>
            <a:ln w="6350" cmpd="sng">
              <a:noFill/>
              <a:round/>
              <a:headEnd/>
              <a:tailEnd/>
            </a:ln>
          </p:spPr>
          <p:txBody>
            <a:bodyPr lIns="45720" rIns="45720" anchor="ctr" anchorCtr="1"/>
            <a:lstStyle/>
            <a:p>
              <a:endParaRPr lang="de-DE"/>
            </a:p>
          </p:txBody>
        </p:sp>
        <p:sp>
          <p:nvSpPr>
            <p:cNvPr id="12" name="Text Box 12"/>
            <p:cNvSpPr txBox="1">
              <a:spLocks noChangeArrowheads="1"/>
            </p:cNvSpPr>
            <p:nvPr/>
          </p:nvSpPr>
          <p:spPr bwMode="auto">
            <a:xfrm>
              <a:off x="5090885" y="3045540"/>
              <a:ext cx="1878013" cy="839788"/>
            </a:xfrm>
            <a:prstGeom prst="rect">
              <a:avLst/>
            </a:prstGeom>
            <a:noFill/>
            <a:ln w="6350">
              <a:noFill/>
              <a:miter lim="800000"/>
              <a:headEnd/>
              <a:tailEnd/>
            </a:ln>
            <a:effectLst/>
          </p:spPr>
          <p:txBody>
            <a:bodyPr wrap="none" lIns="45720" rIns="45720"/>
            <a:lstStyle/>
            <a:p>
              <a:pPr marL="177800" indent="-177800" algn="l" eaLnBrk="0" hangingPunct="0">
                <a:buClr>
                  <a:schemeClr val="bg1"/>
                </a:buClr>
              </a:pPr>
              <a:r>
                <a:rPr lang="en-US" b="1" dirty="0">
                  <a:solidFill>
                    <a:schemeClr val="bg1"/>
                  </a:solidFill>
                </a:rPr>
                <a:t>Portfolio</a:t>
              </a:r>
            </a:p>
            <a:p>
              <a:pPr marL="177800" indent="-177800" algn="l" eaLnBrk="0" hangingPunct="0">
                <a:buClr>
                  <a:schemeClr val="bg1"/>
                </a:buClr>
                <a:buFontTx/>
                <a:buChar char="•"/>
              </a:pPr>
              <a:r>
                <a:rPr lang="en-US" dirty="0">
                  <a:solidFill>
                    <a:schemeClr val="bg1"/>
                  </a:solidFill>
                </a:rPr>
                <a:t>Short term Health Infra</a:t>
              </a:r>
            </a:p>
            <a:p>
              <a:pPr marL="177800" indent="-177800" algn="l" eaLnBrk="0" hangingPunct="0">
                <a:buClr>
                  <a:schemeClr val="bg1"/>
                </a:buClr>
                <a:buFontTx/>
                <a:buChar char="•"/>
              </a:pPr>
              <a:r>
                <a:rPr lang="en-US" dirty="0">
                  <a:solidFill>
                    <a:schemeClr val="bg1"/>
                  </a:solidFill>
                </a:rPr>
                <a:t>Long term Health Infra</a:t>
              </a:r>
            </a:p>
            <a:p>
              <a:pPr marL="177800" indent="-177800" algn="l" eaLnBrk="0" hangingPunct="0">
                <a:buClr>
                  <a:schemeClr val="bg1"/>
                </a:buClr>
                <a:buFontTx/>
                <a:buChar char="•"/>
              </a:pPr>
              <a:r>
                <a:rPr lang="en-US" dirty="0">
                  <a:solidFill>
                    <a:schemeClr val="bg1"/>
                  </a:solidFill>
                </a:rPr>
                <a:t>Mobile Health </a:t>
              </a:r>
            </a:p>
            <a:p>
              <a:pPr marL="177800" indent="-177800" algn="l" eaLnBrk="0" hangingPunct="0">
                <a:buClr>
                  <a:schemeClr val="bg1"/>
                </a:buClr>
                <a:buFontTx/>
                <a:buChar char="•"/>
              </a:pPr>
              <a:endParaRPr lang="en-US" dirty="0">
                <a:solidFill>
                  <a:schemeClr val="bg1"/>
                </a:solidFill>
              </a:endParaRPr>
            </a:p>
          </p:txBody>
        </p:sp>
        <p:cxnSp>
          <p:nvCxnSpPr>
            <p:cNvPr id="13" name="AutoShape 13"/>
            <p:cNvCxnSpPr>
              <a:cxnSpLocks noChangeShapeType="1"/>
              <a:stCxn id="7" idx="4"/>
              <a:endCxn id="11" idx="22"/>
            </p:cNvCxnSpPr>
            <p:nvPr/>
          </p:nvCxnSpPr>
          <p:spPr bwMode="auto">
            <a:xfrm>
              <a:off x="5954485" y="2618503"/>
              <a:ext cx="0" cy="239712"/>
            </a:xfrm>
            <a:prstGeom prst="straightConnector1">
              <a:avLst/>
            </a:prstGeom>
            <a:noFill/>
            <a:ln w="6350">
              <a:solidFill>
                <a:schemeClr val="accent5"/>
              </a:solidFill>
              <a:round/>
              <a:headEnd/>
              <a:tailEnd type="triangle" w="med" len="med"/>
            </a:ln>
            <a:effectLst/>
          </p:spPr>
        </p:cxnSp>
        <p:cxnSp>
          <p:nvCxnSpPr>
            <p:cNvPr id="14" name="AutoShape 14"/>
            <p:cNvCxnSpPr>
              <a:cxnSpLocks noChangeShapeType="1"/>
              <a:stCxn id="9" idx="3"/>
              <a:endCxn id="11" idx="33"/>
            </p:cNvCxnSpPr>
            <p:nvPr/>
          </p:nvCxnSpPr>
          <p:spPr bwMode="auto">
            <a:xfrm flipH="1">
              <a:off x="6967310" y="3004265"/>
              <a:ext cx="338138" cy="136525"/>
            </a:xfrm>
            <a:prstGeom prst="straightConnector1">
              <a:avLst/>
            </a:prstGeom>
            <a:noFill/>
            <a:ln w="6350">
              <a:solidFill>
                <a:schemeClr val="accent5"/>
              </a:solidFill>
              <a:round/>
              <a:headEnd/>
              <a:tailEnd type="triangle" w="med" len="med"/>
            </a:ln>
            <a:effectLst/>
          </p:spPr>
        </p:cxnSp>
        <p:cxnSp>
          <p:nvCxnSpPr>
            <p:cNvPr id="15" name="AutoShape 15"/>
            <p:cNvCxnSpPr>
              <a:cxnSpLocks noChangeShapeType="1"/>
              <a:stCxn id="6" idx="6"/>
              <a:endCxn id="11" idx="2"/>
            </p:cNvCxnSpPr>
            <p:nvPr/>
          </p:nvCxnSpPr>
          <p:spPr bwMode="auto">
            <a:xfrm>
              <a:off x="4016148" y="3720228"/>
              <a:ext cx="485775" cy="17462"/>
            </a:xfrm>
            <a:prstGeom prst="straightConnector1">
              <a:avLst/>
            </a:prstGeom>
            <a:noFill/>
            <a:ln w="6350">
              <a:solidFill>
                <a:schemeClr val="accent5"/>
              </a:solidFill>
              <a:round/>
              <a:headEnd/>
              <a:tailEnd type="triangle" w="med" len="med"/>
            </a:ln>
            <a:effectLst/>
          </p:spPr>
        </p:cxnSp>
        <p:cxnSp>
          <p:nvCxnSpPr>
            <p:cNvPr id="16" name="AutoShape 16"/>
            <p:cNvCxnSpPr>
              <a:cxnSpLocks noChangeShapeType="1"/>
              <a:stCxn id="8" idx="5"/>
              <a:endCxn id="11" idx="12"/>
            </p:cNvCxnSpPr>
            <p:nvPr/>
          </p:nvCxnSpPr>
          <p:spPr bwMode="auto">
            <a:xfrm>
              <a:off x="4593998" y="3004265"/>
              <a:ext cx="374650" cy="119063"/>
            </a:xfrm>
            <a:prstGeom prst="straightConnector1">
              <a:avLst/>
            </a:prstGeom>
            <a:noFill/>
            <a:ln w="6350">
              <a:solidFill>
                <a:schemeClr val="accent5"/>
              </a:solidFill>
              <a:round/>
              <a:headEnd/>
              <a:tailEnd type="triangle" w="med" len="med"/>
            </a:ln>
            <a:effectLst/>
          </p:spPr>
        </p:cxnSp>
        <p:cxnSp>
          <p:nvCxnSpPr>
            <p:cNvPr id="17" name="AutoShape 17"/>
            <p:cNvCxnSpPr>
              <a:cxnSpLocks noChangeShapeType="1"/>
              <a:stCxn id="5" idx="2"/>
              <a:endCxn id="11" idx="42"/>
            </p:cNvCxnSpPr>
            <p:nvPr/>
          </p:nvCxnSpPr>
          <p:spPr bwMode="auto">
            <a:xfrm flipH="1">
              <a:off x="7408635" y="3720228"/>
              <a:ext cx="484188" cy="17462"/>
            </a:xfrm>
            <a:prstGeom prst="straightConnector1">
              <a:avLst/>
            </a:prstGeom>
            <a:noFill/>
            <a:ln w="6350">
              <a:solidFill>
                <a:schemeClr val="accent5"/>
              </a:solidFill>
              <a:round/>
              <a:headEnd/>
              <a:tailEnd type="triangle" w="med" len="med"/>
            </a:ln>
            <a:effectLst/>
          </p:spPr>
        </p:cxnSp>
        <p:cxnSp>
          <p:nvCxnSpPr>
            <p:cNvPr id="18" name="Straight Arrow Connector 17"/>
            <p:cNvCxnSpPr/>
            <p:nvPr/>
          </p:nvCxnSpPr>
          <p:spPr bwMode="auto">
            <a:xfrm flipH="1">
              <a:off x="5938748" y="3921512"/>
              <a:ext cx="1" cy="663268"/>
            </a:xfrm>
            <a:prstGeom prst="straightConnector1">
              <a:avLst/>
            </a:prstGeom>
            <a:ln w="63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a:stCxn id="9" idx="6"/>
          </p:cNvCxnSpPr>
          <p:nvPr/>
        </p:nvCxnSpPr>
        <p:spPr>
          <a:xfrm flipV="1">
            <a:off x="9172804" y="1926771"/>
            <a:ext cx="1059767" cy="71122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0265228" y="1948543"/>
            <a:ext cx="1306286"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Program</a:t>
            </a:r>
          </a:p>
        </p:txBody>
      </p:sp>
    </p:spTree>
    <p:extLst>
      <p:ext uri="{BB962C8B-B14F-4D97-AF65-F5344CB8AC3E}">
        <p14:creationId xmlns:p14="http://schemas.microsoft.com/office/powerpoint/2010/main" val="320669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67D77787-CF9D-48B7-9A14-22A5B11F82A0}"/>
              </a:ext>
            </a:extLst>
          </p:cNvPr>
          <p:cNvSpPr>
            <a:spLocks noGrp="1" noChangeArrowheads="1"/>
          </p:cNvSpPr>
          <p:nvPr>
            <p:ph type="title"/>
          </p:nvPr>
        </p:nvSpPr>
        <p:spPr/>
        <p:txBody>
          <a:bodyPr/>
          <a:lstStyle/>
          <a:p>
            <a:pPr eaLnBrk="1" hangingPunct="1">
              <a:defRPr/>
            </a:pPr>
            <a:r>
              <a:rPr lang="en-US" dirty="0"/>
              <a:t>Collect Requirements</a:t>
            </a:r>
          </a:p>
        </p:txBody>
      </p:sp>
      <p:sp>
        <p:nvSpPr>
          <p:cNvPr id="9219" name="AutoShape 28">
            <a:extLst>
              <a:ext uri="{FF2B5EF4-FFF2-40B4-BE49-F238E27FC236}">
                <a16:creationId xmlns:a16="http://schemas.microsoft.com/office/drawing/2014/main" id="{B44414A3-A3E5-4F8F-90AB-BAC932EA6463}"/>
              </a:ext>
            </a:extLst>
          </p:cNvPr>
          <p:cNvSpPr>
            <a:spLocks noChangeArrowheads="1"/>
          </p:cNvSpPr>
          <p:nvPr/>
        </p:nvSpPr>
        <p:spPr bwMode="auto">
          <a:xfrm>
            <a:off x="3124200" y="1676400"/>
            <a:ext cx="1219200" cy="533400"/>
          </a:xfrm>
          <a:prstGeom prst="notchedRightArrow">
            <a:avLst>
              <a:gd name="adj1" fmla="val 50000"/>
              <a:gd name="adj2" fmla="val 60709"/>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220" name="AutoShape 25">
            <a:extLst>
              <a:ext uri="{FF2B5EF4-FFF2-40B4-BE49-F238E27FC236}">
                <a16:creationId xmlns:a16="http://schemas.microsoft.com/office/drawing/2014/main" id="{6D7A7591-086E-465F-972F-7C5B9C83F34C}"/>
              </a:ext>
            </a:extLst>
          </p:cNvPr>
          <p:cNvSpPr>
            <a:spLocks noChangeArrowheads="1"/>
          </p:cNvSpPr>
          <p:nvPr/>
        </p:nvSpPr>
        <p:spPr bwMode="auto">
          <a:xfrm>
            <a:off x="4343400" y="1676400"/>
            <a:ext cx="3200400" cy="2819400"/>
          </a:xfrm>
          <a:prstGeom prst="wedgeRectCallout">
            <a:avLst>
              <a:gd name="adj1" fmla="val -98881"/>
              <a:gd name="adj2" fmla="val 63852"/>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221" name="Text Box 33">
            <a:extLst>
              <a:ext uri="{FF2B5EF4-FFF2-40B4-BE49-F238E27FC236}">
                <a16:creationId xmlns:a16="http://schemas.microsoft.com/office/drawing/2014/main" id="{FF57E544-1723-4F09-9805-CA2ED0FD2C15}"/>
              </a:ext>
            </a:extLst>
          </p:cNvPr>
          <p:cNvSpPr txBox="1">
            <a:spLocks noChangeArrowheads="1"/>
          </p:cNvSpPr>
          <p:nvPr/>
        </p:nvSpPr>
        <p:spPr bwMode="auto">
          <a:xfrm>
            <a:off x="1828800" y="17526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1400"/>
              <a:t>Project Charter</a:t>
            </a:r>
          </a:p>
        </p:txBody>
      </p:sp>
      <p:sp>
        <p:nvSpPr>
          <p:cNvPr id="9222" name="Text Box 36">
            <a:extLst>
              <a:ext uri="{FF2B5EF4-FFF2-40B4-BE49-F238E27FC236}">
                <a16:creationId xmlns:a16="http://schemas.microsoft.com/office/drawing/2014/main" id="{F0D83B61-3133-4971-AE64-EC5D31E8CC23}"/>
              </a:ext>
            </a:extLst>
          </p:cNvPr>
          <p:cNvSpPr txBox="1">
            <a:spLocks noChangeArrowheads="1"/>
          </p:cNvSpPr>
          <p:nvPr/>
        </p:nvSpPr>
        <p:spPr bwMode="auto">
          <a:xfrm>
            <a:off x="4419600" y="1676401"/>
            <a:ext cx="312420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buFont typeface="Wingdings" panose="05000000000000000000" pitchFamily="2" charset="2"/>
              <a:buChar char="q"/>
            </a:pPr>
            <a:r>
              <a:rPr lang="en-US" altLang="en-US" sz="1400"/>
              <a:t>Interviews</a:t>
            </a:r>
          </a:p>
          <a:p>
            <a:pPr algn="l">
              <a:spcBef>
                <a:spcPct val="50000"/>
              </a:spcBef>
              <a:buFont typeface="Wingdings" panose="05000000000000000000" pitchFamily="2" charset="2"/>
              <a:buChar char="q"/>
            </a:pPr>
            <a:r>
              <a:rPr lang="en-US" altLang="en-US" sz="1400"/>
              <a:t>Focus groups</a:t>
            </a:r>
          </a:p>
          <a:p>
            <a:pPr algn="l">
              <a:spcBef>
                <a:spcPct val="50000"/>
              </a:spcBef>
              <a:buFont typeface="Wingdings" panose="05000000000000000000" pitchFamily="2" charset="2"/>
              <a:buChar char="q"/>
            </a:pPr>
            <a:r>
              <a:rPr lang="en-US" altLang="en-US" sz="1400"/>
              <a:t>Facilitated workshops</a:t>
            </a:r>
          </a:p>
          <a:p>
            <a:pPr algn="l">
              <a:spcBef>
                <a:spcPct val="50000"/>
              </a:spcBef>
              <a:buFont typeface="Wingdings" panose="05000000000000000000" pitchFamily="2" charset="2"/>
              <a:buChar char="q"/>
            </a:pPr>
            <a:r>
              <a:rPr lang="en-US" altLang="en-US" sz="1400"/>
              <a:t>Group creativity techniques</a:t>
            </a:r>
          </a:p>
          <a:p>
            <a:pPr algn="l">
              <a:spcBef>
                <a:spcPct val="50000"/>
              </a:spcBef>
              <a:buFont typeface="Wingdings" panose="05000000000000000000" pitchFamily="2" charset="2"/>
              <a:buChar char="q"/>
            </a:pPr>
            <a:r>
              <a:rPr lang="en-US" altLang="en-US" sz="1400"/>
              <a:t>Group decision making techniques</a:t>
            </a:r>
          </a:p>
          <a:p>
            <a:pPr algn="l">
              <a:spcBef>
                <a:spcPct val="50000"/>
              </a:spcBef>
              <a:buFont typeface="Wingdings" panose="05000000000000000000" pitchFamily="2" charset="2"/>
              <a:buChar char="q"/>
            </a:pPr>
            <a:r>
              <a:rPr lang="en-US" altLang="en-US" sz="1400"/>
              <a:t>Questionnaires and surveys</a:t>
            </a:r>
          </a:p>
          <a:p>
            <a:pPr algn="l">
              <a:spcBef>
                <a:spcPct val="50000"/>
              </a:spcBef>
              <a:buFont typeface="Wingdings" panose="05000000000000000000" pitchFamily="2" charset="2"/>
              <a:buChar char="q"/>
            </a:pPr>
            <a:r>
              <a:rPr lang="en-US" altLang="en-US" sz="1400"/>
              <a:t>Observations</a:t>
            </a:r>
          </a:p>
          <a:p>
            <a:pPr algn="l">
              <a:spcBef>
                <a:spcPct val="50000"/>
              </a:spcBef>
              <a:buFont typeface="Wingdings" panose="05000000000000000000" pitchFamily="2" charset="2"/>
              <a:buChar char="q"/>
            </a:pPr>
            <a:r>
              <a:rPr lang="en-US" altLang="en-US" sz="1400"/>
              <a:t>Prototypes</a:t>
            </a:r>
          </a:p>
          <a:p>
            <a:pPr algn="l">
              <a:spcBef>
                <a:spcPct val="50000"/>
              </a:spcBef>
              <a:buFont typeface="Wingdings" panose="05000000000000000000" pitchFamily="2" charset="2"/>
              <a:buChar char="q"/>
            </a:pPr>
            <a:endParaRPr lang="en-US" altLang="en-US" sz="1400"/>
          </a:p>
        </p:txBody>
      </p:sp>
      <p:sp>
        <p:nvSpPr>
          <p:cNvPr id="9223" name="Text Box 37">
            <a:extLst>
              <a:ext uri="{FF2B5EF4-FFF2-40B4-BE49-F238E27FC236}">
                <a16:creationId xmlns:a16="http://schemas.microsoft.com/office/drawing/2014/main" id="{0EA88F27-44C7-428B-8D4A-32D8356F8A17}"/>
              </a:ext>
            </a:extLst>
          </p:cNvPr>
          <p:cNvSpPr txBox="1">
            <a:spLocks noChangeArrowheads="1"/>
          </p:cNvSpPr>
          <p:nvPr/>
        </p:nvSpPr>
        <p:spPr bwMode="auto">
          <a:xfrm>
            <a:off x="3733800" y="126365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1600" i="1"/>
              <a:t>Inputs</a:t>
            </a:r>
          </a:p>
        </p:txBody>
      </p:sp>
      <p:sp>
        <p:nvSpPr>
          <p:cNvPr id="9224" name="Text Box 38">
            <a:extLst>
              <a:ext uri="{FF2B5EF4-FFF2-40B4-BE49-F238E27FC236}">
                <a16:creationId xmlns:a16="http://schemas.microsoft.com/office/drawing/2014/main" id="{09E40978-F566-4BA1-93BF-7DB935A0D573}"/>
              </a:ext>
            </a:extLst>
          </p:cNvPr>
          <p:cNvSpPr txBox="1">
            <a:spLocks noChangeArrowheads="1"/>
          </p:cNvSpPr>
          <p:nvPr/>
        </p:nvSpPr>
        <p:spPr bwMode="auto">
          <a:xfrm>
            <a:off x="7543800" y="1295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1600" i="1"/>
              <a:t>Outputs</a:t>
            </a:r>
          </a:p>
        </p:txBody>
      </p:sp>
      <p:sp>
        <p:nvSpPr>
          <p:cNvPr id="9225" name="Text Box 39">
            <a:extLst>
              <a:ext uri="{FF2B5EF4-FFF2-40B4-BE49-F238E27FC236}">
                <a16:creationId xmlns:a16="http://schemas.microsoft.com/office/drawing/2014/main" id="{BC4E8D8D-EA99-44C4-ABD2-19267638852D}"/>
              </a:ext>
            </a:extLst>
          </p:cNvPr>
          <p:cNvSpPr txBox="1">
            <a:spLocks noChangeArrowheads="1"/>
          </p:cNvSpPr>
          <p:nvPr/>
        </p:nvSpPr>
        <p:spPr bwMode="auto">
          <a:xfrm>
            <a:off x="5105400" y="1295400"/>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1600" i="1"/>
              <a:t>Tools &amp; Techniques</a:t>
            </a:r>
          </a:p>
        </p:txBody>
      </p:sp>
      <p:sp>
        <p:nvSpPr>
          <p:cNvPr id="9226" name="AutoShape 71">
            <a:extLst>
              <a:ext uri="{FF2B5EF4-FFF2-40B4-BE49-F238E27FC236}">
                <a16:creationId xmlns:a16="http://schemas.microsoft.com/office/drawing/2014/main" id="{2582FCF2-F12E-4119-9AC2-BBF82DBD6C92}"/>
              </a:ext>
            </a:extLst>
          </p:cNvPr>
          <p:cNvSpPr>
            <a:spLocks noChangeArrowheads="1"/>
          </p:cNvSpPr>
          <p:nvPr/>
        </p:nvSpPr>
        <p:spPr bwMode="auto">
          <a:xfrm>
            <a:off x="7620000" y="1676400"/>
            <a:ext cx="1219200" cy="533400"/>
          </a:xfrm>
          <a:prstGeom prst="notchedRightArrow">
            <a:avLst>
              <a:gd name="adj1" fmla="val 50000"/>
              <a:gd name="adj2" fmla="val 60709"/>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227" name="Text Box 73">
            <a:extLst>
              <a:ext uri="{FF2B5EF4-FFF2-40B4-BE49-F238E27FC236}">
                <a16:creationId xmlns:a16="http://schemas.microsoft.com/office/drawing/2014/main" id="{07CF0919-B302-48CA-A244-1B995897A8E2}"/>
              </a:ext>
            </a:extLst>
          </p:cNvPr>
          <p:cNvSpPr txBox="1">
            <a:spLocks noChangeArrowheads="1"/>
          </p:cNvSpPr>
          <p:nvPr/>
        </p:nvSpPr>
        <p:spPr bwMode="auto">
          <a:xfrm>
            <a:off x="8839200" y="1752601"/>
            <a:ext cx="1828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1400"/>
              <a:t>Requirements docs</a:t>
            </a:r>
          </a:p>
        </p:txBody>
      </p:sp>
      <p:sp>
        <p:nvSpPr>
          <p:cNvPr id="9228" name="AutoShape 92">
            <a:extLst>
              <a:ext uri="{FF2B5EF4-FFF2-40B4-BE49-F238E27FC236}">
                <a16:creationId xmlns:a16="http://schemas.microsoft.com/office/drawing/2014/main" id="{702FB75E-646E-419D-8AC6-060E0CF39BD2}"/>
              </a:ext>
            </a:extLst>
          </p:cNvPr>
          <p:cNvSpPr>
            <a:spLocks noChangeArrowheads="1"/>
          </p:cNvSpPr>
          <p:nvPr/>
        </p:nvSpPr>
        <p:spPr bwMode="auto">
          <a:xfrm>
            <a:off x="3124200" y="2286000"/>
            <a:ext cx="1219200" cy="533400"/>
          </a:xfrm>
          <a:prstGeom prst="notchedRightArrow">
            <a:avLst>
              <a:gd name="adj1" fmla="val 50000"/>
              <a:gd name="adj2" fmla="val 60709"/>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229" name="Text Box 93">
            <a:extLst>
              <a:ext uri="{FF2B5EF4-FFF2-40B4-BE49-F238E27FC236}">
                <a16:creationId xmlns:a16="http://schemas.microsoft.com/office/drawing/2014/main" id="{5DC0EA4B-9535-4D72-A68F-2782BD757F9D}"/>
              </a:ext>
            </a:extLst>
          </p:cNvPr>
          <p:cNvSpPr txBox="1">
            <a:spLocks noChangeArrowheads="1"/>
          </p:cNvSpPr>
          <p:nvPr/>
        </p:nvSpPr>
        <p:spPr bwMode="auto">
          <a:xfrm>
            <a:off x="1828800" y="2362201"/>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1400"/>
              <a:t>Stakeholder Register</a:t>
            </a:r>
          </a:p>
        </p:txBody>
      </p:sp>
      <p:grpSp>
        <p:nvGrpSpPr>
          <p:cNvPr id="9230" name="Group 70">
            <a:extLst>
              <a:ext uri="{FF2B5EF4-FFF2-40B4-BE49-F238E27FC236}">
                <a16:creationId xmlns:a16="http://schemas.microsoft.com/office/drawing/2014/main" id="{1BF4EFDD-B61B-44E0-BE0C-994D382781C5}"/>
              </a:ext>
            </a:extLst>
          </p:cNvPr>
          <p:cNvGrpSpPr>
            <a:grpSpLocks/>
          </p:cNvGrpSpPr>
          <p:nvPr/>
        </p:nvGrpSpPr>
        <p:grpSpPr bwMode="auto">
          <a:xfrm>
            <a:off x="1752600" y="4953000"/>
            <a:ext cx="8382000" cy="1066800"/>
            <a:chOff x="240" y="3504"/>
            <a:chExt cx="5280" cy="672"/>
          </a:xfrm>
        </p:grpSpPr>
        <p:sp>
          <p:nvSpPr>
            <p:cNvPr id="9235" name="Rectangle 5">
              <a:extLst>
                <a:ext uri="{FF2B5EF4-FFF2-40B4-BE49-F238E27FC236}">
                  <a16:creationId xmlns:a16="http://schemas.microsoft.com/office/drawing/2014/main" id="{E1453444-DFAA-4E3D-BB5E-71CD5B3A1CAE}"/>
                </a:ext>
              </a:extLst>
            </p:cNvPr>
            <p:cNvSpPr>
              <a:spLocks noChangeArrowheads="1"/>
            </p:cNvSpPr>
            <p:nvPr/>
          </p:nvSpPr>
          <p:spPr bwMode="auto">
            <a:xfrm>
              <a:off x="288"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236" name="AutoShape 28">
              <a:extLst>
                <a:ext uri="{FF2B5EF4-FFF2-40B4-BE49-F238E27FC236}">
                  <a16:creationId xmlns:a16="http://schemas.microsoft.com/office/drawing/2014/main" id="{F0508D0D-30BA-4B4B-9A2A-29B1E1E7E011}"/>
                </a:ext>
              </a:extLst>
            </p:cNvPr>
            <p:cNvSpPr>
              <a:spLocks noChangeArrowheads="1"/>
            </p:cNvSpPr>
            <p:nvPr/>
          </p:nvSpPr>
          <p:spPr bwMode="auto">
            <a:xfrm>
              <a:off x="1056"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237" name="Text Box 36">
              <a:extLst>
                <a:ext uri="{FF2B5EF4-FFF2-40B4-BE49-F238E27FC236}">
                  <a16:creationId xmlns:a16="http://schemas.microsoft.com/office/drawing/2014/main" id="{92EB1F80-8D45-4027-9B23-0302C6A8695C}"/>
                </a:ext>
              </a:extLst>
            </p:cNvPr>
            <p:cNvSpPr txBox="1">
              <a:spLocks noChangeArrowheads="1"/>
            </p:cNvSpPr>
            <p:nvPr/>
          </p:nvSpPr>
          <p:spPr bwMode="auto">
            <a:xfrm>
              <a:off x="240" y="3648"/>
              <a:ext cx="81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300" dirty="0"/>
                <a:t>Collect </a:t>
              </a:r>
            </a:p>
            <a:p>
              <a:pPr>
                <a:spcBef>
                  <a:spcPct val="50000"/>
                </a:spcBef>
              </a:pPr>
              <a:r>
                <a:rPr lang="en-US" altLang="en-US" sz="1300" dirty="0"/>
                <a:t>Requirements</a:t>
              </a:r>
            </a:p>
          </p:txBody>
        </p:sp>
        <p:sp>
          <p:nvSpPr>
            <p:cNvPr id="9238" name="Rectangle 56">
              <a:extLst>
                <a:ext uri="{FF2B5EF4-FFF2-40B4-BE49-F238E27FC236}">
                  <a16:creationId xmlns:a16="http://schemas.microsoft.com/office/drawing/2014/main" id="{A4793A2A-8CD0-47B3-B2E5-9379CCCBB424}"/>
                </a:ext>
              </a:extLst>
            </p:cNvPr>
            <p:cNvSpPr>
              <a:spLocks noChangeArrowheads="1"/>
            </p:cNvSpPr>
            <p:nvPr/>
          </p:nvSpPr>
          <p:spPr bwMode="auto">
            <a:xfrm>
              <a:off x="139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239" name="AutoShape 57">
              <a:extLst>
                <a:ext uri="{FF2B5EF4-FFF2-40B4-BE49-F238E27FC236}">
                  <a16:creationId xmlns:a16="http://schemas.microsoft.com/office/drawing/2014/main" id="{B8304C78-CC2D-4D9F-BDB6-B26784442CEE}"/>
                </a:ext>
              </a:extLst>
            </p:cNvPr>
            <p:cNvSpPr>
              <a:spLocks noChangeArrowheads="1"/>
            </p:cNvSpPr>
            <p:nvPr/>
          </p:nvSpPr>
          <p:spPr bwMode="auto">
            <a:xfrm>
              <a:off x="2160"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240" name="Text Box 58">
              <a:extLst>
                <a:ext uri="{FF2B5EF4-FFF2-40B4-BE49-F238E27FC236}">
                  <a16:creationId xmlns:a16="http://schemas.microsoft.com/office/drawing/2014/main" id="{D289098D-E55B-4FDC-846E-C5054779F669}"/>
                </a:ext>
              </a:extLst>
            </p:cNvPr>
            <p:cNvSpPr txBox="1">
              <a:spLocks noChangeArrowheads="1"/>
            </p:cNvSpPr>
            <p:nvPr/>
          </p:nvSpPr>
          <p:spPr bwMode="auto">
            <a:xfrm>
              <a:off x="1344" y="3648"/>
              <a:ext cx="81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300" dirty="0"/>
                <a:t>Define</a:t>
              </a:r>
            </a:p>
            <a:p>
              <a:pPr>
                <a:spcBef>
                  <a:spcPct val="50000"/>
                </a:spcBef>
              </a:pPr>
              <a:r>
                <a:rPr lang="en-US" altLang="en-US" sz="1300" dirty="0"/>
                <a:t>Scope</a:t>
              </a:r>
            </a:p>
          </p:txBody>
        </p:sp>
        <p:sp>
          <p:nvSpPr>
            <p:cNvPr id="9241" name="Rectangle 59">
              <a:extLst>
                <a:ext uri="{FF2B5EF4-FFF2-40B4-BE49-F238E27FC236}">
                  <a16:creationId xmlns:a16="http://schemas.microsoft.com/office/drawing/2014/main" id="{AF37637E-1570-4505-9DAE-71A06F219D33}"/>
                </a:ext>
              </a:extLst>
            </p:cNvPr>
            <p:cNvSpPr>
              <a:spLocks noChangeArrowheads="1"/>
            </p:cNvSpPr>
            <p:nvPr/>
          </p:nvSpPr>
          <p:spPr bwMode="auto">
            <a:xfrm>
              <a:off x="2496"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242" name="AutoShape 60">
              <a:extLst>
                <a:ext uri="{FF2B5EF4-FFF2-40B4-BE49-F238E27FC236}">
                  <a16:creationId xmlns:a16="http://schemas.microsoft.com/office/drawing/2014/main" id="{DB309112-907B-4161-A7F9-3F62C33FF1CD}"/>
                </a:ext>
              </a:extLst>
            </p:cNvPr>
            <p:cNvSpPr>
              <a:spLocks noChangeArrowheads="1"/>
            </p:cNvSpPr>
            <p:nvPr/>
          </p:nvSpPr>
          <p:spPr bwMode="auto">
            <a:xfrm>
              <a:off x="3264"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243" name="Text Box 61">
              <a:extLst>
                <a:ext uri="{FF2B5EF4-FFF2-40B4-BE49-F238E27FC236}">
                  <a16:creationId xmlns:a16="http://schemas.microsoft.com/office/drawing/2014/main" id="{F5B0E54D-69E5-48DE-A949-8120AAF13E8A}"/>
                </a:ext>
              </a:extLst>
            </p:cNvPr>
            <p:cNvSpPr txBox="1">
              <a:spLocks noChangeArrowheads="1"/>
            </p:cNvSpPr>
            <p:nvPr/>
          </p:nvSpPr>
          <p:spPr bwMode="auto">
            <a:xfrm>
              <a:off x="2544" y="3648"/>
              <a:ext cx="67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300"/>
                <a:t>Create WBS</a:t>
              </a:r>
            </a:p>
          </p:txBody>
        </p:sp>
        <p:sp>
          <p:nvSpPr>
            <p:cNvPr id="9244" name="Rectangle 62">
              <a:extLst>
                <a:ext uri="{FF2B5EF4-FFF2-40B4-BE49-F238E27FC236}">
                  <a16:creationId xmlns:a16="http://schemas.microsoft.com/office/drawing/2014/main" id="{0942BE1C-BEFF-4F85-9480-63554A3A9C5D}"/>
                </a:ext>
              </a:extLst>
            </p:cNvPr>
            <p:cNvSpPr>
              <a:spLocks noChangeArrowheads="1"/>
            </p:cNvSpPr>
            <p:nvPr/>
          </p:nvSpPr>
          <p:spPr bwMode="auto">
            <a:xfrm>
              <a:off x="3600"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245" name="AutoShape 63">
              <a:extLst>
                <a:ext uri="{FF2B5EF4-FFF2-40B4-BE49-F238E27FC236}">
                  <a16:creationId xmlns:a16="http://schemas.microsoft.com/office/drawing/2014/main" id="{E65E242F-84CB-4CEB-8C19-A28A4342E9B5}"/>
                </a:ext>
              </a:extLst>
            </p:cNvPr>
            <p:cNvSpPr>
              <a:spLocks noChangeArrowheads="1"/>
            </p:cNvSpPr>
            <p:nvPr/>
          </p:nvSpPr>
          <p:spPr bwMode="auto">
            <a:xfrm>
              <a:off x="4416"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246" name="Text Box 64">
              <a:extLst>
                <a:ext uri="{FF2B5EF4-FFF2-40B4-BE49-F238E27FC236}">
                  <a16:creationId xmlns:a16="http://schemas.microsoft.com/office/drawing/2014/main" id="{DFC56B62-76BF-4AC6-B9CF-CE5B1F3CD790}"/>
                </a:ext>
              </a:extLst>
            </p:cNvPr>
            <p:cNvSpPr txBox="1">
              <a:spLocks noChangeArrowheads="1"/>
            </p:cNvSpPr>
            <p:nvPr/>
          </p:nvSpPr>
          <p:spPr bwMode="auto">
            <a:xfrm>
              <a:off x="3552" y="3648"/>
              <a:ext cx="81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300"/>
                <a:t>Verify</a:t>
              </a:r>
            </a:p>
            <a:p>
              <a:pPr>
                <a:spcBef>
                  <a:spcPct val="50000"/>
                </a:spcBef>
              </a:pPr>
              <a:r>
                <a:rPr lang="en-US" altLang="en-US" sz="1300"/>
                <a:t>Scope</a:t>
              </a:r>
            </a:p>
          </p:txBody>
        </p:sp>
        <p:sp>
          <p:nvSpPr>
            <p:cNvPr id="9247" name="Rectangle 68">
              <a:extLst>
                <a:ext uri="{FF2B5EF4-FFF2-40B4-BE49-F238E27FC236}">
                  <a16:creationId xmlns:a16="http://schemas.microsoft.com/office/drawing/2014/main" id="{7C08B29D-8A83-4DC0-B623-9A83B8AFC26A}"/>
                </a:ext>
              </a:extLst>
            </p:cNvPr>
            <p:cNvSpPr>
              <a:spLocks noChangeArrowheads="1"/>
            </p:cNvSpPr>
            <p:nvPr/>
          </p:nvSpPr>
          <p:spPr bwMode="auto">
            <a:xfrm>
              <a:off x="475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248" name="Text Box 69">
              <a:extLst>
                <a:ext uri="{FF2B5EF4-FFF2-40B4-BE49-F238E27FC236}">
                  <a16:creationId xmlns:a16="http://schemas.microsoft.com/office/drawing/2014/main" id="{F3ECB805-7051-49D3-B6D5-54504C56A6C8}"/>
                </a:ext>
              </a:extLst>
            </p:cNvPr>
            <p:cNvSpPr txBox="1">
              <a:spLocks noChangeArrowheads="1"/>
            </p:cNvSpPr>
            <p:nvPr/>
          </p:nvSpPr>
          <p:spPr bwMode="auto">
            <a:xfrm>
              <a:off x="4752" y="3648"/>
              <a:ext cx="768"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300"/>
                <a:t>Control</a:t>
              </a:r>
            </a:p>
            <a:p>
              <a:pPr>
                <a:spcBef>
                  <a:spcPct val="50000"/>
                </a:spcBef>
              </a:pPr>
              <a:r>
                <a:rPr lang="en-US" altLang="en-US" sz="1300"/>
                <a:t>Scope</a:t>
              </a:r>
            </a:p>
          </p:txBody>
        </p:sp>
      </p:grpSp>
      <p:sp>
        <p:nvSpPr>
          <p:cNvPr id="9231" name="AutoShape 71">
            <a:extLst>
              <a:ext uri="{FF2B5EF4-FFF2-40B4-BE49-F238E27FC236}">
                <a16:creationId xmlns:a16="http://schemas.microsoft.com/office/drawing/2014/main" id="{E88DA7A4-8FFA-47BC-A6B8-209DA7547EDF}"/>
              </a:ext>
            </a:extLst>
          </p:cNvPr>
          <p:cNvSpPr>
            <a:spLocks noChangeArrowheads="1"/>
          </p:cNvSpPr>
          <p:nvPr/>
        </p:nvSpPr>
        <p:spPr bwMode="auto">
          <a:xfrm>
            <a:off x="7620000" y="2286000"/>
            <a:ext cx="1219200" cy="533400"/>
          </a:xfrm>
          <a:prstGeom prst="notchedRightArrow">
            <a:avLst>
              <a:gd name="adj1" fmla="val 50000"/>
              <a:gd name="adj2" fmla="val 60709"/>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232" name="AutoShape 71">
            <a:extLst>
              <a:ext uri="{FF2B5EF4-FFF2-40B4-BE49-F238E27FC236}">
                <a16:creationId xmlns:a16="http://schemas.microsoft.com/office/drawing/2014/main" id="{AB65A3C6-6E62-41FB-9644-FE943A6492D3}"/>
              </a:ext>
            </a:extLst>
          </p:cNvPr>
          <p:cNvSpPr>
            <a:spLocks noChangeArrowheads="1"/>
          </p:cNvSpPr>
          <p:nvPr/>
        </p:nvSpPr>
        <p:spPr bwMode="auto">
          <a:xfrm>
            <a:off x="7620000" y="2895600"/>
            <a:ext cx="1219200" cy="533400"/>
          </a:xfrm>
          <a:prstGeom prst="notchedRightArrow">
            <a:avLst>
              <a:gd name="adj1" fmla="val 50000"/>
              <a:gd name="adj2" fmla="val 60709"/>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233" name="Text Box 73">
            <a:extLst>
              <a:ext uri="{FF2B5EF4-FFF2-40B4-BE49-F238E27FC236}">
                <a16:creationId xmlns:a16="http://schemas.microsoft.com/office/drawing/2014/main" id="{D7E467D9-7E31-4646-BDBE-B4DD72FB04F2}"/>
              </a:ext>
            </a:extLst>
          </p:cNvPr>
          <p:cNvSpPr txBox="1">
            <a:spLocks noChangeArrowheads="1"/>
          </p:cNvSpPr>
          <p:nvPr/>
        </p:nvSpPr>
        <p:spPr bwMode="auto">
          <a:xfrm>
            <a:off x="8839200" y="2362201"/>
            <a:ext cx="1828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1400"/>
              <a:t>Requirements mgmt plan</a:t>
            </a:r>
          </a:p>
        </p:txBody>
      </p:sp>
      <p:sp>
        <p:nvSpPr>
          <p:cNvPr id="9234" name="Text Box 73">
            <a:extLst>
              <a:ext uri="{FF2B5EF4-FFF2-40B4-BE49-F238E27FC236}">
                <a16:creationId xmlns:a16="http://schemas.microsoft.com/office/drawing/2014/main" id="{6A083B89-3F26-4C11-A89D-8CAA4D31EFC0}"/>
              </a:ext>
            </a:extLst>
          </p:cNvPr>
          <p:cNvSpPr txBox="1">
            <a:spLocks noChangeArrowheads="1"/>
          </p:cNvSpPr>
          <p:nvPr/>
        </p:nvSpPr>
        <p:spPr bwMode="auto">
          <a:xfrm>
            <a:off x="8839200" y="2971801"/>
            <a:ext cx="1828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1400"/>
              <a:t>Requirements traceability matrix</a:t>
            </a:r>
          </a:p>
        </p:txBody>
      </p:sp>
    </p:spTree>
    <p:extLst>
      <p:ext uri="{BB962C8B-B14F-4D97-AF65-F5344CB8AC3E}">
        <p14:creationId xmlns:p14="http://schemas.microsoft.com/office/powerpoint/2010/main" val="674329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BEADCDA5-872C-426B-9BE4-B40FAEDCFFB8}"/>
              </a:ext>
            </a:extLst>
          </p:cNvPr>
          <p:cNvSpPr>
            <a:spLocks noGrp="1" noChangeArrowheads="1"/>
          </p:cNvSpPr>
          <p:nvPr>
            <p:ph type="title"/>
          </p:nvPr>
        </p:nvSpPr>
        <p:spPr/>
        <p:txBody>
          <a:bodyPr/>
          <a:lstStyle/>
          <a:p>
            <a:pPr eaLnBrk="1" hangingPunct="1">
              <a:defRPr/>
            </a:pPr>
            <a:r>
              <a:rPr lang="en-US" dirty="0"/>
              <a:t>Define Scope</a:t>
            </a:r>
          </a:p>
        </p:txBody>
      </p:sp>
      <p:sp>
        <p:nvSpPr>
          <p:cNvPr id="11267" name="AutoShape 3">
            <a:extLst>
              <a:ext uri="{FF2B5EF4-FFF2-40B4-BE49-F238E27FC236}">
                <a16:creationId xmlns:a16="http://schemas.microsoft.com/office/drawing/2014/main" id="{E4A3AD65-BE3B-49C0-AF04-7D7EBF8C3733}"/>
              </a:ext>
            </a:extLst>
          </p:cNvPr>
          <p:cNvSpPr>
            <a:spLocks noChangeArrowheads="1"/>
          </p:cNvSpPr>
          <p:nvPr/>
        </p:nvSpPr>
        <p:spPr bwMode="auto">
          <a:xfrm>
            <a:off x="3581400" y="1447800"/>
            <a:ext cx="1295400" cy="533400"/>
          </a:xfrm>
          <a:prstGeom prst="notchedRightArrow">
            <a:avLst>
              <a:gd name="adj1" fmla="val 50000"/>
              <a:gd name="adj2" fmla="val 60714"/>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268" name="AutoShape 4">
            <a:extLst>
              <a:ext uri="{FF2B5EF4-FFF2-40B4-BE49-F238E27FC236}">
                <a16:creationId xmlns:a16="http://schemas.microsoft.com/office/drawing/2014/main" id="{BDBDB75D-5DC7-4576-B6CB-DF2553568B73}"/>
              </a:ext>
            </a:extLst>
          </p:cNvPr>
          <p:cNvSpPr>
            <a:spLocks noChangeArrowheads="1"/>
          </p:cNvSpPr>
          <p:nvPr/>
        </p:nvSpPr>
        <p:spPr bwMode="auto">
          <a:xfrm>
            <a:off x="3581400" y="2057400"/>
            <a:ext cx="1295400" cy="533400"/>
          </a:xfrm>
          <a:prstGeom prst="notchedRightArrow">
            <a:avLst>
              <a:gd name="adj1" fmla="val 50000"/>
              <a:gd name="adj2" fmla="val 60714"/>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269" name="AutoShape 5">
            <a:extLst>
              <a:ext uri="{FF2B5EF4-FFF2-40B4-BE49-F238E27FC236}">
                <a16:creationId xmlns:a16="http://schemas.microsoft.com/office/drawing/2014/main" id="{6B1F9E7F-12F8-4C7A-94FE-C1EA2466C8EA}"/>
              </a:ext>
            </a:extLst>
          </p:cNvPr>
          <p:cNvSpPr>
            <a:spLocks noChangeArrowheads="1"/>
          </p:cNvSpPr>
          <p:nvPr/>
        </p:nvSpPr>
        <p:spPr bwMode="auto">
          <a:xfrm>
            <a:off x="3581400" y="2667000"/>
            <a:ext cx="1295400" cy="533400"/>
          </a:xfrm>
          <a:prstGeom prst="notchedRightArrow">
            <a:avLst>
              <a:gd name="adj1" fmla="val 50000"/>
              <a:gd name="adj2" fmla="val 60714"/>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270" name="AutoShape 6">
            <a:extLst>
              <a:ext uri="{FF2B5EF4-FFF2-40B4-BE49-F238E27FC236}">
                <a16:creationId xmlns:a16="http://schemas.microsoft.com/office/drawing/2014/main" id="{F077A25E-96B3-449D-A78E-31DD6229595D}"/>
              </a:ext>
            </a:extLst>
          </p:cNvPr>
          <p:cNvSpPr>
            <a:spLocks noChangeArrowheads="1"/>
          </p:cNvSpPr>
          <p:nvPr/>
        </p:nvSpPr>
        <p:spPr bwMode="auto">
          <a:xfrm>
            <a:off x="4876800" y="1676400"/>
            <a:ext cx="2667000" cy="2438400"/>
          </a:xfrm>
          <a:prstGeom prst="wedgeRectCallout">
            <a:avLst>
              <a:gd name="adj1" fmla="val -58572"/>
              <a:gd name="adj2" fmla="val 90445"/>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271" name="Text Box 7">
            <a:extLst>
              <a:ext uri="{FF2B5EF4-FFF2-40B4-BE49-F238E27FC236}">
                <a16:creationId xmlns:a16="http://schemas.microsoft.com/office/drawing/2014/main" id="{15DF7F9C-1AD9-416A-A397-877D7E022EBA}"/>
              </a:ext>
            </a:extLst>
          </p:cNvPr>
          <p:cNvSpPr txBox="1">
            <a:spLocks noChangeArrowheads="1"/>
          </p:cNvSpPr>
          <p:nvPr/>
        </p:nvSpPr>
        <p:spPr bwMode="auto">
          <a:xfrm>
            <a:off x="1905000" y="2667000"/>
            <a:ext cx="1752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1400"/>
              <a:t>Organizational Process Assets</a:t>
            </a:r>
          </a:p>
        </p:txBody>
      </p:sp>
      <p:sp>
        <p:nvSpPr>
          <p:cNvPr id="11272" name="Text Box 8">
            <a:extLst>
              <a:ext uri="{FF2B5EF4-FFF2-40B4-BE49-F238E27FC236}">
                <a16:creationId xmlns:a16="http://schemas.microsoft.com/office/drawing/2014/main" id="{A7706018-2F04-471E-93DE-3C20C1FC0340}"/>
              </a:ext>
            </a:extLst>
          </p:cNvPr>
          <p:cNvSpPr txBox="1">
            <a:spLocks noChangeArrowheads="1"/>
          </p:cNvSpPr>
          <p:nvPr/>
        </p:nvSpPr>
        <p:spPr bwMode="auto">
          <a:xfrm>
            <a:off x="1981200" y="15240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1400"/>
              <a:t>Project Charter</a:t>
            </a:r>
          </a:p>
        </p:txBody>
      </p:sp>
      <p:sp>
        <p:nvSpPr>
          <p:cNvPr id="11273" name="Text Box 10">
            <a:extLst>
              <a:ext uri="{FF2B5EF4-FFF2-40B4-BE49-F238E27FC236}">
                <a16:creationId xmlns:a16="http://schemas.microsoft.com/office/drawing/2014/main" id="{C7B8A042-2031-4EE5-92FF-69FFE6ACF818}"/>
              </a:ext>
            </a:extLst>
          </p:cNvPr>
          <p:cNvSpPr txBox="1">
            <a:spLocks noChangeArrowheads="1"/>
          </p:cNvSpPr>
          <p:nvPr/>
        </p:nvSpPr>
        <p:spPr bwMode="auto">
          <a:xfrm>
            <a:off x="4876800" y="1676400"/>
            <a:ext cx="2667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buFont typeface="Wingdings" panose="05000000000000000000" pitchFamily="2" charset="2"/>
              <a:buChar char="q"/>
            </a:pPr>
            <a:r>
              <a:rPr lang="en-US" altLang="en-US" sz="1400"/>
              <a:t>Expert judgement</a:t>
            </a:r>
          </a:p>
          <a:p>
            <a:pPr algn="l">
              <a:spcBef>
                <a:spcPct val="50000"/>
              </a:spcBef>
              <a:buFont typeface="Wingdings" panose="05000000000000000000" pitchFamily="2" charset="2"/>
              <a:buChar char="q"/>
            </a:pPr>
            <a:r>
              <a:rPr lang="en-US" altLang="en-US" sz="1400"/>
              <a:t> Product analysis</a:t>
            </a:r>
          </a:p>
          <a:p>
            <a:pPr algn="l">
              <a:spcBef>
                <a:spcPct val="50000"/>
              </a:spcBef>
              <a:buFont typeface="Wingdings" panose="05000000000000000000" pitchFamily="2" charset="2"/>
              <a:buChar char="q"/>
            </a:pPr>
            <a:r>
              <a:rPr lang="en-US" altLang="en-US" sz="1400"/>
              <a:t>Alternatives identification</a:t>
            </a:r>
          </a:p>
          <a:p>
            <a:pPr algn="l">
              <a:spcBef>
                <a:spcPct val="50000"/>
              </a:spcBef>
              <a:buFont typeface="Wingdings" panose="05000000000000000000" pitchFamily="2" charset="2"/>
              <a:buChar char="q"/>
            </a:pPr>
            <a:r>
              <a:rPr lang="en-US" altLang="en-US" sz="1400"/>
              <a:t>Facilitated workshops</a:t>
            </a:r>
          </a:p>
          <a:p>
            <a:pPr algn="l">
              <a:spcBef>
                <a:spcPct val="50000"/>
              </a:spcBef>
              <a:buFont typeface="Wingdings" panose="05000000000000000000" pitchFamily="2" charset="2"/>
              <a:buChar char="q"/>
            </a:pPr>
            <a:endParaRPr lang="en-US" altLang="en-US" sz="1400"/>
          </a:p>
        </p:txBody>
      </p:sp>
      <p:sp>
        <p:nvSpPr>
          <p:cNvPr id="11274" name="Text Box 11">
            <a:extLst>
              <a:ext uri="{FF2B5EF4-FFF2-40B4-BE49-F238E27FC236}">
                <a16:creationId xmlns:a16="http://schemas.microsoft.com/office/drawing/2014/main" id="{123AA986-D68F-4F59-97F3-8DC89C52F57E}"/>
              </a:ext>
            </a:extLst>
          </p:cNvPr>
          <p:cNvSpPr txBox="1">
            <a:spLocks noChangeArrowheads="1"/>
          </p:cNvSpPr>
          <p:nvPr/>
        </p:nvSpPr>
        <p:spPr bwMode="auto">
          <a:xfrm>
            <a:off x="3733800" y="126365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1600" i="1"/>
              <a:t>Inputs</a:t>
            </a:r>
          </a:p>
        </p:txBody>
      </p:sp>
      <p:sp>
        <p:nvSpPr>
          <p:cNvPr id="11275" name="Text Box 13">
            <a:extLst>
              <a:ext uri="{FF2B5EF4-FFF2-40B4-BE49-F238E27FC236}">
                <a16:creationId xmlns:a16="http://schemas.microsoft.com/office/drawing/2014/main" id="{94BEE04B-4CD3-42EF-9238-FB053E5AE389}"/>
              </a:ext>
            </a:extLst>
          </p:cNvPr>
          <p:cNvSpPr txBox="1">
            <a:spLocks noChangeArrowheads="1"/>
          </p:cNvSpPr>
          <p:nvPr/>
        </p:nvSpPr>
        <p:spPr bwMode="auto">
          <a:xfrm>
            <a:off x="5105400" y="1295400"/>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1600" i="1"/>
              <a:t>Tools &amp; Techniques</a:t>
            </a:r>
          </a:p>
        </p:txBody>
      </p:sp>
      <p:sp>
        <p:nvSpPr>
          <p:cNvPr id="11276" name="AutoShape 14">
            <a:extLst>
              <a:ext uri="{FF2B5EF4-FFF2-40B4-BE49-F238E27FC236}">
                <a16:creationId xmlns:a16="http://schemas.microsoft.com/office/drawing/2014/main" id="{77E24711-A221-43E5-8B1D-D69A589DB693}"/>
              </a:ext>
            </a:extLst>
          </p:cNvPr>
          <p:cNvSpPr>
            <a:spLocks noChangeArrowheads="1"/>
          </p:cNvSpPr>
          <p:nvPr/>
        </p:nvSpPr>
        <p:spPr bwMode="auto">
          <a:xfrm>
            <a:off x="7543800" y="2438400"/>
            <a:ext cx="1295400" cy="533400"/>
          </a:xfrm>
          <a:prstGeom prst="notchedRightArrow">
            <a:avLst>
              <a:gd name="adj1" fmla="val 50000"/>
              <a:gd name="adj2" fmla="val 60714"/>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277" name="Text Box 15">
            <a:extLst>
              <a:ext uri="{FF2B5EF4-FFF2-40B4-BE49-F238E27FC236}">
                <a16:creationId xmlns:a16="http://schemas.microsoft.com/office/drawing/2014/main" id="{65F57CD3-FD89-457A-81B4-3525787CC86A}"/>
              </a:ext>
            </a:extLst>
          </p:cNvPr>
          <p:cNvSpPr txBox="1">
            <a:spLocks noChangeArrowheads="1"/>
          </p:cNvSpPr>
          <p:nvPr/>
        </p:nvSpPr>
        <p:spPr bwMode="auto">
          <a:xfrm>
            <a:off x="8839200" y="2438401"/>
            <a:ext cx="1828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1400"/>
              <a:t>Project Document Updates</a:t>
            </a:r>
          </a:p>
        </p:txBody>
      </p:sp>
      <p:sp>
        <p:nvSpPr>
          <p:cNvPr id="11278" name="Text Box 38">
            <a:extLst>
              <a:ext uri="{FF2B5EF4-FFF2-40B4-BE49-F238E27FC236}">
                <a16:creationId xmlns:a16="http://schemas.microsoft.com/office/drawing/2014/main" id="{CF9508C9-C3B9-4646-9140-838FE755337F}"/>
              </a:ext>
            </a:extLst>
          </p:cNvPr>
          <p:cNvSpPr txBox="1">
            <a:spLocks noChangeArrowheads="1"/>
          </p:cNvSpPr>
          <p:nvPr/>
        </p:nvSpPr>
        <p:spPr bwMode="auto">
          <a:xfrm>
            <a:off x="7543800" y="164465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1600" i="1"/>
              <a:t>Outputs</a:t>
            </a:r>
          </a:p>
        </p:txBody>
      </p:sp>
      <p:sp>
        <p:nvSpPr>
          <p:cNvPr id="11279" name="AutoShape 39">
            <a:extLst>
              <a:ext uri="{FF2B5EF4-FFF2-40B4-BE49-F238E27FC236}">
                <a16:creationId xmlns:a16="http://schemas.microsoft.com/office/drawing/2014/main" id="{76C197D7-B036-4BC2-87AC-630340ABAE3B}"/>
              </a:ext>
            </a:extLst>
          </p:cNvPr>
          <p:cNvSpPr>
            <a:spLocks noChangeArrowheads="1"/>
          </p:cNvSpPr>
          <p:nvPr/>
        </p:nvSpPr>
        <p:spPr bwMode="auto">
          <a:xfrm>
            <a:off x="7543800" y="1828800"/>
            <a:ext cx="1295400" cy="533400"/>
          </a:xfrm>
          <a:prstGeom prst="notchedRightArrow">
            <a:avLst>
              <a:gd name="adj1" fmla="val 50000"/>
              <a:gd name="adj2" fmla="val 60714"/>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280" name="Text Box 40">
            <a:extLst>
              <a:ext uri="{FF2B5EF4-FFF2-40B4-BE49-F238E27FC236}">
                <a16:creationId xmlns:a16="http://schemas.microsoft.com/office/drawing/2014/main" id="{AAE9A06F-CD72-45CB-9B15-ADE9345164CD}"/>
              </a:ext>
            </a:extLst>
          </p:cNvPr>
          <p:cNvSpPr txBox="1">
            <a:spLocks noChangeArrowheads="1"/>
          </p:cNvSpPr>
          <p:nvPr/>
        </p:nvSpPr>
        <p:spPr bwMode="auto">
          <a:xfrm>
            <a:off x="8839200" y="1828800"/>
            <a:ext cx="1828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1400"/>
              <a:t>Project Scope Statement</a:t>
            </a:r>
          </a:p>
        </p:txBody>
      </p:sp>
      <p:grpSp>
        <p:nvGrpSpPr>
          <p:cNvPr id="11281" name="Group 70">
            <a:extLst>
              <a:ext uri="{FF2B5EF4-FFF2-40B4-BE49-F238E27FC236}">
                <a16:creationId xmlns:a16="http://schemas.microsoft.com/office/drawing/2014/main" id="{9583ED7C-3BD3-42B9-9CB4-661F0DD1E2FB}"/>
              </a:ext>
            </a:extLst>
          </p:cNvPr>
          <p:cNvGrpSpPr>
            <a:grpSpLocks/>
          </p:cNvGrpSpPr>
          <p:nvPr/>
        </p:nvGrpSpPr>
        <p:grpSpPr bwMode="auto">
          <a:xfrm>
            <a:off x="1981200" y="5091112"/>
            <a:ext cx="8382000" cy="1066800"/>
            <a:chOff x="240" y="3504"/>
            <a:chExt cx="5280" cy="672"/>
          </a:xfrm>
        </p:grpSpPr>
        <p:sp>
          <p:nvSpPr>
            <p:cNvPr id="11283" name="Rectangle 5">
              <a:extLst>
                <a:ext uri="{FF2B5EF4-FFF2-40B4-BE49-F238E27FC236}">
                  <a16:creationId xmlns:a16="http://schemas.microsoft.com/office/drawing/2014/main" id="{E6E8C5DF-C11A-4EDD-A790-F7DBC10CEA09}"/>
                </a:ext>
              </a:extLst>
            </p:cNvPr>
            <p:cNvSpPr>
              <a:spLocks noChangeArrowheads="1"/>
            </p:cNvSpPr>
            <p:nvPr/>
          </p:nvSpPr>
          <p:spPr bwMode="auto">
            <a:xfrm>
              <a:off x="288"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284" name="AutoShape 28">
              <a:extLst>
                <a:ext uri="{FF2B5EF4-FFF2-40B4-BE49-F238E27FC236}">
                  <a16:creationId xmlns:a16="http://schemas.microsoft.com/office/drawing/2014/main" id="{6691E100-0A03-42E4-9933-AB2368B4A981}"/>
                </a:ext>
              </a:extLst>
            </p:cNvPr>
            <p:cNvSpPr>
              <a:spLocks noChangeArrowheads="1"/>
            </p:cNvSpPr>
            <p:nvPr/>
          </p:nvSpPr>
          <p:spPr bwMode="auto">
            <a:xfrm>
              <a:off x="1056"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285" name="Text Box 36">
              <a:extLst>
                <a:ext uri="{FF2B5EF4-FFF2-40B4-BE49-F238E27FC236}">
                  <a16:creationId xmlns:a16="http://schemas.microsoft.com/office/drawing/2014/main" id="{A2C67EAB-CD7F-4623-A6A6-9E96E9C818FE}"/>
                </a:ext>
              </a:extLst>
            </p:cNvPr>
            <p:cNvSpPr txBox="1">
              <a:spLocks noChangeArrowheads="1"/>
            </p:cNvSpPr>
            <p:nvPr/>
          </p:nvSpPr>
          <p:spPr bwMode="auto">
            <a:xfrm>
              <a:off x="240" y="3648"/>
              <a:ext cx="81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300"/>
                <a:t>Collect </a:t>
              </a:r>
            </a:p>
            <a:p>
              <a:pPr>
                <a:spcBef>
                  <a:spcPct val="50000"/>
                </a:spcBef>
              </a:pPr>
              <a:r>
                <a:rPr lang="en-US" altLang="en-US" sz="1300"/>
                <a:t>Requirements</a:t>
              </a:r>
            </a:p>
          </p:txBody>
        </p:sp>
        <p:sp>
          <p:nvSpPr>
            <p:cNvPr id="11286" name="Rectangle 56">
              <a:extLst>
                <a:ext uri="{FF2B5EF4-FFF2-40B4-BE49-F238E27FC236}">
                  <a16:creationId xmlns:a16="http://schemas.microsoft.com/office/drawing/2014/main" id="{9824476C-11B4-4858-A576-4C6B4E2FA62D}"/>
                </a:ext>
              </a:extLst>
            </p:cNvPr>
            <p:cNvSpPr>
              <a:spLocks noChangeArrowheads="1"/>
            </p:cNvSpPr>
            <p:nvPr/>
          </p:nvSpPr>
          <p:spPr bwMode="auto">
            <a:xfrm>
              <a:off x="139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287" name="AutoShape 57">
              <a:extLst>
                <a:ext uri="{FF2B5EF4-FFF2-40B4-BE49-F238E27FC236}">
                  <a16:creationId xmlns:a16="http://schemas.microsoft.com/office/drawing/2014/main" id="{28F19A0E-EF6D-49E4-B569-E471E9A82B3E}"/>
                </a:ext>
              </a:extLst>
            </p:cNvPr>
            <p:cNvSpPr>
              <a:spLocks noChangeArrowheads="1"/>
            </p:cNvSpPr>
            <p:nvPr/>
          </p:nvSpPr>
          <p:spPr bwMode="auto">
            <a:xfrm>
              <a:off x="2160"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288" name="Text Box 58">
              <a:extLst>
                <a:ext uri="{FF2B5EF4-FFF2-40B4-BE49-F238E27FC236}">
                  <a16:creationId xmlns:a16="http://schemas.microsoft.com/office/drawing/2014/main" id="{5F411057-FF34-40D8-8FB0-5E6E1E157130}"/>
                </a:ext>
              </a:extLst>
            </p:cNvPr>
            <p:cNvSpPr txBox="1">
              <a:spLocks noChangeArrowheads="1"/>
            </p:cNvSpPr>
            <p:nvPr/>
          </p:nvSpPr>
          <p:spPr bwMode="auto">
            <a:xfrm>
              <a:off x="1344" y="3648"/>
              <a:ext cx="81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300"/>
                <a:t>Define</a:t>
              </a:r>
            </a:p>
            <a:p>
              <a:pPr>
                <a:spcBef>
                  <a:spcPct val="50000"/>
                </a:spcBef>
              </a:pPr>
              <a:r>
                <a:rPr lang="en-US" altLang="en-US" sz="1300"/>
                <a:t>Scope</a:t>
              </a:r>
            </a:p>
          </p:txBody>
        </p:sp>
        <p:sp>
          <p:nvSpPr>
            <p:cNvPr id="11289" name="Rectangle 59">
              <a:extLst>
                <a:ext uri="{FF2B5EF4-FFF2-40B4-BE49-F238E27FC236}">
                  <a16:creationId xmlns:a16="http://schemas.microsoft.com/office/drawing/2014/main" id="{76CA53A5-2EFA-4621-A4A7-FB21C235BC1D}"/>
                </a:ext>
              </a:extLst>
            </p:cNvPr>
            <p:cNvSpPr>
              <a:spLocks noChangeArrowheads="1"/>
            </p:cNvSpPr>
            <p:nvPr/>
          </p:nvSpPr>
          <p:spPr bwMode="auto">
            <a:xfrm>
              <a:off x="2496"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290" name="AutoShape 60">
              <a:extLst>
                <a:ext uri="{FF2B5EF4-FFF2-40B4-BE49-F238E27FC236}">
                  <a16:creationId xmlns:a16="http://schemas.microsoft.com/office/drawing/2014/main" id="{0A6A8B9F-06E5-468D-A84A-23AA312EF1B2}"/>
                </a:ext>
              </a:extLst>
            </p:cNvPr>
            <p:cNvSpPr>
              <a:spLocks noChangeArrowheads="1"/>
            </p:cNvSpPr>
            <p:nvPr/>
          </p:nvSpPr>
          <p:spPr bwMode="auto">
            <a:xfrm>
              <a:off x="3264"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291" name="Text Box 61">
              <a:extLst>
                <a:ext uri="{FF2B5EF4-FFF2-40B4-BE49-F238E27FC236}">
                  <a16:creationId xmlns:a16="http://schemas.microsoft.com/office/drawing/2014/main" id="{F2E0B279-D886-427E-A10F-B6B49A47DEDA}"/>
                </a:ext>
              </a:extLst>
            </p:cNvPr>
            <p:cNvSpPr txBox="1">
              <a:spLocks noChangeArrowheads="1"/>
            </p:cNvSpPr>
            <p:nvPr/>
          </p:nvSpPr>
          <p:spPr bwMode="auto">
            <a:xfrm>
              <a:off x="2544" y="3648"/>
              <a:ext cx="67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300"/>
                <a:t>Create WBS</a:t>
              </a:r>
            </a:p>
          </p:txBody>
        </p:sp>
        <p:sp>
          <p:nvSpPr>
            <p:cNvPr id="11292" name="Rectangle 62">
              <a:extLst>
                <a:ext uri="{FF2B5EF4-FFF2-40B4-BE49-F238E27FC236}">
                  <a16:creationId xmlns:a16="http://schemas.microsoft.com/office/drawing/2014/main" id="{EBA919D8-D6F4-4C56-9C2D-5A3FD662CAA7}"/>
                </a:ext>
              </a:extLst>
            </p:cNvPr>
            <p:cNvSpPr>
              <a:spLocks noChangeArrowheads="1"/>
            </p:cNvSpPr>
            <p:nvPr/>
          </p:nvSpPr>
          <p:spPr bwMode="auto">
            <a:xfrm>
              <a:off x="3600"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293" name="AutoShape 63">
              <a:extLst>
                <a:ext uri="{FF2B5EF4-FFF2-40B4-BE49-F238E27FC236}">
                  <a16:creationId xmlns:a16="http://schemas.microsoft.com/office/drawing/2014/main" id="{FEB118AA-64CA-42BF-8D70-ACE88C2918BD}"/>
                </a:ext>
              </a:extLst>
            </p:cNvPr>
            <p:cNvSpPr>
              <a:spLocks noChangeArrowheads="1"/>
            </p:cNvSpPr>
            <p:nvPr/>
          </p:nvSpPr>
          <p:spPr bwMode="auto">
            <a:xfrm>
              <a:off x="4416"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294" name="Text Box 64">
              <a:extLst>
                <a:ext uri="{FF2B5EF4-FFF2-40B4-BE49-F238E27FC236}">
                  <a16:creationId xmlns:a16="http://schemas.microsoft.com/office/drawing/2014/main" id="{97D70FC7-953D-4540-B9D0-1F2E58BA172E}"/>
                </a:ext>
              </a:extLst>
            </p:cNvPr>
            <p:cNvSpPr txBox="1">
              <a:spLocks noChangeArrowheads="1"/>
            </p:cNvSpPr>
            <p:nvPr/>
          </p:nvSpPr>
          <p:spPr bwMode="auto">
            <a:xfrm>
              <a:off x="3552" y="3648"/>
              <a:ext cx="81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300"/>
                <a:t>Verify</a:t>
              </a:r>
            </a:p>
            <a:p>
              <a:pPr>
                <a:spcBef>
                  <a:spcPct val="50000"/>
                </a:spcBef>
              </a:pPr>
              <a:r>
                <a:rPr lang="en-US" altLang="en-US" sz="1300"/>
                <a:t>Scope</a:t>
              </a:r>
            </a:p>
          </p:txBody>
        </p:sp>
        <p:sp>
          <p:nvSpPr>
            <p:cNvPr id="11295" name="Rectangle 68">
              <a:extLst>
                <a:ext uri="{FF2B5EF4-FFF2-40B4-BE49-F238E27FC236}">
                  <a16:creationId xmlns:a16="http://schemas.microsoft.com/office/drawing/2014/main" id="{9238910E-B0F2-4241-A167-04B18166008E}"/>
                </a:ext>
              </a:extLst>
            </p:cNvPr>
            <p:cNvSpPr>
              <a:spLocks noChangeArrowheads="1"/>
            </p:cNvSpPr>
            <p:nvPr/>
          </p:nvSpPr>
          <p:spPr bwMode="auto">
            <a:xfrm>
              <a:off x="475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296" name="Text Box 69">
              <a:extLst>
                <a:ext uri="{FF2B5EF4-FFF2-40B4-BE49-F238E27FC236}">
                  <a16:creationId xmlns:a16="http://schemas.microsoft.com/office/drawing/2014/main" id="{5F1C0630-78F8-44EC-940B-220CC7343AB7}"/>
                </a:ext>
              </a:extLst>
            </p:cNvPr>
            <p:cNvSpPr txBox="1">
              <a:spLocks noChangeArrowheads="1"/>
            </p:cNvSpPr>
            <p:nvPr/>
          </p:nvSpPr>
          <p:spPr bwMode="auto">
            <a:xfrm>
              <a:off x="4752" y="3648"/>
              <a:ext cx="768"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300"/>
                <a:t>Control</a:t>
              </a:r>
            </a:p>
            <a:p>
              <a:pPr>
                <a:spcBef>
                  <a:spcPct val="50000"/>
                </a:spcBef>
              </a:pPr>
              <a:r>
                <a:rPr lang="en-US" altLang="en-US" sz="1300"/>
                <a:t>Scope</a:t>
              </a:r>
            </a:p>
          </p:txBody>
        </p:sp>
      </p:grpSp>
      <p:sp>
        <p:nvSpPr>
          <p:cNvPr id="11282" name="Text Box 8">
            <a:extLst>
              <a:ext uri="{FF2B5EF4-FFF2-40B4-BE49-F238E27FC236}">
                <a16:creationId xmlns:a16="http://schemas.microsoft.com/office/drawing/2014/main" id="{50196A8E-39C4-419B-A1D0-DB5937DE8114}"/>
              </a:ext>
            </a:extLst>
          </p:cNvPr>
          <p:cNvSpPr txBox="1">
            <a:spLocks noChangeArrowheads="1"/>
          </p:cNvSpPr>
          <p:nvPr/>
        </p:nvSpPr>
        <p:spPr bwMode="auto">
          <a:xfrm>
            <a:off x="1981200" y="2057401"/>
            <a:ext cx="1752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1400"/>
              <a:t>Requirements documentation</a:t>
            </a:r>
          </a:p>
        </p:txBody>
      </p:sp>
    </p:spTree>
    <p:extLst>
      <p:ext uri="{BB962C8B-B14F-4D97-AF65-F5344CB8AC3E}">
        <p14:creationId xmlns:p14="http://schemas.microsoft.com/office/powerpoint/2010/main" val="1688411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8" name="Rectangle 4">
            <a:extLst>
              <a:ext uri="{FF2B5EF4-FFF2-40B4-BE49-F238E27FC236}">
                <a16:creationId xmlns:a16="http://schemas.microsoft.com/office/drawing/2014/main" id="{FDB55AB7-B389-40DB-92A0-6576A9AFFE3B}"/>
              </a:ext>
            </a:extLst>
          </p:cNvPr>
          <p:cNvSpPr>
            <a:spLocks noGrp="1" noChangeArrowheads="1"/>
          </p:cNvSpPr>
          <p:nvPr>
            <p:ph type="title"/>
          </p:nvPr>
        </p:nvSpPr>
        <p:spPr/>
        <p:txBody>
          <a:bodyPr/>
          <a:lstStyle/>
          <a:p>
            <a:pPr eaLnBrk="1" hangingPunct="1">
              <a:defRPr/>
            </a:pPr>
            <a:r>
              <a:rPr lang="en-US"/>
              <a:t>Work Breakdown Structure</a:t>
            </a:r>
          </a:p>
        </p:txBody>
      </p:sp>
      <p:grpSp>
        <p:nvGrpSpPr>
          <p:cNvPr id="2" name="Organization Chart 7">
            <a:extLst>
              <a:ext uri="{FF2B5EF4-FFF2-40B4-BE49-F238E27FC236}">
                <a16:creationId xmlns:a16="http://schemas.microsoft.com/office/drawing/2014/main" id="{4373DAA0-A0DD-4D56-B0EA-757FC8DC65B7}"/>
              </a:ext>
            </a:extLst>
          </p:cNvPr>
          <p:cNvGrpSpPr>
            <a:grpSpLocks noChangeAspect="1"/>
          </p:cNvGrpSpPr>
          <p:nvPr/>
        </p:nvGrpSpPr>
        <p:grpSpPr bwMode="auto">
          <a:xfrm>
            <a:off x="870857" y="968829"/>
            <a:ext cx="10591800" cy="5262109"/>
            <a:chOff x="288" y="1020"/>
            <a:chExt cx="3755" cy="5433"/>
          </a:xfrm>
        </p:grpSpPr>
        <p:cxnSp>
          <p:nvCxnSpPr>
            <p:cNvPr id="1028" name="_s1028">
              <a:extLst>
                <a:ext uri="{FF2B5EF4-FFF2-40B4-BE49-F238E27FC236}">
                  <a16:creationId xmlns:a16="http://schemas.microsoft.com/office/drawing/2014/main" id="{F76A1DB8-7F05-4F70-853D-BBCF73590093}"/>
                </a:ext>
              </a:extLst>
            </p:cNvPr>
            <p:cNvCxnSpPr>
              <a:cxnSpLocks noChangeShapeType="1"/>
              <a:stCxn id="18" idx="1"/>
              <a:endCxn id="16" idx="2"/>
            </p:cNvCxnSpPr>
            <p:nvPr/>
          </p:nvCxnSpPr>
          <p:spPr bwMode="auto">
            <a:xfrm rot="10800000">
              <a:off x="3035" y="4231"/>
              <a:ext cx="144" cy="71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29" name="_s1029">
              <a:extLst>
                <a:ext uri="{FF2B5EF4-FFF2-40B4-BE49-F238E27FC236}">
                  <a16:creationId xmlns:a16="http://schemas.microsoft.com/office/drawing/2014/main" id="{697130D8-B3E3-42B2-A801-1B678A159A33}"/>
                </a:ext>
              </a:extLst>
            </p:cNvPr>
            <p:cNvCxnSpPr>
              <a:cxnSpLocks noChangeShapeType="1"/>
              <a:stCxn id="17" idx="1"/>
              <a:endCxn id="16" idx="2"/>
            </p:cNvCxnSpPr>
            <p:nvPr/>
          </p:nvCxnSpPr>
          <p:spPr bwMode="auto">
            <a:xfrm rot="10800000">
              <a:off x="3035" y="4231"/>
              <a:ext cx="144" cy="27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30" name="_s1030">
              <a:extLst>
                <a:ext uri="{FF2B5EF4-FFF2-40B4-BE49-F238E27FC236}">
                  <a16:creationId xmlns:a16="http://schemas.microsoft.com/office/drawing/2014/main" id="{79A13382-98AD-4560-9FB9-83AFDB4B8004}"/>
                </a:ext>
              </a:extLst>
            </p:cNvPr>
            <p:cNvCxnSpPr>
              <a:cxnSpLocks noChangeShapeType="1"/>
              <a:stCxn id="16" idx="1"/>
              <a:endCxn id="5" idx="2"/>
            </p:cNvCxnSpPr>
            <p:nvPr/>
          </p:nvCxnSpPr>
          <p:spPr bwMode="auto">
            <a:xfrm rot="10800000">
              <a:off x="2460" y="2857"/>
              <a:ext cx="143" cy="1214"/>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31" name="_s1031">
              <a:extLst>
                <a:ext uri="{FF2B5EF4-FFF2-40B4-BE49-F238E27FC236}">
                  <a16:creationId xmlns:a16="http://schemas.microsoft.com/office/drawing/2014/main" id="{C31C1C37-A50C-41D2-8FF2-7D0E4852132A}"/>
                </a:ext>
              </a:extLst>
            </p:cNvPr>
            <p:cNvCxnSpPr>
              <a:cxnSpLocks noChangeShapeType="1"/>
              <a:stCxn id="15" idx="1"/>
              <a:endCxn id="5" idx="2"/>
            </p:cNvCxnSpPr>
            <p:nvPr/>
          </p:nvCxnSpPr>
          <p:spPr bwMode="auto">
            <a:xfrm rot="10800000">
              <a:off x="2460" y="2857"/>
              <a:ext cx="143" cy="751"/>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32" name="_s1032">
              <a:extLst>
                <a:ext uri="{FF2B5EF4-FFF2-40B4-BE49-F238E27FC236}">
                  <a16:creationId xmlns:a16="http://schemas.microsoft.com/office/drawing/2014/main" id="{0D0917C6-BF3F-4B81-A8FC-5D769E2817AF}"/>
                </a:ext>
              </a:extLst>
            </p:cNvPr>
            <p:cNvCxnSpPr>
              <a:cxnSpLocks noChangeShapeType="1"/>
              <a:stCxn id="14" idx="1"/>
              <a:endCxn id="5" idx="2"/>
            </p:cNvCxnSpPr>
            <p:nvPr/>
          </p:nvCxnSpPr>
          <p:spPr bwMode="auto">
            <a:xfrm rot="10800000">
              <a:off x="2460" y="2857"/>
              <a:ext cx="143"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33" name="_s1033">
              <a:extLst>
                <a:ext uri="{FF2B5EF4-FFF2-40B4-BE49-F238E27FC236}">
                  <a16:creationId xmlns:a16="http://schemas.microsoft.com/office/drawing/2014/main" id="{056B30F2-DEA8-4D1E-93C1-D4E2A30D0080}"/>
                </a:ext>
              </a:extLst>
            </p:cNvPr>
            <p:cNvCxnSpPr>
              <a:cxnSpLocks noChangeShapeType="1"/>
              <a:stCxn id="13" idx="1"/>
              <a:endCxn id="8" idx="2"/>
            </p:cNvCxnSpPr>
            <p:nvPr/>
          </p:nvCxnSpPr>
          <p:spPr bwMode="auto">
            <a:xfrm rot="10800000">
              <a:off x="1307" y="4692"/>
              <a:ext cx="144" cy="115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34" name="_s1034">
              <a:extLst>
                <a:ext uri="{FF2B5EF4-FFF2-40B4-BE49-F238E27FC236}">
                  <a16:creationId xmlns:a16="http://schemas.microsoft.com/office/drawing/2014/main" id="{BE5B8570-3F5F-41A5-B200-10047EA6A45E}"/>
                </a:ext>
              </a:extLst>
            </p:cNvPr>
            <p:cNvCxnSpPr>
              <a:cxnSpLocks noChangeShapeType="1"/>
              <a:stCxn id="12" idx="1"/>
              <a:endCxn id="8" idx="2"/>
            </p:cNvCxnSpPr>
            <p:nvPr/>
          </p:nvCxnSpPr>
          <p:spPr bwMode="auto">
            <a:xfrm rot="10800000">
              <a:off x="1307" y="4692"/>
              <a:ext cx="144" cy="714"/>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35" name="_s1035">
              <a:extLst>
                <a:ext uri="{FF2B5EF4-FFF2-40B4-BE49-F238E27FC236}">
                  <a16:creationId xmlns:a16="http://schemas.microsoft.com/office/drawing/2014/main" id="{917F70E4-253E-4D1F-B4B0-4D0B45EFEAF1}"/>
                </a:ext>
              </a:extLst>
            </p:cNvPr>
            <p:cNvCxnSpPr>
              <a:cxnSpLocks noChangeShapeType="1"/>
              <a:stCxn id="11" idx="1"/>
              <a:endCxn id="8" idx="2"/>
            </p:cNvCxnSpPr>
            <p:nvPr/>
          </p:nvCxnSpPr>
          <p:spPr bwMode="auto">
            <a:xfrm rot="10800000">
              <a:off x="1307" y="4692"/>
              <a:ext cx="144" cy="277"/>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36" name="_s1036">
              <a:extLst>
                <a:ext uri="{FF2B5EF4-FFF2-40B4-BE49-F238E27FC236}">
                  <a16:creationId xmlns:a16="http://schemas.microsoft.com/office/drawing/2014/main" id="{AF66E9A4-19DD-4D2C-9B3E-47B96ABF6A4D}"/>
                </a:ext>
              </a:extLst>
            </p:cNvPr>
            <p:cNvCxnSpPr>
              <a:cxnSpLocks noChangeShapeType="1"/>
              <a:stCxn id="10" idx="1"/>
              <a:endCxn id="7" idx="2"/>
            </p:cNvCxnSpPr>
            <p:nvPr/>
          </p:nvCxnSpPr>
          <p:spPr bwMode="auto">
            <a:xfrm rot="10800000">
              <a:off x="1307" y="3304"/>
              <a:ext cx="144" cy="71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37" name="_s1037">
              <a:extLst>
                <a:ext uri="{FF2B5EF4-FFF2-40B4-BE49-F238E27FC236}">
                  <a16:creationId xmlns:a16="http://schemas.microsoft.com/office/drawing/2014/main" id="{1E822571-E5E0-42EB-BEC6-FD479D58C769}"/>
                </a:ext>
              </a:extLst>
            </p:cNvPr>
            <p:cNvCxnSpPr>
              <a:cxnSpLocks noChangeShapeType="1"/>
              <a:stCxn id="9" idx="1"/>
              <a:endCxn id="7" idx="2"/>
            </p:cNvCxnSpPr>
            <p:nvPr/>
          </p:nvCxnSpPr>
          <p:spPr bwMode="auto">
            <a:xfrm rot="10800000">
              <a:off x="1307" y="3304"/>
              <a:ext cx="144" cy="27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38" name="_s1038">
              <a:extLst>
                <a:ext uri="{FF2B5EF4-FFF2-40B4-BE49-F238E27FC236}">
                  <a16:creationId xmlns:a16="http://schemas.microsoft.com/office/drawing/2014/main" id="{37BE925F-C24B-4E00-9498-B015B81B7F80}"/>
                </a:ext>
              </a:extLst>
            </p:cNvPr>
            <p:cNvCxnSpPr>
              <a:cxnSpLocks noChangeShapeType="1"/>
              <a:stCxn id="8" idx="1"/>
              <a:endCxn id="4" idx="2"/>
            </p:cNvCxnSpPr>
            <p:nvPr/>
          </p:nvCxnSpPr>
          <p:spPr bwMode="auto">
            <a:xfrm rot="10800000">
              <a:off x="731" y="2857"/>
              <a:ext cx="144" cy="1677"/>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39" name="_s1039">
              <a:extLst>
                <a:ext uri="{FF2B5EF4-FFF2-40B4-BE49-F238E27FC236}">
                  <a16:creationId xmlns:a16="http://schemas.microsoft.com/office/drawing/2014/main" id="{C7C8F5DB-A005-4D39-8C1D-54B98B233092}"/>
                </a:ext>
              </a:extLst>
            </p:cNvPr>
            <p:cNvCxnSpPr>
              <a:cxnSpLocks noChangeShapeType="1"/>
              <a:stCxn id="7" idx="1"/>
              <a:endCxn id="4" idx="2"/>
            </p:cNvCxnSpPr>
            <p:nvPr/>
          </p:nvCxnSpPr>
          <p:spPr bwMode="auto">
            <a:xfrm rot="10800000">
              <a:off x="731" y="2857"/>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40" name="_s1040">
              <a:extLst>
                <a:ext uri="{FF2B5EF4-FFF2-40B4-BE49-F238E27FC236}">
                  <a16:creationId xmlns:a16="http://schemas.microsoft.com/office/drawing/2014/main" id="{3B6EA906-6A12-404F-B41F-D56BAF658620}"/>
                </a:ext>
              </a:extLst>
            </p:cNvPr>
            <p:cNvCxnSpPr>
              <a:cxnSpLocks noChangeShapeType="1"/>
              <a:stCxn id="6" idx="0"/>
              <a:endCxn id="3" idx="2"/>
            </p:cNvCxnSpPr>
            <p:nvPr/>
          </p:nvCxnSpPr>
          <p:spPr bwMode="auto">
            <a:xfrm rot="5400000" flipH="1">
              <a:off x="2764" y="1845"/>
              <a:ext cx="128" cy="132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41" name="_s1041">
              <a:extLst>
                <a:ext uri="{FF2B5EF4-FFF2-40B4-BE49-F238E27FC236}">
                  <a16:creationId xmlns:a16="http://schemas.microsoft.com/office/drawing/2014/main" id="{9B5AA5C4-8B6B-4110-80C1-8F092C84F2CB}"/>
                </a:ext>
              </a:extLst>
            </p:cNvPr>
            <p:cNvCxnSpPr>
              <a:cxnSpLocks noChangeShapeType="1"/>
              <a:stCxn id="5" idx="0"/>
              <a:endCxn id="3" idx="2"/>
            </p:cNvCxnSpPr>
            <p:nvPr/>
          </p:nvCxnSpPr>
          <p:spPr bwMode="auto">
            <a:xfrm rot="5400000" flipH="1">
              <a:off x="2249" y="2360"/>
              <a:ext cx="128" cy="29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42" name="_s1042">
              <a:extLst>
                <a:ext uri="{FF2B5EF4-FFF2-40B4-BE49-F238E27FC236}">
                  <a16:creationId xmlns:a16="http://schemas.microsoft.com/office/drawing/2014/main" id="{13F56B66-D860-4577-BC67-0C1500AB06A2}"/>
                </a:ext>
              </a:extLst>
            </p:cNvPr>
            <p:cNvCxnSpPr>
              <a:cxnSpLocks noChangeShapeType="1"/>
              <a:stCxn id="4" idx="0"/>
              <a:endCxn id="3" idx="2"/>
            </p:cNvCxnSpPr>
            <p:nvPr/>
          </p:nvCxnSpPr>
          <p:spPr bwMode="auto">
            <a:xfrm rot="16200000">
              <a:off x="1385" y="1789"/>
              <a:ext cx="128" cy="1435"/>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 name="_s1043">
              <a:extLst>
                <a:ext uri="{FF2B5EF4-FFF2-40B4-BE49-F238E27FC236}">
                  <a16:creationId xmlns:a16="http://schemas.microsoft.com/office/drawing/2014/main" id="{31FE70A8-6E27-402B-AA31-39DACF453993}"/>
                </a:ext>
              </a:extLst>
            </p:cNvPr>
            <p:cNvSpPr>
              <a:spLocks noChangeArrowheads="1"/>
            </p:cNvSpPr>
            <p:nvPr/>
          </p:nvSpPr>
          <p:spPr bwMode="auto">
            <a:xfrm>
              <a:off x="1734" y="1925"/>
              <a:ext cx="863" cy="518"/>
            </a:xfrm>
            <a:prstGeom prst="roundRect">
              <a:avLst>
                <a:gd name="adj" fmla="val 16667"/>
              </a:avLst>
            </a:prstGeom>
            <a:solidFill>
              <a:schemeClr val="accent1"/>
            </a:solidFill>
            <a:ln w="9525">
              <a:solidFill>
                <a:schemeClr val="tx1"/>
              </a:solidFill>
              <a:round/>
              <a:headEnd/>
              <a:tailEnd/>
            </a:ln>
          </p:spPr>
          <p:txBody>
            <a:bodyPr vert="horz" wrap="none" lIns="47741" tIns="23870" rIns="47741" bIns="2387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New Warehouse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4" name="_s1044">
              <a:extLst>
                <a:ext uri="{FF2B5EF4-FFF2-40B4-BE49-F238E27FC236}">
                  <a16:creationId xmlns:a16="http://schemas.microsoft.com/office/drawing/2014/main" id="{0D4BD85D-2E9E-43CE-9DB1-BFBB9747A738}"/>
                </a:ext>
              </a:extLst>
            </p:cNvPr>
            <p:cNvSpPr>
              <a:spLocks noChangeArrowheads="1"/>
            </p:cNvSpPr>
            <p:nvPr/>
          </p:nvSpPr>
          <p:spPr bwMode="auto">
            <a:xfrm>
              <a:off x="288" y="2571"/>
              <a:ext cx="886" cy="286"/>
            </a:xfrm>
            <a:prstGeom prst="roundRect">
              <a:avLst>
                <a:gd name="adj" fmla="val 16667"/>
              </a:avLst>
            </a:prstGeom>
            <a:solidFill>
              <a:schemeClr val="accent1"/>
            </a:solidFill>
            <a:ln w="9525">
              <a:solidFill>
                <a:schemeClr val="tx1"/>
              </a:solidFill>
              <a:round/>
              <a:headEnd/>
              <a:tailEnd/>
            </a:ln>
          </p:spPr>
          <p:txBody>
            <a:bodyPr vert="horz" wrap="none" lIns="47741" tIns="23870" rIns="47741" bIns="2387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Design - 1</a:t>
              </a:r>
            </a:p>
          </p:txBody>
        </p:sp>
        <p:sp>
          <p:nvSpPr>
            <p:cNvPr id="5" name="_s1045">
              <a:extLst>
                <a:ext uri="{FF2B5EF4-FFF2-40B4-BE49-F238E27FC236}">
                  <a16:creationId xmlns:a16="http://schemas.microsoft.com/office/drawing/2014/main" id="{41984306-D4D1-4780-BD1F-EAEB0D0B38A9}"/>
                </a:ext>
              </a:extLst>
            </p:cNvPr>
            <p:cNvSpPr>
              <a:spLocks noChangeArrowheads="1"/>
            </p:cNvSpPr>
            <p:nvPr/>
          </p:nvSpPr>
          <p:spPr bwMode="auto">
            <a:xfrm>
              <a:off x="2016" y="2571"/>
              <a:ext cx="886" cy="286"/>
            </a:xfrm>
            <a:prstGeom prst="roundRect">
              <a:avLst>
                <a:gd name="adj" fmla="val 16667"/>
              </a:avLst>
            </a:prstGeom>
            <a:solidFill>
              <a:schemeClr val="accent1"/>
            </a:solidFill>
            <a:ln w="9525">
              <a:solidFill>
                <a:schemeClr val="tx1"/>
              </a:solidFill>
              <a:round/>
              <a:headEnd/>
              <a:tailEnd/>
            </a:ln>
          </p:spPr>
          <p:txBody>
            <a:bodyPr vert="horz" wrap="none" lIns="47741" tIns="23870" rIns="47741" bIns="2387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Construction - 2</a:t>
              </a:r>
            </a:p>
          </p:txBody>
        </p:sp>
        <p:sp>
          <p:nvSpPr>
            <p:cNvPr id="6" name="_s1046">
              <a:extLst>
                <a:ext uri="{FF2B5EF4-FFF2-40B4-BE49-F238E27FC236}">
                  <a16:creationId xmlns:a16="http://schemas.microsoft.com/office/drawing/2014/main" id="{DC8E97C1-DD1B-485B-8234-D6301034F08A}"/>
                </a:ext>
              </a:extLst>
            </p:cNvPr>
            <p:cNvSpPr>
              <a:spLocks noChangeArrowheads="1"/>
            </p:cNvSpPr>
            <p:nvPr/>
          </p:nvSpPr>
          <p:spPr bwMode="auto">
            <a:xfrm>
              <a:off x="3046" y="2571"/>
              <a:ext cx="886" cy="286"/>
            </a:xfrm>
            <a:prstGeom prst="roundRect">
              <a:avLst>
                <a:gd name="adj" fmla="val 16667"/>
              </a:avLst>
            </a:prstGeom>
            <a:solidFill>
              <a:schemeClr val="accent1"/>
            </a:solidFill>
            <a:ln w="9525">
              <a:solidFill>
                <a:schemeClr val="tx1"/>
              </a:solidFill>
              <a:round/>
              <a:headEnd/>
              <a:tailEnd/>
            </a:ln>
          </p:spPr>
          <p:txBody>
            <a:bodyPr vert="horz" wrap="none" lIns="47741" tIns="23870" rIns="47741" bIns="2387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Commissioning - 3</a:t>
              </a:r>
            </a:p>
          </p:txBody>
        </p:sp>
        <p:sp>
          <p:nvSpPr>
            <p:cNvPr id="7" name="_s1047">
              <a:extLst>
                <a:ext uri="{FF2B5EF4-FFF2-40B4-BE49-F238E27FC236}">
                  <a16:creationId xmlns:a16="http://schemas.microsoft.com/office/drawing/2014/main" id="{D148D265-4FB7-4E34-B594-D576B05662D9}"/>
                </a:ext>
              </a:extLst>
            </p:cNvPr>
            <p:cNvSpPr>
              <a:spLocks noChangeArrowheads="1"/>
            </p:cNvSpPr>
            <p:nvPr/>
          </p:nvSpPr>
          <p:spPr bwMode="auto">
            <a:xfrm>
              <a:off x="875" y="2985"/>
              <a:ext cx="864" cy="319"/>
            </a:xfrm>
            <a:prstGeom prst="roundRect">
              <a:avLst>
                <a:gd name="adj" fmla="val 16667"/>
              </a:avLst>
            </a:prstGeom>
            <a:solidFill>
              <a:schemeClr val="accent1"/>
            </a:solidFill>
            <a:ln w="9525">
              <a:solidFill>
                <a:schemeClr val="tx1"/>
              </a:solidFill>
              <a:round/>
              <a:headEnd/>
              <a:tailEnd/>
            </a:ln>
          </p:spPr>
          <p:txBody>
            <a:bodyPr vert="horz" wrap="none" lIns="47741" tIns="23870" rIns="47741" bIns="2387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Structural - 1.1</a:t>
              </a:r>
            </a:p>
          </p:txBody>
        </p:sp>
        <p:sp>
          <p:nvSpPr>
            <p:cNvPr id="8" name="_s1048">
              <a:extLst>
                <a:ext uri="{FF2B5EF4-FFF2-40B4-BE49-F238E27FC236}">
                  <a16:creationId xmlns:a16="http://schemas.microsoft.com/office/drawing/2014/main" id="{0CFE9671-D4CB-4452-A02E-67CF43AE1945}"/>
                </a:ext>
              </a:extLst>
            </p:cNvPr>
            <p:cNvSpPr>
              <a:spLocks noChangeArrowheads="1"/>
            </p:cNvSpPr>
            <p:nvPr/>
          </p:nvSpPr>
          <p:spPr bwMode="auto">
            <a:xfrm>
              <a:off x="875" y="4374"/>
              <a:ext cx="864" cy="319"/>
            </a:xfrm>
            <a:prstGeom prst="roundRect">
              <a:avLst>
                <a:gd name="adj" fmla="val 16667"/>
              </a:avLst>
            </a:prstGeom>
            <a:solidFill>
              <a:schemeClr val="accent1"/>
            </a:solidFill>
            <a:ln w="9525">
              <a:solidFill>
                <a:schemeClr val="tx1"/>
              </a:solidFill>
              <a:round/>
              <a:headEnd/>
              <a:tailEnd/>
            </a:ln>
          </p:spPr>
          <p:txBody>
            <a:bodyPr vert="horz" wrap="none" lIns="47741" tIns="23870" rIns="47741" bIns="2387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Architectural – 1.2</a:t>
              </a:r>
            </a:p>
          </p:txBody>
        </p:sp>
        <p:sp>
          <p:nvSpPr>
            <p:cNvPr id="9" name="_s1049">
              <a:extLst>
                <a:ext uri="{FF2B5EF4-FFF2-40B4-BE49-F238E27FC236}">
                  <a16:creationId xmlns:a16="http://schemas.microsoft.com/office/drawing/2014/main" id="{7EBA2E43-92AE-431F-AC79-223FF0750D29}"/>
                </a:ext>
              </a:extLst>
            </p:cNvPr>
            <p:cNvSpPr>
              <a:spLocks noChangeArrowheads="1"/>
            </p:cNvSpPr>
            <p:nvPr/>
          </p:nvSpPr>
          <p:spPr bwMode="auto">
            <a:xfrm>
              <a:off x="1451" y="3432"/>
              <a:ext cx="864" cy="293"/>
            </a:xfrm>
            <a:prstGeom prst="roundRect">
              <a:avLst>
                <a:gd name="adj" fmla="val 16667"/>
              </a:avLst>
            </a:prstGeom>
            <a:solidFill>
              <a:schemeClr val="accent1"/>
            </a:solidFill>
            <a:ln w="9525">
              <a:solidFill>
                <a:schemeClr val="tx1"/>
              </a:solidFill>
              <a:round/>
              <a:headEnd/>
              <a:tailEnd/>
            </a:ln>
          </p:spPr>
          <p:txBody>
            <a:bodyPr vert="horz" wrap="none" lIns="47741" tIns="23870" rIns="47741" bIns="2387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Steel Package 1.1.1</a:t>
              </a:r>
            </a:p>
          </p:txBody>
        </p:sp>
        <p:sp>
          <p:nvSpPr>
            <p:cNvPr id="10" name="_s1050">
              <a:extLst>
                <a:ext uri="{FF2B5EF4-FFF2-40B4-BE49-F238E27FC236}">
                  <a16:creationId xmlns:a16="http://schemas.microsoft.com/office/drawing/2014/main" id="{F3A8B931-3873-469C-8442-4F423DDE4CF2}"/>
                </a:ext>
              </a:extLst>
            </p:cNvPr>
            <p:cNvSpPr>
              <a:spLocks noChangeArrowheads="1"/>
            </p:cNvSpPr>
            <p:nvPr/>
          </p:nvSpPr>
          <p:spPr bwMode="auto">
            <a:xfrm>
              <a:off x="1451" y="3869"/>
              <a:ext cx="864" cy="293"/>
            </a:xfrm>
            <a:prstGeom prst="roundRect">
              <a:avLst>
                <a:gd name="adj" fmla="val 16667"/>
              </a:avLst>
            </a:prstGeom>
            <a:solidFill>
              <a:schemeClr val="accent1"/>
            </a:solidFill>
            <a:ln w="9525">
              <a:solidFill>
                <a:schemeClr val="tx1"/>
              </a:solidFill>
              <a:round/>
              <a:headEnd/>
              <a:tailEnd/>
            </a:ln>
          </p:spPr>
          <p:txBody>
            <a:bodyPr vert="horz" wrap="none" lIns="47741" tIns="23870" rIns="47741" bIns="2387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Concrete Package 1.1.2</a:t>
              </a:r>
            </a:p>
          </p:txBody>
        </p:sp>
        <p:sp>
          <p:nvSpPr>
            <p:cNvPr id="11" name="_s1051">
              <a:extLst>
                <a:ext uri="{FF2B5EF4-FFF2-40B4-BE49-F238E27FC236}">
                  <a16:creationId xmlns:a16="http://schemas.microsoft.com/office/drawing/2014/main" id="{737E1036-C248-444C-9DB9-592FB2A42BC4}"/>
                </a:ext>
              </a:extLst>
            </p:cNvPr>
            <p:cNvSpPr>
              <a:spLocks noChangeArrowheads="1"/>
            </p:cNvSpPr>
            <p:nvPr/>
          </p:nvSpPr>
          <p:spPr bwMode="auto">
            <a:xfrm>
              <a:off x="1451" y="4821"/>
              <a:ext cx="864" cy="293"/>
            </a:xfrm>
            <a:prstGeom prst="roundRect">
              <a:avLst>
                <a:gd name="adj" fmla="val 16667"/>
              </a:avLst>
            </a:prstGeom>
            <a:solidFill>
              <a:schemeClr val="accent1"/>
            </a:solidFill>
            <a:ln w="9525">
              <a:solidFill>
                <a:schemeClr val="tx1"/>
              </a:solidFill>
              <a:round/>
              <a:headEnd/>
              <a:tailEnd/>
            </a:ln>
          </p:spPr>
          <p:txBody>
            <a:bodyPr vert="horz" wrap="none" lIns="49218" tIns="24608" rIns="49218" bIns="24608"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Floor Layout 1.2.1</a:t>
              </a:r>
            </a:p>
          </p:txBody>
        </p:sp>
        <p:sp>
          <p:nvSpPr>
            <p:cNvPr id="12" name="_s1052">
              <a:extLst>
                <a:ext uri="{FF2B5EF4-FFF2-40B4-BE49-F238E27FC236}">
                  <a16:creationId xmlns:a16="http://schemas.microsoft.com/office/drawing/2014/main" id="{BAEA6A32-10E8-4619-9F19-A6BDB7D10FEA}"/>
                </a:ext>
              </a:extLst>
            </p:cNvPr>
            <p:cNvSpPr>
              <a:spLocks noChangeArrowheads="1"/>
            </p:cNvSpPr>
            <p:nvPr/>
          </p:nvSpPr>
          <p:spPr bwMode="auto">
            <a:xfrm>
              <a:off x="1451" y="5258"/>
              <a:ext cx="864" cy="293"/>
            </a:xfrm>
            <a:prstGeom prst="roundRect">
              <a:avLst>
                <a:gd name="adj" fmla="val 16667"/>
              </a:avLst>
            </a:prstGeom>
            <a:solidFill>
              <a:schemeClr val="accent1"/>
            </a:solidFill>
            <a:ln w="9525">
              <a:solidFill>
                <a:schemeClr val="tx1"/>
              </a:solidFill>
              <a:round/>
              <a:headEnd/>
              <a:tailEnd/>
            </a:ln>
          </p:spPr>
          <p:txBody>
            <a:bodyPr vert="horz" wrap="none" lIns="57727" tIns="28863" rIns="57727" bIns="28863"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Elevations 1.2.2</a:t>
              </a:r>
            </a:p>
          </p:txBody>
        </p:sp>
        <p:sp>
          <p:nvSpPr>
            <p:cNvPr id="13" name="_s1053">
              <a:extLst>
                <a:ext uri="{FF2B5EF4-FFF2-40B4-BE49-F238E27FC236}">
                  <a16:creationId xmlns:a16="http://schemas.microsoft.com/office/drawing/2014/main" id="{CB0D418D-8FC0-4111-A9D6-B9D1D89A1CA4}"/>
                </a:ext>
              </a:extLst>
            </p:cNvPr>
            <p:cNvSpPr>
              <a:spLocks noChangeArrowheads="1"/>
            </p:cNvSpPr>
            <p:nvPr/>
          </p:nvSpPr>
          <p:spPr bwMode="auto">
            <a:xfrm>
              <a:off x="1451" y="5695"/>
              <a:ext cx="864" cy="293"/>
            </a:xfrm>
            <a:prstGeom prst="roundRect">
              <a:avLst>
                <a:gd name="adj" fmla="val 16667"/>
              </a:avLst>
            </a:prstGeom>
            <a:solidFill>
              <a:schemeClr val="accent1"/>
            </a:solidFill>
            <a:ln w="9525">
              <a:solidFill>
                <a:schemeClr val="tx1"/>
              </a:solidFill>
              <a:round/>
              <a:headEnd/>
              <a:tailEnd/>
            </a:ln>
          </p:spPr>
          <p:txBody>
            <a:bodyPr vert="horz" wrap="none" lIns="66186" tIns="33093" rIns="66186" bIns="33093"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Door Schedule 1.2.3</a:t>
              </a:r>
            </a:p>
          </p:txBody>
        </p:sp>
        <p:sp>
          <p:nvSpPr>
            <p:cNvPr id="14" name="_s1054">
              <a:extLst>
                <a:ext uri="{FF2B5EF4-FFF2-40B4-BE49-F238E27FC236}">
                  <a16:creationId xmlns:a16="http://schemas.microsoft.com/office/drawing/2014/main" id="{84065032-8FE5-4035-BF11-AACB48CAA906}"/>
                </a:ext>
              </a:extLst>
            </p:cNvPr>
            <p:cNvSpPr>
              <a:spLocks noChangeArrowheads="1"/>
            </p:cNvSpPr>
            <p:nvPr/>
          </p:nvSpPr>
          <p:spPr bwMode="auto">
            <a:xfrm>
              <a:off x="2603" y="2985"/>
              <a:ext cx="864" cy="319"/>
            </a:xfrm>
            <a:prstGeom prst="roundRect">
              <a:avLst>
                <a:gd name="adj" fmla="val 16667"/>
              </a:avLst>
            </a:prstGeom>
            <a:solidFill>
              <a:schemeClr val="accent1"/>
            </a:solidFill>
            <a:ln w="9525">
              <a:solidFill>
                <a:schemeClr val="tx1"/>
              </a:solidFill>
              <a:round/>
              <a:headEnd/>
              <a:tailEnd/>
            </a:ln>
          </p:spPr>
          <p:txBody>
            <a:bodyPr vert="horz" wrap="none" lIns="75039" tIns="37521" rIns="75039" bIns="37521"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Concrete Install – 2.1</a:t>
              </a:r>
            </a:p>
          </p:txBody>
        </p:sp>
        <p:sp>
          <p:nvSpPr>
            <p:cNvPr id="15" name="_s1055">
              <a:extLst>
                <a:ext uri="{FF2B5EF4-FFF2-40B4-BE49-F238E27FC236}">
                  <a16:creationId xmlns:a16="http://schemas.microsoft.com/office/drawing/2014/main" id="{CC6C3906-8E5D-43CE-9AF2-A84B958E5DA5}"/>
                </a:ext>
              </a:extLst>
            </p:cNvPr>
            <p:cNvSpPr>
              <a:spLocks noChangeArrowheads="1"/>
            </p:cNvSpPr>
            <p:nvPr/>
          </p:nvSpPr>
          <p:spPr bwMode="auto">
            <a:xfrm>
              <a:off x="2603" y="3448"/>
              <a:ext cx="864" cy="319"/>
            </a:xfrm>
            <a:prstGeom prst="roundRect">
              <a:avLst>
                <a:gd name="adj" fmla="val 16667"/>
              </a:avLst>
            </a:prstGeom>
            <a:solidFill>
              <a:schemeClr val="accent1"/>
            </a:solidFill>
            <a:ln w="9525">
              <a:solidFill>
                <a:schemeClr val="tx1"/>
              </a:solidFill>
              <a:round/>
              <a:headEnd/>
              <a:tailEnd/>
            </a:ln>
          </p:spPr>
          <p:txBody>
            <a:bodyPr vert="horz" wrap="none" lIns="76572" tIns="38285" rIns="76572" bIns="38285"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Steel Install – 2.2</a:t>
              </a:r>
            </a:p>
          </p:txBody>
        </p:sp>
        <p:sp>
          <p:nvSpPr>
            <p:cNvPr id="16" name="_s1056">
              <a:extLst>
                <a:ext uri="{FF2B5EF4-FFF2-40B4-BE49-F238E27FC236}">
                  <a16:creationId xmlns:a16="http://schemas.microsoft.com/office/drawing/2014/main" id="{1A4E221E-9021-4DB1-9A38-39412F9F086B}"/>
                </a:ext>
              </a:extLst>
            </p:cNvPr>
            <p:cNvSpPr>
              <a:spLocks noChangeArrowheads="1"/>
            </p:cNvSpPr>
            <p:nvPr/>
          </p:nvSpPr>
          <p:spPr bwMode="auto">
            <a:xfrm>
              <a:off x="2603" y="3911"/>
              <a:ext cx="864" cy="319"/>
            </a:xfrm>
            <a:prstGeom prst="roundRect">
              <a:avLst>
                <a:gd name="adj" fmla="val 16667"/>
              </a:avLst>
            </a:prstGeom>
            <a:solidFill>
              <a:schemeClr val="accent1"/>
            </a:solidFill>
            <a:ln w="9525">
              <a:solidFill>
                <a:schemeClr val="tx1"/>
              </a:solidFill>
              <a:round/>
              <a:headEnd/>
              <a:tailEnd/>
            </a:ln>
          </p:spPr>
          <p:txBody>
            <a:bodyPr vert="horz" wrap="none" lIns="76572" tIns="38285" rIns="76572" bIns="38285"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Drywall Install – 2.3</a:t>
              </a:r>
            </a:p>
          </p:txBody>
        </p:sp>
        <p:sp>
          <p:nvSpPr>
            <p:cNvPr id="17" name="_s1057">
              <a:extLst>
                <a:ext uri="{FF2B5EF4-FFF2-40B4-BE49-F238E27FC236}">
                  <a16:creationId xmlns:a16="http://schemas.microsoft.com/office/drawing/2014/main" id="{AD72E48E-9D90-4277-81E5-091D67512090}"/>
                </a:ext>
              </a:extLst>
            </p:cNvPr>
            <p:cNvSpPr>
              <a:spLocks noChangeArrowheads="1"/>
            </p:cNvSpPr>
            <p:nvPr/>
          </p:nvSpPr>
          <p:spPr bwMode="auto">
            <a:xfrm>
              <a:off x="3179" y="4358"/>
              <a:ext cx="864" cy="293"/>
            </a:xfrm>
            <a:prstGeom prst="roundRect">
              <a:avLst>
                <a:gd name="adj" fmla="val 16667"/>
              </a:avLst>
            </a:prstGeom>
            <a:solidFill>
              <a:schemeClr val="accent1"/>
            </a:solidFill>
            <a:ln w="9525">
              <a:solidFill>
                <a:schemeClr val="tx1"/>
              </a:solidFill>
              <a:round/>
              <a:headEnd/>
              <a:tailEnd/>
            </a:ln>
          </p:spPr>
          <p:txBody>
            <a:bodyPr vert="horz" wrap="none" lIns="76572" tIns="38285" rIns="76572" bIns="38285"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1</a:t>
              </a:r>
              <a:r>
                <a:rPr kumimoji="0" lang="en-US" altLang="en-US" sz="1200" b="0" i="0" u="none" strike="noStrike" cap="none" normalizeH="0" baseline="30000">
                  <a:ln>
                    <a:noFill/>
                  </a:ln>
                  <a:solidFill>
                    <a:schemeClr val="tx1"/>
                  </a:solidFill>
                  <a:effectLst/>
                  <a:latin typeface="Arial" panose="020B0604020202020204" pitchFamily="34" charset="0"/>
                </a:rPr>
                <a:t>st</a:t>
              </a:r>
              <a:r>
                <a:rPr kumimoji="0" lang="en-US" altLang="en-US" sz="1200" b="0" i="0" u="none" strike="noStrike" cap="none" normalizeH="0" baseline="0">
                  <a:ln>
                    <a:noFill/>
                  </a:ln>
                  <a:solidFill>
                    <a:schemeClr val="tx1"/>
                  </a:solidFill>
                  <a:effectLst/>
                  <a:latin typeface="Arial" panose="020B0604020202020204" pitchFamily="34" charset="0"/>
                </a:rPr>
                <a:t> Floor Package 2.3.1</a:t>
              </a:r>
            </a:p>
          </p:txBody>
        </p:sp>
        <p:sp>
          <p:nvSpPr>
            <p:cNvPr id="18" name="_s1058">
              <a:extLst>
                <a:ext uri="{FF2B5EF4-FFF2-40B4-BE49-F238E27FC236}">
                  <a16:creationId xmlns:a16="http://schemas.microsoft.com/office/drawing/2014/main" id="{ED9A4CF7-B7E3-46D5-8167-38A571C6973D}"/>
                </a:ext>
              </a:extLst>
            </p:cNvPr>
            <p:cNvSpPr>
              <a:spLocks noChangeArrowheads="1"/>
            </p:cNvSpPr>
            <p:nvPr/>
          </p:nvSpPr>
          <p:spPr bwMode="auto">
            <a:xfrm>
              <a:off x="3179" y="4795"/>
              <a:ext cx="864" cy="293"/>
            </a:xfrm>
            <a:prstGeom prst="roundRect">
              <a:avLst>
                <a:gd name="adj" fmla="val 16667"/>
              </a:avLst>
            </a:prstGeom>
            <a:solidFill>
              <a:schemeClr val="accent1"/>
            </a:solidFill>
            <a:ln w="9525">
              <a:solidFill>
                <a:schemeClr val="tx1"/>
              </a:solidFill>
              <a:round/>
              <a:headEnd/>
              <a:tailEnd/>
            </a:ln>
          </p:spPr>
          <p:txBody>
            <a:bodyPr vert="horz" wrap="none" lIns="76572" tIns="38285" rIns="76572" bIns="38285"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2</a:t>
              </a:r>
              <a:r>
                <a:rPr kumimoji="0" lang="en-US" altLang="en-US" sz="1200" b="0" i="0" u="none" strike="noStrike" cap="none" normalizeH="0" baseline="30000">
                  <a:ln>
                    <a:noFill/>
                  </a:ln>
                  <a:solidFill>
                    <a:schemeClr val="tx1"/>
                  </a:solidFill>
                  <a:effectLst/>
                  <a:latin typeface="Arial" panose="020B0604020202020204" pitchFamily="34" charset="0"/>
                </a:rPr>
                <a:t>nd</a:t>
              </a:r>
              <a:r>
                <a:rPr kumimoji="0" lang="en-US" altLang="en-US" sz="1200" b="0" i="0" u="none" strike="noStrike" cap="none" normalizeH="0" baseline="0">
                  <a:ln>
                    <a:noFill/>
                  </a:ln>
                  <a:solidFill>
                    <a:schemeClr val="tx1"/>
                  </a:solidFill>
                  <a:effectLst/>
                  <a:latin typeface="Arial" panose="020B0604020202020204" pitchFamily="34" charset="0"/>
                </a:rPr>
                <a:t> Floor Package 2.3.2</a:t>
              </a:r>
            </a:p>
          </p:txBody>
        </p:sp>
      </p:grpSp>
    </p:spTree>
    <p:extLst>
      <p:ext uri="{BB962C8B-B14F-4D97-AF65-F5344CB8AC3E}">
        <p14:creationId xmlns:p14="http://schemas.microsoft.com/office/powerpoint/2010/main" val="1148718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000" b="1" dirty="0">
                <a:solidFill>
                  <a:schemeClr val="bg1"/>
                </a:solidFill>
              </a:rPr>
              <a:t>Scheduling</a:t>
            </a:r>
          </a:p>
        </p:txBody>
      </p:sp>
    </p:spTree>
    <p:extLst>
      <p:ext uri="{BB962C8B-B14F-4D97-AF65-F5344CB8AC3E}">
        <p14:creationId xmlns:p14="http://schemas.microsoft.com/office/powerpoint/2010/main" val="3623401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72384E1-A23C-46BC-B4D5-DDB2CAB3C12F}"/>
              </a:ext>
            </a:extLst>
          </p:cNvPr>
          <p:cNvSpPr>
            <a:spLocks noGrp="1" noChangeArrowheads="1"/>
          </p:cNvSpPr>
          <p:nvPr>
            <p:ph type="title"/>
          </p:nvPr>
        </p:nvSpPr>
        <p:spPr/>
        <p:txBody>
          <a:bodyPr/>
          <a:lstStyle/>
          <a:p>
            <a:pPr eaLnBrk="1" hangingPunct="1">
              <a:defRPr/>
            </a:pPr>
            <a:r>
              <a:rPr lang="en-US" sz="4000" dirty="0"/>
              <a:t>How Do We Manage Time?</a:t>
            </a:r>
          </a:p>
        </p:txBody>
      </p:sp>
      <p:sp>
        <p:nvSpPr>
          <p:cNvPr id="104451" name="Rectangle 3">
            <a:extLst>
              <a:ext uri="{FF2B5EF4-FFF2-40B4-BE49-F238E27FC236}">
                <a16:creationId xmlns:a16="http://schemas.microsoft.com/office/drawing/2014/main" id="{BE0A98A2-F0D6-433C-A4B4-B0E6B03A469E}"/>
              </a:ext>
            </a:extLst>
          </p:cNvPr>
          <p:cNvSpPr>
            <a:spLocks noGrp="1" noChangeArrowheads="1"/>
          </p:cNvSpPr>
          <p:nvPr>
            <p:ph type="body" idx="1"/>
          </p:nvPr>
        </p:nvSpPr>
        <p:spPr>
          <a:xfrm>
            <a:off x="1905000" y="1524000"/>
            <a:ext cx="8229600" cy="3733800"/>
          </a:xfrm>
        </p:spPr>
        <p:txBody>
          <a:bodyPr/>
          <a:lstStyle/>
          <a:p>
            <a:pPr eaLnBrk="1" hangingPunct="1">
              <a:defRPr/>
            </a:pPr>
            <a:r>
              <a:rPr lang="en-US" dirty="0"/>
              <a:t>Six processes</a:t>
            </a:r>
          </a:p>
          <a:p>
            <a:pPr lvl="1" eaLnBrk="1" hangingPunct="1">
              <a:defRPr/>
            </a:pPr>
            <a:r>
              <a:rPr lang="en-US" dirty="0"/>
              <a:t>Define Activities</a:t>
            </a:r>
          </a:p>
          <a:p>
            <a:pPr lvl="1" eaLnBrk="1" hangingPunct="1">
              <a:defRPr/>
            </a:pPr>
            <a:r>
              <a:rPr lang="en-US" dirty="0"/>
              <a:t>Sequence Activities</a:t>
            </a:r>
          </a:p>
          <a:p>
            <a:pPr lvl="1" eaLnBrk="1" hangingPunct="1">
              <a:defRPr/>
            </a:pPr>
            <a:r>
              <a:rPr lang="en-US" dirty="0"/>
              <a:t>Estimate Activity Resources</a:t>
            </a:r>
          </a:p>
          <a:p>
            <a:pPr lvl="1" eaLnBrk="1" hangingPunct="1">
              <a:defRPr/>
            </a:pPr>
            <a:r>
              <a:rPr lang="en-US" dirty="0"/>
              <a:t>Estimate Activity Durations</a:t>
            </a:r>
          </a:p>
          <a:p>
            <a:pPr lvl="1" eaLnBrk="1" hangingPunct="1">
              <a:defRPr/>
            </a:pPr>
            <a:r>
              <a:rPr lang="en-US" dirty="0"/>
              <a:t>Develop Schedule</a:t>
            </a:r>
          </a:p>
          <a:p>
            <a:pPr lvl="1" eaLnBrk="1" hangingPunct="1">
              <a:defRPr/>
            </a:pPr>
            <a:r>
              <a:rPr lang="en-US" dirty="0"/>
              <a:t>Control Schedule</a:t>
            </a:r>
          </a:p>
          <a:p>
            <a:pPr lvl="1" eaLnBrk="1" hangingPunct="1">
              <a:defRPr/>
            </a:pPr>
            <a:endParaRPr lang="en-US" dirty="0"/>
          </a:p>
        </p:txBody>
      </p:sp>
      <p:grpSp>
        <p:nvGrpSpPr>
          <p:cNvPr id="6148" name="Group 89">
            <a:extLst>
              <a:ext uri="{FF2B5EF4-FFF2-40B4-BE49-F238E27FC236}">
                <a16:creationId xmlns:a16="http://schemas.microsoft.com/office/drawing/2014/main" id="{370DF173-5E8C-431A-A7C0-F795088B7727}"/>
              </a:ext>
            </a:extLst>
          </p:cNvPr>
          <p:cNvGrpSpPr>
            <a:grpSpLocks/>
          </p:cNvGrpSpPr>
          <p:nvPr/>
        </p:nvGrpSpPr>
        <p:grpSpPr bwMode="auto">
          <a:xfrm>
            <a:off x="838200" y="4572000"/>
            <a:ext cx="9906000" cy="1709057"/>
            <a:chOff x="96" y="3504"/>
            <a:chExt cx="5568" cy="576"/>
          </a:xfrm>
        </p:grpSpPr>
        <p:sp>
          <p:nvSpPr>
            <p:cNvPr id="6149" name="Rectangle 5">
              <a:extLst>
                <a:ext uri="{FF2B5EF4-FFF2-40B4-BE49-F238E27FC236}">
                  <a16:creationId xmlns:a16="http://schemas.microsoft.com/office/drawing/2014/main" id="{AE5C4B23-887B-4767-BCAF-9EFA39989D78}"/>
                </a:ext>
              </a:extLst>
            </p:cNvPr>
            <p:cNvSpPr>
              <a:spLocks noChangeArrowheads="1"/>
            </p:cNvSpPr>
            <p:nvPr/>
          </p:nvSpPr>
          <p:spPr bwMode="auto">
            <a:xfrm>
              <a:off x="192" y="3504"/>
              <a:ext cx="576" cy="576"/>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400"/>
            </a:p>
          </p:txBody>
        </p:sp>
        <p:sp>
          <p:nvSpPr>
            <p:cNvPr id="6150" name="AutoShape 28">
              <a:extLst>
                <a:ext uri="{FF2B5EF4-FFF2-40B4-BE49-F238E27FC236}">
                  <a16:creationId xmlns:a16="http://schemas.microsoft.com/office/drawing/2014/main" id="{11309713-CFE1-4F2B-839F-31A121E59739}"/>
                </a:ext>
              </a:extLst>
            </p:cNvPr>
            <p:cNvSpPr>
              <a:spLocks noChangeArrowheads="1"/>
            </p:cNvSpPr>
            <p:nvPr/>
          </p:nvSpPr>
          <p:spPr bwMode="auto">
            <a:xfrm>
              <a:off x="816"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400"/>
            </a:p>
          </p:txBody>
        </p:sp>
        <p:sp>
          <p:nvSpPr>
            <p:cNvPr id="6151" name="Text Box 36">
              <a:extLst>
                <a:ext uri="{FF2B5EF4-FFF2-40B4-BE49-F238E27FC236}">
                  <a16:creationId xmlns:a16="http://schemas.microsoft.com/office/drawing/2014/main" id="{22FAC838-091F-49CA-84E1-B6F2D62B0E01}"/>
                </a:ext>
              </a:extLst>
            </p:cNvPr>
            <p:cNvSpPr txBox="1">
              <a:spLocks noChangeArrowheads="1"/>
            </p:cNvSpPr>
            <p:nvPr/>
          </p:nvSpPr>
          <p:spPr bwMode="auto">
            <a:xfrm>
              <a:off x="96" y="3648"/>
              <a:ext cx="81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t>Define </a:t>
              </a:r>
            </a:p>
            <a:p>
              <a:pPr>
                <a:spcBef>
                  <a:spcPct val="50000"/>
                </a:spcBef>
              </a:pPr>
              <a:r>
                <a:rPr lang="en-US" altLang="en-US" sz="1400"/>
                <a:t>Activities</a:t>
              </a:r>
            </a:p>
          </p:txBody>
        </p:sp>
        <p:sp>
          <p:nvSpPr>
            <p:cNvPr id="6152" name="Rectangle 56">
              <a:extLst>
                <a:ext uri="{FF2B5EF4-FFF2-40B4-BE49-F238E27FC236}">
                  <a16:creationId xmlns:a16="http://schemas.microsoft.com/office/drawing/2014/main" id="{62527A91-C608-45EA-9387-50A8E7299FA6}"/>
                </a:ext>
              </a:extLst>
            </p:cNvPr>
            <p:cNvSpPr>
              <a:spLocks noChangeArrowheads="1"/>
            </p:cNvSpPr>
            <p:nvPr/>
          </p:nvSpPr>
          <p:spPr bwMode="auto">
            <a:xfrm>
              <a:off x="1152" y="3504"/>
              <a:ext cx="576" cy="576"/>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400"/>
            </a:p>
          </p:txBody>
        </p:sp>
        <p:sp>
          <p:nvSpPr>
            <p:cNvPr id="6153" name="AutoShape 57">
              <a:extLst>
                <a:ext uri="{FF2B5EF4-FFF2-40B4-BE49-F238E27FC236}">
                  <a16:creationId xmlns:a16="http://schemas.microsoft.com/office/drawing/2014/main" id="{4FF965D4-0279-477E-8182-017259C74BC0}"/>
                </a:ext>
              </a:extLst>
            </p:cNvPr>
            <p:cNvSpPr>
              <a:spLocks noChangeArrowheads="1"/>
            </p:cNvSpPr>
            <p:nvPr/>
          </p:nvSpPr>
          <p:spPr bwMode="auto">
            <a:xfrm>
              <a:off x="1776"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400"/>
            </a:p>
          </p:txBody>
        </p:sp>
        <p:sp>
          <p:nvSpPr>
            <p:cNvPr id="6154" name="Text Box 58">
              <a:extLst>
                <a:ext uri="{FF2B5EF4-FFF2-40B4-BE49-F238E27FC236}">
                  <a16:creationId xmlns:a16="http://schemas.microsoft.com/office/drawing/2014/main" id="{0DDBBEA4-A632-4092-AFAD-19D983CE38C9}"/>
                </a:ext>
              </a:extLst>
            </p:cNvPr>
            <p:cNvSpPr txBox="1">
              <a:spLocks noChangeArrowheads="1"/>
            </p:cNvSpPr>
            <p:nvPr/>
          </p:nvSpPr>
          <p:spPr bwMode="auto">
            <a:xfrm>
              <a:off x="1008" y="3648"/>
              <a:ext cx="81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t>Sequence</a:t>
              </a:r>
            </a:p>
            <a:p>
              <a:pPr>
                <a:spcBef>
                  <a:spcPct val="50000"/>
                </a:spcBef>
              </a:pPr>
              <a:r>
                <a:rPr lang="en-US" altLang="en-US" sz="1400"/>
                <a:t>Activities</a:t>
              </a:r>
            </a:p>
          </p:txBody>
        </p:sp>
        <p:sp>
          <p:nvSpPr>
            <p:cNvPr id="6155" name="Rectangle 59">
              <a:extLst>
                <a:ext uri="{FF2B5EF4-FFF2-40B4-BE49-F238E27FC236}">
                  <a16:creationId xmlns:a16="http://schemas.microsoft.com/office/drawing/2014/main" id="{E20B76D8-26F6-489C-9A33-6DF28BD2DE9C}"/>
                </a:ext>
              </a:extLst>
            </p:cNvPr>
            <p:cNvSpPr>
              <a:spLocks noChangeArrowheads="1"/>
            </p:cNvSpPr>
            <p:nvPr/>
          </p:nvSpPr>
          <p:spPr bwMode="auto">
            <a:xfrm>
              <a:off x="2112" y="3504"/>
              <a:ext cx="576" cy="576"/>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400"/>
            </a:p>
          </p:txBody>
        </p:sp>
        <p:sp>
          <p:nvSpPr>
            <p:cNvPr id="6156" name="Text Box 61">
              <a:extLst>
                <a:ext uri="{FF2B5EF4-FFF2-40B4-BE49-F238E27FC236}">
                  <a16:creationId xmlns:a16="http://schemas.microsoft.com/office/drawing/2014/main" id="{BFDCB0F2-BFEB-4F89-B52B-FCE68815B61E}"/>
                </a:ext>
              </a:extLst>
            </p:cNvPr>
            <p:cNvSpPr txBox="1">
              <a:spLocks noChangeArrowheads="1"/>
            </p:cNvSpPr>
            <p:nvPr/>
          </p:nvSpPr>
          <p:spPr bwMode="auto">
            <a:xfrm>
              <a:off x="2064" y="3599"/>
              <a:ext cx="67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t>Estimate Activity Resources</a:t>
              </a:r>
            </a:p>
          </p:txBody>
        </p:sp>
        <p:sp>
          <p:nvSpPr>
            <p:cNvPr id="6157" name="Rectangle 80">
              <a:extLst>
                <a:ext uri="{FF2B5EF4-FFF2-40B4-BE49-F238E27FC236}">
                  <a16:creationId xmlns:a16="http://schemas.microsoft.com/office/drawing/2014/main" id="{5B61D495-5B50-4434-8F9F-618750F2530B}"/>
                </a:ext>
              </a:extLst>
            </p:cNvPr>
            <p:cNvSpPr>
              <a:spLocks noChangeArrowheads="1"/>
            </p:cNvSpPr>
            <p:nvPr/>
          </p:nvSpPr>
          <p:spPr bwMode="auto">
            <a:xfrm>
              <a:off x="3072" y="3504"/>
              <a:ext cx="576" cy="576"/>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400"/>
            </a:p>
          </p:txBody>
        </p:sp>
        <p:sp>
          <p:nvSpPr>
            <p:cNvPr id="6158" name="AutoShape 81">
              <a:extLst>
                <a:ext uri="{FF2B5EF4-FFF2-40B4-BE49-F238E27FC236}">
                  <a16:creationId xmlns:a16="http://schemas.microsoft.com/office/drawing/2014/main" id="{BC2DEB4F-4198-4197-B335-7FB46CA6F40E}"/>
                </a:ext>
              </a:extLst>
            </p:cNvPr>
            <p:cNvSpPr>
              <a:spLocks noChangeArrowheads="1"/>
            </p:cNvSpPr>
            <p:nvPr/>
          </p:nvSpPr>
          <p:spPr bwMode="auto">
            <a:xfrm>
              <a:off x="3696"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400"/>
            </a:p>
          </p:txBody>
        </p:sp>
        <p:sp>
          <p:nvSpPr>
            <p:cNvPr id="6159" name="Text Box 82">
              <a:extLst>
                <a:ext uri="{FF2B5EF4-FFF2-40B4-BE49-F238E27FC236}">
                  <a16:creationId xmlns:a16="http://schemas.microsoft.com/office/drawing/2014/main" id="{269CAF5A-A31E-4453-8901-2B73A32DA65B}"/>
                </a:ext>
              </a:extLst>
            </p:cNvPr>
            <p:cNvSpPr txBox="1">
              <a:spLocks noChangeArrowheads="1"/>
            </p:cNvSpPr>
            <p:nvPr/>
          </p:nvSpPr>
          <p:spPr bwMode="auto">
            <a:xfrm>
              <a:off x="3024" y="3600"/>
              <a:ext cx="72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t>Estimate Activity Durations</a:t>
              </a:r>
            </a:p>
          </p:txBody>
        </p:sp>
        <p:sp>
          <p:nvSpPr>
            <p:cNvPr id="6160" name="Rectangle 83">
              <a:extLst>
                <a:ext uri="{FF2B5EF4-FFF2-40B4-BE49-F238E27FC236}">
                  <a16:creationId xmlns:a16="http://schemas.microsoft.com/office/drawing/2014/main" id="{BECFBEA6-7D73-4468-8040-FC8270EA1B87}"/>
                </a:ext>
              </a:extLst>
            </p:cNvPr>
            <p:cNvSpPr>
              <a:spLocks noChangeArrowheads="1"/>
            </p:cNvSpPr>
            <p:nvPr/>
          </p:nvSpPr>
          <p:spPr bwMode="auto">
            <a:xfrm>
              <a:off x="4032" y="3504"/>
              <a:ext cx="576" cy="576"/>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400"/>
            </a:p>
          </p:txBody>
        </p:sp>
        <p:sp>
          <p:nvSpPr>
            <p:cNvPr id="6161" name="AutoShape 84">
              <a:extLst>
                <a:ext uri="{FF2B5EF4-FFF2-40B4-BE49-F238E27FC236}">
                  <a16:creationId xmlns:a16="http://schemas.microsoft.com/office/drawing/2014/main" id="{4DD50027-7235-4062-8246-5385D6B256F4}"/>
                </a:ext>
              </a:extLst>
            </p:cNvPr>
            <p:cNvSpPr>
              <a:spLocks noChangeArrowheads="1"/>
            </p:cNvSpPr>
            <p:nvPr/>
          </p:nvSpPr>
          <p:spPr bwMode="auto">
            <a:xfrm>
              <a:off x="4656"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400"/>
            </a:p>
          </p:txBody>
        </p:sp>
        <p:sp>
          <p:nvSpPr>
            <p:cNvPr id="6162" name="Text Box 85">
              <a:extLst>
                <a:ext uri="{FF2B5EF4-FFF2-40B4-BE49-F238E27FC236}">
                  <a16:creationId xmlns:a16="http://schemas.microsoft.com/office/drawing/2014/main" id="{0EA5528E-2FC1-49E8-B3C6-1F8836A4C592}"/>
                </a:ext>
              </a:extLst>
            </p:cNvPr>
            <p:cNvSpPr txBox="1">
              <a:spLocks noChangeArrowheads="1"/>
            </p:cNvSpPr>
            <p:nvPr/>
          </p:nvSpPr>
          <p:spPr bwMode="auto">
            <a:xfrm>
              <a:off x="3936" y="3648"/>
              <a:ext cx="81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dirty="0"/>
                <a:t>Develop</a:t>
              </a:r>
            </a:p>
            <a:p>
              <a:pPr>
                <a:spcBef>
                  <a:spcPct val="50000"/>
                </a:spcBef>
              </a:pPr>
              <a:r>
                <a:rPr lang="en-US" altLang="en-US" sz="1400" dirty="0"/>
                <a:t>Schedule</a:t>
              </a:r>
            </a:p>
          </p:txBody>
        </p:sp>
        <p:sp>
          <p:nvSpPr>
            <p:cNvPr id="6163" name="Rectangle 86">
              <a:extLst>
                <a:ext uri="{FF2B5EF4-FFF2-40B4-BE49-F238E27FC236}">
                  <a16:creationId xmlns:a16="http://schemas.microsoft.com/office/drawing/2014/main" id="{8DA383EF-1A74-4599-B1DB-E24459C21A4B}"/>
                </a:ext>
              </a:extLst>
            </p:cNvPr>
            <p:cNvSpPr>
              <a:spLocks noChangeArrowheads="1"/>
            </p:cNvSpPr>
            <p:nvPr/>
          </p:nvSpPr>
          <p:spPr bwMode="auto">
            <a:xfrm>
              <a:off x="5040" y="3504"/>
              <a:ext cx="576" cy="576"/>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400"/>
            </a:p>
          </p:txBody>
        </p:sp>
        <p:sp>
          <p:nvSpPr>
            <p:cNvPr id="6164" name="Text Box 87">
              <a:extLst>
                <a:ext uri="{FF2B5EF4-FFF2-40B4-BE49-F238E27FC236}">
                  <a16:creationId xmlns:a16="http://schemas.microsoft.com/office/drawing/2014/main" id="{B2BC880B-4A8B-4158-B369-0277E558E0FD}"/>
                </a:ext>
              </a:extLst>
            </p:cNvPr>
            <p:cNvSpPr txBox="1">
              <a:spLocks noChangeArrowheads="1"/>
            </p:cNvSpPr>
            <p:nvPr/>
          </p:nvSpPr>
          <p:spPr bwMode="auto">
            <a:xfrm>
              <a:off x="4992" y="3648"/>
              <a:ext cx="67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t>Control Schedule</a:t>
              </a:r>
            </a:p>
          </p:txBody>
        </p:sp>
        <p:sp>
          <p:nvSpPr>
            <p:cNvPr id="6165" name="AutoShape 88">
              <a:extLst>
                <a:ext uri="{FF2B5EF4-FFF2-40B4-BE49-F238E27FC236}">
                  <a16:creationId xmlns:a16="http://schemas.microsoft.com/office/drawing/2014/main" id="{5626AB38-9280-4062-ABAC-1541992DE827}"/>
                </a:ext>
              </a:extLst>
            </p:cNvPr>
            <p:cNvSpPr>
              <a:spLocks noChangeArrowheads="1"/>
            </p:cNvSpPr>
            <p:nvPr/>
          </p:nvSpPr>
          <p:spPr bwMode="auto">
            <a:xfrm>
              <a:off x="2736"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400"/>
            </a:p>
          </p:txBody>
        </p:sp>
      </p:grpSp>
    </p:spTree>
    <p:extLst>
      <p:ext uri="{BB962C8B-B14F-4D97-AF65-F5344CB8AC3E}">
        <p14:creationId xmlns:p14="http://schemas.microsoft.com/office/powerpoint/2010/main" val="3885562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a:extLst>
              <a:ext uri="{FF2B5EF4-FFF2-40B4-BE49-F238E27FC236}">
                <a16:creationId xmlns:a16="http://schemas.microsoft.com/office/drawing/2014/main" id="{B642C695-B765-4A87-ABA5-8491CBBDB599}"/>
              </a:ext>
            </a:extLst>
          </p:cNvPr>
          <p:cNvSpPr>
            <a:spLocks noGrp="1" noChangeArrowheads="1"/>
          </p:cNvSpPr>
          <p:nvPr>
            <p:ph type="title"/>
          </p:nvPr>
        </p:nvSpPr>
        <p:spPr/>
        <p:txBody>
          <a:bodyPr/>
          <a:lstStyle/>
          <a:p>
            <a:pPr eaLnBrk="1" hangingPunct="1">
              <a:defRPr/>
            </a:pPr>
            <a:r>
              <a:rPr lang="en-US" dirty="0"/>
              <a:t>Developing the schedule</a:t>
            </a:r>
          </a:p>
        </p:txBody>
      </p:sp>
      <p:sp>
        <p:nvSpPr>
          <p:cNvPr id="301059" name="Rectangle 3">
            <a:extLst>
              <a:ext uri="{FF2B5EF4-FFF2-40B4-BE49-F238E27FC236}">
                <a16:creationId xmlns:a16="http://schemas.microsoft.com/office/drawing/2014/main" id="{17B1DCBD-A602-4086-B1C5-6A200F91FDEA}"/>
              </a:ext>
            </a:extLst>
          </p:cNvPr>
          <p:cNvSpPr>
            <a:spLocks noGrp="1" noChangeArrowheads="1"/>
          </p:cNvSpPr>
          <p:nvPr>
            <p:ph type="body" idx="1"/>
          </p:nvPr>
        </p:nvSpPr>
        <p:spPr>
          <a:xfrm>
            <a:off x="838200" y="1836511"/>
            <a:ext cx="10515600" cy="4351338"/>
          </a:xfrm>
        </p:spPr>
        <p:txBody>
          <a:bodyPr>
            <a:normAutofit fontScale="85000" lnSpcReduction="10000"/>
          </a:bodyPr>
          <a:lstStyle/>
          <a:p>
            <a:endParaRPr lang="en-ZA" dirty="0"/>
          </a:p>
          <a:p>
            <a:r>
              <a:rPr lang="en-ZA" dirty="0"/>
              <a:t>Firstly, identify all of the activities </a:t>
            </a:r>
          </a:p>
          <a:p>
            <a:r>
              <a:rPr lang="en-ZA" dirty="0"/>
              <a:t>Then to determine the logical order by creating a network diagram. </a:t>
            </a:r>
          </a:p>
          <a:p>
            <a:r>
              <a:rPr lang="en-ZA" dirty="0"/>
              <a:t>Then assign resources to each activity </a:t>
            </a:r>
          </a:p>
          <a:p>
            <a:r>
              <a:rPr lang="en-ZA" dirty="0"/>
              <a:t>Give an estimate of the time required for each activity </a:t>
            </a:r>
          </a:p>
          <a:p>
            <a:r>
              <a:rPr lang="en-ZA" dirty="0"/>
              <a:t>Make an adjustment of some kind in the absence of an assigned resource that is not available when the activity is scheduled </a:t>
            </a:r>
          </a:p>
          <a:p>
            <a:r>
              <a:rPr lang="en-ZA" dirty="0"/>
              <a:t>Compute all of this information onto the schedule </a:t>
            </a:r>
          </a:p>
          <a:p>
            <a:r>
              <a:rPr lang="en-ZA" dirty="0"/>
              <a:t>Compare the emerging schedule with any imposed dates and cash flow estimates </a:t>
            </a:r>
          </a:p>
          <a:p>
            <a:r>
              <a:rPr lang="en-ZA" dirty="0"/>
              <a:t>Ensure there are no inconsistencies as these can place demands on the team and create risk factors. </a:t>
            </a:r>
          </a:p>
          <a:p>
            <a:pPr lvl="1" eaLnBrk="1" hangingPunct="1">
              <a:lnSpc>
                <a:spcPct val="80000"/>
              </a:lnSpc>
              <a:defRPr/>
            </a:pPr>
            <a:endParaRPr lang="en-US" dirty="0"/>
          </a:p>
        </p:txBody>
      </p:sp>
    </p:spTree>
    <p:extLst>
      <p:ext uri="{BB962C8B-B14F-4D97-AF65-F5344CB8AC3E}">
        <p14:creationId xmlns:p14="http://schemas.microsoft.com/office/powerpoint/2010/main" val="3376036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a:extLst>
              <a:ext uri="{FF2B5EF4-FFF2-40B4-BE49-F238E27FC236}">
                <a16:creationId xmlns:a16="http://schemas.microsoft.com/office/drawing/2014/main" id="{5779E7E0-1F34-4222-8019-68DB73A0A58B}"/>
              </a:ext>
            </a:extLst>
          </p:cNvPr>
          <p:cNvSpPr>
            <a:spLocks noGrp="1" noChangeArrowheads="1"/>
          </p:cNvSpPr>
          <p:nvPr>
            <p:ph type="title"/>
          </p:nvPr>
        </p:nvSpPr>
        <p:spPr/>
        <p:txBody>
          <a:bodyPr/>
          <a:lstStyle/>
          <a:p>
            <a:pPr eaLnBrk="1" hangingPunct="1">
              <a:defRPr/>
            </a:pPr>
            <a:r>
              <a:rPr lang="en-US"/>
              <a:t>Estimating Methods</a:t>
            </a:r>
          </a:p>
        </p:txBody>
      </p:sp>
      <p:graphicFrame>
        <p:nvGraphicFramePr>
          <p:cNvPr id="2" name="Diagram 1">
            <a:extLst>
              <a:ext uri="{FF2B5EF4-FFF2-40B4-BE49-F238E27FC236}">
                <a16:creationId xmlns:a16="http://schemas.microsoft.com/office/drawing/2014/main" id="{261C1600-8FC4-4944-89AD-9F968F1FBF36}"/>
              </a:ext>
            </a:extLst>
          </p:cNvPr>
          <p:cNvGraphicFramePr/>
          <p:nvPr>
            <p:extLst>
              <p:ext uri="{D42A27DB-BD31-4B8C-83A1-F6EECF244321}">
                <p14:modId xmlns:p14="http://schemas.microsoft.com/office/powerpoint/2010/main" val="793019012"/>
              </p:ext>
            </p:extLst>
          </p:nvPr>
        </p:nvGraphicFramePr>
        <p:xfrm>
          <a:off x="1328056" y="1883229"/>
          <a:ext cx="8948057" cy="43052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813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a:extLst>
              <a:ext uri="{FF2B5EF4-FFF2-40B4-BE49-F238E27FC236}">
                <a16:creationId xmlns:a16="http://schemas.microsoft.com/office/drawing/2014/main" id="{7B34FBD8-DEB6-4E3A-AFE0-AE5A7DC264F8}"/>
              </a:ext>
            </a:extLst>
          </p:cNvPr>
          <p:cNvSpPr>
            <a:spLocks noGrp="1" noChangeArrowheads="1"/>
          </p:cNvSpPr>
          <p:nvPr>
            <p:ph type="title"/>
          </p:nvPr>
        </p:nvSpPr>
        <p:spPr/>
        <p:txBody>
          <a:bodyPr/>
          <a:lstStyle/>
          <a:p>
            <a:pPr eaLnBrk="1" hangingPunct="1">
              <a:defRPr/>
            </a:pPr>
            <a:r>
              <a:rPr lang="en-US"/>
              <a:t>Estimating with PERT</a:t>
            </a:r>
          </a:p>
        </p:txBody>
      </p:sp>
      <p:sp>
        <p:nvSpPr>
          <p:cNvPr id="299011" name="Rectangle 3">
            <a:extLst>
              <a:ext uri="{FF2B5EF4-FFF2-40B4-BE49-F238E27FC236}">
                <a16:creationId xmlns:a16="http://schemas.microsoft.com/office/drawing/2014/main" id="{6D60AB1E-EAF7-420A-A070-BDC19F6FDF57}"/>
              </a:ext>
            </a:extLst>
          </p:cNvPr>
          <p:cNvSpPr>
            <a:spLocks noGrp="1" noChangeArrowheads="1"/>
          </p:cNvSpPr>
          <p:nvPr>
            <p:ph type="body" sz="half" idx="1"/>
          </p:nvPr>
        </p:nvSpPr>
        <p:spPr>
          <a:xfrm>
            <a:off x="1012371" y="1600200"/>
            <a:ext cx="10406743" cy="4533900"/>
          </a:xfrm>
        </p:spPr>
        <p:txBody>
          <a:bodyPr/>
          <a:lstStyle/>
          <a:p>
            <a:pPr eaLnBrk="1" hangingPunct="1">
              <a:defRPr/>
            </a:pPr>
            <a:r>
              <a:rPr lang="en-US" dirty="0"/>
              <a:t>PERT Formula (Expected Duration)</a:t>
            </a:r>
          </a:p>
          <a:p>
            <a:pPr lvl="1" eaLnBrk="1" hangingPunct="1">
              <a:defRPr/>
            </a:pPr>
            <a:r>
              <a:rPr lang="en-US" dirty="0"/>
              <a:t>=(P+4M+O)/6</a:t>
            </a:r>
          </a:p>
        </p:txBody>
      </p:sp>
      <p:pic>
        <p:nvPicPr>
          <p:cNvPr id="4" name="Picture 3">
            <a:extLst>
              <a:ext uri="{FF2B5EF4-FFF2-40B4-BE49-F238E27FC236}">
                <a16:creationId xmlns:a16="http://schemas.microsoft.com/office/drawing/2014/main" id="{81DE57B7-2A65-4865-B8BA-CF2A42FBC95D}"/>
              </a:ext>
            </a:extLst>
          </p:cNvPr>
          <p:cNvPicPr>
            <a:picLocks noChangeAspect="1"/>
          </p:cNvPicPr>
          <p:nvPr/>
        </p:nvPicPr>
        <p:blipFill>
          <a:blip r:embed="rId3"/>
          <a:stretch>
            <a:fillRect/>
          </a:stretch>
        </p:blipFill>
        <p:spPr>
          <a:xfrm>
            <a:off x="1317172" y="2597519"/>
            <a:ext cx="9644742" cy="3719143"/>
          </a:xfrm>
          <a:prstGeom prst="rect">
            <a:avLst/>
          </a:prstGeom>
        </p:spPr>
      </p:pic>
    </p:spTree>
    <p:extLst>
      <p:ext uri="{BB962C8B-B14F-4D97-AF65-F5344CB8AC3E}">
        <p14:creationId xmlns:p14="http://schemas.microsoft.com/office/powerpoint/2010/main" val="3684526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PERT Diagram</a:t>
            </a:r>
          </a:p>
        </p:txBody>
      </p:sp>
      <p:pic>
        <p:nvPicPr>
          <p:cNvPr id="5" name="Picture 4"/>
          <p:cNvPicPr>
            <a:picLocks noChangeAspect="1"/>
          </p:cNvPicPr>
          <p:nvPr/>
        </p:nvPicPr>
        <p:blipFill>
          <a:blip r:embed="rId3"/>
          <a:stretch>
            <a:fillRect/>
          </a:stretch>
        </p:blipFill>
        <p:spPr>
          <a:xfrm>
            <a:off x="1638702" y="1180207"/>
            <a:ext cx="9057651" cy="5725141"/>
          </a:xfrm>
          <a:prstGeom prst="rect">
            <a:avLst/>
          </a:prstGeom>
        </p:spPr>
      </p:pic>
      <p:sp>
        <p:nvSpPr>
          <p:cNvPr id="6" name="TextBox 5"/>
          <p:cNvSpPr txBox="1"/>
          <p:nvPr/>
        </p:nvSpPr>
        <p:spPr>
          <a:xfrm>
            <a:off x="7675500" y="5752213"/>
            <a:ext cx="4157331" cy="1015663"/>
          </a:xfrm>
          <a:prstGeom prst="rect">
            <a:avLst/>
          </a:prstGeom>
          <a:noFill/>
          <a:ln>
            <a:solidFill>
              <a:srgbClr val="FF0000"/>
            </a:solidFill>
          </a:ln>
        </p:spPr>
        <p:txBody>
          <a:bodyPr wrap="square" rtlCol="0">
            <a:spAutoFit/>
          </a:bodyPr>
          <a:lstStyle/>
          <a:p>
            <a:r>
              <a:rPr lang="en-ZA" sz="1200" dirty="0">
                <a:solidFill>
                  <a:srgbClr val="FF0000"/>
                </a:solidFill>
              </a:rPr>
              <a:t>TE = the earliest time (date) on which an event can be expected to take place </a:t>
            </a:r>
          </a:p>
          <a:p>
            <a:r>
              <a:rPr lang="en-ZA" sz="1200" dirty="0">
                <a:solidFill>
                  <a:srgbClr val="FF0000"/>
                </a:solidFill>
              </a:rPr>
              <a:t>TL= the latest date on which an event can take place without extending the completion date of the project </a:t>
            </a:r>
          </a:p>
          <a:p>
            <a:r>
              <a:rPr lang="en-ZA" sz="1200" dirty="0">
                <a:solidFill>
                  <a:srgbClr val="FF0000"/>
                </a:solidFill>
              </a:rPr>
              <a:t>Slack time = TL -TE </a:t>
            </a:r>
          </a:p>
        </p:txBody>
      </p:sp>
      <p:sp>
        <p:nvSpPr>
          <p:cNvPr id="8" name="TextBox 7"/>
          <p:cNvSpPr txBox="1"/>
          <p:nvPr/>
        </p:nvSpPr>
        <p:spPr>
          <a:xfrm>
            <a:off x="438428" y="2847230"/>
            <a:ext cx="1765004" cy="646331"/>
          </a:xfrm>
          <a:prstGeom prst="rect">
            <a:avLst/>
          </a:prstGeom>
          <a:noFill/>
          <a:ln>
            <a:solidFill>
              <a:srgbClr val="FF0000"/>
            </a:solidFill>
          </a:ln>
        </p:spPr>
        <p:txBody>
          <a:bodyPr wrap="square" rtlCol="0">
            <a:spAutoFit/>
          </a:bodyPr>
          <a:lstStyle/>
          <a:p>
            <a:r>
              <a:rPr lang="en-ZA" sz="1200" dirty="0">
                <a:solidFill>
                  <a:srgbClr val="FF0000"/>
                </a:solidFill>
              </a:rPr>
              <a:t>TE = 3</a:t>
            </a:r>
          </a:p>
          <a:p>
            <a:r>
              <a:rPr lang="en-ZA" sz="1200" dirty="0">
                <a:solidFill>
                  <a:srgbClr val="FF0000"/>
                </a:solidFill>
              </a:rPr>
              <a:t>TL = 6</a:t>
            </a:r>
          </a:p>
          <a:p>
            <a:r>
              <a:rPr lang="en-ZA" sz="1200" dirty="0">
                <a:solidFill>
                  <a:srgbClr val="FF0000"/>
                </a:solidFill>
              </a:rPr>
              <a:t>Slack = 6 -3 = 3  </a:t>
            </a:r>
          </a:p>
        </p:txBody>
      </p:sp>
      <p:cxnSp>
        <p:nvCxnSpPr>
          <p:cNvPr id="12" name="Straight Connector 11"/>
          <p:cNvCxnSpPr/>
          <p:nvPr/>
        </p:nvCxnSpPr>
        <p:spPr>
          <a:xfrm flipH="1">
            <a:off x="2203432" y="2634343"/>
            <a:ext cx="2466539" cy="53605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9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a:extLst>
              <a:ext uri="{FF2B5EF4-FFF2-40B4-BE49-F238E27FC236}">
                <a16:creationId xmlns:a16="http://schemas.microsoft.com/office/drawing/2014/main" id="{B642C695-B765-4A87-ABA5-8491CBBDB599}"/>
              </a:ext>
            </a:extLst>
          </p:cNvPr>
          <p:cNvSpPr>
            <a:spLocks noGrp="1" noChangeArrowheads="1"/>
          </p:cNvSpPr>
          <p:nvPr>
            <p:ph type="title"/>
          </p:nvPr>
        </p:nvSpPr>
        <p:spPr/>
        <p:txBody>
          <a:bodyPr/>
          <a:lstStyle/>
          <a:p>
            <a:pPr eaLnBrk="1" hangingPunct="1">
              <a:defRPr/>
            </a:pPr>
            <a:r>
              <a:rPr lang="en-US"/>
              <a:t>Scheduling from Estimates</a:t>
            </a:r>
          </a:p>
        </p:txBody>
      </p:sp>
      <p:sp>
        <p:nvSpPr>
          <p:cNvPr id="301059" name="Rectangle 3">
            <a:extLst>
              <a:ext uri="{FF2B5EF4-FFF2-40B4-BE49-F238E27FC236}">
                <a16:creationId xmlns:a16="http://schemas.microsoft.com/office/drawing/2014/main" id="{17B1DCBD-A602-4086-B1C5-6A200F91FDEA}"/>
              </a:ext>
            </a:extLst>
          </p:cNvPr>
          <p:cNvSpPr>
            <a:spLocks noGrp="1" noChangeArrowheads="1"/>
          </p:cNvSpPr>
          <p:nvPr>
            <p:ph type="body" idx="1"/>
          </p:nvPr>
        </p:nvSpPr>
        <p:spPr/>
        <p:txBody>
          <a:bodyPr/>
          <a:lstStyle/>
          <a:p>
            <a:pPr eaLnBrk="1" hangingPunct="1">
              <a:lnSpc>
                <a:spcPct val="80000"/>
              </a:lnSpc>
              <a:defRPr/>
            </a:pPr>
            <a:r>
              <a:rPr lang="en-US"/>
              <a:t>Critical Path</a:t>
            </a:r>
          </a:p>
          <a:p>
            <a:pPr lvl="1" eaLnBrk="1" hangingPunct="1">
              <a:lnSpc>
                <a:spcPct val="80000"/>
              </a:lnSpc>
              <a:defRPr/>
            </a:pPr>
            <a:r>
              <a:rPr lang="en-US"/>
              <a:t>Longest time through the network diagram, the shortest time the project is expected to take</a:t>
            </a:r>
          </a:p>
          <a:p>
            <a:pPr eaLnBrk="1" hangingPunct="1">
              <a:lnSpc>
                <a:spcPct val="80000"/>
              </a:lnSpc>
              <a:defRPr/>
            </a:pPr>
            <a:r>
              <a:rPr lang="en-US"/>
              <a:t>Slack (or Float)</a:t>
            </a:r>
          </a:p>
          <a:p>
            <a:pPr lvl="1" eaLnBrk="1" hangingPunct="1">
              <a:lnSpc>
                <a:spcPct val="80000"/>
              </a:lnSpc>
              <a:defRPr/>
            </a:pPr>
            <a:r>
              <a:rPr lang="en-US"/>
              <a:t>The amount of time a task can be delayed without impacting the project</a:t>
            </a:r>
          </a:p>
          <a:p>
            <a:pPr lvl="1" eaLnBrk="1" hangingPunct="1">
              <a:lnSpc>
                <a:spcPct val="80000"/>
              </a:lnSpc>
              <a:defRPr/>
            </a:pPr>
            <a:r>
              <a:rPr lang="en-US"/>
              <a:t>Calculated using:</a:t>
            </a:r>
          </a:p>
          <a:p>
            <a:pPr lvl="2" eaLnBrk="1" hangingPunct="1">
              <a:lnSpc>
                <a:spcPct val="80000"/>
              </a:lnSpc>
              <a:defRPr/>
            </a:pPr>
            <a:r>
              <a:rPr lang="en-US"/>
              <a:t>Late Start – Early Start (LS-ES)</a:t>
            </a:r>
          </a:p>
          <a:p>
            <a:pPr lvl="4" eaLnBrk="1" hangingPunct="1">
              <a:lnSpc>
                <a:spcPct val="80000"/>
              </a:lnSpc>
              <a:buFont typeface="Wingdings" panose="05000000000000000000" pitchFamily="2" charset="2"/>
              <a:buNone/>
              <a:defRPr/>
            </a:pPr>
            <a:r>
              <a:rPr lang="en-US"/>
              <a:t>Or</a:t>
            </a:r>
          </a:p>
          <a:p>
            <a:pPr lvl="2" eaLnBrk="1" hangingPunct="1">
              <a:lnSpc>
                <a:spcPct val="80000"/>
              </a:lnSpc>
              <a:defRPr/>
            </a:pPr>
            <a:r>
              <a:rPr lang="en-US"/>
              <a:t>Late Finish – Early Finish (LF-EF)</a:t>
            </a:r>
          </a:p>
          <a:p>
            <a:pPr lvl="1" eaLnBrk="1" hangingPunct="1">
              <a:lnSpc>
                <a:spcPct val="80000"/>
              </a:lnSpc>
              <a:defRPr/>
            </a:pPr>
            <a:r>
              <a:rPr lang="en-US"/>
              <a:t>Early Starts computed by making a “forward pass” through the network while late starts are computed using a “backward pass”</a:t>
            </a:r>
          </a:p>
          <a:p>
            <a:pPr lvl="1" eaLnBrk="1" hangingPunct="1">
              <a:lnSpc>
                <a:spcPct val="80000"/>
              </a:lnSpc>
              <a:defRPr/>
            </a:pPr>
            <a:endParaRPr lang="en-US"/>
          </a:p>
        </p:txBody>
      </p:sp>
    </p:spTree>
    <p:extLst>
      <p:ext uri="{BB962C8B-B14F-4D97-AF65-F5344CB8AC3E}">
        <p14:creationId xmlns:p14="http://schemas.microsoft.com/office/powerpoint/2010/main" val="2941576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Project identification and selection</a:t>
            </a:r>
          </a:p>
        </p:txBody>
      </p:sp>
      <p:sp>
        <p:nvSpPr>
          <p:cNvPr id="20" name="TextBox 19"/>
          <p:cNvSpPr txBox="1"/>
          <p:nvPr/>
        </p:nvSpPr>
        <p:spPr>
          <a:xfrm>
            <a:off x="329939" y="1446028"/>
            <a:ext cx="11566688" cy="461665"/>
          </a:xfrm>
          <a:prstGeom prst="rect">
            <a:avLst/>
          </a:prstGeom>
          <a:noFill/>
        </p:spPr>
        <p:txBody>
          <a:bodyPr wrap="square" rtlCol="0">
            <a:spAutoFit/>
          </a:bodyPr>
          <a:lstStyle/>
          <a:p>
            <a:r>
              <a:rPr lang="en-ZA" sz="2400" dirty="0"/>
              <a:t>A project charter is a document that formally authorises the project that has been selected. </a:t>
            </a:r>
          </a:p>
        </p:txBody>
      </p:sp>
      <p:graphicFrame>
        <p:nvGraphicFramePr>
          <p:cNvPr id="3" name="Diagram 2"/>
          <p:cNvGraphicFramePr/>
          <p:nvPr>
            <p:extLst>
              <p:ext uri="{D42A27DB-BD31-4B8C-83A1-F6EECF244321}">
                <p14:modId xmlns:p14="http://schemas.microsoft.com/office/powerpoint/2010/main" val="2954740904"/>
              </p:ext>
            </p:extLst>
          </p:nvPr>
        </p:nvGraphicFramePr>
        <p:xfrm>
          <a:off x="334963" y="1907694"/>
          <a:ext cx="11522075" cy="1270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4212771" y="2993571"/>
            <a:ext cx="0" cy="34231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055428" y="2993571"/>
            <a:ext cx="0" cy="342310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Arrow: Right 7"/>
          <p:cNvSpPr/>
          <p:nvPr/>
        </p:nvSpPr>
        <p:spPr>
          <a:xfrm>
            <a:off x="761999" y="3069768"/>
            <a:ext cx="3178629" cy="849086"/>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Market Demand </a:t>
            </a:r>
          </a:p>
        </p:txBody>
      </p:sp>
      <p:sp>
        <p:nvSpPr>
          <p:cNvPr id="15" name="Arrow: Right 14"/>
          <p:cNvSpPr/>
          <p:nvPr/>
        </p:nvSpPr>
        <p:spPr>
          <a:xfrm>
            <a:off x="761999" y="4073754"/>
            <a:ext cx="3178629" cy="849086"/>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Strategic opportunity </a:t>
            </a:r>
          </a:p>
        </p:txBody>
      </p:sp>
      <p:sp>
        <p:nvSpPr>
          <p:cNvPr id="16" name="Arrow: Right 15"/>
          <p:cNvSpPr/>
          <p:nvPr/>
        </p:nvSpPr>
        <p:spPr>
          <a:xfrm>
            <a:off x="761999" y="5077738"/>
            <a:ext cx="3178629" cy="849086"/>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Customer request</a:t>
            </a:r>
          </a:p>
        </p:txBody>
      </p:sp>
      <p:grpSp>
        <p:nvGrpSpPr>
          <p:cNvPr id="21" name="Group 20"/>
          <p:cNvGrpSpPr/>
          <p:nvPr/>
        </p:nvGrpSpPr>
        <p:grpSpPr>
          <a:xfrm>
            <a:off x="4253819" y="3248597"/>
            <a:ext cx="3899856" cy="646331"/>
            <a:chOff x="4253819" y="3248597"/>
            <a:chExt cx="3899856" cy="646331"/>
          </a:xfrm>
        </p:grpSpPr>
        <p:sp>
          <p:nvSpPr>
            <p:cNvPr id="10" name="TextBox 9"/>
            <p:cNvSpPr txBox="1"/>
            <p:nvPr/>
          </p:nvSpPr>
          <p:spPr>
            <a:xfrm>
              <a:off x="4604932" y="3248597"/>
              <a:ext cx="3548743" cy="646331"/>
            </a:xfrm>
            <a:prstGeom prst="rect">
              <a:avLst/>
            </a:prstGeom>
            <a:noFill/>
          </p:spPr>
          <p:txBody>
            <a:bodyPr wrap="square" rtlCol="0">
              <a:spAutoFit/>
            </a:bodyPr>
            <a:lstStyle/>
            <a:p>
              <a:r>
                <a:rPr lang="en-ZA" dirty="0"/>
                <a:t>What value does the potential project bring? </a:t>
              </a:r>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53819" y="3408106"/>
              <a:ext cx="351113" cy="345793"/>
            </a:xfrm>
            <a:prstGeom prst="rect">
              <a:avLst/>
            </a:prstGeom>
          </p:spPr>
        </p:pic>
      </p:grpSp>
      <p:grpSp>
        <p:nvGrpSpPr>
          <p:cNvPr id="22" name="Group 21"/>
          <p:cNvGrpSpPr/>
          <p:nvPr/>
        </p:nvGrpSpPr>
        <p:grpSpPr>
          <a:xfrm>
            <a:off x="4253819" y="4012431"/>
            <a:ext cx="3899856" cy="505302"/>
            <a:chOff x="4253819" y="3248597"/>
            <a:chExt cx="3899856" cy="505302"/>
          </a:xfrm>
        </p:grpSpPr>
        <p:sp>
          <p:nvSpPr>
            <p:cNvPr id="23" name="TextBox 22"/>
            <p:cNvSpPr txBox="1"/>
            <p:nvPr/>
          </p:nvSpPr>
          <p:spPr>
            <a:xfrm>
              <a:off x="4604932" y="3248597"/>
              <a:ext cx="3548743" cy="369332"/>
            </a:xfrm>
            <a:prstGeom prst="rect">
              <a:avLst/>
            </a:prstGeom>
            <a:noFill/>
          </p:spPr>
          <p:txBody>
            <a:bodyPr wrap="square" rtlCol="0">
              <a:spAutoFit/>
            </a:bodyPr>
            <a:lstStyle/>
            <a:p>
              <a:r>
                <a:rPr lang="en-ZA" dirty="0"/>
                <a:t>Are the resources available?</a:t>
              </a:r>
            </a:p>
          </p:txBody>
        </p:sp>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53819" y="3408106"/>
              <a:ext cx="351113" cy="345793"/>
            </a:xfrm>
            <a:prstGeom prst="rect">
              <a:avLst/>
            </a:prstGeom>
          </p:spPr>
        </p:pic>
      </p:grpSp>
      <p:grpSp>
        <p:nvGrpSpPr>
          <p:cNvPr id="26" name="Group 25"/>
          <p:cNvGrpSpPr/>
          <p:nvPr/>
        </p:nvGrpSpPr>
        <p:grpSpPr>
          <a:xfrm>
            <a:off x="4256314" y="4654539"/>
            <a:ext cx="3899856" cy="646331"/>
            <a:chOff x="4253819" y="3248597"/>
            <a:chExt cx="3899856" cy="646331"/>
          </a:xfrm>
        </p:grpSpPr>
        <p:sp>
          <p:nvSpPr>
            <p:cNvPr id="27" name="TextBox 26"/>
            <p:cNvSpPr txBox="1"/>
            <p:nvPr/>
          </p:nvSpPr>
          <p:spPr>
            <a:xfrm>
              <a:off x="4604932" y="3248597"/>
              <a:ext cx="3548743" cy="646331"/>
            </a:xfrm>
            <a:prstGeom prst="rect">
              <a:avLst/>
            </a:prstGeom>
            <a:noFill/>
          </p:spPr>
          <p:txBody>
            <a:bodyPr wrap="square" rtlCol="0">
              <a:spAutoFit/>
            </a:bodyPr>
            <a:lstStyle/>
            <a:p>
              <a:r>
                <a:rPr lang="en-ZA" dirty="0"/>
                <a:t>Is there support from both internal champions and external customers</a:t>
              </a:r>
            </a:p>
          </p:txBody>
        </p:sp>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53819" y="3408106"/>
              <a:ext cx="351113" cy="345793"/>
            </a:xfrm>
            <a:prstGeom prst="rect">
              <a:avLst/>
            </a:prstGeom>
          </p:spPr>
        </p:pic>
      </p:grpSp>
      <p:grpSp>
        <p:nvGrpSpPr>
          <p:cNvPr id="30" name="Group 29"/>
          <p:cNvGrpSpPr/>
          <p:nvPr/>
        </p:nvGrpSpPr>
        <p:grpSpPr>
          <a:xfrm>
            <a:off x="4330019" y="5423801"/>
            <a:ext cx="3899856" cy="646331"/>
            <a:chOff x="4253819" y="3248597"/>
            <a:chExt cx="3899856" cy="646331"/>
          </a:xfrm>
        </p:grpSpPr>
        <p:sp>
          <p:nvSpPr>
            <p:cNvPr id="31" name="TextBox 30"/>
            <p:cNvSpPr txBox="1"/>
            <p:nvPr/>
          </p:nvSpPr>
          <p:spPr>
            <a:xfrm>
              <a:off x="4604932" y="3248597"/>
              <a:ext cx="3548743" cy="646331"/>
            </a:xfrm>
            <a:prstGeom prst="rect">
              <a:avLst/>
            </a:prstGeom>
            <a:noFill/>
          </p:spPr>
          <p:txBody>
            <a:bodyPr wrap="square" rtlCol="0">
              <a:spAutoFit/>
            </a:bodyPr>
            <a:lstStyle/>
            <a:p>
              <a:r>
                <a:rPr lang="en-ZA" dirty="0"/>
                <a:t>Will the project help the organisation achieve its goal?</a:t>
              </a:r>
            </a:p>
          </p:txBody>
        </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53819" y="3408106"/>
              <a:ext cx="351113" cy="345793"/>
            </a:xfrm>
            <a:prstGeom prst="rect">
              <a:avLst/>
            </a:prstGeom>
          </p:spPr>
        </p:pic>
      </p:grpSp>
      <p:grpSp>
        <p:nvGrpSpPr>
          <p:cNvPr id="35" name="Group 34"/>
          <p:cNvGrpSpPr/>
          <p:nvPr/>
        </p:nvGrpSpPr>
        <p:grpSpPr>
          <a:xfrm>
            <a:off x="8153675" y="3140134"/>
            <a:ext cx="2838127" cy="369332"/>
            <a:chOff x="8591598" y="3084093"/>
            <a:chExt cx="2838127" cy="369332"/>
          </a:xfrm>
        </p:grpSpPr>
        <p:sp>
          <p:nvSpPr>
            <p:cNvPr id="33" name="Oval 32"/>
            <p:cNvSpPr/>
            <p:nvPr/>
          </p:nvSpPr>
          <p:spPr>
            <a:xfrm>
              <a:off x="8591598" y="3170509"/>
              <a:ext cx="272144" cy="245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1</a:t>
              </a:r>
            </a:p>
          </p:txBody>
        </p:sp>
        <p:sp>
          <p:nvSpPr>
            <p:cNvPr id="34" name="TextBox 33"/>
            <p:cNvSpPr txBox="1"/>
            <p:nvPr/>
          </p:nvSpPr>
          <p:spPr>
            <a:xfrm>
              <a:off x="8838925" y="3084093"/>
              <a:ext cx="2590800" cy="369332"/>
            </a:xfrm>
            <a:prstGeom prst="rect">
              <a:avLst/>
            </a:prstGeom>
            <a:noFill/>
          </p:spPr>
          <p:txBody>
            <a:bodyPr wrap="square" rtlCol="0">
              <a:spAutoFit/>
            </a:bodyPr>
            <a:lstStyle/>
            <a:p>
              <a:r>
                <a:rPr lang="en-ZA" dirty="0"/>
                <a:t>Financial</a:t>
              </a:r>
            </a:p>
          </p:txBody>
        </p:sp>
      </p:grpSp>
      <p:grpSp>
        <p:nvGrpSpPr>
          <p:cNvPr id="60" name="Group 59"/>
          <p:cNvGrpSpPr/>
          <p:nvPr/>
        </p:nvGrpSpPr>
        <p:grpSpPr>
          <a:xfrm>
            <a:off x="8153675" y="4760433"/>
            <a:ext cx="2838127" cy="369332"/>
            <a:chOff x="8591598" y="3084093"/>
            <a:chExt cx="2838127" cy="369332"/>
          </a:xfrm>
        </p:grpSpPr>
        <p:sp>
          <p:nvSpPr>
            <p:cNvPr id="61" name="Oval 60"/>
            <p:cNvSpPr/>
            <p:nvPr/>
          </p:nvSpPr>
          <p:spPr>
            <a:xfrm>
              <a:off x="8591598" y="3170509"/>
              <a:ext cx="272144" cy="245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2</a:t>
              </a:r>
            </a:p>
          </p:txBody>
        </p:sp>
        <p:sp>
          <p:nvSpPr>
            <p:cNvPr id="62" name="TextBox 61"/>
            <p:cNvSpPr txBox="1"/>
            <p:nvPr/>
          </p:nvSpPr>
          <p:spPr>
            <a:xfrm>
              <a:off x="8838925" y="3084093"/>
              <a:ext cx="2590800" cy="369332"/>
            </a:xfrm>
            <a:prstGeom prst="rect">
              <a:avLst/>
            </a:prstGeom>
            <a:noFill/>
          </p:spPr>
          <p:txBody>
            <a:bodyPr wrap="square" rtlCol="0">
              <a:spAutoFit/>
            </a:bodyPr>
            <a:lstStyle/>
            <a:p>
              <a:r>
                <a:rPr lang="en-ZA" dirty="0"/>
                <a:t>Scoring</a:t>
              </a:r>
            </a:p>
          </p:txBody>
        </p:sp>
      </p:grpSp>
      <p:sp>
        <p:nvSpPr>
          <p:cNvPr id="65" name="TextBox 64"/>
          <p:cNvSpPr txBox="1"/>
          <p:nvPr/>
        </p:nvSpPr>
        <p:spPr>
          <a:xfrm>
            <a:off x="8504788" y="3531616"/>
            <a:ext cx="2590800" cy="1200329"/>
          </a:xfrm>
          <a:prstGeom prst="rect">
            <a:avLst/>
          </a:prstGeom>
          <a:noFill/>
        </p:spPr>
        <p:txBody>
          <a:bodyPr wrap="square" rtlCol="0">
            <a:spAutoFit/>
          </a:bodyPr>
          <a:lstStyle/>
          <a:p>
            <a:pPr marL="285750" indent="-285750">
              <a:buFont typeface="Arial" panose="020B0604020202020204" pitchFamily="34" charset="0"/>
              <a:buChar char="•"/>
            </a:pPr>
            <a:r>
              <a:rPr lang="en-ZA" dirty="0"/>
              <a:t>NPV</a:t>
            </a:r>
          </a:p>
          <a:p>
            <a:pPr marL="285750" indent="-285750">
              <a:buFont typeface="Arial" panose="020B0604020202020204" pitchFamily="34" charset="0"/>
              <a:buChar char="•"/>
            </a:pPr>
            <a:r>
              <a:rPr lang="en-ZA" dirty="0"/>
              <a:t>BCR</a:t>
            </a:r>
          </a:p>
          <a:p>
            <a:pPr marL="285750" indent="-285750">
              <a:buFont typeface="Arial" panose="020B0604020202020204" pitchFamily="34" charset="0"/>
              <a:buChar char="•"/>
            </a:pPr>
            <a:r>
              <a:rPr lang="en-ZA" dirty="0"/>
              <a:t>IRR</a:t>
            </a:r>
          </a:p>
          <a:p>
            <a:pPr marL="285750" indent="-285750">
              <a:buFont typeface="Arial" panose="020B0604020202020204" pitchFamily="34" charset="0"/>
              <a:buChar char="•"/>
            </a:pPr>
            <a:r>
              <a:rPr lang="en-ZA" dirty="0"/>
              <a:t>Payback Period</a:t>
            </a:r>
          </a:p>
        </p:txBody>
      </p:sp>
      <p:sp>
        <p:nvSpPr>
          <p:cNvPr id="66" name="TextBox 65"/>
          <p:cNvSpPr txBox="1"/>
          <p:nvPr/>
        </p:nvSpPr>
        <p:spPr>
          <a:xfrm>
            <a:off x="8578218" y="5129765"/>
            <a:ext cx="3318409" cy="923330"/>
          </a:xfrm>
          <a:prstGeom prst="rect">
            <a:avLst/>
          </a:prstGeom>
          <a:noFill/>
        </p:spPr>
        <p:txBody>
          <a:bodyPr wrap="square" rtlCol="0">
            <a:spAutoFit/>
          </a:bodyPr>
          <a:lstStyle/>
          <a:p>
            <a:pPr marL="285750" indent="-285750">
              <a:buFont typeface="Arial" panose="020B0604020202020204" pitchFamily="34" charset="0"/>
              <a:buChar char="•"/>
            </a:pPr>
            <a:r>
              <a:rPr lang="en-ZA" dirty="0"/>
              <a:t>Identify potential criteria</a:t>
            </a:r>
          </a:p>
          <a:p>
            <a:pPr marL="285750" indent="-285750">
              <a:buFont typeface="Arial" panose="020B0604020202020204" pitchFamily="34" charset="0"/>
              <a:buChar char="•"/>
            </a:pPr>
            <a:r>
              <a:rPr lang="en-ZA" dirty="0"/>
              <a:t>Determine mandatory criteria</a:t>
            </a:r>
          </a:p>
          <a:p>
            <a:pPr marL="285750" indent="-285750">
              <a:buFont typeface="Arial" panose="020B0604020202020204" pitchFamily="34" charset="0"/>
              <a:buChar char="•"/>
            </a:pPr>
            <a:r>
              <a:rPr lang="en-ZA" dirty="0"/>
              <a:t>Weighting criteria</a:t>
            </a:r>
          </a:p>
        </p:txBody>
      </p:sp>
    </p:spTree>
    <p:extLst>
      <p:ext uri="{BB962C8B-B14F-4D97-AF65-F5344CB8AC3E}">
        <p14:creationId xmlns:p14="http://schemas.microsoft.com/office/powerpoint/2010/main" val="3991432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a:extLst>
              <a:ext uri="{FF2B5EF4-FFF2-40B4-BE49-F238E27FC236}">
                <a16:creationId xmlns:a16="http://schemas.microsoft.com/office/drawing/2014/main" id="{B46D2261-EEC1-4ABE-BA99-1BDA16D7DB65}"/>
              </a:ext>
            </a:extLst>
          </p:cNvPr>
          <p:cNvSpPr>
            <a:spLocks noGrp="1" noChangeArrowheads="1"/>
          </p:cNvSpPr>
          <p:nvPr>
            <p:ph type="title"/>
          </p:nvPr>
        </p:nvSpPr>
        <p:spPr/>
        <p:txBody>
          <a:bodyPr/>
          <a:lstStyle/>
          <a:p>
            <a:pPr eaLnBrk="1" hangingPunct="1">
              <a:defRPr/>
            </a:pPr>
            <a:r>
              <a:rPr lang="en-US"/>
              <a:t>Critical Path Determination</a:t>
            </a:r>
          </a:p>
        </p:txBody>
      </p:sp>
      <p:sp>
        <p:nvSpPr>
          <p:cNvPr id="302083" name="Rectangle 3">
            <a:extLst>
              <a:ext uri="{FF2B5EF4-FFF2-40B4-BE49-F238E27FC236}">
                <a16:creationId xmlns:a16="http://schemas.microsoft.com/office/drawing/2014/main" id="{B13FA15E-B53D-4C24-AAA7-BD578E5BBF98}"/>
              </a:ext>
            </a:extLst>
          </p:cNvPr>
          <p:cNvSpPr>
            <a:spLocks noGrp="1" noChangeArrowheads="1"/>
          </p:cNvSpPr>
          <p:nvPr>
            <p:ph type="body" idx="1"/>
          </p:nvPr>
        </p:nvSpPr>
        <p:spPr>
          <a:xfrm>
            <a:off x="1981200" y="1600200"/>
            <a:ext cx="4876800" cy="1828800"/>
          </a:xfrm>
        </p:spPr>
        <p:txBody>
          <a:bodyPr/>
          <a:lstStyle/>
          <a:p>
            <a:pPr eaLnBrk="1" hangingPunct="1">
              <a:defRPr/>
            </a:pPr>
            <a:r>
              <a:rPr lang="en-US"/>
              <a:t>EF=ES+DUR-1</a:t>
            </a:r>
          </a:p>
          <a:p>
            <a:pPr eaLnBrk="1" hangingPunct="1">
              <a:defRPr/>
            </a:pPr>
            <a:r>
              <a:rPr lang="en-US"/>
              <a:t>LS=LF-DUR+1</a:t>
            </a:r>
          </a:p>
          <a:p>
            <a:pPr eaLnBrk="1" hangingPunct="1">
              <a:defRPr/>
            </a:pPr>
            <a:r>
              <a:rPr lang="en-US"/>
              <a:t>Slack=LF-EF or LS-ES</a:t>
            </a:r>
          </a:p>
        </p:txBody>
      </p:sp>
      <p:grpSp>
        <p:nvGrpSpPr>
          <p:cNvPr id="19460" name="Group 18">
            <a:extLst>
              <a:ext uri="{FF2B5EF4-FFF2-40B4-BE49-F238E27FC236}">
                <a16:creationId xmlns:a16="http://schemas.microsoft.com/office/drawing/2014/main" id="{5B658B7D-ADF8-487D-B93C-4B55AA552267}"/>
              </a:ext>
            </a:extLst>
          </p:cNvPr>
          <p:cNvGrpSpPr>
            <a:grpSpLocks/>
          </p:cNvGrpSpPr>
          <p:nvPr/>
        </p:nvGrpSpPr>
        <p:grpSpPr bwMode="auto">
          <a:xfrm>
            <a:off x="7391400" y="1752600"/>
            <a:ext cx="2590800" cy="1600200"/>
            <a:chOff x="3696" y="1104"/>
            <a:chExt cx="1632" cy="1008"/>
          </a:xfrm>
        </p:grpSpPr>
        <p:sp>
          <p:nvSpPr>
            <p:cNvPr id="19532" name="Rectangle 4">
              <a:extLst>
                <a:ext uri="{FF2B5EF4-FFF2-40B4-BE49-F238E27FC236}">
                  <a16:creationId xmlns:a16="http://schemas.microsoft.com/office/drawing/2014/main" id="{05278EE7-54A1-44EC-B537-694EFB02891F}"/>
                </a:ext>
              </a:extLst>
            </p:cNvPr>
            <p:cNvSpPr>
              <a:spLocks noChangeArrowheads="1"/>
            </p:cNvSpPr>
            <p:nvPr/>
          </p:nvSpPr>
          <p:spPr bwMode="auto">
            <a:xfrm>
              <a:off x="3696" y="1104"/>
              <a:ext cx="1632" cy="100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533" name="Line 5">
              <a:extLst>
                <a:ext uri="{FF2B5EF4-FFF2-40B4-BE49-F238E27FC236}">
                  <a16:creationId xmlns:a16="http://schemas.microsoft.com/office/drawing/2014/main" id="{CFA842B0-C398-4390-9A16-77C864FD2B9C}"/>
                </a:ext>
              </a:extLst>
            </p:cNvPr>
            <p:cNvSpPr>
              <a:spLocks noChangeShapeType="1"/>
            </p:cNvSpPr>
            <p:nvPr/>
          </p:nvSpPr>
          <p:spPr bwMode="auto">
            <a:xfrm>
              <a:off x="3696" y="1440"/>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34" name="Line 6">
              <a:extLst>
                <a:ext uri="{FF2B5EF4-FFF2-40B4-BE49-F238E27FC236}">
                  <a16:creationId xmlns:a16="http://schemas.microsoft.com/office/drawing/2014/main" id="{7B764057-0F10-4539-826A-A38A07855987}"/>
                </a:ext>
              </a:extLst>
            </p:cNvPr>
            <p:cNvSpPr>
              <a:spLocks noChangeShapeType="1"/>
            </p:cNvSpPr>
            <p:nvPr/>
          </p:nvSpPr>
          <p:spPr bwMode="auto">
            <a:xfrm>
              <a:off x="3696" y="1776"/>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35" name="Line 7">
              <a:extLst>
                <a:ext uri="{FF2B5EF4-FFF2-40B4-BE49-F238E27FC236}">
                  <a16:creationId xmlns:a16="http://schemas.microsoft.com/office/drawing/2014/main" id="{CA563C81-15AD-4F66-B364-1FDBE7DA4F75}"/>
                </a:ext>
              </a:extLst>
            </p:cNvPr>
            <p:cNvSpPr>
              <a:spLocks noChangeShapeType="1"/>
            </p:cNvSpPr>
            <p:nvPr/>
          </p:nvSpPr>
          <p:spPr bwMode="auto">
            <a:xfrm>
              <a:off x="4176" y="110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36" name="Line 8">
              <a:extLst>
                <a:ext uri="{FF2B5EF4-FFF2-40B4-BE49-F238E27FC236}">
                  <a16:creationId xmlns:a16="http://schemas.microsoft.com/office/drawing/2014/main" id="{732E9A78-AA77-4205-AA27-A1317A33BDF8}"/>
                </a:ext>
              </a:extLst>
            </p:cNvPr>
            <p:cNvSpPr>
              <a:spLocks noChangeShapeType="1"/>
            </p:cNvSpPr>
            <p:nvPr/>
          </p:nvSpPr>
          <p:spPr bwMode="auto">
            <a:xfrm>
              <a:off x="4800" y="110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37" name="Line 9">
              <a:extLst>
                <a:ext uri="{FF2B5EF4-FFF2-40B4-BE49-F238E27FC236}">
                  <a16:creationId xmlns:a16="http://schemas.microsoft.com/office/drawing/2014/main" id="{A776B44B-0CCE-415F-A8B5-1215CE66449D}"/>
                </a:ext>
              </a:extLst>
            </p:cNvPr>
            <p:cNvSpPr>
              <a:spLocks noChangeShapeType="1"/>
            </p:cNvSpPr>
            <p:nvPr/>
          </p:nvSpPr>
          <p:spPr bwMode="auto">
            <a:xfrm>
              <a:off x="4176" y="177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38" name="Line 10">
              <a:extLst>
                <a:ext uri="{FF2B5EF4-FFF2-40B4-BE49-F238E27FC236}">
                  <a16:creationId xmlns:a16="http://schemas.microsoft.com/office/drawing/2014/main" id="{93AA7CE7-5D9E-4972-A6C2-F255ADE5EE8C}"/>
                </a:ext>
              </a:extLst>
            </p:cNvPr>
            <p:cNvSpPr>
              <a:spLocks noChangeShapeType="1"/>
            </p:cNvSpPr>
            <p:nvPr/>
          </p:nvSpPr>
          <p:spPr bwMode="auto">
            <a:xfrm>
              <a:off x="4800" y="177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grpSp>
      <p:sp>
        <p:nvSpPr>
          <p:cNvPr id="19461" name="Text Box 11">
            <a:extLst>
              <a:ext uri="{FF2B5EF4-FFF2-40B4-BE49-F238E27FC236}">
                <a16:creationId xmlns:a16="http://schemas.microsoft.com/office/drawing/2014/main" id="{003E1814-145C-4298-BD07-F9AD79A21459}"/>
              </a:ext>
            </a:extLst>
          </p:cNvPr>
          <p:cNvSpPr txBox="1">
            <a:spLocks noChangeArrowheads="1"/>
          </p:cNvSpPr>
          <p:nvPr/>
        </p:nvSpPr>
        <p:spPr bwMode="auto">
          <a:xfrm>
            <a:off x="7848600" y="2362201"/>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Task Name</a:t>
            </a:r>
          </a:p>
        </p:txBody>
      </p:sp>
      <p:sp>
        <p:nvSpPr>
          <p:cNvPr id="19462" name="Text Box 12">
            <a:extLst>
              <a:ext uri="{FF2B5EF4-FFF2-40B4-BE49-F238E27FC236}">
                <a16:creationId xmlns:a16="http://schemas.microsoft.com/office/drawing/2014/main" id="{5B7EE78D-0306-4BCA-8568-EEAA5DAA7BC4}"/>
              </a:ext>
            </a:extLst>
          </p:cNvPr>
          <p:cNvSpPr txBox="1">
            <a:spLocks noChangeArrowheads="1"/>
          </p:cNvSpPr>
          <p:nvPr/>
        </p:nvSpPr>
        <p:spPr bwMode="auto">
          <a:xfrm>
            <a:off x="7467600" y="19050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ES</a:t>
            </a:r>
          </a:p>
        </p:txBody>
      </p:sp>
      <p:sp>
        <p:nvSpPr>
          <p:cNvPr id="19463" name="Text Box 13">
            <a:extLst>
              <a:ext uri="{FF2B5EF4-FFF2-40B4-BE49-F238E27FC236}">
                <a16:creationId xmlns:a16="http://schemas.microsoft.com/office/drawing/2014/main" id="{D2B5DA19-69A3-4D7A-8978-0B4EC5495431}"/>
              </a:ext>
            </a:extLst>
          </p:cNvPr>
          <p:cNvSpPr txBox="1">
            <a:spLocks noChangeArrowheads="1"/>
          </p:cNvSpPr>
          <p:nvPr/>
        </p:nvSpPr>
        <p:spPr bwMode="auto">
          <a:xfrm>
            <a:off x="7467600" y="29718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LS</a:t>
            </a:r>
          </a:p>
        </p:txBody>
      </p:sp>
      <p:sp>
        <p:nvSpPr>
          <p:cNvPr id="19464" name="Text Box 14">
            <a:extLst>
              <a:ext uri="{FF2B5EF4-FFF2-40B4-BE49-F238E27FC236}">
                <a16:creationId xmlns:a16="http://schemas.microsoft.com/office/drawing/2014/main" id="{121699E1-C319-4570-AAC9-F5EDD7299E23}"/>
              </a:ext>
            </a:extLst>
          </p:cNvPr>
          <p:cNvSpPr txBox="1">
            <a:spLocks noChangeArrowheads="1"/>
          </p:cNvSpPr>
          <p:nvPr/>
        </p:nvSpPr>
        <p:spPr bwMode="auto">
          <a:xfrm>
            <a:off x="9296400" y="19050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EF</a:t>
            </a:r>
          </a:p>
        </p:txBody>
      </p:sp>
      <p:sp>
        <p:nvSpPr>
          <p:cNvPr id="19465" name="Text Box 15">
            <a:extLst>
              <a:ext uri="{FF2B5EF4-FFF2-40B4-BE49-F238E27FC236}">
                <a16:creationId xmlns:a16="http://schemas.microsoft.com/office/drawing/2014/main" id="{048EEB3C-507B-41EA-A753-AF9B158602B4}"/>
              </a:ext>
            </a:extLst>
          </p:cNvPr>
          <p:cNvSpPr txBox="1">
            <a:spLocks noChangeArrowheads="1"/>
          </p:cNvSpPr>
          <p:nvPr/>
        </p:nvSpPr>
        <p:spPr bwMode="auto">
          <a:xfrm>
            <a:off x="9296400" y="29718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LF</a:t>
            </a:r>
          </a:p>
        </p:txBody>
      </p:sp>
      <p:sp>
        <p:nvSpPr>
          <p:cNvPr id="19466" name="Text Box 16">
            <a:extLst>
              <a:ext uri="{FF2B5EF4-FFF2-40B4-BE49-F238E27FC236}">
                <a16:creationId xmlns:a16="http://schemas.microsoft.com/office/drawing/2014/main" id="{121C0A8D-DF68-4C5F-9B3F-4D0D303C563F}"/>
              </a:ext>
            </a:extLst>
          </p:cNvPr>
          <p:cNvSpPr txBox="1">
            <a:spLocks noChangeArrowheads="1"/>
          </p:cNvSpPr>
          <p:nvPr/>
        </p:nvSpPr>
        <p:spPr bwMode="auto">
          <a:xfrm>
            <a:off x="8305800" y="1905001"/>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DUR</a:t>
            </a:r>
          </a:p>
        </p:txBody>
      </p:sp>
      <p:sp>
        <p:nvSpPr>
          <p:cNvPr id="19467" name="Text Box 17">
            <a:extLst>
              <a:ext uri="{FF2B5EF4-FFF2-40B4-BE49-F238E27FC236}">
                <a16:creationId xmlns:a16="http://schemas.microsoft.com/office/drawing/2014/main" id="{E7B1C74A-C595-4178-A8B4-5D9EE6990E44}"/>
              </a:ext>
            </a:extLst>
          </p:cNvPr>
          <p:cNvSpPr txBox="1">
            <a:spLocks noChangeArrowheads="1"/>
          </p:cNvSpPr>
          <p:nvPr/>
        </p:nvSpPr>
        <p:spPr bwMode="auto">
          <a:xfrm>
            <a:off x="8229600" y="29718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Slack</a:t>
            </a:r>
          </a:p>
        </p:txBody>
      </p:sp>
      <p:grpSp>
        <p:nvGrpSpPr>
          <p:cNvPr id="19468" name="Group 19">
            <a:extLst>
              <a:ext uri="{FF2B5EF4-FFF2-40B4-BE49-F238E27FC236}">
                <a16:creationId xmlns:a16="http://schemas.microsoft.com/office/drawing/2014/main" id="{96F884B8-C9B5-4F96-ACA3-14C38A781683}"/>
              </a:ext>
            </a:extLst>
          </p:cNvPr>
          <p:cNvGrpSpPr>
            <a:grpSpLocks/>
          </p:cNvGrpSpPr>
          <p:nvPr/>
        </p:nvGrpSpPr>
        <p:grpSpPr bwMode="auto">
          <a:xfrm>
            <a:off x="2895600" y="4876800"/>
            <a:ext cx="1447800" cy="1143000"/>
            <a:chOff x="3696" y="1104"/>
            <a:chExt cx="1632" cy="1008"/>
          </a:xfrm>
        </p:grpSpPr>
        <p:sp>
          <p:nvSpPr>
            <p:cNvPr id="19525" name="Rectangle 20">
              <a:extLst>
                <a:ext uri="{FF2B5EF4-FFF2-40B4-BE49-F238E27FC236}">
                  <a16:creationId xmlns:a16="http://schemas.microsoft.com/office/drawing/2014/main" id="{D9BDBDC3-4F2D-4A7B-A632-21385FB538B2}"/>
                </a:ext>
              </a:extLst>
            </p:cNvPr>
            <p:cNvSpPr>
              <a:spLocks noChangeArrowheads="1"/>
            </p:cNvSpPr>
            <p:nvPr/>
          </p:nvSpPr>
          <p:spPr bwMode="auto">
            <a:xfrm>
              <a:off x="3696" y="1104"/>
              <a:ext cx="1632" cy="100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526" name="Line 21">
              <a:extLst>
                <a:ext uri="{FF2B5EF4-FFF2-40B4-BE49-F238E27FC236}">
                  <a16:creationId xmlns:a16="http://schemas.microsoft.com/office/drawing/2014/main" id="{A4CBD557-A870-4C83-A423-9CCB1B8F1DEE}"/>
                </a:ext>
              </a:extLst>
            </p:cNvPr>
            <p:cNvSpPr>
              <a:spLocks noChangeShapeType="1"/>
            </p:cNvSpPr>
            <p:nvPr/>
          </p:nvSpPr>
          <p:spPr bwMode="auto">
            <a:xfrm>
              <a:off x="3696" y="1440"/>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27" name="Line 22">
              <a:extLst>
                <a:ext uri="{FF2B5EF4-FFF2-40B4-BE49-F238E27FC236}">
                  <a16:creationId xmlns:a16="http://schemas.microsoft.com/office/drawing/2014/main" id="{5D81ED04-4388-4875-9464-3F8B909891AD}"/>
                </a:ext>
              </a:extLst>
            </p:cNvPr>
            <p:cNvSpPr>
              <a:spLocks noChangeShapeType="1"/>
            </p:cNvSpPr>
            <p:nvPr/>
          </p:nvSpPr>
          <p:spPr bwMode="auto">
            <a:xfrm>
              <a:off x="3696" y="1776"/>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28" name="Line 23">
              <a:extLst>
                <a:ext uri="{FF2B5EF4-FFF2-40B4-BE49-F238E27FC236}">
                  <a16:creationId xmlns:a16="http://schemas.microsoft.com/office/drawing/2014/main" id="{12B27CB3-9A47-41F5-A607-D781A7020B0E}"/>
                </a:ext>
              </a:extLst>
            </p:cNvPr>
            <p:cNvSpPr>
              <a:spLocks noChangeShapeType="1"/>
            </p:cNvSpPr>
            <p:nvPr/>
          </p:nvSpPr>
          <p:spPr bwMode="auto">
            <a:xfrm>
              <a:off x="4176" y="110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29" name="Line 24">
              <a:extLst>
                <a:ext uri="{FF2B5EF4-FFF2-40B4-BE49-F238E27FC236}">
                  <a16:creationId xmlns:a16="http://schemas.microsoft.com/office/drawing/2014/main" id="{2D88FA17-78AC-4A97-9BDF-A8F0EE13C57D}"/>
                </a:ext>
              </a:extLst>
            </p:cNvPr>
            <p:cNvSpPr>
              <a:spLocks noChangeShapeType="1"/>
            </p:cNvSpPr>
            <p:nvPr/>
          </p:nvSpPr>
          <p:spPr bwMode="auto">
            <a:xfrm>
              <a:off x="4800" y="110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30" name="Line 25">
              <a:extLst>
                <a:ext uri="{FF2B5EF4-FFF2-40B4-BE49-F238E27FC236}">
                  <a16:creationId xmlns:a16="http://schemas.microsoft.com/office/drawing/2014/main" id="{249CD032-DB2C-4B15-A94D-6A452AF9984F}"/>
                </a:ext>
              </a:extLst>
            </p:cNvPr>
            <p:cNvSpPr>
              <a:spLocks noChangeShapeType="1"/>
            </p:cNvSpPr>
            <p:nvPr/>
          </p:nvSpPr>
          <p:spPr bwMode="auto">
            <a:xfrm>
              <a:off x="4176" y="177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31" name="Line 26">
              <a:extLst>
                <a:ext uri="{FF2B5EF4-FFF2-40B4-BE49-F238E27FC236}">
                  <a16:creationId xmlns:a16="http://schemas.microsoft.com/office/drawing/2014/main" id="{65ECA540-C698-4C4B-8AD7-45939266A5FB}"/>
                </a:ext>
              </a:extLst>
            </p:cNvPr>
            <p:cNvSpPr>
              <a:spLocks noChangeShapeType="1"/>
            </p:cNvSpPr>
            <p:nvPr/>
          </p:nvSpPr>
          <p:spPr bwMode="auto">
            <a:xfrm>
              <a:off x="4800" y="177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grpSp>
      <p:grpSp>
        <p:nvGrpSpPr>
          <p:cNvPr id="19469" name="Group 27">
            <a:extLst>
              <a:ext uri="{FF2B5EF4-FFF2-40B4-BE49-F238E27FC236}">
                <a16:creationId xmlns:a16="http://schemas.microsoft.com/office/drawing/2014/main" id="{F368DF50-2ED5-487E-8DD3-1AC319380F63}"/>
              </a:ext>
            </a:extLst>
          </p:cNvPr>
          <p:cNvGrpSpPr>
            <a:grpSpLocks/>
          </p:cNvGrpSpPr>
          <p:nvPr/>
        </p:nvGrpSpPr>
        <p:grpSpPr bwMode="auto">
          <a:xfrm>
            <a:off x="5486400" y="4038600"/>
            <a:ext cx="1447800" cy="1143000"/>
            <a:chOff x="3696" y="1104"/>
            <a:chExt cx="1632" cy="1008"/>
          </a:xfrm>
        </p:grpSpPr>
        <p:sp>
          <p:nvSpPr>
            <p:cNvPr id="19518" name="Rectangle 28">
              <a:extLst>
                <a:ext uri="{FF2B5EF4-FFF2-40B4-BE49-F238E27FC236}">
                  <a16:creationId xmlns:a16="http://schemas.microsoft.com/office/drawing/2014/main" id="{D7215F09-0407-4087-A7A4-995521F078AF}"/>
                </a:ext>
              </a:extLst>
            </p:cNvPr>
            <p:cNvSpPr>
              <a:spLocks noChangeArrowheads="1"/>
            </p:cNvSpPr>
            <p:nvPr/>
          </p:nvSpPr>
          <p:spPr bwMode="auto">
            <a:xfrm>
              <a:off x="3696" y="1104"/>
              <a:ext cx="1632" cy="100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519" name="Line 29">
              <a:extLst>
                <a:ext uri="{FF2B5EF4-FFF2-40B4-BE49-F238E27FC236}">
                  <a16:creationId xmlns:a16="http://schemas.microsoft.com/office/drawing/2014/main" id="{C054D284-F526-43B0-A49D-3A26A53A06FE}"/>
                </a:ext>
              </a:extLst>
            </p:cNvPr>
            <p:cNvSpPr>
              <a:spLocks noChangeShapeType="1"/>
            </p:cNvSpPr>
            <p:nvPr/>
          </p:nvSpPr>
          <p:spPr bwMode="auto">
            <a:xfrm>
              <a:off x="3696" y="1440"/>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20" name="Line 30">
              <a:extLst>
                <a:ext uri="{FF2B5EF4-FFF2-40B4-BE49-F238E27FC236}">
                  <a16:creationId xmlns:a16="http://schemas.microsoft.com/office/drawing/2014/main" id="{C9B1A934-8B55-4D5F-B882-8D43CCF25ADB}"/>
                </a:ext>
              </a:extLst>
            </p:cNvPr>
            <p:cNvSpPr>
              <a:spLocks noChangeShapeType="1"/>
            </p:cNvSpPr>
            <p:nvPr/>
          </p:nvSpPr>
          <p:spPr bwMode="auto">
            <a:xfrm>
              <a:off x="3696" y="1776"/>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21" name="Line 31">
              <a:extLst>
                <a:ext uri="{FF2B5EF4-FFF2-40B4-BE49-F238E27FC236}">
                  <a16:creationId xmlns:a16="http://schemas.microsoft.com/office/drawing/2014/main" id="{E6158FF5-17F8-49AD-A9F3-646372EE83B0}"/>
                </a:ext>
              </a:extLst>
            </p:cNvPr>
            <p:cNvSpPr>
              <a:spLocks noChangeShapeType="1"/>
            </p:cNvSpPr>
            <p:nvPr/>
          </p:nvSpPr>
          <p:spPr bwMode="auto">
            <a:xfrm>
              <a:off x="4176" y="110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22" name="Line 32">
              <a:extLst>
                <a:ext uri="{FF2B5EF4-FFF2-40B4-BE49-F238E27FC236}">
                  <a16:creationId xmlns:a16="http://schemas.microsoft.com/office/drawing/2014/main" id="{E2EFE953-E234-4F5B-8C64-37C49F33E8C3}"/>
                </a:ext>
              </a:extLst>
            </p:cNvPr>
            <p:cNvSpPr>
              <a:spLocks noChangeShapeType="1"/>
            </p:cNvSpPr>
            <p:nvPr/>
          </p:nvSpPr>
          <p:spPr bwMode="auto">
            <a:xfrm>
              <a:off x="4800" y="110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23" name="Line 33">
              <a:extLst>
                <a:ext uri="{FF2B5EF4-FFF2-40B4-BE49-F238E27FC236}">
                  <a16:creationId xmlns:a16="http://schemas.microsoft.com/office/drawing/2014/main" id="{56DF7A0C-B1EE-4C45-9188-EBD142529EFD}"/>
                </a:ext>
              </a:extLst>
            </p:cNvPr>
            <p:cNvSpPr>
              <a:spLocks noChangeShapeType="1"/>
            </p:cNvSpPr>
            <p:nvPr/>
          </p:nvSpPr>
          <p:spPr bwMode="auto">
            <a:xfrm>
              <a:off x="4176" y="177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24" name="Line 34">
              <a:extLst>
                <a:ext uri="{FF2B5EF4-FFF2-40B4-BE49-F238E27FC236}">
                  <a16:creationId xmlns:a16="http://schemas.microsoft.com/office/drawing/2014/main" id="{6F276310-B8D0-45B6-94E5-C16152421712}"/>
                </a:ext>
              </a:extLst>
            </p:cNvPr>
            <p:cNvSpPr>
              <a:spLocks noChangeShapeType="1"/>
            </p:cNvSpPr>
            <p:nvPr/>
          </p:nvSpPr>
          <p:spPr bwMode="auto">
            <a:xfrm>
              <a:off x="4800" y="177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grpSp>
      <p:grpSp>
        <p:nvGrpSpPr>
          <p:cNvPr id="19470" name="Group 35">
            <a:extLst>
              <a:ext uri="{FF2B5EF4-FFF2-40B4-BE49-F238E27FC236}">
                <a16:creationId xmlns:a16="http://schemas.microsoft.com/office/drawing/2014/main" id="{F5E18E2D-C795-4136-BF0B-9153384B8FA9}"/>
              </a:ext>
            </a:extLst>
          </p:cNvPr>
          <p:cNvGrpSpPr>
            <a:grpSpLocks/>
          </p:cNvGrpSpPr>
          <p:nvPr/>
        </p:nvGrpSpPr>
        <p:grpSpPr bwMode="auto">
          <a:xfrm>
            <a:off x="5486400" y="5562600"/>
            <a:ext cx="1447800" cy="1143000"/>
            <a:chOff x="3696" y="1104"/>
            <a:chExt cx="1632" cy="1008"/>
          </a:xfrm>
        </p:grpSpPr>
        <p:sp>
          <p:nvSpPr>
            <p:cNvPr id="19511" name="Rectangle 36">
              <a:extLst>
                <a:ext uri="{FF2B5EF4-FFF2-40B4-BE49-F238E27FC236}">
                  <a16:creationId xmlns:a16="http://schemas.microsoft.com/office/drawing/2014/main" id="{D837D6B3-CC4F-4775-8B26-33F0D3204D00}"/>
                </a:ext>
              </a:extLst>
            </p:cNvPr>
            <p:cNvSpPr>
              <a:spLocks noChangeArrowheads="1"/>
            </p:cNvSpPr>
            <p:nvPr/>
          </p:nvSpPr>
          <p:spPr bwMode="auto">
            <a:xfrm>
              <a:off x="3696" y="1104"/>
              <a:ext cx="1632" cy="100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512" name="Line 37">
              <a:extLst>
                <a:ext uri="{FF2B5EF4-FFF2-40B4-BE49-F238E27FC236}">
                  <a16:creationId xmlns:a16="http://schemas.microsoft.com/office/drawing/2014/main" id="{92E81A5E-44CB-4E38-9151-D353145A469E}"/>
                </a:ext>
              </a:extLst>
            </p:cNvPr>
            <p:cNvSpPr>
              <a:spLocks noChangeShapeType="1"/>
            </p:cNvSpPr>
            <p:nvPr/>
          </p:nvSpPr>
          <p:spPr bwMode="auto">
            <a:xfrm>
              <a:off x="3696" y="1440"/>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13" name="Line 38">
              <a:extLst>
                <a:ext uri="{FF2B5EF4-FFF2-40B4-BE49-F238E27FC236}">
                  <a16:creationId xmlns:a16="http://schemas.microsoft.com/office/drawing/2014/main" id="{6025417E-B111-4242-839F-EF292ED6B1E5}"/>
                </a:ext>
              </a:extLst>
            </p:cNvPr>
            <p:cNvSpPr>
              <a:spLocks noChangeShapeType="1"/>
            </p:cNvSpPr>
            <p:nvPr/>
          </p:nvSpPr>
          <p:spPr bwMode="auto">
            <a:xfrm>
              <a:off x="3696" y="1776"/>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14" name="Line 39">
              <a:extLst>
                <a:ext uri="{FF2B5EF4-FFF2-40B4-BE49-F238E27FC236}">
                  <a16:creationId xmlns:a16="http://schemas.microsoft.com/office/drawing/2014/main" id="{7EA876DB-D3FE-4494-AF4C-610F9FBF9367}"/>
                </a:ext>
              </a:extLst>
            </p:cNvPr>
            <p:cNvSpPr>
              <a:spLocks noChangeShapeType="1"/>
            </p:cNvSpPr>
            <p:nvPr/>
          </p:nvSpPr>
          <p:spPr bwMode="auto">
            <a:xfrm>
              <a:off x="4176" y="110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15" name="Line 40">
              <a:extLst>
                <a:ext uri="{FF2B5EF4-FFF2-40B4-BE49-F238E27FC236}">
                  <a16:creationId xmlns:a16="http://schemas.microsoft.com/office/drawing/2014/main" id="{050E3D67-4213-446D-A321-BF7DCC8D2B19}"/>
                </a:ext>
              </a:extLst>
            </p:cNvPr>
            <p:cNvSpPr>
              <a:spLocks noChangeShapeType="1"/>
            </p:cNvSpPr>
            <p:nvPr/>
          </p:nvSpPr>
          <p:spPr bwMode="auto">
            <a:xfrm>
              <a:off x="4800" y="110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16" name="Line 41">
              <a:extLst>
                <a:ext uri="{FF2B5EF4-FFF2-40B4-BE49-F238E27FC236}">
                  <a16:creationId xmlns:a16="http://schemas.microsoft.com/office/drawing/2014/main" id="{23E42D13-5F60-484A-A891-5C7679AA6941}"/>
                </a:ext>
              </a:extLst>
            </p:cNvPr>
            <p:cNvSpPr>
              <a:spLocks noChangeShapeType="1"/>
            </p:cNvSpPr>
            <p:nvPr/>
          </p:nvSpPr>
          <p:spPr bwMode="auto">
            <a:xfrm>
              <a:off x="4176" y="177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17" name="Line 42">
              <a:extLst>
                <a:ext uri="{FF2B5EF4-FFF2-40B4-BE49-F238E27FC236}">
                  <a16:creationId xmlns:a16="http://schemas.microsoft.com/office/drawing/2014/main" id="{F85AB7B7-3F12-43B7-8974-7A7D302A1CB1}"/>
                </a:ext>
              </a:extLst>
            </p:cNvPr>
            <p:cNvSpPr>
              <a:spLocks noChangeShapeType="1"/>
            </p:cNvSpPr>
            <p:nvPr/>
          </p:nvSpPr>
          <p:spPr bwMode="auto">
            <a:xfrm>
              <a:off x="4800" y="177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grpSp>
      <p:grpSp>
        <p:nvGrpSpPr>
          <p:cNvPr id="19471" name="Group 43">
            <a:extLst>
              <a:ext uri="{FF2B5EF4-FFF2-40B4-BE49-F238E27FC236}">
                <a16:creationId xmlns:a16="http://schemas.microsoft.com/office/drawing/2014/main" id="{0FCDFD7A-0B6E-49EF-A0F9-6CE8BAEF5F86}"/>
              </a:ext>
            </a:extLst>
          </p:cNvPr>
          <p:cNvGrpSpPr>
            <a:grpSpLocks/>
          </p:cNvGrpSpPr>
          <p:nvPr/>
        </p:nvGrpSpPr>
        <p:grpSpPr bwMode="auto">
          <a:xfrm>
            <a:off x="8001000" y="4876800"/>
            <a:ext cx="1447800" cy="1143000"/>
            <a:chOff x="3696" y="1104"/>
            <a:chExt cx="1632" cy="1008"/>
          </a:xfrm>
        </p:grpSpPr>
        <p:sp>
          <p:nvSpPr>
            <p:cNvPr id="19504" name="Rectangle 44">
              <a:extLst>
                <a:ext uri="{FF2B5EF4-FFF2-40B4-BE49-F238E27FC236}">
                  <a16:creationId xmlns:a16="http://schemas.microsoft.com/office/drawing/2014/main" id="{AEDE4905-CA17-495F-9B57-4CD4E412DD41}"/>
                </a:ext>
              </a:extLst>
            </p:cNvPr>
            <p:cNvSpPr>
              <a:spLocks noChangeArrowheads="1"/>
            </p:cNvSpPr>
            <p:nvPr/>
          </p:nvSpPr>
          <p:spPr bwMode="auto">
            <a:xfrm>
              <a:off x="3696" y="1104"/>
              <a:ext cx="1632" cy="1008"/>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505" name="Line 45">
              <a:extLst>
                <a:ext uri="{FF2B5EF4-FFF2-40B4-BE49-F238E27FC236}">
                  <a16:creationId xmlns:a16="http://schemas.microsoft.com/office/drawing/2014/main" id="{F7392BD9-1C2E-4315-A06B-643750EE1FD7}"/>
                </a:ext>
              </a:extLst>
            </p:cNvPr>
            <p:cNvSpPr>
              <a:spLocks noChangeShapeType="1"/>
            </p:cNvSpPr>
            <p:nvPr/>
          </p:nvSpPr>
          <p:spPr bwMode="auto">
            <a:xfrm>
              <a:off x="3696" y="1440"/>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06" name="Line 46">
              <a:extLst>
                <a:ext uri="{FF2B5EF4-FFF2-40B4-BE49-F238E27FC236}">
                  <a16:creationId xmlns:a16="http://schemas.microsoft.com/office/drawing/2014/main" id="{AE9B8515-458F-4A1E-924B-87BE29438792}"/>
                </a:ext>
              </a:extLst>
            </p:cNvPr>
            <p:cNvSpPr>
              <a:spLocks noChangeShapeType="1"/>
            </p:cNvSpPr>
            <p:nvPr/>
          </p:nvSpPr>
          <p:spPr bwMode="auto">
            <a:xfrm>
              <a:off x="3696" y="1776"/>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07" name="Line 47">
              <a:extLst>
                <a:ext uri="{FF2B5EF4-FFF2-40B4-BE49-F238E27FC236}">
                  <a16:creationId xmlns:a16="http://schemas.microsoft.com/office/drawing/2014/main" id="{2CF48513-47B7-480E-89E9-CCCDA0F64486}"/>
                </a:ext>
              </a:extLst>
            </p:cNvPr>
            <p:cNvSpPr>
              <a:spLocks noChangeShapeType="1"/>
            </p:cNvSpPr>
            <p:nvPr/>
          </p:nvSpPr>
          <p:spPr bwMode="auto">
            <a:xfrm>
              <a:off x="4176" y="110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08" name="Line 48">
              <a:extLst>
                <a:ext uri="{FF2B5EF4-FFF2-40B4-BE49-F238E27FC236}">
                  <a16:creationId xmlns:a16="http://schemas.microsoft.com/office/drawing/2014/main" id="{B5039A68-1814-48DC-BB87-4E88091E268E}"/>
                </a:ext>
              </a:extLst>
            </p:cNvPr>
            <p:cNvSpPr>
              <a:spLocks noChangeShapeType="1"/>
            </p:cNvSpPr>
            <p:nvPr/>
          </p:nvSpPr>
          <p:spPr bwMode="auto">
            <a:xfrm>
              <a:off x="4800" y="110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09" name="Line 49">
              <a:extLst>
                <a:ext uri="{FF2B5EF4-FFF2-40B4-BE49-F238E27FC236}">
                  <a16:creationId xmlns:a16="http://schemas.microsoft.com/office/drawing/2014/main" id="{301335D9-1A87-474F-9FEA-EA634F7CB6B7}"/>
                </a:ext>
              </a:extLst>
            </p:cNvPr>
            <p:cNvSpPr>
              <a:spLocks noChangeShapeType="1"/>
            </p:cNvSpPr>
            <p:nvPr/>
          </p:nvSpPr>
          <p:spPr bwMode="auto">
            <a:xfrm>
              <a:off x="4176" y="177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9510" name="Line 50">
              <a:extLst>
                <a:ext uri="{FF2B5EF4-FFF2-40B4-BE49-F238E27FC236}">
                  <a16:creationId xmlns:a16="http://schemas.microsoft.com/office/drawing/2014/main" id="{F4C42153-8515-4294-B98B-F0599CA34F9C}"/>
                </a:ext>
              </a:extLst>
            </p:cNvPr>
            <p:cNvSpPr>
              <a:spLocks noChangeShapeType="1"/>
            </p:cNvSpPr>
            <p:nvPr/>
          </p:nvSpPr>
          <p:spPr bwMode="auto">
            <a:xfrm>
              <a:off x="4800" y="177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grpSp>
      <p:sp>
        <p:nvSpPr>
          <p:cNvPr id="19472" name="Line 51">
            <a:extLst>
              <a:ext uri="{FF2B5EF4-FFF2-40B4-BE49-F238E27FC236}">
                <a16:creationId xmlns:a16="http://schemas.microsoft.com/office/drawing/2014/main" id="{7529FB96-0ED3-4EDB-A2F5-58C2FC300800}"/>
              </a:ext>
            </a:extLst>
          </p:cNvPr>
          <p:cNvSpPr>
            <a:spLocks noChangeShapeType="1"/>
          </p:cNvSpPr>
          <p:nvPr/>
        </p:nvSpPr>
        <p:spPr bwMode="auto">
          <a:xfrm flipV="1">
            <a:off x="4343400" y="4572000"/>
            <a:ext cx="1143000" cy="838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ZA"/>
          </a:p>
        </p:txBody>
      </p:sp>
      <p:sp>
        <p:nvSpPr>
          <p:cNvPr id="19473" name="Line 52">
            <a:extLst>
              <a:ext uri="{FF2B5EF4-FFF2-40B4-BE49-F238E27FC236}">
                <a16:creationId xmlns:a16="http://schemas.microsoft.com/office/drawing/2014/main" id="{2770F7BA-A422-42F7-90CB-E1B320563B0A}"/>
              </a:ext>
            </a:extLst>
          </p:cNvPr>
          <p:cNvSpPr>
            <a:spLocks noChangeShapeType="1"/>
          </p:cNvSpPr>
          <p:nvPr/>
        </p:nvSpPr>
        <p:spPr bwMode="auto">
          <a:xfrm>
            <a:off x="4343400" y="5410200"/>
            <a:ext cx="1143000" cy="7620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ZA"/>
          </a:p>
        </p:txBody>
      </p:sp>
      <p:sp>
        <p:nvSpPr>
          <p:cNvPr id="19474" name="Line 53">
            <a:extLst>
              <a:ext uri="{FF2B5EF4-FFF2-40B4-BE49-F238E27FC236}">
                <a16:creationId xmlns:a16="http://schemas.microsoft.com/office/drawing/2014/main" id="{CF6A8EFD-A259-464A-8699-5334BFEED55E}"/>
              </a:ext>
            </a:extLst>
          </p:cNvPr>
          <p:cNvSpPr>
            <a:spLocks noChangeShapeType="1"/>
          </p:cNvSpPr>
          <p:nvPr/>
        </p:nvSpPr>
        <p:spPr bwMode="auto">
          <a:xfrm>
            <a:off x="6934200" y="4572000"/>
            <a:ext cx="1066800" cy="7620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ZA"/>
          </a:p>
        </p:txBody>
      </p:sp>
      <p:sp>
        <p:nvSpPr>
          <p:cNvPr id="19475" name="Line 54">
            <a:extLst>
              <a:ext uri="{FF2B5EF4-FFF2-40B4-BE49-F238E27FC236}">
                <a16:creationId xmlns:a16="http://schemas.microsoft.com/office/drawing/2014/main" id="{F60F5E77-AE7C-4EFA-9A60-48C5FE7E596A}"/>
              </a:ext>
            </a:extLst>
          </p:cNvPr>
          <p:cNvSpPr>
            <a:spLocks noChangeShapeType="1"/>
          </p:cNvSpPr>
          <p:nvPr/>
        </p:nvSpPr>
        <p:spPr bwMode="auto">
          <a:xfrm flipV="1">
            <a:off x="6934200" y="5334000"/>
            <a:ext cx="1066800" cy="838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ZA"/>
          </a:p>
        </p:txBody>
      </p:sp>
      <p:sp>
        <p:nvSpPr>
          <p:cNvPr id="19476" name="Text Box 55">
            <a:extLst>
              <a:ext uri="{FF2B5EF4-FFF2-40B4-BE49-F238E27FC236}">
                <a16:creationId xmlns:a16="http://schemas.microsoft.com/office/drawing/2014/main" id="{990D0528-CD62-46B0-A311-8A5843A34533}"/>
              </a:ext>
            </a:extLst>
          </p:cNvPr>
          <p:cNvSpPr txBox="1">
            <a:spLocks noChangeArrowheads="1"/>
          </p:cNvSpPr>
          <p:nvPr/>
        </p:nvSpPr>
        <p:spPr bwMode="auto">
          <a:xfrm>
            <a:off x="6477000" y="40386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4</a:t>
            </a:r>
          </a:p>
        </p:txBody>
      </p:sp>
      <p:sp>
        <p:nvSpPr>
          <p:cNvPr id="19477" name="Text Box 56">
            <a:extLst>
              <a:ext uri="{FF2B5EF4-FFF2-40B4-BE49-F238E27FC236}">
                <a16:creationId xmlns:a16="http://schemas.microsoft.com/office/drawing/2014/main" id="{1ECF7D64-4E17-4233-A37A-8BF92AE85909}"/>
              </a:ext>
            </a:extLst>
          </p:cNvPr>
          <p:cNvSpPr txBox="1">
            <a:spLocks noChangeArrowheads="1"/>
          </p:cNvSpPr>
          <p:nvPr/>
        </p:nvSpPr>
        <p:spPr bwMode="auto">
          <a:xfrm>
            <a:off x="3429000" y="48768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2</a:t>
            </a:r>
          </a:p>
        </p:txBody>
      </p:sp>
      <p:sp>
        <p:nvSpPr>
          <p:cNvPr id="19478" name="Text Box 57">
            <a:extLst>
              <a:ext uri="{FF2B5EF4-FFF2-40B4-BE49-F238E27FC236}">
                <a16:creationId xmlns:a16="http://schemas.microsoft.com/office/drawing/2014/main" id="{1E1AC8B4-A0B7-4351-B9AA-6106E157D3A1}"/>
              </a:ext>
            </a:extLst>
          </p:cNvPr>
          <p:cNvSpPr txBox="1">
            <a:spLocks noChangeArrowheads="1"/>
          </p:cNvSpPr>
          <p:nvPr/>
        </p:nvSpPr>
        <p:spPr bwMode="auto">
          <a:xfrm>
            <a:off x="3886200" y="48768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2</a:t>
            </a:r>
          </a:p>
        </p:txBody>
      </p:sp>
      <p:sp>
        <p:nvSpPr>
          <p:cNvPr id="19479" name="Text Box 58">
            <a:extLst>
              <a:ext uri="{FF2B5EF4-FFF2-40B4-BE49-F238E27FC236}">
                <a16:creationId xmlns:a16="http://schemas.microsoft.com/office/drawing/2014/main" id="{F29E97A8-A6BB-41ED-A066-CACC2A32E2EF}"/>
              </a:ext>
            </a:extLst>
          </p:cNvPr>
          <p:cNvSpPr txBox="1">
            <a:spLocks noChangeArrowheads="1"/>
          </p:cNvSpPr>
          <p:nvPr/>
        </p:nvSpPr>
        <p:spPr bwMode="auto">
          <a:xfrm>
            <a:off x="6019800" y="40386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2</a:t>
            </a:r>
          </a:p>
        </p:txBody>
      </p:sp>
      <p:sp>
        <p:nvSpPr>
          <p:cNvPr id="19480" name="Text Box 59">
            <a:extLst>
              <a:ext uri="{FF2B5EF4-FFF2-40B4-BE49-F238E27FC236}">
                <a16:creationId xmlns:a16="http://schemas.microsoft.com/office/drawing/2014/main" id="{6B6F06CB-BB3A-436A-B01A-B03633E46C7D}"/>
              </a:ext>
            </a:extLst>
          </p:cNvPr>
          <p:cNvSpPr txBox="1">
            <a:spLocks noChangeArrowheads="1"/>
          </p:cNvSpPr>
          <p:nvPr/>
        </p:nvSpPr>
        <p:spPr bwMode="auto">
          <a:xfrm>
            <a:off x="5486400" y="40386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3</a:t>
            </a:r>
          </a:p>
        </p:txBody>
      </p:sp>
      <p:sp>
        <p:nvSpPr>
          <p:cNvPr id="19481" name="Text Box 60">
            <a:extLst>
              <a:ext uri="{FF2B5EF4-FFF2-40B4-BE49-F238E27FC236}">
                <a16:creationId xmlns:a16="http://schemas.microsoft.com/office/drawing/2014/main" id="{EBF8EAEE-495C-403B-9A2A-78103D4AB2A7}"/>
              </a:ext>
            </a:extLst>
          </p:cNvPr>
          <p:cNvSpPr txBox="1">
            <a:spLocks noChangeArrowheads="1"/>
          </p:cNvSpPr>
          <p:nvPr/>
        </p:nvSpPr>
        <p:spPr bwMode="auto">
          <a:xfrm>
            <a:off x="2895600" y="48768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1</a:t>
            </a:r>
          </a:p>
        </p:txBody>
      </p:sp>
      <p:sp>
        <p:nvSpPr>
          <p:cNvPr id="19482" name="Text Box 61">
            <a:extLst>
              <a:ext uri="{FF2B5EF4-FFF2-40B4-BE49-F238E27FC236}">
                <a16:creationId xmlns:a16="http://schemas.microsoft.com/office/drawing/2014/main" id="{BFE6C935-840C-4567-952C-67487D067B63}"/>
              </a:ext>
            </a:extLst>
          </p:cNvPr>
          <p:cNvSpPr txBox="1">
            <a:spLocks noChangeArrowheads="1"/>
          </p:cNvSpPr>
          <p:nvPr/>
        </p:nvSpPr>
        <p:spPr bwMode="auto">
          <a:xfrm>
            <a:off x="8001000" y="48768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9</a:t>
            </a:r>
          </a:p>
        </p:txBody>
      </p:sp>
      <p:sp>
        <p:nvSpPr>
          <p:cNvPr id="19483" name="Text Box 62">
            <a:extLst>
              <a:ext uri="{FF2B5EF4-FFF2-40B4-BE49-F238E27FC236}">
                <a16:creationId xmlns:a16="http://schemas.microsoft.com/office/drawing/2014/main" id="{A5241518-C954-4438-808D-CE5414D29086}"/>
              </a:ext>
            </a:extLst>
          </p:cNvPr>
          <p:cNvSpPr txBox="1">
            <a:spLocks noChangeArrowheads="1"/>
          </p:cNvSpPr>
          <p:nvPr/>
        </p:nvSpPr>
        <p:spPr bwMode="auto">
          <a:xfrm>
            <a:off x="6477000" y="55626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8</a:t>
            </a:r>
          </a:p>
        </p:txBody>
      </p:sp>
      <p:sp>
        <p:nvSpPr>
          <p:cNvPr id="19484" name="Text Box 63">
            <a:extLst>
              <a:ext uri="{FF2B5EF4-FFF2-40B4-BE49-F238E27FC236}">
                <a16:creationId xmlns:a16="http://schemas.microsoft.com/office/drawing/2014/main" id="{7AB802CC-E24A-444E-BA6C-2EE004EAF4A4}"/>
              </a:ext>
            </a:extLst>
          </p:cNvPr>
          <p:cNvSpPr txBox="1">
            <a:spLocks noChangeArrowheads="1"/>
          </p:cNvSpPr>
          <p:nvPr/>
        </p:nvSpPr>
        <p:spPr bwMode="auto">
          <a:xfrm>
            <a:off x="6019800" y="55626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6</a:t>
            </a:r>
          </a:p>
        </p:txBody>
      </p:sp>
      <p:sp>
        <p:nvSpPr>
          <p:cNvPr id="19485" name="Text Box 64">
            <a:extLst>
              <a:ext uri="{FF2B5EF4-FFF2-40B4-BE49-F238E27FC236}">
                <a16:creationId xmlns:a16="http://schemas.microsoft.com/office/drawing/2014/main" id="{75CEF5DE-D69B-467A-BD8F-5681490019F3}"/>
              </a:ext>
            </a:extLst>
          </p:cNvPr>
          <p:cNvSpPr txBox="1">
            <a:spLocks noChangeArrowheads="1"/>
          </p:cNvSpPr>
          <p:nvPr/>
        </p:nvSpPr>
        <p:spPr bwMode="auto">
          <a:xfrm>
            <a:off x="5486400" y="55626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3</a:t>
            </a:r>
          </a:p>
        </p:txBody>
      </p:sp>
      <p:sp>
        <p:nvSpPr>
          <p:cNvPr id="19486" name="Text Box 65">
            <a:extLst>
              <a:ext uri="{FF2B5EF4-FFF2-40B4-BE49-F238E27FC236}">
                <a16:creationId xmlns:a16="http://schemas.microsoft.com/office/drawing/2014/main" id="{699435E0-56EF-41C0-9EF8-57E1B1621BE2}"/>
              </a:ext>
            </a:extLst>
          </p:cNvPr>
          <p:cNvSpPr txBox="1">
            <a:spLocks noChangeArrowheads="1"/>
          </p:cNvSpPr>
          <p:nvPr/>
        </p:nvSpPr>
        <p:spPr bwMode="auto">
          <a:xfrm>
            <a:off x="8534400" y="48768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2</a:t>
            </a:r>
          </a:p>
        </p:txBody>
      </p:sp>
      <p:sp>
        <p:nvSpPr>
          <p:cNvPr id="19487" name="Text Box 66">
            <a:extLst>
              <a:ext uri="{FF2B5EF4-FFF2-40B4-BE49-F238E27FC236}">
                <a16:creationId xmlns:a16="http://schemas.microsoft.com/office/drawing/2014/main" id="{0695A921-9792-4D96-8F0F-7B729377B199}"/>
              </a:ext>
            </a:extLst>
          </p:cNvPr>
          <p:cNvSpPr txBox="1">
            <a:spLocks noChangeArrowheads="1"/>
          </p:cNvSpPr>
          <p:nvPr/>
        </p:nvSpPr>
        <p:spPr bwMode="auto">
          <a:xfrm>
            <a:off x="8991600" y="48768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10</a:t>
            </a:r>
          </a:p>
        </p:txBody>
      </p:sp>
      <p:sp>
        <p:nvSpPr>
          <p:cNvPr id="19488" name="Text Box 67">
            <a:extLst>
              <a:ext uri="{FF2B5EF4-FFF2-40B4-BE49-F238E27FC236}">
                <a16:creationId xmlns:a16="http://schemas.microsoft.com/office/drawing/2014/main" id="{EA6C1B73-BAC7-4C98-8C8C-687B69AE0D8F}"/>
              </a:ext>
            </a:extLst>
          </p:cNvPr>
          <p:cNvSpPr txBox="1">
            <a:spLocks noChangeArrowheads="1"/>
          </p:cNvSpPr>
          <p:nvPr/>
        </p:nvSpPr>
        <p:spPr bwMode="auto">
          <a:xfrm>
            <a:off x="6477000" y="63246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8</a:t>
            </a:r>
          </a:p>
        </p:txBody>
      </p:sp>
      <p:sp>
        <p:nvSpPr>
          <p:cNvPr id="19489" name="Text Box 68">
            <a:extLst>
              <a:ext uri="{FF2B5EF4-FFF2-40B4-BE49-F238E27FC236}">
                <a16:creationId xmlns:a16="http://schemas.microsoft.com/office/drawing/2014/main" id="{DED863AA-6C6A-4CFA-AFB2-8C615CD7D7B8}"/>
              </a:ext>
            </a:extLst>
          </p:cNvPr>
          <p:cNvSpPr txBox="1">
            <a:spLocks noChangeArrowheads="1"/>
          </p:cNvSpPr>
          <p:nvPr/>
        </p:nvSpPr>
        <p:spPr bwMode="auto">
          <a:xfrm>
            <a:off x="8001000" y="56388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9</a:t>
            </a:r>
          </a:p>
        </p:txBody>
      </p:sp>
      <p:sp>
        <p:nvSpPr>
          <p:cNvPr id="19490" name="Text Box 69">
            <a:extLst>
              <a:ext uri="{FF2B5EF4-FFF2-40B4-BE49-F238E27FC236}">
                <a16:creationId xmlns:a16="http://schemas.microsoft.com/office/drawing/2014/main" id="{CBE8BD8E-D819-4D71-BE1C-F7014313A3AE}"/>
              </a:ext>
            </a:extLst>
          </p:cNvPr>
          <p:cNvSpPr txBox="1">
            <a:spLocks noChangeArrowheads="1"/>
          </p:cNvSpPr>
          <p:nvPr/>
        </p:nvSpPr>
        <p:spPr bwMode="auto">
          <a:xfrm>
            <a:off x="8534400" y="56388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0</a:t>
            </a:r>
          </a:p>
        </p:txBody>
      </p:sp>
      <p:sp>
        <p:nvSpPr>
          <p:cNvPr id="19491" name="Text Box 70">
            <a:extLst>
              <a:ext uri="{FF2B5EF4-FFF2-40B4-BE49-F238E27FC236}">
                <a16:creationId xmlns:a16="http://schemas.microsoft.com/office/drawing/2014/main" id="{0EBC4E99-CC8F-46E5-BE22-98CC69E9B8A7}"/>
              </a:ext>
            </a:extLst>
          </p:cNvPr>
          <p:cNvSpPr txBox="1">
            <a:spLocks noChangeArrowheads="1"/>
          </p:cNvSpPr>
          <p:nvPr/>
        </p:nvSpPr>
        <p:spPr bwMode="auto">
          <a:xfrm>
            <a:off x="8991600" y="56388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10</a:t>
            </a:r>
          </a:p>
        </p:txBody>
      </p:sp>
      <p:sp>
        <p:nvSpPr>
          <p:cNvPr id="19492" name="Text Box 71">
            <a:extLst>
              <a:ext uri="{FF2B5EF4-FFF2-40B4-BE49-F238E27FC236}">
                <a16:creationId xmlns:a16="http://schemas.microsoft.com/office/drawing/2014/main" id="{CD218550-B23C-4DB8-A1AA-8A03F5E5F0DE}"/>
              </a:ext>
            </a:extLst>
          </p:cNvPr>
          <p:cNvSpPr txBox="1">
            <a:spLocks noChangeArrowheads="1"/>
          </p:cNvSpPr>
          <p:nvPr/>
        </p:nvSpPr>
        <p:spPr bwMode="auto">
          <a:xfrm>
            <a:off x="6019800" y="48006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4</a:t>
            </a:r>
          </a:p>
        </p:txBody>
      </p:sp>
      <p:sp>
        <p:nvSpPr>
          <p:cNvPr id="19493" name="Text Box 72">
            <a:extLst>
              <a:ext uri="{FF2B5EF4-FFF2-40B4-BE49-F238E27FC236}">
                <a16:creationId xmlns:a16="http://schemas.microsoft.com/office/drawing/2014/main" id="{3989FCAA-9FDE-4F0A-B47D-C51A4CE00497}"/>
              </a:ext>
            </a:extLst>
          </p:cNvPr>
          <p:cNvSpPr txBox="1">
            <a:spLocks noChangeArrowheads="1"/>
          </p:cNvSpPr>
          <p:nvPr/>
        </p:nvSpPr>
        <p:spPr bwMode="auto">
          <a:xfrm>
            <a:off x="5486400" y="63246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3</a:t>
            </a:r>
          </a:p>
        </p:txBody>
      </p:sp>
      <p:sp>
        <p:nvSpPr>
          <p:cNvPr id="19494" name="Text Box 73">
            <a:extLst>
              <a:ext uri="{FF2B5EF4-FFF2-40B4-BE49-F238E27FC236}">
                <a16:creationId xmlns:a16="http://schemas.microsoft.com/office/drawing/2014/main" id="{537597EF-7059-4DDB-8D1B-7127C3A587D3}"/>
              </a:ext>
            </a:extLst>
          </p:cNvPr>
          <p:cNvSpPr txBox="1">
            <a:spLocks noChangeArrowheads="1"/>
          </p:cNvSpPr>
          <p:nvPr/>
        </p:nvSpPr>
        <p:spPr bwMode="auto">
          <a:xfrm>
            <a:off x="6019800" y="63246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0</a:t>
            </a:r>
          </a:p>
        </p:txBody>
      </p:sp>
      <p:sp>
        <p:nvSpPr>
          <p:cNvPr id="19495" name="Text Box 74">
            <a:extLst>
              <a:ext uri="{FF2B5EF4-FFF2-40B4-BE49-F238E27FC236}">
                <a16:creationId xmlns:a16="http://schemas.microsoft.com/office/drawing/2014/main" id="{D040BA47-6655-4FA3-B1C6-C910D094E1F2}"/>
              </a:ext>
            </a:extLst>
          </p:cNvPr>
          <p:cNvSpPr txBox="1">
            <a:spLocks noChangeArrowheads="1"/>
          </p:cNvSpPr>
          <p:nvPr/>
        </p:nvSpPr>
        <p:spPr bwMode="auto">
          <a:xfrm>
            <a:off x="5486400" y="48006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7</a:t>
            </a:r>
          </a:p>
        </p:txBody>
      </p:sp>
      <p:sp>
        <p:nvSpPr>
          <p:cNvPr id="19496" name="Text Box 75">
            <a:extLst>
              <a:ext uri="{FF2B5EF4-FFF2-40B4-BE49-F238E27FC236}">
                <a16:creationId xmlns:a16="http://schemas.microsoft.com/office/drawing/2014/main" id="{7825E3A2-9ABF-4304-BE7F-4DA93589659B}"/>
              </a:ext>
            </a:extLst>
          </p:cNvPr>
          <p:cNvSpPr txBox="1">
            <a:spLocks noChangeArrowheads="1"/>
          </p:cNvSpPr>
          <p:nvPr/>
        </p:nvSpPr>
        <p:spPr bwMode="auto">
          <a:xfrm>
            <a:off x="6477000" y="48006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8</a:t>
            </a:r>
          </a:p>
        </p:txBody>
      </p:sp>
      <p:sp>
        <p:nvSpPr>
          <p:cNvPr id="19497" name="Text Box 76">
            <a:extLst>
              <a:ext uri="{FF2B5EF4-FFF2-40B4-BE49-F238E27FC236}">
                <a16:creationId xmlns:a16="http://schemas.microsoft.com/office/drawing/2014/main" id="{84689641-A905-46C0-B99F-DFB681A178CE}"/>
              </a:ext>
            </a:extLst>
          </p:cNvPr>
          <p:cNvSpPr txBox="1">
            <a:spLocks noChangeArrowheads="1"/>
          </p:cNvSpPr>
          <p:nvPr/>
        </p:nvSpPr>
        <p:spPr bwMode="auto">
          <a:xfrm>
            <a:off x="2895600" y="56388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1</a:t>
            </a:r>
          </a:p>
        </p:txBody>
      </p:sp>
      <p:sp>
        <p:nvSpPr>
          <p:cNvPr id="19498" name="Text Box 77">
            <a:extLst>
              <a:ext uri="{FF2B5EF4-FFF2-40B4-BE49-F238E27FC236}">
                <a16:creationId xmlns:a16="http://schemas.microsoft.com/office/drawing/2014/main" id="{3530EBA0-932A-4375-BF9B-9E1DE5063A7C}"/>
              </a:ext>
            </a:extLst>
          </p:cNvPr>
          <p:cNvSpPr txBox="1">
            <a:spLocks noChangeArrowheads="1"/>
          </p:cNvSpPr>
          <p:nvPr/>
        </p:nvSpPr>
        <p:spPr bwMode="auto">
          <a:xfrm>
            <a:off x="3352800" y="56388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0</a:t>
            </a:r>
          </a:p>
        </p:txBody>
      </p:sp>
      <p:sp>
        <p:nvSpPr>
          <p:cNvPr id="19499" name="Text Box 78">
            <a:extLst>
              <a:ext uri="{FF2B5EF4-FFF2-40B4-BE49-F238E27FC236}">
                <a16:creationId xmlns:a16="http://schemas.microsoft.com/office/drawing/2014/main" id="{76717A57-362C-4D6F-A401-71EA49379A0E}"/>
              </a:ext>
            </a:extLst>
          </p:cNvPr>
          <p:cNvSpPr txBox="1">
            <a:spLocks noChangeArrowheads="1"/>
          </p:cNvSpPr>
          <p:nvPr/>
        </p:nvSpPr>
        <p:spPr bwMode="auto">
          <a:xfrm>
            <a:off x="3886200" y="56388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2</a:t>
            </a:r>
          </a:p>
        </p:txBody>
      </p:sp>
      <p:sp>
        <p:nvSpPr>
          <p:cNvPr id="19500" name="Text Box 79">
            <a:extLst>
              <a:ext uri="{FF2B5EF4-FFF2-40B4-BE49-F238E27FC236}">
                <a16:creationId xmlns:a16="http://schemas.microsoft.com/office/drawing/2014/main" id="{8E812827-AA64-4E31-B2AC-41E34600704B}"/>
              </a:ext>
            </a:extLst>
          </p:cNvPr>
          <p:cNvSpPr txBox="1">
            <a:spLocks noChangeArrowheads="1"/>
          </p:cNvSpPr>
          <p:nvPr/>
        </p:nvSpPr>
        <p:spPr bwMode="auto">
          <a:xfrm>
            <a:off x="3048000" y="5257801"/>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Task A</a:t>
            </a:r>
          </a:p>
        </p:txBody>
      </p:sp>
      <p:sp>
        <p:nvSpPr>
          <p:cNvPr id="19501" name="Text Box 80">
            <a:extLst>
              <a:ext uri="{FF2B5EF4-FFF2-40B4-BE49-F238E27FC236}">
                <a16:creationId xmlns:a16="http://schemas.microsoft.com/office/drawing/2014/main" id="{88B8699E-CECF-4961-B0D5-1CB0F37B4D7E}"/>
              </a:ext>
            </a:extLst>
          </p:cNvPr>
          <p:cNvSpPr txBox="1">
            <a:spLocks noChangeArrowheads="1"/>
          </p:cNvSpPr>
          <p:nvPr/>
        </p:nvSpPr>
        <p:spPr bwMode="auto">
          <a:xfrm>
            <a:off x="5638800" y="4419601"/>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Task B</a:t>
            </a:r>
          </a:p>
        </p:txBody>
      </p:sp>
      <p:sp>
        <p:nvSpPr>
          <p:cNvPr id="19502" name="Text Box 81">
            <a:extLst>
              <a:ext uri="{FF2B5EF4-FFF2-40B4-BE49-F238E27FC236}">
                <a16:creationId xmlns:a16="http://schemas.microsoft.com/office/drawing/2014/main" id="{DCFB4D81-62B7-4356-916A-0F16B3C0921F}"/>
              </a:ext>
            </a:extLst>
          </p:cNvPr>
          <p:cNvSpPr txBox="1">
            <a:spLocks noChangeArrowheads="1"/>
          </p:cNvSpPr>
          <p:nvPr/>
        </p:nvSpPr>
        <p:spPr bwMode="auto">
          <a:xfrm>
            <a:off x="5715000" y="5943601"/>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Task C</a:t>
            </a:r>
          </a:p>
        </p:txBody>
      </p:sp>
      <p:sp>
        <p:nvSpPr>
          <p:cNvPr id="19503" name="Text Box 82">
            <a:extLst>
              <a:ext uri="{FF2B5EF4-FFF2-40B4-BE49-F238E27FC236}">
                <a16:creationId xmlns:a16="http://schemas.microsoft.com/office/drawing/2014/main" id="{236E89DE-43DF-4872-B930-E3AD2A8D6C44}"/>
              </a:ext>
            </a:extLst>
          </p:cNvPr>
          <p:cNvSpPr txBox="1">
            <a:spLocks noChangeArrowheads="1"/>
          </p:cNvSpPr>
          <p:nvPr/>
        </p:nvSpPr>
        <p:spPr bwMode="auto">
          <a:xfrm>
            <a:off x="8229600" y="5257801"/>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Task D</a:t>
            </a:r>
          </a:p>
        </p:txBody>
      </p:sp>
    </p:spTree>
    <p:extLst>
      <p:ext uri="{BB962C8B-B14F-4D97-AF65-F5344CB8AC3E}">
        <p14:creationId xmlns:p14="http://schemas.microsoft.com/office/powerpoint/2010/main" val="1009110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GANTT CHART</a:t>
            </a:r>
          </a:p>
        </p:txBody>
      </p:sp>
      <p:sp>
        <p:nvSpPr>
          <p:cNvPr id="7" name="Content Placeholder 1"/>
          <p:cNvSpPr>
            <a:spLocks noGrp="1"/>
          </p:cNvSpPr>
          <p:nvPr>
            <p:ph idx="1"/>
          </p:nvPr>
        </p:nvSpPr>
        <p:spPr>
          <a:xfrm>
            <a:off x="7848213" y="1346150"/>
            <a:ext cx="4094163" cy="4978400"/>
          </a:xfrm>
        </p:spPr>
        <p:txBody>
          <a:bodyPr>
            <a:noAutofit/>
          </a:bodyPr>
          <a:lstStyle/>
          <a:p>
            <a:pPr marL="0" indent="0">
              <a:buNone/>
            </a:pPr>
            <a:r>
              <a:rPr lang="en-ZA" sz="1400" b="1" dirty="0">
                <a:latin typeface="Arial" panose="020B0604020202020204" pitchFamily="34" charset="0"/>
                <a:cs typeface="Arial" panose="020B0604020202020204" pitchFamily="34" charset="0"/>
              </a:rPr>
              <a:t>What is a Gantt Chart?</a:t>
            </a:r>
          </a:p>
          <a:p>
            <a:r>
              <a:rPr lang="en-ZA" sz="1400" dirty="0">
                <a:latin typeface="Arial" panose="020B0604020202020204" pitchFamily="34" charset="0"/>
                <a:cs typeface="Arial" panose="020B0604020202020204" pitchFamily="34" charset="0"/>
              </a:rPr>
              <a:t>Shows you what has to be done </a:t>
            </a:r>
            <a:r>
              <a:rPr lang="en-ZA" sz="1400" b="1" dirty="0">
                <a:latin typeface="Arial" panose="020B0604020202020204" pitchFamily="34" charset="0"/>
                <a:cs typeface="Arial" panose="020B0604020202020204" pitchFamily="34" charset="0"/>
              </a:rPr>
              <a:t>(the activities/task) </a:t>
            </a:r>
            <a:r>
              <a:rPr lang="en-ZA" sz="1400" dirty="0">
                <a:latin typeface="Arial" panose="020B0604020202020204" pitchFamily="34" charset="0"/>
                <a:cs typeface="Arial" panose="020B0604020202020204" pitchFamily="34" charset="0"/>
              </a:rPr>
              <a:t>and when </a:t>
            </a:r>
            <a:r>
              <a:rPr lang="en-ZA" sz="1400" b="1" dirty="0">
                <a:latin typeface="Arial" panose="020B0604020202020204" pitchFamily="34" charset="0"/>
                <a:cs typeface="Arial" panose="020B0604020202020204" pitchFamily="34" charset="0"/>
              </a:rPr>
              <a:t>(the schedule) </a:t>
            </a:r>
          </a:p>
          <a:p>
            <a:r>
              <a:rPr lang="en-ZA" sz="1400" dirty="0">
                <a:latin typeface="Arial" panose="020B0604020202020204" pitchFamily="34" charset="0"/>
                <a:cs typeface="Arial" panose="020B0604020202020204" pitchFamily="34" charset="0"/>
              </a:rPr>
              <a:t>Use it during status update meetings, reports, etc.</a:t>
            </a:r>
            <a:endParaRPr lang="en-ZA" sz="1400" b="1" dirty="0">
              <a:latin typeface="Arial" panose="020B0604020202020204" pitchFamily="34" charset="0"/>
              <a:cs typeface="Arial" panose="020B0604020202020204" pitchFamily="34" charset="0"/>
            </a:endParaRPr>
          </a:p>
          <a:p>
            <a:pPr marL="0" indent="0">
              <a:buNone/>
            </a:pPr>
            <a:r>
              <a:rPr lang="en-ZA" sz="1400" b="1" dirty="0">
                <a:latin typeface="Arial" panose="020B0604020202020204" pitchFamily="34" charset="0"/>
                <a:cs typeface="Arial" panose="020B0604020202020204" pitchFamily="34" charset="0"/>
              </a:rPr>
              <a:t>How to…</a:t>
            </a:r>
          </a:p>
          <a:p>
            <a:pPr marL="228600" indent="-228600">
              <a:buFont typeface="+mj-lt"/>
              <a:buAutoNum type="arabicPeriod"/>
            </a:pPr>
            <a:r>
              <a:rPr lang="en-ZA" sz="1400" b="1" dirty="0">
                <a:latin typeface="Arial" panose="020B0604020202020204" pitchFamily="34" charset="0"/>
                <a:cs typeface="Arial" panose="020B0604020202020204" pitchFamily="34" charset="0"/>
              </a:rPr>
              <a:t>Determine what tasks </a:t>
            </a:r>
            <a:r>
              <a:rPr lang="en-ZA" sz="1400" dirty="0">
                <a:latin typeface="Arial" panose="020B0604020202020204" pitchFamily="34" charset="0"/>
                <a:cs typeface="Arial" panose="020B0604020202020204" pitchFamily="34" charset="0"/>
              </a:rPr>
              <a:t>must be done</a:t>
            </a:r>
          </a:p>
          <a:p>
            <a:pPr marL="228600" indent="-228600">
              <a:buFont typeface="+mj-lt"/>
              <a:buAutoNum type="arabicPeriod"/>
            </a:pPr>
            <a:r>
              <a:rPr lang="en-ZA" sz="1400" b="1" dirty="0">
                <a:latin typeface="Arial" panose="020B0604020202020204" pitchFamily="34" charset="0"/>
                <a:cs typeface="Arial" panose="020B0604020202020204" pitchFamily="34" charset="0"/>
              </a:rPr>
              <a:t>Determine when </a:t>
            </a:r>
            <a:r>
              <a:rPr lang="en-ZA" sz="1400" dirty="0">
                <a:latin typeface="Arial" panose="020B0604020202020204" pitchFamily="34" charset="0"/>
                <a:cs typeface="Arial" panose="020B0604020202020204" pitchFamily="34" charset="0"/>
              </a:rPr>
              <a:t>each task should begin and ends</a:t>
            </a:r>
          </a:p>
          <a:p>
            <a:pPr marL="228600" indent="-228600">
              <a:buFont typeface="+mj-lt"/>
              <a:buAutoNum type="arabicPeriod"/>
            </a:pPr>
            <a:r>
              <a:rPr lang="en-ZA" sz="1400" b="1" dirty="0">
                <a:latin typeface="Arial" panose="020B0604020202020204" pitchFamily="34" charset="0"/>
                <a:cs typeface="Arial" panose="020B0604020202020204" pitchFamily="34" charset="0"/>
              </a:rPr>
              <a:t>List the activities </a:t>
            </a:r>
            <a:r>
              <a:rPr lang="en-ZA" sz="1400" dirty="0">
                <a:latin typeface="Arial" panose="020B0604020202020204" pitchFamily="34" charset="0"/>
                <a:cs typeface="Arial" panose="020B0604020202020204" pitchFamily="34" charset="0"/>
              </a:rPr>
              <a:t>in chronological order</a:t>
            </a:r>
          </a:p>
          <a:p>
            <a:pPr marL="228600" indent="-228600">
              <a:buFont typeface="+mj-lt"/>
              <a:buAutoNum type="arabicPeriod"/>
            </a:pPr>
            <a:r>
              <a:rPr lang="en-ZA" sz="1400" b="1" dirty="0">
                <a:latin typeface="Arial" panose="020B0604020202020204" pitchFamily="34" charset="0"/>
                <a:cs typeface="Arial" panose="020B0604020202020204" pitchFamily="34" charset="0"/>
              </a:rPr>
              <a:t>Visualise how long </a:t>
            </a:r>
            <a:r>
              <a:rPr lang="en-ZA" sz="1400" dirty="0">
                <a:latin typeface="Arial" panose="020B0604020202020204" pitchFamily="34" charset="0"/>
                <a:cs typeface="Arial" panose="020B0604020202020204" pitchFamily="34" charset="0"/>
              </a:rPr>
              <a:t>each activity is scheduled to last</a:t>
            </a:r>
          </a:p>
          <a:p>
            <a:pPr marL="0" indent="0">
              <a:buNone/>
            </a:pPr>
            <a:r>
              <a:rPr lang="en-ZA" sz="1400" b="1" dirty="0">
                <a:latin typeface="Arial" panose="020B0604020202020204" pitchFamily="34" charset="0"/>
                <a:cs typeface="Arial" panose="020B0604020202020204" pitchFamily="34" charset="0"/>
              </a:rPr>
              <a:t>Why is this useful?</a:t>
            </a:r>
          </a:p>
          <a:p>
            <a:r>
              <a:rPr lang="en-ZA" sz="1400" b="1" dirty="0">
                <a:latin typeface="Arial" panose="020B0604020202020204" pitchFamily="34" charset="0"/>
                <a:cs typeface="Arial" panose="020B0604020202020204" pitchFamily="34" charset="0"/>
              </a:rPr>
              <a:t>Clarity</a:t>
            </a:r>
            <a:r>
              <a:rPr lang="en-ZA" sz="1400" dirty="0">
                <a:latin typeface="Arial" panose="020B0604020202020204" pitchFamily="34" charset="0"/>
                <a:cs typeface="Arial" panose="020B0604020202020204" pitchFamily="34" charset="0"/>
              </a:rPr>
              <a:t>. Ability to boil down multiple tasks and timelines into a single view/document.</a:t>
            </a:r>
          </a:p>
          <a:p>
            <a:r>
              <a:rPr lang="en-ZA" sz="1400" b="1" dirty="0">
                <a:latin typeface="Arial" panose="020B0604020202020204" pitchFamily="34" charset="0"/>
                <a:cs typeface="Arial" panose="020B0604020202020204" pitchFamily="34" charset="0"/>
              </a:rPr>
              <a:t>Communication</a:t>
            </a:r>
            <a:r>
              <a:rPr lang="en-ZA" sz="1400" dirty="0">
                <a:latin typeface="Arial" panose="020B0604020202020204" pitchFamily="34" charset="0"/>
                <a:cs typeface="Arial" panose="020B0604020202020204" pitchFamily="34" charset="0"/>
              </a:rPr>
              <a:t>. Easy, visual method to help team members understand what must be done when. </a:t>
            </a:r>
          </a:p>
          <a:p>
            <a:r>
              <a:rPr lang="en-ZA" sz="1400" b="1" dirty="0">
                <a:latin typeface="Arial" panose="020B0604020202020204" pitchFamily="34" charset="0"/>
                <a:cs typeface="Arial" panose="020B0604020202020204" pitchFamily="34" charset="0"/>
              </a:rPr>
              <a:t>Time management &amp; coordination</a:t>
            </a:r>
            <a:r>
              <a:rPr lang="en-ZA" sz="1400" dirty="0">
                <a:latin typeface="Arial" panose="020B0604020202020204" pitchFamily="34" charset="0"/>
                <a:cs typeface="Arial" panose="020B0604020202020204" pitchFamily="34" charset="0"/>
              </a:rPr>
              <a:t>.</a:t>
            </a:r>
            <a:r>
              <a:rPr lang="en-ZA" sz="1400" b="1" dirty="0">
                <a:latin typeface="Arial" panose="020B0604020202020204" pitchFamily="34" charset="0"/>
                <a:cs typeface="Arial" panose="020B0604020202020204" pitchFamily="34" charset="0"/>
              </a:rPr>
              <a:t> </a:t>
            </a:r>
            <a:r>
              <a:rPr lang="en-ZA" sz="1400" dirty="0">
                <a:latin typeface="Arial" panose="020B0604020202020204" pitchFamily="34" charset="0"/>
                <a:cs typeface="Arial" panose="020B0604020202020204" pitchFamily="34" charset="0"/>
              </a:rPr>
              <a:t>Helps teams understand the overall impact of project delays and can foster stronger collaboration while encouraging better task organization</a:t>
            </a:r>
          </a:p>
          <a:p>
            <a:r>
              <a:rPr lang="en-ZA" sz="1400" b="1" dirty="0">
                <a:latin typeface="Arial" panose="020B0604020202020204" pitchFamily="34" charset="0"/>
                <a:cs typeface="Arial" panose="020B0604020202020204" pitchFamily="34" charset="0"/>
              </a:rPr>
              <a:t>Efficiency</a:t>
            </a:r>
            <a:r>
              <a:rPr lang="en-ZA" sz="1400" dirty="0">
                <a:latin typeface="Arial" panose="020B0604020202020204" pitchFamily="34" charset="0"/>
                <a:cs typeface="Arial" panose="020B0604020202020204" pitchFamily="34" charset="0"/>
              </a:rPr>
              <a:t>. For instance, while one team member waits on the outcome of three other tasks before starting a crucial piece of the assignment, he or she can perform other project tasks.</a:t>
            </a:r>
          </a:p>
          <a:p>
            <a:r>
              <a:rPr lang="en-ZA" sz="1400" b="1" dirty="0">
                <a:latin typeface="Arial" panose="020B0604020202020204" pitchFamily="34" charset="0"/>
                <a:cs typeface="Arial" panose="020B0604020202020204" pitchFamily="34" charset="0"/>
              </a:rPr>
              <a:t>Accountability</a:t>
            </a:r>
            <a:r>
              <a:rPr lang="en-ZA" sz="1400" dirty="0">
                <a:latin typeface="Arial" panose="020B0604020202020204" pitchFamily="34" charset="0"/>
                <a:cs typeface="Arial" panose="020B0604020202020204" pitchFamily="34" charset="0"/>
              </a:rPr>
              <a:t>. Use it during critical projects to track team progress, highlighting both big wins and major failures.</a:t>
            </a:r>
          </a:p>
        </p:txBody>
      </p:sp>
      <p:pic>
        <p:nvPicPr>
          <p:cNvPr id="8" name="Picture 7"/>
          <p:cNvPicPr>
            <a:picLocks noChangeAspect="1"/>
          </p:cNvPicPr>
          <p:nvPr/>
        </p:nvPicPr>
        <p:blipFill rotWithShape="1">
          <a:blip r:embed="rId3"/>
          <a:srcRect l="1" r="5803"/>
          <a:stretch/>
        </p:blipFill>
        <p:spPr>
          <a:xfrm>
            <a:off x="252259" y="1205352"/>
            <a:ext cx="7335084" cy="2600439"/>
          </a:xfrm>
          <a:prstGeom prst="rect">
            <a:avLst/>
          </a:prstGeom>
        </p:spPr>
      </p:pic>
      <p:pic>
        <p:nvPicPr>
          <p:cNvPr id="9" name="Picture 8"/>
          <p:cNvPicPr>
            <a:picLocks noChangeAspect="1"/>
          </p:cNvPicPr>
          <p:nvPr/>
        </p:nvPicPr>
        <p:blipFill>
          <a:blip r:embed="rId4"/>
          <a:stretch>
            <a:fillRect/>
          </a:stretch>
        </p:blipFill>
        <p:spPr>
          <a:xfrm>
            <a:off x="192640" y="3835350"/>
            <a:ext cx="7655573" cy="2918218"/>
          </a:xfrm>
          <a:prstGeom prst="rect">
            <a:avLst/>
          </a:prstGeom>
        </p:spPr>
      </p:pic>
      <p:sp>
        <p:nvSpPr>
          <p:cNvPr id="10" name="Rectangle 9"/>
          <p:cNvSpPr/>
          <p:nvPr/>
        </p:nvSpPr>
        <p:spPr>
          <a:xfrm>
            <a:off x="2652207" y="3644275"/>
            <a:ext cx="2596963" cy="227755"/>
          </a:xfrm>
          <a:prstGeom prst="rect">
            <a:avLst/>
          </a:prstGeom>
        </p:spPr>
        <p:txBody>
          <a:bodyPr wrap="square">
            <a:spAutoFit/>
          </a:bodyPr>
          <a:lstStyle/>
          <a:p>
            <a:pPr algn="ctr"/>
            <a:r>
              <a:rPr lang="en-ZA" sz="1100" dirty="0"/>
              <a:t>Simple Gantt chart</a:t>
            </a:r>
          </a:p>
        </p:txBody>
      </p:sp>
      <p:sp>
        <p:nvSpPr>
          <p:cNvPr id="11" name="Rectangle 10"/>
          <p:cNvSpPr/>
          <p:nvPr/>
        </p:nvSpPr>
        <p:spPr>
          <a:xfrm>
            <a:off x="1667238" y="6632496"/>
            <a:ext cx="3456558" cy="225504"/>
          </a:xfrm>
          <a:prstGeom prst="rect">
            <a:avLst/>
          </a:prstGeom>
        </p:spPr>
        <p:txBody>
          <a:bodyPr wrap="square">
            <a:spAutoFit/>
          </a:bodyPr>
          <a:lstStyle/>
          <a:p>
            <a:pPr algn="ctr"/>
            <a:r>
              <a:rPr lang="en-ZA" sz="1100" dirty="0"/>
              <a:t>Gantt chart showing tasks and sub-tasks</a:t>
            </a:r>
          </a:p>
        </p:txBody>
      </p:sp>
    </p:spTree>
    <p:extLst>
      <p:ext uri="{BB962C8B-B14F-4D97-AF65-F5344CB8AC3E}">
        <p14:creationId xmlns:p14="http://schemas.microsoft.com/office/powerpoint/2010/main" val="1762969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000" b="1" dirty="0">
                <a:solidFill>
                  <a:schemeClr val="bg1"/>
                </a:solidFill>
              </a:rPr>
              <a:t>Budgeting</a:t>
            </a:r>
          </a:p>
        </p:txBody>
      </p:sp>
    </p:spTree>
    <p:extLst>
      <p:ext uri="{BB962C8B-B14F-4D97-AF65-F5344CB8AC3E}">
        <p14:creationId xmlns:p14="http://schemas.microsoft.com/office/powerpoint/2010/main" val="1379959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Rectangle 6">
            <a:extLst>
              <a:ext uri="{FF2B5EF4-FFF2-40B4-BE49-F238E27FC236}">
                <a16:creationId xmlns:a16="http://schemas.microsoft.com/office/drawing/2014/main" id="{022CC3DE-96CA-47FA-8A02-039BD92F7FA0}"/>
              </a:ext>
            </a:extLst>
          </p:cNvPr>
          <p:cNvSpPr>
            <a:spLocks noGrp="1" noChangeArrowheads="1"/>
          </p:cNvSpPr>
          <p:nvPr>
            <p:ph type="title"/>
          </p:nvPr>
        </p:nvSpPr>
        <p:spPr/>
        <p:txBody>
          <a:bodyPr/>
          <a:lstStyle/>
          <a:p>
            <a:r>
              <a:rPr lang="en-US" altLang="en-US"/>
              <a:t>Introduction</a:t>
            </a:r>
          </a:p>
        </p:txBody>
      </p:sp>
      <p:sp>
        <p:nvSpPr>
          <p:cNvPr id="51207" name="Rectangle 7">
            <a:extLst>
              <a:ext uri="{FF2B5EF4-FFF2-40B4-BE49-F238E27FC236}">
                <a16:creationId xmlns:a16="http://schemas.microsoft.com/office/drawing/2014/main" id="{9AFF12DB-049C-4400-806F-A121034A4107}"/>
              </a:ext>
            </a:extLst>
          </p:cNvPr>
          <p:cNvSpPr>
            <a:spLocks noGrp="1" noChangeArrowheads="1"/>
          </p:cNvSpPr>
          <p:nvPr>
            <p:ph type="body" idx="1"/>
          </p:nvPr>
        </p:nvSpPr>
        <p:spPr/>
        <p:txBody>
          <a:bodyPr/>
          <a:lstStyle/>
          <a:p>
            <a:r>
              <a:rPr lang="en-US" altLang="en-US" i="1"/>
              <a:t>Budgets</a:t>
            </a:r>
            <a:r>
              <a:rPr lang="en-US" altLang="en-US"/>
              <a:t> are plans for allocating organizational resources to project activities.</a:t>
            </a:r>
          </a:p>
          <a:p>
            <a:pPr lvl="1"/>
            <a:r>
              <a:rPr lang="en-US" altLang="en-US"/>
              <a:t>forecasting required resources, quantities needed, when needed, and costs</a:t>
            </a:r>
          </a:p>
          <a:p>
            <a:r>
              <a:rPr lang="en-US" altLang="en-US" i="1"/>
              <a:t>Budgets</a:t>
            </a:r>
            <a:r>
              <a:rPr lang="en-US" altLang="en-US"/>
              <a:t> help tie project to overall organizational objectives.</a:t>
            </a:r>
          </a:p>
          <a:p>
            <a:r>
              <a:rPr lang="en-US" altLang="en-US" i="1"/>
              <a:t>Budgets</a:t>
            </a:r>
            <a:r>
              <a:rPr lang="en-US" altLang="en-US"/>
              <a:t> can be used as tool by upper management to monitor and guide projects.</a:t>
            </a:r>
          </a:p>
        </p:txBody>
      </p:sp>
    </p:spTree>
    <p:extLst>
      <p:ext uri="{BB962C8B-B14F-4D97-AF65-F5344CB8AC3E}">
        <p14:creationId xmlns:p14="http://schemas.microsoft.com/office/powerpoint/2010/main" val="205914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a:extLst>
              <a:ext uri="{FF2B5EF4-FFF2-40B4-BE49-F238E27FC236}">
                <a16:creationId xmlns:a16="http://schemas.microsoft.com/office/drawing/2014/main" id="{5FE567E6-C077-4709-955C-9EFDA9137A8C}"/>
              </a:ext>
            </a:extLst>
          </p:cNvPr>
          <p:cNvSpPr>
            <a:spLocks noGrp="1" noChangeArrowheads="1"/>
          </p:cNvSpPr>
          <p:nvPr>
            <p:ph type="title"/>
          </p:nvPr>
        </p:nvSpPr>
        <p:spPr/>
        <p:txBody>
          <a:bodyPr/>
          <a:lstStyle/>
          <a:p>
            <a:r>
              <a:rPr lang="en-US" altLang="en-US"/>
              <a:t>Top-Down Budgeting</a:t>
            </a:r>
          </a:p>
        </p:txBody>
      </p:sp>
      <p:sp>
        <p:nvSpPr>
          <p:cNvPr id="53253" name="Rectangle 5">
            <a:extLst>
              <a:ext uri="{FF2B5EF4-FFF2-40B4-BE49-F238E27FC236}">
                <a16:creationId xmlns:a16="http://schemas.microsoft.com/office/drawing/2014/main" id="{6BE3890C-46D6-4C5C-A307-21F8E8A13CC0}"/>
              </a:ext>
            </a:extLst>
          </p:cNvPr>
          <p:cNvSpPr>
            <a:spLocks noGrp="1" noChangeArrowheads="1"/>
          </p:cNvSpPr>
          <p:nvPr>
            <p:ph type="body" idx="1"/>
          </p:nvPr>
        </p:nvSpPr>
        <p:spPr/>
        <p:txBody>
          <a:bodyPr/>
          <a:lstStyle/>
          <a:p>
            <a:r>
              <a:rPr lang="en-US" altLang="en-US"/>
              <a:t>Based on collective judgements and experiences of top and middle managers.</a:t>
            </a:r>
          </a:p>
          <a:p>
            <a:r>
              <a:rPr lang="en-US" altLang="en-US"/>
              <a:t>Overall project cost estimated by estimating costs of major tasks</a:t>
            </a:r>
          </a:p>
          <a:p>
            <a:r>
              <a:rPr lang="en-US" altLang="en-US"/>
              <a:t>Advantages</a:t>
            </a:r>
          </a:p>
          <a:p>
            <a:pPr lvl="1"/>
            <a:r>
              <a:rPr lang="en-US" altLang="en-US"/>
              <a:t>accuracy of estimating overall budget</a:t>
            </a:r>
          </a:p>
          <a:p>
            <a:pPr lvl="1"/>
            <a:r>
              <a:rPr lang="en-US" altLang="en-US"/>
              <a:t>errors in funding small tasks need not be individually identified</a:t>
            </a:r>
          </a:p>
        </p:txBody>
      </p:sp>
    </p:spTree>
    <p:extLst>
      <p:ext uri="{BB962C8B-B14F-4D97-AF65-F5344CB8AC3E}">
        <p14:creationId xmlns:p14="http://schemas.microsoft.com/office/powerpoint/2010/main" val="793170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a:extLst>
              <a:ext uri="{FF2B5EF4-FFF2-40B4-BE49-F238E27FC236}">
                <a16:creationId xmlns:a16="http://schemas.microsoft.com/office/drawing/2014/main" id="{33B3E553-0546-4098-B290-6F338FAA45E0}"/>
              </a:ext>
            </a:extLst>
          </p:cNvPr>
          <p:cNvSpPr>
            <a:spLocks noGrp="1" noChangeArrowheads="1"/>
          </p:cNvSpPr>
          <p:nvPr>
            <p:ph type="title"/>
          </p:nvPr>
        </p:nvSpPr>
        <p:spPr/>
        <p:txBody>
          <a:bodyPr/>
          <a:lstStyle/>
          <a:p>
            <a:r>
              <a:rPr lang="en-US" altLang="en-US"/>
              <a:t>Bottom-Up Budgeting</a:t>
            </a:r>
          </a:p>
        </p:txBody>
      </p:sp>
      <p:sp>
        <p:nvSpPr>
          <p:cNvPr id="54277" name="Rectangle 5">
            <a:extLst>
              <a:ext uri="{FF2B5EF4-FFF2-40B4-BE49-F238E27FC236}">
                <a16:creationId xmlns:a16="http://schemas.microsoft.com/office/drawing/2014/main" id="{B5E0A05C-0F7D-4741-8F3B-8D3866C9FFB3}"/>
              </a:ext>
            </a:extLst>
          </p:cNvPr>
          <p:cNvSpPr>
            <a:spLocks noGrp="1" noChangeArrowheads="1"/>
          </p:cNvSpPr>
          <p:nvPr>
            <p:ph type="body" idx="1"/>
          </p:nvPr>
        </p:nvSpPr>
        <p:spPr/>
        <p:txBody>
          <a:bodyPr/>
          <a:lstStyle/>
          <a:p>
            <a:r>
              <a:rPr lang="en-US" altLang="en-US"/>
              <a:t>WBS or action plan identifies elemental tasks</a:t>
            </a:r>
          </a:p>
          <a:p>
            <a:r>
              <a:rPr lang="en-US" altLang="en-US"/>
              <a:t>Those responsible for executing these tasks estimate resource requirements</a:t>
            </a:r>
          </a:p>
          <a:p>
            <a:r>
              <a:rPr lang="en-US" altLang="en-US"/>
              <a:t>Advantage</a:t>
            </a:r>
          </a:p>
          <a:p>
            <a:pPr lvl="1"/>
            <a:r>
              <a:rPr lang="en-US" altLang="en-US"/>
              <a:t>more accurate in the detailed tasks</a:t>
            </a:r>
          </a:p>
          <a:p>
            <a:r>
              <a:rPr lang="en-US" altLang="en-US"/>
              <a:t>Disadvantage</a:t>
            </a:r>
          </a:p>
          <a:p>
            <a:pPr lvl="1"/>
            <a:r>
              <a:rPr lang="en-US" altLang="en-US"/>
              <a:t>risk of overlooking tasks</a:t>
            </a:r>
          </a:p>
        </p:txBody>
      </p:sp>
    </p:spTree>
    <p:extLst>
      <p:ext uri="{BB962C8B-B14F-4D97-AF65-F5344CB8AC3E}">
        <p14:creationId xmlns:p14="http://schemas.microsoft.com/office/powerpoint/2010/main" val="3141604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Types of costs</a:t>
            </a:r>
          </a:p>
        </p:txBody>
      </p:sp>
      <p:sp>
        <p:nvSpPr>
          <p:cNvPr id="3" name="TextBox 2"/>
          <p:cNvSpPr txBox="1"/>
          <p:nvPr/>
        </p:nvSpPr>
        <p:spPr>
          <a:xfrm>
            <a:off x="550683" y="1426028"/>
            <a:ext cx="11125200" cy="5355312"/>
          </a:xfrm>
          <a:prstGeom prst="rect">
            <a:avLst/>
          </a:prstGeom>
          <a:noFill/>
        </p:spPr>
        <p:txBody>
          <a:bodyPr wrap="square" rtlCol="0">
            <a:spAutoFit/>
          </a:bodyPr>
          <a:lstStyle/>
          <a:p>
            <a:r>
              <a:rPr lang="en-ZA" b="1" dirty="0">
                <a:solidFill>
                  <a:srgbClr val="0070C0"/>
                </a:solidFill>
              </a:rPr>
              <a:t>Fixed Costs:</a:t>
            </a:r>
            <a:r>
              <a:rPr lang="en-ZA" dirty="0"/>
              <a:t> These costs stay the same and do not change throughout the project life cycle. Examples of fixed costs include setup costs, rental costs etc.</a:t>
            </a:r>
          </a:p>
          <a:p>
            <a:endParaRPr lang="en-ZA" dirty="0"/>
          </a:p>
          <a:p>
            <a:r>
              <a:rPr lang="en-ZA" b="1" dirty="0">
                <a:solidFill>
                  <a:srgbClr val="0070C0"/>
                </a:solidFill>
              </a:rPr>
              <a:t>Variable Costs:</a:t>
            </a:r>
            <a:r>
              <a:rPr lang="en-ZA" dirty="0"/>
              <a:t> Variable costs are costs that change with the amount of work. Examples of variable costs are hourly </a:t>
            </a:r>
            <a:r>
              <a:rPr lang="en-ZA" dirty="0" err="1"/>
              <a:t>labor</a:t>
            </a:r>
            <a:r>
              <a:rPr lang="en-ZA" dirty="0"/>
              <a:t>, the cost of material, the cost of supply, fuel for bulldozer etc.</a:t>
            </a:r>
          </a:p>
          <a:p>
            <a:endParaRPr lang="en-ZA" dirty="0"/>
          </a:p>
          <a:p>
            <a:r>
              <a:rPr lang="en-ZA" b="1" dirty="0">
                <a:solidFill>
                  <a:srgbClr val="0070C0"/>
                </a:solidFill>
              </a:rPr>
              <a:t>Direct Costs</a:t>
            </a:r>
            <a:r>
              <a:rPr lang="en-ZA" b="1" dirty="0"/>
              <a:t>:</a:t>
            </a:r>
            <a:r>
              <a:rPr lang="en-ZA" dirty="0"/>
              <a:t> Direct costs are expenses that are billed directly to the project. Examples of direct costs are team travel expenses, team wages, the cost of material used in a project, costs incurred for materials used to construct a building.</a:t>
            </a:r>
          </a:p>
          <a:p>
            <a:endParaRPr lang="en-ZA" dirty="0"/>
          </a:p>
          <a:p>
            <a:r>
              <a:rPr lang="en-ZA" b="1" dirty="0">
                <a:solidFill>
                  <a:srgbClr val="0070C0"/>
                </a:solidFill>
              </a:rPr>
              <a:t>Indirect Costs:</a:t>
            </a:r>
            <a:r>
              <a:rPr lang="en-ZA" dirty="0"/>
              <a:t> Indirect costs are costs that are shared and allocated among several or all projects. Examples include fringe benefits and taxes. Another example of indirect costs could be the salary of an architect or a project manager who is partially allocated across many projects.</a:t>
            </a:r>
          </a:p>
          <a:p>
            <a:endParaRPr lang="en-ZA" dirty="0"/>
          </a:p>
          <a:p>
            <a:r>
              <a:rPr lang="en-ZA" b="1" dirty="0">
                <a:solidFill>
                  <a:srgbClr val="0070C0"/>
                </a:solidFill>
              </a:rPr>
              <a:t>Sunk Costs</a:t>
            </a:r>
            <a:r>
              <a:rPr lang="en-ZA" dirty="0"/>
              <a:t>: Sunk costs are costs that have been incurred on a project but have not produced value towards the project objectives. Sunk costs are like spilled </a:t>
            </a:r>
            <a:r>
              <a:rPr lang="en-ZA" dirty="0" err="1"/>
              <a:t>milk.If</a:t>
            </a:r>
            <a:r>
              <a:rPr lang="en-ZA" dirty="0"/>
              <a:t> they are unrecoverable, they are to be treated as if they are irrelevant.</a:t>
            </a:r>
          </a:p>
          <a:p>
            <a:endParaRPr lang="en-ZA" dirty="0"/>
          </a:p>
          <a:p>
            <a:r>
              <a:rPr lang="en-ZA" b="1" dirty="0">
                <a:solidFill>
                  <a:srgbClr val="0070C0"/>
                </a:solidFill>
              </a:rPr>
              <a:t>Overhead Costs: </a:t>
            </a:r>
            <a:r>
              <a:rPr lang="en-ZA" dirty="0"/>
              <a:t>Overhead costs are those general costs that are the costs of doing business not directly attributed to any one individual. They are shared proportionally across the project as a percentage. </a:t>
            </a:r>
            <a:r>
              <a:rPr lang="en-ZA" dirty="0" err="1"/>
              <a:t>Eg</a:t>
            </a:r>
            <a:r>
              <a:rPr lang="en-ZA" dirty="0"/>
              <a:t>. Telephone, office expenses. </a:t>
            </a:r>
            <a:endParaRPr lang="en-ZA" b="1" dirty="0">
              <a:solidFill>
                <a:srgbClr val="0070C0"/>
              </a:solidFill>
            </a:endParaRPr>
          </a:p>
        </p:txBody>
      </p:sp>
    </p:spTree>
    <p:extLst>
      <p:ext uri="{BB962C8B-B14F-4D97-AF65-F5344CB8AC3E}">
        <p14:creationId xmlns:p14="http://schemas.microsoft.com/office/powerpoint/2010/main" val="23540101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AutoShape 10">
            <a:extLst>
              <a:ext uri="{FF2B5EF4-FFF2-40B4-BE49-F238E27FC236}">
                <a16:creationId xmlns:a16="http://schemas.microsoft.com/office/drawing/2014/main" id="{2BA360D3-76AF-4B40-9E66-A866002855FF}"/>
              </a:ext>
            </a:extLst>
          </p:cNvPr>
          <p:cNvSpPr>
            <a:spLocks noGrp="1" noChangeArrowheads="1"/>
          </p:cNvSpPr>
          <p:nvPr>
            <p:ph type="title"/>
          </p:nvPr>
        </p:nvSpPr>
        <p:spPr/>
        <p:txBody>
          <a:bodyPr/>
          <a:lstStyle/>
          <a:p>
            <a:pPr eaLnBrk="1" hangingPunct="1"/>
            <a:r>
              <a:rPr lang="en-US" altLang="en-US"/>
              <a:t>Project Budget by Task &amp; Month</a:t>
            </a:r>
          </a:p>
        </p:txBody>
      </p:sp>
      <p:pic>
        <p:nvPicPr>
          <p:cNvPr id="32773" name="Picture 12" descr="untitled">
            <a:extLst>
              <a:ext uri="{FF2B5EF4-FFF2-40B4-BE49-F238E27FC236}">
                <a16:creationId xmlns:a16="http://schemas.microsoft.com/office/drawing/2014/main" id="{8CC2A41A-3F4D-46DD-82CC-BCC643416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547" y="1825626"/>
            <a:ext cx="10941767" cy="418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039250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000" b="1" dirty="0">
                <a:solidFill>
                  <a:schemeClr val="bg1"/>
                </a:solidFill>
              </a:rPr>
              <a:t>Risk Management</a:t>
            </a:r>
          </a:p>
        </p:txBody>
      </p:sp>
    </p:spTree>
    <p:extLst>
      <p:ext uri="{BB962C8B-B14F-4D97-AF65-F5344CB8AC3E}">
        <p14:creationId xmlns:p14="http://schemas.microsoft.com/office/powerpoint/2010/main" val="2786907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a:extLst>
              <a:ext uri="{FF2B5EF4-FFF2-40B4-BE49-F238E27FC236}">
                <a16:creationId xmlns:a16="http://schemas.microsoft.com/office/drawing/2014/main" id="{E902C480-00C8-476E-9141-23C6ECF11BF6}"/>
              </a:ext>
            </a:extLst>
          </p:cNvPr>
          <p:cNvSpPr>
            <a:spLocks noGrp="1" noChangeArrowheads="1"/>
          </p:cNvSpPr>
          <p:nvPr>
            <p:ph type="body" idx="1"/>
          </p:nvPr>
        </p:nvSpPr>
        <p:spPr bwMode="auto">
          <a:xfrm>
            <a:off x="1981200" y="1341438"/>
            <a:ext cx="8686800" cy="452596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marL="0" indent="0">
              <a:buNone/>
            </a:pPr>
            <a:r>
              <a:rPr lang="en-GB" altLang="en-US"/>
              <a:t>Project risk is an uncertain event or condition, that, if it occurs, has a positive or a negative effect on a project objective (cost, time, quality).</a:t>
            </a:r>
          </a:p>
          <a:p>
            <a:pPr marL="0" indent="0">
              <a:buNone/>
            </a:pPr>
            <a:endParaRPr lang="en-GB" altLang="en-US"/>
          </a:p>
          <a:p>
            <a:pPr marL="0" indent="0">
              <a:buNone/>
            </a:pPr>
            <a:r>
              <a:rPr lang="en-GB" altLang="en-US"/>
              <a:t>A risk has a cause and, if it occurs, a consequence.</a:t>
            </a:r>
          </a:p>
          <a:p>
            <a:pPr marL="0" indent="0">
              <a:buNone/>
            </a:pPr>
            <a:endParaRPr lang="en-GB" altLang="en-US"/>
          </a:p>
          <a:p>
            <a:pPr marL="0" indent="0">
              <a:buNone/>
            </a:pPr>
            <a:r>
              <a:rPr lang="en-GB" altLang="en-US"/>
              <a:t>In risk management, probability and impact (severity) of the risks are considered.  </a:t>
            </a:r>
          </a:p>
        </p:txBody>
      </p:sp>
      <p:sp>
        <p:nvSpPr>
          <p:cNvPr id="83973" name="Rectangle 5">
            <a:extLst>
              <a:ext uri="{FF2B5EF4-FFF2-40B4-BE49-F238E27FC236}">
                <a16:creationId xmlns:a16="http://schemas.microsoft.com/office/drawing/2014/main" id="{5192D170-2560-47AE-9C5C-E09421525E34}"/>
              </a:ext>
            </a:extLst>
          </p:cNvPr>
          <p:cNvSpPr>
            <a:spLocks noGrp="1" noChangeArrowheads="1"/>
          </p:cNvSpPr>
          <p:nvPr>
            <p:ph type="title"/>
          </p:nvPr>
        </p:nvSpPr>
        <p:spPr bwMode="auto">
          <a:xfrm>
            <a:off x="3719513" y="274638"/>
            <a:ext cx="3744912" cy="633412"/>
          </a:xfrm>
          <a:solidFill>
            <a:srgbClr val="FFFFFF"/>
          </a:solidFill>
          <a:ln>
            <a:no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fontScale="90000"/>
          </a:bodyPr>
          <a:lstStyle/>
          <a:p>
            <a:r>
              <a:rPr lang="en-GB" altLang="en-US"/>
              <a:t>What is risk ?</a:t>
            </a:r>
          </a:p>
        </p:txBody>
      </p:sp>
    </p:spTree>
    <p:extLst>
      <p:ext uri="{BB962C8B-B14F-4D97-AF65-F5344CB8AC3E}">
        <p14:creationId xmlns:p14="http://schemas.microsoft.com/office/powerpoint/2010/main" val="2636455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Activities</a:t>
            </a:r>
          </a:p>
        </p:txBody>
      </p:sp>
      <p:sp>
        <p:nvSpPr>
          <p:cNvPr id="3" name="TextBox 2"/>
          <p:cNvSpPr txBox="1"/>
          <p:nvPr/>
        </p:nvSpPr>
        <p:spPr>
          <a:xfrm>
            <a:off x="334963" y="1484313"/>
            <a:ext cx="11522075" cy="2556982"/>
          </a:xfrm>
          <a:prstGeom prst="rect">
            <a:avLst/>
          </a:prstGeom>
          <a:noFill/>
        </p:spPr>
        <p:txBody>
          <a:bodyPr wrap="square" rtlCol="0">
            <a:spAutoFit/>
          </a:bodyPr>
          <a:lstStyle/>
          <a:p>
            <a:pPr marL="342900" indent="-342900">
              <a:lnSpc>
                <a:spcPct val="200000"/>
              </a:lnSpc>
              <a:buAutoNum type="arabicPeriod"/>
            </a:pPr>
            <a:r>
              <a:rPr lang="en-ZA" sz="2800" dirty="0"/>
              <a:t>You are a senior manager at Pepsi SA tasked with identifying projects to help achieve the company's goal improving the brand awareness. Use a SWOT analysis to identify projects that can help achieve this?</a:t>
            </a:r>
          </a:p>
        </p:txBody>
      </p:sp>
    </p:spTree>
    <p:extLst>
      <p:ext uri="{BB962C8B-B14F-4D97-AF65-F5344CB8AC3E}">
        <p14:creationId xmlns:p14="http://schemas.microsoft.com/office/powerpoint/2010/main" val="1447592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1752600" y="1600200"/>
            <a:ext cx="8610600" cy="4495800"/>
          </a:xfrm>
        </p:spPr>
        <p:txBody>
          <a:bodyPr/>
          <a:lstStyle/>
          <a:p>
            <a:pPr>
              <a:lnSpc>
                <a:spcPct val="90000"/>
              </a:lnSpc>
            </a:pPr>
            <a:r>
              <a:rPr lang="en-US" b="1" dirty="0"/>
              <a:t>Planning risk management </a:t>
            </a:r>
            <a:r>
              <a:rPr lang="en-US" dirty="0"/>
              <a:t>: Deciding how to approach and plan the risk management activities for the project</a:t>
            </a:r>
          </a:p>
          <a:p>
            <a:r>
              <a:rPr lang="en-US" b="1" dirty="0"/>
              <a:t>Identifying risks</a:t>
            </a:r>
            <a:r>
              <a:rPr lang="en-US" dirty="0"/>
              <a:t>: Determining which risks are likely to affect a project and documenting the characteristics of each</a:t>
            </a:r>
          </a:p>
          <a:p>
            <a:r>
              <a:rPr lang="en-US" b="1" dirty="0"/>
              <a:t>Performing qualitative risk analysis</a:t>
            </a:r>
            <a:r>
              <a:rPr lang="en-US" dirty="0"/>
              <a:t>: Prioritizing risks based on their probability and impact of occurrence</a:t>
            </a:r>
          </a:p>
        </p:txBody>
      </p:sp>
      <p:sp>
        <p:nvSpPr>
          <p:cNvPr id="24578" name="Rectangle 2"/>
          <p:cNvSpPr>
            <a:spLocks noGrp="1" noChangeArrowheads="1"/>
          </p:cNvSpPr>
          <p:nvPr>
            <p:ph type="title"/>
          </p:nvPr>
        </p:nvSpPr>
        <p:spPr>
          <a:xfrm>
            <a:off x="1905000" y="762001"/>
            <a:ext cx="8382000" cy="587375"/>
          </a:xfrm>
        </p:spPr>
        <p:txBody>
          <a:bodyPr>
            <a:normAutofit fontScale="90000"/>
          </a:bodyPr>
          <a:lstStyle/>
          <a:p>
            <a:r>
              <a:rPr lang="en-US" dirty="0"/>
              <a:t>Project Risk Management Processes</a:t>
            </a:r>
            <a:endParaRPr lang="en-US" sz="4800" dirty="0"/>
          </a:p>
        </p:txBody>
      </p:sp>
      <p:sp>
        <p:nvSpPr>
          <p:cNvPr id="24581" name="Footer Placeholder 6"/>
          <p:cNvSpPr>
            <a:spLocks noGrp="1"/>
          </p:cNvSpPr>
          <p:nvPr>
            <p:ph type="ftr" sz="quarter" idx="10"/>
          </p:nvPr>
        </p:nvSpPr>
        <p:spPr bwMode="auto">
          <a:noFill/>
          <a:ln>
            <a:miter lim="800000"/>
            <a:headEnd/>
            <a:tailEnd/>
          </a:ln>
        </p:spPr>
        <p:txBody>
          <a:bodyPr/>
          <a:lstStyle/>
          <a:p>
            <a:r>
              <a:rPr lang="en-US"/>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C51B7C3D-9A58-4760-8CBB-87268D473D4A}" type="slidenum">
              <a:rPr lang="en-US" smtClean="0"/>
              <a:pPr>
                <a:defRPr/>
              </a:pPr>
              <a:t>40</a:t>
            </a:fld>
            <a:endParaRPr lang="en-US" dirty="0"/>
          </a:p>
        </p:txBody>
      </p:sp>
    </p:spTree>
    <p:extLst>
      <p:ext uri="{BB962C8B-B14F-4D97-AF65-F5344CB8AC3E}">
        <p14:creationId xmlns:p14="http://schemas.microsoft.com/office/powerpoint/2010/main" val="2943288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1752600" y="1219200"/>
            <a:ext cx="8763000" cy="4648200"/>
          </a:xfrm>
        </p:spPr>
        <p:txBody>
          <a:bodyPr/>
          <a:lstStyle/>
          <a:p>
            <a:r>
              <a:rPr lang="en-US" b="1" dirty="0"/>
              <a:t>Performing quantitative risk analysis</a:t>
            </a:r>
            <a:r>
              <a:rPr lang="en-US" dirty="0"/>
              <a:t>:</a:t>
            </a:r>
            <a:r>
              <a:rPr lang="en-US" b="1" dirty="0"/>
              <a:t> </a:t>
            </a:r>
            <a:r>
              <a:rPr lang="en-US" dirty="0"/>
              <a:t>Numerically estimating the effects of risks on project objectives</a:t>
            </a:r>
          </a:p>
          <a:p>
            <a:r>
              <a:rPr lang="en-US" b="1" dirty="0"/>
              <a:t>Planning risk responses</a:t>
            </a:r>
            <a:r>
              <a:rPr lang="en-US" dirty="0"/>
              <a:t>:</a:t>
            </a:r>
            <a:r>
              <a:rPr lang="en-US" b="1" dirty="0"/>
              <a:t> </a:t>
            </a:r>
            <a:r>
              <a:rPr lang="en-US" dirty="0"/>
              <a:t>Taking steps to enhance opportunities and reduce threats to meeting project objectives</a:t>
            </a:r>
          </a:p>
          <a:p>
            <a:r>
              <a:rPr lang="en-US" b="1" dirty="0"/>
              <a:t>Monitoring and Controlling risk</a:t>
            </a:r>
            <a:r>
              <a:rPr lang="en-US" dirty="0"/>
              <a:t>: Monitoring identified and residual risks, identifying new risks, carrying out risk response plans, and evaluating the effectiveness of risk strategies throughout the life of the project</a:t>
            </a:r>
          </a:p>
          <a:p>
            <a:pPr>
              <a:spcBef>
                <a:spcPct val="100000"/>
              </a:spcBef>
            </a:pPr>
            <a:endParaRPr lang="en-US" sz="2400" dirty="0"/>
          </a:p>
        </p:txBody>
      </p:sp>
      <p:sp>
        <p:nvSpPr>
          <p:cNvPr id="25602" name="Rectangle 2"/>
          <p:cNvSpPr>
            <a:spLocks noGrp="1" noChangeArrowheads="1"/>
          </p:cNvSpPr>
          <p:nvPr>
            <p:ph type="title"/>
          </p:nvPr>
        </p:nvSpPr>
        <p:spPr>
          <a:xfrm>
            <a:off x="1981200" y="0"/>
            <a:ext cx="8229600" cy="1143000"/>
          </a:xfrm>
        </p:spPr>
        <p:txBody>
          <a:bodyPr>
            <a:normAutofit fontScale="90000"/>
          </a:bodyPr>
          <a:lstStyle/>
          <a:p>
            <a:r>
              <a:rPr lang="en-US" dirty="0"/>
              <a:t>Project Risk Management Processes (cont’d)</a:t>
            </a:r>
          </a:p>
        </p:txBody>
      </p:sp>
      <p:sp>
        <p:nvSpPr>
          <p:cNvPr id="25605" name="Footer Placeholder 6"/>
          <p:cNvSpPr>
            <a:spLocks noGrp="1"/>
          </p:cNvSpPr>
          <p:nvPr>
            <p:ph type="ftr" sz="quarter" idx="10"/>
          </p:nvPr>
        </p:nvSpPr>
        <p:spPr bwMode="auto">
          <a:noFill/>
          <a:ln>
            <a:miter lim="800000"/>
            <a:headEnd/>
            <a:tailEnd/>
          </a:ln>
        </p:spPr>
        <p:txBody>
          <a:bodyPr/>
          <a:lstStyle/>
          <a:p>
            <a:r>
              <a:rPr lang="en-US"/>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B841AD95-1B73-4A38-9A8D-361269A6550B}" type="slidenum">
              <a:rPr lang="en-US" smtClean="0"/>
              <a:pPr>
                <a:defRPr/>
              </a:pPr>
              <a:t>41</a:t>
            </a:fld>
            <a:endParaRPr lang="en-US" dirty="0"/>
          </a:p>
        </p:txBody>
      </p:sp>
    </p:spTree>
    <p:extLst>
      <p:ext uri="{BB962C8B-B14F-4D97-AF65-F5344CB8AC3E}">
        <p14:creationId xmlns:p14="http://schemas.microsoft.com/office/powerpoint/2010/main" val="930802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a:bodyPr>
          <a:lstStyle/>
          <a:p>
            <a:r>
              <a:rPr lang="en-US" dirty="0"/>
              <a:t>Project Risk Management Summary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447801"/>
            <a:ext cx="8904514" cy="4917611"/>
          </a:xfrm>
          <a:prstGeom prst="rect">
            <a:avLst/>
          </a:prstGeom>
        </p:spPr>
      </p:pic>
    </p:spTree>
    <p:extLst>
      <p:ext uri="{BB962C8B-B14F-4D97-AF65-F5344CB8AC3E}">
        <p14:creationId xmlns:p14="http://schemas.microsoft.com/office/powerpoint/2010/main" val="37210753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7"/>
          <p:cNvSpPr>
            <a:spLocks noGrp="1" noChangeArrowheads="1"/>
          </p:cNvSpPr>
          <p:nvPr>
            <p:ph idx="1"/>
          </p:nvPr>
        </p:nvSpPr>
        <p:spPr>
          <a:xfrm>
            <a:off x="1828800" y="1828800"/>
            <a:ext cx="8458200" cy="4495800"/>
          </a:xfrm>
        </p:spPr>
        <p:txBody>
          <a:bodyPr/>
          <a:lstStyle/>
          <a:p>
            <a:r>
              <a:rPr lang="en-US" dirty="0"/>
              <a:t>Methodology</a:t>
            </a:r>
          </a:p>
          <a:p>
            <a:r>
              <a:rPr lang="en-US" dirty="0"/>
              <a:t>Roles and responsibilities</a:t>
            </a:r>
          </a:p>
          <a:p>
            <a:r>
              <a:rPr lang="en-US" dirty="0"/>
              <a:t>Budget and schedule</a:t>
            </a:r>
          </a:p>
          <a:p>
            <a:r>
              <a:rPr lang="en-US" dirty="0"/>
              <a:t>Risk categories</a:t>
            </a:r>
          </a:p>
          <a:p>
            <a:r>
              <a:rPr lang="en-US" dirty="0"/>
              <a:t>Risk probability and impact</a:t>
            </a:r>
          </a:p>
          <a:p>
            <a:r>
              <a:rPr lang="en-US" dirty="0"/>
              <a:t>Revised stakeholders’ tolerances</a:t>
            </a:r>
          </a:p>
          <a:p>
            <a:r>
              <a:rPr lang="en-US" dirty="0"/>
              <a:t>Tracking</a:t>
            </a:r>
          </a:p>
          <a:p>
            <a:r>
              <a:rPr lang="en-US" dirty="0"/>
              <a:t>Risk documentation</a:t>
            </a:r>
          </a:p>
        </p:txBody>
      </p:sp>
      <p:sp>
        <p:nvSpPr>
          <p:cNvPr id="28674" name="Rectangle 2"/>
          <p:cNvSpPr>
            <a:spLocks noGrp="1" noChangeArrowheads="1"/>
          </p:cNvSpPr>
          <p:nvPr>
            <p:ph type="title"/>
          </p:nvPr>
        </p:nvSpPr>
        <p:spPr>
          <a:xfrm>
            <a:off x="1905000" y="533400"/>
            <a:ext cx="8382000" cy="914400"/>
          </a:xfrm>
        </p:spPr>
        <p:txBody>
          <a:bodyPr>
            <a:normAutofit fontScale="90000"/>
          </a:bodyPr>
          <a:lstStyle/>
          <a:p>
            <a:r>
              <a:rPr lang="en-US" dirty="0"/>
              <a:t>Topics Addressed in a Risk Management Plan</a:t>
            </a:r>
          </a:p>
        </p:txBody>
      </p:sp>
      <p:sp>
        <p:nvSpPr>
          <p:cNvPr id="28677" name="Footer Placeholder 6"/>
          <p:cNvSpPr>
            <a:spLocks noGrp="1"/>
          </p:cNvSpPr>
          <p:nvPr>
            <p:ph type="ftr" sz="quarter" idx="10"/>
          </p:nvPr>
        </p:nvSpPr>
        <p:spPr bwMode="auto">
          <a:noFill/>
          <a:ln>
            <a:miter lim="800000"/>
            <a:headEnd/>
            <a:tailEnd/>
          </a:ln>
        </p:spPr>
        <p:txBody>
          <a:bodyPr/>
          <a:lstStyle/>
          <a:p>
            <a:r>
              <a:rPr lang="en-US"/>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A0D2F1F7-188A-44F1-B32C-32477365EB71}" type="slidenum">
              <a:rPr lang="en-US" smtClean="0"/>
              <a:pPr>
                <a:defRPr/>
              </a:pPr>
              <a:t>43</a:t>
            </a:fld>
            <a:endParaRPr lang="en-US" dirty="0"/>
          </a:p>
        </p:txBody>
      </p:sp>
    </p:spTree>
    <p:extLst>
      <p:ext uri="{BB962C8B-B14F-4D97-AF65-F5344CB8AC3E}">
        <p14:creationId xmlns:p14="http://schemas.microsoft.com/office/powerpoint/2010/main" val="9471234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1981200" y="1371601"/>
            <a:ext cx="8186738" cy="4791075"/>
          </a:xfrm>
        </p:spPr>
        <p:txBody>
          <a:bodyPr/>
          <a:lstStyle/>
          <a:p>
            <a:pPr>
              <a:spcBef>
                <a:spcPct val="100000"/>
              </a:spcBef>
            </a:pPr>
            <a:r>
              <a:rPr lang="en-US" dirty="0"/>
              <a:t>Market risk</a:t>
            </a:r>
          </a:p>
          <a:p>
            <a:pPr>
              <a:spcBef>
                <a:spcPct val="100000"/>
              </a:spcBef>
            </a:pPr>
            <a:r>
              <a:rPr lang="en-US" dirty="0"/>
              <a:t>Financial risk</a:t>
            </a:r>
          </a:p>
          <a:p>
            <a:pPr>
              <a:spcBef>
                <a:spcPct val="100000"/>
              </a:spcBef>
            </a:pPr>
            <a:r>
              <a:rPr lang="en-US" dirty="0"/>
              <a:t>Technology risk</a:t>
            </a:r>
          </a:p>
          <a:p>
            <a:pPr>
              <a:spcBef>
                <a:spcPct val="100000"/>
              </a:spcBef>
            </a:pPr>
            <a:r>
              <a:rPr lang="en-US" dirty="0"/>
              <a:t>People risk</a:t>
            </a:r>
          </a:p>
          <a:p>
            <a:pPr>
              <a:spcBef>
                <a:spcPct val="100000"/>
              </a:spcBef>
            </a:pPr>
            <a:r>
              <a:rPr lang="en-US" dirty="0"/>
              <a:t>Structure/process risk</a:t>
            </a:r>
          </a:p>
        </p:txBody>
      </p:sp>
      <p:sp>
        <p:nvSpPr>
          <p:cNvPr id="31746" name="Rectangle 2"/>
          <p:cNvSpPr>
            <a:spLocks noGrp="1" noChangeArrowheads="1"/>
          </p:cNvSpPr>
          <p:nvPr>
            <p:ph type="title"/>
          </p:nvPr>
        </p:nvSpPr>
        <p:spPr>
          <a:xfrm>
            <a:off x="2743200" y="228601"/>
            <a:ext cx="7543800" cy="854075"/>
          </a:xfrm>
        </p:spPr>
        <p:txBody>
          <a:bodyPr/>
          <a:lstStyle/>
          <a:p>
            <a:r>
              <a:rPr lang="en-US" dirty="0"/>
              <a:t>Broad Categories of Risk</a:t>
            </a:r>
          </a:p>
        </p:txBody>
      </p:sp>
      <p:sp>
        <p:nvSpPr>
          <p:cNvPr id="6" name="Slide Number Placeholder 5"/>
          <p:cNvSpPr>
            <a:spLocks noGrp="1"/>
          </p:cNvSpPr>
          <p:nvPr>
            <p:ph type="sldNum" sz="quarter" idx="11"/>
          </p:nvPr>
        </p:nvSpPr>
        <p:spPr/>
        <p:txBody>
          <a:bodyPr/>
          <a:lstStyle/>
          <a:p>
            <a:pPr>
              <a:defRPr/>
            </a:pPr>
            <a:fld id="{43931E29-6F43-458C-997D-B0FA91E6B38A}" type="slidenum">
              <a:rPr lang="en-US" smtClean="0"/>
              <a:pPr>
                <a:defRPr/>
              </a:pPr>
              <a:t>44</a:t>
            </a:fld>
            <a:endParaRPr lang="en-US" dirty="0"/>
          </a:p>
        </p:txBody>
      </p:sp>
    </p:spTree>
    <p:extLst>
      <p:ext uri="{BB962C8B-B14F-4D97-AF65-F5344CB8AC3E}">
        <p14:creationId xmlns:p14="http://schemas.microsoft.com/office/powerpoint/2010/main" val="1477393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1905000" y="457200"/>
            <a:ext cx="8382000" cy="914400"/>
          </a:xfrm>
        </p:spPr>
        <p:txBody>
          <a:bodyPr>
            <a:normAutofit fontScale="90000"/>
          </a:bodyPr>
          <a:lstStyle/>
          <a:p>
            <a:r>
              <a:rPr lang="en-US" dirty="0"/>
              <a:t>Figure 11-4. Sample Risk Breakdown Structure</a:t>
            </a:r>
          </a:p>
        </p:txBody>
      </p:sp>
      <p:sp>
        <p:nvSpPr>
          <p:cNvPr id="6" name="Slide Number Placeholder 5"/>
          <p:cNvSpPr>
            <a:spLocks noGrp="1"/>
          </p:cNvSpPr>
          <p:nvPr>
            <p:ph type="sldNum" sz="quarter" idx="10"/>
          </p:nvPr>
        </p:nvSpPr>
        <p:spPr>
          <a:xfrm>
            <a:off x="1752600" y="6248400"/>
            <a:ext cx="457200" cy="457200"/>
          </a:xfrm>
        </p:spPr>
        <p:txBody>
          <a:bodyPr/>
          <a:lstStyle/>
          <a:p>
            <a:pPr>
              <a:buFontTx/>
              <a:buNone/>
              <a:defRPr/>
            </a:pPr>
            <a:fld id="{10367E4F-4D96-4449-9F90-C1D283EDF364}" type="slidenum">
              <a:rPr lang="en-US" smtClean="0"/>
              <a:pPr>
                <a:buFontTx/>
                <a:buNone/>
                <a:defRPr/>
              </a:pPr>
              <a:t>45</a:t>
            </a:fld>
            <a:endParaRPr lang="en-US" dirty="0"/>
          </a:p>
        </p:txBody>
      </p:sp>
      <p:sp>
        <p:nvSpPr>
          <p:cNvPr id="34820" name="Footer Placeholder 6"/>
          <p:cNvSpPr>
            <a:spLocks noGrp="1"/>
          </p:cNvSpPr>
          <p:nvPr>
            <p:ph type="ftr" sz="quarter" idx="11"/>
          </p:nvPr>
        </p:nvSpPr>
        <p:spPr bwMode="auto">
          <a:xfrm>
            <a:off x="3429000" y="6477000"/>
            <a:ext cx="5867400" cy="228600"/>
          </a:xfrm>
          <a:noFill/>
          <a:ln>
            <a:miter lim="800000"/>
            <a:headEnd/>
            <a:tailEnd/>
          </a:ln>
        </p:spPr>
        <p:txBody>
          <a:bodyPr/>
          <a:lstStyle/>
          <a:p>
            <a:pPr>
              <a:buFontTx/>
              <a:buNone/>
            </a:pPr>
            <a:r>
              <a:rPr lang="en-US"/>
              <a:t>Information Technology Project Management, Seventh Edition</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3525" y="1447460"/>
            <a:ext cx="8982075" cy="4922315"/>
          </a:xfrm>
          <a:prstGeom prst="rect">
            <a:avLst/>
          </a:prstGeom>
        </p:spPr>
      </p:pic>
    </p:spTree>
    <p:extLst>
      <p:ext uri="{BB962C8B-B14F-4D97-AF65-F5344CB8AC3E}">
        <p14:creationId xmlns:p14="http://schemas.microsoft.com/office/powerpoint/2010/main" val="38756435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1981200" y="990600"/>
            <a:ext cx="8229600" cy="4525962"/>
          </a:xfrm>
        </p:spPr>
        <p:txBody>
          <a:bodyPr>
            <a:normAutofit fontScale="92500" lnSpcReduction="10000"/>
          </a:bodyPr>
          <a:lstStyle/>
          <a:p>
            <a:pPr>
              <a:spcBef>
                <a:spcPct val="55000"/>
              </a:spcBef>
            </a:pPr>
            <a:r>
              <a:rPr lang="en-US" dirty="0"/>
              <a:t>Identifying risks is the process of understanding what potential events might hurt or enhance a particular project</a:t>
            </a:r>
          </a:p>
          <a:p>
            <a:pPr>
              <a:spcBef>
                <a:spcPct val="55000"/>
              </a:spcBef>
            </a:pPr>
            <a:r>
              <a:rPr lang="en-US" dirty="0"/>
              <a:t>Another consideration is the likelihood of advanced discovery</a:t>
            </a:r>
          </a:p>
          <a:p>
            <a:pPr>
              <a:spcBef>
                <a:spcPct val="55000"/>
              </a:spcBef>
            </a:pPr>
            <a:r>
              <a:rPr lang="en-US" dirty="0"/>
              <a:t>Risk identification tools and techniques include:</a:t>
            </a:r>
          </a:p>
          <a:p>
            <a:pPr lvl="1">
              <a:spcBef>
                <a:spcPct val="55000"/>
              </a:spcBef>
            </a:pPr>
            <a:r>
              <a:rPr lang="en-US" dirty="0"/>
              <a:t>Brainstorming</a:t>
            </a:r>
          </a:p>
          <a:p>
            <a:pPr lvl="1">
              <a:spcBef>
                <a:spcPct val="55000"/>
              </a:spcBef>
            </a:pPr>
            <a:r>
              <a:rPr lang="en-US" dirty="0"/>
              <a:t>The Delphi Technique</a:t>
            </a:r>
          </a:p>
          <a:p>
            <a:pPr lvl="1">
              <a:spcBef>
                <a:spcPct val="55000"/>
              </a:spcBef>
            </a:pPr>
            <a:r>
              <a:rPr lang="en-US" dirty="0"/>
              <a:t>Interviewing</a:t>
            </a:r>
          </a:p>
          <a:p>
            <a:pPr lvl="1">
              <a:spcBef>
                <a:spcPct val="55000"/>
              </a:spcBef>
            </a:pPr>
            <a:r>
              <a:rPr lang="en-US" dirty="0"/>
              <a:t>SWOT analysis</a:t>
            </a:r>
          </a:p>
        </p:txBody>
      </p:sp>
      <p:sp>
        <p:nvSpPr>
          <p:cNvPr id="36866" name="Rectangle 2"/>
          <p:cNvSpPr>
            <a:spLocks noGrp="1" noChangeArrowheads="1"/>
          </p:cNvSpPr>
          <p:nvPr>
            <p:ph type="title"/>
          </p:nvPr>
        </p:nvSpPr>
        <p:spPr>
          <a:xfrm>
            <a:off x="1981200" y="-33338"/>
            <a:ext cx="8229600" cy="1143000"/>
          </a:xfrm>
        </p:spPr>
        <p:txBody>
          <a:bodyPr/>
          <a:lstStyle/>
          <a:p>
            <a:r>
              <a:rPr lang="en-US" dirty="0"/>
              <a:t>Identifying Risks</a:t>
            </a:r>
          </a:p>
        </p:txBody>
      </p:sp>
      <p:sp>
        <p:nvSpPr>
          <p:cNvPr id="36869" name="Footer Placeholder 6"/>
          <p:cNvSpPr>
            <a:spLocks noGrp="1"/>
          </p:cNvSpPr>
          <p:nvPr>
            <p:ph type="ftr" sz="quarter" idx="10"/>
          </p:nvPr>
        </p:nvSpPr>
        <p:spPr bwMode="auto">
          <a:noFill/>
          <a:ln>
            <a:miter lim="800000"/>
            <a:headEnd/>
            <a:tailEnd/>
          </a:ln>
        </p:spPr>
        <p:txBody>
          <a:bodyPr/>
          <a:lstStyle/>
          <a:p>
            <a:r>
              <a:rPr lang="en-US"/>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E76D94AB-283F-4DB4-953C-B7C642775F48}" type="slidenum">
              <a:rPr lang="en-US" smtClean="0"/>
              <a:pPr>
                <a:defRPr/>
              </a:pPr>
              <a:t>46</a:t>
            </a:fld>
            <a:endParaRPr lang="en-US" dirty="0"/>
          </a:p>
        </p:txBody>
      </p:sp>
    </p:spTree>
    <p:extLst>
      <p:ext uri="{BB962C8B-B14F-4D97-AF65-F5344CB8AC3E}">
        <p14:creationId xmlns:p14="http://schemas.microsoft.com/office/powerpoint/2010/main" val="2746439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r>
              <a:rPr lang="en-US" sz="2400" dirty="0"/>
              <a:t>The main output of the risk identification process is a list of identified risks and other information needed to begin creating a risk register</a:t>
            </a:r>
          </a:p>
          <a:p>
            <a:r>
              <a:rPr lang="en-US" sz="2400" dirty="0"/>
              <a:t>A </a:t>
            </a:r>
            <a:r>
              <a:rPr lang="en-US" sz="2400" b="1" dirty="0"/>
              <a:t>risk register</a:t>
            </a:r>
            <a:r>
              <a:rPr lang="en-US" sz="2400" dirty="0"/>
              <a:t> is:</a:t>
            </a:r>
            <a:endParaRPr lang="en-US" sz="2400" b="1" dirty="0"/>
          </a:p>
          <a:p>
            <a:pPr lvl="1"/>
            <a:r>
              <a:rPr lang="en-US" sz="2200" dirty="0"/>
              <a:t>A document that contains the results of various risk management processes and that is often displayed in a table or spreadsheet format</a:t>
            </a:r>
          </a:p>
          <a:p>
            <a:pPr lvl="1"/>
            <a:r>
              <a:rPr lang="en-US" sz="2200" dirty="0"/>
              <a:t>A tool for documenting potential risk events and related information</a:t>
            </a:r>
          </a:p>
          <a:p>
            <a:r>
              <a:rPr lang="en-US" sz="2400" b="1" dirty="0"/>
              <a:t>Risk events </a:t>
            </a:r>
            <a:r>
              <a:rPr lang="en-US" sz="2400" dirty="0"/>
              <a:t>refer to specific, uncertain events that may occur to the detriment or enhancement of the project</a:t>
            </a:r>
          </a:p>
        </p:txBody>
      </p:sp>
      <p:sp>
        <p:nvSpPr>
          <p:cNvPr id="41986" name="Rectangle 2"/>
          <p:cNvSpPr>
            <a:spLocks noGrp="1" noChangeArrowheads="1"/>
          </p:cNvSpPr>
          <p:nvPr>
            <p:ph type="title"/>
          </p:nvPr>
        </p:nvSpPr>
        <p:spPr/>
        <p:txBody>
          <a:bodyPr/>
          <a:lstStyle/>
          <a:p>
            <a:r>
              <a:rPr lang="en-US" dirty="0"/>
              <a:t>Risk Register</a:t>
            </a:r>
          </a:p>
        </p:txBody>
      </p:sp>
      <p:sp>
        <p:nvSpPr>
          <p:cNvPr id="41989" name="Footer Placeholder 6"/>
          <p:cNvSpPr>
            <a:spLocks noGrp="1"/>
          </p:cNvSpPr>
          <p:nvPr>
            <p:ph type="ftr" sz="quarter" idx="10"/>
          </p:nvPr>
        </p:nvSpPr>
        <p:spPr bwMode="auto">
          <a:noFill/>
          <a:ln>
            <a:miter lim="800000"/>
            <a:headEnd/>
            <a:tailEnd/>
          </a:ln>
        </p:spPr>
        <p:txBody>
          <a:bodyPr/>
          <a:lstStyle/>
          <a:p>
            <a:r>
              <a:rPr lang="en-US"/>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E8A48635-0E67-4D9F-9B26-786207B35030}" type="slidenum">
              <a:rPr lang="en-US" smtClean="0"/>
              <a:pPr>
                <a:defRPr/>
              </a:pPr>
              <a:t>47</a:t>
            </a:fld>
            <a:endParaRPr lang="en-US" dirty="0"/>
          </a:p>
        </p:txBody>
      </p:sp>
    </p:spTree>
    <p:extLst>
      <p:ext uri="{BB962C8B-B14F-4D97-AF65-F5344CB8AC3E}">
        <p14:creationId xmlns:p14="http://schemas.microsoft.com/office/powerpoint/2010/main" val="3078408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a:t>Sample Risk Register</a:t>
            </a:r>
          </a:p>
        </p:txBody>
      </p:sp>
      <p:sp>
        <p:nvSpPr>
          <p:cNvPr id="6" name="Slide Number Placeholder 5"/>
          <p:cNvSpPr>
            <a:spLocks noGrp="1"/>
          </p:cNvSpPr>
          <p:nvPr>
            <p:ph type="sldNum" sz="quarter" idx="10"/>
          </p:nvPr>
        </p:nvSpPr>
        <p:spPr>
          <a:xfrm>
            <a:off x="1676400" y="6248400"/>
            <a:ext cx="457200" cy="457200"/>
          </a:xfrm>
        </p:spPr>
        <p:txBody>
          <a:bodyPr/>
          <a:lstStyle/>
          <a:p>
            <a:pPr>
              <a:buFontTx/>
              <a:buNone/>
              <a:defRPr/>
            </a:pPr>
            <a:fld id="{CE95F818-C8D9-4081-8E6F-EC359E87AC62}" type="slidenum">
              <a:rPr lang="en-US" smtClean="0"/>
              <a:pPr>
                <a:buFontTx/>
                <a:buNone/>
                <a:defRPr/>
              </a:pPr>
              <a:t>48</a:t>
            </a:fld>
            <a:endParaRPr lang="en-US" dirty="0"/>
          </a:p>
        </p:txBody>
      </p:sp>
      <p:sp>
        <p:nvSpPr>
          <p:cNvPr id="45060" name="Footer Placeholder 6"/>
          <p:cNvSpPr>
            <a:spLocks noGrp="1"/>
          </p:cNvSpPr>
          <p:nvPr>
            <p:ph type="ftr" sz="quarter" idx="11"/>
          </p:nvPr>
        </p:nvSpPr>
        <p:spPr bwMode="auto">
          <a:xfrm>
            <a:off x="3200400" y="6400800"/>
            <a:ext cx="6400800" cy="457200"/>
          </a:xfrm>
          <a:noFill/>
          <a:ln>
            <a:miter lim="800000"/>
            <a:headEnd/>
            <a:tailEnd/>
          </a:ln>
        </p:spPr>
        <p:txBody>
          <a:bodyPr/>
          <a:lstStyle/>
          <a:p>
            <a:pPr>
              <a:buFontTx/>
              <a:buNone/>
            </a:pPr>
            <a:r>
              <a:rPr lang="en-US"/>
              <a:t>Information Technology Project Management, Seventh Edition</a:t>
            </a:r>
            <a:endParaRPr lang="en-US" dirty="0"/>
          </a:p>
        </p:txBody>
      </p:sp>
      <p:pic>
        <p:nvPicPr>
          <p:cNvPr id="45061" name="Picture 8" descr="Tbl11-05.bmp"/>
          <p:cNvPicPr>
            <a:picLocks noChangeAspect="1"/>
          </p:cNvPicPr>
          <p:nvPr/>
        </p:nvPicPr>
        <p:blipFill>
          <a:blip r:embed="rId2"/>
          <a:srcRect t="14198"/>
          <a:stretch>
            <a:fillRect/>
          </a:stretch>
        </p:blipFill>
        <p:spPr bwMode="auto">
          <a:xfrm>
            <a:off x="1743076" y="1085850"/>
            <a:ext cx="8583613" cy="1381125"/>
          </a:xfrm>
          <a:prstGeom prst="rect">
            <a:avLst/>
          </a:prstGeom>
          <a:noFill/>
          <a:ln w="9525">
            <a:noFill/>
            <a:miter lim="800000"/>
            <a:headEnd/>
            <a:tailEnd/>
          </a:ln>
        </p:spPr>
      </p:pic>
      <p:sp>
        <p:nvSpPr>
          <p:cNvPr id="2" name="Rectangle 1"/>
          <p:cNvSpPr/>
          <p:nvPr/>
        </p:nvSpPr>
        <p:spPr>
          <a:xfrm>
            <a:off x="1743075" y="2466975"/>
            <a:ext cx="8758238" cy="2585323"/>
          </a:xfrm>
          <a:prstGeom prst="rect">
            <a:avLst/>
          </a:prstGeom>
        </p:spPr>
        <p:txBody>
          <a:bodyPr wrap="square">
            <a:spAutoFit/>
          </a:bodyPr>
          <a:lstStyle/>
          <a:p>
            <a:r>
              <a:rPr lang="en-US" dirty="0"/>
              <a:t>• No.: R44</a:t>
            </a:r>
          </a:p>
          <a:p>
            <a:r>
              <a:rPr lang="en-US" dirty="0"/>
              <a:t>• Rank: 1</a:t>
            </a:r>
          </a:p>
          <a:p>
            <a:r>
              <a:rPr lang="en-US" dirty="0"/>
              <a:t>• Risk: New customer</a:t>
            </a:r>
          </a:p>
          <a:p>
            <a:r>
              <a:rPr lang="en-US" dirty="0"/>
              <a:t>• Description: We have never done a project for this organization before and don’t know too much about them. One of our company’s strengths is building good customer relationships, which often leads to further projects with that customer. We might have trouble working with this customer because they are new to us.</a:t>
            </a:r>
          </a:p>
          <a:p>
            <a:r>
              <a:rPr lang="en-US" dirty="0"/>
              <a:t>• Category: People risk</a:t>
            </a:r>
          </a:p>
          <a:p>
            <a:r>
              <a:rPr lang="en-US" dirty="0"/>
              <a:t>• Etc.</a:t>
            </a:r>
          </a:p>
        </p:txBody>
      </p:sp>
    </p:spTree>
    <p:extLst>
      <p:ext uri="{BB962C8B-B14F-4D97-AF65-F5344CB8AC3E}">
        <p14:creationId xmlns:p14="http://schemas.microsoft.com/office/powerpoint/2010/main" val="701435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1905000" y="1219200"/>
            <a:ext cx="8458200" cy="5029200"/>
          </a:xfrm>
        </p:spPr>
        <p:txBody>
          <a:bodyPr/>
          <a:lstStyle/>
          <a:p>
            <a:r>
              <a:rPr lang="en-US" dirty="0"/>
              <a:t>A </a:t>
            </a:r>
            <a:r>
              <a:rPr lang="en-US" b="1" dirty="0"/>
              <a:t>probability/impact matrix </a:t>
            </a:r>
            <a:r>
              <a:rPr lang="en-US" dirty="0"/>
              <a:t>or</a:t>
            </a:r>
            <a:r>
              <a:rPr lang="en-US" b="1" dirty="0"/>
              <a:t> chart</a:t>
            </a:r>
            <a:r>
              <a:rPr lang="en-US" dirty="0"/>
              <a:t> lists the relative probability of a risk occurring on one side of a matrix or axis on a chart and the relative impact of the risk occurring on the other</a:t>
            </a:r>
          </a:p>
          <a:p>
            <a:r>
              <a:rPr lang="en-US" dirty="0"/>
              <a:t>List the risks and then label each one as high, medium, or low in terms of its probability of occurrence and its impact if it did occur</a:t>
            </a:r>
          </a:p>
          <a:p>
            <a:r>
              <a:rPr lang="en-US" dirty="0"/>
              <a:t>Can also calculate </a:t>
            </a:r>
            <a:r>
              <a:rPr lang="en-US" b="1" dirty="0"/>
              <a:t>risk factors</a:t>
            </a:r>
            <a:r>
              <a:rPr lang="en-US" dirty="0"/>
              <a:t>:</a:t>
            </a:r>
            <a:endParaRPr lang="en-US" b="1" dirty="0"/>
          </a:p>
          <a:p>
            <a:pPr lvl="1"/>
            <a:r>
              <a:rPr lang="en-US" dirty="0"/>
              <a:t>Numbers that represent the overall risk of specific events based on their probability of occurring and the consequences to the project if they do occur</a:t>
            </a:r>
          </a:p>
        </p:txBody>
      </p:sp>
      <p:sp>
        <p:nvSpPr>
          <p:cNvPr id="47106" name="Rectangle 2"/>
          <p:cNvSpPr>
            <a:spLocks noGrp="1" noChangeArrowheads="1"/>
          </p:cNvSpPr>
          <p:nvPr>
            <p:ph type="title"/>
          </p:nvPr>
        </p:nvSpPr>
        <p:spPr>
          <a:xfrm>
            <a:off x="1905000" y="274638"/>
            <a:ext cx="8305800" cy="868362"/>
          </a:xfrm>
        </p:spPr>
        <p:txBody>
          <a:bodyPr/>
          <a:lstStyle/>
          <a:p>
            <a:r>
              <a:rPr lang="en-US" dirty="0"/>
              <a:t>Probability/Impact Matrix</a:t>
            </a:r>
          </a:p>
        </p:txBody>
      </p:sp>
      <p:sp>
        <p:nvSpPr>
          <p:cNvPr id="6" name="Slide Number Placeholder 5"/>
          <p:cNvSpPr>
            <a:spLocks noGrp="1"/>
          </p:cNvSpPr>
          <p:nvPr>
            <p:ph type="sldNum" sz="quarter" idx="11"/>
          </p:nvPr>
        </p:nvSpPr>
        <p:spPr/>
        <p:txBody>
          <a:bodyPr/>
          <a:lstStyle/>
          <a:p>
            <a:pPr>
              <a:defRPr/>
            </a:pPr>
            <a:fld id="{F1B52981-2898-45CA-B15A-84D5B0A9E4AC}" type="slidenum">
              <a:rPr lang="en-US" smtClean="0"/>
              <a:pPr>
                <a:defRPr/>
              </a:pPr>
              <a:t>49</a:t>
            </a:fld>
            <a:endParaRPr lang="en-US" dirty="0"/>
          </a:p>
        </p:txBody>
      </p:sp>
    </p:spTree>
    <p:extLst>
      <p:ext uri="{BB962C8B-B14F-4D97-AF65-F5344CB8AC3E}">
        <p14:creationId xmlns:p14="http://schemas.microsoft.com/office/powerpoint/2010/main" val="9647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000" b="1" dirty="0">
                <a:solidFill>
                  <a:schemeClr val="bg1"/>
                </a:solidFill>
              </a:rPr>
              <a:t>Organisation capability</a:t>
            </a:r>
          </a:p>
        </p:txBody>
      </p:sp>
    </p:spTree>
    <p:extLst>
      <p:ext uri="{BB962C8B-B14F-4D97-AF65-F5344CB8AC3E}">
        <p14:creationId xmlns:p14="http://schemas.microsoft.com/office/powerpoint/2010/main" val="353464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981200" y="0"/>
            <a:ext cx="8229600" cy="1143000"/>
          </a:xfrm>
        </p:spPr>
        <p:txBody>
          <a:bodyPr>
            <a:normAutofit/>
          </a:bodyPr>
          <a:lstStyle/>
          <a:p>
            <a:r>
              <a:rPr lang="en-US" dirty="0"/>
              <a:t>Sample Probability/Impact Matrix</a:t>
            </a:r>
          </a:p>
        </p:txBody>
      </p:sp>
      <p:sp>
        <p:nvSpPr>
          <p:cNvPr id="48133" name="Footer Placeholder 6"/>
          <p:cNvSpPr>
            <a:spLocks noGrp="1"/>
          </p:cNvSpPr>
          <p:nvPr>
            <p:ph type="ftr" sz="quarter" idx="10"/>
          </p:nvPr>
        </p:nvSpPr>
        <p:spPr bwMode="auto">
          <a:noFill/>
          <a:ln>
            <a:miter lim="800000"/>
            <a:headEnd/>
            <a:tailEnd/>
          </a:ln>
        </p:spPr>
        <p:txBody>
          <a:bodyPr/>
          <a:lstStyle/>
          <a:p>
            <a:pPr>
              <a:buFontTx/>
              <a:buNone/>
            </a:pPr>
            <a:r>
              <a:rPr lang="en-US"/>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buFontTx/>
              <a:buNone/>
              <a:defRPr/>
            </a:pPr>
            <a:fld id="{27900CE3-246C-4FFA-9784-4EC532A7D1F5}" type="slidenum">
              <a:rPr lang="en-US" smtClean="0"/>
              <a:pPr>
                <a:buFontTx/>
                <a:buNone/>
                <a:defRPr/>
              </a:pPr>
              <a:t>50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135380"/>
            <a:ext cx="7467600" cy="5227321"/>
          </a:xfrm>
          <a:prstGeom prst="rect">
            <a:avLst/>
          </a:prstGeom>
        </p:spPr>
      </p:pic>
    </p:spTree>
    <p:extLst>
      <p:ext uri="{BB962C8B-B14F-4D97-AF65-F5344CB8AC3E}">
        <p14:creationId xmlns:p14="http://schemas.microsoft.com/office/powerpoint/2010/main" val="2330344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p:txBody>
          <a:bodyPr/>
          <a:lstStyle/>
          <a:p>
            <a:pPr>
              <a:lnSpc>
                <a:spcPct val="90000"/>
              </a:lnSpc>
            </a:pPr>
            <a:r>
              <a:rPr lang="en-US" dirty="0"/>
              <a:t>Often follows qualitative risk analysis, but both can be done together</a:t>
            </a:r>
          </a:p>
          <a:p>
            <a:pPr>
              <a:lnSpc>
                <a:spcPct val="90000"/>
              </a:lnSpc>
            </a:pPr>
            <a:r>
              <a:rPr lang="en-US" dirty="0"/>
              <a:t>Large, complex projects involving leading edge technologies often require extensive quantitative risk analysis</a:t>
            </a:r>
          </a:p>
          <a:p>
            <a:pPr>
              <a:lnSpc>
                <a:spcPct val="90000"/>
              </a:lnSpc>
            </a:pPr>
            <a:r>
              <a:rPr lang="en-US" dirty="0"/>
              <a:t>Main techniques include:</a:t>
            </a:r>
          </a:p>
          <a:p>
            <a:pPr lvl="1">
              <a:lnSpc>
                <a:spcPct val="90000"/>
              </a:lnSpc>
            </a:pPr>
            <a:r>
              <a:rPr lang="en-US" dirty="0"/>
              <a:t>Decision tree analysis</a:t>
            </a:r>
          </a:p>
          <a:p>
            <a:pPr lvl="1">
              <a:lnSpc>
                <a:spcPct val="90000"/>
              </a:lnSpc>
            </a:pPr>
            <a:r>
              <a:rPr lang="en-US" dirty="0"/>
              <a:t>Simulation</a:t>
            </a:r>
          </a:p>
          <a:p>
            <a:pPr lvl="1">
              <a:lnSpc>
                <a:spcPct val="90000"/>
              </a:lnSpc>
            </a:pPr>
            <a:r>
              <a:rPr lang="en-US" dirty="0"/>
              <a:t>Sensitivity analysis</a:t>
            </a:r>
          </a:p>
        </p:txBody>
      </p:sp>
      <p:sp>
        <p:nvSpPr>
          <p:cNvPr id="53250" name="Rectangle 2"/>
          <p:cNvSpPr>
            <a:spLocks noGrp="1" noChangeArrowheads="1"/>
          </p:cNvSpPr>
          <p:nvPr>
            <p:ph type="title"/>
          </p:nvPr>
        </p:nvSpPr>
        <p:spPr>
          <a:xfrm>
            <a:off x="1905000" y="274638"/>
            <a:ext cx="8305800" cy="868362"/>
          </a:xfrm>
        </p:spPr>
        <p:txBody>
          <a:bodyPr>
            <a:normAutofit fontScale="90000"/>
          </a:bodyPr>
          <a:lstStyle/>
          <a:p>
            <a:r>
              <a:rPr lang="en-US" dirty="0"/>
              <a:t>Performing Quantitative Risk Analysis</a:t>
            </a:r>
          </a:p>
        </p:txBody>
      </p:sp>
      <p:sp>
        <p:nvSpPr>
          <p:cNvPr id="53253" name="Footer Placeholder 6"/>
          <p:cNvSpPr>
            <a:spLocks noGrp="1"/>
          </p:cNvSpPr>
          <p:nvPr>
            <p:ph type="ftr" sz="quarter" idx="10"/>
          </p:nvPr>
        </p:nvSpPr>
        <p:spPr bwMode="auto">
          <a:noFill/>
          <a:ln>
            <a:miter lim="800000"/>
            <a:headEnd/>
            <a:tailEnd/>
          </a:ln>
        </p:spPr>
        <p:txBody>
          <a:bodyPr/>
          <a:lstStyle/>
          <a:p>
            <a:r>
              <a:rPr lang="en-US"/>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0A87E509-0C85-4F80-9BE3-1C764C551C93}" type="slidenum">
              <a:rPr lang="en-US" smtClean="0"/>
              <a:pPr>
                <a:defRPr/>
              </a:pPr>
              <a:t>51</a:t>
            </a:fld>
            <a:endParaRPr lang="en-US" dirty="0"/>
          </a:p>
        </p:txBody>
      </p:sp>
    </p:spTree>
    <p:extLst>
      <p:ext uri="{BB962C8B-B14F-4D97-AF65-F5344CB8AC3E}">
        <p14:creationId xmlns:p14="http://schemas.microsoft.com/office/powerpoint/2010/main" val="11882914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1828800" y="1143000"/>
            <a:ext cx="8458200" cy="4572000"/>
          </a:xfrm>
        </p:spPr>
        <p:txBody>
          <a:bodyPr/>
          <a:lstStyle/>
          <a:p>
            <a:r>
              <a:rPr lang="en-US" dirty="0"/>
              <a:t>After identifying and quantifying risks, you must decide how to respond to them</a:t>
            </a:r>
          </a:p>
          <a:p>
            <a:r>
              <a:rPr lang="en-US" dirty="0"/>
              <a:t>Four main response strategies for negative risks:</a:t>
            </a:r>
          </a:p>
          <a:p>
            <a:pPr lvl="1"/>
            <a:r>
              <a:rPr lang="en-US" dirty="0"/>
              <a:t>Risk avoidance</a:t>
            </a:r>
          </a:p>
          <a:p>
            <a:pPr lvl="1"/>
            <a:r>
              <a:rPr lang="en-US" dirty="0"/>
              <a:t>Risk acceptance</a:t>
            </a:r>
          </a:p>
          <a:p>
            <a:pPr lvl="1"/>
            <a:r>
              <a:rPr lang="en-US" dirty="0"/>
              <a:t>Risk transference</a:t>
            </a:r>
          </a:p>
          <a:p>
            <a:pPr lvl="1"/>
            <a:r>
              <a:rPr lang="en-US" dirty="0"/>
              <a:t>Risk mitigation</a:t>
            </a:r>
          </a:p>
        </p:txBody>
      </p:sp>
      <p:sp>
        <p:nvSpPr>
          <p:cNvPr id="62466" name="Rectangle 2"/>
          <p:cNvSpPr>
            <a:spLocks noGrp="1" noChangeArrowheads="1"/>
          </p:cNvSpPr>
          <p:nvPr>
            <p:ph type="title"/>
          </p:nvPr>
        </p:nvSpPr>
        <p:spPr>
          <a:xfrm>
            <a:off x="1905000" y="274638"/>
            <a:ext cx="8305800" cy="792162"/>
          </a:xfrm>
        </p:spPr>
        <p:txBody>
          <a:bodyPr>
            <a:normAutofit/>
          </a:bodyPr>
          <a:lstStyle/>
          <a:p>
            <a:r>
              <a:rPr lang="en-US" dirty="0"/>
              <a:t>Planning Risk Responses</a:t>
            </a:r>
          </a:p>
        </p:txBody>
      </p:sp>
      <p:sp>
        <p:nvSpPr>
          <p:cNvPr id="62469" name="Footer Placeholder 6"/>
          <p:cNvSpPr>
            <a:spLocks noGrp="1"/>
          </p:cNvSpPr>
          <p:nvPr>
            <p:ph type="ftr" sz="quarter" idx="10"/>
          </p:nvPr>
        </p:nvSpPr>
        <p:spPr bwMode="auto">
          <a:noFill/>
          <a:ln>
            <a:miter lim="800000"/>
            <a:headEnd/>
            <a:tailEnd/>
          </a:ln>
        </p:spPr>
        <p:txBody>
          <a:bodyPr/>
          <a:lstStyle/>
          <a:p>
            <a:r>
              <a:rPr lang="en-US"/>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AF9B80BF-4B15-47CC-B710-DAF212700692}" type="slidenum">
              <a:rPr lang="en-US" smtClean="0"/>
              <a:pPr>
                <a:defRPr/>
              </a:pPr>
              <a:t>52</a:t>
            </a:fld>
            <a:endParaRPr lang="en-US" dirty="0"/>
          </a:p>
        </p:txBody>
      </p:sp>
    </p:spTree>
    <p:extLst>
      <p:ext uri="{BB962C8B-B14F-4D97-AF65-F5344CB8AC3E}">
        <p14:creationId xmlns:p14="http://schemas.microsoft.com/office/powerpoint/2010/main" val="12230930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1676400" y="1143000"/>
            <a:ext cx="8991600" cy="5257800"/>
          </a:xfrm>
        </p:spPr>
        <p:txBody>
          <a:bodyPr/>
          <a:lstStyle/>
          <a:p>
            <a:r>
              <a:rPr lang="en-US" dirty="0"/>
              <a:t>Involves executing the risk management process to respond to risk events and ensuring that risk awareness is an ongoing activity performed by the entire project team throughout the entire project</a:t>
            </a:r>
          </a:p>
          <a:p>
            <a:r>
              <a:rPr lang="en-US" b="1" dirty="0"/>
              <a:t>Workarounds </a:t>
            </a:r>
            <a:r>
              <a:rPr lang="en-US" dirty="0"/>
              <a:t>are unplanned responses to risk events that must be done when there are no contingency plans</a:t>
            </a:r>
          </a:p>
          <a:p>
            <a:r>
              <a:rPr lang="en-US" dirty="0"/>
              <a:t>Main outputs of risk control are:</a:t>
            </a:r>
          </a:p>
          <a:p>
            <a:pPr lvl="1"/>
            <a:r>
              <a:rPr lang="en-US" dirty="0"/>
              <a:t>Work performance information</a:t>
            </a:r>
          </a:p>
          <a:p>
            <a:pPr lvl="1"/>
            <a:r>
              <a:rPr lang="en-US" dirty="0"/>
              <a:t>change requests</a:t>
            </a:r>
          </a:p>
          <a:p>
            <a:pPr lvl="1"/>
            <a:r>
              <a:rPr lang="en-US" dirty="0"/>
              <a:t>updates to the project management plan, other project documents, and organizational process assets</a:t>
            </a:r>
            <a:endParaRPr lang="en-US" sz="2800" dirty="0"/>
          </a:p>
        </p:txBody>
      </p:sp>
      <p:sp>
        <p:nvSpPr>
          <p:cNvPr id="67586" name="Rectangle 2"/>
          <p:cNvSpPr>
            <a:spLocks noGrp="1" noChangeArrowheads="1"/>
          </p:cNvSpPr>
          <p:nvPr>
            <p:ph type="title"/>
          </p:nvPr>
        </p:nvSpPr>
        <p:spPr>
          <a:xfrm>
            <a:off x="1905000" y="274638"/>
            <a:ext cx="8305800" cy="868362"/>
          </a:xfrm>
        </p:spPr>
        <p:txBody>
          <a:bodyPr>
            <a:normAutofit/>
          </a:bodyPr>
          <a:lstStyle/>
          <a:p>
            <a:r>
              <a:rPr lang="en-US" dirty="0"/>
              <a:t>Controlling Risks</a:t>
            </a:r>
            <a:endParaRPr lang="en-US" sz="5400" dirty="0"/>
          </a:p>
        </p:txBody>
      </p:sp>
      <p:sp>
        <p:nvSpPr>
          <p:cNvPr id="67589" name="Footer Placeholder 6"/>
          <p:cNvSpPr>
            <a:spLocks noGrp="1"/>
          </p:cNvSpPr>
          <p:nvPr>
            <p:ph type="ftr" sz="quarter" idx="10"/>
          </p:nvPr>
        </p:nvSpPr>
        <p:spPr bwMode="auto">
          <a:noFill/>
          <a:ln>
            <a:miter lim="800000"/>
            <a:headEnd/>
            <a:tailEnd/>
          </a:ln>
        </p:spPr>
        <p:txBody>
          <a:bodyPr/>
          <a:lstStyle/>
          <a:p>
            <a:r>
              <a:rPr lang="en-US"/>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281533BC-9945-4415-AE44-7B9AF21B05E1}" type="slidenum">
              <a:rPr lang="en-US" smtClean="0"/>
              <a:pPr>
                <a:defRPr/>
              </a:pPr>
              <a:t>53</a:t>
            </a:fld>
            <a:endParaRPr lang="en-US" dirty="0"/>
          </a:p>
        </p:txBody>
      </p:sp>
    </p:spTree>
    <p:extLst>
      <p:ext uri="{BB962C8B-B14F-4D97-AF65-F5344CB8AC3E}">
        <p14:creationId xmlns:p14="http://schemas.microsoft.com/office/powerpoint/2010/main" val="626230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Risk Management Process</a:t>
            </a:r>
          </a:p>
        </p:txBody>
      </p:sp>
      <p:sp>
        <p:nvSpPr>
          <p:cNvPr id="5" name="Slide Number Placeholder 3"/>
          <p:cNvSpPr>
            <a:spLocks noGrp="1"/>
          </p:cNvSpPr>
          <p:nvPr>
            <p:ph type="sldNum" sz="quarter" idx="12"/>
          </p:nvPr>
        </p:nvSpPr>
        <p:spPr>
          <a:xfrm>
            <a:off x="6248400" y="6356352"/>
            <a:ext cx="2133600" cy="365125"/>
          </a:xfrm>
        </p:spPr>
        <p:txBody>
          <a:bodyPr/>
          <a:lstStyle/>
          <a:p>
            <a:pPr defTabSz="457200"/>
            <a:fld id="{093862CD-2CE4-D846-9F15-15300DCE1BBC}" type="slidenum">
              <a:rPr lang="en-US" smtClean="0">
                <a:solidFill>
                  <a:prstClr val="black"/>
                </a:solidFill>
              </a:rPr>
              <a:pPr defTabSz="457200"/>
              <a:t>54</a:t>
            </a:fld>
            <a:endParaRPr lang="en-US" dirty="0">
              <a:solidFill>
                <a:prstClr val="black"/>
              </a:solidFill>
            </a:endParaRPr>
          </a:p>
        </p:txBody>
      </p:sp>
      <p:pic>
        <p:nvPicPr>
          <p:cNvPr id="6" name="Picture 5" descr="07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371601"/>
            <a:ext cx="3807048" cy="54119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248400" y="1371600"/>
            <a:ext cx="2514600" cy="1015663"/>
          </a:xfrm>
          <a:prstGeom prst="rect">
            <a:avLst/>
          </a:prstGeom>
          <a:noFill/>
          <a:ln w="6350">
            <a:solidFill>
              <a:srgbClr val="0070C0"/>
            </a:solidFill>
          </a:ln>
        </p:spPr>
        <p:txBody>
          <a:bodyPr wrap="square" rtlCol="0">
            <a:spAutoFit/>
          </a:bodyPr>
          <a:lstStyle/>
          <a:p>
            <a:r>
              <a:rPr lang="en-US" sz="1200" dirty="0"/>
              <a:t>Generate a list of possible risks through </a:t>
            </a:r>
          </a:p>
          <a:p>
            <a:pPr marL="171450" indent="-171450">
              <a:buFont typeface="Arial" panose="020B0604020202020204" pitchFamily="34" charset="0"/>
              <a:buChar char="•"/>
            </a:pPr>
            <a:r>
              <a:rPr lang="en-US" sz="1200" dirty="0"/>
              <a:t>brainstorming, </a:t>
            </a:r>
          </a:p>
          <a:p>
            <a:pPr marL="171450" indent="-171450">
              <a:buFont typeface="Arial" panose="020B0604020202020204" pitchFamily="34" charset="0"/>
              <a:buChar char="•"/>
            </a:pPr>
            <a:r>
              <a:rPr lang="en-US" sz="1200" dirty="0"/>
              <a:t>historical data, </a:t>
            </a:r>
          </a:p>
          <a:p>
            <a:pPr marL="171450" indent="-171450">
              <a:buFont typeface="Arial" panose="020B0604020202020204" pitchFamily="34" charset="0"/>
              <a:buChar char="•"/>
            </a:pPr>
            <a:r>
              <a:rPr lang="en-US" sz="1200" dirty="0"/>
              <a:t>risk profiling. </a:t>
            </a:r>
          </a:p>
        </p:txBody>
      </p:sp>
      <p:sp>
        <p:nvSpPr>
          <p:cNvPr id="8" name="TextBox 7"/>
          <p:cNvSpPr txBox="1"/>
          <p:nvPr/>
        </p:nvSpPr>
        <p:spPr>
          <a:xfrm>
            <a:off x="6248400" y="2743200"/>
            <a:ext cx="2514600" cy="1015663"/>
          </a:xfrm>
          <a:prstGeom prst="rect">
            <a:avLst/>
          </a:prstGeom>
          <a:noFill/>
          <a:ln w="6350">
            <a:solidFill>
              <a:srgbClr val="0070C0"/>
            </a:solidFill>
          </a:ln>
        </p:spPr>
        <p:txBody>
          <a:bodyPr wrap="square" rtlCol="0">
            <a:spAutoFit/>
          </a:bodyPr>
          <a:lstStyle>
            <a:defPPr>
              <a:defRPr lang="en-US"/>
            </a:defPPr>
            <a:lvl1pPr>
              <a:defRPr sz="1200"/>
            </a:lvl1pPr>
          </a:lstStyle>
          <a:p>
            <a:pPr marL="171450" indent="-171450">
              <a:buFont typeface="Arial" panose="020B0604020202020204" pitchFamily="34" charset="0"/>
              <a:buChar char="•"/>
            </a:pPr>
            <a:r>
              <a:rPr lang="en-US" dirty="0"/>
              <a:t>Conduct scenario analysis for event probability and impact.</a:t>
            </a:r>
          </a:p>
          <a:p>
            <a:pPr marL="171450" indent="-171450">
              <a:buFont typeface="Arial" panose="020B0604020202020204" pitchFamily="34" charset="0"/>
              <a:buChar char="•"/>
            </a:pPr>
            <a:r>
              <a:rPr lang="en-US" dirty="0"/>
              <a:t>Compile risk assessment matrix</a:t>
            </a:r>
          </a:p>
          <a:p>
            <a:pPr marL="171450" indent="-171450">
              <a:buFont typeface="Arial" panose="020B0604020202020204" pitchFamily="34" charset="0"/>
              <a:buChar char="•"/>
            </a:pPr>
            <a:r>
              <a:rPr lang="en-US" dirty="0"/>
              <a:t>Conduct Failure Mode and Effects Analysis (FMEA) </a:t>
            </a:r>
          </a:p>
        </p:txBody>
      </p:sp>
      <p:sp>
        <p:nvSpPr>
          <p:cNvPr id="9" name="TextBox 8"/>
          <p:cNvSpPr txBox="1"/>
          <p:nvPr/>
        </p:nvSpPr>
        <p:spPr>
          <a:xfrm>
            <a:off x="6248400" y="4274403"/>
            <a:ext cx="2514600" cy="830997"/>
          </a:xfrm>
          <a:prstGeom prst="rect">
            <a:avLst/>
          </a:prstGeom>
          <a:noFill/>
          <a:ln w="6350">
            <a:solidFill>
              <a:srgbClr val="0070C0"/>
            </a:solidFill>
          </a:ln>
        </p:spPr>
        <p:txBody>
          <a:bodyPr wrap="square" rtlCol="0">
            <a:spAutoFit/>
          </a:bodyPr>
          <a:lstStyle>
            <a:defPPr>
              <a:defRPr lang="en-US"/>
            </a:defPPr>
            <a:lvl1pPr marL="171450" indent="-171450">
              <a:buFont typeface="Arial" panose="020B0604020202020204" pitchFamily="34" charset="0"/>
              <a:buChar char="•"/>
              <a:defRPr sz="1200"/>
            </a:lvl1pPr>
          </a:lstStyle>
          <a:p>
            <a:r>
              <a:rPr lang="en-US" dirty="0"/>
              <a:t>Mitigate the risk </a:t>
            </a:r>
          </a:p>
          <a:p>
            <a:r>
              <a:rPr lang="en-US" dirty="0"/>
              <a:t>Avoid the risk</a:t>
            </a:r>
          </a:p>
          <a:p>
            <a:r>
              <a:rPr lang="en-US" dirty="0"/>
              <a:t>Transfer the risk</a:t>
            </a:r>
          </a:p>
          <a:p>
            <a:r>
              <a:rPr lang="en-US" dirty="0"/>
              <a:t>Retain the risk</a:t>
            </a:r>
          </a:p>
        </p:txBody>
      </p:sp>
      <p:sp>
        <p:nvSpPr>
          <p:cNvPr id="10" name="TextBox 9"/>
          <p:cNvSpPr txBox="1"/>
          <p:nvPr/>
        </p:nvSpPr>
        <p:spPr>
          <a:xfrm>
            <a:off x="6235890" y="5583253"/>
            <a:ext cx="2514600" cy="1200329"/>
          </a:xfrm>
          <a:prstGeom prst="rect">
            <a:avLst/>
          </a:prstGeom>
          <a:noFill/>
          <a:ln w="6350">
            <a:solidFill>
              <a:srgbClr val="0070C0"/>
            </a:solidFill>
          </a:ln>
        </p:spPr>
        <p:txBody>
          <a:bodyPr wrap="square" rtlCol="0">
            <a:spAutoFit/>
          </a:bodyPr>
          <a:lstStyle>
            <a:defPPr>
              <a:defRPr lang="en-US"/>
            </a:defPPr>
            <a:lvl1pPr marL="171450" indent="-171450">
              <a:buFont typeface="Arial" panose="020B0604020202020204" pitchFamily="34" charset="0"/>
              <a:buChar char="•"/>
              <a:defRPr sz="1200"/>
            </a:lvl1pPr>
          </a:lstStyle>
          <a:p>
            <a:r>
              <a:rPr lang="en-US" dirty="0"/>
              <a:t>Execute risk response  strategy</a:t>
            </a:r>
          </a:p>
          <a:p>
            <a:r>
              <a:rPr lang="en-US" dirty="0"/>
              <a:t>Initiate contingency plans</a:t>
            </a:r>
          </a:p>
          <a:p>
            <a:r>
              <a:rPr lang="en-US" dirty="0"/>
              <a:t>Watch for new risks</a:t>
            </a:r>
          </a:p>
          <a:p>
            <a:r>
              <a:rPr lang="en-US" dirty="0"/>
              <a:t>Repeat risk identification exercise</a:t>
            </a:r>
          </a:p>
          <a:p>
            <a:r>
              <a:rPr lang="en-US" dirty="0"/>
              <a:t>Document risk resolution</a:t>
            </a:r>
          </a:p>
          <a:p>
            <a:endParaRPr lang="en-US" dirty="0"/>
          </a:p>
        </p:txBody>
      </p:sp>
      <p:cxnSp>
        <p:nvCxnSpPr>
          <p:cNvPr id="11" name="Straight Arrow Connector 10"/>
          <p:cNvCxnSpPr/>
          <p:nvPr/>
        </p:nvCxnSpPr>
        <p:spPr>
          <a:xfrm>
            <a:off x="5208896" y="1879431"/>
            <a:ext cx="98104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208896" y="3259554"/>
            <a:ext cx="98104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208896" y="4639677"/>
            <a:ext cx="98104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208896" y="6019800"/>
            <a:ext cx="98104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6728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000" b="1" dirty="0">
                <a:solidFill>
                  <a:schemeClr val="bg1"/>
                </a:solidFill>
              </a:rPr>
              <a:t>Quality</a:t>
            </a:r>
          </a:p>
        </p:txBody>
      </p:sp>
    </p:spTree>
    <p:extLst>
      <p:ext uri="{BB962C8B-B14F-4D97-AF65-F5344CB8AC3E}">
        <p14:creationId xmlns:p14="http://schemas.microsoft.com/office/powerpoint/2010/main" val="37876643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838200" y="1143000"/>
            <a:ext cx="10450286" cy="5257800"/>
          </a:xfrm>
        </p:spPr>
        <p:txBody>
          <a:bodyPr>
            <a:normAutofit fontScale="92500" lnSpcReduction="20000"/>
          </a:bodyPr>
          <a:lstStyle/>
          <a:p>
            <a:pPr marL="0" indent="0">
              <a:buNone/>
            </a:pPr>
            <a:r>
              <a:rPr lang="en-ZA" dirty="0"/>
              <a:t>Total Quality Management TQM, describes a management approach to long-term success through customer satisfaction. In a TQM effort, all members of an organization participate in improving processes, products, services, and the culture in which they work.</a:t>
            </a:r>
          </a:p>
          <a:p>
            <a:pPr marL="0" indent="0">
              <a:buNone/>
            </a:pPr>
            <a:endParaRPr lang="en-ZA" dirty="0"/>
          </a:p>
          <a:p>
            <a:pPr marL="0" indent="0">
              <a:buNone/>
            </a:pPr>
            <a:r>
              <a:rPr lang="en-ZA" dirty="0"/>
              <a:t>The 8 principles of total quality management:</a:t>
            </a:r>
          </a:p>
          <a:p>
            <a:pPr marL="0" indent="0">
              <a:buNone/>
            </a:pPr>
            <a:r>
              <a:rPr lang="en-ZA" b="1" dirty="0"/>
              <a:t>1. Customer-focused</a:t>
            </a:r>
          </a:p>
          <a:p>
            <a:pPr marL="0" indent="0">
              <a:buNone/>
            </a:pPr>
            <a:r>
              <a:rPr lang="en-ZA" b="1" dirty="0"/>
              <a:t>2. Total employee involvement</a:t>
            </a:r>
          </a:p>
          <a:p>
            <a:pPr marL="0" indent="0">
              <a:buNone/>
            </a:pPr>
            <a:r>
              <a:rPr lang="en-ZA" b="1" dirty="0"/>
              <a:t>3. Process-centred</a:t>
            </a:r>
            <a:endParaRPr lang="en-ZA" dirty="0"/>
          </a:p>
          <a:p>
            <a:pPr marL="0" indent="0">
              <a:buNone/>
            </a:pPr>
            <a:r>
              <a:rPr lang="en-ZA" b="1" dirty="0"/>
              <a:t>4. Integrated system</a:t>
            </a:r>
            <a:endParaRPr lang="en-ZA" dirty="0"/>
          </a:p>
          <a:p>
            <a:pPr marL="0" indent="0">
              <a:buNone/>
            </a:pPr>
            <a:r>
              <a:rPr lang="en-ZA" b="1" dirty="0"/>
              <a:t>5. Strategic and systematic approach</a:t>
            </a:r>
            <a:endParaRPr lang="en-ZA" dirty="0"/>
          </a:p>
          <a:p>
            <a:pPr marL="0" indent="0">
              <a:buNone/>
            </a:pPr>
            <a:r>
              <a:rPr lang="en-ZA" b="1" dirty="0"/>
              <a:t>6. Continual improvement</a:t>
            </a:r>
          </a:p>
          <a:p>
            <a:pPr marL="0" indent="0">
              <a:buNone/>
            </a:pPr>
            <a:r>
              <a:rPr lang="en-ZA" b="1" dirty="0"/>
              <a:t>7. Fact-based decision making</a:t>
            </a:r>
          </a:p>
          <a:p>
            <a:pPr marL="0" indent="0">
              <a:buNone/>
            </a:pPr>
            <a:r>
              <a:rPr lang="en-ZA" b="1" dirty="0"/>
              <a:t>8. Communications</a:t>
            </a:r>
          </a:p>
          <a:p>
            <a:pPr marL="0" indent="0">
              <a:buNone/>
            </a:pPr>
            <a:endParaRPr lang="en-US" sz="2800" dirty="0"/>
          </a:p>
        </p:txBody>
      </p:sp>
      <p:sp>
        <p:nvSpPr>
          <p:cNvPr id="67586" name="Rectangle 2"/>
          <p:cNvSpPr>
            <a:spLocks noGrp="1" noChangeArrowheads="1"/>
          </p:cNvSpPr>
          <p:nvPr>
            <p:ph type="title"/>
          </p:nvPr>
        </p:nvSpPr>
        <p:spPr>
          <a:xfrm>
            <a:off x="1905000" y="274638"/>
            <a:ext cx="8305800" cy="868362"/>
          </a:xfrm>
        </p:spPr>
        <p:txBody>
          <a:bodyPr>
            <a:normAutofit/>
          </a:bodyPr>
          <a:lstStyle/>
          <a:p>
            <a:r>
              <a:rPr lang="en-US" dirty="0"/>
              <a:t>TQM</a:t>
            </a:r>
            <a:endParaRPr lang="en-US" sz="5400" dirty="0"/>
          </a:p>
        </p:txBody>
      </p:sp>
      <p:sp>
        <p:nvSpPr>
          <p:cNvPr id="6" name="Slide Number Placeholder 5"/>
          <p:cNvSpPr>
            <a:spLocks noGrp="1"/>
          </p:cNvSpPr>
          <p:nvPr>
            <p:ph type="sldNum" sz="quarter" idx="11"/>
          </p:nvPr>
        </p:nvSpPr>
        <p:spPr/>
        <p:txBody>
          <a:bodyPr/>
          <a:lstStyle/>
          <a:p>
            <a:pPr>
              <a:defRPr/>
            </a:pPr>
            <a:fld id="{281533BC-9945-4415-AE44-7B9AF21B05E1}" type="slidenum">
              <a:rPr lang="en-US" smtClean="0"/>
              <a:pPr>
                <a:defRPr/>
              </a:pPr>
              <a:t>56</a:t>
            </a:fld>
            <a:endParaRPr lang="en-US" dirty="0"/>
          </a:p>
        </p:txBody>
      </p:sp>
    </p:spTree>
    <p:extLst>
      <p:ext uri="{BB962C8B-B14F-4D97-AF65-F5344CB8AC3E}">
        <p14:creationId xmlns:p14="http://schemas.microsoft.com/office/powerpoint/2010/main" val="22953963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838200" y="1143000"/>
            <a:ext cx="10450286" cy="5257800"/>
          </a:xfrm>
        </p:spPr>
        <p:txBody>
          <a:bodyPr>
            <a:normAutofit fontScale="92500" lnSpcReduction="20000"/>
          </a:bodyPr>
          <a:lstStyle/>
          <a:p>
            <a:pPr marL="0" indent="0">
              <a:buNone/>
            </a:pPr>
            <a:r>
              <a:rPr lang="en-ZA" b="1" dirty="0"/>
              <a:t>ISO 9001</a:t>
            </a:r>
            <a:r>
              <a:rPr lang="en-ZA" dirty="0"/>
              <a:t> is the international standard that specifies requirements for a quality management system (QMS). Organizations use the standard to demonstrate the ability to consistently provide products and services that meet customer and regulatory requirements.</a:t>
            </a:r>
          </a:p>
          <a:p>
            <a:pPr marL="0" indent="0">
              <a:buNone/>
            </a:pPr>
            <a:endParaRPr lang="en-ZA" dirty="0"/>
          </a:p>
          <a:p>
            <a:pPr marL="0" indent="0">
              <a:buNone/>
            </a:pPr>
            <a:r>
              <a:rPr lang="en-ZA" dirty="0"/>
              <a:t>The 8 principles of total quality management:</a:t>
            </a:r>
          </a:p>
          <a:p>
            <a:pPr marL="0" indent="0">
              <a:buNone/>
            </a:pPr>
            <a:r>
              <a:rPr lang="en-ZA" b="1" dirty="0"/>
              <a:t>1. Customer-focused</a:t>
            </a:r>
          </a:p>
          <a:p>
            <a:pPr marL="0" indent="0">
              <a:buNone/>
            </a:pPr>
            <a:r>
              <a:rPr lang="en-ZA" b="1" dirty="0"/>
              <a:t>2. Total employee involvement</a:t>
            </a:r>
          </a:p>
          <a:p>
            <a:pPr marL="0" indent="0">
              <a:buNone/>
            </a:pPr>
            <a:r>
              <a:rPr lang="en-ZA" b="1" dirty="0"/>
              <a:t>3. Process-centred</a:t>
            </a:r>
            <a:endParaRPr lang="en-ZA" dirty="0"/>
          </a:p>
          <a:p>
            <a:pPr marL="0" indent="0">
              <a:buNone/>
            </a:pPr>
            <a:r>
              <a:rPr lang="en-ZA" b="1" dirty="0"/>
              <a:t>4. Integrated system</a:t>
            </a:r>
            <a:endParaRPr lang="en-ZA" dirty="0"/>
          </a:p>
          <a:p>
            <a:pPr marL="0" indent="0">
              <a:buNone/>
            </a:pPr>
            <a:r>
              <a:rPr lang="en-ZA" b="1" dirty="0"/>
              <a:t>5. Strategic and systematic approach</a:t>
            </a:r>
            <a:endParaRPr lang="en-ZA" dirty="0"/>
          </a:p>
          <a:p>
            <a:pPr marL="0" indent="0">
              <a:buNone/>
            </a:pPr>
            <a:r>
              <a:rPr lang="en-ZA" b="1" dirty="0"/>
              <a:t>6. Continual improvement</a:t>
            </a:r>
          </a:p>
          <a:p>
            <a:pPr marL="0" indent="0">
              <a:buNone/>
            </a:pPr>
            <a:r>
              <a:rPr lang="en-ZA" b="1" dirty="0"/>
              <a:t>7. Fact-based decision making</a:t>
            </a:r>
          </a:p>
          <a:p>
            <a:pPr marL="0" indent="0">
              <a:buNone/>
            </a:pPr>
            <a:r>
              <a:rPr lang="en-ZA" b="1" dirty="0"/>
              <a:t>8. Communications</a:t>
            </a:r>
          </a:p>
          <a:p>
            <a:pPr marL="0" indent="0">
              <a:buNone/>
            </a:pPr>
            <a:endParaRPr lang="en-US" sz="2800" dirty="0"/>
          </a:p>
        </p:txBody>
      </p:sp>
      <p:sp>
        <p:nvSpPr>
          <p:cNvPr id="67586" name="Rectangle 2"/>
          <p:cNvSpPr>
            <a:spLocks noGrp="1" noChangeArrowheads="1"/>
          </p:cNvSpPr>
          <p:nvPr>
            <p:ph type="title"/>
          </p:nvPr>
        </p:nvSpPr>
        <p:spPr>
          <a:xfrm>
            <a:off x="1905000" y="274638"/>
            <a:ext cx="8305800" cy="868362"/>
          </a:xfrm>
        </p:spPr>
        <p:txBody>
          <a:bodyPr>
            <a:normAutofit/>
          </a:bodyPr>
          <a:lstStyle/>
          <a:p>
            <a:r>
              <a:rPr lang="en-US" dirty="0"/>
              <a:t>ISO 9001</a:t>
            </a:r>
            <a:endParaRPr lang="en-US" sz="5400" dirty="0"/>
          </a:p>
        </p:txBody>
      </p:sp>
      <p:sp>
        <p:nvSpPr>
          <p:cNvPr id="6" name="Slide Number Placeholder 5"/>
          <p:cNvSpPr>
            <a:spLocks noGrp="1"/>
          </p:cNvSpPr>
          <p:nvPr>
            <p:ph type="sldNum" sz="quarter" idx="11"/>
          </p:nvPr>
        </p:nvSpPr>
        <p:spPr/>
        <p:txBody>
          <a:bodyPr/>
          <a:lstStyle/>
          <a:p>
            <a:pPr>
              <a:defRPr/>
            </a:pPr>
            <a:fld id="{281533BC-9945-4415-AE44-7B9AF21B05E1}" type="slidenum">
              <a:rPr lang="en-US" smtClean="0"/>
              <a:pPr>
                <a:defRPr/>
              </a:pPr>
              <a:t>57</a:t>
            </a:fld>
            <a:endParaRPr lang="en-US" dirty="0"/>
          </a:p>
        </p:txBody>
      </p:sp>
    </p:spTree>
    <p:extLst>
      <p:ext uri="{BB962C8B-B14F-4D97-AF65-F5344CB8AC3E}">
        <p14:creationId xmlns:p14="http://schemas.microsoft.com/office/powerpoint/2010/main" val="7399899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0" y="1087439"/>
            <a:ext cx="8001000" cy="1145123"/>
          </a:xfrm>
        </p:spPr>
        <p:txBody>
          <a:bodyPr>
            <a:normAutofit/>
          </a:bodyPr>
          <a:lstStyle/>
          <a:p>
            <a:pPr marL="12700" marR="12700">
              <a:lnSpc>
                <a:spcPts val="1900"/>
              </a:lnSpc>
            </a:pPr>
            <a:r>
              <a:rPr lang="en-US" sz="3200" spc="-220" dirty="0">
                <a:solidFill>
                  <a:srgbClr val="0070C0"/>
                </a:solidFill>
                <a:cs typeface="Arial"/>
              </a:rPr>
              <a:t>ISO 9001</a:t>
            </a:r>
            <a:endParaRPr lang="en-US" sz="3200" dirty="0">
              <a:cs typeface="Arial"/>
            </a:endParaRPr>
          </a:p>
        </p:txBody>
      </p:sp>
      <p:sp>
        <p:nvSpPr>
          <p:cNvPr id="3" name="Content Placeholder 2"/>
          <p:cNvSpPr>
            <a:spLocks noGrp="1"/>
          </p:cNvSpPr>
          <p:nvPr>
            <p:ph idx="1"/>
          </p:nvPr>
        </p:nvSpPr>
        <p:spPr>
          <a:xfrm>
            <a:off x="871869" y="2232561"/>
            <a:ext cx="10122195" cy="4108862"/>
          </a:xfrm>
        </p:spPr>
        <p:txBody>
          <a:bodyPr>
            <a:noAutofit/>
          </a:bodyPr>
          <a:lstStyle/>
          <a:p>
            <a:r>
              <a:rPr lang="en-ZA" sz="2000" b="1" dirty="0"/>
              <a:t>ISO 9001</a:t>
            </a:r>
            <a:r>
              <a:rPr lang="en-ZA" sz="2000" dirty="0"/>
              <a:t> is the international standard that specifies requirements for a quality management system (QMS). Organizations use the standard to demonstrate the ability to consistently provide products and services that meet customer and regulatory requirements.</a:t>
            </a:r>
          </a:p>
          <a:p>
            <a:pPr marL="12700" marR="12700" algn="just">
              <a:lnSpc>
                <a:spcPct val="125299"/>
              </a:lnSpc>
            </a:pPr>
            <a:endParaRPr lang="en-US" sz="2000" spc="-35" dirty="0">
              <a:solidFill>
                <a:srgbClr val="231F20"/>
              </a:solidFill>
              <a:latin typeface="+mn-lt"/>
              <a:cs typeface="MetaSerifPro-Light"/>
            </a:endParaRPr>
          </a:p>
          <a:p>
            <a:pPr marL="12700" marR="12700" algn="just">
              <a:lnSpc>
                <a:spcPct val="125299"/>
              </a:lnSpc>
              <a:buClr>
                <a:srgbClr val="FF0000"/>
              </a:buClr>
            </a:pPr>
            <a:r>
              <a:rPr lang="en-US" sz="2000" dirty="0"/>
              <a:t>ISO 9001 is based on the idea of continual improvement. </a:t>
            </a:r>
          </a:p>
          <a:p>
            <a:pPr marL="12700" marR="12700" algn="just">
              <a:lnSpc>
                <a:spcPct val="125299"/>
              </a:lnSpc>
              <a:buClr>
                <a:srgbClr val="FF0000"/>
              </a:buClr>
            </a:pPr>
            <a:endParaRPr lang="en-US" sz="2000" spc="-10" dirty="0">
              <a:solidFill>
                <a:srgbClr val="231F20"/>
              </a:solidFill>
              <a:latin typeface="+mn-lt"/>
              <a:cs typeface="MetaSerifPro-Light"/>
            </a:endParaRPr>
          </a:p>
          <a:p>
            <a:pPr marL="12700" marR="12700" algn="just">
              <a:lnSpc>
                <a:spcPct val="125299"/>
              </a:lnSpc>
              <a:buClr>
                <a:srgbClr val="FF0000"/>
              </a:buClr>
            </a:pPr>
            <a:r>
              <a:rPr lang="en-US" sz="2000" dirty="0"/>
              <a:t>It doesn’t specify what the objectives relating to “quality” or “meeting customer needs” should be, but requires organizations to define these objectives themselves and continually improve their processes in order to reach them.</a:t>
            </a:r>
          </a:p>
        </p:txBody>
      </p:sp>
    </p:spTree>
    <p:extLst>
      <p:ext uri="{BB962C8B-B14F-4D97-AF65-F5344CB8AC3E}">
        <p14:creationId xmlns:p14="http://schemas.microsoft.com/office/powerpoint/2010/main" val="30376957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a:extLst>
              <a:ext uri="{FF2B5EF4-FFF2-40B4-BE49-F238E27FC236}">
                <a16:creationId xmlns:a16="http://schemas.microsoft.com/office/drawing/2014/main" id="{22BEF2E5-3567-4506-98CE-46775AD00151}"/>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en-US" altLang="en-US" sz="1100">
                <a:solidFill>
                  <a:schemeClr val="tx2"/>
                </a:solidFill>
                <a:latin typeface="Times New Roman" panose="02020603050405020304" pitchFamily="18" charset="0"/>
              </a:rPr>
              <a:t>Chapter 8 - Project Quality Management</a:t>
            </a:r>
          </a:p>
        </p:txBody>
      </p:sp>
      <p:sp>
        <p:nvSpPr>
          <p:cNvPr id="33795" name="Rectangle 2">
            <a:extLst>
              <a:ext uri="{FF2B5EF4-FFF2-40B4-BE49-F238E27FC236}">
                <a16:creationId xmlns:a16="http://schemas.microsoft.com/office/drawing/2014/main" id="{99C3AF1C-36AD-402A-8320-7DA3E79410EF}"/>
              </a:ext>
            </a:extLst>
          </p:cNvPr>
          <p:cNvSpPr>
            <a:spLocks noGrp="1" noChangeArrowheads="1"/>
          </p:cNvSpPr>
          <p:nvPr>
            <p:ph type="title"/>
          </p:nvPr>
        </p:nvSpPr>
        <p:spPr/>
        <p:txBody>
          <a:bodyPr/>
          <a:lstStyle/>
          <a:p>
            <a:r>
              <a:rPr lang="en-US" altLang="en-US"/>
              <a:t>Six Sigma</a:t>
            </a:r>
          </a:p>
        </p:txBody>
      </p:sp>
      <p:sp>
        <p:nvSpPr>
          <p:cNvPr id="33796" name="Rectangle 3">
            <a:extLst>
              <a:ext uri="{FF2B5EF4-FFF2-40B4-BE49-F238E27FC236}">
                <a16:creationId xmlns:a16="http://schemas.microsoft.com/office/drawing/2014/main" id="{5C689055-8034-4323-84A0-CB4B628C97B6}"/>
              </a:ext>
            </a:extLst>
          </p:cNvPr>
          <p:cNvSpPr>
            <a:spLocks noGrp="1" noChangeArrowheads="1"/>
          </p:cNvSpPr>
          <p:nvPr>
            <p:ph type="body" idx="1"/>
          </p:nvPr>
        </p:nvSpPr>
        <p:spPr>
          <a:xfrm>
            <a:off x="595423" y="1143000"/>
            <a:ext cx="10845210" cy="4191000"/>
          </a:xfrm>
        </p:spPr>
        <p:txBody>
          <a:bodyPr/>
          <a:lstStyle/>
          <a:p>
            <a:pPr marL="0" indent="0">
              <a:buNone/>
            </a:pPr>
            <a:r>
              <a:rPr lang="en-US" altLang="en-US" b="1" dirty="0"/>
              <a:t>Six Sigma</a:t>
            </a:r>
            <a:r>
              <a:rPr lang="en-US" altLang="en-US" dirty="0"/>
              <a:t> is “a comprehensive and flexible system for achieving, sustaining, and maximizing business success. Six Sigma is uniquely driven by close understanding of customer needs, disciplined use of facts, data, and statistical analysis, and diligent attention to managing, improving, and reinventing business processes.”</a:t>
            </a:r>
          </a:p>
          <a:p>
            <a:pPr marL="0" indent="0">
              <a:buNone/>
            </a:pPr>
            <a:endParaRPr lang="en-US" altLang="en-US" dirty="0"/>
          </a:p>
          <a:p>
            <a:pPr marL="0" indent="0">
              <a:buNone/>
            </a:pPr>
            <a:r>
              <a:rPr lang="en-US" altLang="en-US" dirty="0"/>
              <a:t>Six Sigma projects normally follow a five-phase improvement process called DMAIC</a:t>
            </a:r>
          </a:p>
          <a:p>
            <a:pPr marL="0" indent="0">
              <a:buNone/>
            </a:pPr>
            <a:endParaRPr lang="en-US" altLang="en-US" dirty="0"/>
          </a:p>
        </p:txBody>
      </p:sp>
      <p:sp>
        <p:nvSpPr>
          <p:cNvPr id="7" name="Slide Number Placeholder 6">
            <a:extLst>
              <a:ext uri="{FF2B5EF4-FFF2-40B4-BE49-F238E27FC236}">
                <a16:creationId xmlns:a16="http://schemas.microsoft.com/office/drawing/2014/main" id="{EB15B073-AD50-4BFB-8145-8E6707C9B038}"/>
              </a:ext>
            </a:extLst>
          </p:cNvPr>
          <p:cNvSpPr>
            <a:spLocks noGrp="1"/>
          </p:cNvSpPr>
          <p:nvPr>
            <p:ph type="sldNum" sz="quarter" idx="11"/>
          </p:nvPr>
        </p:nvSpPr>
        <p:spPr/>
        <p:txBody>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fld id="{045180C1-9E38-442F-9322-CEAF46CF712D}" type="slidenum">
              <a:rPr lang="en-US" altLang="en-US" sz="1400">
                <a:solidFill>
                  <a:srgbClr val="FFFFFF"/>
                </a:solidFill>
              </a:rPr>
              <a:pPr eaLnBrk="1" hangingPunct="1"/>
              <a:t>59</a:t>
            </a:fld>
            <a:endParaRPr lang="en-US" altLang="en-US" sz="1400">
              <a:solidFill>
                <a:srgbClr val="FFFFFF"/>
              </a:solidFill>
            </a:endParaRPr>
          </a:p>
        </p:txBody>
      </p:sp>
      <p:sp>
        <p:nvSpPr>
          <p:cNvPr id="33799" name="Footer Placeholder 7">
            <a:extLst>
              <a:ext uri="{FF2B5EF4-FFF2-40B4-BE49-F238E27FC236}">
                <a16:creationId xmlns:a16="http://schemas.microsoft.com/office/drawing/2014/main" id="{914791D3-DCED-4E43-AF0B-E5776538AE40}"/>
              </a:ext>
            </a:extLst>
          </p:cNvPr>
          <p:cNvSpPr txBox="1">
            <a:spLocks noGrp="1"/>
          </p:cNvSpPr>
          <p:nvPr/>
        </p:nvSpPr>
        <p:spPr bwMode="auto">
          <a:xfrm>
            <a:off x="3048000" y="6400800"/>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lnSpc>
                <a:spcPct val="90000"/>
              </a:lnSpc>
              <a:spcBef>
                <a:spcPct val="20000"/>
              </a:spcBef>
            </a:pPr>
            <a:r>
              <a:rPr lang="en-US" altLang="en-US" sz="1400">
                <a:solidFill>
                  <a:schemeClr val="tx2"/>
                </a:solidFill>
                <a:latin typeface="Times New Roman" panose="02020603050405020304" pitchFamily="18" charset="0"/>
              </a:rPr>
              <a:t>Information Technology Project Management, Fifth Edition, Copyright 2007</a:t>
            </a:r>
          </a:p>
        </p:txBody>
      </p:sp>
    </p:spTree>
    <p:extLst>
      <p:ext uri="{BB962C8B-B14F-4D97-AF65-F5344CB8AC3E}">
        <p14:creationId xmlns:p14="http://schemas.microsoft.com/office/powerpoint/2010/main" val="61026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Organisation culture</a:t>
            </a:r>
          </a:p>
        </p:txBody>
      </p:sp>
      <p:grpSp>
        <p:nvGrpSpPr>
          <p:cNvPr id="18" name="Group 17"/>
          <p:cNvGrpSpPr/>
          <p:nvPr/>
        </p:nvGrpSpPr>
        <p:grpSpPr>
          <a:xfrm>
            <a:off x="-1826306" y="293914"/>
            <a:ext cx="15490372" cy="6122761"/>
            <a:chOff x="334963" y="1484313"/>
            <a:chExt cx="11522075" cy="3792656"/>
          </a:xfrm>
        </p:grpSpPr>
        <p:sp>
          <p:nvSpPr>
            <p:cNvPr id="3" name="TextBox 2"/>
            <p:cNvSpPr txBox="1"/>
            <p:nvPr/>
          </p:nvSpPr>
          <p:spPr>
            <a:xfrm>
              <a:off x="334963" y="1484313"/>
              <a:ext cx="11522075" cy="833433"/>
            </a:xfrm>
            <a:prstGeom prst="rect">
              <a:avLst/>
            </a:prstGeom>
            <a:noFill/>
          </p:spPr>
          <p:txBody>
            <a:bodyPr wrap="square" rtlCol="0">
              <a:spAutoFit/>
            </a:bodyPr>
            <a:lstStyle/>
            <a:p>
              <a:pPr>
                <a:lnSpc>
                  <a:spcPct val="200000"/>
                </a:lnSpc>
              </a:pPr>
              <a:endParaRPr lang="en-ZA" sz="2800" dirty="0"/>
            </a:p>
          </p:txBody>
        </p:sp>
        <p:grpSp>
          <p:nvGrpSpPr>
            <p:cNvPr id="4" name="Group 4"/>
            <p:cNvGrpSpPr>
              <a:grpSpLocks/>
            </p:cNvGrpSpPr>
            <p:nvPr/>
          </p:nvGrpSpPr>
          <p:grpSpPr bwMode="auto">
            <a:xfrm>
              <a:off x="3570742" y="2228969"/>
              <a:ext cx="4071937" cy="3048000"/>
              <a:chOff x="569" y="1440"/>
              <a:chExt cx="3731" cy="2018"/>
            </a:xfrm>
          </p:grpSpPr>
          <p:sp>
            <p:nvSpPr>
              <p:cNvPr id="5" name="Freeform 5"/>
              <p:cNvSpPr>
                <a:spLocks/>
              </p:cNvSpPr>
              <p:nvPr/>
            </p:nvSpPr>
            <p:spPr bwMode="auto">
              <a:xfrm>
                <a:off x="569" y="2449"/>
                <a:ext cx="3725" cy="1009"/>
              </a:xfrm>
              <a:custGeom>
                <a:avLst/>
                <a:gdLst/>
                <a:ahLst/>
                <a:cxnLst>
                  <a:cxn ang="0">
                    <a:pos x="0" y="1008"/>
                  </a:cxn>
                  <a:cxn ang="0">
                    <a:pos x="3022" y="1008"/>
                  </a:cxn>
                  <a:cxn ang="0">
                    <a:pos x="3724" y="0"/>
                  </a:cxn>
                  <a:cxn ang="0">
                    <a:pos x="17" y="0"/>
                  </a:cxn>
                </a:cxnLst>
                <a:rect l="0" t="0" r="r" b="b"/>
                <a:pathLst>
                  <a:path w="3725" h="1009">
                    <a:moveTo>
                      <a:pt x="0" y="1008"/>
                    </a:moveTo>
                    <a:lnTo>
                      <a:pt x="3022" y="1008"/>
                    </a:lnTo>
                    <a:lnTo>
                      <a:pt x="3724" y="0"/>
                    </a:lnTo>
                    <a:lnTo>
                      <a:pt x="17" y="0"/>
                    </a:lnTo>
                  </a:path>
                </a:pathLst>
              </a:custGeom>
              <a:noFill/>
              <a:ln w="6350" cap="rnd" cmpd="sng">
                <a:solidFill>
                  <a:srgbClr val="666666"/>
                </a:solidFill>
                <a:prstDash val="solid"/>
                <a:round/>
                <a:headEnd type="none" w="sm" len="sm"/>
                <a:tailEnd type="none" w="sm" len="sm"/>
              </a:ln>
              <a:effectLst/>
            </p:spPr>
            <p:txBody>
              <a:bodyPr lIns="72000" tIns="72000" rIns="72000" bIns="72000"/>
              <a:lstStyle/>
              <a:p>
                <a:endParaRPr lang="de-DE" sz="1400"/>
              </a:p>
            </p:txBody>
          </p:sp>
          <p:sp>
            <p:nvSpPr>
              <p:cNvPr id="6" name="Freeform 6"/>
              <p:cNvSpPr>
                <a:spLocks/>
              </p:cNvSpPr>
              <p:nvPr/>
            </p:nvSpPr>
            <p:spPr bwMode="auto">
              <a:xfrm>
                <a:off x="569" y="2449"/>
                <a:ext cx="3402" cy="642"/>
              </a:xfrm>
              <a:custGeom>
                <a:avLst/>
                <a:gdLst/>
                <a:ahLst/>
                <a:cxnLst>
                  <a:cxn ang="0">
                    <a:pos x="0" y="641"/>
                  </a:cxn>
                  <a:cxn ang="0">
                    <a:pos x="2936" y="641"/>
                  </a:cxn>
                  <a:cxn ang="0">
                    <a:pos x="3401" y="0"/>
                  </a:cxn>
                  <a:cxn ang="0">
                    <a:pos x="9" y="0"/>
                  </a:cxn>
                </a:cxnLst>
                <a:rect l="0" t="0" r="r" b="b"/>
                <a:pathLst>
                  <a:path w="3402" h="642">
                    <a:moveTo>
                      <a:pt x="0" y="641"/>
                    </a:moveTo>
                    <a:lnTo>
                      <a:pt x="2936" y="641"/>
                    </a:lnTo>
                    <a:lnTo>
                      <a:pt x="3401" y="0"/>
                    </a:lnTo>
                    <a:lnTo>
                      <a:pt x="9" y="0"/>
                    </a:lnTo>
                  </a:path>
                </a:pathLst>
              </a:custGeom>
              <a:noFill/>
              <a:ln w="6350" cap="rnd" cmpd="sng">
                <a:solidFill>
                  <a:srgbClr val="666666"/>
                </a:solidFill>
                <a:prstDash val="solid"/>
                <a:round/>
                <a:headEnd type="none" w="sm" len="sm"/>
                <a:tailEnd type="none" w="sm" len="sm"/>
              </a:ln>
              <a:effectLst/>
            </p:spPr>
            <p:txBody>
              <a:bodyPr lIns="72000" tIns="72000" rIns="72000" bIns="72000"/>
              <a:lstStyle/>
              <a:p>
                <a:endParaRPr lang="de-DE" sz="1400"/>
              </a:p>
            </p:txBody>
          </p:sp>
          <p:sp>
            <p:nvSpPr>
              <p:cNvPr id="7" name="Freeform 7"/>
              <p:cNvSpPr>
                <a:spLocks/>
              </p:cNvSpPr>
              <p:nvPr/>
            </p:nvSpPr>
            <p:spPr bwMode="auto">
              <a:xfrm>
                <a:off x="569" y="2449"/>
                <a:ext cx="3056" cy="318"/>
              </a:xfrm>
              <a:custGeom>
                <a:avLst/>
                <a:gdLst/>
                <a:ahLst/>
                <a:cxnLst>
                  <a:cxn ang="0">
                    <a:pos x="0" y="317"/>
                  </a:cxn>
                  <a:cxn ang="0">
                    <a:pos x="2858" y="317"/>
                  </a:cxn>
                  <a:cxn ang="0">
                    <a:pos x="3055" y="0"/>
                  </a:cxn>
                  <a:cxn ang="0">
                    <a:pos x="3" y="0"/>
                  </a:cxn>
                </a:cxnLst>
                <a:rect l="0" t="0" r="r" b="b"/>
                <a:pathLst>
                  <a:path w="3056" h="318">
                    <a:moveTo>
                      <a:pt x="0" y="317"/>
                    </a:moveTo>
                    <a:lnTo>
                      <a:pt x="2858" y="317"/>
                    </a:lnTo>
                    <a:lnTo>
                      <a:pt x="3055" y="0"/>
                    </a:lnTo>
                    <a:lnTo>
                      <a:pt x="3" y="0"/>
                    </a:lnTo>
                  </a:path>
                </a:pathLst>
              </a:custGeom>
              <a:noFill/>
              <a:ln w="6350" cap="rnd" cmpd="sng">
                <a:solidFill>
                  <a:srgbClr val="666666"/>
                </a:solidFill>
                <a:prstDash val="solid"/>
                <a:round/>
                <a:headEnd type="none" w="sm" len="sm"/>
                <a:tailEnd type="none" w="sm" len="sm"/>
              </a:ln>
              <a:effectLst/>
            </p:spPr>
            <p:txBody>
              <a:bodyPr lIns="72000" tIns="72000" rIns="72000" bIns="72000"/>
              <a:lstStyle/>
              <a:p>
                <a:endParaRPr lang="de-DE" sz="1400"/>
              </a:p>
            </p:txBody>
          </p:sp>
          <p:sp>
            <p:nvSpPr>
              <p:cNvPr id="8" name="Freeform 8"/>
              <p:cNvSpPr>
                <a:spLocks/>
              </p:cNvSpPr>
              <p:nvPr/>
            </p:nvSpPr>
            <p:spPr bwMode="auto">
              <a:xfrm>
                <a:off x="569" y="1440"/>
                <a:ext cx="3731" cy="1010"/>
              </a:xfrm>
              <a:custGeom>
                <a:avLst/>
                <a:gdLst/>
                <a:ahLst/>
                <a:cxnLst>
                  <a:cxn ang="0">
                    <a:pos x="0" y="0"/>
                  </a:cxn>
                  <a:cxn ang="0">
                    <a:pos x="3027" y="0"/>
                  </a:cxn>
                  <a:cxn ang="0">
                    <a:pos x="3730" y="1009"/>
                  </a:cxn>
                  <a:cxn ang="0">
                    <a:pos x="15" y="1009"/>
                  </a:cxn>
                </a:cxnLst>
                <a:rect l="0" t="0" r="r" b="b"/>
                <a:pathLst>
                  <a:path w="3731" h="1010">
                    <a:moveTo>
                      <a:pt x="0" y="0"/>
                    </a:moveTo>
                    <a:lnTo>
                      <a:pt x="3027" y="0"/>
                    </a:lnTo>
                    <a:lnTo>
                      <a:pt x="3730" y="1009"/>
                    </a:lnTo>
                    <a:lnTo>
                      <a:pt x="15" y="1009"/>
                    </a:lnTo>
                  </a:path>
                </a:pathLst>
              </a:custGeom>
              <a:noFill/>
              <a:ln w="6350" cap="rnd" cmpd="sng">
                <a:solidFill>
                  <a:srgbClr val="666666"/>
                </a:solidFill>
                <a:prstDash val="solid"/>
                <a:round/>
                <a:headEnd type="none" w="sm" len="sm"/>
                <a:tailEnd type="none" w="sm" len="sm"/>
              </a:ln>
              <a:effectLst/>
            </p:spPr>
            <p:txBody>
              <a:bodyPr lIns="72000" tIns="72000" rIns="72000" bIns="72000"/>
              <a:lstStyle/>
              <a:p>
                <a:endParaRPr lang="de-DE" sz="1400"/>
              </a:p>
            </p:txBody>
          </p:sp>
          <p:sp>
            <p:nvSpPr>
              <p:cNvPr id="9" name="Freeform 9"/>
              <p:cNvSpPr>
                <a:spLocks/>
              </p:cNvSpPr>
              <p:nvPr/>
            </p:nvSpPr>
            <p:spPr bwMode="auto">
              <a:xfrm>
                <a:off x="569" y="1807"/>
                <a:ext cx="3394" cy="643"/>
              </a:xfrm>
              <a:custGeom>
                <a:avLst/>
                <a:gdLst/>
                <a:ahLst/>
                <a:cxnLst>
                  <a:cxn ang="0">
                    <a:pos x="0" y="0"/>
                  </a:cxn>
                  <a:cxn ang="0">
                    <a:pos x="2928" y="0"/>
                  </a:cxn>
                  <a:cxn ang="0">
                    <a:pos x="3393" y="642"/>
                  </a:cxn>
                  <a:cxn ang="0">
                    <a:pos x="0" y="642"/>
                  </a:cxn>
                </a:cxnLst>
                <a:rect l="0" t="0" r="r" b="b"/>
                <a:pathLst>
                  <a:path w="3394" h="643">
                    <a:moveTo>
                      <a:pt x="0" y="0"/>
                    </a:moveTo>
                    <a:lnTo>
                      <a:pt x="2928" y="0"/>
                    </a:lnTo>
                    <a:lnTo>
                      <a:pt x="3393" y="642"/>
                    </a:lnTo>
                    <a:lnTo>
                      <a:pt x="0" y="642"/>
                    </a:lnTo>
                  </a:path>
                </a:pathLst>
              </a:custGeom>
              <a:noFill/>
              <a:ln w="6350" cap="rnd" cmpd="sng">
                <a:solidFill>
                  <a:srgbClr val="666666"/>
                </a:solidFill>
                <a:prstDash val="solid"/>
                <a:round/>
                <a:headEnd type="none" w="sm" len="sm"/>
                <a:tailEnd type="none" w="sm" len="sm"/>
              </a:ln>
              <a:effectLst/>
            </p:spPr>
            <p:txBody>
              <a:bodyPr lIns="72000" tIns="72000" rIns="72000" bIns="72000"/>
              <a:lstStyle/>
              <a:p>
                <a:endParaRPr lang="de-DE" sz="1400"/>
              </a:p>
            </p:txBody>
          </p:sp>
          <p:sp>
            <p:nvSpPr>
              <p:cNvPr id="10" name="Freeform 10"/>
              <p:cNvSpPr>
                <a:spLocks/>
              </p:cNvSpPr>
              <p:nvPr/>
            </p:nvSpPr>
            <p:spPr bwMode="auto">
              <a:xfrm>
                <a:off x="569" y="2131"/>
                <a:ext cx="3064" cy="319"/>
              </a:xfrm>
              <a:custGeom>
                <a:avLst/>
                <a:gdLst/>
                <a:ahLst/>
                <a:cxnLst>
                  <a:cxn ang="0">
                    <a:pos x="0" y="0"/>
                  </a:cxn>
                  <a:cxn ang="0">
                    <a:pos x="2858" y="0"/>
                  </a:cxn>
                  <a:cxn ang="0">
                    <a:pos x="3063" y="318"/>
                  </a:cxn>
                  <a:cxn ang="0">
                    <a:pos x="8" y="318"/>
                  </a:cxn>
                </a:cxnLst>
                <a:rect l="0" t="0" r="r" b="b"/>
                <a:pathLst>
                  <a:path w="3064" h="319">
                    <a:moveTo>
                      <a:pt x="0" y="0"/>
                    </a:moveTo>
                    <a:lnTo>
                      <a:pt x="2858" y="0"/>
                    </a:lnTo>
                    <a:lnTo>
                      <a:pt x="3063" y="318"/>
                    </a:lnTo>
                    <a:lnTo>
                      <a:pt x="8" y="318"/>
                    </a:lnTo>
                  </a:path>
                </a:pathLst>
              </a:custGeom>
              <a:noFill/>
              <a:ln w="6350" cap="rnd" cmpd="sng">
                <a:solidFill>
                  <a:srgbClr val="666666"/>
                </a:solidFill>
                <a:prstDash val="solid"/>
                <a:round/>
                <a:headEnd type="none" w="sm" len="sm"/>
                <a:tailEnd type="none" w="sm" len="sm"/>
              </a:ln>
              <a:effectLst/>
            </p:spPr>
            <p:txBody>
              <a:bodyPr lIns="72000" tIns="72000" rIns="72000" bIns="72000"/>
              <a:lstStyle/>
              <a:p>
                <a:endParaRPr lang="de-DE" sz="1400"/>
              </a:p>
            </p:txBody>
          </p:sp>
        </p:grpSp>
        <p:sp>
          <p:nvSpPr>
            <p:cNvPr id="11" name="Rectangle 11"/>
            <p:cNvSpPr>
              <a:spLocks noChangeArrowheads="1"/>
            </p:cNvSpPr>
            <p:nvPr/>
          </p:nvSpPr>
          <p:spPr bwMode="auto">
            <a:xfrm>
              <a:off x="3570742" y="2228969"/>
              <a:ext cx="3121025" cy="554038"/>
            </a:xfrm>
            <a:prstGeom prst="rect">
              <a:avLst/>
            </a:prstGeom>
            <a:noFill/>
            <a:ln w="6350">
              <a:noFill/>
              <a:miter lim="800000"/>
              <a:headEnd/>
              <a:tailEnd/>
            </a:ln>
            <a:effectLst/>
          </p:spPr>
          <p:txBody>
            <a:bodyPr lIns="72000" tIns="72000" rIns="72000" bIns="72000" anchor="ctr"/>
            <a:lstStyle/>
            <a:p>
              <a:pPr algn="l" defTabSz="885825" eaLnBrk="0" hangingPunct="0">
                <a:spcBef>
                  <a:spcPct val="0"/>
                </a:spcBef>
              </a:pPr>
              <a:r>
                <a:rPr lang="en-US" dirty="0"/>
                <a:t>Responsibility</a:t>
              </a:r>
              <a:r>
                <a:rPr lang="en-US" sz="1400" b="1" dirty="0"/>
                <a:t> </a:t>
              </a:r>
            </a:p>
          </p:txBody>
        </p:sp>
        <p:sp>
          <p:nvSpPr>
            <p:cNvPr id="12" name="Rectangle 12"/>
            <p:cNvSpPr>
              <a:spLocks noChangeArrowheads="1"/>
            </p:cNvSpPr>
            <p:nvPr/>
          </p:nvSpPr>
          <p:spPr bwMode="auto">
            <a:xfrm>
              <a:off x="3570742" y="2783007"/>
              <a:ext cx="3121025" cy="492125"/>
            </a:xfrm>
            <a:prstGeom prst="rect">
              <a:avLst/>
            </a:prstGeom>
            <a:noFill/>
            <a:ln w="6350">
              <a:noFill/>
              <a:miter lim="800000"/>
              <a:headEnd/>
              <a:tailEnd/>
            </a:ln>
            <a:effectLst/>
          </p:spPr>
          <p:txBody>
            <a:bodyPr lIns="72000" tIns="72000" rIns="72000" bIns="72000" anchor="ctr"/>
            <a:lstStyle/>
            <a:p>
              <a:pPr algn="l" defTabSz="885825" eaLnBrk="0" hangingPunct="0">
                <a:spcBef>
                  <a:spcPct val="0"/>
                </a:spcBef>
              </a:pPr>
              <a:r>
                <a:rPr lang="en-US" dirty="0"/>
                <a:t>Respect</a:t>
              </a:r>
            </a:p>
          </p:txBody>
        </p:sp>
        <p:sp>
          <p:nvSpPr>
            <p:cNvPr id="13" name="Rectangle 13"/>
            <p:cNvSpPr>
              <a:spLocks noChangeArrowheads="1"/>
            </p:cNvSpPr>
            <p:nvPr/>
          </p:nvSpPr>
          <p:spPr bwMode="auto">
            <a:xfrm>
              <a:off x="3570742" y="3276719"/>
              <a:ext cx="3121025" cy="476250"/>
            </a:xfrm>
            <a:prstGeom prst="rect">
              <a:avLst/>
            </a:prstGeom>
            <a:noFill/>
            <a:ln w="6350">
              <a:noFill/>
              <a:miter lim="800000"/>
              <a:headEnd/>
              <a:tailEnd/>
            </a:ln>
            <a:effectLst/>
          </p:spPr>
          <p:txBody>
            <a:bodyPr lIns="72000" tIns="72000" rIns="72000" bIns="72000" anchor="ctr"/>
            <a:lstStyle/>
            <a:p>
              <a:pPr algn="l" defTabSz="885825" eaLnBrk="0" hangingPunct="0">
                <a:spcBef>
                  <a:spcPct val="0"/>
                </a:spcBef>
              </a:pPr>
              <a:r>
                <a:rPr lang="en-US" dirty="0"/>
                <a:t>Fairness</a:t>
              </a:r>
            </a:p>
          </p:txBody>
        </p:sp>
        <p:sp>
          <p:nvSpPr>
            <p:cNvPr id="14" name="Rectangle 14"/>
            <p:cNvSpPr>
              <a:spLocks noChangeArrowheads="1"/>
            </p:cNvSpPr>
            <p:nvPr/>
          </p:nvSpPr>
          <p:spPr bwMode="auto">
            <a:xfrm>
              <a:off x="3570742" y="3752969"/>
              <a:ext cx="3121025" cy="481013"/>
            </a:xfrm>
            <a:prstGeom prst="rect">
              <a:avLst/>
            </a:prstGeom>
            <a:noFill/>
            <a:ln w="6350">
              <a:noFill/>
              <a:miter lim="800000"/>
              <a:headEnd/>
              <a:tailEnd/>
            </a:ln>
            <a:effectLst/>
          </p:spPr>
          <p:txBody>
            <a:bodyPr lIns="72000" tIns="72000" rIns="72000" bIns="72000" anchor="ctr"/>
            <a:lstStyle/>
            <a:p>
              <a:pPr algn="l" defTabSz="885825" eaLnBrk="0" hangingPunct="0">
                <a:spcBef>
                  <a:spcPct val="0"/>
                </a:spcBef>
              </a:pPr>
              <a:r>
                <a:rPr lang="en-US" dirty="0"/>
                <a:t>Honesty</a:t>
              </a:r>
            </a:p>
          </p:txBody>
        </p:sp>
        <p:sp>
          <p:nvSpPr>
            <p:cNvPr id="15" name="Rectangle 15"/>
            <p:cNvSpPr>
              <a:spLocks noChangeArrowheads="1"/>
            </p:cNvSpPr>
            <p:nvPr/>
          </p:nvSpPr>
          <p:spPr bwMode="auto">
            <a:xfrm>
              <a:off x="3570742" y="4233982"/>
              <a:ext cx="3121025" cy="479425"/>
            </a:xfrm>
            <a:prstGeom prst="rect">
              <a:avLst/>
            </a:prstGeom>
            <a:noFill/>
            <a:ln w="6350">
              <a:noFill/>
              <a:miter lim="800000"/>
              <a:headEnd/>
              <a:tailEnd/>
            </a:ln>
            <a:effectLst/>
          </p:spPr>
          <p:txBody>
            <a:bodyPr lIns="72000" tIns="72000" rIns="72000" bIns="72000" anchor="ctr"/>
            <a:lstStyle/>
            <a:p>
              <a:pPr algn="l" defTabSz="885825" eaLnBrk="0" hangingPunct="0">
                <a:spcBef>
                  <a:spcPct val="0"/>
                </a:spcBef>
              </a:pPr>
              <a:r>
                <a:rPr lang="en-US" dirty="0"/>
                <a:t>Transparency</a:t>
              </a:r>
            </a:p>
          </p:txBody>
        </p:sp>
        <p:sp>
          <p:nvSpPr>
            <p:cNvPr id="16" name="Rectangle 16"/>
            <p:cNvSpPr>
              <a:spLocks noChangeArrowheads="1"/>
            </p:cNvSpPr>
            <p:nvPr/>
          </p:nvSpPr>
          <p:spPr bwMode="auto">
            <a:xfrm>
              <a:off x="3570742" y="4713407"/>
              <a:ext cx="3121025" cy="554037"/>
            </a:xfrm>
            <a:prstGeom prst="rect">
              <a:avLst/>
            </a:prstGeom>
            <a:noFill/>
            <a:ln w="6350">
              <a:noFill/>
              <a:miter lim="800000"/>
              <a:headEnd/>
              <a:tailEnd/>
            </a:ln>
            <a:effectLst/>
          </p:spPr>
          <p:txBody>
            <a:bodyPr lIns="72000" tIns="72000" rIns="72000" bIns="72000" anchor="ctr"/>
            <a:lstStyle/>
            <a:p>
              <a:pPr algn="l" defTabSz="885825" eaLnBrk="0" hangingPunct="0">
                <a:spcBef>
                  <a:spcPct val="0"/>
                </a:spcBef>
              </a:pPr>
              <a:r>
                <a:rPr lang="en-US" dirty="0"/>
                <a:t>Courage</a:t>
              </a:r>
            </a:p>
          </p:txBody>
        </p:sp>
        <p:sp>
          <p:nvSpPr>
            <p:cNvPr id="17" name="Oval 17"/>
            <p:cNvSpPr>
              <a:spLocks noChangeArrowheads="1"/>
            </p:cNvSpPr>
            <p:nvPr/>
          </p:nvSpPr>
          <p:spPr bwMode="auto">
            <a:xfrm>
              <a:off x="7642679" y="3032244"/>
              <a:ext cx="1439863" cy="1439863"/>
            </a:xfrm>
            <a:prstGeom prst="ellipse">
              <a:avLst/>
            </a:prstGeom>
            <a:solidFill>
              <a:schemeClr val="accent1"/>
            </a:solidFill>
            <a:ln w="6350">
              <a:noFill/>
              <a:round/>
              <a:headEnd/>
              <a:tailEnd/>
            </a:ln>
            <a:effectLst/>
          </p:spPr>
          <p:txBody>
            <a:bodyPr wrap="none" lIns="72000" tIns="72000" rIns="72000" bIns="72000" anchor="ctr" anchorCtr="1"/>
            <a:lstStyle/>
            <a:p>
              <a:pPr eaLnBrk="0" hangingPunct="0">
                <a:spcBef>
                  <a:spcPct val="0"/>
                </a:spcBef>
              </a:pPr>
              <a:r>
                <a:rPr lang="en-US" b="1" dirty="0">
                  <a:solidFill>
                    <a:schemeClr val="bg1"/>
                  </a:solidFill>
                </a:rPr>
                <a:t>Guidelines for </a:t>
              </a:r>
            </a:p>
            <a:p>
              <a:pPr eaLnBrk="0" hangingPunct="0">
                <a:spcBef>
                  <a:spcPct val="0"/>
                </a:spcBef>
              </a:pPr>
              <a:r>
                <a:rPr lang="en-US" b="1" dirty="0">
                  <a:solidFill>
                    <a:schemeClr val="bg1"/>
                  </a:solidFill>
                </a:rPr>
                <a:t>Project Manager</a:t>
              </a:r>
            </a:p>
          </p:txBody>
        </p:sp>
      </p:grpSp>
    </p:spTree>
    <p:extLst>
      <p:ext uri="{BB962C8B-B14F-4D97-AF65-F5344CB8AC3E}">
        <p14:creationId xmlns:p14="http://schemas.microsoft.com/office/powerpoint/2010/main" val="2302559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a:extLst>
              <a:ext uri="{FF2B5EF4-FFF2-40B4-BE49-F238E27FC236}">
                <a16:creationId xmlns:a16="http://schemas.microsoft.com/office/drawing/2014/main" id="{4307AD23-7ED4-4D0B-9B96-595F8139AB4C}"/>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en-US" altLang="en-US" sz="1100">
                <a:solidFill>
                  <a:schemeClr val="tx2"/>
                </a:solidFill>
                <a:latin typeface="Times New Roman" panose="02020603050405020304" pitchFamily="18" charset="0"/>
              </a:rPr>
              <a:t>Chapter 8 - Project Quality Management</a:t>
            </a:r>
          </a:p>
        </p:txBody>
      </p:sp>
      <p:sp>
        <p:nvSpPr>
          <p:cNvPr id="35843" name="Rectangle 2">
            <a:extLst>
              <a:ext uri="{FF2B5EF4-FFF2-40B4-BE49-F238E27FC236}">
                <a16:creationId xmlns:a16="http://schemas.microsoft.com/office/drawing/2014/main" id="{278756FB-DF5B-4B6B-A4DB-2E5DB98D51EB}"/>
              </a:ext>
            </a:extLst>
          </p:cNvPr>
          <p:cNvSpPr>
            <a:spLocks noGrp="1" noChangeArrowheads="1"/>
          </p:cNvSpPr>
          <p:nvPr>
            <p:ph type="title"/>
          </p:nvPr>
        </p:nvSpPr>
        <p:spPr>
          <a:xfrm>
            <a:off x="1828800" y="304800"/>
            <a:ext cx="8382000" cy="685800"/>
          </a:xfrm>
        </p:spPr>
        <p:txBody>
          <a:bodyPr>
            <a:normAutofit fontScale="90000"/>
          </a:bodyPr>
          <a:lstStyle/>
          <a:p>
            <a:r>
              <a:rPr lang="en-US" altLang="en-US"/>
              <a:t>DMAIC</a:t>
            </a:r>
          </a:p>
        </p:txBody>
      </p:sp>
      <p:sp>
        <p:nvSpPr>
          <p:cNvPr id="35844" name="Rectangle 3">
            <a:extLst>
              <a:ext uri="{FF2B5EF4-FFF2-40B4-BE49-F238E27FC236}">
                <a16:creationId xmlns:a16="http://schemas.microsoft.com/office/drawing/2014/main" id="{747B7A7C-1566-422D-8814-C36467A2C701}"/>
              </a:ext>
            </a:extLst>
          </p:cNvPr>
          <p:cNvSpPr>
            <a:spLocks noGrp="1" noChangeArrowheads="1"/>
          </p:cNvSpPr>
          <p:nvPr>
            <p:ph type="body" idx="1"/>
          </p:nvPr>
        </p:nvSpPr>
        <p:spPr>
          <a:xfrm>
            <a:off x="574158" y="990600"/>
            <a:ext cx="9865242" cy="5257800"/>
          </a:xfrm>
        </p:spPr>
        <p:txBody>
          <a:bodyPr/>
          <a:lstStyle/>
          <a:p>
            <a:pPr marL="0" indent="0">
              <a:buNone/>
            </a:pPr>
            <a:r>
              <a:rPr lang="en-US" altLang="en-US" sz="2600" b="1" dirty="0"/>
              <a:t>DMAIC </a:t>
            </a:r>
            <a:r>
              <a:rPr lang="en-US" altLang="en-US" sz="2600" dirty="0"/>
              <a:t>is a systematic, closed-loop process for continued improvement that is scientific and fact based</a:t>
            </a:r>
          </a:p>
          <a:p>
            <a:pPr lvl="1"/>
            <a:r>
              <a:rPr lang="en-US" altLang="en-US" b="1" dirty="0"/>
              <a:t>D</a:t>
            </a:r>
            <a:r>
              <a:rPr lang="en-US" altLang="en-US" dirty="0"/>
              <a:t>efine: Define the problem/opportunity, process, and customer requirements. Tool used include project charter, requirements, Voice of the Customer data.</a:t>
            </a:r>
          </a:p>
          <a:p>
            <a:pPr lvl="1"/>
            <a:r>
              <a:rPr lang="en-US" altLang="en-US" b="1" dirty="0"/>
              <a:t>M</a:t>
            </a:r>
            <a:r>
              <a:rPr lang="en-US" altLang="en-US" dirty="0"/>
              <a:t>easure: Define measures (in terms of defects per million), then collect, compile, and display data</a:t>
            </a:r>
          </a:p>
          <a:p>
            <a:pPr lvl="1"/>
            <a:r>
              <a:rPr lang="en-US" altLang="en-US" b="1" dirty="0"/>
              <a:t>A</a:t>
            </a:r>
            <a:r>
              <a:rPr lang="en-US" altLang="en-US" dirty="0"/>
              <a:t>nalyze: Scrutinize process details to find improvement opportunities; seeks root cause of problems</a:t>
            </a:r>
          </a:p>
          <a:p>
            <a:pPr lvl="1"/>
            <a:r>
              <a:rPr lang="en-US" altLang="en-US" b="1" dirty="0"/>
              <a:t>I</a:t>
            </a:r>
            <a:r>
              <a:rPr lang="en-US" altLang="en-US" dirty="0"/>
              <a:t>mprove: Generate solutions and ideas for improving the problem; pilot test the solution</a:t>
            </a:r>
          </a:p>
          <a:p>
            <a:pPr lvl="1"/>
            <a:r>
              <a:rPr lang="en-US" altLang="en-US" b="1" dirty="0"/>
              <a:t>C</a:t>
            </a:r>
            <a:r>
              <a:rPr lang="en-US" altLang="en-US" dirty="0"/>
              <a:t>ontrol: Track and verify the stability of the improvements and the predictability of the solution</a:t>
            </a:r>
          </a:p>
          <a:p>
            <a:pPr>
              <a:lnSpc>
                <a:spcPct val="80000"/>
              </a:lnSpc>
            </a:pPr>
            <a:endParaRPr lang="en-US" altLang="en-US" sz="2400" dirty="0"/>
          </a:p>
        </p:txBody>
      </p:sp>
      <p:sp>
        <p:nvSpPr>
          <p:cNvPr id="6" name="Slide Number Placeholder 5">
            <a:extLst>
              <a:ext uri="{FF2B5EF4-FFF2-40B4-BE49-F238E27FC236}">
                <a16:creationId xmlns:a16="http://schemas.microsoft.com/office/drawing/2014/main" id="{5986CBC1-5835-4EF3-BD4C-68D18521B9A4}"/>
              </a:ext>
            </a:extLst>
          </p:cNvPr>
          <p:cNvSpPr>
            <a:spLocks noGrp="1"/>
          </p:cNvSpPr>
          <p:nvPr>
            <p:ph type="sldNum" sz="quarter" idx="11"/>
          </p:nvPr>
        </p:nvSpPr>
        <p:spPr/>
        <p:txBody>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fld id="{445B8A22-255E-4830-B41C-B12E104C1C04}" type="slidenum">
              <a:rPr lang="en-US" altLang="en-US" sz="1400">
                <a:solidFill>
                  <a:srgbClr val="FFFFFF"/>
                </a:solidFill>
              </a:rPr>
              <a:pPr eaLnBrk="1" hangingPunct="1"/>
              <a:t>60</a:t>
            </a:fld>
            <a:endParaRPr lang="en-US" altLang="en-US" sz="1400">
              <a:solidFill>
                <a:srgbClr val="FFFFFF"/>
              </a:solidFill>
            </a:endParaRPr>
          </a:p>
        </p:txBody>
      </p:sp>
    </p:spTree>
    <p:extLst>
      <p:ext uri="{BB962C8B-B14F-4D97-AF65-F5344CB8AC3E}">
        <p14:creationId xmlns:p14="http://schemas.microsoft.com/office/powerpoint/2010/main" val="112690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Agile Project Management</a:t>
            </a:r>
          </a:p>
        </p:txBody>
      </p:sp>
      <p:pic>
        <p:nvPicPr>
          <p:cNvPr id="19" name="Picture 18"/>
          <p:cNvPicPr>
            <a:picLocks noChangeAspect="1"/>
          </p:cNvPicPr>
          <p:nvPr/>
        </p:nvPicPr>
        <p:blipFill>
          <a:blip r:embed="rId3"/>
          <a:stretch>
            <a:fillRect/>
          </a:stretch>
        </p:blipFill>
        <p:spPr>
          <a:xfrm>
            <a:off x="1622245" y="1484313"/>
            <a:ext cx="8982075" cy="5124450"/>
          </a:xfrm>
          <a:prstGeom prst="rect">
            <a:avLst/>
          </a:prstGeom>
        </p:spPr>
      </p:pic>
    </p:spTree>
    <p:extLst>
      <p:ext uri="{BB962C8B-B14F-4D97-AF65-F5344CB8AC3E}">
        <p14:creationId xmlns:p14="http://schemas.microsoft.com/office/powerpoint/2010/main" val="3355730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9" y="600796"/>
            <a:ext cx="11566688" cy="634115"/>
          </a:xfrm>
          <a:solidFill>
            <a:srgbClr val="0070C0"/>
          </a:solidFill>
        </p:spPr>
        <p:txBody>
          <a:bodyPr>
            <a:normAutofit/>
          </a:bodyPr>
          <a:lstStyle/>
          <a:p>
            <a:pPr algn="ctr"/>
            <a:r>
              <a:rPr lang="en-ZA" sz="2900" b="1" dirty="0">
                <a:solidFill>
                  <a:srgbClr val="FFFFFF"/>
                </a:solidFill>
              </a:rPr>
              <a:t>Organisation culture</a:t>
            </a:r>
          </a:p>
        </p:txBody>
      </p:sp>
      <p:pic>
        <p:nvPicPr>
          <p:cNvPr id="3" name="Picture 2"/>
          <p:cNvPicPr>
            <a:picLocks noChangeAspect="1"/>
          </p:cNvPicPr>
          <p:nvPr/>
        </p:nvPicPr>
        <p:blipFill>
          <a:blip r:embed="rId3"/>
          <a:stretch>
            <a:fillRect/>
          </a:stretch>
        </p:blipFill>
        <p:spPr>
          <a:xfrm>
            <a:off x="334963" y="1736508"/>
            <a:ext cx="11671980" cy="4212298"/>
          </a:xfrm>
          <a:prstGeom prst="rect">
            <a:avLst/>
          </a:prstGeom>
        </p:spPr>
      </p:pic>
    </p:spTree>
    <p:extLst>
      <p:ext uri="{BB962C8B-B14F-4D97-AF65-F5344CB8AC3E}">
        <p14:creationId xmlns:p14="http://schemas.microsoft.com/office/powerpoint/2010/main" val="414286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8838"/>
          </a:xfrm>
          <a:solidFill>
            <a:srgbClr val="0070C0"/>
          </a:solidFill>
        </p:spPr>
        <p:txBody>
          <a:bodyPr>
            <a:normAutofit/>
          </a:bodyPr>
          <a:lstStyle/>
          <a:p>
            <a:pPr algn="ctr"/>
            <a:r>
              <a:rPr lang="en-ZA" sz="6000" b="1" dirty="0">
                <a:solidFill>
                  <a:schemeClr val="bg1"/>
                </a:solidFill>
              </a:rPr>
              <a:t>Chartering Projects</a:t>
            </a:r>
          </a:p>
        </p:txBody>
      </p:sp>
    </p:spTree>
    <p:extLst>
      <p:ext uri="{BB962C8B-B14F-4D97-AF65-F5344CB8AC3E}">
        <p14:creationId xmlns:p14="http://schemas.microsoft.com/office/powerpoint/2010/main" val="3478456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5226</TotalTime>
  <Words>4056</Words>
  <Application>Microsoft Office PowerPoint</Application>
  <PresentationFormat>Widescreen</PresentationFormat>
  <Paragraphs>609</Paragraphs>
  <Slides>60</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Calibri</vt:lpstr>
      <vt:lpstr>Calibri Light</vt:lpstr>
      <vt:lpstr>MetaSerifPro-Light</vt:lpstr>
      <vt:lpstr>Times</vt:lpstr>
      <vt:lpstr>Times New Roman</vt:lpstr>
      <vt:lpstr>Wingdings</vt:lpstr>
      <vt:lpstr>Office Theme</vt:lpstr>
      <vt:lpstr>Project Selection and Prioritisation</vt:lpstr>
      <vt:lpstr> Strategy and Portfolio Management</vt:lpstr>
      <vt:lpstr>Project identification and selection</vt:lpstr>
      <vt:lpstr>Activities</vt:lpstr>
      <vt:lpstr>Organisation capability</vt:lpstr>
      <vt:lpstr>Organisation culture</vt:lpstr>
      <vt:lpstr>Agile Project Management</vt:lpstr>
      <vt:lpstr>Organisation culture</vt:lpstr>
      <vt:lpstr>Chartering Projects</vt:lpstr>
      <vt:lpstr>Project identification and selection</vt:lpstr>
      <vt:lpstr>Stakeholder analysis and communication planning</vt:lpstr>
      <vt:lpstr> Stakeholders</vt:lpstr>
      <vt:lpstr> Communications Plan</vt:lpstr>
      <vt:lpstr> Project Meetings</vt:lpstr>
      <vt:lpstr>Bouncy Castle Gantt Example using MS Project</vt:lpstr>
      <vt:lpstr>PERT Chart Exercise</vt:lpstr>
      <vt:lpstr>Scope Management</vt:lpstr>
      <vt:lpstr>Project Scope Management</vt:lpstr>
      <vt:lpstr>How Do We Manage Scope?</vt:lpstr>
      <vt:lpstr>Collect Requirements</vt:lpstr>
      <vt:lpstr>Define Scope</vt:lpstr>
      <vt:lpstr>Work Breakdown Structure</vt:lpstr>
      <vt:lpstr>Scheduling</vt:lpstr>
      <vt:lpstr>How Do We Manage Time?</vt:lpstr>
      <vt:lpstr>Developing the schedule</vt:lpstr>
      <vt:lpstr>Estimating Methods</vt:lpstr>
      <vt:lpstr>Estimating with PERT</vt:lpstr>
      <vt:lpstr>PERT Diagram</vt:lpstr>
      <vt:lpstr>Scheduling from Estimates</vt:lpstr>
      <vt:lpstr>Critical Path Determination</vt:lpstr>
      <vt:lpstr>GANTT CHART</vt:lpstr>
      <vt:lpstr>Budgeting</vt:lpstr>
      <vt:lpstr>Introduction</vt:lpstr>
      <vt:lpstr>Top-Down Budgeting</vt:lpstr>
      <vt:lpstr>Bottom-Up Budgeting</vt:lpstr>
      <vt:lpstr>Types of costs</vt:lpstr>
      <vt:lpstr>Project Budget by Task &amp; Month</vt:lpstr>
      <vt:lpstr>Risk Management</vt:lpstr>
      <vt:lpstr>What is risk ?</vt:lpstr>
      <vt:lpstr>Project Risk Management Processes</vt:lpstr>
      <vt:lpstr>Project Risk Management Processes (cont’d)</vt:lpstr>
      <vt:lpstr>Project Risk Management Summary</vt:lpstr>
      <vt:lpstr>Topics Addressed in a Risk Management Plan</vt:lpstr>
      <vt:lpstr>Broad Categories of Risk</vt:lpstr>
      <vt:lpstr>Figure 11-4. Sample Risk Breakdown Structure</vt:lpstr>
      <vt:lpstr>Identifying Risks</vt:lpstr>
      <vt:lpstr>Risk Register</vt:lpstr>
      <vt:lpstr>Sample Risk Register</vt:lpstr>
      <vt:lpstr>Probability/Impact Matrix</vt:lpstr>
      <vt:lpstr>Sample Probability/Impact Matrix</vt:lpstr>
      <vt:lpstr>Performing Quantitative Risk Analysis</vt:lpstr>
      <vt:lpstr>Planning Risk Responses</vt:lpstr>
      <vt:lpstr>Controlling Risks</vt:lpstr>
      <vt:lpstr>Risk Management Process</vt:lpstr>
      <vt:lpstr>Quality</vt:lpstr>
      <vt:lpstr>TQM</vt:lpstr>
      <vt:lpstr>ISO 9001</vt:lpstr>
      <vt:lpstr>ISO 9001</vt:lpstr>
      <vt:lpstr>Six Sigma</vt:lpstr>
      <vt:lpstr>DMAIC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Singh, Rishen A.</dc:creator>
  <cp:lastModifiedBy>Singh, Rishen A.</cp:lastModifiedBy>
  <cp:revision>206</cp:revision>
  <dcterms:created xsi:type="dcterms:W3CDTF">2017-03-15T12:04:44Z</dcterms:created>
  <dcterms:modified xsi:type="dcterms:W3CDTF">2017-10-07T06:14:55Z</dcterms:modified>
</cp:coreProperties>
</file>