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306" autoAdjust="0"/>
  </p:normalViewPr>
  <p:slideViewPr>
    <p:cSldViewPr>
      <p:cViewPr>
        <p:scale>
          <a:sx n="76" d="100"/>
          <a:sy n="76" d="100"/>
        </p:scale>
        <p:origin x="-1194" y="120"/>
      </p:cViewPr>
      <p:guideLst>
        <p:guide orient="horz" pos="2160"/>
        <p:guide pos="2880"/>
      </p:guideLst>
    </p:cSldViewPr>
  </p:slideViewPr>
  <p:notesTextViewPr>
    <p:cViewPr>
      <p:scale>
        <a:sx n="100" d="100"/>
        <a:sy n="100" d="100"/>
      </p:scale>
      <p:origin x="0" y="36"/>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EAD246-8D3B-47FC-8177-0855F836B8EB}" type="datetimeFigureOut">
              <a:rPr lang="en-ZA" smtClean="0"/>
              <a:t>2016/11/18</a:t>
            </a:fld>
            <a:endParaRPr lang="en-Z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4977A0-4B87-4D89-A102-0B260426C72B}" type="slidenum">
              <a:rPr lang="en-ZA" smtClean="0"/>
              <a:t>‹#›</a:t>
            </a:fld>
            <a:endParaRPr lang="en-ZA"/>
          </a:p>
        </p:txBody>
      </p:sp>
    </p:spTree>
    <p:extLst>
      <p:ext uri="{BB962C8B-B14F-4D97-AF65-F5344CB8AC3E}">
        <p14:creationId xmlns:p14="http://schemas.microsoft.com/office/powerpoint/2010/main" val="2315426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 Supply Chain Management (SCM) pertains to managing, exchanging, tracking and </a:t>
            </a:r>
            <a:r>
              <a:rPr lang="en-ZA" dirty="0" err="1" smtClean="0"/>
              <a:t>analyzing</a:t>
            </a:r>
            <a:r>
              <a:rPr lang="en-ZA" dirty="0" smtClean="0"/>
              <a:t> data from suppliers of raw materials to manufacturers, and finally, to customers through all intermediary channels of distribution, transport and retailing so as to ensure delivery of products and services in right quantities at right location in time while maintaining requisite service level with optimal costs. It transcends the organizational boundaries in its scope, and pervades the entire ecosystem to be responsible for its effective functioning.</a:t>
            </a:r>
            <a:endParaRPr lang="en-ZA" dirty="0"/>
          </a:p>
        </p:txBody>
      </p:sp>
      <p:sp>
        <p:nvSpPr>
          <p:cNvPr id="4" name="Slide Number Placeholder 3"/>
          <p:cNvSpPr>
            <a:spLocks noGrp="1"/>
          </p:cNvSpPr>
          <p:nvPr>
            <p:ph type="sldNum" sz="quarter" idx="10"/>
          </p:nvPr>
        </p:nvSpPr>
        <p:spPr/>
        <p:txBody>
          <a:bodyPr/>
          <a:lstStyle/>
          <a:p>
            <a:fld id="{B24977A0-4B87-4D89-A102-0B260426C72B}" type="slidenum">
              <a:rPr lang="en-ZA" smtClean="0"/>
              <a:t>9</a:t>
            </a:fld>
            <a:endParaRPr lang="en-ZA"/>
          </a:p>
        </p:txBody>
      </p:sp>
    </p:spTree>
    <p:extLst>
      <p:ext uri="{BB962C8B-B14F-4D97-AF65-F5344CB8AC3E}">
        <p14:creationId xmlns:p14="http://schemas.microsoft.com/office/powerpoint/2010/main" val="492041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smtClean="0"/>
          </a:p>
          <a:p>
            <a:endParaRPr lang="en-ZA" dirty="0" smtClean="0"/>
          </a:p>
          <a:p>
            <a:r>
              <a:rPr lang="en-ZA" dirty="0" smtClean="0"/>
              <a:t>‘</a:t>
            </a:r>
          </a:p>
          <a:p>
            <a:r>
              <a:rPr lang="en-ZA" dirty="0" smtClean="0"/>
              <a:t>‘</a:t>
            </a:r>
          </a:p>
          <a:p>
            <a:r>
              <a:rPr lang="en-ZA" smtClean="0"/>
              <a:t>\gtfrtggrtrrr5r545443d</a:t>
            </a:r>
            <a:endParaRPr lang="en-ZA"/>
          </a:p>
        </p:txBody>
      </p:sp>
      <p:sp>
        <p:nvSpPr>
          <p:cNvPr id="4" name="Slide Number Placeholder 3"/>
          <p:cNvSpPr>
            <a:spLocks noGrp="1"/>
          </p:cNvSpPr>
          <p:nvPr>
            <p:ph type="sldNum" sz="quarter" idx="10"/>
          </p:nvPr>
        </p:nvSpPr>
        <p:spPr/>
        <p:txBody>
          <a:bodyPr/>
          <a:lstStyle/>
          <a:p>
            <a:fld id="{B24977A0-4B87-4D89-A102-0B260426C72B}" type="slidenum">
              <a:rPr lang="en-ZA" smtClean="0"/>
              <a:t>18</a:t>
            </a:fld>
            <a:endParaRPr lang="en-ZA"/>
          </a:p>
        </p:txBody>
      </p:sp>
    </p:spTree>
    <p:extLst>
      <p:ext uri="{BB962C8B-B14F-4D97-AF65-F5344CB8AC3E}">
        <p14:creationId xmlns:p14="http://schemas.microsoft.com/office/powerpoint/2010/main" val="879693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fld id="{A8DE3A68-D382-48F6-BD36-CBE1FE3CB03A}" type="datetimeFigureOut">
              <a:rPr lang="en-ZA" smtClean="0"/>
              <a:t>2016/11/18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DD58FE5-1290-48B0-AF64-0E12220228F3}" type="slidenum">
              <a:rPr lang="en-ZA" smtClean="0"/>
              <a:t>‹#›</a:t>
            </a:fld>
            <a:endParaRPr lang="en-Z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A8DE3A68-D382-48F6-BD36-CBE1FE3CB03A}" type="datetimeFigureOut">
              <a:rPr lang="en-ZA" smtClean="0"/>
              <a:t>2016/11/18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DD58FE5-1290-48B0-AF64-0E12220228F3}" type="slidenum">
              <a:rPr lang="en-ZA" smtClean="0"/>
              <a:t>‹#›</a:t>
            </a:fld>
            <a:endParaRPr lang="en-Z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A8DE3A68-D382-48F6-BD36-CBE1FE3CB03A}" type="datetimeFigureOut">
              <a:rPr lang="en-ZA" smtClean="0"/>
              <a:t>2016/11/18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DD58FE5-1290-48B0-AF64-0E12220228F3}" type="slidenum">
              <a:rPr lang="en-ZA" smtClean="0"/>
              <a:t>‹#›</a:t>
            </a:fld>
            <a:endParaRPr lang="en-Z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fld id="{A8DE3A68-D382-48F6-BD36-CBE1FE3CB03A}" type="datetimeFigureOut">
              <a:rPr lang="en-ZA" smtClean="0"/>
              <a:t>2016/11/18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DD58FE5-1290-48B0-AF64-0E12220228F3}" type="slidenum">
              <a:rPr lang="en-ZA" smtClean="0"/>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DE3A68-D382-48F6-BD36-CBE1FE3CB03A}" type="datetimeFigureOut">
              <a:rPr lang="en-ZA" smtClean="0"/>
              <a:t>2016/11/18</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DD58FE5-1290-48B0-AF64-0E12220228F3}" type="slidenum">
              <a:rPr lang="en-ZA" smtClean="0"/>
              <a:t>‹#›</a:t>
            </a:fld>
            <a:endParaRPr lang="en-Z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fld id="{A8DE3A68-D382-48F6-BD36-CBE1FE3CB03A}" type="datetimeFigureOut">
              <a:rPr lang="en-ZA" smtClean="0"/>
              <a:t>2016/11/18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DD58FE5-1290-48B0-AF64-0E12220228F3}" type="slidenum">
              <a:rPr lang="en-ZA" smtClean="0"/>
              <a:t>‹#›</a:t>
            </a:fld>
            <a:endParaRPr lang="en-Z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fld id="{A8DE3A68-D382-48F6-BD36-CBE1FE3CB03A}" type="datetimeFigureOut">
              <a:rPr lang="en-ZA" smtClean="0"/>
              <a:t>2016/11/18</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DD58FE5-1290-48B0-AF64-0E12220228F3}" type="slidenum">
              <a:rPr lang="en-ZA" smtClean="0"/>
              <a:t>‹#›</a:t>
            </a:fld>
            <a:endParaRPr lang="en-Z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fld id="{A8DE3A68-D382-48F6-BD36-CBE1FE3CB03A}" type="datetimeFigureOut">
              <a:rPr lang="en-ZA" smtClean="0"/>
              <a:t>2016/11/18</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5DD58FE5-1290-48B0-AF64-0E12220228F3}" type="slidenum">
              <a:rPr lang="en-ZA" smtClean="0"/>
              <a:t>‹#›</a:t>
            </a:fld>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E3A68-D382-48F6-BD36-CBE1FE3CB03A}" type="datetimeFigureOut">
              <a:rPr lang="en-ZA" smtClean="0"/>
              <a:t>2016/11/18</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5DD58FE5-1290-48B0-AF64-0E12220228F3}" type="slidenum">
              <a:rPr lang="en-ZA" smtClean="0"/>
              <a:t>‹#›</a:t>
            </a:fld>
            <a:endParaRPr lang="en-Z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DE3A68-D382-48F6-BD36-CBE1FE3CB03A}" type="datetimeFigureOut">
              <a:rPr lang="en-ZA" smtClean="0"/>
              <a:t>2016/11/18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DD58FE5-1290-48B0-AF64-0E12220228F3}" type="slidenum">
              <a:rPr lang="en-ZA" smtClean="0"/>
              <a:t>‹#›</a:t>
            </a:fld>
            <a:endParaRPr lang="en-Z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DE3A68-D382-48F6-BD36-CBE1FE3CB03A}" type="datetimeFigureOut">
              <a:rPr lang="en-ZA" smtClean="0"/>
              <a:t>2016/11/18</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DD58FE5-1290-48B0-AF64-0E12220228F3}" type="slidenum">
              <a:rPr lang="en-ZA" smtClean="0"/>
              <a:t>‹#›</a:t>
            </a:fld>
            <a:endParaRPr lang="en-Z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DE3A68-D382-48F6-BD36-CBE1FE3CB03A}" type="datetimeFigureOut">
              <a:rPr lang="en-ZA" smtClean="0"/>
              <a:t>2016/11/18</a:t>
            </a:fld>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58FE5-1290-48B0-AF64-0E12220228F3}" type="slidenum">
              <a:rPr lang="en-ZA" smtClean="0"/>
              <a:t>‹#›</a:t>
            </a:fld>
            <a:endParaRPr lang="en-Z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google.co.za/url?sa=i&amp;rct=j&amp;q=&amp;esrc=s&amp;source=images&amp;cd=&amp;cad=rja&amp;uact=8&amp;ved=0ahUKEwjV7LnjrrHQAhUDrRoKHSC2CNoQjRwIBw&amp;url=http://www.slideshare.net/candycoy_2001/a-project-on-supply-chain-management&amp;psig=AFQjCNFr-qxPFCZNp_sPrJQpRZGwm7bxwQ&amp;ust=1479526206043396"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google.co.za/url?sa=i&amp;rct=j&amp;q=&amp;esrc=s&amp;source=images&amp;cd=&amp;cad=rja&amp;uact=8&amp;ved=0ahUKEwjG356dr7HQAhXCMhoKHbqWCdsQjRwIBw&amp;url=http://www.slideshare.net/anandjha123/role-of-information-technology-in-supply-chain-manageent&amp;psig=AFQjCNFr-qxPFCZNp_sPrJQpRZGwm7bxwQ&amp;ust=1479526206043396"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google.co.za/url?sa=i&amp;rct=j&amp;q=&amp;esrc=s&amp;source=images&amp;cd=&amp;cad=rja&amp;uact=8&amp;ved=0ahUKEwj-05u-r7HQAhWKPxoKHdPnCeIQjRwIBw&amp;url=http://www.slideshare.net/anandjha123/role-of-information-technology-in-supply-chain-manageent&amp;psig=AFQjCNFr-qxPFCZNp_sPrJQpRZGwm7bxwQ&amp;ust=1479526206043396"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oogle.co.za/url?sa=i&amp;rct=j&amp;q=&amp;esrc=s&amp;source=images&amp;cd=&amp;ved=0ahUKEwi8n7eXsbHQAhWFCBoKHQqgBhQQjRwIBw&amp;url=http://blog.softwareinsider.org/2011/06/13/product-review-informatica-addresses-the-impending-big-data-challenge-with-release-9-1/&amp;psig=AFQjCNFr-qxPFCZNp_sPrJQpRZGwm7bxwQ&amp;ust=1479526206043396&amp;cad=rjt"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google.co.za/url?sa=i&amp;rct=j&amp;q=&amp;esrc=s&amp;source=images&amp;cd=&amp;cad=rja&amp;uact=8&amp;ved=0ahUKEwi667TrsbHQAhXJ7hoKHWkpA8oQjRwIBw&amp;url=http://slideplayer.com/slide/4278925/&amp;psig=AFQjCNFr-qxPFCZNp_sPrJQpRZGwm7bxwQ&amp;ust=1479526206043396"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google.co.za/url?sa=i&amp;rct=j&amp;q=&amp;esrc=s&amp;source=images&amp;cd=&amp;cad=rja&amp;uact=8&amp;ved=0ahUKEwjjlvD-sbHQAhXJPRoKHXr_DQkQjRwIBw&amp;url=http://slideplayer.com/slide/5979886/&amp;psig=AFQjCNFr-qxPFCZNp_sPrJQpRZGwm7bxwQ&amp;ust=1479526206043396"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za/url?sa=i&amp;rct=j&amp;q=&amp;esrc=s&amp;source=images&amp;cd=&amp;cad=rja&amp;uact=8&amp;ved=0ahUKEwiLhZ6fsrHQAhUGAxoKHSauDMgQjRwIBw&amp;url=https://www.ashwinirath.com/friday-quantum/2015/03/06/managing-supply-chain-need-of-using-information-technology/&amp;psig=AFQjCNFr-qxPFCZNp_sPrJQpRZGwm7bxwQ&amp;ust=1479526206043396"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700808"/>
            <a:ext cx="7772400" cy="1470025"/>
          </a:xfrm>
        </p:spPr>
        <p:txBody>
          <a:bodyPr>
            <a:noAutofit/>
          </a:bodyPr>
          <a:lstStyle/>
          <a:p>
            <a:r>
              <a:rPr lang="en-ZA" sz="5400" b="1" dirty="0" smtClean="0">
                <a:effectLst>
                  <a:outerShdw blurRad="38100" dist="38100" dir="2700000" algn="tl">
                    <a:srgbClr val="000000">
                      <a:alpha val="43137"/>
                    </a:srgbClr>
                  </a:outerShdw>
                </a:effectLst>
              </a:rPr>
              <a:t>Operations and Supply Chain Management</a:t>
            </a:r>
            <a:endParaRPr lang="en-ZA" sz="54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31640" y="3501008"/>
            <a:ext cx="6400800" cy="1752600"/>
          </a:xfrm>
        </p:spPr>
        <p:txBody>
          <a:bodyPr>
            <a:normAutofit/>
          </a:bodyPr>
          <a:lstStyle/>
          <a:p>
            <a:r>
              <a:rPr lang="en-ZA" sz="4400" dirty="0" smtClean="0">
                <a:solidFill>
                  <a:srgbClr val="FF0000"/>
                </a:solidFill>
              </a:rPr>
              <a:t>Durban</a:t>
            </a:r>
          </a:p>
          <a:p>
            <a:r>
              <a:rPr lang="en-ZA" sz="4400" dirty="0" smtClean="0">
                <a:solidFill>
                  <a:srgbClr val="FF0000"/>
                </a:solidFill>
              </a:rPr>
              <a:t>19 November 2016</a:t>
            </a:r>
            <a:endParaRPr lang="en-ZA" sz="4400" dirty="0">
              <a:solidFill>
                <a:srgbClr val="FF0000"/>
              </a:solidFill>
            </a:endParaRPr>
          </a:p>
        </p:txBody>
      </p:sp>
      <p:pic>
        <p:nvPicPr>
          <p:cNvPr id="4" name="Picture 125" descr="P:\IT\JUNAID\Regent Logos\blank back\Logo.png"/>
          <p:cNvPicPr>
            <a:picLocks noChangeAspect="1" noChangeArrowheads="1"/>
          </p:cNvPicPr>
          <p:nvPr/>
        </p:nvPicPr>
        <p:blipFill>
          <a:blip r:embed="rId2" cstate="print"/>
          <a:srcRect/>
          <a:stretch>
            <a:fillRect/>
          </a:stretch>
        </p:blipFill>
        <p:spPr bwMode="auto">
          <a:xfrm>
            <a:off x="3995936" y="476672"/>
            <a:ext cx="1224136" cy="1512168"/>
          </a:xfrm>
          <a:prstGeom prst="rect">
            <a:avLst/>
          </a:prstGeom>
          <a:noFill/>
          <a:ln w="9525">
            <a:noFill/>
            <a:miter lim="800000"/>
            <a:headEnd/>
            <a:tailEnd/>
          </a:ln>
        </p:spPr>
      </p:pic>
      <p:pic>
        <p:nvPicPr>
          <p:cNvPr id="1026" name="Picture 2" descr="C:\Program Files (x86)\Microsoft Office\MEDIA\CAGCAT10\j0234687.gif"/>
          <p:cNvPicPr>
            <a:picLocks noChangeAspect="1" noChangeArrowheads="1" noCrop="1"/>
          </p:cNvPicPr>
          <p:nvPr/>
        </p:nvPicPr>
        <p:blipFill>
          <a:blip r:embed="rId3" cstate="print"/>
          <a:srcRect/>
          <a:stretch>
            <a:fillRect/>
          </a:stretch>
        </p:blipFill>
        <p:spPr bwMode="auto">
          <a:xfrm>
            <a:off x="3563888" y="5301208"/>
            <a:ext cx="2160240" cy="1368152"/>
          </a:xfrm>
          <a:prstGeom prst="rect">
            <a:avLst/>
          </a:prstGeom>
          <a:noFill/>
        </p:spPr>
      </p:pic>
    </p:spTree>
    <p:extLst>
      <p:ext uri="{BB962C8B-B14F-4D97-AF65-F5344CB8AC3E}">
        <p14:creationId xmlns:p14="http://schemas.microsoft.com/office/powerpoint/2010/main" val="7303633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762000" y="2057400"/>
            <a:ext cx="1828800" cy="3352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ectangle 4"/>
          <p:cNvSpPr/>
          <p:nvPr/>
        </p:nvSpPr>
        <p:spPr>
          <a:xfrm>
            <a:off x="5867400" y="2057400"/>
            <a:ext cx="1828800" cy="33528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p:cNvSpPr/>
          <p:nvPr/>
        </p:nvSpPr>
        <p:spPr>
          <a:xfrm>
            <a:off x="2590800" y="2057400"/>
            <a:ext cx="3276600" cy="33528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rgbClr val="FF0000"/>
                </a:solidFill>
              </a:rPr>
              <a:t>Strategic decision making</a:t>
            </a:r>
          </a:p>
          <a:p>
            <a:pPr algn="ctr"/>
            <a:endParaRPr lang="en-ZA" dirty="0" smtClean="0">
              <a:solidFill>
                <a:srgbClr val="FF0000"/>
              </a:solidFill>
            </a:endParaRPr>
          </a:p>
          <a:p>
            <a:pPr algn="ctr"/>
            <a:endParaRPr lang="en-ZA" dirty="0">
              <a:solidFill>
                <a:srgbClr val="FF0000"/>
              </a:solidFill>
            </a:endParaRPr>
          </a:p>
          <a:p>
            <a:pPr algn="ctr"/>
            <a:r>
              <a:rPr lang="en-ZA" dirty="0" smtClean="0">
                <a:solidFill>
                  <a:srgbClr val="FF0000"/>
                </a:solidFill>
              </a:rPr>
              <a:t>Tactical Planning</a:t>
            </a:r>
          </a:p>
          <a:p>
            <a:pPr algn="ctr"/>
            <a:endParaRPr lang="en-ZA" dirty="0" smtClean="0">
              <a:solidFill>
                <a:srgbClr val="FF0000"/>
              </a:solidFill>
            </a:endParaRPr>
          </a:p>
          <a:p>
            <a:pPr algn="ctr"/>
            <a:endParaRPr lang="en-ZA" dirty="0">
              <a:solidFill>
                <a:srgbClr val="FF0000"/>
              </a:solidFill>
            </a:endParaRPr>
          </a:p>
          <a:p>
            <a:pPr algn="ctr"/>
            <a:r>
              <a:rPr lang="en-ZA" dirty="0" smtClean="0">
                <a:solidFill>
                  <a:srgbClr val="FF0000"/>
                </a:solidFill>
              </a:rPr>
              <a:t>Routine decision making</a:t>
            </a:r>
          </a:p>
          <a:p>
            <a:pPr algn="ctr"/>
            <a:endParaRPr lang="en-ZA" dirty="0">
              <a:solidFill>
                <a:srgbClr val="FF0000"/>
              </a:solidFill>
            </a:endParaRPr>
          </a:p>
          <a:p>
            <a:pPr algn="ctr"/>
            <a:endParaRPr lang="en-ZA" dirty="0" smtClean="0">
              <a:solidFill>
                <a:srgbClr val="FF0000"/>
              </a:solidFill>
            </a:endParaRPr>
          </a:p>
          <a:p>
            <a:pPr algn="ctr"/>
            <a:r>
              <a:rPr lang="en-ZA" dirty="0" smtClean="0">
                <a:solidFill>
                  <a:srgbClr val="FF0000"/>
                </a:solidFill>
              </a:rPr>
              <a:t>Execution and transaction processing</a:t>
            </a:r>
            <a:endParaRPr lang="en-ZA" dirty="0">
              <a:solidFill>
                <a:srgbClr val="FF0000"/>
              </a:solidFill>
            </a:endParaRPr>
          </a:p>
        </p:txBody>
      </p:sp>
      <p:sp>
        <p:nvSpPr>
          <p:cNvPr id="7" name="TextBox 6"/>
          <p:cNvSpPr txBox="1"/>
          <p:nvPr/>
        </p:nvSpPr>
        <p:spPr>
          <a:xfrm>
            <a:off x="914400" y="1143000"/>
            <a:ext cx="1443793" cy="923330"/>
          </a:xfrm>
          <a:prstGeom prst="rect">
            <a:avLst/>
          </a:prstGeom>
          <a:noFill/>
        </p:spPr>
        <p:txBody>
          <a:bodyPr wrap="none" rtlCol="0">
            <a:spAutoFit/>
          </a:bodyPr>
          <a:lstStyle/>
          <a:p>
            <a:r>
              <a:rPr lang="en-ZA" dirty="0" smtClean="0"/>
              <a:t>Customer</a:t>
            </a:r>
          </a:p>
          <a:p>
            <a:r>
              <a:rPr lang="en-ZA" dirty="0" smtClean="0"/>
              <a:t>Relationship</a:t>
            </a:r>
          </a:p>
          <a:p>
            <a:r>
              <a:rPr lang="en-ZA" dirty="0" smtClean="0"/>
              <a:t>Management</a:t>
            </a:r>
            <a:endParaRPr lang="en-ZA" dirty="0"/>
          </a:p>
        </p:txBody>
      </p:sp>
      <p:sp>
        <p:nvSpPr>
          <p:cNvPr id="8" name="TextBox 7"/>
          <p:cNvSpPr txBox="1"/>
          <p:nvPr/>
        </p:nvSpPr>
        <p:spPr>
          <a:xfrm>
            <a:off x="5943600" y="1143000"/>
            <a:ext cx="1443793" cy="923330"/>
          </a:xfrm>
          <a:prstGeom prst="rect">
            <a:avLst/>
          </a:prstGeom>
          <a:noFill/>
        </p:spPr>
        <p:txBody>
          <a:bodyPr wrap="none" rtlCol="0">
            <a:spAutoFit/>
          </a:bodyPr>
          <a:lstStyle/>
          <a:p>
            <a:r>
              <a:rPr lang="en-ZA" dirty="0" smtClean="0"/>
              <a:t>Supplier</a:t>
            </a:r>
          </a:p>
          <a:p>
            <a:r>
              <a:rPr lang="en-ZA" dirty="0" smtClean="0"/>
              <a:t>Relationship</a:t>
            </a:r>
          </a:p>
          <a:p>
            <a:r>
              <a:rPr lang="en-ZA" dirty="0" smtClean="0"/>
              <a:t>Management</a:t>
            </a:r>
            <a:endParaRPr lang="en-ZA" dirty="0"/>
          </a:p>
        </p:txBody>
      </p:sp>
      <p:sp>
        <p:nvSpPr>
          <p:cNvPr id="9" name="TextBox 8"/>
          <p:cNvSpPr txBox="1"/>
          <p:nvPr/>
        </p:nvSpPr>
        <p:spPr>
          <a:xfrm>
            <a:off x="3200400" y="1371600"/>
            <a:ext cx="2027286" cy="646331"/>
          </a:xfrm>
          <a:prstGeom prst="rect">
            <a:avLst/>
          </a:prstGeom>
          <a:noFill/>
        </p:spPr>
        <p:txBody>
          <a:bodyPr wrap="none" rtlCol="0">
            <a:spAutoFit/>
          </a:bodyPr>
          <a:lstStyle/>
          <a:p>
            <a:r>
              <a:rPr lang="en-ZA" dirty="0" smtClean="0"/>
              <a:t>Internal Supply</a:t>
            </a:r>
          </a:p>
          <a:p>
            <a:r>
              <a:rPr lang="en-ZA" dirty="0" smtClean="0"/>
              <a:t>Chain Management</a:t>
            </a:r>
            <a:endParaRPr lang="en-ZA" dirty="0"/>
          </a:p>
        </p:txBody>
      </p:sp>
      <p:cxnSp>
        <p:nvCxnSpPr>
          <p:cNvPr id="11" name="Straight Arrow Connector 10"/>
          <p:cNvCxnSpPr/>
          <p:nvPr/>
        </p:nvCxnSpPr>
        <p:spPr>
          <a:xfrm>
            <a:off x="4191000" y="2514600"/>
            <a:ext cx="0" cy="53340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191000" y="3352800"/>
            <a:ext cx="0" cy="53340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191000" y="4114800"/>
            <a:ext cx="0" cy="53340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990600" y="2362200"/>
            <a:ext cx="1828800" cy="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1066800" y="3200400"/>
            <a:ext cx="1828800" cy="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066800" y="3962400"/>
            <a:ext cx="1828800" cy="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1066800" y="4800600"/>
            <a:ext cx="1828800" cy="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486400" y="2362200"/>
            <a:ext cx="1828800" cy="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86400" y="3200400"/>
            <a:ext cx="1828800" cy="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486400" y="4038600"/>
            <a:ext cx="1828800" cy="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562600" y="4800600"/>
            <a:ext cx="1828800" cy="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62000" y="228600"/>
            <a:ext cx="6756017" cy="707886"/>
          </a:xfrm>
          <a:prstGeom prst="rect">
            <a:avLst/>
          </a:prstGeom>
          <a:noFill/>
        </p:spPr>
        <p:txBody>
          <a:bodyPr wrap="none" rtlCol="0">
            <a:spAutoFit/>
          </a:bodyPr>
          <a:lstStyle/>
          <a:p>
            <a:r>
              <a:rPr lang="en-ZA" sz="4000" dirty="0" smtClean="0"/>
              <a:t>Supply Chain Information Flows</a:t>
            </a:r>
            <a:endParaRPr lang="en-ZA" sz="4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371600"/>
            <a:ext cx="7086600" cy="472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extBox 2"/>
          <p:cNvSpPr txBox="1"/>
          <p:nvPr/>
        </p:nvSpPr>
        <p:spPr>
          <a:xfrm>
            <a:off x="609600" y="1600200"/>
            <a:ext cx="1000851" cy="923330"/>
          </a:xfrm>
          <a:prstGeom prst="rect">
            <a:avLst/>
          </a:prstGeom>
          <a:noFill/>
        </p:spPr>
        <p:txBody>
          <a:bodyPr wrap="none" rtlCol="0">
            <a:spAutoFit/>
          </a:bodyPr>
          <a:lstStyle/>
          <a:p>
            <a:r>
              <a:rPr lang="en-ZA" dirty="0" smtClean="0"/>
              <a:t>Strategic</a:t>
            </a:r>
          </a:p>
          <a:p>
            <a:r>
              <a:rPr lang="en-ZA" dirty="0" smtClean="0"/>
              <a:t>decision</a:t>
            </a:r>
          </a:p>
          <a:p>
            <a:r>
              <a:rPr lang="en-ZA" dirty="0" smtClean="0"/>
              <a:t>making</a:t>
            </a:r>
            <a:endParaRPr lang="en-ZA" dirty="0"/>
          </a:p>
        </p:txBody>
      </p:sp>
      <p:sp>
        <p:nvSpPr>
          <p:cNvPr id="4" name="TextBox 3"/>
          <p:cNvSpPr txBox="1"/>
          <p:nvPr/>
        </p:nvSpPr>
        <p:spPr>
          <a:xfrm>
            <a:off x="304800" y="4953000"/>
            <a:ext cx="1294009" cy="1200329"/>
          </a:xfrm>
          <a:prstGeom prst="rect">
            <a:avLst/>
          </a:prstGeom>
          <a:noFill/>
        </p:spPr>
        <p:txBody>
          <a:bodyPr wrap="none" rtlCol="0">
            <a:spAutoFit/>
          </a:bodyPr>
          <a:lstStyle/>
          <a:p>
            <a:r>
              <a:rPr lang="en-ZA" dirty="0" smtClean="0"/>
              <a:t>Execution </a:t>
            </a:r>
          </a:p>
          <a:p>
            <a:r>
              <a:rPr lang="en-ZA" dirty="0" smtClean="0"/>
              <a:t>and </a:t>
            </a:r>
          </a:p>
          <a:p>
            <a:r>
              <a:rPr lang="en-ZA" dirty="0" smtClean="0"/>
              <a:t>transaction </a:t>
            </a:r>
          </a:p>
          <a:p>
            <a:r>
              <a:rPr lang="en-ZA" dirty="0" smtClean="0"/>
              <a:t>processing</a:t>
            </a:r>
            <a:endParaRPr lang="en-ZA" dirty="0"/>
          </a:p>
        </p:txBody>
      </p:sp>
      <p:sp>
        <p:nvSpPr>
          <p:cNvPr id="5" name="TextBox 4"/>
          <p:cNvSpPr txBox="1"/>
          <p:nvPr/>
        </p:nvSpPr>
        <p:spPr>
          <a:xfrm>
            <a:off x="609600" y="2819400"/>
            <a:ext cx="997389" cy="646331"/>
          </a:xfrm>
          <a:prstGeom prst="rect">
            <a:avLst/>
          </a:prstGeom>
          <a:noFill/>
        </p:spPr>
        <p:txBody>
          <a:bodyPr wrap="none" rtlCol="0">
            <a:spAutoFit/>
          </a:bodyPr>
          <a:lstStyle/>
          <a:p>
            <a:r>
              <a:rPr lang="en-ZA" dirty="0" smtClean="0"/>
              <a:t>Tactical</a:t>
            </a:r>
          </a:p>
          <a:p>
            <a:r>
              <a:rPr lang="en-ZA" dirty="0" smtClean="0"/>
              <a:t>planning</a:t>
            </a:r>
            <a:endParaRPr lang="en-ZA" dirty="0"/>
          </a:p>
        </p:txBody>
      </p:sp>
      <p:sp>
        <p:nvSpPr>
          <p:cNvPr id="6" name="TextBox 5"/>
          <p:cNvSpPr txBox="1"/>
          <p:nvPr/>
        </p:nvSpPr>
        <p:spPr>
          <a:xfrm>
            <a:off x="609600" y="3657600"/>
            <a:ext cx="958917" cy="923330"/>
          </a:xfrm>
          <a:prstGeom prst="rect">
            <a:avLst/>
          </a:prstGeom>
          <a:noFill/>
        </p:spPr>
        <p:txBody>
          <a:bodyPr wrap="none" rtlCol="0">
            <a:spAutoFit/>
          </a:bodyPr>
          <a:lstStyle/>
          <a:p>
            <a:r>
              <a:rPr lang="en-ZA" dirty="0" smtClean="0"/>
              <a:t>Routine</a:t>
            </a:r>
          </a:p>
          <a:p>
            <a:r>
              <a:rPr lang="en-ZA" dirty="0" smtClean="0"/>
              <a:t>decision</a:t>
            </a:r>
          </a:p>
          <a:p>
            <a:r>
              <a:rPr lang="en-ZA" dirty="0" smtClean="0"/>
              <a:t>making</a:t>
            </a:r>
            <a:endParaRPr lang="en-ZA" dirty="0"/>
          </a:p>
        </p:txBody>
      </p:sp>
      <p:sp>
        <p:nvSpPr>
          <p:cNvPr id="7" name="Rectangle 6"/>
          <p:cNvSpPr/>
          <p:nvPr/>
        </p:nvSpPr>
        <p:spPr>
          <a:xfrm>
            <a:off x="1752600" y="1676400"/>
            <a:ext cx="1447800" cy="22860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000" dirty="0" smtClean="0">
                <a:solidFill>
                  <a:srgbClr val="FF0000"/>
                </a:solidFill>
              </a:rPr>
              <a:t>SRM</a:t>
            </a:r>
          </a:p>
          <a:p>
            <a:pPr algn="ctr"/>
            <a:r>
              <a:rPr lang="en-ZA" sz="2000" dirty="0" smtClean="0">
                <a:solidFill>
                  <a:srgbClr val="FF0000"/>
                </a:solidFill>
              </a:rPr>
              <a:t>applications</a:t>
            </a:r>
            <a:endParaRPr lang="en-ZA" sz="2000" dirty="0">
              <a:solidFill>
                <a:srgbClr val="FF0000"/>
              </a:solidFill>
            </a:endParaRPr>
          </a:p>
        </p:txBody>
      </p:sp>
      <p:sp>
        <p:nvSpPr>
          <p:cNvPr id="8" name="Rectangle 7"/>
          <p:cNvSpPr/>
          <p:nvPr/>
        </p:nvSpPr>
        <p:spPr>
          <a:xfrm>
            <a:off x="3429000" y="1676400"/>
            <a:ext cx="1295400" cy="6858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400" dirty="0" smtClean="0">
                <a:solidFill>
                  <a:schemeClr val="tx1"/>
                </a:solidFill>
              </a:rPr>
              <a:t>DSS</a:t>
            </a:r>
            <a:endParaRPr lang="en-ZA" sz="2400" dirty="0">
              <a:solidFill>
                <a:schemeClr val="tx1"/>
              </a:solidFill>
            </a:endParaRPr>
          </a:p>
        </p:txBody>
      </p:sp>
      <p:sp>
        <p:nvSpPr>
          <p:cNvPr id="9" name="Rectangle 8"/>
          <p:cNvSpPr/>
          <p:nvPr/>
        </p:nvSpPr>
        <p:spPr>
          <a:xfrm>
            <a:off x="5029200" y="1676400"/>
            <a:ext cx="1447800" cy="2286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rgbClr val="FF0000"/>
                </a:solidFill>
              </a:rPr>
              <a:t>CRM</a:t>
            </a:r>
          </a:p>
          <a:p>
            <a:pPr algn="ctr"/>
            <a:r>
              <a:rPr lang="en-ZA" dirty="0" smtClean="0">
                <a:solidFill>
                  <a:srgbClr val="FF0000"/>
                </a:solidFill>
              </a:rPr>
              <a:t>applications</a:t>
            </a:r>
            <a:endParaRPr lang="en-ZA" dirty="0">
              <a:solidFill>
                <a:srgbClr val="FF0000"/>
              </a:solidFill>
            </a:endParaRPr>
          </a:p>
        </p:txBody>
      </p:sp>
      <p:sp>
        <p:nvSpPr>
          <p:cNvPr id="10" name="Rectangle 9"/>
          <p:cNvSpPr/>
          <p:nvPr/>
        </p:nvSpPr>
        <p:spPr>
          <a:xfrm>
            <a:off x="6781800" y="1752600"/>
            <a:ext cx="1600200" cy="1295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chemeClr val="tx1"/>
                </a:solidFill>
              </a:rPr>
              <a:t>Network Design</a:t>
            </a:r>
            <a:endParaRPr lang="en-ZA" dirty="0">
              <a:solidFill>
                <a:schemeClr val="tx1"/>
              </a:solidFill>
            </a:endParaRPr>
          </a:p>
        </p:txBody>
      </p:sp>
      <p:sp>
        <p:nvSpPr>
          <p:cNvPr id="11" name="Rectangle 10"/>
          <p:cNvSpPr/>
          <p:nvPr/>
        </p:nvSpPr>
        <p:spPr>
          <a:xfrm>
            <a:off x="6781800" y="3048000"/>
            <a:ext cx="1600200" cy="1295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chemeClr val="tx1"/>
                </a:solidFill>
              </a:rPr>
              <a:t>Warehouse and transportation planning</a:t>
            </a:r>
            <a:endParaRPr lang="en-ZA" dirty="0">
              <a:solidFill>
                <a:schemeClr val="tx1"/>
              </a:solidFill>
            </a:endParaRPr>
          </a:p>
        </p:txBody>
      </p:sp>
      <p:sp>
        <p:nvSpPr>
          <p:cNvPr id="12" name="Rectangle 11"/>
          <p:cNvSpPr/>
          <p:nvPr/>
        </p:nvSpPr>
        <p:spPr>
          <a:xfrm>
            <a:off x="6781800" y="4343400"/>
            <a:ext cx="1600200" cy="12954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chemeClr val="tx1"/>
                </a:solidFill>
              </a:rPr>
              <a:t>Warehouse management and transport execution</a:t>
            </a:r>
            <a:endParaRPr lang="en-ZA" dirty="0">
              <a:solidFill>
                <a:schemeClr val="tx1"/>
              </a:solidFill>
            </a:endParaRPr>
          </a:p>
        </p:txBody>
      </p:sp>
      <p:sp>
        <p:nvSpPr>
          <p:cNvPr id="13" name="TextBox 12"/>
          <p:cNvSpPr txBox="1"/>
          <p:nvPr/>
        </p:nvSpPr>
        <p:spPr>
          <a:xfrm>
            <a:off x="1905000" y="6096000"/>
            <a:ext cx="1043106" cy="369332"/>
          </a:xfrm>
          <a:prstGeom prst="rect">
            <a:avLst/>
          </a:prstGeom>
          <a:noFill/>
        </p:spPr>
        <p:txBody>
          <a:bodyPr wrap="none" rtlCol="0">
            <a:spAutoFit/>
          </a:bodyPr>
          <a:lstStyle/>
          <a:p>
            <a:r>
              <a:rPr lang="en-ZA" dirty="0" smtClean="0"/>
              <a:t>Suppliers</a:t>
            </a:r>
            <a:endParaRPr lang="en-ZA" dirty="0"/>
          </a:p>
        </p:txBody>
      </p:sp>
      <p:sp>
        <p:nvSpPr>
          <p:cNvPr id="14" name="TextBox 13"/>
          <p:cNvSpPr txBox="1"/>
          <p:nvPr/>
        </p:nvSpPr>
        <p:spPr>
          <a:xfrm>
            <a:off x="3505200" y="6211669"/>
            <a:ext cx="1396536" cy="646331"/>
          </a:xfrm>
          <a:prstGeom prst="rect">
            <a:avLst/>
          </a:prstGeom>
          <a:noFill/>
        </p:spPr>
        <p:txBody>
          <a:bodyPr wrap="none" rtlCol="0">
            <a:spAutoFit/>
          </a:bodyPr>
          <a:lstStyle/>
          <a:p>
            <a:r>
              <a:rPr lang="en-ZA" dirty="0" smtClean="0"/>
              <a:t>Internal </a:t>
            </a:r>
          </a:p>
          <a:p>
            <a:r>
              <a:rPr lang="en-ZA" dirty="0" smtClean="0"/>
              <a:t>Supply Chain</a:t>
            </a:r>
            <a:endParaRPr lang="en-ZA" dirty="0"/>
          </a:p>
        </p:txBody>
      </p:sp>
      <p:sp>
        <p:nvSpPr>
          <p:cNvPr id="15" name="TextBox 14"/>
          <p:cNvSpPr txBox="1"/>
          <p:nvPr/>
        </p:nvSpPr>
        <p:spPr>
          <a:xfrm>
            <a:off x="5410200" y="6172200"/>
            <a:ext cx="1179362" cy="369332"/>
          </a:xfrm>
          <a:prstGeom prst="rect">
            <a:avLst/>
          </a:prstGeom>
          <a:noFill/>
        </p:spPr>
        <p:txBody>
          <a:bodyPr wrap="none" rtlCol="0">
            <a:spAutoFit/>
          </a:bodyPr>
          <a:lstStyle/>
          <a:p>
            <a:r>
              <a:rPr lang="en-ZA" dirty="0" smtClean="0"/>
              <a:t>Customers</a:t>
            </a:r>
            <a:endParaRPr lang="en-ZA" dirty="0"/>
          </a:p>
        </p:txBody>
      </p:sp>
      <p:sp>
        <p:nvSpPr>
          <p:cNvPr id="16" name="TextBox 15"/>
          <p:cNvSpPr txBox="1"/>
          <p:nvPr/>
        </p:nvSpPr>
        <p:spPr>
          <a:xfrm>
            <a:off x="7086600" y="6172200"/>
            <a:ext cx="970779" cy="369332"/>
          </a:xfrm>
          <a:prstGeom prst="rect">
            <a:avLst/>
          </a:prstGeom>
          <a:noFill/>
        </p:spPr>
        <p:txBody>
          <a:bodyPr wrap="none" rtlCol="0">
            <a:spAutoFit/>
          </a:bodyPr>
          <a:lstStyle/>
          <a:p>
            <a:r>
              <a:rPr lang="en-ZA" dirty="0" smtClean="0"/>
              <a:t>Logistics</a:t>
            </a:r>
            <a:endParaRPr lang="en-ZA" dirty="0"/>
          </a:p>
        </p:txBody>
      </p:sp>
      <p:sp>
        <p:nvSpPr>
          <p:cNvPr id="17" name="TextBox 16"/>
          <p:cNvSpPr txBox="1"/>
          <p:nvPr/>
        </p:nvSpPr>
        <p:spPr>
          <a:xfrm>
            <a:off x="533400" y="381000"/>
            <a:ext cx="8062207" cy="523220"/>
          </a:xfrm>
          <a:prstGeom prst="rect">
            <a:avLst/>
          </a:prstGeom>
          <a:noFill/>
        </p:spPr>
        <p:txBody>
          <a:bodyPr wrap="none" rtlCol="0">
            <a:spAutoFit/>
          </a:bodyPr>
          <a:lstStyle/>
          <a:p>
            <a:r>
              <a:rPr lang="en-ZA" sz="2800" dirty="0" smtClean="0"/>
              <a:t>Supply Chain Management Informations Systems Map</a:t>
            </a:r>
            <a:endParaRPr lang="en-ZA" sz="2800" dirty="0"/>
          </a:p>
        </p:txBody>
      </p:sp>
      <p:cxnSp>
        <p:nvCxnSpPr>
          <p:cNvPr id="19" name="Straight Connector 18"/>
          <p:cNvCxnSpPr/>
          <p:nvPr/>
        </p:nvCxnSpPr>
        <p:spPr>
          <a:xfrm>
            <a:off x="1905000" y="3200400"/>
            <a:ext cx="0" cy="2286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05000" y="5486400"/>
            <a:ext cx="49530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0" y="3276600"/>
            <a:ext cx="0" cy="2286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105400" y="3276600"/>
            <a:ext cx="17526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105400" y="2133600"/>
            <a:ext cx="0" cy="1143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048000" y="2133600"/>
            <a:ext cx="0" cy="10668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048000" y="2133600"/>
            <a:ext cx="20574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05000" y="3200400"/>
            <a:ext cx="1143000"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429000" y="4038600"/>
            <a:ext cx="1524000" cy="707886"/>
          </a:xfrm>
          <a:prstGeom prst="rect">
            <a:avLst/>
          </a:prstGeom>
          <a:noFill/>
        </p:spPr>
        <p:txBody>
          <a:bodyPr wrap="square" rtlCol="0">
            <a:spAutoFit/>
          </a:bodyPr>
          <a:lstStyle/>
          <a:p>
            <a:pPr algn="ctr"/>
            <a:r>
              <a:rPr lang="en-ZA" sz="2000" b="1" dirty="0" smtClean="0"/>
              <a:t>ERP</a:t>
            </a:r>
          </a:p>
          <a:p>
            <a:pPr algn="ctr"/>
            <a:r>
              <a:rPr lang="en-ZA" sz="2000" b="1" dirty="0" smtClean="0"/>
              <a:t>Applications</a:t>
            </a:r>
            <a:endParaRPr lang="en-ZA" sz="20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Supply Chain Information Systems&#10;PLAN&#10;&#10;EXECUTE&#10;&#10;MANAGE&#10;&#10;MRP&#10;&#10;ORDER&#10;PROCESSING&#10;&#10;ACCTS RECEIVE&#10;&#10;WAREHOUSE&#10;&#10;FIXED ASSETS&#10;&#10;FOR..."/>
          <p:cNvPicPr>
            <a:picLocks noChangeAspect="1" noChangeArrowheads="1"/>
          </p:cNvPicPr>
          <p:nvPr/>
        </p:nvPicPr>
        <p:blipFill>
          <a:blip r:embed="rId2" cstate="print"/>
          <a:srcRect/>
          <a:stretch>
            <a:fillRect/>
          </a:stretch>
        </p:blipFill>
        <p:spPr bwMode="auto">
          <a:xfrm>
            <a:off x="609600" y="228600"/>
            <a:ext cx="8001000" cy="6477000"/>
          </a:xfrm>
          <a:prstGeom prst="rect">
            <a:avLst/>
          </a:prstGeom>
          <a:noFill/>
        </p:spPr>
      </p:pic>
    </p:spTree>
    <p:extLst>
      <p:ext uri="{BB962C8B-B14F-4D97-AF65-F5344CB8AC3E}">
        <p14:creationId xmlns:p14="http://schemas.microsoft.com/office/powerpoint/2010/main" val="3942221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Data Collection&#10;In the future, you MUST become&#10;literate about the following:&#10;Order No. 123456&#10;Carton No. 789&#10;&#10;• Scanners&#10;&#10;..."/>
          <p:cNvPicPr>
            <a:picLocks noChangeAspect="1" noChangeArrowheads="1"/>
          </p:cNvPicPr>
          <p:nvPr/>
        </p:nvPicPr>
        <p:blipFill>
          <a:blip r:embed="rId2" cstate="print"/>
          <a:srcRect/>
          <a:stretch>
            <a:fillRect/>
          </a:stretch>
        </p:blipFill>
        <p:spPr bwMode="auto">
          <a:xfrm>
            <a:off x="762000" y="381000"/>
            <a:ext cx="7848600" cy="6019800"/>
          </a:xfrm>
          <a:prstGeom prst="rect">
            <a:avLst/>
          </a:prstGeom>
          <a:noFill/>
        </p:spPr>
      </p:pic>
    </p:spTree>
    <p:extLst>
      <p:ext uri="{BB962C8B-B14F-4D97-AF65-F5344CB8AC3E}">
        <p14:creationId xmlns:p14="http://schemas.microsoft.com/office/powerpoint/2010/main" val="65979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Synchronized Supply Chain Management&#10;Network optimization software contains advance planning engines to&#10;synchronize and op..."/>
          <p:cNvPicPr>
            <a:picLocks noChangeAspect="1" noChangeArrowheads="1"/>
          </p:cNvPicPr>
          <p:nvPr/>
        </p:nvPicPr>
        <p:blipFill>
          <a:blip r:embed="rId2" cstate="print"/>
          <a:srcRect/>
          <a:stretch>
            <a:fillRect/>
          </a:stretch>
        </p:blipFill>
        <p:spPr bwMode="auto">
          <a:xfrm>
            <a:off x="304800" y="304800"/>
            <a:ext cx="8534400" cy="6172200"/>
          </a:xfrm>
          <a:prstGeom prst="rect">
            <a:avLst/>
          </a:prstGeom>
          <a:noFill/>
        </p:spPr>
      </p:pic>
    </p:spTree>
    <p:extLst>
      <p:ext uri="{BB962C8B-B14F-4D97-AF65-F5344CB8AC3E}">
        <p14:creationId xmlns:p14="http://schemas.microsoft.com/office/powerpoint/2010/main" val="1355928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6141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860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8536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724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Image result for information technology in a supply chain">
            <a:hlinkClick r:id="rId2"/>
          </p:cNvPr>
          <p:cNvPicPr>
            <a:picLocks noChangeAspect="1" noChangeArrowheads="1"/>
          </p:cNvPicPr>
          <p:nvPr/>
        </p:nvPicPr>
        <p:blipFill>
          <a:blip r:embed="rId3" cstate="print"/>
          <a:srcRect/>
          <a:stretch>
            <a:fillRect/>
          </a:stretch>
        </p:blipFill>
        <p:spPr bwMode="auto">
          <a:xfrm>
            <a:off x="533400" y="381000"/>
            <a:ext cx="8001000" cy="5715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hlinkClick r:id="rId2"/>
          </p:cNvPr>
          <p:cNvPicPr>
            <a:picLocks noChangeAspect="1" noChangeArrowheads="1"/>
          </p:cNvPicPr>
          <p:nvPr/>
        </p:nvPicPr>
        <p:blipFill>
          <a:blip r:embed="rId3" cstate="print"/>
          <a:srcRect/>
          <a:stretch>
            <a:fillRect/>
          </a:stretch>
        </p:blipFill>
        <p:spPr bwMode="auto">
          <a:xfrm>
            <a:off x="685800" y="381000"/>
            <a:ext cx="7620000" cy="56388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Related image">
            <a:hlinkClick r:id="rId2"/>
          </p:cNvPr>
          <p:cNvPicPr>
            <a:picLocks noChangeAspect="1" noChangeArrowheads="1"/>
          </p:cNvPicPr>
          <p:nvPr/>
        </p:nvPicPr>
        <p:blipFill>
          <a:blip r:embed="rId3" cstate="print"/>
          <a:srcRect/>
          <a:stretch>
            <a:fillRect/>
          </a:stretch>
        </p:blipFill>
        <p:spPr bwMode="auto">
          <a:xfrm>
            <a:off x="609600" y="304800"/>
            <a:ext cx="8077200" cy="5791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Image result for information technology in a supply chain"/>
          <p:cNvPicPr>
            <a:picLocks noChangeAspect="1" noChangeArrowheads="1"/>
          </p:cNvPicPr>
          <p:nvPr/>
        </p:nvPicPr>
        <p:blipFill>
          <a:blip r:embed="rId2" cstate="print"/>
          <a:srcRect/>
          <a:stretch>
            <a:fillRect/>
          </a:stretch>
        </p:blipFill>
        <p:spPr bwMode="auto">
          <a:xfrm>
            <a:off x="381000" y="381000"/>
            <a:ext cx="8382000" cy="5715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92" name="AutoShape 8" descr="Image result for information technology in a supply chain">
            <a:hlinkClick r:id="rId2"/>
          </p:cNvPr>
          <p:cNvSpPr>
            <a:spLocks noChangeAspect="1" noChangeArrowheads="1"/>
          </p:cNvSpPr>
          <p:nvPr/>
        </p:nvSpPr>
        <p:spPr bwMode="auto">
          <a:xfrm>
            <a:off x="53975" y="-1790700"/>
            <a:ext cx="6181725" cy="3743325"/>
          </a:xfrm>
          <a:prstGeom prst="rect">
            <a:avLst/>
          </a:prstGeom>
          <a:noFill/>
        </p:spPr>
        <p:txBody>
          <a:bodyPr vert="horz" wrap="square" lIns="91440" tIns="45720" rIns="91440" bIns="45720" numCol="1" anchor="t" anchorCtr="0" compatLnSpc="1">
            <a:prstTxWarp prst="textNoShape">
              <a:avLst/>
            </a:prstTxWarp>
          </a:bodyPr>
          <a:lstStyle/>
          <a:p>
            <a:endParaRPr lang="en-ZA"/>
          </a:p>
        </p:txBody>
      </p:sp>
      <p:sp>
        <p:nvSpPr>
          <p:cNvPr id="16394" name="AutoShape 10" descr="Image result for information technology in a supply chain">
            <a:hlinkClick r:id="rId2"/>
          </p:cNvPr>
          <p:cNvSpPr>
            <a:spLocks noChangeAspect="1" noChangeArrowheads="1"/>
          </p:cNvSpPr>
          <p:nvPr/>
        </p:nvSpPr>
        <p:spPr bwMode="auto">
          <a:xfrm>
            <a:off x="53975" y="-1790700"/>
            <a:ext cx="6181725" cy="3743325"/>
          </a:xfrm>
          <a:prstGeom prst="rect">
            <a:avLst/>
          </a:prstGeom>
          <a:noFill/>
        </p:spPr>
        <p:txBody>
          <a:bodyPr vert="horz" wrap="square" lIns="91440" tIns="45720" rIns="91440" bIns="45720" numCol="1" anchor="t" anchorCtr="0" compatLnSpc="1">
            <a:prstTxWarp prst="textNoShape">
              <a:avLst/>
            </a:prstTxWarp>
          </a:bodyPr>
          <a:lstStyle/>
          <a:p>
            <a:endParaRPr lang="en-ZA"/>
          </a:p>
        </p:txBody>
      </p:sp>
      <p:pic>
        <p:nvPicPr>
          <p:cNvPr id="16396" name="Picture 12" descr="http://blog.softwareinsider.org/wp-content/uploads/2011/06/Screen-shot-2011-06-13-at-3.29.12-AM1.png"/>
          <p:cNvPicPr>
            <a:picLocks noChangeAspect="1" noChangeArrowheads="1"/>
          </p:cNvPicPr>
          <p:nvPr/>
        </p:nvPicPr>
        <p:blipFill>
          <a:blip r:embed="rId3" cstate="print"/>
          <a:srcRect/>
          <a:stretch>
            <a:fillRect/>
          </a:stretch>
        </p:blipFill>
        <p:spPr bwMode="auto">
          <a:xfrm>
            <a:off x="0" y="-136526"/>
            <a:ext cx="9144001" cy="699452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362" name="Picture 2" descr="Image result for information technology in a supply chain">
            <a:hlinkClick r:id="rId2"/>
          </p:cNvPr>
          <p:cNvPicPr>
            <a:picLocks noChangeAspect="1" noChangeArrowheads="1"/>
          </p:cNvPicPr>
          <p:nvPr/>
        </p:nvPicPr>
        <p:blipFill>
          <a:blip r:embed="rId3" cstate="print"/>
          <a:srcRect/>
          <a:stretch>
            <a:fillRect/>
          </a:stretch>
        </p:blipFill>
        <p:spPr bwMode="auto">
          <a:xfrm>
            <a:off x="685800" y="381000"/>
            <a:ext cx="8001000" cy="541972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Image result for information technology in a supply chain">
            <a:hlinkClick r:id="rId2"/>
          </p:cNvPr>
          <p:cNvPicPr>
            <a:picLocks noChangeAspect="1" noChangeArrowheads="1"/>
          </p:cNvPicPr>
          <p:nvPr/>
        </p:nvPicPr>
        <p:blipFill>
          <a:blip r:embed="rId3" cstate="print"/>
          <a:srcRect/>
          <a:stretch>
            <a:fillRect/>
          </a:stretch>
        </p:blipFill>
        <p:spPr bwMode="auto">
          <a:xfrm>
            <a:off x="457200" y="228600"/>
            <a:ext cx="8305800" cy="61722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Related image">
            <a:hlinkClick r:id="rId3"/>
          </p:cNvPr>
          <p:cNvPicPr>
            <a:picLocks noChangeAspect="1" noChangeArrowheads="1"/>
          </p:cNvPicPr>
          <p:nvPr/>
        </p:nvPicPr>
        <p:blipFill>
          <a:blip r:embed="rId4" cstate="print"/>
          <a:srcRect/>
          <a:stretch>
            <a:fillRect/>
          </a:stretch>
        </p:blipFill>
        <p:spPr bwMode="auto">
          <a:xfrm>
            <a:off x="228600" y="381000"/>
            <a:ext cx="8610600" cy="60198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957</TotalTime>
  <Words>171</Words>
  <Application>Microsoft Office PowerPoint</Application>
  <PresentationFormat>On-screen Show (4:3)</PresentationFormat>
  <Paragraphs>58</Paragraphs>
  <Slides>18</Slides>
  <Notes>2</Notes>
  <HiddenSlides>2</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Operations and Supply Chain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Osman Seedat</dc:creator>
  <cp:lastModifiedBy>Khan, Farida (F)</cp:lastModifiedBy>
  <cp:revision>6</cp:revision>
  <dcterms:created xsi:type="dcterms:W3CDTF">2016-11-18T03:30:37Z</dcterms:created>
  <dcterms:modified xsi:type="dcterms:W3CDTF">2016-11-19T10:56:50Z</dcterms:modified>
</cp:coreProperties>
</file>