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 using Hidden Markov Models</a:t>
            </a:r>
            <a:b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Data Analysis</a:t>
            </a: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CMPT 318</a:t>
            </a: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DR. UWE GLASSER</a:t>
            </a: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SFU FALL 2021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 ALDEN 301302901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VANDERVELDEN 301386669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Predicting the future isn’t magic, it’s artificial intelligence.</a:t>
            </a:r>
            <a:endParaRPr lang="en-US" sz="25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Dave Waters.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F3B-0146-4FB0-9636-C02DB451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67C4-1FF1-4F28-A3F1-2B5237684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 project is to investigate the use of hidden Markov models for anomaly detection</a:t>
            </a: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accomplished this with three key steps: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 employing principal component analysis to determine the optimal variable to use as training data.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testing a hidden Markov model, implemented in 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our model to find anomalies in the given datasets.</a:t>
            </a:r>
          </a:p>
          <a:p>
            <a:pPr marL="201168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performed as expected, facilitating anomaly detection in all three given datasets.</a:t>
            </a:r>
          </a:p>
          <a:p>
            <a:pPr marL="201168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6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3206-0BAF-4B45-A306-77B8F1D2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C86A-5E23-4B18-89D3-39AC269D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main tool we employed to determine the best feature(s) for model training was principal component analysis (PCA)</a:t>
            </a:r>
          </a:p>
          <a:p>
            <a:r>
              <a:rPr lang="en-CA" dirty="0"/>
              <a:t>The R function </a:t>
            </a:r>
            <a:r>
              <a:rPr lang="en-CA" dirty="0" err="1"/>
              <a:t>prcomp</a:t>
            </a:r>
            <a:r>
              <a:rPr lang="en-CA" dirty="0"/>
              <a:t>() from the stats library was instrumental in this analysis.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50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6BC-A8F0-47D4-891B-9F915939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214871-47C3-4496-82D9-1E529ACA9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522649"/>
              </p:ext>
            </p:extLst>
          </p:nvPr>
        </p:nvGraphicFramePr>
        <p:xfrm>
          <a:off x="1097280" y="2094702"/>
          <a:ext cx="8860296" cy="3832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340">
                  <a:extLst>
                    <a:ext uri="{9D8B030D-6E8A-4147-A177-3AD203B41FA5}">
                      <a16:colId xmlns:a16="http://schemas.microsoft.com/office/drawing/2014/main" val="1112403187"/>
                    </a:ext>
                  </a:extLst>
                </a:gridCol>
                <a:gridCol w="1122936">
                  <a:extLst>
                    <a:ext uri="{9D8B030D-6E8A-4147-A177-3AD203B41FA5}">
                      <a16:colId xmlns:a16="http://schemas.microsoft.com/office/drawing/2014/main" val="1398956898"/>
                    </a:ext>
                  </a:extLst>
                </a:gridCol>
                <a:gridCol w="1122936">
                  <a:extLst>
                    <a:ext uri="{9D8B030D-6E8A-4147-A177-3AD203B41FA5}">
                      <a16:colId xmlns:a16="http://schemas.microsoft.com/office/drawing/2014/main" val="54253757"/>
                    </a:ext>
                  </a:extLst>
                </a:gridCol>
                <a:gridCol w="1122936">
                  <a:extLst>
                    <a:ext uri="{9D8B030D-6E8A-4147-A177-3AD203B41FA5}">
                      <a16:colId xmlns:a16="http://schemas.microsoft.com/office/drawing/2014/main" val="673181759"/>
                    </a:ext>
                  </a:extLst>
                </a:gridCol>
                <a:gridCol w="1122936">
                  <a:extLst>
                    <a:ext uri="{9D8B030D-6E8A-4147-A177-3AD203B41FA5}">
                      <a16:colId xmlns:a16="http://schemas.microsoft.com/office/drawing/2014/main" val="2916460632"/>
                    </a:ext>
                  </a:extLst>
                </a:gridCol>
                <a:gridCol w="1122936">
                  <a:extLst>
                    <a:ext uri="{9D8B030D-6E8A-4147-A177-3AD203B41FA5}">
                      <a16:colId xmlns:a16="http://schemas.microsoft.com/office/drawing/2014/main" val="4204786877"/>
                    </a:ext>
                  </a:extLst>
                </a:gridCol>
                <a:gridCol w="1122936">
                  <a:extLst>
                    <a:ext uri="{9D8B030D-6E8A-4147-A177-3AD203B41FA5}">
                      <a16:colId xmlns:a16="http://schemas.microsoft.com/office/drawing/2014/main" val="3791974600"/>
                    </a:ext>
                  </a:extLst>
                </a:gridCol>
                <a:gridCol w="1061340">
                  <a:extLst>
                    <a:ext uri="{9D8B030D-6E8A-4147-A177-3AD203B41FA5}">
                      <a16:colId xmlns:a16="http://schemas.microsoft.com/office/drawing/2014/main" val="65131402"/>
                    </a:ext>
                  </a:extLst>
                </a:gridCol>
              </a:tblGrid>
              <a:tr h="308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PC1   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PC2   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PC3   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PC4   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PC5    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PC6    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008779"/>
                  </a:ext>
                </a:extLst>
              </a:tr>
              <a:tr h="1282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Standard deviation    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1.6911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0.9992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0.9698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0.9133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0.8777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0.68606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0.35513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915106"/>
                  </a:ext>
                </a:extLst>
              </a:tr>
              <a:tr h="958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Proportion of Variance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0.4086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0.1426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0.1343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0.1192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0.1101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0.06724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0.01802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514054"/>
                  </a:ext>
                </a:extLst>
              </a:tr>
              <a:tr h="1282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Cumulative Proportion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0.4086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0.5512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0.6855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0.8047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0.9147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0.98198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1.00000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6342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15B5201-0297-4408-B804-82A73613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253" y="-934533"/>
            <a:ext cx="18194395" cy="75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30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0510-D45B-498D-B2F9-36CAF1A6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E069-07FA-43DA-8A43-1689E2B1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229"/>
            <a:ext cx="10595540" cy="396173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As shown in the table, principal component PC1 had the greatest impact on the data.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is because PC1 accounts for more than 40% of variance in the data, as visualised above.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10FE838-1DD3-4A0A-9856-28E54952F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8" y="2262954"/>
            <a:ext cx="4970962" cy="31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3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167B-6953-493F-815F-C1E58A3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Importance of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FF33E-2A70-4851-8661-7D70E4544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150773"/>
              </p:ext>
            </p:extLst>
          </p:nvPr>
        </p:nvGraphicFramePr>
        <p:xfrm>
          <a:off x="2549934" y="2113242"/>
          <a:ext cx="6336030" cy="3649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276397562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80776593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2113179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86977087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54113296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21074585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43073092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798986783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4064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Global_active_power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-0.46872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0.134757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-0.08736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-0.06854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0.261449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-0.76918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-0.29968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58774889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Global_reactive_power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-0.19475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-0.74423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0.166002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0.60787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0.064466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-0.0329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-0.07678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05599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Voltage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0.330526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-0.13246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-0.03506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-0.13266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0.081727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0.056028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7467278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Global_intensity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-0.5596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0.019129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0.001156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-0.06409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0.138189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0.081176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0.810364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419354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Sub_metering_1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-0.29884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-0.12875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0.728446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-0.47839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0.042941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0.240646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-0.27363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588306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Sub_metering_2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-0.28379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-0.41294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-0.65121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-0.42742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-0.05497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0.286867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-0.23846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554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2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7A06-139F-43AA-BFAE-972FDA19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72A-E387-4AD4-96C6-8BBCFEB5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previous visual, the 6 potential features of our data are arranged with their respective principal components.</a:t>
            </a:r>
          </a:p>
          <a:p>
            <a:r>
              <a:rPr lang="en-CA" dirty="0"/>
              <a:t>This analysis is on 6 month period between January 2010 and July 2010. </a:t>
            </a:r>
          </a:p>
          <a:p>
            <a:r>
              <a:rPr lang="en-CA"/>
              <a:t>(CHANGE)</a:t>
            </a:r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8613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{0E11FCC0-E27F-4155-8E49-256D1642560E}tf56160789_win32</Template>
  <TotalTime>2695</TotalTime>
  <Words>389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1_RetrospectVTI</vt:lpstr>
      <vt:lpstr>Anomaly Detection using Hidden Markov Models with Data Analysis  CMPT 318 FOR DR. UWE GLASSER SFU FALL 2021</vt:lpstr>
      <vt:lpstr>Predicting the future isn’t magic, it’s artificial intelligence.</vt:lpstr>
      <vt:lpstr>Abstract</vt:lpstr>
      <vt:lpstr>Feature engineering</vt:lpstr>
      <vt:lpstr>Importance of components</vt:lpstr>
      <vt:lpstr>Importance of components</vt:lpstr>
      <vt:lpstr> Importance of components</vt:lpstr>
      <vt:lpstr>Importance of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using Hidden Markov Models with Data Analysis  CMPT 318 FOR DR. UWE GLASSER SFU FALL 2021</dc:title>
  <dc:creator>Ali Hasan Alden</dc:creator>
  <cp:lastModifiedBy>Mike Vandervelden</cp:lastModifiedBy>
  <cp:revision>4</cp:revision>
  <dcterms:created xsi:type="dcterms:W3CDTF">2021-11-25T09:53:46Z</dcterms:created>
  <dcterms:modified xsi:type="dcterms:W3CDTF">2021-11-27T08:54:03Z</dcterms:modified>
</cp:coreProperties>
</file>